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503" r:id="rId3"/>
    <p:sldId id="504" r:id="rId4"/>
    <p:sldId id="505" r:id="rId5"/>
    <p:sldId id="507" r:id="rId6"/>
    <p:sldId id="508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9tAy/QW/YOem/1sQE/WOGV6q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6240D-23BE-40D3-9C12-E198D1EE9C40}">
  <a:tblStyle styleId="{5AA6240D-23BE-40D3-9C12-E198D1EE9C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8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36" Type="http://schemas.openxmlformats.org/officeDocument/2006/relationships/theme" Target="theme/theme1.xml"/><Relationship Id="rId4" Type="http://schemas.openxmlformats.org/officeDocument/2006/relationships/slide" Target="slides/slide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aseline="0" dirty="0"/>
              <a:t>Далее будет представлена информация по специализации институтов и образцы информационной продукции.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E2776-3511-413E-B49A-5F936601D92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0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AB76-A7FE-BC45-73D2-FC074AE2C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5819877-A40B-9D72-AC63-C2588F511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EA568D8-DDCE-44B4-C614-AEDCAAC74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aseline="0" dirty="0"/>
              <a:t>Далее будет представлена информация по специализации институтов и образцы информационной продукции.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481EBF-F6F5-1CD5-C696-7B691361D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E2776-3511-413E-B49A-5F936601D92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83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405DF-4A8B-9579-F9D9-5641E3BE2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4447B30-1CA6-A359-2F05-982105AFF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72DD51-8841-4DA7-7EA7-4F731117B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aseline="0" dirty="0"/>
              <a:t>Далее будет представлена информация по специализации институтов и образцы информационной продукции.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2CBF64-3D88-D4AE-4044-E2A3D88BF9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E2776-3511-413E-B49A-5F936601D92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061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D6B4C-4D90-C831-A0D6-AFAF8BEF5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04FB4E2-D35A-80DB-EB45-B4D44AF32C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39810D3-DF70-7A78-A85A-0EEA7E89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aseline="0" dirty="0"/>
              <a:t>Далее будет представлена информация по специализации институтов и образцы информационной продукции.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E949E2-3121-4F41-A859-6F840E85E1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E2776-3511-413E-B49A-5F936601D92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3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6060B-C5EB-1F9E-3780-AD08946C6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6210DD-2C67-15B9-AD45-B16CF0E53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998DD2-C94F-848C-27C3-914FFEBB7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aseline="0" dirty="0"/>
          </a:p>
          <a:p>
            <a:pPr marL="0" indent="0">
              <a:buNone/>
            </a:pPr>
            <a:r>
              <a:rPr lang="ru-RU" baseline="0" dirty="0"/>
              <a:t>Далее будет представлена информация по специализации институтов и образцы информационной продукции.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9521C5-265D-54F3-CDDE-979487D2E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E2776-3511-413E-B49A-5F936601D92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55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dc.aari.ru/prcc/reanalysis/" TargetMode="External"/><Relationship Id="rId3" Type="http://schemas.openxmlformats.org/officeDocument/2006/relationships/hyperlink" Target="http://old.aari.ru/aariaq/data/catalogue.html" TargetMode="External"/><Relationship Id="rId7" Type="http://schemas.openxmlformats.org/officeDocument/2006/relationships/hyperlink" Target="http://wdc.aari.ru/datasets/ssmi/data/south/exten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ce.aari.aq/" TargetMode="External"/><Relationship Id="rId5" Type="http://schemas.openxmlformats.org/officeDocument/2006/relationships/hyperlink" Target="http://wdc.aari.ru/datasets/d0001/south/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s://raexp.ru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aari.ru/aariaq/data/catalogue.html" TargetMode="External"/><Relationship Id="rId5" Type="http://schemas.openxmlformats.org/officeDocument/2006/relationships/hyperlink" Target="http://old.aari.ru/aariaq/data/pick.php?lang=0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wmo2016_powerpoint_standard_v2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86000"/>
            <a:ext cx="12192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959490" y="933655"/>
            <a:ext cx="8593667" cy="184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chemeClr val="dk2"/>
              </a:buClr>
              <a:buSzPts val="5400"/>
            </a:pPr>
            <a:r>
              <a:rPr lang="en-US" sz="36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AntRCC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-N:  </a:t>
            </a:r>
            <a:r>
              <a:rPr lang="en-US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ontributions from </a:t>
            </a:r>
          </a:p>
          <a:p>
            <a:pPr algn="ctr">
              <a:buClr>
                <a:schemeClr val="dk2"/>
              </a:buClr>
              <a:buSzPts val="5400"/>
            </a:pPr>
            <a:r>
              <a:rPr lang="en-US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(a) 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AARI NADC</a:t>
            </a:r>
          </a:p>
          <a:p>
            <a:pPr algn="ctr">
              <a:buClr>
                <a:schemeClr val="dk2"/>
              </a:buClr>
              <a:buSzPts val="5400"/>
            </a:pPr>
            <a:r>
              <a:rPr lang="en-US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(b) </a:t>
            </a:r>
            <a:r>
              <a:rPr lang="en-US" sz="36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ArcRCC</a:t>
            </a:r>
            <a:r>
              <a:rPr lang="en-US" sz="36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North Eurasian</a:t>
            </a:r>
            <a:r>
              <a:rPr lang="ru-RU" sz="36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b="1" i="0" u="none" strike="noStrike" cap="none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node</a:t>
            </a:r>
            <a:endParaRPr lang="en-US" sz="16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988960" y="2850285"/>
            <a:ext cx="7740953" cy="140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Vasily Smolyanitsky </a:t>
            </a:r>
            <a:endParaRPr lang="ru-RU" sz="2800" b="1" i="0" u="none" strike="noStrike" cap="none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1" u="none" strike="noStrike" cap="none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Arctic and Antarctic Research Institute (AARI)</a:t>
            </a:r>
            <a:endParaRPr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1773" y="4830952"/>
            <a:ext cx="1492985" cy="187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9291" y="300368"/>
            <a:ext cx="1948087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98D64-79E7-702F-8E2E-BBD1C84D7511}"/>
              </a:ext>
            </a:extLst>
          </p:cNvPr>
          <p:cNvSpPr txBox="1"/>
          <p:nvPr/>
        </p:nvSpPr>
        <p:spPr>
          <a:xfrm>
            <a:off x="3449753" y="4252167"/>
            <a:ext cx="80112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4410710" algn="l"/>
              </a:tabLst>
            </a:pPr>
            <a:r>
              <a:rPr lang="en-US" sz="1800" b="1" dirty="0">
                <a:solidFill>
                  <a:srgbClr val="366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Panel on Polar and High Mountains Observations, Research and Services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4410710" algn="l"/>
              </a:tabLst>
            </a:pPr>
            <a:r>
              <a:rPr lang="en-US" sz="1800" b="1" dirty="0">
                <a:solidFill>
                  <a:srgbClr val="366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Antarctica Advisory Group</a:t>
            </a:r>
          </a:p>
          <a:p>
            <a:pPr algn="ctr">
              <a:tabLst>
                <a:tab pos="4410710" algn="l"/>
              </a:tabLst>
            </a:pPr>
            <a:r>
              <a:rPr lang="en-GB" sz="1800" b="1" dirty="0">
                <a:solidFill>
                  <a:srgbClr val="366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Norwegian Meteorological Institute, 12 March 2024, Oslo, Norway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352120" y="59498"/>
            <a:ext cx="10068065" cy="6300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General information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7106" name="Объект 2"/>
          <p:cNvSpPr>
            <a:spLocks noGrp="1"/>
          </p:cNvSpPr>
          <p:nvPr>
            <p:ph idx="1"/>
          </p:nvPr>
        </p:nvSpPr>
        <p:spPr>
          <a:xfrm>
            <a:off x="273376" y="653272"/>
            <a:ext cx="8469198" cy="6145230"/>
          </a:xfrm>
        </p:spPr>
        <p:txBody>
          <a:bodyPr>
            <a:noAutofit/>
          </a:bodyPr>
          <a:lstStyle/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AARI of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Roshydromet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is involved in the Antarctic activities since the start of the 1</a:t>
            </a:r>
            <a:r>
              <a:rPr lang="en-US" sz="1600" baseline="30000" dirty="0">
                <a:solidFill>
                  <a:schemeClr val="tx1"/>
                </a:solidFill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Complex Soviet Antarctic Expedition in 1955 with further annual SAE and RAE wintering and seasonal expeditions to Antarctic with the current 69</a:t>
            </a:r>
            <a:r>
              <a:rPr lang="en-US" sz="1600" baseline="30000" dirty="0">
                <a:solidFill>
                  <a:schemeClr val="tx1"/>
                </a:solidFill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RAE started in October 2023 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The first coastal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Mirny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station was established in February 1956, with inland stations Vostok-1, Komsomolskaya and Vostok founded in 1957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In a total land-based observational network included more than 30 stations and field bases (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http://old.aari.ru/aariaq/data/catalogue.html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  with current 5 permanent stations and additional seasonal and/or MAWS stations operated by RAE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is-IS" sz="1600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https://raexp.ru/</a:t>
            </a:r>
            <a:r>
              <a:rPr lang="ru-RU" sz="1600" dirty="0">
                <a:solidFill>
                  <a:schemeClr val="tx1"/>
                </a:solidFill>
                <a:cs typeface="Arial" panose="020B0604020202020204" pitchFamily="34" charset="0"/>
              </a:rPr>
              <a:t>). 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Marine meteorological and oceanographic observations including in-situ  sea ice measurements are routinely provided at the coastal stations and by the RAE vessels “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Akademik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Fedorov” and “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Akademik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Treoshnikov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Sea-ice analysis included regional ice air reconnaissance during the CAE and SAE till the end of 1960s and circumpolar satellite-based ice charting from 1971 to present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Numerical modelling of the Southern Ocean is mostly done on regional scale and is aimed on investigation of special oceanographic features </a:t>
            </a:r>
          </a:p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Current databases proposed for </a:t>
            </a: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AntRCC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-N include:</a:t>
            </a:r>
          </a:p>
          <a:p>
            <a:pPr marL="8001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Antarctic monthly meteorology as a part of NADC for 1956-present (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http://old.aari.ru/aariaq/data/catalogue.html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), </a:t>
            </a:r>
          </a:p>
          <a:p>
            <a:pPr marL="8001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historical 10-days  circumpolar Antarctic ice charting  as a part of the former WMO GDSIDB project for 1971-1991 (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5"/>
              </a:rPr>
              <a:t>http://wdc.aari.ru/datasets/d0001/south/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</a:p>
          <a:p>
            <a:pPr marL="8001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Weekly 7-days circumpolar Antarctic ice charting  as a part of AARI-NIC-NIS collaborative project (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6"/>
              </a:rPr>
              <a:t>http://ice.aari.aq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8001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AARI WDC ice extent analysis (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7"/>
              </a:rPr>
              <a:t>http://wdc.aari.ru/datasets/ssmi/data/south/extent/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8001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600" dirty="0" err="1">
                <a:solidFill>
                  <a:schemeClr val="tx1"/>
                </a:solidFill>
                <a:cs typeface="Arial" panose="020B0604020202020204" pitchFamily="34" charset="0"/>
              </a:rPr>
              <a:t>ArcRCC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-N  Antarctic seasonal monitoring  (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8"/>
              </a:rPr>
              <a:t>http://wdc.aari.ru/prcc/reanalysis/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800100" lvl="2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D6F18-B442-AE85-F401-AC692D3D97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9608" y="192073"/>
            <a:ext cx="1677611" cy="1766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3EE323-9331-8A35-D35C-E239C8A040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0739" y="2060520"/>
            <a:ext cx="3138891" cy="273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8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C3A08-A79C-FEDF-8319-A02D57EB1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>
            <a:extLst>
              <a:ext uri="{FF2B5EF4-FFF2-40B4-BE49-F238E27FC236}">
                <a16:creationId xmlns:a16="http://schemas.microsoft.com/office/drawing/2014/main" id="{03D19A03-D158-B440-A83C-BD782B76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20" y="59498"/>
            <a:ext cx="10068065" cy="6300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Meteorology (29 vars in .txt, .gif as </a:t>
            </a:r>
            <a:r>
              <a:rPr lang="en-US" sz="3200" b="1" dirty="0" err="1">
                <a:solidFill>
                  <a:schemeClr val="tx1"/>
                </a:solidFill>
              </a:rPr>
              <a:t>obs</a:t>
            </a:r>
            <a:r>
              <a:rPr lang="en-US" sz="3200" b="1" dirty="0">
                <a:solidFill>
                  <a:schemeClr val="tx1"/>
                </a:solidFill>
              </a:rPr>
              <a:t> and stats)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6992A-AF88-851F-0696-3D678E63D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8" y="689568"/>
            <a:ext cx="7159702" cy="3428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EC8919-6C62-B1E5-BEA9-572C6A8AE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534" y="689568"/>
            <a:ext cx="3825572" cy="5067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71E21F-84F8-2443-A512-FB906E2234C4}"/>
              </a:ext>
            </a:extLst>
          </p:cNvPr>
          <p:cNvSpPr txBox="1"/>
          <p:nvPr/>
        </p:nvSpPr>
        <p:spPr>
          <a:xfrm>
            <a:off x="8060345" y="5978809"/>
            <a:ext cx="3197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http://old.aari.ru/aariaq/data/pick.php?lang=0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91EFFF-A2B0-F701-0798-7CC65B5894B8}"/>
              </a:ext>
            </a:extLst>
          </p:cNvPr>
          <p:cNvSpPr txBox="1"/>
          <p:nvPr/>
        </p:nvSpPr>
        <p:spPr>
          <a:xfrm>
            <a:off x="68345" y="4031612"/>
            <a:ext cx="60944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http://old.aari.ru/aariaq/data/catalogue.html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48CF7C-65D3-06B4-0553-27DCB64E4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779" y="4383463"/>
            <a:ext cx="2399165" cy="18723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29244C-1386-35D6-BED7-325942614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207" y="4383463"/>
            <a:ext cx="2399165" cy="18755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53D117-770D-1F7A-4615-3B7E8B2B6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051" y="4383463"/>
            <a:ext cx="2399165" cy="18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5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D5DE-363B-1E3F-73DA-9633BD783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>
            <a:extLst>
              <a:ext uri="{FF2B5EF4-FFF2-40B4-BE49-F238E27FC236}">
                <a16:creationId xmlns:a16="http://schemas.microsoft.com/office/drawing/2014/main" id="{769617DA-5ABF-B4FE-403B-F89C7728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2" y="-34772"/>
            <a:ext cx="12091261" cy="63007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Sea ice (SIC, </a:t>
            </a:r>
            <a:r>
              <a:rPr lang="en-US" sz="3200" b="1" dirty="0" err="1">
                <a:solidFill>
                  <a:schemeClr val="tx1"/>
                </a:solidFill>
              </a:rPr>
              <a:t>SoD</a:t>
            </a:r>
            <a:r>
              <a:rPr lang="en-US" sz="3200" b="1" dirty="0">
                <a:solidFill>
                  <a:schemeClr val="tx1"/>
                </a:solidFill>
              </a:rPr>
              <a:t>, SIE, SIA, edge in .csv, .</a:t>
            </a:r>
            <a:r>
              <a:rPr lang="en-US" sz="3200" b="1" dirty="0" err="1">
                <a:solidFill>
                  <a:schemeClr val="tx1"/>
                </a:solidFill>
              </a:rPr>
              <a:t>png</a:t>
            </a:r>
            <a:r>
              <a:rPr lang="en-US" sz="3200" b="1" dirty="0">
                <a:solidFill>
                  <a:schemeClr val="tx1"/>
                </a:solidFill>
              </a:rPr>
              <a:t>, .</a:t>
            </a:r>
            <a:r>
              <a:rPr lang="en-US" sz="3200" b="1" dirty="0" err="1">
                <a:solidFill>
                  <a:schemeClr val="tx1"/>
                </a:solidFill>
              </a:rPr>
              <a:t>shp</a:t>
            </a:r>
            <a:r>
              <a:rPr lang="en-US" sz="3200" b="1" dirty="0">
                <a:solidFill>
                  <a:schemeClr val="tx1"/>
                </a:solidFill>
              </a:rPr>
              <a:t>, SIGRID-1,3 as </a:t>
            </a:r>
            <a:r>
              <a:rPr lang="en-US" sz="3200" b="1" dirty="0" err="1">
                <a:solidFill>
                  <a:schemeClr val="tx1"/>
                </a:solidFill>
              </a:rPr>
              <a:t>obs</a:t>
            </a:r>
            <a:r>
              <a:rPr lang="en-US" sz="3200" b="1" dirty="0">
                <a:solidFill>
                  <a:schemeClr val="tx1"/>
                </a:solidFill>
              </a:rPr>
              <a:t> and stats)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FFE04-B2C3-F744-F506-1A58BBCD2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0" y="585873"/>
            <a:ext cx="2307508" cy="4702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6FF53-439C-00E2-8E27-32E8348AD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628" y="614154"/>
            <a:ext cx="3580265" cy="3128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D9907-2F52-E631-0D69-49C5FCA39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283" y="585873"/>
            <a:ext cx="2147936" cy="4881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CF4D47-3D7A-C19E-BA2A-92C5D7FEE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077" y="603200"/>
            <a:ext cx="3225721" cy="2257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812580-9AB8-39DE-1EC6-0FD0FE0D3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83" y="2951294"/>
            <a:ext cx="3288203" cy="25162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7A49BE-6B8B-FDB2-A172-12DB59C19D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1046" y="3801358"/>
            <a:ext cx="2974157" cy="29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9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F2EDA-2951-3A06-5AF3-D5723501C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>
            <a:extLst>
              <a:ext uri="{FF2B5EF4-FFF2-40B4-BE49-F238E27FC236}">
                <a16:creationId xmlns:a16="http://schemas.microsoft.com/office/drawing/2014/main" id="{E1B3D1DE-368E-957D-CF8F-66702DEC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33" y="219752"/>
            <a:ext cx="3038387" cy="515539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ECVs Reanalysis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3952A6-05AB-1704-DD10-908B7EA3026A}"/>
              </a:ext>
            </a:extLst>
          </p:cNvPr>
          <p:cNvSpPr txBox="1"/>
          <p:nvPr/>
        </p:nvSpPr>
        <p:spPr>
          <a:xfrm>
            <a:off x="204433" y="810706"/>
            <a:ext cx="40564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Implemented to support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ArcRCC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 mandatory function of seasonal monitoring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of ECVs for Antarctic southward of 50S is done simultaneously with the ECVs for the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ArcRCC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 domain northward of 45N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modern reanalysis as ERA5, NCEP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Provided as monthly patterns, averaged seasonal  patterns with the WMO LRF rolling season  for the most important ECVs like SAT, SLP, SST 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derived weather severity indexes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Assessed statistics include: anomalies 1950-present, 1961-1990, 1981-2010, 1991-2020 and ranks 1950-present and 1979-present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is provided in .CSV, .</a:t>
            </a: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GeoTIFF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.PNG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BE8E352-BD72-205B-B81F-B20AA29D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564" y="279373"/>
            <a:ext cx="2571755" cy="22713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200650-F4D8-77F2-8D45-6915BB438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62" y="2307442"/>
            <a:ext cx="2571755" cy="22713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1A26C3-21C1-4362-ED08-A2161D2E63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564" y="4346722"/>
            <a:ext cx="2571755" cy="22713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C78012F-302F-7A2B-E6AB-C070429C9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451" y="4275813"/>
            <a:ext cx="2571755" cy="22713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D0618F-EF45-8306-B91C-155FBA32A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539" y="2183500"/>
            <a:ext cx="2571755" cy="22713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AE31CD9-C682-CAF0-EB46-677DB7B6D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144" y="265472"/>
            <a:ext cx="2571755" cy="227137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F681B8-739C-F56D-D16B-DF9F949CC948}"/>
              </a:ext>
            </a:extLst>
          </p:cNvPr>
          <p:cNvSpPr txBox="1"/>
          <p:nvPr/>
        </p:nvSpPr>
        <p:spPr>
          <a:xfrm>
            <a:off x="5827270" y="137840"/>
            <a:ext cx="5381924" cy="33855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 2023 SAT, anomaly 1991-2020 and rank 1950-2023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2DC478-E328-D658-4EDF-CC3CCDD5A8D7}"/>
              </a:ext>
            </a:extLst>
          </p:cNvPr>
          <p:cNvSpPr txBox="1"/>
          <p:nvPr/>
        </p:nvSpPr>
        <p:spPr>
          <a:xfrm>
            <a:off x="6208428" y="6448819"/>
            <a:ext cx="1352578" cy="33855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CCCS ERA5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61E6FA-D029-AF2A-005B-F0AE65F6EF90}"/>
              </a:ext>
            </a:extLst>
          </p:cNvPr>
          <p:cNvSpPr txBox="1"/>
          <p:nvPr/>
        </p:nvSpPr>
        <p:spPr>
          <a:xfrm>
            <a:off x="9664467" y="6508517"/>
            <a:ext cx="1352578" cy="338554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NCEP</a:t>
            </a:r>
          </a:p>
        </p:txBody>
      </p:sp>
    </p:spTree>
    <p:extLst>
      <p:ext uri="{BB962C8B-B14F-4D97-AF65-F5344CB8AC3E}">
        <p14:creationId xmlns:p14="http://schemas.microsoft.com/office/powerpoint/2010/main" val="40263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C3F0C-646C-1593-185E-5AEA13F94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>
            <a:extLst>
              <a:ext uri="{FF2B5EF4-FFF2-40B4-BE49-F238E27FC236}">
                <a16:creationId xmlns:a16="http://schemas.microsoft.com/office/drawing/2014/main" id="{F56943D7-B87F-208C-D9A3-5F8FDB74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65" y="380689"/>
            <a:ext cx="9401480" cy="50611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AARI and NE </a:t>
            </a:r>
            <a:r>
              <a:rPr lang="en-US" sz="3200" b="1" dirty="0" err="1">
                <a:solidFill>
                  <a:schemeClr val="tx1"/>
                </a:solidFill>
              </a:rPr>
              <a:t>ArcRCC</a:t>
            </a:r>
            <a:r>
              <a:rPr lang="en-US" sz="3200" b="1" dirty="0">
                <a:solidFill>
                  <a:schemeClr val="tx1"/>
                </a:solidFill>
              </a:rPr>
              <a:t>-N proposed input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5A051-A554-F125-CCEE-084EB209ED07}"/>
              </a:ext>
            </a:extLst>
          </p:cNvPr>
          <p:cNvSpPr txBox="1"/>
          <p:nvPr/>
        </p:nvSpPr>
        <p:spPr>
          <a:xfrm>
            <a:off x="317554" y="1979629"/>
            <a:ext cx="634719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Existing databases as reference material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in relevant parts for seasonal monitoring in WMO GTS, sea ice and reanalysis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CS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Exchange of knowledge with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ArcRCC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-N and TPRCC</a:t>
            </a:r>
          </a:p>
          <a:p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DA3D8-5801-EF5B-4F32-13207F4A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363" y="192153"/>
            <a:ext cx="3481868" cy="1966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8D53B2-BB42-DB0E-E1E5-C8456CEA0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363" y="2268988"/>
            <a:ext cx="3378572" cy="1887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E4619-030E-FBB1-3680-3EAE374AD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999" y="4383463"/>
            <a:ext cx="3444263" cy="1877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CB6266-37CF-49AA-27B5-8FB8EB43D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6739" y="4266956"/>
            <a:ext cx="3611321" cy="20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3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670</Words>
  <Application>Microsoft Office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</vt:lpstr>
      <vt:lpstr>Wingdings</vt:lpstr>
      <vt:lpstr>Office Theme</vt:lpstr>
      <vt:lpstr>PowerPoint Presentation</vt:lpstr>
      <vt:lpstr>General information</vt:lpstr>
      <vt:lpstr>Meteorology (29 vars in .txt, .gif as obs and stats)</vt:lpstr>
      <vt:lpstr>Sea ice (SIC, SoD, SIE, SIA, edge in .csv, .png, .shp, SIGRID-1,3 as obs and stats)</vt:lpstr>
      <vt:lpstr>ECVs Reanalysis </vt:lpstr>
      <vt:lpstr>AARI and NE ArcRCC-N proposed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</dc:creator>
  <cp:lastModifiedBy>Vasily Smolyanitsky</cp:lastModifiedBy>
  <cp:revision>58</cp:revision>
  <dcterms:created xsi:type="dcterms:W3CDTF">2021-05-18T16:56:10Z</dcterms:created>
  <dcterms:modified xsi:type="dcterms:W3CDTF">2024-02-12T06:34:32Z</dcterms:modified>
</cp:coreProperties>
</file>