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65" r:id="rId9"/>
  </p:sldMasterIdLst>
  <p:notesMasterIdLst>
    <p:notesMasterId r:id="rId26"/>
  </p:notesMasterIdLst>
  <p:sldIdLst>
    <p:sldId id="256" r:id="rId10"/>
    <p:sldId id="296" r:id="rId11"/>
    <p:sldId id="298" r:id="rId12"/>
    <p:sldId id="305" r:id="rId13"/>
    <p:sldId id="283" r:id="rId14"/>
    <p:sldId id="306" r:id="rId15"/>
    <p:sldId id="286" r:id="rId16"/>
    <p:sldId id="301" r:id="rId17"/>
    <p:sldId id="302" r:id="rId18"/>
    <p:sldId id="307" r:id="rId19"/>
    <p:sldId id="299" r:id="rId20"/>
    <p:sldId id="303" r:id="rId21"/>
    <p:sldId id="300" r:id="rId22"/>
    <p:sldId id="304" r:id="rId23"/>
    <p:sldId id="293" r:id="rId24"/>
    <p:sldId id="295" r:id="rId25"/>
  </p:sldIdLst>
  <p:sldSz cx="12193588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spostare la diapositiva</a:t>
            </a: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GB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39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397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GB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398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GB" sz="1400" b="0" strike="noStrike" spc="-1">
                <a:latin typeface="Times New Roman"/>
              </a:defRPr>
            </a:lvl1pPr>
          </a:lstStyle>
          <a:p>
            <a:r>
              <a:rPr lang="en-GB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399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GB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3E38E0ED-3FF4-42BF-82A5-EEACC49F5198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3CFD6BAD-9306-207E-29AD-27BE83482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F7B49F5B-AB62-7128-C878-3CEEBA1CE6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966D14F6-48CA-605C-ECBE-AB18698964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3809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F8CCF2E-6BF3-C45C-826C-DC63B1B68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89F66C3A-E6A7-8FA0-92F2-550E645F26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85AF01BF-905D-6902-3D01-87D23CDBB0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5037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45258DED-6043-E46C-E2B6-017CC33B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CF94E5AE-52CA-EE18-6281-17423AACD6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97C789E5-09FF-38FF-F726-C23A7CB09E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9989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78F59D6D-5205-4213-F174-DA373690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9F2BEC18-3D3C-7466-30DE-7FD595CA5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8B5F4F0E-2127-6BCF-C093-A9C864B17A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7538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65055E2-731C-CD90-F21D-FD8C39EBF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D7DEBA9B-B8BD-AB06-D890-5D0965F8AE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243EDB0A-C550-2DF1-13DD-F7B8F65DA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9534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A2F1533-C477-D770-03DF-6D63A9F23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03657142-C171-8683-14D0-CB06FBC09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464B1A26-8E7A-0144-ACF6-C3572B82BA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852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E6A8E4E6-903C-A4C2-0BF4-9530F841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7466D7C3-0355-7D23-AA36-E9FC27425F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C60B771B-55DB-4B61-BC7B-E048702AA6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583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094AC32-66B3-A12D-CAAD-1AC8BE2E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D098C276-8CF6-807A-00C0-B27682E83F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6A6CA6AE-3D48-6711-D9C0-F69F8BD100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25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CADB0C4-4D5E-7C94-0322-2DA92E7ED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1CFF165A-6134-D3E9-F13E-229438037D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2C05C283-3AB9-9899-A5FB-4BD63BF09B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4933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2882216-9F85-234A-C003-01EEA21D1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FE304426-635D-E0B8-2587-3A08AC0016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B033991A-5C10-E969-58D9-74B0823754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799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5286EB9D-3558-92CC-C732-9D2E22A5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C875C2B7-603F-ED2D-0A0E-533018E959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BD97B1AC-23F9-2F20-C6DA-F7F8BF3155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4177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D36F5161-7D7F-8EFD-472E-2B93763FE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64090367-DD25-2E74-3FD7-C880DEA724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E780E095-0461-8EFF-C420-2ADBEF488A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824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65DEF6FB-68D1-D5EB-A045-BBA25B269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A8A6518F-FCC4-4F63-EFA7-97DF65EF9F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F392F2B7-A9B5-8814-718E-E93060CEBA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1288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90C305F2-3057-461A-A1AA-4526766B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7FF3CC91-C3AE-D650-1228-40C4A8E05B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148D5661-66F0-85A9-607D-5578A49C05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251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2027CF3-496C-4832-899C-76DCBAB85B5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87CE49C-0AAA-474D-89E7-ACC8C9921E2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1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C36B55-90A5-46C9-A68E-A77A86D2CDE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0E1AE7-30E8-4076-8F3B-E3567E748AE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FBC549B-484A-4BE1-B11D-51340C59B1C6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5790E66-8FD9-4644-9301-F4A01C754C9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20D691C-9409-4152-8621-313CD462491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F2829BB-EAB1-4B37-9F77-7F29514A537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32666A8-CC67-402D-AD5B-0985E300F05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023B87C-DBE8-4B76-B09F-E175F7AF33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19D21AE-59F9-4C35-B8F7-C219CC0AC34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F680204-8C16-4A85-9013-5230668D82A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188E521-9658-4B4F-BE76-FB3E6CB1849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4D93252-B214-4BC4-BD4F-55361FBF391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5DD3D73-EE96-403F-9CE6-620526BB352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4FC2DD1-6812-4996-BE81-8A99E9D1A8F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C6B8F80-5EA9-405C-BC03-3A2D5ED3497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5167B6A-9522-4D67-9074-98B014B204E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921108F-2909-4BEB-BEAF-C4A512BBAC5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76C06E9-2CEA-4716-AD2D-A273CF9ACA3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0FD797C-9CA5-40AB-A2AD-E13909CA476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F754FE-A6C6-4B11-8E90-C5D6B9A5C08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B2BADBF-C363-4C26-A799-A0FEC954D8C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0EFD442-EA8E-485D-AA44-3740311B144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E1204F7-8344-46D2-8087-3F6FC335D8C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1E0242A-85AD-4B8C-BDD0-4667ADADE90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6E1CA4D-3C96-48C8-8993-804C1CDE69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901DFC0-A525-4A73-9400-4E8C3DE52DC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4C2FEFC-435A-42ED-AD42-C3FD5BB1B14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EAD0A7-08E7-4253-B90C-F248E7C5ACC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EA1960D-6EBA-48A6-B89B-20769E9A80E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277B749-4731-4E61-90D6-6CFA4B3CAB5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CEB84C1-699F-43C1-A974-304C9313D84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474F3FE-59F0-4B90-BD39-86847185702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14C9CDE-AD88-42D3-B496-4C8E738DFE3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92200B0-7D44-4FAD-9C31-B7CC9BD80ED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AAF7990-8ED9-4EB2-B419-ADF7111DEB8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87A218B-CBED-4A9F-AC23-527E32779B9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9F0A5B9-2AE8-4937-9AFF-47C96B61B33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FFC7E21-AD96-4983-AED1-00EA14D347D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8590EA5-EAF8-473F-A655-3F7FF6F15BE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F29057E-B8E4-4D2B-9175-AC14C4BCED7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B994D41-A210-428A-8962-B6A580D6789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C7D7B77-4C7D-471A-BAE1-632FA08E7CF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BF25078-8F03-43A0-875D-B5BADE8BE6C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F82EE11-108A-44E2-A1C5-3EC850286B1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9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0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3BEA33-3035-4AAC-AE0B-A41F809EB1D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8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E35BCBC-5E72-4C8A-B422-764538C272A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6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7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4400" b="0" strike="noStrike" spc="-1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7600" cy="35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GB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1200" y="6356520"/>
            <a:ext cx="2736000" cy="35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72DD8CC-D834-4765-A510-D4B16BBCFA67}" type="slidenum">
              <a:rPr lang="en-US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6000" cy="357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GB" sz="1400" b="0" strike="noStrike" spc="-1">
                <a:latin typeface="Times New Roman"/>
              </a:defRPr>
            </a:lvl1pPr>
          </a:lstStyle>
          <a:p>
            <a:r>
              <a:rPr lang="en-GB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16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ttangolo 6"/>
          <p:cNvSpPr/>
          <p:nvPr/>
        </p:nvSpPr>
        <p:spPr>
          <a:xfrm>
            <a:off x="0" y="-17640"/>
            <a:ext cx="12188160" cy="1045440"/>
          </a:xfrm>
          <a:prstGeom prst="rect">
            <a:avLst/>
          </a:prstGeom>
          <a:solidFill>
            <a:srgbClr val="003A6A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0" name="Segnaposto piè di pagina 4"/>
          <p:cNvSpPr/>
          <p:nvPr/>
        </p:nvSpPr>
        <p:spPr>
          <a:xfrm>
            <a:off x="2541600" y="6380280"/>
            <a:ext cx="841752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PlaceHolder 1"/>
          <p:cNvSpPr>
            <a:spLocks noGrp="1"/>
          </p:cNvSpPr>
          <p:nvPr>
            <p:ph type="sldNum" idx="4"/>
          </p:nvPr>
        </p:nvSpPr>
        <p:spPr>
          <a:xfrm>
            <a:off x="11439000" y="6553080"/>
            <a:ext cx="646920" cy="23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solidFill>
                  <a:srgbClr val="A8A8A8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41D4456-4358-4BE5-B9F4-ADB1E8EE1F53}" type="slidenum">
              <a:rPr lang="it-IT" sz="1200" b="0" strike="noStrike" spc="-1">
                <a:solidFill>
                  <a:srgbClr val="A8A8A8"/>
                </a:solidFill>
                <a:latin typeface="Arial"/>
              </a:rPr>
              <a:t>‹#›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5"/>
          </p:nvPr>
        </p:nvSpPr>
        <p:spPr>
          <a:xfrm>
            <a:off x="4038840" y="6356520"/>
            <a:ext cx="410976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en-GB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en-GB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6"/>
          </p:nvPr>
        </p:nvSpPr>
        <p:spPr>
          <a:xfrm>
            <a:off x="8611200" y="6356520"/>
            <a:ext cx="273816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7CE033C-36DC-46DF-93CD-D2F3FA7A8CBA}" type="slidenum">
              <a:rPr lang="en-US" sz="1200" b="0" strike="noStrike" spc="-1">
                <a:solidFill>
                  <a:srgbClr val="787878"/>
                </a:solidFill>
                <a:latin typeface="Aptos"/>
              </a:rPr>
              <a:t>‹#›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3816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GB" sz="1400" b="0" strike="noStrike" spc="-1">
                <a:latin typeface="Times New Roman"/>
              </a:defRPr>
            </a:lvl1pPr>
          </a:lstStyle>
          <a:p>
            <a:r>
              <a:rPr lang="en-GB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ttangolo 6"/>
          <p:cNvSpPr/>
          <p:nvPr/>
        </p:nvSpPr>
        <p:spPr>
          <a:xfrm>
            <a:off x="0" y="0"/>
            <a:ext cx="12188160" cy="1045800"/>
          </a:xfrm>
          <a:prstGeom prst="rect">
            <a:avLst/>
          </a:prstGeom>
          <a:solidFill>
            <a:srgbClr val="003A6A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2" name="PlaceHolder 1"/>
          <p:cNvSpPr>
            <a:spLocks noGrp="1"/>
          </p:cNvSpPr>
          <p:nvPr>
            <p:ph type="ftr" idx="8"/>
          </p:nvPr>
        </p:nvSpPr>
        <p:spPr>
          <a:xfrm>
            <a:off x="1969920" y="6356520"/>
            <a:ext cx="8796600" cy="360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it-IT" sz="1600" b="0" strike="noStrike" spc="-1">
                <a:solidFill>
                  <a:srgbClr val="A8A8A8"/>
                </a:solidFill>
                <a:latin typeface="Apto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it-IT" sz="1600" b="0" strike="noStrike" spc="-1">
                <a:solidFill>
                  <a:srgbClr val="A8A8A8"/>
                </a:solidFill>
                <a:latin typeface="Aptos"/>
              </a:rPr>
              <a:t>&lt;piè di pagina&gt;</a:t>
            </a:r>
            <a:endParaRPr lang="en-GB" sz="1600" b="0" strike="noStrike" spc="-1">
              <a:latin typeface="Times New Roman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ldNum" idx="9"/>
          </p:nvPr>
        </p:nvSpPr>
        <p:spPr>
          <a:xfrm>
            <a:off x="10852560" y="6356520"/>
            <a:ext cx="725760" cy="35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it-IT" sz="1600" b="0" strike="noStrike" spc="-1">
                <a:solidFill>
                  <a:srgbClr val="A8A8A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B05C34A-F397-4BCB-AA80-05EC43584EBB}" type="slidenum">
              <a:rPr lang="it-IT" sz="1600" b="0" strike="noStrike" spc="-1">
                <a:solidFill>
                  <a:srgbClr val="A8A8A8"/>
                </a:solidFill>
                <a:latin typeface="Aptos"/>
              </a:rPr>
              <a:t>‹#›</a:t>
            </a:fld>
            <a:endParaRPr lang="en-GB" sz="1600" b="0" strike="noStrike" spc="-1">
              <a:latin typeface="Times New Roman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16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6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Settimo livello struttura</a:t>
            </a: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46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"/>
          <p:cNvSpPr/>
          <p:nvPr/>
        </p:nvSpPr>
        <p:spPr>
          <a:xfrm>
            <a:off x="0" y="6401520"/>
            <a:ext cx="11657160" cy="45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image" Target="../media/image54.png"/><Relationship Id="rId7" Type="http://schemas.openxmlformats.org/officeDocument/2006/relationships/image" Target="../media/image66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3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0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0.png"/><Relationship Id="rId11" Type="http://schemas.openxmlformats.org/officeDocument/2006/relationships/image" Target="../media/image22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88;p1" descr="wmo2016_powerpoint_standard_v2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2278440"/>
            <a:ext cx="12185640" cy="9136440"/>
          </a:xfrm>
          <a:prstGeom prst="rect">
            <a:avLst/>
          </a:prstGeom>
          <a:ln w="0">
            <a:noFill/>
          </a:ln>
        </p:spPr>
      </p:pic>
      <p:sp>
        <p:nvSpPr>
          <p:cNvPr id="401" name="Google Shape;89;p 2"/>
          <p:cNvSpPr/>
          <p:nvPr/>
        </p:nvSpPr>
        <p:spPr>
          <a:xfrm>
            <a:off x="1818000" y="956880"/>
            <a:ext cx="9010800" cy="183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trike="noStrike" spc="-1" dirty="0">
                <a:solidFill>
                  <a:srgbClr val="44546A"/>
                </a:solidFill>
                <a:latin typeface="Calibri"/>
                <a:ea typeface="Calibri"/>
              </a:rPr>
              <a:t>AntCF-2:  Climate Monitoring</a:t>
            </a:r>
            <a:endParaRPr lang="en-GB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3600" b="1" i="1" strike="noStrike" spc="-1" dirty="0">
                <a:solidFill>
                  <a:srgbClr val="44546A"/>
                </a:solidFill>
                <a:latin typeface="Calibri"/>
                <a:ea typeface="Calibri"/>
              </a:rPr>
              <a:t>(</a:t>
            </a:r>
            <a:r>
              <a:rPr lang="en-US" sz="3600" b="1" i="1" spc="-1" dirty="0">
                <a:solidFill>
                  <a:srgbClr val="44546A"/>
                </a:solidFill>
                <a:latin typeface="Calibri"/>
                <a:ea typeface="Calibri"/>
              </a:rPr>
              <a:t>November 2025 – April 2026</a:t>
            </a:r>
            <a:r>
              <a:rPr lang="en-US" sz="3600" b="1" i="1" strike="noStrike" spc="-1" dirty="0">
                <a:solidFill>
                  <a:srgbClr val="44546A"/>
                </a:solidFill>
                <a:latin typeface="Calibri"/>
                <a:ea typeface="Calibri"/>
              </a:rPr>
              <a:t>)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402" name="Google Shape;90;p 2"/>
          <p:cNvSpPr/>
          <p:nvPr/>
        </p:nvSpPr>
        <p:spPr>
          <a:xfrm>
            <a:off x="2525760" y="2880000"/>
            <a:ext cx="8454240" cy="10500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1F3864"/>
                </a:solidFill>
                <a:latin typeface="Calibri"/>
                <a:ea typeface="Calibri"/>
              </a:rPr>
              <a:t>Vasily Smolyanitsky </a:t>
            </a:r>
            <a:r>
              <a:rPr lang="en-US" sz="2800" b="1" strike="noStrike" spc="-1" baseline="33000" dirty="0">
                <a:solidFill>
                  <a:srgbClr val="1F3864"/>
                </a:solidFill>
                <a:latin typeface="Calibri"/>
                <a:ea typeface="Calibri"/>
              </a:rPr>
              <a:t>1</a:t>
            </a:r>
            <a:endParaRPr lang="en-GB" sz="2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en-US" sz="2800" b="0" i="1" strike="noStrike" spc="-1" baseline="33000" dirty="0">
                <a:solidFill>
                  <a:srgbClr val="1F3864"/>
                </a:solidFill>
                <a:latin typeface="Calibri"/>
                <a:ea typeface="Calibri"/>
              </a:rPr>
              <a:t>1</a:t>
            </a:r>
            <a:r>
              <a:rPr lang="en-US" sz="2800" b="0" i="1" strike="noStrike" spc="-1" dirty="0">
                <a:solidFill>
                  <a:srgbClr val="1F3864"/>
                </a:solidFill>
                <a:latin typeface="Calibri"/>
                <a:ea typeface="Calibri"/>
              </a:rPr>
              <a:t>Arctic and Antarctic Research Institute (AARI)</a:t>
            </a:r>
            <a:endParaRPr lang="en-GB" sz="2800" b="0" strike="noStrike" spc="-1" dirty="0">
              <a:latin typeface="Arial"/>
            </a:endParaRPr>
          </a:p>
        </p:txBody>
      </p:sp>
      <p:pic>
        <p:nvPicPr>
          <p:cNvPr id="407" name="Google Shape;92;p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80000" y="72360"/>
            <a:ext cx="1947600" cy="64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25107862-B6CC-D7F6-308C-CF6D8222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2FF0BD1C-2A66-9C3B-E469-ECF942FAEA9C}"/>
              </a:ext>
            </a:extLst>
          </p:cNvPr>
          <p:cNvSpPr/>
          <p:nvPr/>
        </p:nvSpPr>
        <p:spPr>
          <a:xfrm>
            <a:off x="13908" y="-94"/>
            <a:ext cx="12179680" cy="461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 </a:t>
            </a:r>
            <a:r>
              <a:rPr lang="en-US" sz="2400" b="1" u="sng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(climate)</a:t>
            </a:r>
            <a:r>
              <a:rPr lang="en-US"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surface air temperature (SAT 2m), linear trend 1996-2025, deg/year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7BE26B-95FE-500B-444C-20F9BC20F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214" y="2461425"/>
            <a:ext cx="2336794" cy="2336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F52BB-F99F-FBE8-7719-438A344FB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64" y="670331"/>
            <a:ext cx="2423284" cy="2735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1D0C0-0989-FBF6-9C40-8F8C63AF3D5D}"/>
              </a:ext>
            </a:extLst>
          </p:cNvPr>
          <p:cNvSpPr txBox="1"/>
          <p:nvPr/>
        </p:nvSpPr>
        <p:spPr>
          <a:xfrm>
            <a:off x="2074620" y="670331"/>
            <a:ext cx="70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DJF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02C24-E69E-599F-5908-D5C9D1324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869" y="670331"/>
            <a:ext cx="2423284" cy="2735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E1AEE8-16CC-8D1B-7827-FEBDA6122C06}"/>
              </a:ext>
            </a:extLst>
          </p:cNvPr>
          <p:cNvSpPr txBox="1"/>
          <p:nvPr/>
        </p:nvSpPr>
        <p:spPr>
          <a:xfrm>
            <a:off x="4812582" y="719083"/>
            <a:ext cx="811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MAM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78857-6C32-7A4F-EA48-909EDE690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46" y="3614852"/>
            <a:ext cx="2423284" cy="2735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FC72ED-53A0-89D1-CF02-215F9C5E9AE3}"/>
              </a:ext>
            </a:extLst>
          </p:cNvPr>
          <p:cNvSpPr txBox="1"/>
          <p:nvPr/>
        </p:nvSpPr>
        <p:spPr>
          <a:xfrm>
            <a:off x="2113950" y="3614852"/>
            <a:ext cx="70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JJA 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9F1F30-9868-074E-BE67-B9A15915A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869" y="3614852"/>
            <a:ext cx="2423284" cy="27382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817E1A-30C2-F62B-E8C5-89712339B0D1}"/>
              </a:ext>
            </a:extLst>
          </p:cNvPr>
          <p:cNvSpPr txBox="1"/>
          <p:nvPr/>
        </p:nvSpPr>
        <p:spPr>
          <a:xfrm>
            <a:off x="4780834" y="3663604"/>
            <a:ext cx="811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SON 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9D7FCC-E302-1B43-D5A7-C1C573E34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559" y="1825240"/>
            <a:ext cx="3518482" cy="3972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6BFCF6-3391-03A3-95D7-03BED6360F0D}"/>
              </a:ext>
            </a:extLst>
          </p:cNvPr>
          <p:cNvSpPr txBox="1"/>
          <p:nvPr/>
        </p:nvSpPr>
        <p:spPr>
          <a:xfrm>
            <a:off x="7068441" y="1363575"/>
            <a:ext cx="1414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Year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7930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C5C32288-1D27-CCA9-AB0C-222FED11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AC50F3C0-97C9-E427-91F0-5E7745BFF0A5}"/>
              </a:ext>
            </a:extLst>
          </p:cNvPr>
          <p:cNvSpPr/>
          <p:nvPr/>
        </p:nvSpPr>
        <p:spPr>
          <a:xfrm>
            <a:off x="13908" y="-94"/>
            <a:ext cx="12179680" cy="5231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surface precipitation, mm/</a:t>
            </a:r>
            <a:r>
              <a:rPr lang="en-US" sz="2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6669F0-5879-DA1E-7159-47C76B73CE6C}"/>
              </a:ext>
            </a:extLst>
          </p:cNvPr>
          <p:cNvGraphicFramePr>
            <a:graphicFrameLocks noGrp="1"/>
          </p:cNvGraphicFramePr>
          <p:nvPr/>
        </p:nvGraphicFramePr>
        <p:xfrm>
          <a:off x="88258" y="6355094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4666ADE-9BC7-D6FA-40DD-DB1011E8C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" y="694716"/>
            <a:ext cx="2000254" cy="1766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DD194-9108-82C9-0F28-9700EA594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81" y="704806"/>
            <a:ext cx="2000254" cy="176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24D7F4-5EAA-B4F1-60CF-B5AB34007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26" y="694716"/>
            <a:ext cx="2000254" cy="176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5A635-EF8F-590C-3068-97415EF3E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755" y="694716"/>
            <a:ext cx="2000254" cy="1766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862F28-DA32-DF78-DBC8-61457F09B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261" y="734684"/>
            <a:ext cx="2000254" cy="1766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E212C6-0F7E-BA52-A549-666F280CF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515" y="694716"/>
            <a:ext cx="2000254" cy="17666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3006C1-18A9-E822-7CB8-E44330F13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2" y="2461340"/>
            <a:ext cx="2000254" cy="17666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74A7F1-F3EE-69B5-1C2A-A498BAF93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6" y="4296088"/>
            <a:ext cx="2000254" cy="17666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55C236-416B-C84C-A525-B5D4B15901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6310" y="2485312"/>
            <a:ext cx="2000254" cy="1766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2F35FF-198E-1671-9AB3-2A1E42ABB1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6310" y="4302524"/>
            <a:ext cx="2000254" cy="176662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1AAD6C1-C20F-D4C9-A781-2BE0AE8CE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9226" y="2467776"/>
            <a:ext cx="2000254" cy="176662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BC66CE2-D6E7-3E86-40E9-AAC23593D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6564" y="4265818"/>
            <a:ext cx="2000254" cy="176662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2D67818-0A28-4AB8-20C7-B5E94E0BF9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9007" y="2485312"/>
            <a:ext cx="2000254" cy="176662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9691B7F-0E60-3CC1-4EB2-C35F947E5E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9480" y="4240836"/>
            <a:ext cx="2000254" cy="176662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3C260C0-D39D-D0DB-ED51-E602B3E174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10518" y="2485312"/>
            <a:ext cx="2000254" cy="176662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1BBAE24-FB89-B0C9-1659-10E9328AABD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29112" y="4275908"/>
            <a:ext cx="2000254" cy="176662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E154EB8-A2D5-4BE0-81A3-F02E09F3F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33224" y="2467776"/>
            <a:ext cx="2000254" cy="176662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660DC78-F571-3429-8E28-7DA4BDAF64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29366" y="4227964"/>
            <a:ext cx="2000254" cy="17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7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8F29590D-FBB4-F556-3EBB-E8896232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3F55620B-5541-6339-D37D-7D149F7FBA38}"/>
              </a:ext>
            </a:extLst>
          </p:cNvPr>
          <p:cNvSpPr/>
          <p:nvPr/>
        </p:nvSpPr>
        <p:spPr>
          <a:xfrm>
            <a:off x="13908" y="-94"/>
            <a:ext cx="12179680" cy="461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seasonal surface precipitation, mm/month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74A23-87B4-6E84-865C-CCE2BBA4E017}"/>
              </a:ext>
            </a:extLst>
          </p:cNvPr>
          <p:cNvSpPr txBox="1"/>
          <p:nvPr/>
        </p:nvSpPr>
        <p:spPr>
          <a:xfrm>
            <a:off x="8873677" y="1718155"/>
            <a:ext cx="188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NDJ 2025/2026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3523C-0976-20A9-2006-1FF078A455DB}"/>
              </a:ext>
            </a:extLst>
          </p:cNvPr>
          <p:cNvSpPr txBox="1"/>
          <p:nvPr/>
        </p:nvSpPr>
        <p:spPr>
          <a:xfrm>
            <a:off x="9015806" y="4812268"/>
            <a:ext cx="1520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FMA 2026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82483-1822-3B9A-CEDA-F48B047C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" y="1041542"/>
            <a:ext cx="2857506" cy="2523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87876-8AEB-5C2F-A446-40D24C0D5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" y="3597080"/>
            <a:ext cx="2857506" cy="2523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2A64C-425B-8447-95E5-7D2B65FDB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197" y="1041542"/>
            <a:ext cx="2857506" cy="252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59FC79-CBB2-BD72-138C-23821CB07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197" y="3597080"/>
            <a:ext cx="2857506" cy="25237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52BEC1-174C-3F2D-2337-BDAD9D6D3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703" y="3597079"/>
            <a:ext cx="2857506" cy="2523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1F4787-7E0A-A309-6F4F-B5E8BE978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711" y="1041541"/>
            <a:ext cx="2857506" cy="25237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21E0C-6C22-EA0A-CDF7-DD4065A13C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681" y="2375189"/>
            <a:ext cx="2107621" cy="21076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7130C1-8FF4-E38B-0C6C-1F3C870CB447}"/>
              </a:ext>
            </a:extLst>
          </p:cNvPr>
          <p:cNvSpPr txBox="1"/>
          <p:nvPr/>
        </p:nvSpPr>
        <p:spPr>
          <a:xfrm>
            <a:off x="909689" y="640420"/>
            <a:ext cx="1117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Value 			Anom (1991-2020)	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D24384D0-8CB4-29EC-94A0-EFF75D1EF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10902F-B150-C684-C7B7-52860406C8A5}"/>
              </a:ext>
            </a:extLst>
          </p:cNvPr>
          <p:cNvGraphicFramePr>
            <a:graphicFrameLocks noGrp="1"/>
          </p:cNvGraphicFramePr>
          <p:nvPr/>
        </p:nvGraphicFramePr>
        <p:xfrm>
          <a:off x="88258" y="6355094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E69CBF5F-E394-5685-2CAA-7FCFD9D78619}"/>
              </a:ext>
            </a:extLst>
          </p:cNvPr>
          <p:cNvSpPr/>
          <p:nvPr/>
        </p:nvSpPr>
        <p:spPr>
          <a:xfrm>
            <a:off x="6954" y="0"/>
            <a:ext cx="12179680" cy="4616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Polar Ocean and glaciers</a:t>
            </a:r>
            <a:r>
              <a:rPr lang="ru-RU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SST+STL3(28-100 cm) 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8B26F-E5D8-2E70-1646-913BD9BD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" y="594494"/>
            <a:ext cx="2083594" cy="1840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67345-439D-FC35-14F3-D3864FEEE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74" y="2387734"/>
            <a:ext cx="2083594" cy="1840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8F6E71-24F5-A933-132A-BB9C0EEA1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027" y="587676"/>
            <a:ext cx="2083594" cy="1840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EDD13A-92BF-3484-FEA4-4281093B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477" y="2380882"/>
            <a:ext cx="2083594" cy="18402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8B6093-57A5-40CE-E0B7-CBCAE29AA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503" y="580768"/>
            <a:ext cx="2083594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B9FB3B-3489-A186-F9B2-78CAABBE4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640" y="2370377"/>
            <a:ext cx="2083594" cy="184023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049805D-F481-5A2A-4768-57F630E7D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3102" y="571243"/>
            <a:ext cx="2083594" cy="184023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E2FCC9C-F9FB-13D7-F65E-F932330E2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7000" y="2370377"/>
            <a:ext cx="2083594" cy="18402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669A30E-3468-3972-656C-29643A5668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8050" y="558753"/>
            <a:ext cx="2083594" cy="184023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1C1EBCA-8EC1-89B4-B155-769CD4B1C0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569" y="551241"/>
            <a:ext cx="2083594" cy="184023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8D6A727-2245-328B-96BD-B220DB7627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0488" y="2372098"/>
            <a:ext cx="2083594" cy="184023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0C440C9-33A0-B69A-9047-AED69F9BAC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1798" y="2359636"/>
            <a:ext cx="2083594" cy="184023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97EEB54-54DE-9729-B9D2-59C712E21E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44130" y="4247593"/>
            <a:ext cx="2083594" cy="184023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D18FE15-3160-AFA7-756B-EF9AE49BD7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0066" y="4217806"/>
            <a:ext cx="2083594" cy="184023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087D8961-9565-5F13-342E-379F527F80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76947" y="4236663"/>
            <a:ext cx="2083594" cy="18402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AF2B43-1529-5948-BF39-381D19EA54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6165" y="4257252"/>
            <a:ext cx="2083594" cy="1840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502A69-1319-DD05-A323-E8E9CC25E2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14534" y="4266643"/>
            <a:ext cx="2083594" cy="1840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DA337-38E2-A739-A267-176C95160E1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0196" y="4251936"/>
            <a:ext cx="2083594" cy="184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7AC837C8-4BAB-5C5B-CD13-8AA59FEC2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47039F-63D5-EF71-CA08-1072953E085B}"/>
              </a:ext>
            </a:extLst>
          </p:cNvPr>
          <p:cNvSpPr txBox="1"/>
          <p:nvPr/>
        </p:nvSpPr>
        <p:spPr>
          <a:xfrm>
            <a:off x="8873677" y="1718155"/>
            <a:ext cx="188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NDJ 2025/2026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C535E4-F77A-6663-1ABF-DD5A50B4773E}"/>
              </a:ext>
            </a:extLst>
          </p:cNvPr>
          <p:cNvSpPr txBox="1"/>
          <p:nvPr/>
        </p:nvSpPr>
        <p:spPr>
          <a:xfrm>
            <a:off x="9015806" y="4812268"/>
            <a:ext cx="1520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FMA 2026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2A1946-272F-4DE6-CB6E-F7CC9CC7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681" y="2375189"/>
            <a:ext cx="2107621" cy="21076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115352-B542-31FE-3133-EB5F35DA865B}"/>
              </a:ext>
            </a:extLst>
          </p:cNvPr>
          <p:cNvSpPr txBox="1"/>
          <p:nvPr/>
        </p:nvSpPr>
        <p:spPr>
          <a:xfrm>
            <a:off x="909689" y="640420"/>
            <a:ext cx="1117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Value 			Anom (1991-2020)	       Rank</a:t>
            </a:r>
            <a:endParaRPr lang="en-US" dirty="0"/>
          </a:p>
        </p:txBody>
      </p:sp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A20DA8BC-D682-D74A-3D0C-2D0ED5C53290}"/>
              </a:ext>
            </a:extLst>
          </p:cNvPr>
          <p:cNvSpPr/>
          <p:nvPr/>
        </p:nvSpPr>
        <p:spPr>
          <a:xfrm>
            <a:off x="6954" y="0"/>
            <a:ext cx="12179680" cy="4616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Polar Ocean and glaciers</a:t>
            </a:r>
            <a:r>
              <a:rPr lang="ru-RU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seasonal SST+STL3(28-100 cm)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3BB5D-C7C4-0AE0-AEE6-6EC8BF40B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3" y="1009752"/>
            <a:ext cx="2976563" cy="262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C9C58-99D6-8AC3-E886-24D4FEA6E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2" y="3616982"/>
            <a:ext cx="2976563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366DB-102E-FF14-B6AD-0E80A7674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726" y="1009752"/>
            <a:ext cx="2976563" cy="262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7C644D-78C2-970F-B015-A1B06FE25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244" y="3627817"/>
            <a:ext cx="2976563" cy="2628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724B1C-5EFD-DD17-263A-EED967A7B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1290" y="1040490"/>
            <a:ext cx="2976563" cy="262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D0EDE-B33F-58D8-A19C-724C8AD7BC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462" y="3658555"/>
            <a:ext cx="297656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3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74168010-F5F8-1D01-AF3E-2E2A3160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AC75F898-E242-C181-7485-E628B649F293}"/>
              </a:ext>
            </a:extLst>
          </p:cNvPr>
          <p:cNvSpPr/>
          <p:nvPr/>
        </p:nvSpPr>
        <p:spPr>
          <a:xfrm>
            <a:off x="6954" y="-11184"/>
            <a:ext cx="12179680" cy="5231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 ice</a:t>
            </a:r>
            <a:r>
              <a:rPr lang="ru-RU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ice conditions (CT, </a:t>
            </a:r>
            <a:r>
              <a:rPr lang="en-US" sz="2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SoD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ice edge, ice age) </a:t>
            </a:r>
            <a:endParaRPr lang="en-US"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0B7C26B-4A50-898F-0D31-98BADC550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489228"/>
              </p:ext>
            </p:extLst>
          </p:nvPr>
        </p:nvGraphicFramePr>
        <p:xfrm>
          <a:off x="88259" y="6452609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 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 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 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27 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19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 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6ADFE07-A9BD-9DB9-E387-228CCA32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453"/>
            <a:ext cx="2015829" cy="2015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93D38-3ED1-F9EA-0E8C-9E2659E84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" y="2536426"/>
            <a:ext cx="2015829" cy="2015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199E05-C043-2FF5-10CA-A17B0B56F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141" y="589135"/>
            <a:ext cx="2015829" cy="2015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8D75B-A890-BD3E-DBA1-09A436558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140" y="2577469"/>
            <a:ext cx="2015829" cy="2015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704A5E-CC70-1738-67D6-F149F8E70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9456" y="570654"/>
            <a:ext cx="2015829" cy="2015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4A1571-C9E0-3A6B-8D45-7E0AD44FE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1947" y="2571150"/>
            <a:ext cx="2015829" cy="2015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6A02CB-2484-60EB-EDCA-011785BA2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008" y="575389"/>
            <a:ext cx="2015829" cy="20158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1DEC41-D4D8-93D5-C6F0-7C31115B86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2072" y="2533481"/>
            <a:ext cx="2015829" cy="20158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603941-F1BB-D539-DB10-B0D3907E39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0987" y="570654"/>
            <a:ext cx="2015829" cy="20158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91519-7B09-613F-55AF-570EC44844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4101" y="2557615"/>
            <a:ext cx="2015829" cy="20158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C18A66-54D4-56B5-2ABA-7E61063B83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2306" y="601330"/>
            <a:ext cx="2015829" cy="201582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27484C7-332F-DB46-A626-010E7162A1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9815" y="2586483"/>
            <a:ext cx="2015829" cy="201582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F6F4AD3-D589-C45D-2D1F-ED06DCDF84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14" y="4461579"/>
            <a:ext cx="2015829" cy="201582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59589A1-A0A3-45FD-AE7F-578CA3EABF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0694" y="4465355"/>
            <a:ext cx="2000250" cy="200025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E835DBA-C8AB-477B-9855-73A96F27F1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1027" y="4486799"/>
            <a:ext cx="2000250" cy="200025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46FF78C-0FD0-040E-BC57-A90AE02A79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8877" y="4485995"/>
            <a:ext cx="2000250" cy="200025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1A5B9CE6-A38E-A9F6-8780-66EE72FE56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66720" y="4508263"/>
            <a:ext cx="2000250" cy="200025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5A05AD7-2D9E-E6B1-639A-9B60D467DA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8950" y="4527336"/>
            <a:ext cx="20002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3051FB38-2130-9B93-3557-D2D0CE86E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5A7E6BFF-2F2E-0369-CC51-C45FB5ABE070}"/>
              </a:ext>
            </a:extLst>
          </p:cNvPr>
          <p:cNvSpPr/>
          <p:nvPr/>
        </p:nvSpPr>
        <p:spPr>
          <a:xfrm>
            <a:off x="6954" y="0"/>
            <a:ext cx="12179680" cy="5231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 ice</a:t>
            </a:r>
            <a:r>
              <a:rPr lang="ru-RU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daily sea ice extent</a:t>
            </a:r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9" descr="Описание: Описание: ant_sectors">
            <a:extLst>
              <a:ext uri="{FF2B5EF4-FFF2-40B4-BE49-F238E27FC236}">
                <a16:creationId xmlns:a16="http://schemas.microsoft.com/office/drawing/2014/main" id="{D13C2687-8FEB-A77A-2F45-653BD1B51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75" y="2627405"/>
            <a:ext cx="1786734" cy="14703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97504FB-AAE1-A237-4264-9984FF27C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515234"/>
              </p:ext>
            </p:extLst>
          </p:nvPr>
        </p:nvGraphicFramePr>
        <p:xfrm>
          <a:off x="7730394" y="811351"/>
          <a:ext cx="1828800" cy="2762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6587551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733903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3981065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Rank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Year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SIE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8704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2023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1777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843633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2022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1919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11663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2024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1981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353371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4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</a:rPr>
                        <a:t>2025</a:t>
                      </a:r>
                      <a:endParaRPr lang="en-US" sz="12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</a:rPr>
                        <a:t>2018</a:t>
                      </a:r>
                      <a:endParaRPr lang="en-US" sz="12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92436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2017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2081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12307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2018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2157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0450697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6862435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16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</a:rPr>
                        <a:t>2026</a:t>
                      </a:r>
                      <a:endParaRPr lang="en-US" sz="12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</a:rPr>
                        <a:t>2577</a:t>
                      </a:r>
                      <a:endParaRPr lang="en-US" sz="12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0650674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77305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23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2020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2670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736894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…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148648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46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2003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3633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477822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47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2013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3664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40844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48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2008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3707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99197482"/>
                  </a:ext>
                </a:extLst>
              </a:tr>
            </a:tbl>
          </a:graphicData>
        </a:graphic>
      </p:graphicFrame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F748D66B-5117-E037-3ECE-8C5A761B2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94905"/>
              </p:ext>
            </p:extLst>
          </p:nvPr>
        </p:nvGraphicFramePr>
        <p:xfrm>
          <a:off x="7730394" y="3712020"/>
          <a:ext cx="1828800" cy="2762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379473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5122135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1035797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Rank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Year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SIE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06451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2023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16999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184128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2024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17242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805003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</a:rPr>
                        <a:t>2025</a:t>
                      </a:r>
                      <a:endParaRPr lang="en-US" sz="12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</a:rPr>
                        <a:t>17891</a:t>
                      </a:r>
                      <a:endParaRPr lang="en-US" sz="12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74526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1986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18043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475417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2017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18080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280679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2002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18137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290904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2022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18240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74886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8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2018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18241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12046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67587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2021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18726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75718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21791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45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2012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19471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94227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46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2013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19586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046295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47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2014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</a:rPr>
                        <a:t>20163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2737717"/>
                  </a:ext>
                </a:extLst>
              </a:tr>
            </a:tbl>
          </a:graphicData>
        </a:graphic>
      </p:graphicFrame>
      <p:pic>
        <p:nvPicPr>
          <p:cNvPr id="101" name="Picture 100">
            <a:extLst>
              <a:ext uri="{FF2B5EF4-FFF2-40B4-BE49-F238E27FC236}">
                <a16:creationId xmlns:a16="http://schemas.microsoft.com/office/drawing/2014/main" id="{419BC0D1-43B3-AD42-4797-A5F6AB68DB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50" y="5038638"/>
            <a:ext cx="1383184" cy="13831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0449D6C-EE18-9A8D-5EB8-941FB3FE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04" y="3652869"/>
            <a:ext cx="1383184" cy="138318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CC461FDD-04BB-CCB3-16DC-615C0D345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92" y="2166633"/>
            <a:ext cx="1383184" cy="1383184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2A17D35-BC31-0EF3-0B5F-228AE77B1C7E}"/>
              </a:ext>
            </a:extLst>
          </p:cNvPr>
          <p:cNvSpPr txBox="1"/>
          <p:nvPr/>
        </p:nvSpPr>
        <p:spPr>
          <a:xfrm>
            <a:off x="11114664" y="1303106"/>
            <a:ext cx="971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17/02/2023</a:t>
            </a:r>
            <a:endParaRPr lang="en-US" sz="1800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42177BF-2EFC-6C60-8BD3-9FF128F5FADE}"/>
              </a:ext>
            </a:extLst>
          </p:cNvPr>
          <p:cNvSpPr txBox="1"/>
          <p:nvPr/>
        </p:nvSpPr>
        <p:spPr>
          <a:xfrm>
            <a:off x="11104974" y="2627405"/>
            <a:ext cx="971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18/02/2008</a:t>
            </a:r>
            <a:endParaRPr lang="en-US" sz="1800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F18D1A0-D8ED-A09E-65F3-3DD71BC119C5}"/>
              </a:ext>
            </a:extLst>
          </p:cNvPr>
          <p:cNvSpPr txBox="1"/>
          <p:nvPr/>
        </p:nvSpPr>
        <p:spPr>
          <a:xfrm>
            <a:off x="11097970" y="4147704"/>
            <a:ext cx="971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07/09/2023</a:t>
            </a:r>
            <a:endParaRPr lang="en-US" sz="1800" b="1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66870F7-4171-0A1B-E17E-59ED0DED1843}"/>
              </a:ext>
            </a:extLst>
          </p:cNvPr>
          <p:cNvSpPr txBox="1"/>
          <p:nvPr/>
        </p:nvSpPr>
        <p:spPr>
          <a:xfrm>
            <a:off x="11165090" y="5529503"/>
            <a:ext cx="971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20/09/2014</a:t>
            </a:r>
            <a:endParaRPr lang="en-US" sz="1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8BE18-A701-2E0C-31AF-24D267C8D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7" y="661125"/>
            <a:ext cx="3476577" cy="2433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8E1AB-3EDD-1941-9129-74D429962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21217"/>
            <a:ext cx="3757869" cy="2875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FEFED-05C9-24DB-9F16-374CDDDA9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651" y="4344461"/>
            <a:ext cx="2382840" cy="1667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A16750-D948-0E91-38BB-63BAB7403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6583" y="2656002"/>
            <a:ext cx="2382840" cy="1667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0DCBD-6939-9AC8-2D61-6288584E7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9225" y="838554"/>
            <a:ext cx="2382840" cy="1667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1250AB-4720-4A42-DDE7-14EC5E574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0550" y="781949"/>
            <a:ext cx="1367884" cy="13678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6E9205-776A-54BC-D12E-BCE908F36E51}"/>
              </a:ext>
            </a:extLst>
          </p:cNvPr>
          <p:cNvSpPr txBox="1"/>
          <p:nvPr/>
        </p:nvSpPr>
        <p:spPr>
          <a:xfrm>
            <a:off x="3757869" y="578981"/>
            <a:ext cx="3891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ighlight>
                  <a:srgbClr val="FFFF00"/>
                </a:highlight>
              </a:rPr>
              <a:t>Minimum: 22-26/02/ 2026 - 2.6-2.8 million square km</a:t>
            </a:r>
            <a:endParaRPr lang="en-US" sz="1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364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387603" y="738737"/>
            <a:ext cx="11549021" cy="599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00000"/>
              </a:lnSpc>
              <a:spcBef>
                <a:spcPts val="0"/>
              </a:spcBef>
              <a:buSzPts val="2000"/>
              <a:buFont typeface="Noto Sans Symbols"/>
              <a:buChar char="❖"/>
            </a:pPr>
            <a:r>
              <a:rPr lang="en-US" sz="2000" b="1" dirty="0"/>
              <a:t>Atmosphere</a:t>
            </a:r>
            <a:endParaRPr sz="2000" b="1" dirty="0"/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/>
              <a:t>Atmospheric circulation (ERA5 reanalysis)</a:t>
            </a:r>
            <a:endParaRPr sz="2000" dirty="0"/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/>
              <a:t>Surface air temperature (ERA5 reanalysis and Observations at stations)</a:t>
            </a:r>
            <a:endParaRPr sz="2000" dirty="0"/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/>
              <a:t>Precipitation (ERA5 reanalysis)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sz="2000" dirty="0"/>
          </a:p>
          <a:p>
            <a:pPr marL="342900">
              <a:lnSpc>
                <a:spcPct val="100000"/>
              </a:lnSpc>
              <a:spcBef>
                <a:spcPts val="0"/>
              </a:spcBef>
              <a:buSzPts val="2000"/>
              <a:buFont typeface="Noto Sans Symbols"/>
              <a:buChar char="❖"/>
            </a:pPr>
            <a:r>
              <a:rPr lang="en-US" sz="2000" b="1" dirty="0"/>
              <a:t>Sea ice</a:t>
            </a:r>
            <a:endParaRPr sz="2000" b="1" dirty="0"/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/>
              <a:t>Sea ice conditions: SIC, </a:t>
            </a:r>
            <a:r>
              <a:rPr lang="en-US" sz="2000" dirty="0" err="1"/>
              <a:t>SoD</a:t>
            </a:r>
            <a:r>
              <a:rPr lang="en-US" sz="2000" dirty="0"/>
              <a:t>, ice edge, ice age (ice charting and JAXA AMSR2)</a:t>
            </a:r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/>
              <a:t>Sea Ice extent, including Feb 2026 austral summer minimum (NSIDC SIC passive microwave)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SzPts val="2000"/>
              <a:buFont typeface="Noto Sans Symbols"/>
              <a:buChar char="❖"/>
            </a:pPr>
            <a:r>
              <a:rPr lang="en-US" sz="2000" b="1" dirty="0"/>
              <a:t>Polar Ocean and land ice surface heat content </a:t>
            </a:r>
            <a:r>
              <a:rPr lang="en-US" sz="2000" dirty="0"/>
              <a:t>(ERA5 reanalysis)</a:t>
            </a:r>
            <a:endParaRPr lang="en-US" sz="2000" b="1" dirty="0"/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/>
              <a:t>SST + STL3 (surface 28-100 cm layer temperature)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dk1"/>
                </a:solidFill>
              </a:rPr>
              <a:t>Information</a:t>
            </a:r>
          </a:p>
          <a:p>
            <a:pPr marL="800100" lvl="1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</a:rPr>
              <a:t>based on polar stations (WMO GTS), ERA5 reanalysis, AARI/US NIC sea ice analysis and NSIDC SIC and JAXA AMSR2 passive microwave patterns</a:t>
            </a:r>
            <a:endParaRPr sz="20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>
                <a:solidFill>
                  <a:schemeClr val="dk1"/>
                </a:solidFill>
              </a:rPr>
              <a:t>anomalies – relative to the latest </a:t>
            </a:r>
            <a:r>
              <a:rPr lang="en-US" sz="2000" b="1" dirty="0">
                <a:solidFill>
                  <a:schemeClr val="dk1"/>
                </a:solidFill>
              </a:rPr>
              <a:t>3</a:t>
            </a:r>
            <a:r>
              <a:rPr lang="en-US" sz="2000" b="1" baseline="30000" dirty="0">
                <a:solidFill>
                  <a:schemeClr val="dk1"/>
                </a:solidFill>
              </a:rPr>
              <a:t>rd</a:t>
            </a:r>
            <a:r>
              <a:rPr lang="en-US" sz="2000" b="1" dirty="0">
                <a:solidFill>
                  <a:schemeClr val="dk1"/>
                </a:solidFill>
              </a:rPr>
              <a:t> WMO period 1991-2020, 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 dirty="0">
                <a:solidFill>
                  <a:schemeClr val="dk1"/>
                </a:solidFill>
              </a:rPr>
              <a:t>ranks – relative to period of reanalysis (</a:t>
            </a:r>
            <a:r>
              <a:rPr lang="en-US" sz="2000" b="1" dirty="0">
                <a:solidFill>
                  <a:schemeClr val="dk1"/>
                </a:solidFill>
              </a:rPr>
              <a:t>1950-2025/2026) </a:t>
            </a:r>
            <a:r>
              <a:rPr lang="en-US" sz="2000" dirty="0">
                <a:solidFill>
                  <a:schemeClr val="dk1"/>
                </a:solidFill>
              </a:rPr>
              <a:t>or sea ice analysis (</a:t>
            </a:r>
            <a:r>
              <a:rPr lang="en-US" sz="2000" b="1" dirty="0">
                <a:solidFill>
                  <a:schemeClr val="dk1"/>
                </a:solidFill>
              </a:rPr>
              <a:t>1979…2026</a:t>
            </a:r>
            <a:r>
              <a:rPr lang="en-US" sz="2000" b="1" dirty="0"/>
              <a:t>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000"/>
              <a:t>graphics </a:t>
            </a:r>
            <a:r>
              <a:rPr lang="en-US" sz="2000" dirty="0"/>
              <a:t>produced by AARI</a:t>
            </a:r>
            <a:endParaRPr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0" y="0"/>
            <a:ext cx="12193588" cy="5231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Content of the Antarctic seasonal review for Nov 2025 – Apr 2026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853B0343-DC70-5427-8236-E5E305432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9DC8BDC8-A016-03A1-1FF8-66542A95E7CA}"/>
              </a:ext>
            </a:extLst>
          </p:cNvPr>
          <p:cNvSpPr/>
          <p:nvPr/>
        </p:nvSpPr>
        <p:spPr>
          <a:xfrm>
            <a:off x="13908" y="22139"/>
            <a:ext cx="12179680" cy="492402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upper circulation (H500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height) 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9364FA4-480A-6998-7767-CC1C044F1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446893"/>
              </p:ext>
            </p:extLst>
          </p:nvPr>
        </p:nvGraphicFramePr>
        <p:xfrm>
          <a:off x="88258" y="6355094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DDA0D7-C93A-8A95-8DD9-0C39A7510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1" y="847740"/>
            <a:ext cx="2000254" cy="1766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F559B-41D5-1BCF-3742-EFB685764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9" y="2701457"/>
            <a:ext cx="2000254" cy="1766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BF5B0-2087-0548-F392-DCE18A6220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" y="4402266"/>
            <a:ext cx="2000254" cy="176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DA8FC2-A364-8E6D-1710-F31BC6699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15" y="922801"/>
            <a:ext cx="2000254" cy="176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33A99D-4CEB-B296-7BBC-01042CCD3B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28" y="2714991"/>
            <a:ext cx="2000254" cy="17666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5DFD3B-F707-00A2-AEE4-97D32D0964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0" y="4404972"/>
            <a:ext cx="2000254" cy="17666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DA155D-F1F7-FAF7-54C1-C8C0C11CF4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70" y="936335"/>
            <a:ext cx="2000254" cy="17666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D91653-9BBF-47CE-0F76-A633AFEBF7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16" y="2717546"/>
            <a:ext cx="2000254" cy="17666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E69BE0-A37A-81DE-FA8F-2489035A5E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7" y="4430228"/>
            <a:ext cx="2000254" cy="17666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B10794E-603B-0971-94B6-00C4BE1B2D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61" y="948459"/>
            <a:ext cx="2000254" cy="176662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98520C61-2950-5BEA-074E-214E3C55C2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76" y="2729670"/>
            <a:ext cx="2000254" cy="176662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4A0771C-6B5F-A46E-22DE-E5DE7D961B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07" y="4540617"/>
            <a:ext cx="2000254" cy="176662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37078C5-2E79-424A-4B3A-FF3D26E5E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680" y="965495"/>
            <a:ext cx="2000254" cy="1766624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FB39A98-8E5C-6965-45B9-88B492D290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86" y="2707974"/>
            <a:ext cx="2000254" cy="176662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5D0911F-FB98-5E8E-E95E-2DDA8849B5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53" y="4509349"/>
            <a:ext cx="2000254" cy="176662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E7601FE-43D1-ED0A-29E7-B57D5DE80B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46" y="971029"/>
            <a:ext cx="2000254" cy="176662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AB93EBA-30CD-6862-5A8D-B08116A9FBA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80" y="2714991"/>
            <a:ext cx="2000254" cy="176662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6BA9A8F-0174-F793-8C98-EEE2D1E25D4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47" y="4516366"/>
            <a:ext cx="2000254" cy="17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7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51FA6835-F495-6BF8-B59B-A40CA436A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2C63C9-F4F8-A71D-157F-EF65DFB46955}"/>
              </a:ext>
            </a:extLst>
          </p:cNvPr>
          <p:cNvSpPr txBox="1"/>
          <p:nvPr/>
        </p:nvSpPr>
        <p:spPr>
          <a:xfrm>
            <a:off x="8873677" y="1718155"/>
            <a:ext cx="188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NDJ 2025/2026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0A50BD-F5EE-B87D-48D0-E04C72F17996}"/>
              </a:ext>
            </a:extLst>
          </p:cNvPr>
          <p:cNvSpPr txBox="1"/>
          <p:nvPr/>
        </p:nvSpPr>
        <p:spPr>
          <a:xfrm>
            <a:off x="9015806" y="4812268"/>
            <a:ext cx="1520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FMA 2026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C4779C-4434-E101-22FD-A3B3D5DD2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681" y="2375189"/>
            <a:ext cx="2107621" cy="21076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8E5C6A2-F3CA-11B4-397B-A6CA4B4CB720}"/>
              </a:ext>
            </a:extLst>
          </p:cNvPr>
          <p:cNvSpPr txBox="1"/>
          <p:nvPr/>
        </p:nvSpPr>
        <p:spPr>
          <a:xfrm>
            <a:off x="909689" y="640420"/>
            <a:ext cx="1117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Value 			Anom (1991-2020)	Rank</a:t>
            </a:r>
            <a:endParaRPr lang="en-US" dirty="0"/>
          </a:p>
        </p:txBody>
      </p:sp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76DFAFE8-B2EE-370F-B6D5-CB15F47B0F43}"/>
              </a:ext>
            </a:extLst>
          </p:cNvPr>
          <p:cNvSpPr/>
          <p:nvPr/>
        </p:nvSpPr>
        <p:spPr>
          <a:xfrm>
            <a:off x="13908" y="22139"/>
            <a:ext cx="12179680" cy="492402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seasonal upper circulation (H500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height) 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D4F7C-769D-42AD-A54B-332075447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11" y="3597080"/>
            <a:ext cx="2857506" cy="2523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599B4-7AB3-B0CA-4E83-14D46D03A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711" y="1014713"/>
            <a:ext cx="2857506" cy="252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D2D7AF-683C-39C4-AA17-5F74A87A6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538" y="1009752"/>
            <a:ext cx="2857506" cy="2523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38A4A1-2152-0474-0C69-80B9EBB0C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42" y="3428999"/>
            <a:ext cx="2857506" cy="2523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6DA0E8-4343-21C2-FC63-6DA26284D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24" y="3424038"/>
            <a:ext cx="2857506" cy="25237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2E11F3-30BA-ECC9-FF0C-DF1F303312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28" y="1009751"/>
            <a:ext cx="285750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4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1B21E907-4673-238B-7220-0890D3DDC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F24D99D5-1674-8156-A50F-3F0DF748778F}"/>
              </a:ext>
            </a:extLst>
          </p:cNvPr>
          <p:cNvSpPr/>
          <p:nvPr/>
        </p:nvSpPr>
        <p:spPr>
          <a:xfrm>
            <a:off x="13908" y="22139"/>
            <a:ext cx="12179680" cy="492402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surface circulation (MSLP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74F68F-8F85-C47C-3E4D-642216884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48241"/>
              </p:ext>
            </p:extLst>
          </p:nvPr>
        </p:nvGraphicFramePr>
        <p:xfrm>
          <a:off x="88258" y="6355094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    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55E3256-CA32-B8B5-745F-AC7FA670D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" y="922731"/>
            <a:ext cx="2000254" cy="1766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93BB7-7BE5-B801-2591-83D208FEF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" y="2680540"/>
            <a:ext cx="2000254" cy="1766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8DB23-A24B-93BA-7C2D-DC92C6C9E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" y="4428021"/>
            <a:ext cx="2000254" cy="176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A1A18F-9165-B998-C55C-D2D91A27A4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68" y="918073"/>
            <a:ext cx="2000254" cy="176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B54E52-298B-26B8-1D79-BAFED8B1C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45" y="2699181"/>
            <a:ext cx="2000254" cy="17666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7C6347-5E38-E39A-F2B2-E66CE49BD5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80" y="4508246"/>
            <a:ext cx="2000254" cy="17666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CE7865-5B69-F36F-566E-6D7BE2093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76" y="924559"/>
            <a:ext cx="2000254" cy="17666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CFA127-432E-33A7-CD81-82533A788B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82" y="2671540"/>
            <a:ext cx="2000254" cy="17666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45C608-7ACF-61D4-8E9E-7818815539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80" y="4550186"/>
            <a:ext cx="2000254" cy="17666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FD08CBC-9449-824F-BA1C-06D071F5C2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78" y="922731"/>
            <a:ext cx="2000254" cy="176662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018B6FB-BEF9-9E37-CA4A-5F9186A9D5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54" y="2671540"/>
            <a:ext cx="2000254" cy="176662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D7A042F-F60A-537A-2315-589E336ACF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16" y="4550186"/>
            <a:ext cx="2000254" cy="176662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5DE5719A-CD32-C716-A261-FC56FC47F3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16" y="924559"/>
            <a:ext cx="2000254" cy="1766624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4394347-6A60-36E5-0F07-36AAB2DA4B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4402" y="2689355"/>
            <a:ext cx="2000254" cy="176662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3C28564-AEC8-6542-0D36-5D24AC655E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9062" y="4588470"/>
            <a:ext cx="2000254" cy="176662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23E7DE-7317-D7E9-AB90-504FCA86BA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7132" y="924559"/>
            <a:ext cx="2000254" cy="176662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C8EA3F6D-458F-5D0A-2ACF-B92C1A966E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14951" y="2680540"/>
            <a:ext cx="2000254" cy="176662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95B8B9E2-79CF-74AA-5253-4E903C1B63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94656" y="4508246"/>
            <a:ext cx="2000254" cy="17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3F930AE7-8E61-CD80-66A6-7C6E1CCB2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3CCD29-A433-F070-7491-AE62D8D94ED0}"/>
              </a:ext>
            </a:extLst>
          </p:cNvPr>
          <p:cNvSpPr txBox="1"/>
          <p:nvPr/>
        </p:nvSpPr>
        <p:spPr>
          <a:xfrm>
            <a:off x="8873677" y="1718155"/>
            <a:ext cx="188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NDJ 2025/2026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A3D7DA-77FA-A86B-63A3-DE050B99A7EA}"/>
              </a:ext>
            </a:extLst>
          </p:cNvPr>
          <p:cNvSpPr txBox="1"/>
          <p:nvPr/>
        </p:nvSpPr>
        <p:spPr>
          <a:xfrm>
            <a:off x="9015806" y="4812268"/>
            <a:ext cx="1520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FMA 2026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675F5F-3D2F-202D-5278-2343CC1A5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681" y="2375189"/>
            <a:ext cx="2107621" cy="21076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6737EB-408B-D549-14AE-D34C5FED8834}"/>
              </a:ext>
            </a:extLst>
          </p:cNvPr>
          <p:cNvSpPr txBox="1"/>
          <p:nvPr/>
        </p:nvSpPr>
        <p:spPr>
          <a:xfrm>
            <a:off x="909689" y="640420"/>
            <a:ext cx="1117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Value 			Anom (1991-2020)	Rank</a:t>
            </a:r>
            <a:endParaRPr lang="en-US" dirty="0"/>
          </a:p>
        </p:txBody>
      </p:sp>
      <p:sp>
        <p:nvSpPr>
          <p:cNvPr id="5" name="Google Shape;106;p3">
            <a:extLst>
              <a:ext uri="{FF2B5EF4-FFF2-40B4-BE49-F238E27FC236}">
                <a16:creationId xmlns:a16="http://schemas.microsoft.com/office/drawing/2014/main" id="{6EA45F77-F275-D406-875B-4D85D53544DD}"/>
              </a:ext>
            </a:extLst>
          </p:cNvPr>
          <p:cNvSpPr/>
          <p:nvPr/>
        </p:nvSpPr>
        <p:spPr>
          <a:xfrm>
            <a:off x="13908" y="22139"/>
            <a:ext cx="12179680" cy="492402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seasonal surface circulation (MSLP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29BD3-B408-4485-F361-EF848C1A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1541"/>
            <a:ext cx="2857506" cy="2523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6DD6E-393F-9744-93A2-9F2D291B6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50393"/>
            <a:ext cx="2857506" cy="2523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974422-3B21-39FB-BDCF-DCAAC1563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351" y="1056331"/>
            <a:ext cx="2857506" cy="2523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10B2CB-A38C-CE06-AD44-EFBF7B39A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351" y="3565611"/>
            <a:ext cx="2857506" cy="25237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FFCBBE-FF50-9045-B4AA-C5618C1E9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857" y="3428999"/>
            <a:ext cx="2857506" cy="25237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0B6AB1-88F7-97AD-79DF-8B662B5B8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7857" y="1076088"/>
            <a:ext cx="285750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6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0233147C-1092-7028-5C25-F99703492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1D910687-5DC4-EB5D-2291-A164B1252ADF}"/>
              </a:ext>
            </a:extLst>
          </p:cNvPr>
          <p:cNvSpPr/>
          <p:nvPr/>
        </p:nvSpPr>
        <p:spPr>
          <a:xfrm>
            <a:off x="13908" y="-94"/>
            <a:ext cx="12179680" cy="461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surface air temperature (SAT 2m), degrees,  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val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/rank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4F88CC-7F21-8EE3-6371-63B07E91B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002223"/>
              </p:ext>
            </p:extLst>
          </p:nvPr>
        </p:nvGraphicFramePr>
        <p:xfrm>
          <a:off x="88258" y="6355094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D84227B-F82C-9193-3FB0-A36B52CB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154"/>
            <a:ext cx="2000254" cy="176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797AB-BDAE-0998-F584-EA6841CB2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" y="2545688"/>
            <a:ext cx="2000254" cy="1766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DC416E-ADA8-2026-C949-813EA180C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8" y="4406750"/>
            <a:ext cx="2000254" cy="1766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B5E1F6-B116-970B-610C-D951F6822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729" y="789154"/>
            <a:ext cx="2000254" cy="1766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40BD92-9160-AB87-2972-C0CDF4FFD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476" y="2555778"/>
            <a:ext cx="2000254" cy="17666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68546F-3021-9128-BD32-6AF12D253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778" y="4497610"/>
            <a:ext cx="2000254" cy="17666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B7E611-ED04-0BB9-56CB-883107737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0983" y="815372"/>
            <a:ext cx="2000254" cy="17666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5D00F8-43F7-51BD-5E10-4FC75EFEB7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4501" y="2579370"/>
            <a:ext cx="2000254" cy="1766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9764E5-55F7-CC70-1718-23F9CE500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0942" y="4564498"/>
            <a:ext cx="2000254" cy="176662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36BAA87-49C7-F8D7-3976-080BC0727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1046" y="815371"/>
            <a:ext cx="2000254" cy="176662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35AE9EC-410E-3428-75DB-E8D4FE313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7901" y="2610248"/>
            <a:ext cx="2000254" cy="176662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38A7F25-8A15-C404-9ACC-AF44A66EB2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6009" y="4517564"/>
            <a:ext cx="2000254" cy="176662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445E270-C729-5BA5-5B7E-A7FA227211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2970" y="815371"/>
            <a:ext cx="2000254" cy="176662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3BC0192-F2B2-41DC-50DF-FEAE84CA80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2970" y="2605967"/>
            <a:ext cx="2000254" cy="176662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2BEB42B-D411-9638-FAB0-AA6FCBAE9C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32970" y="4517564"/>
            <a:ext cx="2000254" cy="176662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840123F-231A-1F7C-24A7-655C776D97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84700" y="839343"/>
            <a:ext cx="2000254" cy="176662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EE3CB07-1D49-4F50-82F9-A9CB1B7A341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1555" y="2616783"/>
            <a:ext cx="2000254" cy="176662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BD77952-6F3E-7171-12F9-97C6405E95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3224" y="4528380"/>
            <a:ext cx="2000254" cy="17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3A92AEAE-2FE8-1684-5D8A-6640E1E27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F6812309-CA4B-D7F8-ACA4-A8D9B240D3EB}"/>
              </a:ext>
            </a:extLst>
          </p:cNvPr>
          <p:cNvSpPr/>
          <p:nvPr/>
        </p:nvSpPr>
        <p:spPr>
          <a:xfrm>
            <a:off x="13908" y="-94"/>
            <a:ext cx="12179680" cy="4462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3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3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3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3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3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monthly surface air temperature (SAT 2m) – reanalysis verification  (</a:t>
            </a:r>
            <a:r>
              <a:rPr lang="en-US" sz="23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anom</a:t>
            </a:r>
            <a:r>
              <a:rPr lang="en-US" sz="23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3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0BE940-7412-BBA1-D0CF-5E2BC9F60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45800"/>
              </p:ext>
            </p:extLst>
          </p:nvPr>
        </p:nvGraphicFramePr>
        <p:xfrm>
          <a:off x="88258" y="5240395"/>
          <a:ext cx="11909130" cy="370840"/>
        </p:xfrm>
        <a:graphic>
          <a:graphicData uri="http://schemas.openxmlformats.org/drawingml/2006/table">
            <a:tbl>
              <a:tblPr firstRow="1" bandRow="1"/>
              <a:tblGrid>
                <a:gridCol w="1984855">
                  <a:extLst>
                    <a:ext uri="{9D8B030D-6E8A-4147-A177-3AD203B41FA5}">
                      <a16:colId xmlns:a16="http://schemas.microsoft.com/office/drawing/2014/main" val="3467082580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763763657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06196326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179347175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2957469414"/>
                    </a:ext>
                  </a:extLst>
                </a:gridCol>
                <a:gridCol w="1984855">
                  <a:extLst>
                    <a:ext uri="{9D8B030D-6E8A-4147-A177-3AD203B41FA5}">
                      <a16:colId xmlns:a16="http://schemas.microsoft.com/office/drawing/2014/main" val="3886585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November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December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January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February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March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April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031814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AA03198-F781-6629-E9E4-091407B28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" y="3172703"/>
            <a:ext cx="2000254" cy="1766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023D48-9919-B83E-7BBC-18E2EA36C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476" y="3182793"/>
            <a:ext cx="2000254" cy="17666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7FC2C8-9E01-0248-98A9-9DE17C629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501" y="3206385"/>
            <a:ext cx="2000254" cy="176662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BD99A7F-0661-A593-330E-B4607FECA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901" y="3237263"/>
            <a:ext cx="2000254" cy="176662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5EBCC3E-3F49-4D52-7FBF-F0CB11920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970" y="3232982"/>
            <a:ext cx="2000254" cy="176662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2876828-83D7-9242-4E3B-8777CE2F0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1555" y="3243798"/>
            <a:ext cx="2000254" cy="176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A2D9DA-9B2D-42E0-0F35-08ABABA5C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4061" y="1114918"/>
            <a:ext cx="2118063" cy="21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914561-F32C-2DA0-6E14-40C8250AE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8632" y="1114918"/>
            <a:ext cx="2118063" cy="2118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4FE899-4676-63E4-F331-083B3658C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1067" y="1114918"/>
            <a:ext cx="2118063" cy="2118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CEAA48-B898-EC3F-F44D-757BFA6CF1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0092" y="1107404"/>
            <a:ext cx="2118063" cy="2118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08AE7F-0F6A-EB87-297B-0FEBB01E04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5093" y="1125735"/>
            <a:ext cx="2118063" cy="21180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7DD60F-0ECD-8557-023C-B5F6C11B6F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8493" y="1114917"/>
            <a:ext cx="2118063" cy="211806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2D2C908-B81A-5BD6-24B2-714052A077FE}"/>
              </a:ext>
            </a:extLst>
          </p:cNvPr>
          <p:cNvSpPr txBox="1"/>
          <p:nvPr/>
        </p:nvSpPr>
        <p:spPr>
          <a:xfrm>
            <a:off x="353785" y="5750596"/>
            <a:ext cx="764437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SAT 2m anomaly (to reference period 1991-2020) at the stations is bas</a:t>
            </a:r>
            <a:r>
              <a:rPr lang="en-US" b="1" dirty="0"/>
              <a:t>ed on monthly averaged mean daily data. Quality flags and gaps within reference period are not taken into account.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4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E98A0099-C524-9DCC-A3BB-87CB0801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E1EE04-063A-8A38-9034-555A05926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06" y="1041542"/>
            <a:ext cx="2857506" cy="25237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0A6DA0-8DB3-19DA-18BD-D98839EED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975" y="3429000"/>
            <a:ext cx="2857506" cy="2523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CBD6FD-A10D-1456-5755-191F3E471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797" y="1073331"/>
            <a:ext cx="2857506" cy="2523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92F7D-0B00-B4F3-D880-CC0C9C150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4797" y="3565291"/>
            <a:ext cx="2857506" cy="2523749"/>
          </a:xfrm>
          <a:prstGeom prst="rect">
            <a:avLst/>
          </a:prstGeom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275C9975-8CF9-22F7-BEC2-17202376F592}"/>
              </a:ext>
            </a:extLst>
          </p:cNvPr>
          <p:cNvSpPr/>
          <p:nvPr/>
        </p:nvSpPr>
        <p:spPr>
          <a:xfrm>
            <a:off x="13908" y="-94"/>
            <a:ext cx="12179680" cy="461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ru-RU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2025</a:t>
            </a:r>
            <a:r>
              <a:rPr lang="en-US" sz="24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/2026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seasonal surface air temperature (SAT 2m), degrees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1AEC2-551C-81D5-B9C4-23F0306CF944}"/>
              </a:ext>
            </a:extLst>
          </p:cNvPr>
          <p:cNvSpPr txBox="1"/>
          <p:nvPr/>
        </p:nvSpPr>
        <p:spPr>
          <a:xfrm>
            <a:off x="10162303" y="1644078"/>
            <a:ext cx="188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NDJ 2025/2026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B707C-7A4C-219F-EB7B-745EC13A6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693" y="1279148"/>
            <a:ext cx="2118063" cy="2118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92C06-BC62-35F7-AB08-9BFB985EE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310" y="1073331"/>
            <a:ext cx="2857506" cy="25237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85943D-4901-278F-3BE8-723200C356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2693" y="3666606"/>
            <a:ext cx="2118063" cy="21180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56F5FF-A885-09DD-D2A0-AB83CBC62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5310" y="3565291"/>
            <a:ext cx="2857506" cy="25237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23A0F4-F38B-ACA7-F49C-6817ECAF2A26}"/>
              </a:ext>
            </a:extLst>
          </p:cNvPr>
          <p:cNvSpPr txBox="1"/>
          <p:nvPr/>
        </p:nvSpPr>
        <p:spPr>
          <a:xfrm>
            <a:off x="10419446" y="4977732"/>
            <a:ext cx="1520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FMA 2026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11AA26D-3AE9-48D7-B1B6-99774444E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1253" y="2441760"/>
            <a:ext cx="2107621" cy="2107621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40AD69BF-C26A-191F-A0E1-E1D6377D9099}"/>
              </a:ext>
            </a:extLst>
          </p:cNvPr>
          <p:cNvSpPr txBox="1"/>
          <p:nvPr/>
        </p:nvSpPr>
        <p:spPr>
          <a:xfrm>
            <a:off x="909689" y="640420"/>
            <a:ext cx="1117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Value 		  Anom (1991-2020)</a:t>
            </a:r>
            <a:r>
              <a:rPr lang="en-US" b="1" dirty="0"/>
              <a:t>	 </a:t>
            </a:r>
            <a:r>
              <a:rPr lang="en-US" b="1" dirty="0" err="1"/>
              <a:t>Anom</a:t>
            </a:r>
            <a:r>
              <a:rPr lang="en-US" sz="2400" b="1" baseline="-25000" dirty="0" err="1"/>
              <a:t>obs</a:t>
            </a:r>
            <a:r>
              <a:rPr lang="en-US" b="1" dirty="0"/>
              <a:t> (1991-2020) 	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79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3909</TotalTime>
  <Words>671</Words>
  <Application>Microsoft Office PowerPoint</Application>
  <PresentationFormat>Custom</PresentationFormat>
  <Paragraphs>193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Aptos</vt:lpstr>
      <vt:lpstr>Arial</vt:lpstr>
      <vt:lpstr>Calibri</vt:lpstr>
      <vt:lpstr>Courier New</vt:lpstr>
      <vt:lpstr>Noto Sans Symbols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Antarctic RCC Overview of Concept Paper</dc:title>
  <dc:subject/>
  <dc:creator>VV, VS</dc:creator>
  <dc:description/>
  <cp:lastModifiedBy>Vasily Smolyanitsky</cp:lastModifiedBy>
  <cp:revision>276</cp:revision>
  <cp:lastPrinted>2026-01-26T18:58:53Z</cp:lastPrinted>
  <dcterms:created xsi:type="dcterms:W3CDTF">2022-12-08T06:42:33Z</dcterms:created>
  <dcterms:modified xsi:type="dcterms:W3CDTF">2026-05-19T22:55:20Z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0x010100C7E26596077D694F830D045C75BF3DED</vt:lpwstr>
  </property>
  <property fmtid="{D5CDD505-2E9C-101B-9397-08002B2CF9AE}" pid="3" name="Notes">
    <vt:i4>1</vt:i4>
  </property>
  <property fmtid="{D5CDD505-2E9C-101B-9397-08002B2CF9AE}" pid="4" name="PresentationFormat">
    <vt:lpwstr>Widescreen</vt:lpwstr>
  </property>
  <property fmtid="{D5CDD505-2E9C-101B-9397-08002B2CF9AE}" pid="5" name="Slides">
    <vt:i4>7</vt:i4>
  </property>
</Properties>
</file>