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customXml/item4.xml" ContentType="application/xml"/>
  <Override PartName="/customXml/itemProps4.xml" ContentType="application/vnd.openxmlformats-officedocument.customXmlProperties+xml"/>
  <Override PartName="/customXml/item5.xml" ContentType="application/xml"/>
  <Override PartName="/customXml/itemProps5.xml" ContentType="application/vnd.openxmlformats-officedocument.customXmlProperties+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_rels/item4.xml.rels" ContentType="application/vnd.openxmlformats-package.relationships+xml"/>
  <Override PartName="/customXml/_rels/item5.xml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00.png" ContentType="image/png"/>
  <Override PartName="/ppt/media/image1.jpeg" ContentType="image/jpeg"/>
  <Override PartName="/ppt/media/image2.png" ContentType="image/png"/>
  <Override PartName="/ppt/media/image120.png" ContentType="image/png"/>
  <Override PartName="/ppt/media/image48.png" ContentType="image/png"/>
  <Override PartName="/ppt/media/image4.png" ContentType="image/png"/>
  <Override PartName="/ppt/media/image7.png" ContentType="image/png"/>
  <Override PartName="/ppt/media/image10.png" ContentType="image/png"/>
  <Override PartName="/ppt/media/image13.png" ContentType="image/png"/>
  <Override PartName="/ppt/media/image16.png" ContentType="image/png"/>
  <Override PartName="/ppt/media/image19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101.png" ContentType="image/png"/>
  <Override PartName="/ppt/media/image32.png" ContentType="image/png"/>
  <Override PartName="/ppt/media/image35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41.png" ContentType="image/png"/>
  <Override PartName="/ppt/media/image44.png" ContentType="image/png"/>
  <Override PartName="/ppt/media/image53.png" ContentType="image/png"/>
  <Override PartName="/ppt/media/image54.png" ContentType="image/png"/>
  <Override PartName="/ppt/media/image91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3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28.png" ContentType="image/png"/>
  <Override PartName="/ppt/media/image58.png" ContentType="image/png"/>
  <Override PartName="/ppt/media/image130.png" ContentType="image/png"/>
  <Override PartName="/ppt/media/image5.png" ContentType="image/png"/>
  <Override PartName="/ppt/media/image71.png" ContentType="image/png"/>
  <Override PartName="/ppt/media/image3.jpeg" ContentType="image/jpeg"/>
  <Override PartName="/ppt/media/image70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1.png" ContentType="image/png"/>
  <Override PartName="/ppt/media/image12.png" ContentType="image/png"/>
  <Override PartName="/ppt/media/image14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3.png" ContentType="image/png"/>
  <Override PartName="/ppt/media/image34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9.png" ContentType="image/png"/>
  <Override PartName="/ppt/media/image131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40.png" ContentType="image/png"/>
  <Override PartName="/ppt/media/image69.png" ContentType="image/png"/>
  <Override PartName="/ppt/media/image141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50.png" ContentType="image/png"/>
  <Override PartName="/ppt/media/image79.png" ContentType="image/png"/>
  <Override PartName="/ppt/media/image151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160.png" ContentType="image/png"/>
  <Override PartName="/ppt/media/image89.png" ContentType="image/png"/>
  <Override PartName="/ppt/media/image161.png" ContentType="image/png"/>
  <Override PartName="/ppt/media/image90.png" ContentType="image/png"/>
  <Override PartName="/ppt/media/image92.png" ContentType="image/png"/>
  <Override PartName="/ppt/media/image93.png" ContentType="image/png"/>
  <Override PartName="/ppt/media/image170.png" ContentType="image/png"/>
  <Override PartName="/ppt/media/image171.png" ContentType="image/png"/>
  <Override PartName="/ppt/media/image102.png" ContentType="image/png"/>
  <Override PartName="/ppt/media/image104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145.png" ContentType="image/png"/>
  <Override PartName="/ppt/media/image147.png" ContentType="image/png"/>
  <Override PartName="/ppt/media/image167.png" ContentType="image/png"/>
  <Override PartName="/ppt/media/image189.png" ContentType="image/png"/>
  <Override PartName="/ppt/media/image190.png" ContentType="image/png"/>
  <Override PartName="/ppt/media/image193.png" ContentType="image/png"/>
  <Override PartName="/ppt/media/image197.png" ContentType="image/png"/>
  <Override PartName="/ppt/media/image201.png" ContentType="image/png"/>
  <Override PartName="/ppt/media/image200.png" ContentType="image/png"/>
  <Override PartName="/ppt/media/image199.png" ContentType="image/png"/>
  <Override PartName="/ppt/media/image198.png" ContentType="image/png"/>
  <Override PartName="/ppt/media/image196.png" ContentType="image/png"/>
  <Override PartName="/ppt/media/image195.png" ContentType="image/png"/>
  <Override PartName="/ppt/media/image194.png" ContentType="image/png"/>
  <Override PartName="/ppt/media/image192.png" ContentType="image/png"/>
  <Override PartName="/ppt/media/image191.png" ContentType="image/png"/>
  <Override PartName="/ppt/media/image188.png" ContentType="image/png"/>
  <Override PartName="/ppt/media/image187.png" ContentType="image/png"/>
  <Override PartName="/ppt/media/image186.png" ContentType="image/png"/>
  <Override PartName="/ppt/media/image185.png" ContentType="image/png"/>
  <Override PartName="/ppt/media/image184.png" ContentType="image/png"/>
  <Override PartName="/ppt/media/image183.png" ContentType="image/png"/>
  <Override PartName="/ppt/media/image182.png" ContentType="image/png"/>
  <Override PartName="/ppt/media/image181.png" ContentType="image/png"/>
  <Override PartName="/ppt/media/image180.png" ContentType="image/png"/>
  <Override PartName="/ppt/media/image179.png" ContentType="image/png"/>
  <Override PartName="/ppt/media/image178.png" ContentType="image/png"/>
  <Override PartName="/ppt/media/image177.png" ContentType="image/png"/>
  <Override PartName="/ppt/media/image176.png" ContentType="image/png"/>
  <Override PartName="/ppt/media/image175.png" ContentType="image/png"/>
  <Override PartName="/ppt/media/image174.png" ContentType="image/png"/>
  <Override PartName="/ppt/media/image173.png" ContentType="image/png"/>
  <Override PartName="/ppt/media/image172.png" ContentType="image/png"/>
  <Override PartName="/ppt/media/image169.png" ContentType="image/png"/>
  <Override PartName="/ppt/media/image168.png" ContentType="image/png"/>
  <Override PartName="/ppt/media/image166.png" ContentType="image/png"/>
  <Override PartName="/ppt/media/image165.png" ContentType="image/png"/>
  <Override PartName="/ppt/media/image164.png" ContentType="image/png"/>
  <Override PartName="/ppt/media/image163.png" ContentType="image/png"/>
  <Override PartName="/ppt/media/image162.png" ContentType="image/png"/>
  <Override PartName="/ppt/media/image159.png" ContentType="image/png"/>
  <Override PartName="/ppt/media/image158.png" ContentType="image/png"/>
  <Override PartName="/ppt/media/image157.png" ContentType="image/png"/>
  <Override PartName="/ppt/media/image156.png" ContentType="image/png"/>
  <Override PartName="/ppt/media/image155.png" ContentType="image/png"/>
  <Override PartName="/ppt/media/image154.png" ContentType="image/png"/>
  <Override PartName="/ppt/media/image153.png" ContentType="image/png"/>
  <Override PartName="/ppt/media/image152.png" ContentType="image/png"/>
  <Override PartName="/ppt/media/image149.png" ContentType="image/png"/>
  <Override PartName="/ppt/media/image148.png" ContentType="image/png"/>
  <Override PartName="/ppt/media/image146.png" ContentType="image/png"/>
  <Override PartName="/ppt/media/image144.png" ContentType="image/png"/>
  <Override PartName="/ppt/media/image143.png" ContentType="image/png"/>
  <Override PartName="/ppt/media/image142.png" ContentType="image/png"/>
  <Override PartName="/ppt/media/image139.png" ContentType="image/png"/>
  <Override PartName="/ppt/media/image138.png" ContentType="image/png"/>
  <Override PartName="/ppt/media/image137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29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16.png" ContentType="image/png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_rels/presentation.xml.rels" ContentType="application/vnd.openxmlformats-package.relationships+xml"/>
  <Override PartName="/customXml/itemProps10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customXml" Target="../customXml/item4.xml"/><Relationship Id="rId8" Type="http://schemas.openxmlformats.org/officeDocument/2006/relationships/customXml" Target="../customXml/item5.xml"/><Relationship Id="rId9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3588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ustomXml" Target="../customXml/item1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6.xml"/><Relationship Id="rId1" Type="http://schemas.openxmlformats.org/officeDocument/2006/relationships/theme" Target="theme/theme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ustomXml" Target="../customXml/item7.xml"/><Relationship Id="rId8" Type="http://schemas.openxmlformats.org/officeDocument/2006/relationships/slide" Target="slides/slide5.xml"/>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C03B635-DA12-435A-944D-4B46FFEDDC0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6414B0A-C68A-4DFA-A2B5-CDB4260E298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AD03B5-8359-43CD-9222-2FFDCF1ECD6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75EB228-38BA-45EF-8102-B89F0BCBFF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DA2F639-EE1D-4E62-B076-6EE81E2F1DA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7FDDF9-4FF4-4941-8E24-30C35A7B0D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2390128-E5E9-4C6D-B1C8-61EE29C8BC3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89E670A-6493-4B03-A78F-9EB79612878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7CCAB50-87A3-414F-A347-59ED51D6BD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11A705C-0A91-4574-A595-9F0B672E5BF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47E8C39-71A1-4261-BF17-20CD74B736F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5CC5835-64B2-49C3-8CDB-30614AF537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5AF6415-B2F8-4B61-946C-0C2B35BD99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22C27C-C1BC-4250-8035-B6EAD1A6AC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35784E-681B-4F63-B017-F10885872F4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86819FE-A6E0-4E2F-8739-D8743D19A05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FF9B132-509F-4C14-B887-E0239F404DE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00C8333-0CCD-42EE-BA7C-5498D7717D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1608083-E5A9-425A-9CA8-086E7A14413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5998970-8B8F-4AC6-BE13-B57A74BE6F3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93690A1-BD8A-4B74-BE03-5FBC0C6CEF2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979E13-1482-4C9F-B008-6BC8D11EA9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703CBFF-3F75-4DAD-8D2A-541FE323B46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2F8ADFA-AE14-4131-993A-4449BBE396F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6880" cy="356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1200" y="6356520"/>
            <a:ext cx="2735280" cy="356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754114D-925A-475D-B59A-D5632A3D330C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20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5280" cy="356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GB" sz="4400" spc="-1" strike="noStrike">
                <a:latin typeface="Arial"/>
              </a:rPr>
              <a:t>Fai clic per modificare il formato del testo del titolo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Fai clic per modificare il formato del testo della struttura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Secondo livello struttura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Terzo livello struttura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Quarto livello struttura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Quinto livello struttura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Sesto livello struttura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Settimo livello struttura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9200" y="6356520"/>
            <a:ext cx="411444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GB" sz="1400" spc="-1" strike="noStrike">
                <a:latin typeface="Times New Roman"/>
              </a:rPr>
              <a:t>&lt;piè di pagina&gt;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1560" y="6356520"/>
            <a:ext cx="274284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2666F2E-8DAE-4ECA-99C0-9FE9F1497DF9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&lt;numero&gt;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440" y="6356520"/>
            <a:ext cx="274284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&lt;data/ora&gt;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GB" sz="4400" spc="-1" strike="noStrike">
                <a:latin typeface="Arial"/>
              </a:rPr>
              <a:t>Fai clic per modificare il formato del testo del titolo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Fai clic per modificare il formato del testo della struttura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Secondo livello struttura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Terzo livello struttura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Quarto livello struttura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Quinto livello struttura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Sesto livello struttura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Settimo livello struttura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Relationship Id="rId11" Type="http://schemas.openxmlformats.org/officeDocument/2006/relationships/image" Target="../media/image131.png"/><Relationship Id="rId12" Type="http://schemas.openxmlformats.org/officeDocument/2006/relationships/image" Target="../media/image132.png"/><Relationship Id="rId13" Type="http://schemas.openxmlformats.org/officeDocument/2006/relationships/image" Target="../media/image133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6.png"/><Relationship Id="rId17" Type="http://schemas.openxmlformats.org/officeDocument/2006/relationships/image" Target="../media/image137.png"/><Relationship Id="rId18" Type="http://schemas.openxmlformats.org/officeDocument/2006/relationships/image" Target="../media/image138.png"/><Relationship Id="rId19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58.png"/><Relationship Id="rId11" Type="http://schemas.openxmlformats.org/officeDocument/2006/relationships/image" Target="../media/image159.png"/><Relationship Id="rId12" Type="http://schemas.openxmlformats.org/officeDocument/2006/relationships/image" Target="../media/image160.png"/><Relationship Id="rId13" Type="http://schemas.openxmlformats.org/officeDocument/2006/relationships/image" Target="../media/image161.png"/><Relationship Id="rId14" Type="http://schemas.openxmlformats.org/officeDocument/2006/relationships/image" Target="../media/image162.png"/><Relationship Id="rId15" Type="http://schemas.openxmlformats.org/officeDocument/2006/relationships/image" Target="../media/image163.png"/><Relationship Id="rId16" Type="http://schemas.openxmlformats.org/officeDocument/2006/relationships/image" Target="../media/image164.png"/><Relationship Id="rId17" Type="http://schemas.openxmlformats.org/officeDocument/2006/relationships/image" Target="../media/image165.png"/><Relationship Id="rId18" Type="http://schemas.openxmlformats.org/officeDocument/2006/relationships/image" Target="../media/image166.png"/><Relationship Id="rId19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7.png"/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Relationship Id="rId1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png"/><Relationship Id="rId18" Type="http://schemas.openxmlformats.org/officeDocument/2006/relationships/image" Target="../media/image72.png"/><Relationship Id="rId19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8;p1" descr="wmo2016_powerpoint_standard_v2-1.jpg"/>
          <p:cNvPicPr/>
          <p:nvPr/>
        </p:nvPicPr>
        <p:blipFill>
          <a:blip r:embed="rId1"/>
          <a:stretch/>
        </p:blipFill>
        <p:spPr>
          <a:xfrm>
            <a:off x="0" y="-2278440"/>
            <a:ext cx="12184920" cy="9135720"/>
          </a:xfrm>
          <a:prstGeom prst="rect">
            <a:avLst/>
          </a:prstGeom>
          <a:ln w="0">
            <a:noFill/>
          </a:ln>
        </p:spPr>
      </p:pic>
      <p:sp>
        <p:nvSpPr>
          <p:cNvPr id="83" name="Google Shape;89;p 2"/>
          <p:cNvSpPr/>
          <p:nvPr/>
        </p:nvSpPr>
        <p:spPr>
          <a:xfrm>
            <a:off x="1818000" y="956880"/>
            <a:ext cx="9010080" cy="183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en-US" sz="4000" spc="-1" strike="noStrike">
                <a:solidFill>
                  <a:srgbClr val="44546a"/>
                </a:solidFill>
                <a:latin typeface="Calibri"/>
                <a:ea typeface="Calibri"/>
              </a:rPr>
              <a:t>AntCF-2:  Climate Monitoring</a:t>
            </a:r>
            <a:endParaRPr b="0" lang="en-GB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en-US" sz="3600" spc="-1" strike="noStrike">
                <a:solidFill>
                  <a:srgbClr val="44546a"/>
                </a:solidFill>
                <a:latin typeface="Calibri"/>
                <a:ea typeface="Calibri"/>
              </a:rPr>
              <a:t>(November 2025 – April 2026)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84" name="Google Shape;90;p 2"/>
          <p:cNvSpPr/>
          <p:nvPr/>
        </p:nvSpPr>
        <p:spPr>
          <a:xfrm>
            <a:off x="2525760" y="2880000"/>
            <a:ext cx="8453520" cy="15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US" sz="2800" spc="-1" strike="noStrike">
                <a:solidFill>
                  <a:srgbClr val="1f3864"/>
                </a:solidFill>
                <a:latin typeface="Calibri"/>
                <a:ea typeface="Calibri"/>
              </a:rPr>
              <a:t>Vasily Smolyanitsky </a:t>
            </a:r>
            <a:r>
              <a:rPr b="1" lang="en-US" sz="2800" spc="-1" strike="noStrike" baseline="33000">
                <a:solidFill>
                  <a:srgbClr val="1f3864"/>
                </a:solidFill>
                <a:latin typeface="Calibri"/>
                <a:ea typeface="Calibri"/>
              </a:rPr>
              <a:t>1</a:t>
            </a:r>
            <a:r>
              <a:rPr b="1" lang="en-US" sz="2800" spc="-1" strike="noStrike">
                <a:solidFill>
                  <a:srgbClr val="1f3864"/>
                </a:solidFill>
                <a:latin typeface="Calibri"/>
                <a:ea typeface="Calibri"/>
              </a:rPr>
              <a:t>, Vito Vitale </a:t>
            </a:r>
            <a:r>
              <a:rPr b="1" lang="en-US" sz="2800" spc="-1" strike="noStrike" baseline="33000">
                <a:solidFill>
                  <a:srgbClr val="1f3864"/>
                </a:solidFill>
                <a:latin typeface="Calibri"/>
                <a:ea typeface="Calibri"/>
              </a:rPr>
              <a:t>2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en-US" sz="2800" spc="-1" strike="noStrike" baseline="33000">
                <a:solidFill>
                  <a:srgbClr val="1f3864"/>
                </a:solidFill>
                <a:latin typeface="Calibri"/>
                <a:ea typeface="Calibri"/>
              </a:rPr>
              <a:t>1</a:t>
            </a:r>
            <a:r>
              <a:rPr b="0" i="1" lang="en-US" sz="2800" spc="-1" strike="noStrike">
                <a:solidFill>
                  <a:srgbClr val="1f3864"/>
                </a:solidFill>
                <a:latin typeface="Calibri"/>
                <a:ea typeface="Calibri"/>
              </a:rPr>
              <a:t>Arctic and Antarctic Research Institute (AARI)</a:t>
            </a:r>
            <a:endParaRPr b="0" lang="en-GB" sz="2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en-US" sz="2800" spc="-1" strike="noStrike" baseline="33000">
                <a:solidFill>
                  <a:srgbClr val="1f3864"/>
                </a:solidFill>
                <a:latin typeface="Calibri"/>
                <a:ea typeface="Calibri"/>
              </a:rPr>
              <a:t>2</a:t>
            </a:r>
            <a:r>
              <a:rPr b="0" i="1" lang="en-US" sz="2800" spc="-1" strike="noStrike">
                <a:solidFill>
                  <a:srgbClr val="1f3864"/>
                </a:solidFill>
                <a:latin typeface="Calibri"/>
                <a:ea typeface="Calibri"/>
              </a:rPr>
              <a:t> Institute of Polar Sciences (CNR-ISP)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85" name="Google Shape;92;p1" descr=""/>
          <p:cNvPicPr/>
          <p:nvPr/>
        </p:nvPicPr>
        <p:blipFill>
          <a:blip r:embed="rId2"/>
          <a:stretch/>
        </p:blipFill>
        <p:spPr>
          <a:xfrm>
            <a:off x="10080000" y="72360"/>
            <a:ext cx="1946880" cy="64692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1257480" y="100800"/>
            <a:ext cx="1082160" cy="79884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4"/>
          <a:stretch/>
        </p:blipFill>
        <p:spPr>
          <a:xfrm>
            <a:off x="2474640" y="180000"/>
            <a:ext cx="765000" cy="7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106;p 1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a deep look to observations (anom)</a:t>
            </a:r>
            <a:endParaRPr b="0" lang="en-GB" sz="2300" spc="-1" strike="noStrike">
              <a:latin typeface="Arial"/>
            </a:endParaRPr>
          </a:p>
        </p:txBody>
      </p:sp>
      <p:grpSp>
        <p:nvGrpSpPr>
          <p:cNvPr id="201" name=""/>
          <p:cNvGrpSpPr/>
          <p:nvPr/>
        </p:nvGrpSpPr>
        <p:grpSpPr>
          <a:xfrm>
            <a:off x="321480" y="540000"/>
            <a:ext cx="5438160" cy="3114720"/>
            <a:chOff x="321480" y="540000"/>
            <a:chExt cx="5438160" cy="3114720"/>
          </a:xfrm>
        </p:grpSpPr>
        <p:pic>
          <p:nvPicPr>
            <p:cNvPr id="202" name="" descr=""/>
            <p:cNvPicPr/>
            <p:nvPr/>
          </p:nvPicPr>
          <p:blipFill>
            <a:blip r:embed="rId1"/>
            <a:stretch/>
          </p:blipFill>
          <p:spPr>
            <a:xfrm>
              <a:off x="321480" y="540000"/>
              <a:ext cx="5438160" cy="3114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3" name=""/>
            <p:cNvSpPr/>
            <p:nvPr/>
          </p:nvSpPr>
          <p:spPr>
            <a:xfrm>
              <a:off x="3780000" y="2901600"/>
              <a:ext cx="125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Mc MURDO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04" name=""/>
          <p:cNvGrpSpPr/>
          <p:nvPr/>
        </p:nvGrpSpPr>
        <p:grpSpPr>
          <a:xfrm>
            <a:off x="360000" y="3600000"/>
            <a:ext cx="5399640" cy="3085200"/>
            <a:chOff x="360000" y="3600000"/>
            <a:chExt cx="5399640" cy="3085200"/>
          </a:xfrm>
        </p:grpSpPr>
        <p:pic>
          <p:nvPicPr>
            <p:cNvPr id="205" name="" descr=""/>
            <p:cNvPicPr/>
            <p:nvPr/>
          </p:nvPicPr>
          <p:blipFill>
            <a:blip r:embed="rId2"/>
            <a:stretch/>
          </p:blipFill>
          <p:spPr>
            <a:xfrm>
              <a:off x="360000" y="3600000"/>
              <a:ext cx="5399640" cy="3085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6" name=""/>
            <p:cNvSpPr/>
            <p:nvPr/>
          </p:nvSpPr>
          <p:spPr>
            <a:xfrm>
              <a:off x="3960000" y="5961600"/>
              <a:ext cx="125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ESPERANZA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07" name=""/>
          <p:cNvGrpSpPr/>
          <p:nvPr/>
        </p:nvGrpSpPr>
        <p:grpSpPr>
          <a:xfrm>
            <a:off x="6120000" y="568440"/>
            <a:ext cx="5399640" cy="3031200"/>
            <a:chOff x="6120000" y="568440"/>
            <a:chExt cx="5399640" cy="3031200"/>
          </a:xfrm>
        </p:grpSpPr>
        <p:pic>
          <p:nvPicPr>
            <p:cNvPr id="208" name="" descr=""/>
            <p:cNvPicPr/>
            <p:nvPr/>
          </p:nvPicPr>
          <p:blipFill>
            <a:blip r:embed="rId3"/>
            <a:stretch/>
          </p:blipFill>
          <p:spPr>
            <a:xfrm>
              <a:off x="6120000" y="568440"/>
              <a:ext cx="5399640" cy="3031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9" name=""/>
            <p:cNvSpPr/>
            <p:nvPr/>
          </p:nvSpPr>
          <p:spPr>
            <a:xfrm>
              <a:off x="6840000" y="2901600"/>
              <a:ext cx="89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VOSTOK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10" name=""/>
          <p:cNvGrpSpPr/>
          <p:nvPr/>
        </p:nvGrpSpPr>
        <p:grpSpPr>
          <a:xfrm>
            <a:off x="6120000" y="3600000"/>
            <a:ext cx="5399640" cy="3061800"/>
            <a:chOff x="6120000" y="3600000"/>
            <a:chExt cx="5399640" cy="3061800"/>
          </a:xfrm>
        </p:grpSpPr>
        <p:pic>
          <p:nvPicPr>
            <p:cNvPr id="211" name="" descr=""/>
            <p:cNvPicPr/>
            <p:nvPr/>
          </p:nvPicPr>
          <p:blipFill>
            <a:blip r:embed="rId4"/>
            <a:stretch/>
          </p:blipFill>
          <p:spPr>
            <a:xfrm>
              <a:off x="6120000" y="3600000"/>
              <a:ext cx="5399640" cy="306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2" name=""/>
            <p:cNvSpPr/>
            <p:nvPr/>
          </p:nvSpPr>
          <p:spPr>
            <a:xfrm>
              <a:off x="8460000" y="3780000"/>
              <a:ext cx="89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BYRD</a:t>
              </a:r>
              <a:endParaRPr b="0" lang="en-GB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06;p 2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a deep look to observations (anom)</a:t>
            </a:r>
            <a:endParaRPr b="0" lang="en-GB" sz="2300" spc="-1" strike="noStrike">
              <a:latin typeface="Arial"/>
            </a:endParaRPr>
          </a:p>
        </p:txBody>
      </p:sp>
      <p:grpSp>
        <p:nvGrpSpPr>
          <p:cNvPr id="214" name=""/>
          <p:cNvGrpSpPr/>
          <p:nvPr/>
        </p:nvGrpSpPr>
        <p:grpSpPr>
          <a:xfrm>
            <a:off x="360000" y="442080"/>
            <a:ext cx="5579640" cy="3259440"/>
            <a:chOff x="360000" y="442080"/>
            <a:chExt cx="5579640" cy="3259440"/>
          </a:xfrm>
        </p:grpSpPr>
        <p:pic>
          <p:nvPicPr>
            <p:cNvPr id="215" name="" descr=""/>
            <p:cNvPicPr/>
            <p:nvPr/>
          </p:nvPicPr>
          <p:blipFill>
            <a:blip r:embed="rId1"/>
            <a:stretch/>
          </p:blipFill>
          <p:spPr>
            <a:xfrm>
              <a:off x="360000" y="442080"/>
              <a:ext cx="5579640" cy="325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6" name=""/>
            <p:cNvSpPr/>
            <p:nvPr/>
          </p:nvSpPr>
          <p:spPr>
            <a:xfrm>
              <a:off x="2880000" y="3060000"/>
              <a:ext cx="125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NEUMAYER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17" name=""/>
          <p:cNvGrpSpPr/>
          <p:nvPr/>
        </p:nvGrpSpPr>
        <p:grpSpPr>
          <a:xfrm>
            <a:off x="6300000" y="520200"/>
            <a:ext cx="5451480" cy="3259440"/>
            <a:chOff x="6300000" y="520200"/>
            <a:chExt cx="5451480" cy="3259440"/>
          </a:xfrm>
        </p:grpSpPr>
        <p:pic>
          <p:nvPicPr>
            <p:cNvPr id="218" name="" descr=""/>
            <p:cNvPicPr/>
            <p:nvPr/>
          </p:nvPicPr>
          <p:blipFill>
            <a:blip r:embed="rId2"/>
            <a:stretch/>
          </p:blipFill>
          <p:spPr>
            <a:xfrm>
              <a:off x="6300000" y="520200"/>
              <a:ext cx="5451480" cy="325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9" name=""/>
            <p:cNvSpPr/>
            <p:nvPr/>
          </p:nvSpPr>
          <p:spPr>
            <a:xfrm>
              <a:off x="8812800" y="644400"/>
              <a:ext cx="89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DAVIS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20" name=""/>
          <p:cNvGrpSpPr/>
          <p:nvPr/>
        </p:nvGrpSpPr>
        <p:grpSpPr>
          <a:xfrm>
            <a:off x="6171840" y="3704400"/>
            <a:ext cx="5579640" cy="2955240"/>
            <a:chOff x="6171840" y="3704400"/>
            <a:chExt cx="5579640" cy="2955240"/>
          </a:xfrm>
        </p:grpSpPr>
        <p:pic>
          <p:nvPicPr>
            <p:cNvPr id="221" name="" descr=""/>
            <p:cNvPicPr/>
            <p:nvPr/>
          </p:nvPicPr>
          <p:blipFill>
            <a:blip r:embed="rId3"/>
            <a:stretch/>
          </p:blipFill>
          <p:spPr>
            <a:xfrm>
              <a:off x="6171840" y="3704400"/>
              <a:ext cx="5579640" cy="2955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2" name=""/>
            <p:cNvSpPr/>
            <p:nvPr/>
          </p:nvSpPr>
          <p:spPr>
            <a:xfrm>
              <a:off x="10325880" y="6122520"/>
              <a:ext cx="705600" cy="3236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36000" bIns="36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DDU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23" name=""/>
          <p:cNvGrpSpPr/>
          <p:nvPr/>
        </p:nvGrpSpPr>
        <p:grpSpPr>
          <a:xfrm>
            <a:off x="360000" y="3600000"/>
            <a:ext cx="5579640" cy="3030840"/>
            <a:chOff x="360000" y="3600000"/>
            <a:chExt cx="5579640" cy="3030840"/>
          </a:xfrm>
        </p:grpSpPr>
        <p:pic>
          <p:nvPicPr>
            <p:cNvPr id="224" name="" descr=""/>
            <p:cNvPicPr/>
            <p:nvPr/>
          </p:nvPicPr>
          <p:blipFill>
            <a:blip r:embed="rId4"/>
            <a:stretch/>
          </p:blipFill>
          <p:spPr>
            <a:xfrm>
              <a:off x="360000" y="3600000"/>
              <a:ext cx="5579640" cy="3030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5" name=""/>
            <p:cNvSpPr/>
            <p:nvPr/>
          </p:nvSpPr>
          <p:spPr>
            <a:xfrm>
              <a:off x="3240000" y="5994720"/>
              <a:ext cx="1259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BELGRANO</a:t>
              </a:r>
              <a:endParaRPr b="0" lang="en-GB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06;p 3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a deep look to observations (anom)</a:t>
            </a:r>
            <a:endParaRPr b="0" lang="en-GB" sz="2300" spc="-1" strike="noStrike"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180000" y="540000"/>
            <a:ext cx="5952240" cy="3184920"/>
          </a:xfrm>
          <a:prstGeom prst="rect">
            <a:avLst/>
          </a:prstGeom>
          <a:ln w="36000">
            <a:solidFill>
              <a:srgbClr val="f9a825"/>
            </a:solidFill>
            <a:round/>
          </a:ln>
        </p:spPr>
      </p:pic>
      <p:sp>
        <p:nvSpPr>
          <p:cNvPr id="228" name=""/>
          <p:cNvSpPr/>
          <p:nvPr/>
        </p:nvSpPr>
        <p:spPr>
          <a:xfrm>
            <a:off x="2880000" y="3261600"/>
            <a:ext cx="125964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CONCORDIA</a:t>
            </a:r>
            <a:endParaRPr b="0" lang="en-GB" sz="1800" spc="-1" strike="noStrike">
              <a:latin typeface="Arial"/>
            </a:endParaRPr>
          </a:p>
        </p:txBody>
      </p:sp>
      <p:grpSp>
        <p:nvGrpSpPr>
          <p:cNvPr id="229" name=""/>
          <p:cNvGrpSpPr/>
          <p:nvPr/>
        </p:nvGrpSpPr>
        <p:grpSpPr>
          <a:xfrm>
            <a:off x="95400" y="3927600"/>
            <a:ext cx="6036840" cy="2912040"/>
            <a:chOff x="95400" y="3927600"/>
            <a:chExt cx="6036840" cy="2912040"/>
          </a:xfrm>
        </p:grpSpPr>
        <p:pic>
          <p:nvPicPr>
            <p:cNvPr id="230" name="" descr=""/>
            <p:cNvPicPr/>
            <p:nvPr/>
          </p:nvPicPr>
          <p:blipFill>
            <a:blip r:embed="rId2"/>
            <a:stretch/>
          </p:blipFill>
          <p:spPr>
            <a:xfrm>
              <a:off x="95400" y="3927600"/>
              <a:ext cx="6036840" cy="291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1" name=""/>
            <p:cNvSpPr/>
            <p:nvPr/>
          </p:nvSpPr>
          <p:spPr>
            <a:xfrm>
              <a:off x="2280240" y="4107600"/>
              <a:ext cx="2183760" cy="3596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AMUNDSEN-SCOTT</a:t>
              </a:r>
              <a:endParaRPr b="0" lang="en-GB" sz="1800" spc="-1" strike="noStrike">
                <a:latin typeface="Arial"/>
              </a:endParaRPr>
            </a:p>
          </p:txBody>
        </p:sp>
      </p:grpSp>
      <p:pic>
        <p:nvPicPr>
          <p:cNvPr id="232" name="" descr=""/>
          <p:cNvPicPr/>
          <p:nvPr/>
        </p:nvPicPr>
        <p:blipFill>
          <a:blip r:embed="rId3"/>
          <a:stretch/>
        </p:blipFill>
        <p:spPr>
          <a:xfrm>
            <a:off x="6132600" y="1980000"/>
            <a:ext cx="5994360" cy="3419640"/>
          </a:xfrm>
          <a:prstGeom prst="rect">
            <a:avLst/>
          </a:prstGeom>
          <a:ln w="36000">
            <a:solidFill>
              <a:srgbClr val="651fff"/>
            </a:solidFill>
            <a:round/>
          </a:ln>
        </p:spPr>
      </p:pic>
      <p:sp>
        <p:nvSpPr>
          <p:cNvPr id="233" name=""/>
          <p:cNvSpPr/>
          <p:nvPr/>
        </p:nvSpPr>
        <p:spPr>
          <a:xfrm>
            <a:off x="9360000" y="5040000"/>
            <a:ext cx="2339640" cy="3596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MARIO ZUCCHELLI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06;p 4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a deep look to observations (statistics)</a:t>
            </a:r>
            <a:endParaRPr b="0" lang="en-GB" sz="2300" spc="-1" strike="noStrike">
              <a:latin typeface="Arial"/>
            </a:endParaRPr>
          </a:p>
        </p:txBody>
      </p:sp>
      <p:grpSp>
        <p:nvGrpSpPr>
          <p:cNvPr id="235" name=""/>
          <p:cNvGrpSpPr/>
          <p:nvPr/>
        </p:nvGrpSpPr>
        <p:grpSpPr>
          <a:xfrm>
            <a:off x="0" y="540000"/>
            <a:ext cx="4175640" cy="3059640"/>
            <a:chOff x="0" y="540000"/>
            <a:chExt cx="4175640" cy="3059640"/>
          </a:xfrm>
        </p:grpSpPr>
        <p:pic>
          <p:nvPicPr>
            <p:cNvPr id="236" name="" descr=""/>
            <p:cNvPicPr/>
            <p:nvPr/>
          </p:nvPicPr>
          <p:blipFill>
            <a:blip r:embed="rId1"/>
            <a:stretch/>
          </p:blipFill>
          <p:spPr>
            <a:xfrm>
              <a:off x="0" y="576720"/>
              <a:ext cx="4175640" cy="302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7" name=""/>
            <p:cNvSpPr/>
            <p:nvPr/>
          </p:nvSpPr>
          <p:spPr>
            <a:xfrm>
              <a:off x="176400" y="540000"/>
              <a:ext cx="123876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ESPERANZA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238" name=""/>
            <p:cNvSpPr/>
            <p:nvPr/>
          </p:nvSpPr>
          <p:spPr>
            <a:xfrm>
              <a:off x="530280" y="921600"/>
              <a:ext cx="530640" cy="3380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SON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39" name=""/>
          <p:cNvGrpSpPr/>
          <p:nvPr/>
        </p:nvGrpSpPr>
        <p:grpSpPr>
          <a:xfrm>
            <a:off x="0" y="3600000"/>
            <a:ext cx="4175640" cy="3059640"/>
            <a:chOff x="0" y="3600000"/>
            <a:chExt cx="4175640" cy="3059640"/>
          </a:xfrm>
        </p:grpSpPr>
        <p:pic>
          <p:nvPicPr>
            <p:cNvPr id="240" name="" descr=""/>
            <p:cNvPicPr/>
            <p:nvPr/>
          </p:nvPicPr>
          <p:blipFill>
            <a:blip r:embed="rId2"/>
            <a:stretch/>
          </p:blipFill>
          <p:spPr>
            <a:xfrm>
              <a:off x="0" y="3600000"/>
              <a:ext cx="4175640" cy="30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1" name=""/>
            <p:cNvSpPr/>
            <p:nvPr/>
          </p:nvSpPr>
          <p:spPr>
            <a:xfrm>
              <a:off x="3366720" y="3788280"/>
              <a:ext cx="531000" cy="3524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DJF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42" name=""/>
          <p:cNvGrpSpPr/>
          <p:nvPr/>
        </p:nvGrpSpPr>
        <p:grpSpPr>
          <a:xfrm>
            <a:off x="4068000" y="561600"/>
            <a:ext cx="4175640" cy="3038040"/>
            <a:chOff x="4068000" y="561600"/>
            <a:chExt cx="4175640" cy="3038040"/>
          </a:xfrm>
        </p:grpSpPr>
        <p:pic>
          <p:nvPicPr>
            <p:cNvPr id="243" name="" descr=""/>
            <p:cNvPicPr/>
            <p:nvPr/>
          </p:nvPicPr>
          <p:blipFill>
            <a:blip r:embed="rId3"/>
            <a:stretch/>
          </p:blipFill>
          <p:spPr>
            <a:xfrm>
              <a:off x="4068000" y="648000"/>
              <a:ext cx="4175640" cy="2951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4" name=""/>
            <p:cNvSpPr/>
            <p:nvPr/>
          </p:nvSpPr>
          <p:spPr>
            <a:xfrm>
              <a:off x="4320000" y="561600"/>
              <a:ext cx="123876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AMUNDSEN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245" name=""/>
            <p:cNvSpPr/>
            <p:nvPr/>
          </p:nvSpPr>
          <p:spPr>
            <a:xfrm>
              <a:off x="4680000" y="921600"/>
              <a:ext cx="530640" cy="3380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SON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46" name=""/>
          <p:cNvGrpSpPr/>
          <p:nvPr/>
        </p:nvGrpSpPr>
        <p:grpSpPr>
          <a:xfrm>
            <a:off x="4068000" y="3636000"/>
            <a:ext cx="4175640" cy="3023640"/>
            <a:chOff x="4068000" y="3636000"/>
            <a:chExt cx="4175640" cy="3023640"/>
          </a:xfrm>
        </p:grpSpPr>
        <p:pic>
          <p:nvPicPr>
            <p:cNvPr id="247" name="" descr=""/>
            <p:cNvPicPr/>
            <p:nvPr/>
          </p:nvPicPr>
          <p:blipFill>
            <a:blip r:embed="rId4"/>
            <a:stretch/>
          </p:blipFill>
          <p:spPr>
            <a:xfrm>
              <a:off x="4068000" y="3636000"/>
              <a:ext cx="4175640" cy="302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8" name=""/>
            <p:cNvSpPr/>
            <p:nvPr/>
          </p:nvSpPr>
          <p:spPr>
            <a:xfrm>
              <a:off x="4509000" y="3801600"/>
              <a:ext cx="530640" cy="3380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DJF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49" name=""/>
          <p:cNvGrpSpPr/>
          <p:nvPr/>
        </p:nvGrpSpPr>
        <p:grpSpPr>
          <a:xfrm>
            <a:off x="8125920" y="494640"/>
            <a:ext cx="4139640" cy="3123000"/>
            <a:chOff x="8125920" y="494640"/>
            <a:chExt cx="4139640" cy="3123000"/>
          </a:xfrm>
        </p:grpSpPr>
        <p:pic>
          <p:nvPicPr>
            <p:cNvPr id="250" name="" descr=""/>
            <p:cNvPicPr/>
            <p:nvPr/>
          </p:nvPicPr>
          <p:blipFill>
            <a:blip r:embed="rId5"/>
            <a:stretch/>
          </p:blipFill>
          <p:spPr>
            <a:xfrm>
              <a:off x="8125920" y="648000"/>
              <a:ext cx="4139640" cy="296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1" name=""/>
            <p:cNvSpPr/>
            <p:nvPr/>
          </p:nvSpPr>
          <p:spPr>
            <a:xfrm>
              <a:off x="8244000" y="494640"/>
              <a:ext cx="755640" cy="338040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f57f1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DAVIS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252" name=""/>
            <p:cNvSpPr/>
            <p:nvPr/>
          </p:nvSpPr>
          <p:spPr>
            <a:xfrm>
              <a:off x="8640000" y="2361600"/>
              <a:ext cx="530640" cy="3380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SON</a:t>
              </a:r>
              <a:endParaRPr b="0" lang="en-GB" sz="1800" spc="-1" strike="noStrike">
                <a:latin typeface="Arial"/>
              </a:endParaRPr>
            </a:p>
          </p:txBody>
        </p:sp>
      </p:grpSp>
      <p:grpSp>
        <p:nvGrpSpPr>
          <p:cNvPr id="253" name=""/>
          <p:cNvGrpSpPr/>
          <p:nvPr/>
        </p:nvGrpSpPr>
        <p:grpSpPr>
          <a:xfrm>
            <a:off x="8136000" y="3636000"/>
            <a:ext cx="4139640" cy="3023640"/>
            <a:chOff x="8136000" y="3636000"/>
            <a:chExt cx="4139640" cy="3023640"/>
          </a:xfrm>
        </p:grpSpPr>
        <p:pic>
          <p:nvPicPr>
            <p:cNvPr id="254" name="" descr=""/>
            <p:cNvPicPr/>
            <p:nvPr/>
          </p:nvPicPr>
          <p:blipFill>
            <a:blip r:embed="rId6"/>
            <a:stretch/>
          </p:blipFill>
          <p:spPr>
            <a:xfrm>
              <a:off x="8136000" y="3636000"/>
              <a:ext cx="4139640" cy="302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5" name=""/>
            <p:cNvSpPr/>
            <p:nvPr/>
          </p:nvSpPr>
          <p:spPr>
            <a:xfrm>
              <a:off x="11529000" y="3801600"/>
              <a:ext cx="530640" cy="338040"/>
            </a:xfrm>
            <a:prstGeom prst="rect">
              <a:avLst/>
            </a:prstGeom>
            <a:solidFill>
              <a:srgbClr val="18ffff"/>
            </a:solidFill>
            <a:ln w="36000">
              <a:solidFill>
                <a:srgbClr val="d500f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36000" rIns="36000" tIns="54000" bIns="54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GB" sz="1800" spc="-1" strike="noStrike">
                  <a:latin typeface="Calibri"/>
                </a:rPr>
                <a:t>DJF</a:t>
              </a:r>
              <a:endParaRPr b="0" lang="en-GB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106;p3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 (climate)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2m), linear trend 1996-2025, deg/year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257" name="Picture 30" descr=""/>
          <p:cNvPicPr/>
          <p:nvPr/>
        </p:nvPicPr>
        <p:blipFill>
          <a:blip r:embed="rId1"/>
          <a:stretch/>
        </p:blipFill>
        <p:spPr>
          <a:xfrm>
            <a:off x="9563040" y="2461320"/>
            <a:ext cx="2336040" cy="233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5" descr=""/>
          <p:cNvPicPr/>
          <p:nvPr/>
        </p:nvPicPr>
        <p:blipFill>
          <a:blip r:embed="rId2"/>
          <a:stretch/>
        </p:blipFill>
        <p:spPr>
          <a:xfrm>
            <a:off x="255600" y="670320"/>
            <a:ext cx="2422440" cy="2734920"/>
          </a:xfrm>
          <a:prstGeom prst="rect">
            <a:avLst/>
          </a:prstGeom>
          <a:ln w="0">
            <a:noFill/>
          </a:ln>
        </p:spPr>
      </p:pic>
      <p:sp>
        <p:nvSpPr>
          <p:cNvPr id="259" name="TextBox 3"/>
          <p:cNvSpPr/>
          <p:nvPr/>
        </p:nvSpPr>
        <p:spPr>
          <a:xfrm>
            <a:off x="2074680" y="670320"/>
            <a:ext cx="7070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DJF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0" name="Picture 8" descr=""/>
          <p:cNvPicPr/>
          <p:nvPr/>
        </p:nvPicPr>
        <p:blipFill>
          <a:blip r:embed="rId3"/>
          <a:stretch/>
        </p:blipFill>
        <p:spPr>
          <a:xfrm>
            <a:off x="2939760" y="670320"/>
            <a:ext cx="2422440" cy="2734920"/>
          </a:xfrm>
          <a:prstGeom prst="rect">
            <a:avLst/>
          </a:prstGeom>
          <a:ln w="0">
            <a:noFill/>
          </a:ln>
        </p:spPr>
      </p:pic>
      <p:sp>
        <p:nvSpPr>
          <p:cNvPr id="261" name="TextBox 10"/>
          <p:cNvSpPr/>
          <p:nvPr/>
        </p:nvSpPr>
        <p:spPr>
          <a:xfrm>
            <a:off x="4812480" y="718920"/>
            <a:ext cx="8107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MAM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2" name="Picture 13" descr=""/>
          <p:cNvPicPr/>
          <p:nvPr/>
        </p:nvPicPr>
        <p:blipFill>
          <a:blip r:embed="rId4"/>
          <a:stretch/>
        </p:blipFill>
        <p:spPr>
          <a:xfrm>
            <a:off x="359280" y="3614760"/>
            <a:ext cx="2422440" cy="2734920"/>
          </a:xfrm>
          <a:prstGeom prst="rect">
            <a:avLst/>
          </a:prstGeom>
          <a:ln w="0">
            <a:noFill/>
          </a:ln>
        </p:spPr>
      </p:pic>
      <p:sp>
        <p:nvSpPr>
          <p:cNvPr id="263" name="TextBox 15"/>
          <p:cNvSpPr/>
          <p:nvPr/>
        </p:nvSpPr>
        <p:spPr>
          <a:xfrm>
            <a:off x="2113920" y="3614760"/>
            <a:ext cx="70704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JJA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4" name="Picture 18" descr=""/>
          <p:cNvPicPr/>
          <p:nvPr/>
        </p:nvPicPr>
        <p:blipFill>
          <a:blip r:embed="rId5"/>
          <a:stretch/>
        </p:blipFill>
        <p:spPr>
          <a:xfrm>
            <a:off x="2939760" y="3614760"/>
            <a:ext cx="2422440" cy="2737440"/>
          </a:xfrm>
          <a:prstGeom prst="rect">
            <a:avLst/>
          </a:prstGeom>
          <a:ln w="0">
            <a:noFill/>
          </a:ln>
        </p:spPr>
      </p:pic>
      <p:sp>
        <p:nvSpPr>
          <p:cNvPr id="265" name="TextBox 19"/>
          <p:cNvSpPr/>
          <p:nvPr/>
        </p:nvSpPr>
        <p:spPr>
          <a:xfrm>
            <a:off x="4780800" y="3663720"/>
            <a:ext cx="8107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SON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6" name="Picture 22" descr=""/>
          <p:cNvPicPr/>
          <p:nvPr/>
        </p:nvPicPr>
        <p:blipFill>
          <a:blip r:embed="rId6"/>
          <a:stretch/>
        </p:blipFill>
        <p:spPr>
          <a:xfrm>
            <a:off x="5815440" y="1825200"/>
            <a:ext cx="3517920" cy="3971520"/>
          </a:xfrm>
          <a:prstGeom prst="rect">
            <a:avLst/>
          </a:prstGeom>
          <a:ln w="0">
            <a:noFill/>
          </a:ln>
        </p:spPr>
      </p:pic>
      <p:sp>
        <p:nvSpPr>
          <p:cNvPr id="267" name="TextBox 24"/>
          <p:cNvSpPr/>
          <p:nvPr/>
        </p:nvSpPr>
        <p:spPr>
          <a:xfrm>
            <a:off x="7068600" y="1363680"/>
            <a:ext cx="1413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Year 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106;p 5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observed trends at stations </a:t>
            </a:r>
            <a:endParaRPr b="0" lang="en-GB" sz="23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206280" y="540000"/>
            <a:ext cx="9514440" cy="3059640"/>
          </a:xfrm>
          <a:prstGeom prst="rect">
            <a:avLst/>
          </a:prstGeom>
          <a:ln w="0">
            <a:noFill/>
          </a:ln>
        </p:spPr>
      </p:pic>
      <p:sp>
        <p:nvSpPr>
          <p:cNvPr id="270" name=""/>
          <p:cNvSpPr/>
          <p:nvPr/>
        </p:nvSpPr>
        <p:spPr>
          <a:xfrm>
            <a:off x="9740880" y="1101600"/>
            <a:ext cx="231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AMUNDSEN-SCOTT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1" name=""/>
          <p:cNvSpPr/>
          <p:nvPr/>
        </p:nvSpPr>
        <p:spPr>
          <a:xfrm>
            <a:off x="10080000" y="1620000"/>
            <a:ext cx="1439640" cy="359640"/>
          </a:xfrm>
          <a:prstGeom prst="rect">
            <a:avLst/>
          </a:prstGeom>
          <a:solidFill>
            <a:srgbClr val="18ffff"/>
          </a:solidFill>
          <a:ln w="36000">
            <a:solidFill>
              <a:srgbClr val="d500f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+ 0.11 °C/dec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2" name=""/>
          <p:cNvSpPr/>
          <p:nvPr/>
        </p:nvSpPr>
        <p:spPr>
          <a:xfrm>
            <a:off x="10280880" y="4341600"/>
            <a:ext cx="123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MARAMBIO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3" name=""/>
          <p:cNvSpPr/>
          <p:nvPr/>
        </p:nvSpPr>
        <p:spPr>
          <a:xfrm>
            <a:off x="10280880" y="4881600"/>
            <a:ext cx="1418760" cy="338040"/>
          </a:xfrm>
          <a:prstGeom prst="rect">
            <a:avLst/>
          </a:prstGeom>
          <a:solidFill>
            <a:srgbClr val="18ffff"/>
          </a:solidFill>
          <a:ln w="36000">
            <a:solidFill>
              <a:srgbClr val="d500f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+ 0.42 °C/dec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2"/>
          <a:stretch/>
        </p:blipFill>
        <p:spPr>
          <a:xfrm>
            <a:off x="257760" y="3600000"/>
            <a:ext cx="9461880" cy="3187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106;p 6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surface air temperature (SAT 2m) – observed trends at stations </a:t>
            </a:r>
            <a:endParaRPr b="0" lang="en-GB" sz="2300" spc="-1" strike="noStrike">
              <a:latin typeface="Arial"/>
            </a:endParaRPr>
          </a:p>
        </p:txBody>
      </p:sp>
      <p:sp>
        <p:nvSpPr>
          <p:cNvPr id="276" name=""/>
          <p:cNvSpPr/>
          <p:nvPr/>
        </p:nvSpPr>
        <p:spPr>
          <a:xfrm>
            <a:off x="10080000" y="1620000"/>
            <a:ext cx="1439640" cy="359640"/>
          </a:xfrm>
          <a:prstGeom prst="rect">
            <a:avLst/>
          </a:prstGeom>
          <a:solidFill>
            <a:srgbClr val="18ffff"/>
          </a:solidFill>
          <a:ln w="36000">
            <a:solidFill>
              <a:srgbClr val="d500f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+ 0.06 °C/dec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241200" y="3600000"/>
            <a:ext cx="9487440" cy="3187800"/>
          </a:xfrm>
          <a:prstGeom prst="rect">
            <a:avLst/>
          </a:prstGeom>
          <a:ln w="0">
            <a:noFill/>
          </a:ln>
        </p:spPr>
      </p:pic>
      <p:sp>
        <p:nvSpPr>
          <p:cNvPr id="278" name=""/>
          <p:cNvSpPr/>
          <p:nvPr/>
        </p:nvSpPr>
        <p:spPr>
          <a:xfrm>
            <a:off x="10280880" y="4320000"/>
            <a:ext cx="87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CASEY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9" name=""/>
          <p:cNvSpPr/>
          <p:nvPr/>
        </p:nvSpPr>
        <p:spPr>
          <a:xfrm>
            <a:off x="10080000" y="4881600"/>
            <a:ext cx="1418760" cy="338040"/>
          </a:xfrm>
          <a:prstGeom prst="rect">
            <a:avLst/>
          </a:prstGeom>
          <a:solidFill>
            <a:srgbClr val="18ffff"/>
          </a:solidFill>
          <a:ln w="36000">
            <a:solidFill>
              <a:srgbClr val="d500f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highlight>
                  <a:srgbClr val="ffc107"/>
                </a:highlight>
                <a:latin typeface="Calibri"/>
              </a:rPr>
              <a:t>- 0.12 °C/dec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2"/>
          <a:stretch/>
        </p:blipFill>
        <p:spPr>
          <a:xfrm>
            <a:off x="257760" y="540000"/>
            <a:ext cx="9461880" cy="3168360"/>
          </a:xfrm>
          <a:prstGeom prst="rect">
            <a:avLst/>
          </a:prstGeom>
          <a:ln w="0">
            <a:noFill/>
          </a:ln>
        </p:spPr>
      </p:pic>
      <p:sp>
        <p:nvSpPr>
          <p:cNvPr id="281" name=""/>
          <p:cNvSpPr/>
          <p:nvPr/>
        </p:nvSpPr>
        <p:spPr>
          <a:xfrm>
            <a:off x="10260000" y="1080000"/>
            <a:ext cx="87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DAVIS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106;p3"/>
          <p:cNvSpPr/>
          <p:nvPr/>
        </p:nvSpPr>
        <p:spPr>
          <a:xfrm>
            <a:off x="14040" y="0"/>
            <a:ext cx="12178800" cy="5169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monthly surface precipitation, mm/mon,  val/anom/rank</a:t>
            </a:r>
            <a:endParaRPr b="0" lang="en-GB" sz="2800" spc="-1" strike="noStrike">
              <a:latin typeface="Arial"/>
            </a:endParaRPr>
          </a:p>
        </p:txBody>
      </p:sp>
      <p:graphicFrame>
        <p:nvGraphicFramePr>
          <p:cNvPr id="283" name="Table 1"/>
          <p:cNvGraphicFramePr/>
          <p:nvPr/>
        </p:nvGraphicFramePr>
        <p:xfrm>
          <a:off x="88200" y="635508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84" name="Picture 3" descr=""/>
          <p:cNvPicPr/>
          <p:nvPr/>
        </p:nvPicPr>
        <p:blipFill>
          <a:blip r:embed="rId1"/>
          <a:stretch/>
        </p:blipFill>
        <p:spPr>
          <a:xfrm>
            <a:off x="720" y="694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6" descr=""/>
          <p:cNvPicPr/>
          <p:nvPr/>
        </p:nvPicPr>
        <p:blipFill>
          <a:blip r:embed="rId2"/>
          <a:stretch/>
        </p:blipFill>
        <p:spPr>
          <a:xfrm>
            <a:off x="2042640" y="7048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9" descr=""/>
          <p:cNvPicPr/>
          <p:nvPr/>
        </p:nvPicPr>
        <p:blipFill>
          <a:blip r:embed="rId3"/>
          <a:stretch/>
        </p:blipFill>
        <p:spPr>
          <a:xfrm>
            <a:off x="4029120" y="694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2" descr=""/>
          <p:cNvPicPr/>
          <p:nvPr/>
        </p:nvPicPr>
        <p:blipFill>
          <a:blip r:embed="rId4"/>
          <a:stretch/>
        </p:blipFill>
        <p:spPr>
          <a:xfrm>
            <a:off x="6004800" y="694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4" descr=""/>
          <p:cNvPicPr/>
          <p:nvPr/>
        </p:nvPicPr>
        <p:blipFill>
          <a:blip r:embed="rId5"/>
          <a:stretch/>
        </p:blipFill>
        <p:spPr>
          <a:xfrm>
            <a:off x="8019360" y="7347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7" descr=""/>
          <p:cNvPicPr/>
          <p:nvPr/>
        </p:nvPicPr>
        <p:blipFill>
          <a:blip r:embed="rId6"/>
          <a:stretch/>
        </p:blipFill>
        <p:spPr>
          <a:xfrm>
            <a:off x="10019520" y="694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0" descr=""/>
          <p:cNvPicPr/>
          <p:nvPr/>
        </p:nvPicPr>
        <p:blipFill>
          <a:blip r:embed="rId7"/>
          <a:stretch/>
        </p:blipFill>
        <p:spPr>
          <a:xfrm>
            <a:off x="7560" y="24613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3" descr=""/>
          <p:cNvPicPr/>
          <p:nvPr/>
        </p:nvPicPr>
        <p:blipFill>
          <a:blip r:embed="rId8"/>
          <a:stretch/>
        </p:blipFill>
        <p:spPr>
          <a:xfrm>
            <a:off x="56160" y="42962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7" descr=""/>
          <p:cNvPicPr/>
          <p:nvPr/>
        </p:nvPicPr>
        <p:blipFill>
          <a:blip r:embed="rId9"/>
          <a:stretch/>
        </p:blipFill>
        <p:spPr>
          <a:xfrm>
            <a:off x="2056320" y="2485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30" descr=""/>
          <p:cNvPicPr/>
          <p:nvPr/>
        </p:nvPicPr>
        <p:blipFill>
          <a:blip r:embed="rId10"/>
          <a:stretch/>
        </p:blipFill>
        <p:spPr>
          <a:xfrm>
            <a:off x="2056320" y="43023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97" descr=""/>
          <p:cNvPicPr/>
          <p:nvPr/>
        </p:nvPicPr>
        <p:blipFill>
          <a:blip r:embed="rId11"/>
          <a:stretch/>
        </p:blipFill>
        <p:spPr>
          <a:xfrm>
            <a:off x="4029120" y="2467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00" descr=""/>
          <p:cNvPicPr/>
          <p:nvPr/>
        </p:nvPicPr>
        <p:blipFill>
          <a:blip r:embed="rId12"/>
          <a:stretch/>
        </p:blipFill>
        <p:spPr>
          <a:xfrm>
            <a:off x="4056480" y="42656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3" descr=""/>
          <p:cNvPicPr/>
          <p:nvPr/>
        </p:nvPicPr>
        <p:blipFill>
          <a:blip r:embed="rId13"/>
          <a:stretch/>
        </p:blipFill>
        <p:spPr>
          <a:xfrm>
            <a:off x="6018840" y="2485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8" descr=""/>
          <p:cNvPicPr/>
          <p:nvPr/>
        </p:nvPicPr>
        <p:blipFill>
          <a:blip r:embed="rId14"/>
          <a:stretch/>
        </p:blipFill>
        <p:spPr>
          <a:xfrm>
            <a:off x="6029640" y="4240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1" descr=""/>
          <p:cNvPicPr/>
          <p:nvPr/>
        </p:nvPicPr>
        <p:blipFill>
          <a:blip r:embed="rId15"/>
          <a:stretch/>
        </p:blipFill>
        <p:spPr>
          <a:xfrm>
            <a:off x="8010360" y="2485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14" descr=""/>
          <p:cNvPicPr/>
          <p:nvPr/>
        </p:nvPicPr>
        <p:blipFill>
          <a:blip r:embed="rId16"/>
          <a:stretch/>
        </p:blipFill>
        <p:spPr>
          <a:xfrm>
            <a:off x="8029080" y="42760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16" descr=""/>
          <p:cNvPicPr/>
          <p:nvPr/>
        </p:nvPicPr>
        <p:blipFill>
          <a:blip r:embed="rId17"/>
          <a:stretch/>
        </p:blipFill>
        <p:spPr>
          <a:xfrm>
            <a:off x="10033200" y="2467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19" descr=""/>
          <p:cNvPicPr/>
          <p:nvPr/>
        </p:nvPicPr>
        <p:blipFill>
          <a:blip r:embed="rId18"/>
          <a:stretch/>
        </p:blipFill>
        <p:spPr>
          <a:xfrm>
            <a:off x="10029240" y="4227840"/>
            <a:ext cx="1999440" cy="176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106;p3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seasonal surface precipitation, mm/month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03" name="TextBox 3"/>
          <p:cNvSpPr/>
          <p:nvPr/>
        </p:nvSpPr>
        <p:spPr>
          <a:xfrm>
            <a:off x="8873640" y="1718280"/>
            <a:ext cx="18820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NDJ 2025/2026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04" name="TextBox 28"/>
          <p:cNvSpPr/>
          <p:nvPr/>
        </p:nvSpPr>
        <p:spPr>
          <a:xfrm>
            <a:off x="9015840" y="4812120"/>
            <a:ext cx="1519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FMA 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05" name="Picture 2" descr=""/>
          <p:cNvPicPr/>
          <p:nvPr/>
        </p:nvPicPr>
        <p:blipFill>
          <a:blip r:embed="rId1"/>
          <a:stretch/>
        </p:blipFill>
        <p:spPr>
          <a:xfrm>
            <a:off x="14040" y="104148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5" descr=""/>
          <p:cNvPicPr/>
          <p:nvPr/>
        </p:nvPicPr>
        <p:blipFill>
          <a:blip r:embed="rId2"/>
          <a:stretch/>
        </p:blipFill>
        <p:spPr>
          <a:xfrm>
            <a:off x="14040" y="359712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"/>
          <p:cNvPicPr/>
          <p:nvPr/>
        </p:nvPicPr>
        <p:blipFill>
          <a:blip r:embed="rId3"/>
          <a:stretch/>
        </p:blipFill>
        <p:spPr>
          <a:xfrm>
            <a:off x="2943360" y="104148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"/>
          <p:cNvPicPr/>
          <p:nvPr/>
        </p:nvPicPr>
        <p:blipFill>
          <a:blip r:embed="rId4"/>
          <a:stretch/>
        </p:blipFill>
        <p:spPr>
          <a:xfrm>
            <a:off x="2943360" y="359712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5" descr=""/>
          <p:cNvPicPr/>
          <p:nvPr/>
        </p:nvPicPr>
        <p:blipFill>
          <a:blip r:embed="rId5"/>
          <a:stretch/>
        </p:blipFill>
        <p:spPr>
          <a:xfrm>
            <a:off x="5800680" y="359712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8" descr=""/>
          <p:cNvPicPr/>
          <p:nvPr/>
        </p:nvPicPr>
        <p:blipFill>
          <a:blip r:embed="rId6"/>
          <a:stretch/>
        </p:blipFill>
        <p:spPr>
          <a:xfrm>
            <a:off x="5751720" y="104148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22" descr=""/>
          <p:cNvPicPr/>
          <p:nvPr/>
        </p:nvPicPr>
        <p:blipFill>
          <a:blip r:embed="rId7"/>
          <a:stretch/>
        </p:blipFill>
        <p:spPr>
          <a:xfrm>
            <a:off x="8896680" y="2375280"/>
            <a:ext cx="2107080" cy="2107080"/>
          </a:xfrm>
          <a:prstGeom prst="rect">
            <a:avLst/>
          </a:prstGeom>
          <a:ln w="0">
            <a:noFill/>
          </a:ln>
        </p:spPr>
      </p:pic>
      <p:sp>
        <p:nvSpPr>
          <p:cNvPr id="312" name="TextBox 26"/>
          <p:cNvSpPr/>
          <p:nvPr/>
        </p:nvSpPr>
        <p:spPr>
          <a:xfrm>
            <a:off x="909720" y="640440"/>
            <a:ext cx="111726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Value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Anom (1991-2020)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Rank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106;p 7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surface precipitation – precipitation days anomaly in the Peninsula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14" name="TextBox 2"/>
          <p:cNvSpPr/>
          <p:nvPr/>
        </p:nvSpPr>
        <p:spPr>
          <a:xfrm>
            <a:off x="326520" y="5977080"/>
            <a:ext cx="8313120" cy="63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OBSERVATIONS: Total and snow precipitation days anomaly at Argentinian station (human observations and rain gauge measurements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180000" y="457560"/>
            <a:ext cx="11699640" cy="452880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9360000" y="4635000"/>
            <a:ext cx="2699640" cy="2114280"/>
          </a:xfrm>
          <a:prstGeom prst="rect">
            <a:avLst/>
          </a:prstGeom>
          <a:ln w="0">
            <a:noFill/>
          </a:ln>
        </p:spPr>
      </p:pic>
      <p:sp>
        <p:nvSpPr>
          <p:cNvPr id="317" name=""/>
          <p:cNvSpPr/>
          <p:nvPr/>
        </p:nvSpPr>
        <p:spPr>
          <a:xfrm>
            <a:off x="7580880" y="5400000"/>
            <a:ext cx="159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GREAT WALL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/>
          </p:nvPr>
        </p:nvSpPr>
        <p:spPr>
          <a:xfrm>
            <a:off x="406800" y="681840"/>
            <a:ext cx="11548440" cy="5994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❖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Atmosphere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Atmospheric circulation (ERA5 reanalysis)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Surface air temperature (ERA5 reanalysis and Observations at stations)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Precipitation (ERA5 reanalysis and Observations at the stations)</a:t>
            </a:r>
            <a:endParaRPr b="0" lang="en-GB" sz="20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❖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Sea ice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Sea ice conditions: SIC, SoD, ice edge, ice age (ice charting and JAXA AMSR2)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Sea Ice extent, including Feb 2026 austral summer minimum (NSIDC SIC passive microwave)</a:t>
            </a:r>
            <a:endParaRPr b="0" lang="en-GB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❖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Polar Ocean and land ice surface heat content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(ERA5 reanalysis)</a:t>
            </a:r>
            <a:endParaRPr b="0" lang="en-GB" sz="2000" spc="-1" strike="noStrike">
              <a:latin typeface="Arial"/>
            </a:endParaRPr>
          </a:p>
          <a:p>
            <a:pPr lvl="1" marL="685800" indent="-22860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SST + STL3 (surface 28-100 cm layer temperature)</a:t>
            </a:r>
            <a:endParaRPr b="0" lang="en-GB" sz="20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en-GB" sz="2000" spc="-1" strike="noStrike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Information</a:t>
            </a:r>
            <a:endParaRPr b="0" lang="en-GB" sz="2000" spc="-1" strike="noStrike">
              <a:latin typeface="Arial"/>
            </a:endParaRPr>
          </a:p>
          <a:p>
            <a:pPr lvl="1" marL="800280" indent="-343080" algn="just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based on polar stations and data repositories (READER, NOAA, WMO GTS, National), ERA5 reanalysis, AARI/US NIC sea ice analysis and NSIDC SIC and JAXA AMSR2 passive microwave patterns, and more</a:t>
            </a:r>
            <a:endParaRPr b="0" lang="en-GB" sz="2000" spc="-1" strike="noStrike">
              <a:latin typeface="Arial"/>
            </a:endParaRPr>
          </a:p>
          <a:p>
            <a:pPr lvl="1" marL="800280" indent="-343080" algn="just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anomalies – relative to the latest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1" lang="en-US" sz="20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rd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 WMO period 1991-2020,  </a:t>
            </a:r>
            <a:endParaRPr b="0" lang="en-GB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ranks – relative to period of reanalysis 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1950-2025/2026)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or sea ice analysis 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1979…2026)</a:t>
            </a:r>
            <a:endParaRPr b="0" lang="en-GB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Information on extremes will be added</a:t>
            </a:r>
            <a:endParaRPr b="0" lang="en-GB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graphics produced by AARI and others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9" name="Google Shape;99;p2"/>
          <p:cNvSpPr/>
          <p:nvPr/>
        </p:nvSpPr>
        <p:spPr>
          <a:xfrm>
            <a:off x="0" y="0"/>
            <a:ext cx="12192840" cy="516960"/>
          </a:xfrm>
          <a:prstGeom prst="rect">
            <a:avLst/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Arial"/>
                <a:ea typeface="Arial"/>
              </a:rPr>
              <a:t>Content of the Antarctic seasonal review for Nov 2025 – Apr 2026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106;p 8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surface precipitation – SWE from Micro Rain Radar (MRR) measures 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319" name="TextBox 4"/>
          <p:cNvSpPr/>
          <p:nvPr/>
        </p:nvSpPr>
        <p:spPr>
          <a:xfrm>
            <a:off x="233280" y="5977080"/>
            <a:ext cx="11733480" cy="63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OBSERVATIONS: Evaluation of cumulated Snow water equivalent (SWE) precipitation amount at Mario Zucchelli as determined from MRR measurements using the methodology proposed by Bracci et al, 2022.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20" name=""/>
          <p:cNvSpPr/>
          <p:nvPr/>
        </p:nvSpPr>
        <p:spPr>
          <a:xfrm>
            <a:off x="7580880" y="5400000"/>
            <a:ext cx="1598760" cy="338040"/>
          </a:xfrm>
          <a:prstGeom prst="rect">
            <a:avLst/>
          </a:prstGeom>
          <a:solidFill>
            <a:srgbClr val="ffff00"/>
          </a:solidFill>
          <a:ln w="36000">
            <a:solidFill>
              <a:srgbClr val="f57f1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000" rIns="36000" tIns="54000" bIns="54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1800" spc="-1" strike="noStrike">
                <a:latin typeface="Calibri"/>
              </a:rPr>
              <a:t>GREAT WALL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540000" y="540000"/>
            <a:ext cx="11148480" cy="525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" name="Table 1"/>
          <p:cNvGraphicFramePr/>
          <p:nvPr/>
        </p:nvGraphicFramePr>
        <p:xfrm>
          <a:off x="88200" y="635508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3" name="Google Shape;106;p3"/>
          <p:cNvSpPr/>
          <p:nvPr/>
        </p:nvSpPr>
        <p:spPr>
          <a:xfrm>
            <a:off x="6840" y="0"/>
            <a:ext cx="12178800" cy="4561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Polar Ocean and glaciers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monthly SST+STL3(28-100 cm)  val/anom/rank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324" name="Picture 5" descr=""/>
          <p:cNvPicPr/>
          <p:nvPr/>
        </p:nvPicPr>
        <p:blipFill>
          <a:blip r:embed="rId1"/>
          <a:stretch/>
        </p:blipFill>
        <p:spPr>
          <a:xfrm>
            <a:off x="3960" y="59436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8" descr=""/>
          <p:cNvPicPr/>
          <p:nvPr/>
        </p:nvPicPr>
        <p:blipFill>
          <a:blip r:embed="rId2"/>
          <a:stretch/>
        </p:blipFill>
        <p:spPr>
          <a:xfrm>
            <a:off x="-15840" y="238788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5" descr=""/>
          <p:cNvPicPr/>
          <p:nvPr/>
        </p:nvPicPr>
        <p:blipFill>
          <a:blip r:embed="rId3"/>
          <a:stretch/>
        </p:blipFill>
        <p:spPr>
          <a:xfrm>
            <a:off x="2014920" y="58752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8" descr=""/>
          <p:cNvPicPr/>
          <p:nvPr/>
        </p:nvPicPr>
        <p:blipFill>
          <a:blip r:embed="rId4"/>
          <a:stretch/>
        </p:blipFill>
        <p:spPr>
          <a:xfrm>
            <a:off x="2030400" y="23810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4" descr=""/>
          <p:cNvPicPr/>
          <p:nvPr/>
        </p:nvPicPr>
        <p:blipFill>
          <a:blip r:embed="rId5"/>
          <a:stretch/>
        </p:blipFill>
        <p:spPr>
          <a:xfrm>
            <a:off x="4050360" y="58068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26" descr=""/>
          <p:cNvPicPr/>
          <p:nvPr/>
        </p:nvPicPr>
        <p:blipFill>
          <a:blip r:embed="rId6"/>
          <a:stretch/>
        </p:blipFill>
        <p:spPr>
          <a:xfrm>
            <a:off x="4056480" y="23702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96" descr=""/>
          <p:cNvPicPr/>
          <p:nvPr/>
        </p:nvPicPr>
        <p:blipFill>
          <a:blip r:embed="rId7"/>
          <a:stretch/>
        </p:blipFill>
        <p:spPr>
          <a:xfrm>
            <a:off x="6093000" y="57132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9" descr=""/>
          <p:cNvPicPr/>
          <p:nvPr/>
        </p:nvPicPr>
        <p:blipFill>
          <a:blip r:embed="rId8"/>
          <a:stretch/>
        </p:blipFill>
        <p:spPr>
          <a:xfrm>
            <a:off x="6096960" y="23702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6" descr=""/>
          <p:cNvPicPr/>
          <p:nvPr/>
        </p:nvPicPr>
        <p:blipFill>
          <a:blip r:embed="rId9"/>
          <a:stretch/>
        </p:blipFill>
        <p:spPr>
          <a:xfrm>
            <a:off x="8118000" y="55872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09" descr=""/>
          <p:cNvPicPr/>
          <p:nvPr/>
        </p:nvPicPr>
        <p:blipFill>
          <a:blip r:embed="rId10"/>
          <a:stretch/>
        </p:blipFill>
        <p:spPr>
          <a:xfrm>
            <a:off x="10138680" y="55116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112" descr=""/>
          <p:cNvPicPr/>
          <p:nvPr/>
        </p:nvPicPr>
        <p:blipFill>
          <a:blip r:embed="rId11"/>
          <a:stretch/>
        </p:blipFill>
        <p:spPr>
          <a:xfrm>
            <a:off x="8140320" y="23720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18" descr=""/>
          <p:cNvPicPr/>
          <p:nvPr/>
        </p:nvPicPr>
        <p:blipFill>
          <a:blip r:embed="rId12"/>
          <a:stretch/>
        </p:blipFill>
        <p:spPr>
          <a:xfrm>
            <a:off x="10161720" y="235980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21" descr=""/>
          <p:cNvPicPr/>
          <p:nvPr/>
        </p:nvPicPr>
        <p:blipFill>
          <a:blip r:embed="rId13"/>
          <a:stretch/>
        </p:blipFill>
        <p:spPr>
          <a:xfrm>
            <a:off x="10144080" y="42476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15" descr=""/>
          <p:cNvPicPr/>
          <p:nvPr/>
        </p:nvPicPr>
        <p:blipFill>
          <a:blip r:embed="rId14"/>
          <a:stretch/>
        </p:blipFill>
        <p:spPr>
          <a:xfrm>
            <a:off x="8170200" y="421776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02" descr=""/>
          <p:cNvPicPr/>
          <p:nvPr/>
        </p:nvPicPr>
        <p:blipFill>
          <a:blip r:embed="rId15"/>
          <a:stretch/>
        </p:blipFill>
        <p:spPr>
          <a:xfrm>
            <a:off x="6076800" y="423684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29" descr=""/>
          <p:cNvPicPr/>
          <p:nvPr/>
        </p:nvPicPr>
        <p:blipFill>
          <a:blip r:embed="rId16"/>
          <a:stretch/>
        </p:blipFill>
        <p:spPr>
          <a:xfrm>
            <a:off x="4066200" y="425736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1" descr=""/>
          <p:cNvPicPr/>
          <p:nvPr/>
        </p:nvPicPr>
        <p:blipFill>
          <a:blip r:embed="rId17"/>
          <a:stretch/>
        </p:blipFill>
        <p:spPr>
          <a:xfrm>
            <a:off x="2014560" y="4266720"/>
            <a:ext cx="2082960" cy="18396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1" descr=""/>
          <p:cNvPicPr/>
          <p:nvPr/>
        </p:nvPicPr>
        <p:blipFill>
          <a:blip r:embed="rId18"/>
          <a:stretch/>
        </p:blipFill>
        <p:spPr>
          <a:xfrm>
            <a:off x="-50040" y="4251960"/>
            <a:ext cx="2082960" cy="183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Box 3"/>
          <p:cNvSpPr/>
          <p:nvPr/>
        </p:nvSpPr>
        <p:spPr>
          <a:xfrm>
            <a:off x="8873640" y="1718280"/>
            <a:ext cx="18820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NDJ 2025/2026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43" name="TextBox 28"/>
          <p:cNvSpPr/>
          <p:nvPr/>
        </p:nvSpPr>
        <p:spPr>
          <a:xfrm>
            <a:off x="9015840" y="4812120"/>
            <a:ext cx="1519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FMA 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44" name="Picture 22" descr=""/>
          <p:cNvPicPr/>
          <p:nvPr/>
        </p:nvPicPr>
        <p:blipFill>
          <a:blip r:embed="rId1"/>
          <a:stretch/>
        </p:blipFill>
        <p:spPr>
          <a:xfrm>
            <a:off x="8896680" y="2375280"/>
            <a:ext cx="2107080" cy="2107080"/>
          </a:xfrm>
          <a:prstGeom prst="rect">
            <a:avLst/>
          </a:prstGeom>
          <a:ln w="0">
            <a:noFill/>
          </a:ln>
        </p:spPr>
      </p:pic>
      <p:sp>
        <p:nvSpPr>
          <p:cNvPr id="345" name="TextBox 26"/>
          <p:cNvSpPr/>
          <p:nvPr/>
        </p:nvSpPr>
        <p:spPr>
          <a:xfrm>
            <a:off x="909720" y="640440"/>
            <a:ext cx="111726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Value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Anom (1991-2020)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Rank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46" name="Google Shape;106;p3"/>
          <p:cNvSpPr/>
          <p:nvPr/>
        </p:nvSpPr>
        <p:spPr>
          <a:xfrm>
            <a:off x="6840" y="0"/>
            <a:ext cx="12178800" cy="4561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Polar Ocean and glaciers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seasonal SST+STL3(28-100 cm)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347" name="Picture 4" descr=""/>
          <p:cNvPicPr/>
          <p:nvPr/>
        </p:nvPicPr>
        <p:blipFill>
          <a:blip r:embed="rId2"/>
          <a:stretch/>
        </p:blipFill>
        <p:spPr>
          <a:xfrm>
            <a:off x="26280" y="1009800"/>
            <a:ext cx="2975760" cy="262836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6" descr=""/>
          <p:cNvPicPr/>
          <p:nvPr/>
        </p:nvPicPr>
        <p:blipFill>
          <a:blip r:embed="rId3"/>
          <a:stretch/>
        </p:blipFill>
        <p:spPr>
          <a:xfrm>
            <a:off x="45000" y="3616920"/>
            <a:ext cx="2975760" cy="2628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 descr=""/>
          <p:cNvPicPr/>
          <p:nvPr/>
        </p:nvPicPr>
        <p:blipFill>
          <a:blip r:embed="rId4"/>
          <a:stretch/>
        </p:blipFill>
        <p:spPr>
          <a:xfrm>
            <a:off x="3002760" y="1009800"/>
            <a:ext cx="2975760" cy="26283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9" descr=""/>
          <p:cNvPicPr/>
          <p:nvPr/>
        </p:nvPicPr>
        <p:blipFill>
          <a:blip r:embed="rId5"/>
          <a:stretch/>
        </p:blipFill>
        <p:spPr>
          <a:xfrm>
            <a:off x="3040200" y="3627720"/>
            <a:ext cx="2975760" cy="262836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0" descr=""/>
          <p:cNvPicPr/>
          <p:nvPr/>
        </p:nvPicPr>
        <p:blipFill>
          <a:blip r:embed="rId6"/>
          <a:stretch/>
        </p:blipFill>
        <p:spPr>
          <a:xfrm>
            <a:off x="5901120" y="1040400"/>
            <a:ext cx="2975760" cy="2628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12" descr=""/>
          <p:cNvPicPr/>
          <p:nvPr/>
        </p:nvPicPr>
        <p:blipFill>
          <a:blip r:embed="rId7"/>
          <a:stretch/>
        </p:blipFill>
        <p:spPr>
          <a:xfrm>
            <a:off x="5882400" y="3658680"/>
            <a:ext cx="2975760" cy="262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106;p3"/>
          <p:cNvSpPr/>
          <p:nvPr/>
        </p:nvSpPr>
        <p:spPr>
          <a:xfrm>
            <a:off x="6840" y="-11160"/>
            <a:ext cx="12178800" cy="5169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Sea ice</a:t>
            </a:r>
            <a:r>
              <a:rPr b="1" lang="ru-RU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monthly ice conditions (CT, SoD, ice edge, ice age) </a:t>
            </a:r>
            <a:endParaRPr b="0" lang="en-GB" sz="2800" spc="-1" strike="noStrike">
              <a:latin typeface="Arial"/>
            </a:endParaRPr>
          </a:p>
        </p:txBody>
      </p:sp>
      <p:graphicFrame>
        <p:nvGraphicFramePr>
          <p:cNvPr id="354" name="Table 14"/>
          <p:cNvGraphicFramePr/>
          <p:nvPr/>
        </p:nvGraphicFramePr>
        <p:xfrm>
          <a:off x="88200" y="645264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13 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 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16 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27 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 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16 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55" name="Picture 3" descr=""/>
          <p:cNvPicPr/>
          <p:nvPr/>
        </p:nvPicPr>
        <p:blipFill>
          <a:blip r:embed="rId1"/>
          <a:stretch/>
        </p:blipFill>
        <p:spPr>
          <a:xfrm>
            <a:off x="0" y="59544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6" descr=""/>
          <p:cNvPicPr/>
          <p:nvPr/>
        </p:nvPicPr>
        <p:blipFill>
          <a:blip r:embed="rId2"/>
          <a:stretch/>
        </p:blipFill>
        <p:spPr>
          <a:xfrm>
            <a:off x="29160" y="253656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8" descr=""/>
          <p:cNvPicPr/>
          <p:nvPr/>
        </p:nvPicPr>
        <p:blipFill>
          <a:blip r:embed="rId3"/>
          <a:stretch/>
        </p:blipFill>
        <p:spPr>
          <a:xfrm>
            <a:off x="8051040" y="58896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0" descr=""/>
          <p:cNvPicPr/>
          <p:nvPr/>
        </p:nvPicPr>
        <p:blipFill>
          <a:blip r:embed="rId4"/>
          <a:stretch/>
        </p:blipFill>
        <p:spPr>
          <a:xfrm>
            <a:off x="8051040" y="257760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3" descr=""/>
          <p:cNvPicPr/>
          <p:nvPr/>
        </p:nvPicPr>
        <p:blipFill>
          <a:blip r:embed="rId5"/>
          <a:stretch/>
        </p:blipFill>
        <p:spPr>
          <a:xfrm>
            <a:off x="10059480" y="57060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17" descr=""/>
          <p:cNvPicPr/>
          <p:nvPr/>
        </p:nvPicPr>
        <p:blipFill>
          <a:blip r:embed="rId6"/>
          <a:stretch/>
        </p:blipFill>
        <p:spPr>
          <a:xfrm>
            <a:off x="10051920" y="257112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20" descr=""/>
          <p:cNvPicPr/>
          <p:nvPr/>
        </p:nvPicPr>
        <p:blipFill>
          <a:blip r:embed="rId7"/>
          <a:stretch/>
        </p:blipFill>
        <p:spPr>
          <a:xfrm>
            <a:off x="2021040" y="57528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22" descr=""/>
          <p:cNvPicPr/>
          <p:nvPr/>
        </p:nvPicPr>
        <p:blipFill>
          <a:blip r:embed="rId8"/>
          <a:stretch/>
        </p:blipFill>
        <p:spPr>
          <a:xfrm>
            <a:off x="2012040" y="253332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24" descr=""/>
          <p:cNvPicPr/>
          <p:nvPr/>
        </p:nvPicPr>
        <p:blipFill>
          <a:blip r:embed="rId9"/>
          <a:stretch/>
        </p:blipFill>
        <p:spPr>
          <a:xfrm>
            <a:off x="3980880" y="57060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27" descr=""/>
          <p:cNvPicPr/>
          <p:nvPr/>
        </p:nvPicPr>
        <p:blipFill>
          <a:blip r:embed="rId10"/>
          <a:stretch/>
        </p:blipFill>
        <p:spPr>
          <a:xfrm>
            <a:off x="3994200" y="255744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0" descr=""/>
          <p:cNvPicPr/>
          <p:nvPr/>
        </p:nvPicPr>
        <p:blipFill>
          <a:blip r:embed="rId11"/>
          <a:stretch/>
        </p:blipFill>
        <p:spPr>
          <a:xfrm>
            <a:off x="6012360" y="60120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97" descr=""/>
          <p:cNvPicPr/>
          <p:nvPr/>
        </p:nvPicPr>
        <p:blipFill>
          <a:blip r:embed="rId12"/>
          <a:stretch/>
        </p:blipFill>
        <p:spPr>
          <a:xfrm>
            <a:off x="6019920" y="258660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00" descr=""/>
          <p:cNvPicPr/>
          <p:nvPr/>
        </p:nvPicPr>
        <p:blipFill>
          <a:blip r:embed="rId13"/>
          <a:stretch/>
        </p:blipFill>
        <p:spPr>
          <a:xfrm>
            <a:off x="58320" y="4461480"/>
            <a:ext cx="2015280" cy="2015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2" descr=""/>
          <p:cNvPicPr/>
          <p:nvPr/>
        </p:nvPicPr>
        <p:blipFill>
          <a:blip r:embed="rId14"/>
          <a:stretch/>
        </p:blipFill>
        <p:spPr>
          <a:xfrm>
            <a:off x="2000520" y="4465440"/>
            <a:ext cx="1999440" cy="19994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06" descr=""/>
          <p:cNvPicPr/>
          <p:nvPr/>
        </p:nvPicPr>
        <p:blipFill>
          <a:blip r:embed="rId15"/>
          <a:stretch/>
        </p:blipFill>
        <p:spPr>
          <a:xfrm>
            <a:off x="4030920" y="4486680"/>
            <a:ext cx="1999440" cy="199944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09" descr=""/>
          <p:cNvPicPr/>
          <p:nvPr/>
        </p:nvPicPr>
        <p:blipFill>
          <a:blip r:embed="rId16"/>
          <a:stretch/>
        </p:blipFill>
        <p:spPr>
          <a:xfrm>
            <a:off x="6028920" y="4485960"/>
            <a:ext cx="1999440" cy="199944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112" descr=""/>
          <p:cNvPicPr/>
          <p:nvPr/>
        </p:nvPicPr>
        <p:blipFill>
          <a:blip r:embed="rId17"/>
          <a:stretch/>
        </p:blipFill>
        <p:spPr>
          <a:xfrm>
            <a:off x="8066880" y="4508280"/>
            <a:ext cx="1999440" cy="199944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115" descr=""/>
          <p:cNvPicPr/>
          <p:nvPr/>
        </p:nvPicPr>
        <p:blipFill>
          <a:blip r:embed="rId18"/>
          <a:stretch/>
        </p:blipFill>
        <p:spPr>
          <a:xfrm>
            <a:off x="10038960" y="4527360"/>
            <a:ext cx="1999440" cy="199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06;p3"/>
          <p:cNvSpPr/>
          <p:nvPr/>
        </p:nvSpPr>
        <p:spPr>
          <a:xfrm>
            <a:off x="6840" y="0"/>
            <a:ext cx="12178800" cy="5169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Sea ice</a:t>
            </a:r>
            <a:r>
              <a:rPr b="1" lang="ru-RU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8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: daily sea ice extent</a:t>
            </a: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374" name="Рисунок 49" descr="Описание: Описание: ant_sectors"/>
          <p:cNvPicPr/>
          <p:nvPr/>
        </p:nvPicPr>
        <p:blipFill>
          <a:blip r:embed="rId1"/>
          <a:stretch/>
        </p:blipFill>
        <p:spPr>
          <a:xfrm>
            <a:off x="3735720" y="2627280"/>
            <a:ext cx="1785960" cy="1469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5" name="Table 26"/>
          <p:cNvGraphicFramePr/>
          <p:nvPr/>
        </p:nvGraphicFramePr>
        <p:xfrm>
          <a:off x="7730280" y="811440"/>
          <a:ext cx="1828080" cy="2761560"/>
        </p:xfrm>
        <a:graphic>
          <a:graphicData uri="http://schemas.openxmlformats.org/drawingml/2006/table">
            <a:tbl>
              <a:tblPr/>
              <a:tblGrid>
                <a:gridCol w="609480"/>
                <a:gridCol w="609480"/>
                <a:gridCol w="609480"/>
              </a:tblGrid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Rank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Year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SIE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2023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1777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1919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1981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2025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2018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2081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2157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2026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2577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2020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2670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…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2003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3633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3664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648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2008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3707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6" name="Table 98"/>
          <p:cNvGraphicFramePr/>
          <p:nvPr/>
        </p:nvGraphicFramePr>
        <p:xfrm>
          <a:off x="7730280" y="3711960"/>
          <a:ext cx="1828080" cy="2761560"/>
        </p:xfrm>
        <a:graphic>
          <a:graphicData uri="http://schemas.openxmlformats.org/drawingml/2006/table">
            <a:tbl>
              <a:tblPr/>
              <a:tblGrid>
                <a:gridCol w="609480"/>
                <a:gridCol w="609480"/>
                <a:gridCol w="609480"/>
              </a:tblGrid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Rank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Year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SIE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2023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16999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17242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2025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  <a:ea typeface="DejaVu Sans"/>
                        </a:rPr>
                        <a:t>17891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1986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18043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18080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2002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18137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18240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2018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18241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2021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18726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45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2012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19471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8396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2013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0" lang="en-US" sz="11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19586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86480"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47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2014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 anchor="b">
                      <a:noAutofit/>
                    </a:bodyPr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b="1" lang="en-US" sz="1100" spc="-1" strike="noStrike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20163</a:t>
                      </a:r>
                      <a:endParaRPr b="0" lang="en-GB" sz="1100" spc="-1" strike="noStrike">
                        <a:latin typeface="Arial"/>
                      </a:endParaRPr>
                    </a:p>
                  </a:txBody>
                  <a:tcPr anchor="b"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pic>
        <p:nvPicPr>
          <p:cNvPr id="377" name="Picture 100" descr=""/>
          <p:cNvPicPr/>
          <p:nvPr/>
        </p:nvPicPr>
        <p:blipFill>
          <a:blip r:embed="rId2"/>
          <a:stretch/>
        </p:blipFill>
        <p:spPr>
          <a:xfrm>
            <a:off x="9670680" y="5038560"/>
            <a:ext cx="1382400" cy="138240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102" descr=""/>
          <p:cNvPicPr/>
          <p:nvPr/>
        </p:nvPicPr>
        <p:blipFill>
          <a:blip r:embed="rId3"/>
          <a:stretch/>
        </p:blipFill>
        <p:spPr>
          <a:xfrm>
            <a:off x="9641880" y="3652920"/>
            <a:ext cx="1382400" cy="138240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104" descr=""/>
          <p:cNvPicPr/>
          <p:nvPr/>
        </p:nvPicPr>
        <p:blipFill>
          <a:blip r:embed="rId4"/>
          <a:stretch/>
        </p:blipFill>
        <p:spPr>
          <a:xfrm>
            <a:off x="9640440" y="2166480"/>
            <a:ext cx="1382400" cy="1382400"/>
          </a:xfrm>
          <a:prstGeom prst="rect">
            <a:avLst/>
          </a:prstGeom>
          <a:ln w="0">
            <a:noFill/>
          </a:ln>
        </p:spPr>
      </p:pic>
      <p:sp>
        <p:nvSpPr>
          <p:cNvPr id="380" name="TextBox 109"/>
          <p:cNvSpPr/>
          <p:nvPr/>
        </p:nvSpPr>
        <p:spPr>
          <a:xfrm>
            <a:off x="11114640" y="1303200"/>
            <a:ext cx="970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17/02/2023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381" name="TextBox 110"/>
          <p:cNvSpPr/>
          <p:nvPr/>
        </p:nvSpPr>
        <p:spPr>
          <a:xfrm>
            <a:off x="11104920" y="2627280"/>
            <a:ext cx="970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18/02/2008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382" name="TextBox 111"/>
          <p:cNvSpPr/>
          <p:nvPr/>
        </p:nvSpPr>
        <p:spPr>
          <a:xfrm>
            <a:off x="11098080" y="4147560"/>
            <a:ext cx="970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07/09/2023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383" name="TextBox 112"/>
          <p:cNvSpPr/>
          <p:nvPr/>
        </p:nvSpPr>
        <p:spPr>
          <a:xfrm>
            <a:off x="11165040" y="5529600"/>
            <a:ext cx="970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20/09/2014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384" name="Picture 2" descr=""/>
          <p:cNvPicPr/>
          <p:nvPr/>
        </p:nvPicPr>
        <p:blipFill>
          <a:blip r:embed="rId5"/>
          <a:stretch/>
        </p:blipFill>
        <p:spPr>
          <a:xfrm>
            <a:off x="84960" y="660960"/>
            <a:ext cx="3475800" cy="2432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5" descr=""/>
          <p:cNvPicPr/>
          <p:nvPr/>
        </p:nvPicPr>
        <p:blipFill>
          <a:blip r:embed="rId6"/>
          <a:stretch/>
        </p:blipFill>
        <p:spPr>
          <a:xfrm>
            <a:off x="0" y="3321360"/>
            <a:ext cx="3757320" cy="287496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7" descr=""/>
          <p:cNvPicPr/>
          <p:nvPr/>
        </p:nvPicPr>
        <p:blipFill>
          <a:blip r:embed="rId7"/>
          <a:stretch/>
        </p:blipFill>
        <p:spPr>
          <a:xfrm>
            <a:off x="3830760" y="4344480"/>
            <a:ext cx="2382120" cy="166716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"/>
          <p:cNvPicPr/>
          <p:nvPr/>
        </p:nvPicPr>
        <p:blipFill>
          <a:blip r:embed="rId8"/>
          <a:stretch/>
        </p:blipFill>
        <p:spPr>
          <a:xfrm>
            <a:off x="5306760" y="2656080"/>
            <a:ext cx="2382120" cy="166716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4" descr=""/>
          <p:cNvPicPr/>
          <p:nvPr/>
        </p:nvPicPr>
        <p:blipFill>
          <a:blip r:embed="rId9"/>
          <a:stretch/>
        </p:blipFill>
        <p:spPr>
          <a:xfrm>
            <a:off x="3869280" y="838440"/>
            <a:ext cx="2382120" cy="166716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19" descr=""/>
          <p:cNvPicPr/>
          <p:nvPr/>
        </p:nvPicPr>
        <p:blipFill>
          <a:blip r:embed="rId10"/>
          <a:stretch/>
        </p:blipFill>
        <p:spPr>
          <a:xfrm>
            <a:off x="9670680" y="781920"/>
            <a:ext cx="1367280" cy="1367280"/>
          </a:xfrm>
          <a:prstGeom prst="rect">
            <a:avLst/>
          </a:prstGeom>
          <a:ln w="0">
            <a:noFill/>
          </a:ln>
        </p:spPr>
      </p:pic>
      <p:sp>
        <p:nvSpPr>
          <p:cNvPr id="390" name="TextBox 20"/>
          <p:cNvSpPr/>
          <p:nvPr/>
        </p:nvSpPr>
        <p:spPr>
          <a:xfrm>
            <a:off x="3758040" y="578880"/>
            <a:ext cx="38905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DejaVu Sans"/>
              </a:rPr>
              <a:t>Minimum: 22-26/02/ 2026 - 2.6-2.8 million square km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106;p3"/>
          <p:cNvSpPr/>
          <p:nvPr/>
        </p:nvSpPr>
        <p:spPr>
          <a:xfrm>
            <a:off x="14040" y="21960"/>
            <a:ext cx="12178800" cy="486360"/>
          </a:xfrm>
          <a:prstGeom prst="rect">
            <a:avLst/>
          </a:prstGeom>
          <a:solidFill>
            <a:srgbClr val="bd2b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monthly upper circulation (H500 HPa height)  val/anom/rank</a:t>
            </a:r>
            <a:endParaRPr b="0" lang="en-GB" sz="2600" spc="-1" strike="noStrike">
              <a:latin typeface="Arial"/>
            </a:endParaRPr>
          </a:p>
        </p:txBody>
      </p:sp>
      <p:graphicFrame>
        <p:nvGraphicFramePr>
          <p:cNvPr id="91" name="Table 14"/>
          <p:cNvGraphicFramePr/>
          <p:nvPr/>
        </p:nvGraphicFramePr>
        <p:xfrm>
          <a:off x="88200" y="635508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-9360" y="8478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" descr=""/>
          <p:cNvPicPr/>
          <p:nvPr/>
        </p:nvPicPr>
        <p:blipFill>
          <a:blip r:embed="rId2"/>
          <a:stretch/>
        </p:blipFill>
        <p:spPr>
          <a:xfrm>
            <a:off x="-23040" y="2701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7" descr=""/>
          <p:cNvPicPr/>
          <p:nvPr/>
        </p:nvPicPr>
        <p:blipFill>
          <a:blip r:embed="rId3"/>
          <a:stretch/>
        </p:blipFill>
        <p:spPr>
          <a:xfrm>
            <a:off x="9360" y="4402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9" descr=""/>
          <p:cNvPicPr/>
          <p:nvPr/>
        </p:nvPicPr>
        <p:blipFill>
          <a:blip r:embed="rId4"/>
          <a:stretch/>
        </p:blipFill>
        <p:spPr>
          <a:xfrm>
            <a:off x="2019240" y="9226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12" descr=""/>
          <p:cNvPicPr/>
          <p:nvPr/>
        </p:nvPicPr>
        <p:blipFill>
          <a:blip r:embed="rId5"/>
          <a:stretch/>
        </p:blipFill>
        <p:spPr>
          <a:xfrm>
            <a:off x="2025720" y="27151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16" descr=""/>
          <p:cNvPicPr/>
          <p:nvPr/>
        </p:nvPicPr>
        <p:blipFill>
          <a:blip r:embed="rId6"/>
          <a:stretch/>
        </p:blipFill>
        <p:spPr>
          <a:xfrm>
            <a:off x="2006280" y="44049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19" descr=""/>
          <p:cNvPicPr/>
          <p:nvPr/>
        </p:nvPicPr>
        <p:blipFill>
          <a:blip r:embed="rId7"/>
          <a:stretch/>
        </p:blipFill>
        <p:spPr>
          <a:xfrm>
            <a:off x="3996360" y="9363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23" descr=""/>
          <p:cNvPicPr/>
          <p:nvPr/>
        </p:nvPicPr>
        <p:blipFill>
          <a:blip r:embed="rId8"/>
          <a:stretch/>
        </p:blipFill>
        <p:spPr>
          <a:xfrm>
            <a:off x="4014360" y="27176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27" descr=""/>
          <p:cNvPicPr/>
          <p:nvPr/>
        </p:nvPicPr>
        <p:blipFill>
          <a:blip r:embed="rId9"/>
          <a:stretch/>
        </p:blipFill>
        <p:spPr>
          <a:xfrm>
            <a:off x="4003200" y="44301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95" descr=""/>
          <p:cNvPicPr/>
          <p:nvPr/>
        </p:nvPicPr>
        <p:blipFill>
          <a:blip r:embed="rId10"/>
          <a:stretch/>
        </p:blipFill>
        <p:spPr>
          <a:xfrm>
            <a:off x="6003360" y="9486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99" descr=""/>
          <p:cNvPicPr/>
          <p:nvPr/>
        </p:nvPicPr>
        <p:blipFill>
          <a:blip r:embed="rId11"/>
          <a:stretch/>
        </p:blipFill>
        <p:spPr>
          <a:xfrm>
            <a:off x="6024600" y="27295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103" descr=""/>
          <p:cNvPicPr/>
          <p:nvPr/>
        </p:nvPicPr>
        <p:blipFill>
          <a:blip r:embed="rId12"/>
          <a:stretch/>
        </p:blipFill>
        <p:spPr>
          <a:xfrm>
            <a:off x="6021360" y="45406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108" descr=""/>
          <p:cNvPicPr/>
          <p:nvPr/>
        </p:nvPicPr>
        <p:blipFill>
          <a:blip r:embed="rId13"/>
          <a:stretch/>
        </p:blipFill>
        <p:spPr>
          <a:xfrm>
            <a:off x="7950600" y="9655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112" descr=""/>
          <p:cNvPicPr/>
          <p:nvPr/>
        </p:nvPicPr>
        <p:blipFill>
          <a:blip r:embed="rId14"/>
          <a:stretch/>
        </p:blipFill>
        <p:spPr>
          <a:xfrm>
            <a:off x="7960680" y="27079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6" name="Picture 114" descr=""/>
          <p:cNvPicPr/>
          <p:nvPr/>
        </p:nvPicPr>
        <p:blipFill>
          <a:blip r:embed="rId15"/>
          <a:stretch/>
        </p:blipFill>
        <p:spPr>
          <a:xfrm>
            <a:off x="8057880" y="45093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116" descr=""/>
          <p:cNvPicPr/>
          <p:nvPr/>
        </p:nvPicPr>
        <p:blipFill>
          <a:blip r:embed="rId16"/>
          <a:stretch/>
        </p:blipFill>
        <p:spPr>
          <a:xfrm>
            <a:off x="9971280" y="9709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118" descr=""/>
          <p:cNvPicPr/>
          <p:nvPr/>
        </p:nvPicPr>
        <p:blipFill>
          <a:blip r:embed="rId17"/>
          <a:stretch/>
        </p:blipFill>
        <p:spPr>
          <a:xfrm>
            <a:off x="9969120" y="27151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120" descr=""/>
          <p:cNvPicPr/>
          <p:nvPr/>
        </p:nvPicPr>
        <p:blipFill>
          <a:blip r:embed="rId18"/>
          <a:stretch/>
        </p:blipFill>
        <p:spPr>
          <a:xfrm>
            <a:off x="10065960" y="4516200"/>
            <a:ext cx="1999440" cy="176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3"/>
          <p:cNvSpPr/>
          <p:nvPr/>
        </p:nvSpPr>
        <p:spPr>
          <a:xfrm>
            <a:off x="8873640" y="1718280"/>
            <a:ext cx="18820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NDJ 2025/2026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1" name="TextBox 28"/>
          <p:cNvSpPr/>
          <p:nvPr/>
        </p:nvSpPr>
        <p:spPr>
          <a:xfrm>
            <a:off x="9015840" y="4812120"/>
            <a:ext cx="1519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FMA 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12" name="Picture 22" descr=""/>
          <p:cNvPicPr/>
          <p:nvPr/>
        </p:nvPicPr>
        <p:blipFill>
          <a:blip r:embed="rId1"/>
          <a:stretch/>
        </p:blipFill>
        <p:spPr>
          <a:xfrm>
            <a:off x="8896680" y="2375280"/>
            <a:ext cx="2107080" cy="2107080"/>
          </a:xfrm>
          <a:prstGeom prst="rect">
            <a:avLst/>
          </a:prstGeom>
          <a:ln w="0">
            <a:noFill/>
          </a:ln>
        </p:spPr>
      </p:pic>
      <p:sp>
        <p:nvSpPr>
          <p:cNvPr id="113" name="TextBox 26"/>
          <p:cNvSpPr/>
          <p:nvPr/>
        </p:nvSpPr>
        <p:spPr>
          <a:xfrm>
            <a:off x="909720" y="640440"/>
            <a:ext cx="111726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Value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Anom (1991-2020)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4" name="Google Shape;106;p3"/>
          <p:cNvSpPr/>
          <p:nvPr/>
        </p:nvSpPr>
        <p:spPr>
          <a:xfrm>
            <a:off x="14040" y="21960"/>
            <a:ext cx="12178800" cy="486360"/>
          </a:xfrm>
          <a:prstGeom prst="rect">
            <a:avLst/>
          </a:prstGeom>
          <a:solidFill>
            <a:srgbClr val="bd2b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seasonal upper circulation (H500 HPa height)  val/anom/rank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15" name="Picture 6" descr=""/>
          <p:cNvPicPr/>
          <p:nvPr/>
        </p:nvPicPr>
        <p:blipFill>
          <a:blip r:embed="rId2"/>
          <a:stretch/>
        </p:blipFill>
        <p:spPr>
          <a:xfrm>
            <a:off x="5751720" y="359712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9" descr=""/>
          <p:cNvPicPr/>
          <p:nvPr/>
        </p:nvPicPr>
        <p:blipFill>
          <a:blip r:embed="rId3"/>
          <a:stretch/>
        </p:blipFill>
        <p:spPr>
          <a:xfrm>
            <a:off x="5751720" y="101484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12" descr=""/>
          <p:cNvPicPr/>
          <p:nvPr/>
        </p:nvPicPr>
        <p:blipFill>
          <a:blip r:embed="rId4"/>
          <a:stretch/>
        </p:blipFill>
        <p:spPr>
          <a:xfrm>
            <a:off x="3003480" y="100980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14" descr=""/>
          <p:cNvPicPr/>
          <p:nvPr/>
        </p:nvPicPr>
        <p:blipFill>
          <a:blip r:embed="rId5"/>
          <a:stretch/>
        </p:blipFill>
        <p:spPr>
          <a:xfrm>
            <a:off x="3026520" y="342900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17" descr=""/>
          <p:cNvPicPr/>
          <p:nvPr/>
        </p:nvPicPr>
        <p:blipFill>
          <a:blip r:embed="rId6"/>
          <a:stretch/>
        </p:blipFill>
        <p:spPr>
          <a:xfrm>
            <a:off x="228960" y="342396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20" descr=""/>
          <p:cNvPicPr/>
          <p:nvPr/>
        </p:nvPicPr>
        <p:blipFill>
          <a:blip r:embed="rId7"/>
          <a:stretch/>
        </p:blipFill>
        <p:spPr>
          <a:xfrm>
            <a:off x="252000" y="1009800"/>
            <a:ext cx="2856960" cy="252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06;p3"/>
          <p:cNvSpPr/>
          <p:nvPr/>
        </p:nvSpPr>
        <p:spPr>
          <a:xfrm>
            <a:off x="14040" y="21960"/>
            <a:ext cx="12178800" cy="486360"/>
          </a:xfrm>
          <a:prstGeom prst="rect">
            <a:avLst/>
          </a:prstGeom>
          <a:solidFill>
            <a:srgbClr val="bd2b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monthly surface circulation (MSLP HPa)  val/anom/rank</a:t>
            </a:r>
            <a:endParaRPr b="0" lang="en-GB" sz="2600" spc="-1" strike="noStrike">
              <a:latin typeface="Arial"/>
            </a:endParaRPr>
          </a:p>
        </p:txBody>
      </p:sp>
      <p:graphicFrame>
        <p:nvGraphicFramePr>
          <p:cNvPr id="122" name="Table 14"/>
          <p:cNvGraphicFramePr/>
          <p:nvPr/>
        </p:nvGraphicFramePr>
        <p:xfrm>
          <a:off x="88200" y="635508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   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3" name="Picture 2" descr=""/>
          <p:cNvPicPr/>
          <p:nvPr/>
        </p:nvPicPr>
        <p:blipFill>
          <a:blip r:embed="rId1"/>
          <a:stretch/>
        </p:blipFill>
        <p:spPr>
          <a:xfrm>
            <a:off x="24120" y="9226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4" descr=""/>
          <p:cNvPicPr/>
          <p:nvPr/>
        </p:nvPicPr>
        <p:blipFill>
          <a:blip r:embed="rId2"/>
          <a:stretch/>
        </p:blipFill>
        <p:spPr>
          <a:xfrm>
            <a:off x="46800" y="2680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7" descr=""/>
          <p:cNvPicPr/>
          <p:nvPr/>
        </p:nvPicPr>
        <p:blipFill>
          <a:blip r:embed="rId3"/>
          <a:stretch/>
        </p:blipFill>
        <p:spPr>
          <a:xfrm>
            <a:off x="57240" y="4428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9" descr=""/>
          <p:cNvPicPr/>
          <p:nvPr/>
        </p:nvPicPr>
        <p:blipFill>
          <a:blip r:embed="rId4"/>
          <a:stretch/>
        </p:blipFill>
        <p:spPr>
          <a:xfrm>
            <a:off x="2024280" y="918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12" descr=""/>
          <p:cNvPicPr/>
          <p:nvPr/>
        </p:nvPicPr>
        <p:blipFill>
          <a:blip r:embed="rId5"/>
          <a:stretch/>
        </p:blipFill>
        <p:spPr>
          <a:xfrm>
            <a:off x="2012760" y="26992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16" descr=""/>
          <p:cNvPicPr/>
          <p:nvPr/>
        </p:nvPicPr>
        <p:blipFill>
          <a:blip r:embed="rId6"/>
          <a:stretch/>
        </p:blipFill>
        <p:spPr>
          <a:xfrm>
            <a:off x="2039400" y="45082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19" descr=""/>
          <p:cNvPicPr/>
          <p:nvPr/>
        </p:nvPicPr>
        <p:blipFill>
          <a:blip r:embed="rId7"/>
          <a:stretch/>
        </p:blipFill>
        <p:spPr>
          <a:xfrm>
            <a:off x="4006440" y="9244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3" descr=""/>
          <p:cNvPicPr/>
          <p:nvPr/>
        </p:nvPicPr>
        <p:blipFill>
          <a:blip r:embed="rId8"/>
          <a:stretch/>
        </p:blipFill>
        <p:spPr>
          <a:xfrm>
            <a:off x="4014000" y="2671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7" descr=""/>
          <p:cNvPicPr/>
          <p:nvPr/>
        </p:nvPicPr>
        <p:blipFill>
          <a:blip r:embed="rId9"/>
          <a:stretch/>
        </p:blipFill>
        <p:spPr>
          <a:xfrm>
            <a:off x="4057560" y="45500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95" descr=""/>
          <p:cNvPicPr/>
          <p:nvPr/>
        </p:nvPicPr>
        <p:blipFill>
          <a:blip r:embed="rId10"/>
          <a:stretch/>
        </p:blipFill>
        <p:spPr>
          <a:xfrm>
            <a:off x="5983920" y="9226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99" descr=""/>
          <p:cNvPicPr/>
          <p:nvPr/>
        </p:nvPicPr>
        <p:blipFill>
          <a:blip r:embed="rId11"/>
          <a:stretch/>
        </p:blipFill>
        <p:spPr>
          <a:xfrm>
            <a:off x="5990040" y="2671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103" descr=""/>
          <p:cNvPicPr/>
          <p:nvPr/>
        </p:nvPicPr>
        <p:blipFill>
          <a:blip r:embed="rId12"/>
          <a:stretch/>
        </p:blipFill>
        <p:spPr>
          <a:xfrm>
            <a:off x="6032880" y="45500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108" descr=""/>
          <p:cNvPicPr/>
          <p:nvPr/>
        </p:nvPicPr>
        <p:blipFill>
          <a:blip r:embed="rId13"/>
          <a:stretch/>
        </p:blipFill>
        <p:spPr>
          <a:xfrm>
            <a:off x="8032680" y="9244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6" name="Picture 112" descr=""/>
          <p:cNvPicPr/>
          <p:nvPr/>
        </p:nvPicPr>
        <p:blipFill>
          <a:blip r:embed="rId14"/>
          <a:stretch/>
        </p:blipFill>
        <p:spPr>
          <a:xfrm>
            <a:off x="7994520" y="26892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114" descr=""/>
          <p:cNvPicPr/>
          <p:nvPr/>
        </p:nvPicPr>
        <p:blipFill>
          <a:blip r:embed="rId15"/>
          <a:stretch/>
        </p:blipFill>
        <p:spPr>
          <a:xfrm>
            <a:off x="8069040" y="4588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116" descr=""/>
          <p:cNvPicPr/>
          <p:nvPr/>
        </p:nvPicPr>
        <p:blipFill>
          <a:blip r:embed="rId16"/>
          <a:stretch/>
        </p:blipFill>
        <p:spPr>
          <a:xfrm>
            <a:off x="9997200" y="9244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118" descr=""/>
          <p:cNvPicPr/>
          <p:nvPr/>
        </p:nvPicPr>
        <p:blipFill>
          <a:blip r:embed="rId17"/>
          <a:stretch/>
        </p:blipFill>
        <p:spPr>
          <a:xfrm>
            <a:off x="10014840" y="2680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120" descr=""/>
          <p:cNvPicPr/>
          <p:nvPr/>
        </p:nvPicPr>
        <p:blipFill>
          <a:blip r:embed="rId18"/>
          <a:stretch/>
        </p:blipFill>
        <p:spPr>
          <a:xfrm>
            <a:off x="9994680" y="4508280"/>
            <a:ext cx="1999440" cy="176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3"/>
          <p:cNvSpPr/>
          <p:nvPr/>
        </p:nvSpPr>
        <p:spPr>
          <a:xfrm>
            <a:off x="8873640" y="1718280"/>
            <a:ext cx="18820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NDJ 2025/2026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2" name="TextBox 28"/>
          <p:cNvSpPr/>
          <p:nvPr/>
        </p:nvSpPr>
        <p:spPr>
          <a:xfrm>
            <a:off x="9015840" y="4812120"/>
            <a:ext cx="1519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FMA 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3" name="Picture 22" descr=""/>
          <p:cNvPicPr/>
          <p:nvPr/>
        </p:nvPicPr>
        <p:blipFill>
          <a:blip r:embed="rId1"/>
          <a:stretch/>
        </p:blipFill>
        <p:spPr>
          <a:xfrm>
            <a:off x="8896680" y="2375280"/>
            <a:ext cx="2107080" cy="2107080"/>
          </a:xfrm>
          <a:prstGeom prst="rect">
            <a:avLst/>
          </a:prstGeom>
          <a:ln w="0">
            <a:noFill/>
          </a:ln>
        </p:spPr>
      </p:pic>
      <p:sp>
        <p:nvSpPr>
          <p:cNvPr id="144" name="TextBox 26"/>
          <p:cNvSpPr/>
          <p:nvPr/>
        </p:nvSpPr>
        <p:spPr>
          <a:xfrm>
            <a:off x="909720" y="640440"/>
            <a:ext cx="111726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Value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Anom (1991-2020)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Rank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5" name="Google Shape;106;p3"/>
          <p:cNvSpPr/>
          <p:nvPr/>
        </p:nvSpPr>
        <p:spPr>
          <a:xfrm>
            <a:off x="14040" y="21960"/>
            <a:ext cx="12178800" cy="486360"/>
          </a:xfrm>
          <a:prstGeom prst="rect">
            <a:avLst/>
          </a:prstGeom>
          <a:solidFill>
            <a:srgbClr val="bd2b0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6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600" spc="-1" strike="noStrike">
                <a:solidFill>
                  <a:srgbClr val="ffffff"/>
                </a:solidFill>
                <a:latin typeface="Calibri"/>
                <a:ea typeface="Calibri"/>
              </a:rPr>
              <a:t>seasonal surface circulation (MSLP HPa)  val/anom/rank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46" name="Picture 7" descr=""/>
          <p:cNvPicPr/>
          <p:nvPr/>
        </p:nvPicPr>
        <p:blipFill>
          <a:blip r:embed="rId2"/>
          <a:stretch/>
        </p:blipFill>
        <p:spPr>
          <a:xfrm>
            <a:off x="0" y="104148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10" descr=""/>
          <p:cNvPicPr/>
          <p:nvPr/>
        </p:nvPicPr>
        <p:blipFill>
          <a:blip r:embed="rId3"/>
          <a:stretch/>
        </p:blipFill>
        <p:spPr>
          <a:xfrm>
            <a:off x="0" y="355032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13" descr=""/>
          <p:cNvPicPr/>
          <p:nvPr/>
        </p:nvPicPr>
        <p:blipFill>
          <a:blip r:embed="rId4"/>
          <a:stretch/>
        </p:blipFill>
        <p:spPr>
          <a:xfrm>
            <a:off x="2900520" y="105624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16" descr=""/>
          <p:cNvPicPr/>
          <p:nvPr/>
        </p:nvPicPr>
        <p:blipFill>
          <a:blip r:embed="rId5"/>
          <a:stretch/>
        </p:blipFill>
        <p:spPr>
          <a:xfrm>
            <a:off x="2900520" y="356544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9" descr=""/>
          <p:cNvPicPr/>
          <p:nvPr/>
        </p:nvPicPr>
        <p:blipFill>
          <a:blip r:embed="rId6"/>
          <a:stretch/>
        </p:blipFill>
        <p:spPr>
          <a:xfrm>
            <a:off x="5757840" y="342900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21" descr=""/>
          <p:cNvPicPr/>
          <p:nvPr/>
        </p:nvPicPr>
        <p:blipFill>
          <a:blip r:embed="rId7"/>
          <a:stretch/>
        </p:blipFill>
        <p:spPr>
          <a:xfrm>
            <a:off x="5757840" y="1076040"/>
            <a:ext cx="2856960" cy="252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06;p3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monthly surface air temperature (SAT 2m), degrees,  val/anom/rank</a:t>
            </a:r>
            <a:endParaRPr b="0" lang="en-GB" sz="2400" spc="-1" strike="noStrike">
              <a:latin typeface="Arial"/>
            </a:endParaRPr>
          </a:p>
        </p:txBody>
      </p:sp>
      <p:graphicFrame>
        <p:nvGraphicFramePr>
          <p:cNvPr id="153" name="Table 1"/>
          <p:cNvGraphicFramePr/>
          <p:nvPr/>
        </p:nvGraphicFramePr>
        <p:xfrm>
          <a:off x="88200" y="635508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4" name="Picture 5" descr=""/>
          <p:cNvPicPr/>
          <p:nvPr/>
        </p:nvPicPr>
        <p:blipFill>
          <a:blip r:embed="rId1"/>
          <a:stretch/>
        </p:blipFill>
        <p:spPr>
          <a:xfrm>
            <a:off x="0" y="7891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8" descr=""/>
          <p:cNvPicPr/>
          <p:nvPr/>
        </p:nvPicPr>
        <p:blipFill>
          <a:blip r:embed="rId2"/>
          <a:stretch/>
        </p:blipFill>
        <p:spPr>
          <a:xfrm>
            <a:off x="6480" y="25455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11" descr=""/>
          <p:cNvPicPr/>
          <p:nvPr/>
        </p:nvPicPr>
        <p:blipFill>
          <a:blip r:embed="rId3"/>
          <a:stretch/>
        </p:blipFill>
        <p:spPr>
          <a:xfrm>
            <a:off x="14040" y="44067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15" descr=""/>
          <p:cNvPicPr/>
          <p:nvPr/>
        </p:nvPicPr>
        <p:blipFill>
          <a:blip r:embed="rId4"/>
          <a:stretch/>
        </p:blipFill>
        <p:spPr>
          <a:xfrm>
            <a:off x="1990800" y="7891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18" descr=""/>
          <p:cNvPicPr/>
          <p:nvPr/>
        </p:nvPicPr>
        <p:blipFill>
          <a:blip r:embed="rId5"/>
          <a:stretch/>
        </p:blipFill>
        <p:spPr>
          <a:xfrm>
            <a:off x="2035440" y="25556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21" descr=""/>
          <p:cNvPicPr/>
          <p:nvPr/>
        </p:nvPicPr>
        <p:blipFill>
          <a:blip r:embed="rId6"/>
          <a:stretch/>
        </p:blipFill>
        <p:spPr>
          <a:xfrm>
            <a:off x="2036880" y="449748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24" descr=""/>
          <p:cNvPicPr/>
          <p:nvPr/>
        </p:nvPicPr>
        <p:blipFill>
          <a:blip r:embed="rId7"/>
          <a:stretch/>
        </p:blipFill>
        <p:spPr>
          <a:xfrm>
            <a:off x="3990960" y="8154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26" descr=""/>
          <p:cNvPicPr/>
          <p:nvPr/>
        </p:nvPicPr>
        <p:blipFill>
          <a:blip r:embed="rId8"/>
          <a:stretch/>
        </p:blipFill>
        <p:spPr>
          <a:xfrm>
            <a:off x="4004640" y="25794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29" descr=""/>
          <p:cNvPicPr/>
          <p:nvPr/>
        </p:nvPicPr>
        <p:blipFill>
          <a:blip r:embed="rId9"/>
          <a:stretch/>
        </p:blipFill>
        <p:spPr>
          <a:xfrm>
            <a:off x="4001040" y="45644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96" descr=""/>
          <p:cNvPicPr/>
          <p:nvPr/>
        </p:nvPicPr>
        <p:blipFill>
          <a:blip r:embed="rId10"/>
          <a:stretch/>
        </p:blipFill>
        <p:spPr>
          <a:xfrm>
            <a:off x="5991120" y="8154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98" descr=""/>
          <p:cNvPicPr/>
          <p:nvPr/>
        </p:nvPicPr>
        <p:blipFill>
          <a:blip r:embed="rId11"/>
          <a:stretch/>
        </p:blipFill>
        <p:spPr>
          <a:xfrm>
            <a:off x="5997960" y="261036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101" descr=""/>
          <p:cNvPicPr/>
          <p:nvPr/>
        </p:nvPicPr>
        <p:blipFill>
          <a:blip r:embed="rId12"/>
          <a:stretch/>
        </p:blipFill>
        <p:spPr>
          <a:xfrm>
            <a:off x="6036120" y="45176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104" descr=""/>
          <p:cNvPicPr/>
          <p:nvPr/>
        </p:nvPicPr>
        <p:blipFill>
          <a:blip r:embed="rId13"/>
          <a:stretch/>
        </p:blipFill>
        <p:spPr>
          <a:xfrm>
            <a:off x="8033040" y="8154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107" descr=""/>
          <p:cNvPicPr/>
          <p:nvPr/>
        </p:nvPicPr>
        <p:blipFill>
          <a:blip r:embed="rId14"/>
          <a:stretch/>
        </p:blipFill>
        <p:spPr>
          <a:xfrm>
            <a:off x="8033040" y="26060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110" descr=""/>
          <p:cNvPicPr/>
          <p:nvPr/>
        </p:nvPicPr>
        <p:blipFill>
          <a:blip r:embed="rId15"/>
          <a:stretch/>
        </p:blipFill>
        <p:spPr>
          <a:xfrm>
            <a:off x="8033040" y="45176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113" descr=""/>
          <p:cNvPicPr/>
          <p:nvPr/>
        </p:nvPicPr>
        <p:blipFill>
          <a:blip r:embed="rId16"/>
          <a:stretch/>
        </p:blipFill>
        <p:spPr>
          <a:xfrm>
            <a:off x="9984600" y="83952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117" descr=""/>
          <p:cNvPicPr/>
          <p:nvPr/>
        </p:nvPicPr>
        <p:blipFill>
          <a:blip r:embed="rId17"/>
          <a:stretch/>
        </p:blipFill>
        <p:spPr>
          <a:xfrm>
            <a:off x="9991440" y="261684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121" descr=""/>
          <p:cNvPicPr/>
          <p:nvPr/>
        </p:nvPicPr>
        <p:blipFill>
          <a:blip r:embed="rId18"/>
          <a:stretch/>
        </p:blipFill>
        <p:spPr>
          <a:xfrm>
            <a:off x="10033200" y="4528440"/>
            <a:ext cx="1999440" cy="176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06;p3"/>
          <p:cNvSpPr/>
          <p:nvPr/>
        </p:nvSpPr>
        <p:spPr>
          <a:xfrm>
            <a:off x="14040" y="0"/>
            <a:ext cx="12178800" cy="4406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3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: </a:t>
            </a:r>
            <a:r>
              <a:rPr b="0" lang="en-US" sz="2300" spc="-1" strike="noStrike">
                <a:solidFill>
                  <a:srgbClr val="ffffff"/>
                </a:solidFill>
                <a:latin typeface="Calibri"/>
                <a:ea typeface="Calibri"/>
              </a:rPr>
              <a:t>monthly surface air temperature (SAT 2m) – reanalysis verification  (anom)</a:t>
            </a:r>
            <a:endParaRPr b="0" lang="en-GB" sz="2300" spc="-1" strike="noStrike">
              <a:latin typeface="Arial"/>
            </a:endParaRPr>
          </a:p>
        </p:txBody>
      </p:sp>
      <p:graphicFrame>
        <p:nvGraphicFramePr>
          <p:cNvPr id="173" name="Table 1"/>
          <p:cNvGraphicFramePr/>
          <p:nvPr/>
        </p:nvGraphicFramePr>
        <p:xfrm>
          <a:off x="88200" y="5240520"/>
          <a:ext cx="11908440" cy="370440"/>
        </p:xfrm>
        <a:graphic>
          <a:graphicData uri="http://schemas.openxmlformats.org/drawingml/2006/table">
            <a:tbl>
              <a:tblPr/>
              <a:tblGrid>
                <a:gridCol w="1984680"/>
                <a:gridCol w="1984680"/>
                <a:gridCol w="1984680"/>
                <a:gridCol w="1984680"/>
                <a:gridCol w="1984680"/>
                <a:gridCol w="1985400"/>
              </a:tblGrid>
              <a:tr h="3708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November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December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January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February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</a:t>
                      </a: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March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April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4" name="Picture 8" descr=""/>
          <p:cNvPicPr/>
          <p:nvPr/>
        </p:nvPicPr>
        <p:blipFill>
          <a:blip r:embed="rId1"/>
          <a:stretch/>
        </p:blipFill>
        <p:spPr>
          <a:xfrm>
            <a:off x="1620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18" descr=""/>
          <p:cNvPicPr/>
          <p:nvPr/>
        </p:nvPicPr>
        <p:blipFill>
          <a:blip r:embed="rId2"/>
          <a:stretch/>
        </p:blipFill>
        <p:spPr>
          <a:xfrm>
            <a:off x="20340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26" descr=""/>
          <p:cNvPicPr/>
          <p:nvPr/>
        </p:nvPicPr>
        <p:blipFill>
          <a:blip r:embed="rId3"/>
          <a:stretch/>
        </p:blipFill>
        <p:spPr>
          <a:xfrm>
            <a:off x="40356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98" descr=""/>
          <p:cNvPicPr/>
          <p:nvPr/>
        </p:nvPicPr>
        <p:blipFill>
          <a:blip r:embed="rId4"/>
          <a:stretch/>
        </p:blipFill>
        <p:spPr>
          <a:xfrm>
            <a:off x="59976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107" descr=""/>
          <p:cNvPicPr/>
          <p:nvPr/>
        </p:nvPicPr>
        <p:blipFill>
          <a:blip r:embed="rId5"/>
          <a:stretch/>
        </p:blipFill>
        <p:spPr>
          <a:xfrm>
            <a:off x="79992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117" descr=""/>
          <p:cNvPicPr/>
          <p:nvPr/>
        </p:nvPicPr>
        <p:blipFill>
          <a:blip r:embed="rId6"/>
          <a:stretch/>
        </p:blipFill>
        <p:spPr>
          <a:xfrm>
            <a:off x="10195200" y="3420000"/>
            <a:ext cx="1999440" cy="176580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7"/>
          <a:stretch/>
        </p:blipFill>
        <p:spPr>
          <a:xfrm>
            <a:off x="10116000" y="900000"/>
            <a:ext cx="2076840" cy="2339640"/>
          </a:xfrm>
          <a:prstGeom prst="rect">
            <a:avLst/>
          </a:prstGeom>
          <a:ln w="0">
            <a:noFill/>
          </a:ln>
        </p:spPr>
      </p:pic>
      <p:sp>
        <p:nvSpPr>
          <p:cNvPr id="181" name="TextBox 1"/>
          <p:cNvSpPr/>
          <p:nvPr/>
        </p:nvSpPr>
        <p:spPr>
          <a:xfrm>
            <a:off x="353880" y="5841000"/>
            <a:ext cx="7385760" cy="63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OBSERVATIONS: SAT 2m anomaly evaluated at about 30 stations selected on the basis of relevance, data completeness and QC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8"/>
          <a:stretch/>
        </p:blipFill>
        <p:spPr>
          <a:xfrm>
            <a:off x="8064000" y="900000"/>
            <a:ext cx="2069640" cy="233964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9"/>
          <a:stretch/>
        </p:blipFill>
        <p:spPr>
          <a:xfrm>
            <a:off x="6012000" y="900000"/>
            <a:ext cx="2075400" cy="23396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10"/>
          <a:stretch/>
        </p:blipFill>
        <p:spPr>
          <a:xfrm>
            <a:off x="3978000" y="900000"/>
            <a:ext cx="2063880" cy="233964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11"/>
          <a:stretch/>
        </p:blipFill>
        <p:spPr>
          <a:xfrm>
            <a:off x="1944000" y="900000"/>
            <a:ext cx="2072520" cy="233964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12"/>
          <a:stretch/>
        </p:blipFill>
        <p:spPr>
          <a:xfrm>
            <a:off x="-108000" y="900000"/>
            <a:ext cx="2075400" cy="23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2" descr=""/>
          <p:cNvPicPr/>
          <p:nvPr/>
        </p:nvPicPr>
        <p:blipFill>
          <a:blip r:embed="rId1"/>
          <a:stretch/>
        </p:blipFill>
        <p:spPr>
          <a:xfrm>
            <a:off x="2631960" y="104148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0" descr=""/>
          <p:cNvPicPr/>
          <p:nvPr/>
        </p:nvPicPr>
        <p:blipFill>
          <a:blip r:embed="rId2"/>
          <a:stretch/>
        </p:blipFill>
        <p:spPr>
          <a:xfrm>
            <a:off x="2628000" y="378000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14" descr=""/>
          <p:cNvPicPr/>
          <p:nvPr/>
        </p:nvPicPr>
        <p:blipFill>
          <a:blip r:embed="rId3"/>
          <a:stretch/>
        </p:blipFill>
        <p:spPr>
          <a:xfrm>
            <a:off x="7304760" y="107316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17" descr=""/>
          <p:cNvPicPr/>
          <p:nvPr/>
        </p:nvPicPr>
        <p:blipFill>
          <a:blip r:embed="rId4"/>
          <a:stretch/>
        </p:blipFill>
        <p:spPr>
          <a:xfrm>
            <a:off x="7304400" y="3780000"/>
            <a:ext cx="2856960" cy="2522880"/>
          </a:xfrm>
          <a:prstGeom prst="rect">
            <a:avLst/>
          </a:prstGeom>
          <a:ln w="0">
            <a:noFill/>
          </a:ln>
        </p:spPr>
      </p:pic>
      <p:sp>
        <p:nvSpPr>
          <p:cNvPr id="191" name="Google Shape;106;p3"/>
          <p:cNvSpPr/>
          <p:nvPr/>
        </p:nvSpPr>
        <p:spPr>
          <a:xfrm>
            <a:off x="14040" y="0"/>
            <a:ext cx="12178800" cy="45612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Atmosphere</a:t>
            </a:r>
            <a:r>
              <a:rPr b="1" lang="ru-RU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 2025</a:t>
            </a: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/2026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:   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seasonal surface air temperature (SAT 2m)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10162440" y="1644120"/>
            <a:ext cx="18820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NDJ 2025/2026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3" name="Picture 9" descr=""/>
          <p:cNvPicPr/>
          <p:nvPr/>
        </p:nvPicPr>
        <p:blipFill>
          <a:blip r:embed="rId5"/>
          <a:stretch/>
        </p:blipFill>
        <p:spPr>
          <a:xfrm>
            <a:off x="-65160" y="1073160"/>
            <a:ext cx="2856960" cy="252288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27" descr=""/>
          <p:cNvPicPr/>
          <p:nvPr/>
        </p:nvPicPr>
        <p:blipFill>
          <a:blip r:embed="rId6"/>
          <a:stretch/>
        </p:blipFill>
        <p:spPr>
          <a:xfrm>
            <a:off x="-64800" y="3780000"/>
            <a:ext cx="2856960" cy="2522880"/>
          </a:xfrm>
          <a:prstGeom prst="rect">
            <a:avLst/>
          </a:prstGeom>
          <a:ln w="0">
            <a:noFill/>
          </a:ln>
        </p:spPr>
      </p:pic>
      <p:sp>
        <p:nvSpPr>
          <p:cNvPr id="195" name="TextBox 28"/>
          <p:cNvSpPr/>
          <p:nvPr/>
        </p:nvSpPr>
        <p:spPr>
          <a:xfrm>
            <a:off x="10419480" y="4977720"/>
            <a:ext cx="1519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FMA 2026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6" name="Picture 30" descr=""/>
          <p:cNvPicPr/>
          <p:nvPr/>
        </p:nvPicPr>
        <p:blipFill>
          <a:blip r:embed="rId7"/>
          <a:stretch/>
        </p:blipFill>
        <p:spPr>
          <a:xfrm>
            <a:off x="10171080" y="2441880"/>
            <a:ext cx="2107080" cy="2107080"/>
          </a:xfrm>
          <a:prstGeom prst="rect">
            <a:avLst/>
          </a:prstGeom>
          <a:ln w="0">
            <a:noFill/>
          </a:ln>
        </p:spPr>
      </p:pic>
      <p:sp>
        <p:nvSpPr>
          <p:cNvPr id="197" name="TextBox 95"/>
          <p:cNvSpPr/>
          <p:nvPr/>
        </p:nvSpPr>
        <p:spPr>
          <a:xfrm>
            <a:off x="909720" y="640440"/>
            <a:ext cx="1117260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Value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Anom (1991-2020)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Anom</a:t>
            </a:r>
            <a:r>
              <a:rPr b="1" lang="en-US" sz="2400" spc="-1" strike="noStrike" baseline="-25000">
                <a:solidFill>
                  <a:srgbClr val="000000"/>
                </a:solidFill>
                <a:latin typeface="Arial"/>
                <a:ea typeface="DejaVu Sans"/>
              </a:rPr>
              <a:t>obs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(1991-2020)            Rank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8"/>
          <a:stretch/>
        </p:blipFill>
        <p:spPr>
          <a:xfrm>
            <a:off x="5400000" y="1224000"/>
            <a:ext cx="2231640" cy="244764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9"/>
          <a:stretch/>
        </p:blipFill>
        <p:spPr>
          <a:xfrm>
            <a:off x="5400000" y="3855240"/>
            <a:ext cx="2238840" cy="244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_rels/item4.xml.rels><?xml version="1.0" encoding="UTF-8"?>
<Relationships xmlns="http://schemas.openxmlformats.org/package/2006/relationships"><Relationship Id="rId1" Type="http://schemas.openxmlformats.org/officeDocument/2006/relationships/customXmlProps" Target="itemProps4.xml"/>
</Relationships>
</file>

<file path=customXml/_rels/item5.xml.rels><?xml version="1.0" encoding="UTF-8"?>
<Relationships xmlns="http://schemas.openxmlformats.org/package/2006/relationships"><Relationship Id="rId1" Type="http://schemas.openxmlformats.org/officeDocument/2006/relationships/customXmlProps" Target="itemProps5.xml"/>
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61509E549DAD4CACE0BADFBC0E40D4" ma:contentTypeVersion="26" ma:contentTypeDescription="Create a new document." ma:contentTypeScope="" ma:versionID="46371f78fc7c6b1ffe400421a1cd666c">
  <xsd:schema xmlns:xsd="http://www.w3.org/2001/XMLSchema" xmlns:xs="http://www.w3.org/2001/XMLSchema" xmlns:p="http://schemas.microsoft.com/office/2006/metadata/properties" xmlns:ns2="715fcdb6-58ff-4d84-993c-bb26a5b54815" xmlns:ns3="94fae92f-83eb-49cd-b7e2-ee7380979f8d" xmlns:ns4="e1906646-bca6-403a-accc-3568428133c0" targetNamespace="http://schemas.microsoft.com/office/2006/metadata/properties" ma:root="true" ma:fieldsID="268c2b2af447502e82961dfb17f1ece9" ns2:_="" ns3:_="" ns4:_="">
    <xsd:import namespace="715fcdb6-58ff-4d84-993c-bb26a5b54815"/>
    <xsd:import namespace="94fae92f-83eb-49cd-b7e2-ee7380979f8d"/>
    <xsd:import namespace="e1906646-bca6-403a-accc-3568428133c0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lcf76f155ced4ddcb4097134ff3c332f" minOccurs="0"/>
                <xsd:element ref="ns3:TaxCatchAll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ae92f-83eb-49cd-b7e2-ee7380979f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e9613ba4-52f5-42fd-94a8-2291c269c978}" ma:internalName="TaxCatchAll" ma:showField="CatchAllData" ma:web="94fae92f-83eb-49cd-b7e2-ee7380979f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06646-bca6-403a-accc-356842813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4fae92f-83eb-49cd-b7e2-ee7380979f8d">HCH7TN7HW66K-1751917058-76279</_dlc_DocId>
    <WMOWFApprovalStatus xmlns="715fcdb6-58ff-4d84-993c-bb26a5b54815">Not Submitted</WMOWFApprovalStatus>
    <_dlc_DocIdUrl xmlns="94fae92f-83eb-49cd-b7e2-ee7380979f8d">
      <Url>https://wmoomm.sharepoint.com/sites/SERCOMWorkspace/_layouts/15/DocIdRedir.aspx?ID=HCH7TN7HW66K-1751917058-76279</Url>
      <Description>HCH7TN7HW66K-1751917058-76279</Description>
    </_dlc_DocIdUrl>
    <lcf76f155ced4ddcb4097134ff3c332f xmlns="e1906646-bca6-403a-accc-3568428133c0">
      <Terms xmlns="http://schemas.microsoft.com/office/infopath/2007/PartnerControls"/>
    </lcf76f155ced4ddcb4097134ff3c332f>
    <TaxCatchAll xmlns="94fae92f-83eb-49cd-b7e2-ee7380979f8d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92a3b380-abf6-46f2-87bb-c2c114de1c9e" ContentTypeId="0x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4fae92f-83eb-49cd-b7e2-ee7380979f8d">HCH7TN7HW66K-1751917058-75983</_dlc_DocId>
    <WMOWFApprovalStatus xmlns="715fcdb6-58ff-4d84-993c-bb26a5b54815">Not Submitted</WMOWFApprovalStatus>
    <_dlc_DocIdUrl xmlns="94fae92f-83eb-49cd-b7e2-ee7380979f8d">
      <Url>https://wmoomm.sharepoint.com/sites/SERCOMWorkspace/_layouts/15/DocIdRedir.aspx?ID=HCH7TN7HW66K-1751917058-75983</Url>
      <Description>HCH7TN7HW66K-1751917058-75983</Description>
    </_dlc_DocIdUrl>
    <lcf76f155ced4ddcb4097134ff3c332f xmlns="e1906646-bca6-403a-accc-3568428133c0">
      <Terms xmlns="http://schemas.microsoft.com/office/infopath/2007/PartnerControls"/>
    </lcf76f155ced4ddcb4097134ff3c332f>
    <TaxCatchAll xmlns="94fae92f-83eb-49cd-b7e2-ee7380979f8d" xsi:nil="true"/>
  </documentManagement>
</p:properti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761509E549DAD4CACE0BADFBC0E40D4" ma:contentTypeVersion="27" ma:contentTypeDescription="Creare un nuovo documento." ma:contentTypeScope="" ma:versionID="f7c2dbf2302addfa86652b0ff1f8491b">
  <xsd:schema xmlns:xsd="http://www.w3.org/2001/XMLSchema" xmlns:xs="http://www.w3.org/2001/XMLSchema" xmlns:p="http://schemas.microsoft.com/office/2006/metadata/properties" xmlns:ns2="715fcdb6-58ff-4d84-993c-bb26a5b54815" xmlns:ns3="94fae92f-83eb-49cd-b7e2-ee7380979f8d" xmlns:ns4="e1906646-bca6-403a-accc-3568428133c0" targetNamespace="http://schemas.microsoft.com/office/2006/metadata/properties" ma:root="true" ma:fieldsID="afaf6eb6eeff967276771a89549c271f" ns2:_="" ns3:_="" ns4:_="">
    <xsd:import namespace="715fcdb6-58ff-4d84-993c-bb26a5b54815"/>
    <xsd:import namespace="94fae92f-83eb-49cd-b7e2-ee7380979f8d"/>
    <xsd:import namespace="e1906646-bca6-403a-accc-3568428133c0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lcf76f155ced4ddcb4097134ff3c332f" minOccurs="0"/>
                <xsd:element ref="ns3:TaxCatchAll" minOccurs="0"/>
                <xsd:element ref="ns4:MediaServiceLocation" minOccurs="0"/>
                <xsd:element ref="ns4:MediaServiceOCR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ae92f-83eb-49cd-b7e2-ee7380979f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dexed="true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e9613ba4-52f5-42fd-94a8-2291c269c978}" ma:internalName="TaxCatchAll" ma:showField="CatchAllData" ma:web="94fae92f-83eb-49cd-b7e2-ee7380979f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06646-bca6-403a-accc-356842813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1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8.xml><?xml version="1.0" encoding="utf-8"?>
<?mso-contentType ?>
<SharedContentType xmlns="Microsoft.SharePoint.Taxonomy.ContentTypeSync" SourceId="92a3b380-abf6-46f2-87bb-c2c114de1c9e" ContentTypeId="0x01" PreviousValue="false"/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163D0F-4B63-4DAA-AB43-A389E4E001D3}"/>
</file>

<file path=customXml/itemProps10.xml><?xml version="1.0" encoding="utf-8"?>
<ds:datastoreItem xmlns:ds="http://schemas.openxmlformats.org/officeDocument/2006/customXml" ds:itemID="{D47B868C-8878-4136-B867-A372EC9B7212}"/>
</file>

<file path=customXml/itemProps2.xml><?xml version="1.0" encoding="utf-8"?>
<ds:datastoreItem xmlns:ds="http://schemas.openxmlformats.org/officeDocument/2006/customXml" ds:itemID="{079E575D-2957-4060-8A4F-3525B74C5E96}"/>
</file>

<file path=customXml/itemProps3.xml><?xml version="1.0" encoding="utf-8"?>
<ds:datastoreItem xmlns:ds="http://schemas.openxmlformats.org/officeDocument/2006/customXml" ds:itemID="{D9097004-789D-44C1-ACC5-4A4A7BCCDEA5}"/>
</file>

<file path=customXml/itemProps4.xml><?xml version="1.0" encoding="utf-8"?>
<ds:datastoreItem xmlns:ds="http://schemas.openxmlformats.org/officeDocument/2006/customXml" ds:itemID="{D2546025-0221-44D8-BCE1-8EAFE7D7B176}"/>
</file>

<file path=customXml/itemProps5.xml><?xml version="1.0" encoding="utf-8"?>
<ds:datastoreItem xmlns:ds="http://schemas.openxmlformats.org/officeDocument/2006/customXml" ds:itemID="{58858A31-284C-4276-8905-BC30A039487C}"/>
</file>

<file path=customXml/itemProps6.xml><?xml version="1.0" encoding="utf-8"?>
<ds:datastoreItem xmlns:ds="http://schemas.openxmlformats.org/officeDocument/2006/customXml" ds:itemID="{A8FC0681-498E-4FBC-9A56-F4BE5DC824A5}"/>
</file>

<file path=customXml/itemProps7.xml><?xml version="1.0" encoding="utf-8"?>
<ds:datastoreItem xmlns:ds="http://schemas.openxmlformats.org/officeDocument/2006/customXml" ds:itemID="{EAE45507-E175-43F4-A820-3468DD4AE8B3}"/>
</file>

<file path=customXml/itemProps8.xml><?xml version="1.0" encoding="utf-8"?>
<ds:datastoreItem xmlns:ds="http://schemas.openxmlformats.org/officeDocument/2006/customXml" ds:itemID="{A36BE403-5248-4BE0-9221-7025DB8A054C}"/>
</file>

<file path=customXml/itemProps9.xml><?xml version="1.0" encoding="utf-8"?>
<ds:datastoreItem xmlns:ds="http://schemas.openxmlformats.org/officeDocument/2006/customXml" ds:itemID="{10716C26-6F3A-4146-BBC8-4CDCCD4F806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</TotalTime>
  <Application>LibreOffice/7.3.1.3$Windows_X86_64 LibreOffice_project/a69ca51ded25f3eefd52d7bf9a5fad8c90b87951</Application>
  <AppVersion>15.0000</AppVersion>
  <Words>671</Words>
  <Paragraphs>193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Antarctic RCC Overview of Concept Paper</dc:title>
  <dc:subject/>
  <dc:creator>VV, VS</dc:creator>
  <dc:description/>
  <cp:lastModifiedBy/>
  <cp:revision>302</cp:revision>
  <cp:lastPrinted>2026-01-26T18:58:53Z</cp:lastPrinted>
  <dcterms:created xsi:type="dcterms:W3CDTF">2022-12-08T06:42:33Z</dcterms:created>
  <dcterms:modified xsi:type="dcterms:W3CDTF">2026-06-01T08:28:05Z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0x010100E761509E549DAD4CACE0BADFBC0E40D4</vt:lpwstr>
  </property>
  <property fmtid="{D5CDD505-2E9C-101B-9397-08002B2CF9AE}" pid="3" name="Notes">
    <vt:i4>15</vt:i4>
  </property>
  <property fmtid="{D5CDD505-2E9C-101B-9397-08002B2CF9AE}" pid="4" name="PresentationFormat">
    <vt:lpwstr>Custom</vt:lpwstr>
  </property>
  <property fmtid="{D5CDD505-2E9C-101B-9397-08002B2CF9AE}" pid="5" name="Slides">
    <vt:i4>16</vt:i4>
  </property>
  <property fmtid="{D5CDD505-2E9C-101B-9397-08002B2CF9AE}" pid="6" name="_dlc_DocIdItemGuid">
    <vt:lpwstr>75f003fe-0c1e-4628-a34e-9c35ddb07880</vt:lpwstr>
  </property>
</Properties>
</file>