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0" r:id="rId5"/>
  </p:sldMasterIdLst>
  <p:notesMasterIdLst>
    <p:notesMasterId r:id="rId25"/>
  </p:notesMasterIdLst>
  <p:handoutMasterIdLst>
    <p:handoutMasterId r:id="rId26"/>
  </p:handoutMasterIdLst>
  <p:sldIdLst>
    <p:sldId id="419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2" r:id="rId16"/>
    <p:sldId id="461" r:id="rId17"/>
    <p:sldId id="466" r:id="rId18"/>
    <p:sldId id="467" r:id="rId19"/>
    <p:sldId id="471" r:id="rId20"/>
    <p:sldId id="472" r:id="rId21"/>
    <p:sldId id="473" r:id="rId22"/>
    <p:sldId id="465" r:id="rId23"/>
    <p:sldId id="430" r:id="rId24"/>
  </p:sldIdLst>
  <p:sldSz cx="9144000" cy="6858000" type="screen4x3"/>
  <p:notesSz cx="68580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009900"/>
    <a:srgbClr val="333399"/>
    <a:srgbClr val="3399FF"/>
    <a:srgbClr val="000066"/>
    <a:srgbClr val="0066FF"/>
    <a:srgbClr val="FF0000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215" autoAdjust="0"/>
  </p:normalViewPr>
  <p:slideViewPr>
    <p:cSldViewPr>
      <p:cViewPr>
        <p:scale>
          <a:sx n="66" d="100"/>
          <a:sy n="66" d="100"/>
        </p:scale>
        <p:origin x="-132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22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1" y="0"/>
            <a:ext cx="297254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4"/>
            <a:ext cx="2972547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1" y="8829574"/>
            <a:ext cx="2972547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"/>
              </a:defRPr>
            </a:lvl1pPr>
          </a:lstStyle>
          <a:p>
            <a:pPr>
              <a:defRPr/>
            </a:pPr>
            <a:fld id="{76C8CD54-F180-4FB5-8032-526DCE79802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149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1" y="0"/>
            <a:ext cx="297254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415530"/>
            <a:ext cx="548704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4"/>
            <a:ext cx="2972547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1" y="8829574"/>
            <a:ext cx="2972547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"/>
              </a:defRPr>
            </a:lvl1pPr>
          </a:lstStyle>
          <a:p>
            <a:pPr>
              <a:defRPr/>
            </a:pPr>
            <a:fld id="{CA087D32-4259-4F82-892A-5ABD16A42A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571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1DA86-55BB-40E8-87E2-A74422CA15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2776-3511-413E-B49A-5F936601D92B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0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7D32-4259-4F82-892A-5ABD16A42AE6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C10C3-19B9-4DBC-B0D2-BE286FFFC87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988661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8DE3-F936-44D6-A459-DF8BB7A44CD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9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7F48-3E5B-4BF4-999F-638F9A0C288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8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3EBE-D5F0-4910-A54C-2F8539A4CD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767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97B0-8877-44E9-84A7-252012AFEB1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467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C2DF-B302-42AD-A669-71CC7750D34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5662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BC81-36EA-4EC4-839F-A580B6C1CCF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313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E4C3-6CE5-4EC3-9EFE-A8A3E611C8C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254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37BF-EA17-4437-AAA3-0485AD485E6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6770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A226-0CF9-4286-A196-E8831A73861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452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2F3D-ED41-402F-A89C-00C2DD08D1F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391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1D04F-572F-4942-9CCA-6A5D0FD3D7D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11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39D3-1CA2-45F6-891F-7FD98E38A51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0871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F93B-4F72-4F6A-8307-581DBCC8FAE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3106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21A1-A4FC-41D2-AA9B-9B8C948461A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5069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DE75-A074-47D7-A03B-BFD06F9ADE9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10020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52C8-8A7E-4BC2-8293-6257F271AFA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134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0C7F-3B88-4190-8C7E-FEE22BFB03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767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EFF3-942C-4E4C-B449-9707A0AD088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732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AB69-3DEF-4F90-BDB3-6779504AADF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490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29A7-DFCE-45DF-BEC7-A67D287CE2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513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1A76-D0BD-48F2-93E3-CA3E325BFEB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913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B1B9C-214C-4020-8E19-8E04C992B5E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52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573F-F789-462A-BAD8-C6D2DEFCE0F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654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BFF14A14-4843-4858-B968-BA55A35AE33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This space can be used for contact information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AMOS Presentation</a:t>
            </a: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005344D-E664-4608-8301-92ABA53EE9C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cs typeface="Arial" pitchFamily="34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11663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October 2017- March 2018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Arctic Winter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Seasonal Review</a:t>
            </a:r>
            <a:endParaRPr lang="fr-CH" sz="1600" b="1" dirty="0" smtClean="0">
              <a:solidFill>
                <a:schemeClr val="bg1"/>
              </a:solidFill>
            </a:endParaRPr>
          </a:p>
          <a:p>
            <a:endParaRPr lang="fr-CH" sz="1600" dirty="0">
              <a:solidFill>
                <a:schemeClr val="bg1"/>
              </a:solidFill>
            </a:endParaRPr>
          </a:p>
          <a:p>
            <a:endParaRPr lang="fr-CH" sz="1600" b="1" dirty="0">
              <a:solidFill>
                <a:schemeClr val="bg1"/>
              </a:solidFill>
            </a:endParaRPr>
          </a:p>
          <a:p>
            <a:r>
              <a:rPr lang="fr-C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Thoman</a:t>
            </a:r>
          </a:p>
          <a:p>
            <a:r>
              <a:rPr lang="fr-C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fr-CH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  <a:r>
              <a:rPr lang="fr-C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 – Alaska </a:t>
            </a:r>
            <a:r>
              <a:rPr lang="fr-CH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fr-CH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H" sz="2400" dirty="0" smtClean="0">
              <a:solidFill>
                <a:schemeClr val="bg1"/>
              </a:solidFill>
            </a:endParaRPr>
          </a:p>
          <a:p>
            <a:r>
              <a:rPr lang="fr-CH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Vasily</a:t>
            </a:r>
            <a:r>
              <a:rPr lang="fr-CH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Smolianitsky</a:t>
            </a:r>
            <a:endParaRPr lang="fr-CH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and Antarctic Research </a:t>
            </a:r>
            <a:r>
              <a:rPr lang="en-US" sz="24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Institute- Russia</a:t>
            </a:r>
            <a:endParaRPr lang="en-US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Gabrielle Gascon</a:t>
            </a:r>
          </a:p>
          <a:p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 Service of Canada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5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2800" dirty="0" smtClean="0"/>
              <a:t>2018 Arctic (NH) Max Ice extent and ice age</a:t>
            </a:r>
            <a:endParaRPr lang="en-US" sz="2800" dirty="0"/>
          </a:p>
        </p:txBody>
      </p:sp>
      <p:pic>
        <p:nvPicPr>
          <p:cNvPr id="5" name="Picture 4" descr="MaxExt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4142056" cy="248523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5"/>
            <a:ext cx="4320670" cy="30243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140968"/>
            <a:ext cx="2383469" cy="333921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852" y="3976967"/>
            <a:ext cx="3096556" cy="25483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4048" y="6444044"/>
            <a:ext cx="35283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Age of Sea Ice (Years</a:t>
            </a:r>
            <a:r>
              <a:rPr lang="en-US" sz="1600" dirty="0" smtClean="0"/>
              <a:t>) 1984-2018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828001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Seasonal  ice extent </a:t>
            </a:r>
          </a:p>
          <a:p>
            <a:pPr algn="r"/>
            <a:r>
              <a:rPr lang="en-US" sz="1600" dirty="0" smtClean="0"/>
              <a:t>1979-2018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6381328"/>
            <a:ext cx="29125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/>
              <a:t>Ice extent 17 March 2018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92696"/>
            <a:ext cx="367240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Arctic ice extent Max 1979-2018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355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-27384"/>
            <a:ext cx="8713788" cy="679712"/>
          </a:xfrm>
        </p:spPr>
        <p:txBody>
          <a:bodyPr anchor="t"/>
          <a:lstStyle/>
          <a:p>
            <a:pPr algn="ctr"/>
            <a:r>
              <a:rPr lang="en-US" sz="3200" dirty="0" smtClean="0"/>
              <a:t>Current Ice Conditions (April-May 2018)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" y="620688"/>
            <a:ext cx="4737274" cy="497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48680"/>
            <a:ext cx="2999956" cy="329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9770" y="644465"/>
            <a:ext cx="3121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CryoSat</a:t>
            </a:r>
            <a:r>
              <a:rPr lang="en-US" sz="1800" dirty="0" smtClean="0"/>
              <a:t> Sea Ice Thickness</a:t>
            </a:r>
            <a:endParaRPr lang="en-US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4299" y="5592142"/>
            <a:ext cx="4014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Blended Arctic ice chart (AARI, CIS, NIC) for 23-26 April 2018 and ice edge occurrence for 21-25 April for 1979-2012</a:t>
            </a:r>
            <a:endParaRPr lang="ru-RU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2113"/>
            <a:ext cx="1728192" cy="233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36501" y="3789040"/>
            <a:ext cx="171196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Fast ice thickness in general 20-50 </a:t>
            </a:r>
            <a:r>
              <a:rPr lang="en-US" sz="1600" dirty="0"/>
              <a:t>cm lower than normal though </a:t>
            </a:r>
            <a:r>
              <a:rPr lang="en-US" sz="1600" dirty="0" smtClean="0"/>
              <a:t>ice </a:t>
            </a:r>
            <a:r>
              <a:rPr lang="en-US" sz="1600" dirty="0"/>
              <a:t>thickness </a:t>
            </a:r>
            <a:r>
              <a:rPr lang="en-US" sz="1600" dirty="0" smtClean="0"/>
              <a:t>at North </a:t>
            </a:r>
            <a:r>
              <a:rPr lang="en-US" sz="1600" dirty="0"/>
              <a:t>Pole was </a:t>
            </a:r>
            <a:r>
              <a:rPr lang="en-US" sz="1600" dirty="0" smtClean="0"/>
              <a:t> </a:t>
            </a:r>
            <a:r>
              <a:rPr lang="en-US" sz="1600" dirty="0"/>
              <a:t>close to potential 180-190 </a:t>
            </a:r>
            <a:r>
              <a:rPr lang="en-US" sz="1600" dirty="0" smtClean="0"/>
              <a:t>cm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950" cy="1015008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/>
              <a:t>Pan-Arctic Ice Ocean </a:t>
            </a:r>
            <a:r>
              <a:rPr lang="en-US" sz="3200" dirty="0" smtClean="0"/>
              <a:t>Reanalysis, Modeling </a:t>
            </a:r>
            <a:r>
              <a:rPr lang="en-US" sz="3200" dirty="0"/>
              <a:t>and </a:t>
            </a:r>
            <a:r>
              <a:rPr lang="en-US" sz="3200" dirty="0" smtClean="0"/>
              <a:t>Assimilation System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306457"/>
            <a:ext cx="4968552" cy="3312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1511" y="4869160"/>
            <a:ext cx="4933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(Zhang and </a:t>
            </a:r>
            <a:r>
              <a:rPr lang="en-US" sz="1400" b="1" dirty="0" err="1"/>
              <a:t>Rothrock</a:t>
            </a:r>
            <a:r>
              <a:rPr lang="en-US" sz="1400" b="1" dirty="0"/>
              <a:t>, 2003) run out of the Polar Science Center at the University of Washington. Sea Ice Thickness</a:t>
            </a:r>
            <a:endParaRPr lang="en-CA" sz="1400" b="1" dirty="0"/>
          </a:p>
        </p:txBody>
      </p:sp>
      <p:pic>
        <p:nvPicPr>
          <p:cNvPr id="5122" name="Picture 2" descr="http://polarportal.dk/fileadmin/polarportal/sea/CICE_curve_thick_LA_DK_201805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518634" cy="38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36296" y="198884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1" y="2420888"/>
            <a:ext cx="1728192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accent6">
                    <a:lumMod val="75000"/>
                  </a:schemeClr>
                </a:solidFill>
              </a:rPr>
              <a:t>Model shows Arctic ice volume greater than in 2016, 2017</a:t>
            </a:r>
            <a:endParaRPr lang="ru-RU" sz="1400" b="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654194" y="2124021"/>
            <a:ext cx="550211" cy="1655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12568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Danish Meteorological Institute North Atlantic - Arctic Ocean model </a:t>
            </a:r>
            <a:r>
              <a:rPr lang="en-US" sz="1400" dirty="0" smtClean="0"/>
              <a:t>HYCOM-CICE - </a:t>
            </a:r>
            <a:r>
              <a:rPr lang="en-US" sz="1400" dirty="0"/>
              <a:t>http://</a:t>
            </a:r>
            <a:r>
              <a:rPr lang="en-US" sz="1400" dirty="0" smtClean="0"/>
              <a:t>ocean.dmi.dk/models/hycom.uk.php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" y="1052736"/>
            <a:ext cx="322232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48680"/>
            <a:ext cx="5610706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Based on Arctic and Antarctic Research Institute (AARI) of </a:t>
            </a:r>
            <a:r>
              <a:rPr lang="en-US" sz="2000" dirty="0" err="1" smtClean="0">
                <a:latin typeface="+mj-lt"/>
              </a:rPr>
              <a:t>Roshydromet</a:t>
            </a:r>
            <a:r>
              <a:rPr lang="en-US" sz="2000" dirty="0" smtClean="0">
                <a:latin typeface="+mj-lt"/>
              </a:rPr>
              <a:t>  experience from 1920s &amp; scientific background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Monitoring and content of the bulletin will be grouped by 5 spheres and sections: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Atmosphere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Sea Ice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Oceanography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Land hydrology &amp; snow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Permafrost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Each section will contain variables described with varying periodicity – from 1M to 1Y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To follow the end-users needs, proposed list of variables should extend the WMO-No.485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To begin with, bulletin will include atmosphere and sea-ice with full content by end of demo-phase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Content will be generated by Eurasian node based on harmonized sustained input from 3 nodes and WMO programs (e.g. GCW, JCOMM)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624"/>
            <a:ext cx="892307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Planned content of summaries / Pan-Arctic bulletin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2589872"/>
            <a:ext cx="3347864" cy="1631216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conditions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Arctic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October – December 2018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7507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Atmosphere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17143" cy="4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421" y="5777292"/>
            <a:ext cx="4472646" cy="6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Type: C – chart, G – graph, T - table</a:t>
            </a:r>
            <a:endParaRPr lang="ru-RU" sz="2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75075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ii)</a:t>
            </a:r>
            <a:r>
              <a:rPr lang="en-US" b="1" dirty="0" smtClean="0">
                <a:solidFill>
                  <a:srgbClr val="FF0000"/>
                </a:solidFill>
              </a:rPr>
              <a:t> Sea ice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65715" cy="44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21" y="5777292"/>
            <a:ext cx="4472646" cy="6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Type: C – chart, G – graph, T - table</a:t>
            </a:r>
            <a:endParaRPr lang="ru-RU" sz="2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7507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iii)</a:t>
            </a:r>
            <a:r>
              <a:rPr lang="en-US" b="1" dirty="0" smtClean="0">
                <a:solidFill>
                  <a:srgbClr val="FF0000"/>
                </a:solidFill>
              </a:rPr>
              <a:t> Oceanography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5493"/>
            <a:ext cx="8940001" cy="416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21" y="5777292"/>
            <a:ext cx="4472646" cy="6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Type: C – chart, G – graph, T - table</a:t>
            </a:r>
            <a:endParaRPr lang="ru-RU" sz="2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9" y="764704"/>
            <a:ext cx="8914287" cy="30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2717"/>
            <a:ext cx="8940001" cy="15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421" y="5777292"/>
            <a:ext cx="4472646" cy="6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</a:rPr>
              <a:t>Type: C – chart, G – graph, T - table</a:t>
            </a:r>
            <a:endParaRPr lang="ru-RU" sz="2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3789040"/>
            <a:ext cx="8229600" cy="5760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v) Permafrost</a:t>
            </a:r>
            <a:endParaRPr lang="ru-RU" kern="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7507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iv)</a:t>
            </a:r>
            <a:r>
              <a:rPr lang="en-US" b="1" dirty="0" smtClean="0">
                <a:solidFill>
                  <a:srgbClr val="FF0000"/>
                </a:solidFill>
              </a:rPr>
              <a:t> Land hydrology &amp; snow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 smtClean="0"/>
              <a:t>Seasonal Summary Break-Out Groups: Questions for Discussion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DA1A76-D0BD-48F2-93E3-CA3E325BFEBB}" type="slidenum">
              <a:rPr lang="en-CA" altLang="en-US" smtClean="0"/>
              <a:pPr>
                <a:defRPr/>
              </a:pPr>
              <a:t>18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Do you have any questions on climate monitoring information and summaries?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Where do you currently obtain your information? What climate monitoring database information would be most useful for you?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How do you currently use seasonal summaries information? Are there critical gaps?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What time period(s) </a:t>
            </a:r>
            <a:r>
              <a:rPr lang="en-CA" sz="2000" dirty="0" smtClean="0"/>
              <a:t>are </a:t>
            </a:r>
            <a:r>
              <a:rPr lang="en-CA" sz="2000" dirty="0"/>
              <a:t>useful to you </a:t>
            </a:r>
            <a:r>
              <a:rPr lang="en-CA" sz="2000" dirty="0" smtClean="0"/>
              <a:t>(7/10-day</a:t>
            </a:r>
            <a:r>
              <a:rPr lang="en-CA" sz="2000" dirty="0"/>
              <a:t>, monthly, seasonally, annual)? In what way?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How useful are seasonal summaries </a:t>
            </a:r>
            <a:r>
              <a:rPr lang="en-CA" sz="2000" dirty="0" smtClean="0"/>
              <a:t>for </a:t>
            </a:r>
            <a:r>
              <a:rPr lang="en-CA" sz="2000" dirty="0"/>
              <a:t>decision making?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How do you prefer information to be presented </a:t>
            </a:r>
            <a:r>
              <a:rPr lang="en-CA" sz="2000" dirty="0" smtClean="0"/>
              <a:t>(graphs</a:t>
            </a:r>
            <a:r>
              <a:rPr lang="en-CA" sz="2000" dirty="0"/>
              <a:t>, tables, charts, text summary, etc.)? How much detail do you require?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do you need but don't have access to?</a:t>
            </a:r>
            <a:r>
              <a:rPr lang="en-CA" sz="2000" i="1" dirty="0"/>
              <a:t>            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16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Thank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E2F3D-ED41-402F-A89C-00C2DD08D1F9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2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Arctic Winter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463040"/>
            <a:ext cx="8293395" cy="5135880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3200" b="1" dirty="0" smtClean="0"/>
              <a:t>Temperature &amp; Precipitation</a:t>
            </a:r>
          </a:p>
          <a:p>
            <a:r>
              <a:rPr lang="en-US" dirty="0" smtClean="0"/>
              <a:t>Average surface temperature: third highest since 1949</a:t>
            </a:r>
          </a:p>
          <a:p>
            <a:r>
              <a:rPr lang="en-US" dirty="0" smtClean="0"/>
              <a:t>Precipitation: slightly above 1950-2010 average</a:t>
            </a:r>
          </a:p>
          <a:p>
            <a:pPr marL="3657600" lvl="8" indent="0">
              <a:buNone/>
            </a:pPr>
            <a:r>
              <a:rPr lang="en-US" sz="1300" dirty="0" smtClean="0"/>
              <a:t>Source: NCEP/NCAR R1 Reanalysis</a:t>
            </a:r>
          </a:p>
          <a:p>
            <a:pPr marL="457200" lvl="1" indent="0" algn="ctr">
              <a:buNone/>
            </a:pPr>
            <a:endParaRPr lang="en-US" sz="3200" b="1" dirty="0" smtClean="0"/>
          </a:p>
          <a:p>
            <a:pPr marL="457200" lvl="1" indent="0" algn="ctr">
              <a:buNone/>
            </a:pPr>
            <a:r>
              <a:rPr lang="en-US" sz="3200" b="1" dirty="0" smtClean="0"/>
              <a:t>Arctic (NH) Sea Ice</a:t>
            </a:r>
          </a:p>
          <a:p>
            <a:pPr marL="0" indent="0">
              <a:buNone/>
            </a:pPr>
            <a:r>
              <a:rPr lang="en-US" dirty="0" smtClean="0"/>
              <a:t>Maximum Ice Extent (how much of the Arctic is covered in sea-ice) is recorded every March using satellites and compared to all previous years since 1979:  March 2017</a:t>
            </a:r>
            <a:r>
              <a:rPr lang="en-US" dirty="0"/>
              <a:t> </a:t>
            </a:r>
            <a:r>
              <a:rPr lang="en-US" dirty="0" smtClean="0"/>
              <a:t>ice extent was 14.48 million km², second lowest </a:t>
            </a:r>
            <a:r>
              <a:rPr lang="en-US" dirty="0"/>
              <a:t>on record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Mean Extent </a:t>
            </a:r>
          </a:p>
          <a:p>
            <a:pPr lvl="1"/>
            <a:r>
              <a:rPr lang="en-US" dirty="0" smtClean="0"/>
              <a:t>Oct-Apr: Second lowest </a:t>
            </a:r>
            <a:r>
              <a:rPr lang="en-US" dirty="0"/>
              <a:t>on record</a:t>
            </a:r>
          </a:p>
          <a:p>
            <a:pPr lvl="1"/>
            <a:r>
              <a:rPr lang="en-US" dirty="0" smtClean="0"/>
              <a:t>Jan-Apr: Lowest on record</a:t>
            </a:r>
          </a:p>
          <a:p>
            <a:pPr marL="3657600" lvl="8" indent="0">
              <a:buNone/>
            </a:pPr>
            <a:r>
              <a:rPr lang="en-US" sz="1300" dirty="0" smtClean="0"/>
              <a:t>Source: NSIDC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58" y="393760"/>
            <a:ext cx="6847062" cy="67233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5086"/>
            <a:ext cx="9144000" cy="930274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333399"/>
                </a:solidFill>
              </a:rPr>
              <a:t>Nov 2017 to Jan 201</a:t>
            </a:r>
            <a:r>
              <a:rPr lang="en-US" sz="3600" b="1" dirty="0" smtClean="0">
                <a:solidFill>
                  <a:srgbClr val="333399"/>
                </a:solidFill>
              </a:rPr>
              <a:t>8</a:t>
            </a:r>
            <a:r>
              <a:rPr lang="en-US" sz="3600" dirty="0" smtClean="0">
                <a:solidFill>
                  <a:srgbClr val="333399"/>
                </a:solidFill>
              </a:rPr>
              <a:t> Seasonal Temperature Departures</a:t>
            </a:r>
            <a:br>
              <a:rPr lang="en-US" sz="3600" dirty="0" smtClean="0">
                <a:solidFill>
                  <a:srgbClr val="333399"/>
                </a:solidFill>
              </a:rPr>
            </a:br>
            <a:endParaRPr lang="en-US" sz="3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36" y="260648"/>
            <a:ext cx="6744032" cy="66899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336" y="44624"/>
            <a:ext cx="8900160" cy="784730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/>
              <a:t>Feb to April 201</a:t>
            </a:r>
            <a:r>
              <a:rPr lang="en-US" sz="3600" b="1" dirty="0" smtClean="0">
                <a:solidFill>
                  <a:srgbClr val="333399"/>
                </a:solidFill>
              </a:rPr>
              <a:t>8</a:t>
            </a:r>
            <a:r>
              <a:rPr lang="en-US" sz="3600" dirty="0" smtClean="0"/>
              <a:t> Seasonal Temperature </a:t>
            </a:r>
            <a:br>
              <a:rPr lang="en-US" sz="3600" dirty="0" smtClean="0"/>
            </a:br>
            <a:r>
              <a:rPr lang="en-US" sz="3600" dirty="0" smtClean="0"/>
              <a:t>Departures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54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03448"/>
            <a:ext cx="5991059" cy="746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010" y="1474548"/>
            <a:ext cx="3168990" cy="3908903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3200" dirty="0" smtClean="0"/>
              <a:t>Nov 2017- Jan 18 Seasonal Temperature Ranks </a:t>
            </a:r>
            <a:br>
              <a:rPr lang="en-US" sz="3200" dirty="0" smtClean="0"/>
            </a:br>
            <a:r>
              <a:rPr lang="en-US" sz="3200" dirty="0" smtClean="0"/>
              <a:t>(since 1949)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6241"/>
            <a:ext cx="5979684" cy="725424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75010" y="1474548"/>
            <a:ext cx="3168990" cy="3908903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3200" dirty="0" smtClean="0"/>
              <a:t>Feb – April 2018 Seasonal Temperature Ranks </a:t>
            </a:r>
            <a:br>
              <a:rPr lang="en-US" sz="3200" dirty="0" smtClean="0"/>
            </a:br>
            <a:r>
              <a:rPr lang="en-US" sz="3200" dirty="0" smtClean="0"/>
              <a:t>(since 1949)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39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" y="243840"/>
            <a:ext cx="7822618" cy="6720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87"/>
            <a:ext cx="9144000" cy="793114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Oct 2017- Mar 2018 Seasonal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05" y="-396240"/>
            <a:ext cx="6012877" cy="73304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1703148"/>
            <a:ext cx="3105124" cy="39089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Ranks </a:t>
            </a:r>
            <a:endParaRPr lang="en-US" sz="32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1949) </a:t>
            </a:r>
          </a:p>
          <a:p>
            <a:pPr algn="ctr"/>
            <a:r>
              <a:rPr lang="en-US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US" sz="3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to </a:t>
            </a:r>
          </a:p>
          <a:p>
            <a:pPr algn="ctr"/>
            <a:r>
              <a:rPr lang="en-US" sz="3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2018 </a:t>
            </a:r>
          </a:p>
        </p:txBody>
      </p:sp>
    </p:spTree>
    <p:extLst>
      <p:ext uri="{BB962C8B-B14F-4D97-AF65-F5344CB8AC3E}">
        <p14:creationId xmlns:p14="http://schemas.microsoft.com/office/powerpoint/2010/main" val="26945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ar_T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1" y="1384553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365126"/>
            <a:ext cx="8515350" cy="134175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Average Arctic </a:t>
            </a:r>
            <a:r>
              <a:rPr lang="en-US" sz="4000" b="1" dirty="0" smtClean="0">
                <a:solidFill>
                  <a:srgbClr val="0033CC"/>
                </a:solidFill>
              </a:rPr>
              <a:t>Temperature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and </a:t>
            </a:r>
            <a:r>
              <a:rPr lang="en-US" sz="4000" b="1" dirty="0" smtClean="0">
                <a:solidFill>
                  <a:srgbClr val="009900"/>
                </a:solidFill>
              </a:rPr>
              <a:t>Precipitation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 templat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OAA Sat Conf_Keynote_DRAFT_July4-2017" id="{4B8FB68A-230B-4145-86EF-01E8B6E1068B}" vid="{545080C5-D007-E44E-A953-EE27C08BF7D6}"/>
    </a:ext>
  </a:ext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OAA Sat Conf_Keynote_DRAFT_July4-2017" id="{4B8FB68A-230B-4145-86EF-01E8B6E1068B}" vid="{F784101B-2101-654A-A52C-C748ED4C9BF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1F3472FE95940832E3CD615FC9A60" ma:contentTypeVersion="8" ma:contentTypeDescription="Create a new document." ma:contentTypeScope="" ma:versionID="b608036d83406bbb8ef67350d1bdc98d">
  <xsd:schema xmlns:xsd="http://www.w3.org/2001/XMLSchema" xmlns:xs="http://www.w3.org/2001/XMLSchema" xmlns:p="http://schemas.microsoft.com/office/2006/metadata/properties" xmlns:ns3="9cb421be-7364-40e3-a033-a9831e103d78" xmlns:ns4="54594d9d-f8c1-42a8-9b7d-85dcf97c812f" targetNamespace="http://schemas.microsoft.com/office/2006/metadata/properties" ma:root="true" ma:fieldsID="7b7484a16f2de35167d8bc8b0cc2811f" ns3:_="" ns4:_="">
    <xsd:import namespace="9cb421be-7364-40e3-a033-a9831e103d78"/>
    <xsd:import namespace="54594d9d-f8c1-42a8-9b7d-85dcf97c812f"/>
    <xsd:element name="properties">
      <xsd:complexType>
        <xsd:sequence>
          <xsd:element name="documentManagement">
            <xsd:complexType>
              <xsd:all>
                <xsd:element ref="ns3:Item_x0020_Language" minOccurs="0"/>
                <xsd:element ref="ns4:TaxCatchAll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421be-7364-40e3-a033-a9831e103d78" elementFormDefault="qualified">
    <xsd:import namespace="http://schemas.microsoft.com/office/2006/documentManagement/types"/>
    <xsd:import namespace="http://schemas.microsoft.com/office/infopath/2007/PartnerControls"/>
    <xsd:element name="Item_x0020_Language" ma:index="9" nillable="true" ma:displayName="Item Language" ma:internalName="Item_x0020_Language">
      <xsd:simpleType>
        <xsd:restriction base="dms:Choice">
          <xsd:enumeration value="English"/>
          <xsd:enumeration value="Fren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94d9d-f8c1-42a8-9b7d-85dcf97c812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836AA8-87A9-462D-82A2-0FC9337A3156}" ma:internalName="TaxCatchAll" ma:showField="CatchAllData" ma:web="{9ec47095-3c99-4b10-8ff0-0463d79e3d1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e2243cbc-e1b7-4ed6-ba37-9fa81e28377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594d9d-f8c1-42a8-9b7d-85dcf97c812f"/>
    <Item_x0020_Language xmlns="9cb421be-7364-40e3-a033-a9831e103d78" xsi:nil="true"/>
    <TaxKeywordTaxHTField xmlns="54594d9d-f8c1-42a8-9b7d-85dcf97c812f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949A9E3A-C13D-4023-85F6-522DCDE98F4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7BBA75A-1FC0-4468-B7BD-BA53CCB2713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cb421be-7364-40e3-a033-a9831e103d78"/>
    <ds:schemaRef ds:uri="54594d9d-f8c1-42a8-9b7d-85dcf97c812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9E8B66-EC8D-47C9-AB01-40CD75F8A685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54594d9d-f8c1-42a8-9b7d-85dcf97c812f"/>
    <ds:schemaRef ds:uri="9cb421be-7364-40e3-a033-a9831e103d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template</Template>
  <TotalTime>8709</TotalTime>
  <Words>617</Words>
  <Application>Microsoft Office PowerPoint</Application>
  <PresentationFormat>Экран (4:3)</PresentationFormat>
  <Paragraphs>88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WMO template</vt:lpstr>
      <vt:lpstr>Closing slide</vt:lpstr>
      <vt:lpstr>Презентация PowerPoint</vt:lpstr>
      <vt:lpstr>Arctic Winter Highlights</vt:lpstr>
      <vt:lpstr>Nov 2017 to Jan 2018 Seasonal Temperature Departures </vt:lpstr>
      <vt:lpstr>Feb to April 2018 Seasonal Temperature  Departures</vt:lpstr>
      <vt:lpstr>Nov 2017- Jan 18 Seasonal Temperature Ranks  (since 1949) </vt:lpstr>
      <vt:lpstr>Feb – April 2018 Seasonal Temperature Ranks  (since 1949) </vt:lpstr>
      <vt:lpstr>Oct 2017- Mar 2018 Seasonal Precipitation</vt:lpstr>
      <vt:lpstr>Презентация PowerPoint</vt:lpstr>
      <vt:lpstr>Average Arctic Temperature and Precipitation</vt:lpstr>
      <vt:lpstr>2018 Arctic (NH) Max Ice extent and ice age</vt:lpstr>
      <vt:lpstr>Current Ice Conditions (April-May 2018)</vt:lpstr>
      <vt:lpstr>Pan-Arctic Ice Ocean Reanalysis, Modeling and Assimilation System</vt:lpstr>
      <vt:lpstr>Презентация PowerPoint</vt:lpstr>
      <vt:lpstr>i) Atmosphere</vt:lpstr>
      <vt:lpstr>ii) Sea ice</vt:lpstr>
      <vt:lpstr>iii) Oceanography</vt:lpstr>
      <vt:lpstr>iv) Land hydrology &amp; snow</vt:lpstr>
      <vt:lpstr>Seasonal Summary Break-Out Groups: Questions for Discussion</vt:lpstr>
      <vt:lpstr>Thank you!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David Grimes President, WMO</dc:title>
  <dc:creator>deGraaf,Shannon [Burlington]</dc:creator>
  <cp:lastModifiedBy>user</cp:lastModifiedBy>
  <cp:revision>301</cp:revision>
  <cp:lastPrinted>2018-04-17T11:56:26Z</cp:lastPrinted>
  <dcterms:created xsi:type="dcterms:W3CDTF">2017-08-04T20:22:04Z</dcterms:created>
  <dcterms:modified xsi:type="dcterms:W3CDTF">2018-05-15T20:16:01Z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TaxHTField">
    <vt:lpwstr/>
  </property>
  <property fmtid="{D5CDD505-2E9C-101B-9397-08002B2CF9AE}" pid="3" name="TaxKeyword">
    <vt:lpwstr/>
  </property>
  <property fmtid="{D5CDD505-2E9C-101B-9397-08002B2CF9AE}" pid="4" name="Item Language">
    <vt:lpwstr/>
  </property>
  <property fmtid="{D5CDD505-2E9C-101B-9397-08002B2CF9AE}" pid="5" name="TaxCatchAll">
    <vt:lpwstr/>
  </property>
</Properties>
</file>