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1" r:id="rId1"/>
    <p:sldMasterId id="2147483723" r:id="rId2"/>
    <p:sldMasterId id="2147483724" r:id="rId3"/>
    <p:sldMasterId id="2147483725" r:id="rId4"/>
    <p:sldMasterId id="2147483727" r:id="rId5"/>
    <p:sldMasterId id="2147483739" r:id="rId6"/>
    <p:sldMasterId id="2147483749" r:id="rId7"/>
    <p:sldMasterId id="2147483761" r:id="rId8"/>
    <p:sldMasterId id="2147483771" r:id="rId9"/>
    <p:sldMasterId id="2147483783" r:id="rId10"/>
  </p:sldMasterIdLst>
  <p:notesMasterIdLst>
    <p:notesMasterId r:id="rId106"/>
  </p:notesMasterIdLst>
  <p:sldIdLst>
    <p:sldId id="256" r:id="rId11"/>
    <p:sldId id="257" r:id="rId12"/>
    <p:sldId id="258" r:id="rId13"/>
    <p:sldId id="405" r:id="rId14"/>
    <p:sldId id="406" r:id="rId15"/>
    <p:sldId id="407" r:id="rId16"/>
    <p:sldId id="408" r:id="rId17"/>
    <p:sldId id="409" r:id="rId18"/>
    <p:sldId id="410" r:id="rId19"/>
    <p:sldId id="411" r:id="rId20"/>
    <p:sldId id="266" r:id="rId21"/>
    <p:sldId id="412" r:id="rId22"/>
    <p:sldId id="413" r:id="rId23"/>
    <p:sldId id="414" r:id="rId24"/>
    <p:sldId id="259" r:id="rId25"/>
    <p:sldId id="265" r:id="rId26"/>
    <p:sldId id="415" r:id="rId27"/>
    <p:sldId id="273" r:id="rId28"/>
    <p:sldId id="274" r:id="rId29"/>
    <p:sldId id="275" r:id="rId30"/>
    <p:sldId id="276" r:id="rId31"/>
    <p:sldId id="277" r:id="rId32"/>
    <p:sldId id="278" r:id="rId33"/>
    <p:sldId id="427" r:id="rId34"/>
    <p:sldId id="428" r:id="rId35"/>
    <p:sldId id="429" r:id="rId36"/>
    <p:sldId id="430" r:id="rId37"/>
    <p:sldId id="263" r:id="rId38"/>
    <p:sldId id="264" r:id="rId39"/>
    <p:sldId id="431" r:id="rId40"/>
    <p:sldId id="432" r:id="rId41"/>
    <p:sldId id="267" r:id="rId42"/>
    <p:sldId id="291" r:id="rId43"/>
    <p:sldId id="434" r:id="rId44"/>
    <p:sldId id="281" r:id="rId45"/>
    <p:sldId id="282" r:id="rId46"/>
    <p:sldId id="435" r:id="rId47"/>
    <p:sldId id="268" r:id="rId48"/>
    <p:sldId id="300" r:id="rId49"/>
    <p:sldId id="436" r:id="rId50"/>
    <p:sldId id="280" r:id="rId51"/>
    <p:sldId id="437" r:id="rId52"/>
    <p:sldId id="438" r:id="rId53"/>
    <p:sldId id="262" r:id="rId54"/>
    <p:sldId id="302" r:id="rId55"/>
    <p:sldId id="303" r:id="rId56"/>
    <p:sldId id="446" r:id="rId57"/>
    <p:sldId id="447" r:id="rId58"/>
    <p:sldId id="448" r:id="rId59"/>
    <p:sldId id="449" r:id="rId60"/>
    <p:sldId id="450" r:id="rId61"/>
    <p:sldId id="451" r:id="rId62"/>
    <p:sldId id="452" r:id="rId63"/>
    <p:sldId id="311" r:id="rId64"/>
    <p:sldId id="440" r:id="rId65"/>
    <p:sldId id="441" r:id="rId66"/>
    <p:sldId id="442" r:id="rId67"/>
    <p:sldId id="443" r:id="rId68"/>
    <p:sldId id="444" r:id="rId69"/>
    <p:sldId id="316" r:id="rId70"/>
    <p:sldId id="305" r:id="rId71"/>
    <p:sldId id="306" r:id="rId72"/>
    <p:sldId id="307" r:id="rId73"/>
    <p:sldId id="330" r:id="rId74"/>
    <p:sldId id="310" r:id="rId75"/>
    <p:sldId id="416" r:id="rId76"/>
    <p:sldId id="313" r:id="rId77"/>
    <p:sldId id="314" r:id="rId78"/>
    <p:sldId id="315" r:id="rId79"/>
    <p:sldId id="318" r:id="rId80"/>
    <p:sldId id="332" r:id="rId81"/>
    <p:sldId id="321" r:id="rId82"/>
    <p:sldId id="322" r:id="rId83"/>
    <p:sldId id="323" r:id="rId84"/>
    <p:sldId id="417" r:id="rId85"/>
    <p:sldId id="326" r:id="rId86"/>
    <p:sldId id="331" r:id="rId87"/>
    <p:sldId id="320" r:id="rId88"/>
    <p:sldId id="333" r:id="rId89"/>
    <p:sldId id="339" r:id="rId90"/>
    <p:sldId id="340" r:id="rId91"/>
    <p:sldId id="341" r:id="rId92"/>
    <p:sldId id="342" r:id="rId93"/>
    <p:sldId id="424" r:id="rId94"/>
    <p:sldId id="425" r:id="rId95"/>
    <p:sldId id="260" r:id="rId96"/>
    <p:sldId id="419" r:id="rId97"/>
    <p:sldId id="261" r:id="rId98"/>
    <p:sldId id="420" r:id="rId99"/>
    <p:sldId id="421" r:id="rId100"/>
    <p:sldId id="422" r:id="rId101"/>
    <p:sldId id="423" r:id="rId102"/>
    <p:sldId id="403" r:id="rId103"/>
    <p:sldId id="418" r:id="rId104"/>
    <p:sldId id="404" r:id="rId105"/>
  </p:sldIdLst>
  <p:sldSz cx="9144000" cy="5143500" type="screen16x9"/>
  <p:notesSz cx="6858000" cy="9144000"/>
  <p:embeddedFontLst>
    <p:embeddedFont>
      <p:font typeface="Arial Narrow" panose="020B0606020202030204" pitchFamily="34" charset="0"/>
      <p:regular r:id="rId107"/>
      <p:bold r:id="rId108"/>
      <p:italic r:id="rId109"/>
      <p:boldItalic r:id="rId110"/>
    </p:embeddedFont>
    <p:embeddedFont>
      <p:font typeface="Cambria Math" panose="02040503050406030204" pitchFamily="18" charset="0"/>
      <p:regular r:id="rId111"/>
    </p:embeddedFont>
    <p:embeddedFont>
      <p:font typeface="Roboto" panose="02000000000000000000" pitchFamily="2" charset="0"/>
      <p:regular r:id="rId112"/>
      <p:bold r:id="rId113"/>
      <p:italic r:id="rId114"/>
      <p:boldItalic r:id="rId115"/>
    </p:embeddedFont>
    <p:embeddedFont>
      <p:font typeface="Times" panose="02020603050405020304" pitchFamily="18"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42ABC8-3CA1-473F-AB1D-505B20BD449C}">
  <a:tblStyle styleId="{4A42ABC8-3CA1-473F-AB1D-505B20BD449C}"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CB994B4-CD87-4F5F-AB26-69CFCCD7807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E2CDE0-472B-400B-81DD-66EBF324CD98}"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F202325-F434-4745-B826-31BEE8AF282E}"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672D892-312D-4004-ABEC-8360F6FA9B1F}"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26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font" Target="fonts/font11.fntdata"/><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font" Target="fonts/font6.fntdata"/><Relationship Id="rId16" Type="http://schemas.openxmlformats.org/officeDocument/2006/relationships/slide" Target="slides/slide6.xml"/><Relationship Id="rId107" Type="http://schemas.openxmlformats.org/officeDocument/2006/relationships/font" Target="fonts/font1.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font" Target="fonts/font7.fntdata"/><Relationship Id="rId118"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font" Target="fonts/font2.fntdata"/><Relationship Id="rId116" Type="http://schemas.openxmlformats.org/officeDocument/2006/relationships/font" Target="fonts/font10.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14" Type="http://schemas.openxmlformats.org/officeDocument/2006/relationships/font" Target="fonts/font8.fntdata"/><Relationship Id="rId119"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3.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font" Target="fonts/font4.fntdata"/><Relationship Id="rId115"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200" b="1" i="0" u="none" strike="noStrike" kern="1200" baseline="0">
                <a:solidFill>
                  <a:schemeClr val="dk1">
                    <a:lumMod val="65000"/>
                    <a:lumOff val="35000"/>
                  </a:schemeClr>
                </a:solidFill>
                <a:effectLst/>
                <a:latin typeface="+mn-lt"/>
                <a:ea typeface="+mn-ea"/>
                <a:cs typeface="+mn-cs"/>
              </a:defRPr>
            </a:pPr>
            <a:r>
              <a:rPr lang="en-US" sz="1200" b="1" dirty="0">
                <a:solidFill>
                  <a:schemeClr val="tx1"/>
                </a:solidFill>
              </a:rPr>
              <a:t>July-2025,</a:t>
            </a:r>
            <a:r>
              <a:rPr lang="en-US" sz="1200" b="1" baseline="0" dirty="0">
                <a:solidFill>
                  <a:schemeClr val="tx1"/>
                </a:solidFill>
              </a:rPr>
              <a:t> </a:t>
            </a:r>
            <a:r>
              <a:rPr lang="en-US" sz="1200" b="1" dirty="0">
                <a:solidFill>
                  <a:schemeClr val="tx1"/>
                </a:solidFill>
              </a:rPr>
              <a:t>% of norm PREC</a:t>
            </a:r>
          </a:p>
          <a:p>
            <a:pPr>
              <a:defRPr sz="1200" b="1"/>
            </a:pPr>
            <a:r>
              <a:rPr lang="en-US" sz="1200" b="1" dirty="0">
                <a:solidFill>
                  <a:schemeClr val="tx1"/>
                </a:solidFill>
              </a:rPr>
              <a:t>station</a:t>
            </a:r>
            <a:r>
              <a:rPr lang="en-US" sz="1200" b="1" baseline="0" dirty="0">
                <a:solidFill>
                  <a:schemeClr val="tx1"/>
                </a:solidFill>
              </a:rPr>
              <a:t> data </a:t>
            </a:r>
            <a:endParaRPr lang="ru-RU"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effectLst/>
              <a:latin typeface="+mn-lt"/>
              <a:ea typeface="+mn-ea"/>
              <a:cs typeface="+mn-cs"/>
            </a:defRPr>
          </a:pPr>
          <a:endParaRPr lang="ru-RU"/>
        </a:p>
      </c:txPr>
    </c:title>
    <c:autoTitleDeleted val="0"/>
    <c:plotArea>
      <c:layout>
        <c:manualLayout>
          <c:layoutTarget val="inner"/>
          <c:xMode val="edge"/>
          <c:yMode val="edge"/>
          <c:x val="7.5206214850992423E-2"/>
          <c:y val="0.27583292010271537"/>
          <c:w val="0.88377835224828871"/>
          <c:h val="0.48516908849461038"/>
        </c:manualLayout>
      </c:layout>
      <c:barChart>
        <c:barDir val="col"/>
        <c:grouping val="clustered"/>
        <c:varyColors val="0"/>
        <c:ser>
          <c:idx val="0"/>
          <c:order val="0"/>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95000"/>
                        <a:lumOff val="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Лист1!$A$1:$A$11</c:f>
              <c:strCache>
                <c:ptCount val="11"/>
                <c:pt idx="0">
                  <c:v>Tazovsky</c:v>
                </c:pt>
                <c:pt idx="1">
                  <c:v>Nyda</c:v>
                </c:pt>
                <c:pt idx="2">
                  <c:v>Salekhard</c:v>
                </c:pt>
                <c:pt idx="3">
                  <c:v>Poluy</c:v>
                </c:pt>
                <c:pt idx="4">
                  <c:v>Urengoy</c:v>
                </c:pt>
                <c:pt idx="5">
                  <c:v>Pitlyar</c:v>
                </c:pt>
                <c:pt idx="6">
                  <c:v>Krasnoselkup</c:v>
                </c:pt>
                <c:pt idx="7">
                  <c:v>Nadym</c:v>
                </c:pt>
                <c:pt idx="8">
                  <c:v>Muzhi</c:v>
                </c:pt>
                <c:pt idx="9">
                  <c:v>Tarko-Sale</c:v>
                </c:pt>
                <c:pt idx="10">
                  <c:v>Tolka</c:v>
                </c:pt>
              </c:strCache>
            </c:strRef>
          </c:cat>
          <c:val>
            <c:numRef>
              <c:f>Лист1!$B$1:$B$11</c:f>
              <c:numCache>
                <c:formatCode>General</c:formatCode>
                <c:ptCount val="11"/>
                <c:pt idx="0">
                  <c:v>113</c:v>
                </c:pt>
                <c:pt idx="1">
                  <c:v>200</c:v>
                </c:pt>
                <c:pt idx="2">
                  <c:v>97</c:v>
                </c:pt>
                <c:pt idx="3">
                  <c:v>211</c:v>
                </c:pt>
                <c:pt idx="4">
                  <c:v>162</c:v>
                </c:pt>
                <c:pt idx="5">
                  <c:v>159</c:v>
                </c:pt>
                <c:pt idx="6">
                  <c:v>284</c:v>
                </c:pt>
                <c:pt idx="7">
                  <c:v>188</c:v>
                </c:pt>
                <c:pt idx="8">
                  <c:v>121</c:v>
                </c:pt>
                <c:pt idx="9">
                  <c:v>121</c:v>
                </c:pt>
                <c:pt idx="10">
                  <c:v>263</c:v>
                </c:pt>
              </c:numCache>
            </c:numRef>
          </c:val>
          <c:extLst>
            <c:ext xmlns:c16="http://schemas.microsoft.com/office/drawing/2014/chart" uri="{C3380CC4-5D6E-409C-BE32-E72D297353CC}">
              <c16:uniqueId val="{00000000-8AA7-49DF-AD18-EA9C0E9274DD}"/>
            </c:ext>
          </c:extLst>
        </c:ser>
        <c:dLbls>
          <c:dLblPos val="inEnd"/>
          <c:showLegendKey val="0"/>
          <c:showVal val="1"/>
          <c:showCatName val="0"/>
          <c:showSerName val="0"/>
          <c:showPercent val="0"/>
          <c:showBubbleSize val="0"/>
        </c:dLbls>
        <c:gapWidth val="41"/>
        <c:axId val="353720255"/>
        <c:axId val="353720671"/>
      </c:barChart>
      <c:catAx>
        <c:axId val="3537202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dk1">
                    <a:lumMod val="65000"/>
                    <a:lumOff val="35000"/>
                  </a:schemeClr>
                </a:solidFill>
                <a:effectLst/>
                <a:latin typeface="+mn-lt"/>
                <a:ea typeface="+mn-ea"/>
                <a:cs typeface="+mn-cs"/>
              </a:defRPr>
            </a:pPr>
            <a:endParaRPr lang="ru-RU"/>
          </a:p>
        </c:txPr>
        <c:crossAx val="353720671"/>
        <c:crosses val="autoZero"/>
        <c:auto val="1"/>
        <c:lblAlgn val="ctr"/>
        <c:lblOffset val="100"/>
        <c:noMultiLvlLbl val="0"/>
      </c:catAx>
      <c:valAx>
        <c:axId val="353720671"/>
        <c:scaling>
          <c:orientation val="minMax"/>
        </c:scaling>
        <c:delete val="1"/>
        <c:axPos val="l"/>
        <c:numFmt formatCode="General" sourceLinked="1"/>
        <c:majorTickMark val="none"/>
        <c:minorTickMark val="none"/>
        <c:tickLblPos val="nextTo"/>
        <c:crossAx val="35372025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200" b="1" dirty="0">
                <a:solidFill>
                  <a:schemeClr val="tx1"/>
                </a:solidFill>
              </a:rPr>
              <a:t>AUG-2025, T_MAX and</a:t>
            </a:r>
            <a:r>
              <a:rPr lang="en-US" sz="1200" b="1" baseline="0" dirty="0">
                <a:solidFill>
                  <a:schemeClr val="tx1"/>
                </a:solidFill>
              </a:rPr>
              <a:t> T-anomalies</a:t>
            </a:r>
          </a:p>
          <a:p>
            <a:pPr>
              <a:defRPr sz="1400">
                <a:solidFill>
                  <a:schemeClr val="tx1"/>
                </a:solidFill>
              </a:defRPr>
            </a:pPr>
            <a:r>
              <a:rPr lang="en-US" sz="1200" b="1" baseline="0" dirty="0">
                <a:solidFill>
                  <a:schemeClr val="tx1"/>
                </a:solidFill>
              </a:rPr>
              <a:t>station data </a:t>
            </a:r>
            <a:endParaRPr lang="ru-RU" sz="1200" b="1" dirty="0">
              <a:solidFill>
                <a:schemeClr val="tx1"/>
              </a:solidFill>
            </a:endParaRPr>
          </a:p>
        </c:rich>
      </c:tx>
      <c:layout>
        <c:manualLayout>
          <c:xMode val="edge"/>
          <c:yMode val="edge"/>
          <c:x val="0.13776469142203979"/>
          <c:y val="2.896796052328453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6.6580927384076991E-2"/>
          <c:y val="0.27532407407407405"/>
          <c:w val="0.87352099737532807"/>
          <c:h val="0.48709791484397785"/>
        </c:manualLayout>
      </c:layout>
      <c:barChart>
        <c:barDir val="col"/>
        <c:grouping val="clustered"/>
        <c:varyColors val="0"/>
        <c:ser>
          <c:idx val="0"/>
          <c:order val="0"/>
          <c:tx>
            <c:strRef>
              <c:f>Лист1!$B$13</c:f>
              <c:strCache>
                <c:ptCount val="1"/>
                <c:pt idx="0">
                  <c:v>Anomaly</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Лист1!$A$14:$A$24</c:f>
              <c:strCache>
                <c:ptCount val="11"/>
                <c:pt idx="0">
                  <c:v>Tazovsky</c:v>
                </c:pt>
                <c:pt idx="1">
                  <c:v>Nyda</c:v>
                </c:pt>
                <c:pt idx="2">
                  <c:v>Salekhard</c:v>
                </c:pt>
                <c:pt idx="3">
                  <c:v>Poluy</c:v>
                </c:pt>
                <c:pt idx="4">
                  <c:v>Urengoy</c:v>
                </c:pt>
                <c:pt idx="5">
                  <c:v>Pitlyar</c:v>
                </c:pt>
                <c:pt idx="6">
                  <c:v>Krasnoselkup</c:v>
                </c:pt>
                <c:pt idx="7">
                  <c:v>Nadym</c:v>
                </c:pt>
                <c:pt idx="8">
                  <c:v>Muzhi</c:v>
                </c:pt>
                <c:pt idx="9">
                  <c:v>Tarko-Sale</c:v>
                </c:pt>
                <c:pt idx="10">
                  <c:v>Tolka</c:v>
                </c:pt>
              </c:strCache>
            </c:strRef>
          </c:cat>
          <c:val>
            <c:numRef>
              <c:f>Лист1!$B$14:$B$24</c:f>
              <c:numCache>
                <c:formatCode>General</c:formatCode>
                <c:ptCount val="11"/>
                <c:pt idx="0">
                  <c:v>5.0999999999999996</c:v>
                </c:pt>
                <c:pt idx="1">
                  <c:v>4.2</c:v>
                </c:pt>
                <c:pt idx="2">
                  <c:v>4.4000000000000004</c:v>
                </c:pt>
                <c:pt idx="3">
                  <c:v>4.3</c:v>
                </c:pt>
                <c:pt idx="4">
                  <c:v>4.2</c:v>
                </c:pt>
                <c:pt idx="5">
                  <c:v>4.9000000000000004</c:v>
                </c:pt>
                <c:pt idx="6">
                  <c:v>4.2</c:v>
                </c:pt>
                <c:pt idx="7">
                  <c:v>3.8</c:v>
                </c:pt>
                <c:pt idx="8">
                  <c:v>4</c:v>
                </c:pt>
                <c:pt idx="9">
                  <c:v>3.8</c:v>
                </c:pt>
                <c:pt idx="10">
                  <c:v>3.3</c:v>
                </c:pt>
              </c:numCache>
            </c:numRef>
          </c:val>
          <c:extLst>
            <c:ext xmlns:c16="http://schemas.microsoft.com/office/drawing/2014/chart" uri="{C3380CC4-5D6E-409C-BE32-E72D297353CC}">
              <c16:uniqueId val="{00000000-D4D9-40FD-8F68-C1B8773EF9BB}"/>
            </c:ext>
          </c:extLst>
        </c:ser>
        <c:dLbls>
          <c:showLegendKey val="0"/>
          <c:showVal val="0"/>
          <c:showCatName val="0"/>
          <c:showSerName val="0"/>
          <c:showPercent val="0"/>
          <c:showBubbleSize val="0"/>
        </c:dLbls>
        <c:gapWidth val="269"/>
        <c:axId val="466378991"/>
        <c:axId val="277780415"/>
      </c:barChart>
      <c:lineChart>
        <c:grouping val="standard"/>
        <c:varyColors val="0"/>
        <c:ser>
          <c:idx val="1"/>
          <c:order val="1"/>
          <c:tx>
            <c:strRef>
              <c:f>Лист1!$C$13</c:f>
              <c:strCache>
                <c:ptCount val="1"/>
                <c:pt idx="0">
                  <c:v>T_MAX</c:v>
                </c:pt>
              </c:strCache>
            </c:strRef>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strRef>
              <c:f>Лист1!$A$14:$A$24</c:f>
              <c:strCache>
                <c:ptCount val="11"/>
                <c:pt idx="0">
                  <c:v>Tazovsky</c:v>
                </c:pt>
                <c:pt idx="1">
                  <c:v>Nyda</c:v>
                </c:pt>
                <c:pt idx="2">
                  <c:v>Salekhard</c:v>
                </c:pt>
                <c:pt idx="3">
                  <c:v>Poluy</c:v>
                </c:pt>
                <c:pt idx="4">
                  <c:v>Urengoy</c:v>
                </c:pt>
                <c:pt idx="5">
                  <c:v>Pitlyar</c:v>
                </c:pt>
                <c:pt idx="6">
                  <c:v>Krasnoselkup</c:v>
                </c:pt>
                <c:pt idx="7">
                  <c:v>Nadym</c:v>
                </c:pt>
                <c:pt idx="8">
                  <c:v>Muzhi</c:v>
                </c:pt>
                <c:pt idx="9">
                  <c:v>Tarko-Sale</c:v>
                </c:pt>
                <c:pt idx="10">
                  <c:v>Tolka</c:v>
                </c:pt>
              </c:strCache>
            </c:strRef>
          </c:cat>
          <c:val>
            <c:numRef>
              <c:f>Лист1!$C$14:$C$24</c:f>
              <c:numCache>
                <c:formatCode>General</c:formatCode>
                <c:ptCount val="11"/>
                <c:pt idx="0">
                  <c:v>26</c:v>
                </c:pt>
                <c:pt idx="1">
                  <c:v>28</c:v>
                </c:pt>
                <c:pt idx="2">
                  <c:v>26</c:v>
                </c:pt>
                <c:pt idx="3">
                  <c:v>27</c:v>
                </c:pt>
                <c:pt idx="4">
                  <c:v>27</c:v>
                </c:pt>
                <c:pt idx="5">
                  <c:v>26</c:v>
                </c:pt>
                <c:pt idx="6">
                  <c:v>27</c:v>
                </c:pt>
                <c:pt idx="7">
                  <c:v>27</c:v>
                </c:pt>
                <c:pt idx="8">
                  <c:v>26</c:v>
                </c:pt>
                <c:pt idx="9">
                  <c:v>28</c:v>
                </c:pt>
                <c:pt idx="10">
                  <c:v>27</c:v>
                </c:pt>
              </c:numCache>
            </c:numRef>
          </c:val>
          <c:smooth val="0"/>
          <c:extLst>
            <c:ext xmlns:c16="http://schemas.microsoft.com/office/drawing/2014/chart" uri="{C3380CC4-5D6E-409C-BE32-E72D297353CC}">
              <c16:uniqueId val="{00000001-D4D9-40FD-8F68-C1B8773EF9BB}"/>
            </c:ext>
          </c:extLst>
        </c:ser>
        <c:dLbls>
          <c:showLegendKey val="0"/>
          <c:showVal val="0"/>
          <c:showCatName val="0"/>
          <c:showSerName val="0"/>
          <c:showPercent val="0"/>
          <c:showBubbleSize val="0"/>
        </c:dLbls>
        <c:marker val="1"/>
        <c:smooth val="0"/>
        <c:axId val="351270063"/>
        <c:axId val="351275887"/>
      </c:lineChart>
      <c:catAx>
        <c:axId val="35127006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ru-RU"/>
          </a:p>
        </c:txPr>
        <c:crossAx val="351275887"/>
        <c:crosses val="autoZero"/>
        <c:auto val="1"/>
        <c:lblAlgn val="ctr"/>
        <c:lblOffset val="100"/>
        <c:noMultiLvlLbl val="0"/>
      </c:catAx>
      <c:valAx>
        <c:axId val="351275887"/>
        <c:scaling>
          <c:orientation val="minMax"/>
          <c:max val="28"/>
          <c:min val="25"/>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accent2">
                    <a:lumMod val="75000"/>
                  </a:schemeClr>
                </a:solidFill>
                <a:latin typeface="+mn-lt"/>
                <a:ea typeface="+mn-ea"/>
                <a:cs typeface="+mn-cs"/>
              </a:defRPr>
            </a:pPr>
            <a:endParaRPr lang="ru-RU"/>
          </a:p>
        </c:txPr>
        <c:crossAx val="351270063"/>
        <c:crosses val="autoZero"/>
        <c:crossBetween val="between"/>
        <c:majorUnit val="1"/>
      </c:valAx>
      <c:valAx>
        <c:axId val="277780415"/>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accent1">
                    <a:lumMod val="75000"/>
                  </a:schemeClr>
                </a:solidFill>
                <a:latin typeface="+mn-lt"/>
                <a:ea typeface="+mn-ea"/>
                <a:cs typeface="+mn-cs"/>
              </a:defRPr>
            </a:pPr>
            <a:endParaRPr lang="ru-RU"/>
          </a:p>
        </c:txPr>
        <c:crossAx val="466378991"/>
        <c:crosses val="max"/>
        <c:crossBetween val="between"/>
      </c:valAx>
      <c:catAx>
        <c:axId val="466378991"/>
        <c:scaling>
          <c:orientation val="minMax"/>
        </c:scaling>
        <c:delete val="1"/>
        <c:axPos val="b"/>
        <c:numFmt formatCode="General" sourceLinked="1"/>
        <c:majorTickMark val="none"/>
        <c:minorTickMark val="none"/>
        <c:tickLblPos val="nextTo"/>
        <c:crossAx val="277780415"/>
        <c:crosses val="autoZero"/>
        <c:auto val="1"/>
        <c:lblAlgn val="ctr"/>
        <c:lblOffset val="100"/>
        <c:noMultiLvlLbl val="0"/>
      </c:catAx>
      <c:spPr>
        <a:noFill/>
        <a:ln>
          <a:noFill/>
        </a:ln>
        <a:effectLst/>
      </c:spPr>
    </c:plotArea>
    <c:legend>
      <c:legendPos val="b"/>
      <c:layout>
        <c:manualLayout>
          <c:xMode val="edge"/>
          <c:yMode val="edge"/>
          <c:x val="0.27849595706914509"/>
          <c:y val="0.22967213286759547"/>
          <c:w val="0.49491952704003922"/>
          <c:h val="0.141854962211637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alpha val="78000"/>
      </a:schemeClr>
    </a:solid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r>
              <a:rPr lang="en-US" sz="1100" b="1" i="0" u="none" strike="noStrike" cap="all" normalizeH="0" baseline="0"/>
              <a:t>population of domestic reindeer</a:t>
            </a:r>
            <a:endParaRPr lang="ru-RU" sz="1100"/>
          </a:p>
        </c:rich>
      </c:tx>
      <c:overlay val="0"/>
      <c:spPr>
        <a:noFill/>
        <a:ln>
          <a:noFill/>
        </a:ln>
        <a:effectLst/>
      </c:spPr>
      <c:txPr>
        <a:bodyPr rot="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9.4037595629113069E-2"/>
          <c:y val="0.22628653682955388"/>
          <c:w val="0.86136607774189999"/>
          <c:h val="0.5797888087999914"/>
        </c:manualLayout>
      </c:layout>
      <c:barChart>
        <c:barDir val="col"/>
        <c:grouping val="clustered"/>
        <c:varyColors val="0"/>
        <c:ser>
          <c:idx val="0"/>
          <c:order val="0"/>
          <c:tx>
            <c:strRef>
              <c:f>Лист1!$A$53</c:f>
              <c:strCache>
                <c:ptCount val="1"/>
                <c:pt idx="0">
                  <c:v>1992</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1" i="0" u="none" strike="noStrike" kern="1200" baseline="0">
                    <a:solidFill>
                      <a:schemeClr val="tx1">
                        <a:lumMod val="95000"/>
                        <a:lumOff val="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Лист1!$B$46:$C$46</c:f>
              <c:strCache>
                <c:ptCount val="2"/>
                <c:pt idx="0">
                  <c:v>Russia</c:v>
                </c:pt>
                <c:pt idx="1">
                  <c:v>Sakha-Yakutia (leader)</c:v>
                </c:pt>
              </c:strCache>
            </c:strRef>
          </c:cat>
          <c:val>
            <c:numRef>
              <c:f>Лист1!$B$47:$C$47</c:f>
              <c:numCache>
                <c:formatCode>General</c:formatCode>
                <c:ptCount val="2"/>
                <c:pt idx="0">
                  <c:v>2200</c:v>
                </c:pt>
                <c:pt idx="1">
                  <c:v>362</c:v>
                </c:pt>
              </c:numCache>
            </c:numRef>
          </c:val>
          <c:extLst>
            <c:ext xmlns:c16="http://schemas.microsoft.com/office/drawing/2014/chart" uri="{C3380CC4-5D6E-409C-BE32-E72D297353CC}">
              <c16:uniqueId val="{00000000-3A0E-46CC-A6E3-0B9CBBB98878}"/>
            </c:ext>
          </c:extLst>
        </c:ser>
        <c:ser>
          <c:idx val="1"/>
          <c:order val="1"/>
          <c:tx>
            <c:strRef>
              <c:f>Лист1!$A$54</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1" i="0" u="none" strike="noStrike" kern="1200" baseline="0">
                    <a:solidFill>
                      <a:schemeClr val="tx1">
                        <a:lumMod val="95000"/>
                        <a:lumOff val="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Лист1!$B$46:$C$46</c:f>
              <c:strCache>
                <c:ptCount val="2"/>
                <c:pt idx="0">
                  <c:v>Russia</c:v>
                </c:pt>
                <c:pt idx="1">
                  <c:v>Sakha-Yakutia (leader)</c:v>
                </c:pt>
              </c:strCache>
            </c:strRef>
          </c:cat>
          <c:val>
            <c:numRef>
              <c:f>Лист1!$B$48:$C$48</c:f>
              <c:numCache>
                <c:formatCode>General</c:formatCode>
                <c:ptCount val="2"/>
                <c:pt idx="0">
                  <c:v>1500</c:v>
                </c:pt>
                <c:pt idx="1">
                  <c:v>162</c:v>
                </c:pt>
              </c:numCache>
            </c:numRef>
          </c:val>
          <c:extLst>
            <c:ext xmlns:c16="http://schemas.microsoft.com/office/drawing/2014/chart" uri="{C3380CC4-5D6E-409C-BE32-E72D297353CC}">
              <c16:uniqueId val="{00000001-3A0E-46CC-A6E3-0B9CBBB98878}"/>
            </c:ext>
          </c:extLst>
        </c:ser>
        <c:dLbls>
          <c:dLblPos val="outEnd"/>
          <c:showLegendKey val="0"/>
          <c:showVal val="1"/>
          <c:showCatName val="0"/>
          <c:showSerName val="0"/>
          <c:showPercent val="0"/>
          <c:showBubbleSize val="0"/>
        </c:dLbls>
        <c:gapWidth val="444"/>
        <c:overlap val="-90"/>
        <c:axId val="426896127"/>
        <c:axId val="426903199"/>
      </c:barChart>
      <c:catAx>
        <c:axId val="4268961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all" spc="120" normalizeH="0" baseline="0">
                <a:solidFill>
                  <a:schemeClr val="tx1">
                    <a:lumMod val="65000"/>
                    <a:lumOff val="35000"/>
                  </a:schemeClr>
                </a:solidFill>
                <a:latin typeface="+mn-lt"/>
                <a:ea typeface="+mn-ea"/>
                <a:cs typeface="+mn-cs"/>
              </a:defRPr>
            </a:pPr>
            <a:endParaRPr lang="ru-RU"/>
          </a:p>
        </c:txPr>
        <c:crossAx val="426903199"/>
        <c:crosses val="autoZero"/>
        <c:auto val="1"/>
        <c:lblAlgn val="ctr"/>
        <c:lblOffset val="100"/>
        <c:noMultiLvlLbl val="0"/>
      </c:catAx>
      <c:valAx>
        <c:axId val="426903199"/>
        <c:scaling>
          <c:orientation val="minMax"/>
        </c:scaling>
        <c:delete val="1"/>
        <c:axPos val="l"/>
        <c:title>
          <c:tx>
            <c:rich>
              <a:bodyPr rot="-5400000" spcFirstLastPara="1" vertOverflow="ellipsis" vert="horz" wrap="square" anchor="ctr" anchorCtr="1"/>
              <a:lstStyle/>
              <a:p>
                <a:pPr>
                  <a:defRPr sz="800" b="1" i="0" u="none" strike="noStrike" kern="1200" cap="all" baseline="0">
                    <a:solidFill>
                      <a:schemeClr val="tx1">
                        <a:lumMod val="65000"/>
                        <a:lumOff val="35000"/>
                      </a:schemeClr>
                    </a:solidFill>
                    <a:latin typeface="+mn-lt"/>
                    <a:ea typeface="+mn-ea"/>
                    <a:cs typeface="+mn-cs"/>
                  </a:defRPr>
                </a:pPr>
                <a:r>
                  <a:rPr lang="en-US" sz="800" b="1" i="0" u="none" strike="noStrike" cap="all" baseline="0"/>
                  <a:t>thousands of heads</a:t>
                </a:r>
                <a:endParaRPr lang="ru-RU" sz="800" b="1"/>
              </a:p>
            </c:rich>
          </c:tx>
          <c:layout>
            <c:manualLayout>
              <c:xMode val="edge"/>
              <c:yMode val="edge"/>
              <c:x val="3.0428762390136813E-2"/>
              <c:y val="0.27845006714923692"/>
            </c:manualLayout>
          </c:layout>
          <c:overlay val="0"/>
          <c:spPr>
            <a:noFill/>
            <a:ln>
              <a:noFill/>
            </a:ln>
            <a:effectLst/>
          </c:spPr>
          <c:txPr>
            <a:bodyPr rot="-5400000" spcFirstLastPara="1" vertOverflow="ellipsis" vert="horz" wrap="square" anchor="ctr" anchorCtr="1"/>
            <a:lstStyle/>
            <a:p>
              <a:pPr>
                <a:defRPr sz="800" b="1" i="0" u="none" strike="noStrike" kern="1200" cap="all"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crossAx val="426896127"/>
        <c:crosses val="autoZero"/>
        <c:crossBetween val="between"/>
      </c:valAx>
      <c:spPr>
        <a:solidFill>
          <a:schemeClr val="bg1"/>
        </a:solidFill>
        <a:ln>
          <a:noFill/>
        </a:ln>
        <a:effectLst/>
      </c:spPr>
    </c:plotArea>
    <c:legend>
      <c:legendPos val="t"/>
      <c:layout>
        <c:manualLayout>
          <c:xMode val="edge"/>
          <c:yMode val="edge"/>
          <c:x val="0.53791022954179424"/>
          <c:y val="0.3017735334242837"/>
          <c:w val="0.34581721890667172"/>
          <c:h val="9.913783287321008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cap="all" spc="120" normalizeH="0" baseline="0">
                <a:solidFill>
                  <a:schemeClr val="tx1">
                    <a:lumMod val="65000"/>
                    <a:lumOff val="35000"/>
                  </a:schemeClr>
                </a:solidFill>
                <a:latin typeface="+mn-lt"/>
                <a:ea typeface="+mn-ea"/>
                <a:cs typeface="+mn-cs"/>
              </a:defRPr>
            </a:pPr>
            <a:r>
              <a:rPr lang="en-US" sz="1050" dirty="0"/>
              <a:t>Sakha-YAKUTIA</a:t>
            </a:r>
            <a:endParaRPr lang="ru-RU" sz="1050" dirty="0"/>
          </a:p>
        </c:rich>
      </c:tx>
      <c:layout>
        <c:manualLayout>
          <c:xMode val="edge"/>
          <c:yMode val="edge"/>
          <c:x val="0.28659633911100962"/>
          <c:y val="0.15575772111327935"/>
        </c:manualLayout>
      </c:layout>
      <c:overlay val="0"/>
      <c:spPr>
        <a:noFill/>
        <a:ln>
          <a:noFill/>
        </a:ln>
        <a:effectLst/>
      </c:spPr>
      <c:txPr>
        <a:bodyPr rot="0" spcFirstLastPara="1" vertOverflow="ellipsis" vert="horz" wrap="square" anchor="ctr" anchorCtr="1"/>
        <a:lstStyle/>
        <a:p>
          <a:pPr>
            <a:defRPr sz="1050"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9.0728120553323161E-2"/>
          <c:y val="0.26287049279606806"/>
          <c:w val="0.86624489844946129"/>
          <c:h val="0.60338153562376351"/>
        </c:manualLayout>
      </c:layout>
      <c:barChart>
        <c:barDir val="col"/>
        <c:grouping val="clustered"/>
        <c:varyColors val="0"/>
        <c:ser>
          <c:idx val="0"/>
          <c:order val="0"/>
          <c:tx>
            <c:strRef>
              <c:f>Лист1!$A$53</c:f>
              <c:strCache>
                <c:ptCount val="1"/>
                <c:pt idx="0">
                  <c:v>1992</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lumMod val="95000"/>
                        <a:lumOff val="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Лист1!$B$51:$C$52</c:f>
              <c:strCache>
                <c:ptCount val="2"/>
                <c:pt idx="0">
                  <c:v>domestic deer</c:v>
                </c:pt>
                <c:pt idx="1">
                  <c:v>wild deer</c:v>
                </c:pt>
              </c:strCache>
            </c:strRef>
          </c:cat>
          <c:val>
            <c:numRef>
              <c:f>Лист1!$B$53:$C$53</c:f>
              <c:numCache>
                <c:formatCode>General</c:formatCode>
                <c:ptCount val="2"/>
                <c:pt idx="0">
                  <c:v>362</c:v>
                </c:pt>
                <c:pt idx="1">
                  <c:v>130</c:v>
                </c:pt>
              </c:numCache>
            </c:numRef>
          </c:val>
          <c:extLst>
            <c:ext xmlns:c16="http://schemas.microsoft.com/office/drawing/2014/chart" uri="{C3380CC4-5D6E-409C-BE32-E72D297353CC}">
              <c16:uniqueId val="{00000000-AC62-435D-9A24-184E01ADA22B}"/>
            </c:ext>
          </c:extLst>
        </c:ser>
        <c:ser>
          <c:idx val="1"/>
          <c:order val="1"/>
          <c:tx>
            <c:strRef>
              <c:f>Лист1!$A$54</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lumMod val="95000"/>
                        <a:lumOff val="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Лист1!$B$51:$C$52</c:f>
              <c:strCache>
                <c:ptCount val="2"/>
                <c:pt idx="0">
                  <c:v>domestic deer</c:v>
                </c:pt>
                <c:pt idx="1">
                  <c:v>wild deer</c:v>
                </c:pt>
              </c:strCache>
            </c:strRef>
          </c:cat>
          <c:val>
            <c:numRef>
              <c:f>Лист1!$B$54:$C$54</c:f>
              <c:numCache>
                <c:formatCode>General</c:formatCode>
                <c:ptCount val="2"/>
                <c:pt idx="0">
                  <c:v>162</c:v>
                </c:pt>
                <c:pt idx="1">
                  <c:v>1.8</c:v>
                </c:pt>
              </c:numCache>
            </c:numRef>
          </c:val>
          <c:extLst>
            <c:ext xmlns:c16="http://schemas.microsoft.com/office/drawing/2014/chart" uri="{C3380CC4-5D6E-409C-BE32-E72D297353CC}">
              <c16:uniqueId val="{00000001-AC62-435D-9A24-184E01ADA22B}"/>
            </c:ext>
          </c:extLst>
        </c:ser>
        <c:dLbls>
          <c:dLblPos val="outEnd"/>
          <c:showLegendKey val="0"/>
          <c:showVal val="1"/>
          <c:showCatName val="0"/>
          <c:showSerName val="0"/>
          <c:showPercent val="0"/>
          <c:showBubbleSize val="0"/>
        </c:dLbls>
        <c:gapWidth val="444"/>
        <c:overlap val="-90"/>
        <c:axId val="426896127"/>
        <c:axId val="426903199"/>
      </c:barChart>
      <c:catAx>
        <c:axId val="4268961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all" spc="120" normalizeH="0" baseline="0">
                <a:solidFill>
                  <a:schemeClr val="tx1">
                    <a:lumMod val="65000"/>
                    <a:lumOff val="35000"/>
                  </a:schemeClr>
                </a:solidFill>
                <a:latin typeface="+mn-lt"/>
                <a:ea typeface="+mn-ea"/>
                <a:cs typeface="+mn-cs"/>
              </a:defRPr>
            </a:pPr>
            <a:endParaRPr lang="ru-RU"/>
          </a:p>
        </c:txPr>
        <c:crossAx val="426903199"/>
        <c:crosses val="autoZero"/>
        <c:auto val="1"/>
        <c:lblAlgn val="ctr"/>
        <c:lblOffset val="100"/>
        <c:noMultiLvlLbl val="0"/>
      </c:catAx>
      <c:valAx>
        <c:axId val="426903199"/>
        <c:scaling>
          <c:orientation val="minMax"/>
        </c:scaling>
        <c:delete val="1"/>
        <c:axPos val="l"/>
        <c:title>
          <c:tx>
            <c:rich>
              <a:bodyPr rot="-5400000" spcFirstLastPara="1" vertOverflow="ellipsis" vert="horz" wrap="square" anchor="ctr" anchorCtr="1"/>
              <a:lstStyle/>
              <a:p>
                <a:pPr>
                  <a:defRPr sz="800" b="1" i="0" u="none" strike="noStrike" kern="1200" cap="all" baseline="0">
                    <a:solidFill>
                      <a:schemeClr val="tx1">
                        <a:lumMod val="65000"/>
                        <a:lumOff val="35000"/>
                      </a:schemeClr>
                    </a:solidFill>
                    <a:latin typeface="+mn-lt"/>
                    <a:ea typeface="+mn-ea"/>
                    <a:cs typeface="+mn-cs"/>
                  </a:defRPr>
                </a:pPr>
                <a:r>
                  <a:rPr lang="en-US" sz="800" b="1" i="0" u="none" strike="noStrike" cap="all" baseline="0"/>
                  <a:t>thousands of heads</a:t>
                </a:r>
                <a:endParaRPr lang="ru-RU" sz="800" b="1"/>
              </a:p>
            </c:rich>
          </c:tx>
          <c:overlay val="0"/>
          <c:spPr>
            <a:noFill/>
            <a:ln>
              <a:noFill/>
            </a:ln>
            <a:effectLst/>
          </c:spPr>
          <c:txPr>
            <a:bodyPr rot="-5400000" spcFirstLastPara="1" vertOverflow="ellipsis" vert="horz" wrap="square" anchor="ctr" anchorCtr="1"/>
            <a:lstStyle/>
            <a:p>
              <a:pPr>
                <a:defRPr sz="800" b="1" i="0" u="none" strike="noStrike" kern="1200" cap="all"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crossAx val="426896127"/>
        <c:crosses val="autoZero"/>
        <c:crossBetween val="between"/>
      </c:valAx>
      <c:spPr>
        <a:solidFill>
          <a:schemeClr val="bg1"/>
        </a:solidFill>
        <a:ln>
          <a:noFill/>
        </a:ln>
        <a:effectLst/>
      </c:spPr>
    </c:plotArea>
    <c:legend>
      <c:legendPos val="t"/>
      <c:layout>
        <c:manualLayout>
          <c:xMode val="edge"/>
          <c:yMode val="edge"/>
          <c:x val="0.58351451133375032"/>
          <c:y val="0.3191485260001008"/>
          <c:w val="0.33364718013728567"/>
          <c:h val="0.104801916514951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1111/gcb.7015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3654b517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33654b517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9ada9c439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49ada9c439_0_0:notes"/>
          <p:cNvSpPr txBox="1">
            <a:spLocks noGrp="1"/>
          </p:cNvSpPr>
          <p:nvPr>
            <p:ph type="body" idx="1"/>
          </p:nvPr>
        </p:nvSpPr>
        <p:spPr>
          <a:xfrm>
            <a:off x="685480" y="4415530"/>
            <a:ext cx="5487000" cy="418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7" name="Google Shape;217;g249ada9c439_0_0:notes"/>
          <p:cNvSpPr txBox="1">
            <a:spLocks noGrp="1"/>
          </p:cNvSpPr>
          <p:nvPr>
            <p:ph type="sldNum" idx="12"/>
          </p:nvPr>
        </p:nvSpPr>
        <p:spPr>
          <a:xfrm>
            <a:off x="3883851" y="8829574"/>
            <a:ext cx="2972400" cy="465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3654b517c3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 name="Google Shape;505;g33654b517c3_0_922:notes"/>
          <p:cNvSpPr txBox="1">
            <a:spLocks noGrp="1"/>
          </p:cNvSpPr>
          <p:nvPr>
            <p:ph type="body" idx="1"/>
          </p:nvPr>
        </p:nvSpPr>
        <p:spPr>
          <a:xfrm>
            <a:off x="685440" y="4343016"/>
            <a:ext cx="5486700" cy="411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506" name="Google Shape;506;g33654b517c3_0_922:notes"/>
          <p:cNvSpPr txBox="1">
            <a:spLocks noGrp="1"/>
          </p:cNvSpPr>
          <p:nvPr>
            <p:ph type="sldNum" idx="12"/>
          </p:nvPr>
        </p:nvSpPr>
        <p:spPr>
          <a:xfrm>
            <a:off x="3883680" y="8684970"/>
            <a:ext cx="2972100" cy="4575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 sz="1200" b="0" strike="noStrike">
                <a:solidFill>
                  <a:srgbClr val="000000"/>
                </a:solidFill>
                <a:latin typeface="Times New Roman"/>
                <a:ea typeface="Times New Roman"/>
                <a:cs typeface="Times New Roman"/>
                <a:sym typeface="Times New Roman"/>
              </a:rPr>
              <a:t>11</a:t>
            </a:fld>
            <a:endParaRPr sz="1200" b="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ee5859b0e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9ee5859b0e_0_0:notes"/>
          <p:cNvSpPr txBox="1">
            <a:spLocks noGrp="1"/>
          </p:cNvSpPr>
          <p:nvPr>
            <p:ph type="body" idx="1"/>
          </p:nvPr>
        </p:nvSpPr>
        <p:spPr>
          <a:xfrm>
            <a:off x="914400" y="3300413"/>
            <a:ext cx="7315200" cy="27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g9ee5859b0e_0_0:notes"/>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ee5859b0e_0_1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9ee5859b0e_0_13:notes"/>
          <p:cNvSpPr txBox="1">
            <a:spLocks noGrp="1"/>
          </p:cNvSpPr>
          <p:nvPr>
            <p:ph type="body" idx="1"/>
          </p:nvPr>
        </p:nvSpPr>
        <p:spPr>
          <a:xfrm>
            <a:off x="914400" y="3300413"/>
            <a:ext cx="7315200" cy="27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g9ee5859b0e_0_13:notes"/>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ee5859b0e_0_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9ee5859b0e_0_7:notes"/>
          <p:cNvSpPr txBox="1">
            <a:spLocks noGrp="1"/>
          </p:cNvSpPr>
          <p:nvPr>
            <p:ph type="body" idx="1"/>
          </p:nvPr>
        </p:nvSpPr>
        <p:spPr>
          <a:xfrm>
            <a:off x="914400" y="3300413"/>
            <a:ext cx="7315200" cy="27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g9ee5859b0e_0_7:notes"/>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3654b517c3_0_1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33654b517c3_0_1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3654b517c3_0_1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g33654b517c3_0_1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3654b517c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33654b517c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ctr" rtl="0">
              <a:lnSpc>
                <a:spcPct val="100000"/>
              </a:lnSpc>
              <a:spcBef>
                <a:spcPts val="0"/>
              </a:spcBef>
              <a:spcAft>
                <a:spcPts val="0"/>
              </a:spcAft>
              <a:buClr>
                <a:schemeClr val="dk1"/>
              </a:buClr>
              <a:buSzPts val="1100"/>
              <a:buFont typeface="Arial"/>
              <a:buNone/>
            </a:pPr>
            <a:endParaRPr sz="2800">
              <a:solidFill>
                <a:srgbClr val="595959"/>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3654b517c3_0_12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33654b517c3_0_1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3654b517c3_0_13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33654b517c3_0_1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3654b517c3_0_13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33654b517c3_0_1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3654b517c3_0_16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g33654b517c3_0_16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a:extLst>
            <a:ext uri="{FF2B5EF4-FFF2-40B4-BE49-F238E27FC236}">
              <a16:creationId xmlns:a16="http://schemas.microsoft.com/office/drawing/2014/main" id="{62F89D87-F665-672B-2809-E9AEF4A674AE}"/>
            </a:ext>
          </a:extLst>
        </p:cNvPr>
        <p:cNvGrpSpPr/>
        <p:nvPr/>
      </p:nvGrpSpPr>
      <p:grpSpPr>
        <a:xfrm>
          <a:off x="0" y="0"/>
          <a:ext cx="0" cy="0"/>
          <a:chOff x="0" y="0"/>
          <a:chExt cx="0" cy="0"/>
        </a:xfrm>
      </p:grpSpPr>
      <p:sp>
        <p:nvSpPr>
          <p:cNvPr id="247" name="Google Shape;247;g289ecd0e798_0_4:notes">
            <a:extLst>
              <a:ext uri="{FF2B5EF4-FFF2-40B4-BE49-F238E27FC236}">
                <a16:creationId xmlns:a16="http://schemas.microsoft.com/office/drawing/2014/main" id="{950382FB-C724-EB9F-5C76-0E3773EE54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89ecd0e798_0_4:notes">
            <a:extLst>
              <a:ext uri="{FF2B5EF4-FFF2-40B4-BE49-F238E27FC236}">
                <a16:creationId xmlns:a16="http://schemas.microsoft.com/office/drawing/2014/main" id="{F1BE0E45-8498-14DC-7E24-0FA2199A895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Slide updated Oct 28, 2025. Reporting on Alaska and Western Canada domain</a:t>
            </a:r>
          </a:p>
          <a:p>
            <a:pPr marL="457200" marR="0" lvl="0" indent="-228600" algn="l" rtl="0">
              <a:lnSpc>
                <a:spcPct val="100000"/>
              </a:lnSpc>
              <a:spcBef>
                <a:spcPts val="0"/>
              </a:spcBef>
              <a:spcAft>
                <a:spcPts val="0"/>
              </a:spcAft>
              <a:buSzPts val="1400"/>
              <a:buNone/>
            </a:pPr>
            <a:r>
              <a:rPr lang="en-US" dirty="0"/>
              <a:t>TEMPERATURE</a:t>
            </a:r>
          </a:p>
          <a:p>
            <a:pPr marL="457200" marR="0" lvl="0" indent="-228600" algn="l" rtl="0">
              <a:lnSpc>
                <a:spcPct val="100000"/>
              </a:lnSpc>
              <a:spcBef>
                <a:spcPts val="0"/>
              </a:spcBef>
              <a:spcAft>
                <a:spcPts val="0"/>
              </a:spcAft>
              <a:buSzPts val="1400"/>
              <a:buNone/>
            </a:pPr>
            <a:r>
              <a:rPr lang="en-US" dirty="0"/>
              <a:t>-Map for ACF region has +0.5C, we calculate +0.49</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-Record warmest and coldest remain the same – these are just stats from the timeseries data</a:t>
            </a:r>
          </a:p>
          <a:p>
            <a:pPr>
              <a:defRPr/>
            </a:pPr>
            <a:endParaRPr lang="en-US" dirty="0"/>
          </a:p>
          <a:p>
            <a:pPr marL="457200" marR="0" lvl="0" indent="-228600" algn="l" defTabSz="914400">
              <a:lnSpc>
                <a:spcPct val="100000"/>
              </a:lnSpc>
              <a:spcBef>
                <a:spcPts val="0"/>
              </a:spcBef>
              <a:spcAft>
                <a:spcPts val="0"/>
              </a:spcAft>
              <a:buSzPts val="1400"/>
              <a:buFont typeface="Arial"/>
              <a:buNone/>
              <a:tabLst/>
              <a:defRPr/>
            </a:pPr>
            <a:r>
              <a:rPr lang="en-US" dirty="0"/>
              <a:t>PRECIPITATION</a:t>
            </a:r>
          </a:p>
          <a:p>
            <a:r>
              <a:rPr lang="en-US" dirty="0"/>
              <a:t>-Used 1991-2020 normal value (230mm when rounded)</a:t>
            </a:r>
          </a:p>
          <a:p>
            <a:r>
              <a:rPr lang="en-US" dirty="0"/>
              <a:t>-Record wettest and Record driest remains the same, unchanged</a:t>
            </a:r>
          </a:p>
          <a:p>
            <a:endParaRPr lang="en-US" dirty="0"/>
          </a:p>
          <a:p>
            <a:r>
              <a:rPr lang="en-US" sz="1200" b="0" i="1" u="none" strike="noStrike" cap="none" dirty="0">
                <a:solidFill>
                  <a:schemeClr val="dk1"/>
                </a:solidFill>
                <a:effectLst/>
                <a:latin typeface="Calibri"/>
                <a:ea typeface="Calibri"/>
                <a:cs typeface="Calibri"/>
                <a:sym typeface="Calibri"/>
              </a:rPr>
              <a:t>“In the table you could put a * beside the stats with the reference on the bottom of the slide.  These are the regional extent values I had been using to verify the forecasts so there's consistency there. In the dry run tomorrow (whoever presents) could ask US colleagues (if they're there) or the group in general if this is an ok approach.”</a:t>
            </a:r>
          </a:p>
          <a:p>
            <a:endParaRPr lang="en-US" sz="1200" b="0" i="1"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Western Arctic: Around 1-2 weeks later than normal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Western Arctic (ISR):</a:t>
            </a:r>
          </a:p>
          <a:p>
            <a:pPr lvl="0"/>
            <a:r>
              <a:rPr lang="en-US" sz="1200" b="0" i="0" u="none" strike="noStrike" cap="none" dirty="0">
                <a:solidFill>
                  <a:schemeClr val="dk1"/>
                </a:solidFill>
                <a:effectLst/>
                <a:latin typeface="Calibri"/>
                <a:ea typeface="Calibri"/>
                <a:cs typeface="Calibri"/>
                <a:sym typeface="Calibri"/>
              </a:rPr>
              <a:t>Unusual presence of old ice in southern and eastern Beaufort sea all season and observation of icebergs/ice islands in the Beaufort Sea, Amundsen Gulf (including Dolphin and Union Strait) &amp; Victoria Strait</a:t>
            </a:r>
          </a:p>
          <a:p>
            <a:pPr lvl="1"/>
            <a:r>
              <a:rPr lang="en-US" sz="1200" b="0" i="0" u="none" strike="noStrike" cap="none" dirty="0">
                <a:solidFill>
                  <a:schemeClr val="dk1"/>
                </a:solidFill>
                <a:effectLst/>
                <a:latin typeface="Calibri"/>
                <a:ea typeface="Calibri"/>
                <a:cs typeface="Calibri"/>
                <a:sym typeface="Calibri"/>
              </a:rPr>
              <a:t>Generally, more difficult navigation in western Arctic all season</a:t>
            </a:r>
          </a:p>
          <a:p>
            <a:pPr lvl="1"/>
            <a:r>
              <a:rPr lang="en-US" sz="1200" b="0" i="0" u="none" strike="noStrike" cap="none" dirty="0">
                <a:solidFill>
                  <a:schemeClr val="dk1"/>
                </a:solidFill>
                <a:effectLst/>
                <a:latin typeface="Calibri"/>
                <a:ea typeface="Calibri"/>
                <a:cs typeface="Calibri"/>
                <a:sym typeface="Calibri"/>
              </a:rPr>
              <a:t>Multiple iceberg/ice island observations lead to expansion of iceberg limit in the western Arctic.</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249" name="Google Shape;249;g289ecd0e798_0_4:notes">
            <a:extLst>
              <a:ext uri="{FF2B5EF4-FFF2-40B4-BE49-F238E27FC236}">
                <a16:creationId xmlns:a16="http://schemas.microsoft.com/office/drawing/2014/main" id="{695F59A8-D8E8-676D-C17C-6EEEE74F10F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6583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80606C16-BBFC-29D4-6F33-30F4B92F4030}"/>
            </a:ext>
          </a:extLst>
        </p:cNvPr>
        <p:cNvGrpSpPr/>
        <p:nvPr/>
      </p:nvGrpSpPr>
      <p:grpSpPr>
        <a:xfrm>
          <a:off x="0" y="0"/>
          <a:ext cx="0" cy="0"/>
          <a:chOff x="0" y="0"/>
          <a:chExt cx="0" cy="0"/>
        </a:xfrm>
      </p:grpSpPr>
      <p:sp>
        <p:nvSpPr>
          <p:cNvPr id="96" name="Google Shape;96;g289ecd0e798_0_199:notes">
            <a:extLst>
              <a:ext uri="{FF2B5EF4-FFF2-40B4-BE49-F238E27FC236}">
                <a16:creationId xmlns:a16="http://schemas.microsoft.com/office/drawing/2014/main" id="{C73D2475-214C-8BD7-F128-7A72AC691C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289ecd0e798_0_199:notes">
            <a:extLst>
              <a:ext uri="{FF2B5EF4-FFF2-40B4-BE49-F238E27FC236}">
                <a16:creationId xmlns:a16="http://schemas.microsoft.com/office/drawing/2014/main" id="{CACA1C7F-3E21-D9BF-247E-31122DC1382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Slide updated on Oct 28, 2025 (</a:t>
            </a:r>
            <a:r>
              <a:rPr lang="en-US" err="1"/>
              <a:t>E.Tetlock</a:t>
            </a:r>
            <a:r>
              <a:rPr lang="en-US"/>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Attribution added Oct 29, 2025 (</a:t>
            </a:r>
            <a:r>
              <a:rPr lang="en-US" err="1"/>
              <a:t>E.Tetlock</a:t>
            </a:r>
            <a:r>
              <a:rPr lang="en-US"/>
              <a:t>)</a:t>
            </a:r>
          </a:p>
          <a:p>
            <a:pPr marL="457200" marR="0" lvl="0" indent="-228600" algn="l" rtl="0">
              <a:lnSpc>
                <a:spcPct val="100000"/>
              </a:lnSpc>
              <a:spcBef>
                <a:spcPts val="0"/>
              </a:spcBef>
              <a:spcAft>
                <a:spcPts val="0"/>
              </a:spcAft>
              <a:buSzPts val="1400"/>
              <a:buNone/>
            </a:pPr>
            <a:endParaRPr lang="en-US"/>
          </a:p>
        </p:txBody>
      </p:sp>
      <p:sp>
        <p:nvSpPr>
          <p:cNvPr id="98" name="Google Shape;98;g289ecd0e798_0_199:notes">
            <a:extLst>
              <a:ext uri="{FF2B5EF4-FFF2-40B4-BE49-F238E27FC236}">
                <a16:creationId xmlns:a16="http://schemas.microsoft.com/office/drawing/2014/main" id="{55927E39-5A98-3896-66F5-349B0835C92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0120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523D8CD-8DC4-A45B-D705-5B19B1BD648C}"/>
            </a:ext>
          </a:extLst>
        </p:cNvPr>
        <p:cNvGrpSpPr/>
        <p:nvPr/>
      </p:nvGrpSpPr>
      <p:grpSpPr>
        <a:xfrm>
          <a:off x="0" y="0"/>
          <a:ext cx="0" cy="0"/>
          <a:chOff x="0" y="0"/>
          <a:chExt cx="0" cy="0"/>
        </a:xfrm>
      </p:grpSpPr>
      <p:sp>
        <p:nvSpPr>
          <p:cNvPr id="116" name="Google Shape;116;g353d6433f38_0_0:notes">
            <a:extLst>
              <a:ext uri="{FF2B5EF4-FFF2-40B4-BE49-F238E27FC236}">
                <a16:creationId xmlns:a16="http://schemas.microsoft.com/office/drawing/2014/main" id="{8197CECA-DCF6-A175-B50D-4350CA03A3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353d6433f38_0_0:notes">
            <a:extLst>
              <a:ext uri="{FF2B5EF4-FFF2-40B4-BE49-F238E27FC236}">
                <a16:creationId xmlns:a16="http://schemas.microsoft.com/office/drawing/2014/main" id="{56592117-925D-5F48-7882-42D85803256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defRPr/>
            </a:pPr>
            <a:r>
              <a:rPr lang="en-US"/>
              <a:t>Slide updated on Oct 28, 2025 (</a:t>
            </a:r>
            <a:r>
              <a:rPr lang="en-US" err="1"/>
              <a:t>E.Tetlock</a:t>
            </a:r>
            <a:r>
              <a:rPr lang="en-US"/>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Attribution added Oct 29, 2025 (</a:t>
            </a:r>
            <a:r>
              <a:rPr lang="en-US" err="1"/>
              <a:t>E.Tetlock</a:t>
            </a:r>
            <a:r>
              <a:rPr lang="en-US"/>
              <a:t>)</a:t>
            </a:r>
          </a:p>
          <a:p>
            <a:pPr>
              <a:defRPr/>
            </a:pPr>
            <a:endParaRPr lang="en-US"/>
          </a:p>
          <a:p>
            <a:pPr marL="457200" marR="0" lvl="0" indent="-228600" algn="l" rtl="0">
              <a:lnSpc>
                <a:spcPct val="100000"/>
              </a:lnSpc>
              <a:spcBef>
                <a:spcPts val="0"/>
              </a:spcBef>
              <a:spcAft>
                <a:spcPts val="0"/>
              </a:spcAft>
              <a:buSzPts val="1400"/>
              <a:buNone/>
            </a:pPr>
            <a:endParaRPr/>
          </a:p>
        </p:txBody>
      </p:sp>
      <p:sp>
        <p:nvSpPr>
          <p:cNvPr id="118" name="Google Shape;118;g353d6433f38_0_0:notes">
            <a:extLst>
              <a:ext uri="{FF2B5EF4-FFF2-40B4-BE49-F238E27FC236}">
                <a16:creationId xmlns:a16="http://schemas.microsoft.com/office/drawing/2014/main" id="{470169B0-9748-570A-2DAC-F35079976DB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472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9ecd0e798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89ecd0e798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Slide updated on Oct 22, 2025 by </a:t>
            </a:r>
            <a:r>
              <a:rPr lang="en-US" err="1"/>
              <a:t>J.Kwan</a:t>
            </a: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-based on content from Alaska/Northwest Canada binational seasonal bulletin</a:t>
            </a:r>
          </a:p>
        </p:txBody>
      </p:sp>
      <p:sp>
        <p:nvSpPr>
          <p:cNvPr id="138" name="Google Shape;138;g289ecd0e798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89ecd0e798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89ecd0e798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cap="none">
                <a:solidFill>
                  <a:schemeClr val="dk1"/>
                </a:solidFill>
                <a:effectLst/>
                <a:latin typeface="Calibri"/>
                <a:ea typeface="Calibri"/>
                <a:cs typeface="Calibri"/>
                <a:sym typeface="Calibri"/>
              </a:rPr>
              <a:t>Freeze-up</a:t>
            </a:r>
          </a:p>
          <a:p>
            <a:pPr lvl="0"/>
            <a:r>
              <a:rPr lang="en-US" sz="1200" b="0" i="0" u="none" strike="noStrike" cap="none">
                <a:solidFill>
                  <a:schemeClr val="dk1"/>
                </a:solidFill>
                <a:effectLst/>
                <a:latin typeface="Calibri"/>
                <a:ea typeface="Calibri"/>
                <a:cs typeface="Calibri"/>
                <a:sym typeface="Calibri"/>
              </a:rPr>
              <a:t>Bering Sea – early – low confidence</a:t>
            </a:r>
          </a:p>
          <a:p>
            <a:pPr lvl="0"/>
            <a:r>
              <a:rPr lang="en-US" sz="1200" b="0" i="0" u="none" strike="noStrike" cap="none">
                <a:solidFill>
                  <a:schemeClr val="dk1"/>
                </a:solidFill>
                <a:effectLst/>
                <a:latin typeface="Calibri"/>
                <a:ea typeface="Calibri"/>
                <a:cs typeface="Calibri"/>
                <a:sym typeface="Calibri"/>
              </a:rPr>
              <a:t>Chukchi Sea -  early – moderate to high confidence</a:t>
            </a:r>
          </a:p>
          <a:p>
            <a:pPr lvl="0"/>
            <a:r>
              <a:rPr lang="en-US" sz="1200" b="0" i="0" u="none" strike="noStrike" cap="none">
                <a:solidFill>
                  <a:schemeClr val="dk1"/>
                </a:solidFill>
                <a:effectLst/>
                <a:latin typeface="Calibri"/>
                <a:ea typeface="Calibri"/>
                <a:cs typeface="Calibri"/>
                <a:sym typeface="Calibri"/>
              </a:rPr>
              <a:t>Beaufort Sea – early – high confidence</a:t>
            </a:r>
          </a:p>
          <a:p>
            <a:r>
              <a:rPr lang="en-US" sz="1200" b="0" i="0" u="none" strike="noStrike" cap="none">
                <a:solidFill>
                  <a:schemeClr val="dk1"/>
                </a:solidFill>
                <a:effectLst/>
                <a:latin typeface="Calibri"/>
                <a:ea typeface="Calibri"/>
                <a:cs typeface="Calibri"/>
                <a:sym typeface="Calibri"/>
              </a:rPr>
              <a:t>Maximum sea ice extent –  not sure why we choose these regions – the first two should be nearly fully ice covered every winter</a:t>
            </a:r>
          </a:p>
          <a:p>
            <a:pPr lvl="0"/>
            <a:r>
              <a:rPr lang="en-US" sz="1200" b="0" i="0" u="none" strike="noStrike" cap="none">
                <a:solidFill>
                  <a:schemeClr val="dk1"/>
                </a:solidFill>
                <a:effectLst/>
                <a:latin typeface="Calibri"/>
                <a:ea typeface="Calibri"/>
                <a:cs typeface="Calibri"/>
                <a:sym typeface="Calibri"/>
              </a:rPr>
              <a:t>Chukchi and Beaufort – near normal – high confidence</a:t>
            </a:r>
          </a:p>
          <a:p>
            <a:pPr lvl="0"/>
            <a:r>
              <a:rPr lang="en-US" sz="1200" b="0" i="0" u="none" strike="noStrike" cap="none">
                <a:solidFill>
                  <a:schemeClr val="dk1"/>
                </a:solidFill>
                <a:effectLst/>
                <a:latin typeface="Calibri"/>
                <a:ea typeface="Calibri"/>
                <a:cs typeface="Calibri"/>
                <a:sym typeface="Calibri"/>
              </a:rPr>
              <a:t>Bering – below normal – low to moderate confidence</a:t>
            </a:r>
          </a:p>
          <a:p>
            <a:pPr marL="457200" marR="0" lvl="0" indent="-228600" algn="l" rtl="0">
              <a:lnSpc>
                <a:spcPct val="100000"/>
              </a:lnSpc>
              <a:spcBef>
                <a:spcPts val="0"/>
              </a:spcBef>
              <a:spcAft>
                <a:spcPts val="0"/>
              </a:spcAft>
              <a:buSzPts val="1400"/>
              <a:buNone/>
            </a:pPr>
            <a:endParaRPr/>
          </a:p>
        </p:txBody>
      </p:sp>
      <p:sp>
        <p:nvSpPr>
          <p:cNvPr id="148" name="Google Shape;148;g289ecd0e798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da80952b0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4da80952b0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en-CA"/>
          </a:p>
        </p:txBody>
      </p:sp>
      <p:sp>
        <p:nvSpPr>
          <p:cNvPr id="162" name="Google Shape;162;g24da80952b0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3654b517c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g33654b517c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89ecd0e798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89ecd0e798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lang="en-CA"/>
          </a:p>
        </p:txBody>
      </p:sp>
      <p:sp>
        <p:nvSpPr>
          <p:cNvPr id="172" name="Google Shape;172;g289ecd0e798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9ecd0e798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89ecd0e798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82" name="Google Shape;182;g289ecd0e798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89ecd0e798_0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89ecd0e798_0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2" name="Google Shape;192;g289ecd0e798_0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3654b517c3_0_37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33654b517c3_0_37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Temperature and Precipitation rows updated Oct 17, 2025 </a:t>
            </a:r>
          </a:p>
          <a:p>
            <a:r>
              <a:rPr lang="en-US"/>
              <a:t>-column 2 is from ERA5 reanalysis, compared to ERA5 climatology (1991-2020)</a:t>
            </a:r>
          </a:p>
          <a:p>
            <a:r>
              <a:rPr lang="en-US"/>
              <a:t>-Temperature records (context for Jesse):  Gjoa Haven 2</a:t>
            </a:r>
            <a:r>
              <a:rPr lang="en-US" baseline="30000"/>
              <a:t>nd</a:t>
            </a:r>
            <a:r>
              <a:rPr lang="en-US"/>
              <a:t> warmest June on record</a:t>
            </a:r>
          </a:p>
          <a:p>
            <a:r>
              <a:rPr lang="en-US"/>
              <a:t>-column 3 is from observations, compared to MSC Normals (1991-2020)</a:t>
            </a:r>
          </a:p>
          <a:p>
            <a:r>
              <a:rPr lang="en-US"/>
              <a:t>-*Precipitation: </a:t>
            </a:r>
            <a:r>
              <a:rPr lang="en-US" err="1"/>
              <a:t>Kinngait</a:t>
            </a:r>
            <a:r>
              <a:rPr lang="en-US"/>
              <a:t> (40.6%) has 6 days of missing data. Estimate 1.6 mm for the 6 missing days based on hourly data on CDO. Total </a:t>
            </a:r>
            <a:r>
              <a:rPr lang="en-US" err="1"/>
              <a:t>precip</a:t>
            </a:r>
            <a:r>
              <a:rPr lang="en-US"/>
              <a:t> 52.6 + 1.6 = 54.2 mm, 41.9%, still ranked #1 driest out of 24 years of full seasonal precipitation data.</a:t>
            </a:r>
          </a:p>
          <a:p>
            <a:endParaRPr lang="en-US"/>
          </a:p>
          <a:p>
            <a:endParaRPr lang="en-US"/>
          </a:p>
          <a:p>
            <a:r>
              <a:rPr lang="en-US"/>
              <a:t>Sea Ice – Old, Jesse needs to re-confirm this info for JJA 2025</a:t>
            </a:r>
          </a:p>
          <a:p>
            <a:pPr marL="171450" indent="-171450">
              <a:buFont typeface="Arial"/>
              <a:buChar char="•"/>
            </a:pPr>
            <a:r>
              <a:rPr lang="en-US"/>
              <a:t>Later than normal freeze-up throughout the region</a:t>
            </a:r>
          </a:p>
          <a:p>
            <a:pPr marL="171450" indent="-171450">
              <a:buFont typeface="Arial"/>
              <a:buChar char="•"/>
            </a:pPr>
            <a:r>
              <a:rPr lang="en-US"/>
              <a:t>Below normal March ice extent; 15th lowest since 1979</a:t>
            </a:r>
          </a:p>
          <a:p>
            <a:pPr marL="171450" indent="-171450">
              <a:buFont typeface="Arial"/>
              <a:buChar char="•"/>
            </a:pPr>
            <a:r>
              <a:rPr lang="en-US"/>
              <a:t>Late start to the winter but some recovery in March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6720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94055-DF9E-E399-BCED-4C80014BF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9CD1F-0B4F-46DA-BC83-7E619BE64F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009A65A-6A64-87F3-F937-5969D4E879FD}"/>
              </a:ext>
            </a:extLst>
          </p:cNvPr>
          <p:cNvSpPr>
            <a:spLocks noGrp="1"/>
          </p:cNvSpPr>
          <p:nvPr>
            <p:ph type="body" idx="1"/>
          </p:nvPr>
        </p:nvSpPr>
        <p:spPr/>
        <p:txBody>
          <a:bodyPr/>
          <a:lstStyle/>
          <a:p>
            <a:r>
              <a:rPr lang="en-CA"/>
              <a:t>Slide updated on Oct 14, 2025</a:t>
            </a:r>
          </a:p>
          <a:p>
            <a:r>
              <a:rPr lang="en-CA"/>
              <a:t>Using ERA5 Reanalysis for temperature maps</a:t>
            </a:r>
          </a:p>
        </p:txBody>
      </p:sp>
      <p:sp>
        <p:nvSpPr>
          <p:cNvPr id="4" name="Slide Number Placeholder 3">
            <a:extLst>
              <a:ext uri="{FF2B5EF4-FFF2-40B4-BE49-F238E27FC236}">
                <a16:creationId xmlns:a16="http://schemas.microsoft.com/office/drawing/2014/main" id="{D7225E1D-7D43-C8CB-AD20-BB1DB349DD2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7953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C1AF-932E-0D5B-DED1-572931545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57335-2690-145D-0151-5749735EA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CC2076-40AD-C353-D0E6-40D6552E2AB8}"/>
              </a:ext>
            </a:extLst>
          </p:cNvPr>
          <p:cNvSpPr>
            <a:spLocks noGrp="1"/>
          </p:cNvSpPr>
          <p:nvPr>
            <p:ph type="body" idx="1"/>
          </p:nvPr>
        </p:nvSpPr>
        <p:spPr/>
        <p:txBody>
          <a:bodyPr/>
          <a:lstStyle/>
          <a:p>
            <a:r>
              <a:rPr lang="en-CA"/>
              <a:t>Slide updated on Oct 14, 2025</a:t>
            </a:r>
          </a:p>
          <a:p>
            <a:r>
              <a:rPr lang="en-CA"/>
              <a:t>Using ERA5 Reanalysis for precipitation maps</a:t>
            </a:r>
          </a:p>
          <a:p>
            <a:r>
              <a:rPr lang="en-CA"/>
              <a:t>This season, CaPA maps are too dry, when compared to station data and ERA5</a:t>
            </a:r>
          </a:p>
        </p:txBody>
      </p:sp>
      <p:sp>
        <p:nvSpPr>
          <p:cNvPr id="4" name="Slide Number Placeholder 3">
            <a:extLst>
              <a:ext uri="{FF2B5EF4-FFF2-40B4-BE49-F238E27FC236}">
                <a16:creationId xmlns:a16="http://schemas.microsoft.com/office/drawing/2014/main" id="{151E311F-5E7E-602F-A692-816E9372A1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445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Significant delays in freeze-up throughout the Arctic</a:t>
            </a:r>
          </a:p>
          <a:p>
            <a:r>
              <a:rPr lang="en-US"/>
              <a:t>A snapshot of ice concentration anomaly maps during freeze-up</a:t>
            </a:r>
          </a:p>
          <a:p>
            <a:r>
              <a:rPr lang="en-US"/>
              <a:t>  &gt; Nov 4 for WA/EA (regions with no anomalies already ice covered)</a:t>
            </a:r>
          </a:p>
          <a:p>
            <a:pPr marL="171450" indent="-171450">
              <a:buFont typeface="Wingdings"/>
              <a:buChar char="Ø"/>
            </a:pPr>
            <a:r>
              <a:rPr lang="en-US"/>
              <a:t>Jan 6 for HB (regions with no anomalies already ice covered)</a:t>
            </a:r>
          </a:p>
          <a:p>
            <a:r>
              <a:rPr lang="en-US"/>
              <a:t>Below normal ice cover throughout the freeze-up period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903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Notable anomalies in MYI this winter that will impact break-up and summer ice conditions</a:t>
            </a:r>
          </a:p>
          <a:p>
            <a:r>
              <a:rPr lang="en-US"/>
              <a:t>Snapshot March 3rd, similar anomaly pattern throughout the winter</a:t>
            </a:r>
          </a:p>
          <a:p>
            <a:pPr marL="171450" indent="-171450">
              <a:buFont typeface="Wingdings"/>
              <a:buChar char="Ø"/>
            </a:pPr>
            <a:r>
              <a:rPr lang="en-US"/>
              <a:t>High arctic islands</a:t>
            </a:r>
          </a:p>
          <a:p>
            <a:pPr lvl="1" indent="-171450">
              <a:buFont typeface="Courier New"/>
              <a:buChar char="o"/>
            </a:pPr>
            <a:r>
              <a:rPr lang="en-US"/>
              <a:t>Significantly less MYI in the high arctic islands, some waterways void of MYI for the first time in our records dating back to the 60s</a:t>
            </a:r>
          </a:p>
          <a:p>
            <a:pPr marL="171450" indent="-171450">
              <a:buFont typeface="Wingdings,Sans-Serif"/>
              <a:buChar char="Ø"/>
            </a:pPr>
            <a:r>
              <a:rPr lang="en-US"/>
              <a:t>Beaufort Sea</a:t>
            </a:r>
          </a:p>
          <a:p>
            <a:pPr marL="628650" lvl="1" indent="-171450">
              <a:buFont typeface="Courier New,monospace"/>
              <a:buChar char="o"/>
            </a:pPr>
            <a:r>
              <a:rPr lang="en-US"/>
              <a:t>Tongue of MYI extending across the southern Beaufort Sea but less MYI than normal in the polar pack</a:t>
            </a:r>
          </a:p>
          <a:p>
            <a:pPr marL="171450" indent="-171450">
              <a:buFont typeface="Wingdings,Sans-Serif"/>
              <a:buChar char="Ø"/>
            </a:pPr>
            <a:r>
              <a:rPr lang="en-US"/>
              <a:t>NWP</a:t>
            </a:r>
          </a:p>
          <a:p>
            <a:pPr marL="628650" lvl="1" indent="-171450">
              <a:buFont typeface="Courier New,monospace"/>
              <a:buChar char="o"/>
            </a:pPr>
            <a:r>
              <a:rPr lang="en-US"/>
              <a:t>More MYI than normal in </a:t>
            </a:r>
            <a:r>
              <a:rPr lang="en-US" err="1"/>
              <a:t>M'Clure</a:t>
            </a:r>
            <a:r>
              <a:rPr lang="en-US"/>
              <a:t> Strait</a:t>
            </a:r>
          </a:p>
          <a:p>
            <a:pPr marL="628650" lvl="1" indent="-171450">
              <a:buFont typeface="Courier New,monospace"/>
              <a:buChar char="o"/>
            </a:pPr>
            <a:r>
              <a:rPr lang="en-US"/>
              <a:t>Less MYI than normal in Parry Chennel and south through </a:t>
            </a:r>
            <a:r>
              <a:rPr lang="en-US" err="1"/>
              <a:t>M'Clintock</a:t>
            </a:r>
            <a:r>
              <a:rPr lang="en-US"/>
              <a:t> Channel</a:t>
            </a:r>
          </a:p>
          <a:p>
            <a:pPr lvl="1" indent="-171450">
              <a:buFont typeface="Courier New"/>
              <a:buChar char="o"/>
            </a:pPr>
            <a:endParaRPr lang="en-US"/>
          </a:p>
          <a:p>
            <a:pPr lvl="1" indent="-171450">
              <a:buFont typeface="Courier New"/>
              <a:buChar char="o"/>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9055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89ecd0e798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89ecd0e798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55" name="Google Shape;355;g289ecd0e798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CA"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Pts val="1400"/>
                <a:buFontTx/>
                <a:buNone/>
                <a:tabLst/>
                <a:defRPr/>
              </a:pPr>
              <a:t>39</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425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3f55886c5_0_44:notes"/>
          <p:cNvSpPr txBox="1">
            <a:spLocks noGrp="1"/>
          </p:cNvSpPr>
          <p:nvPr>
            <p:ph type="body" idx="1"/>
          </p:nvPr>
        </p:nvSpPr>
        <p:spPr>
          <a:xfrm>
            <a:off x="685480" y="4415530"/>
            <a:ext cx="5487000" cy="418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p:txBody>
      </p:sp>
      <p:sp>
        <p:nvSpPr>
          <p:cNvPr id="154" name="Google Shape;154;gd3f55886c5_0_4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1FCB0-72BD-21C1-A7F2-A890C7B2C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E1FC6-E997-73B0-C30E-1A83141F79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7BCC8C-5C0F-D434-D98E-AA16D67B5D88}"/>
              </a:ext>
            </a:extLst>
          </p:cNvPr>
          <p:cNvSpPr>
            <a:spLocks noGrp="1"/>
          </p:cNvSpPr>
          <p:nvPr>
            <p:ph type="body" idx="1"/>
          </p:nvPr>
        </p:nvSpPr>
        <p:spPr/>
        <p:txBody>
          <a:bodyPr/>
          <a:lstStyle/>
          <a:p>
            <a:r>
              <a:rPr lang="en-CA"/>
              <a:t>Slide update on Oct 20, 2025</a:t>
            </a:r>
            <a:endParaRPr lang="en-US"/>
          </a:p>
          <a:p>
            <a:r>
              <a:rPr lang="en-CA"/>
              <a:t>-High Temp, Precipitation, Storm Surge, Poor Air Quality content confirmed on Oct 20</a:t>
            </a:r>
            <a:endParaRPr lang="en-US"/>
          </a:p>
          <a:p>
            <a:r>
              <a:rPr lang="en-CA"/>
              <a:t>-re-confirm w Jesse on Sea Ice content? Has this been updated??</a:t>
            </a:r>
            <a:endParaRPr lang="en-US"/>
          </a:p>
          <a:p>
            <a:endParaRPr lang="en-CA"/>
          </a:p>
          <a:p>
            <a:r>
              <a:rPr lang="en-CA"/>
              <a:t>Extra Content dropped from this slide:</a:t>
            </a:r>
            <a:endParaRPr lang="en-US"/>
          </a:p>
          <a:p>
            <a:r>
              <a:rPr lang="en-CA"/>
              <a:t>*Heavy rain event on June 20-21 over central and southeastern Labrador recorded 78 mm at Happy Valley-Goose Bay and 60.5 mm at Cartwright.</a:t>
            </a:r>
            <a:endParaRPr lang="en-US"/>
          </a:p>
          <a:p>
            <a:r>
              <a:rPr lang="en-CA"/>
              <a:t>*[Not in the ISR but interesting] Northern Yukon saw temperature above normal this summer, with Old Crow recording the highest maximum temperature of 29°C between June 19 – 20. (Notes from Erica: felt this should be removed, as after validation it only was in the 90</a:t>
            </a:r>
            <a:r>
              <a:rPr lang="en-CA" baseline="30000"/>
              <a:t>th</a:t>
            </a:r>
            <a:r>
              <a:rPr lang="en-CA"/>
              <a:t> percentile, and after reviewing daily and seasonal temp </a:t>
            </a:r>
            <a:r>
              <a:rPr lang="en-CA" err="1"/>
              <a:t>anoms</a:t>
            </a:r>
            <a:r>
              <a:rPr lang="en-CA"/>
              <a:t>, Yukon was not that much above normal this summer, except for the last days of August. It also got hotter at this station in July, 29.3 on July 6). </a:t>
            </a:r>
            <a:endParaRPr lang="en-US"/>
          </a:p>
          <a:p>
            <a:endParaRPr lang="en-CA"/>
          </a:p>
        </p:txBody>
      </p:sp>
      <p:sp>
        <p:nvSpPr>
          <p:cNvPr id="4" name="Slide Number Placeholder 3">
            <a:extLst>
              <a:ext uri="{FF2B5EF4-FFF2-40B4-BE49-F238E27FC236}">
                <a16:creationId xmlns:a16="http://schemas.microsoft.com/office/drawing/2014/main" id="{FF0EFF1C-F2B2-2764-6CB2-9E327318B8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8425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726F0B1-D535-B369-86D8-C3B673B0DB69}"/>
            </a:ext>
          </a:extLst>
        </p:cNvPr>
        <p:cNvGrpSpPr/>
        <p:nvPr/>
      </p:nvGrpSpPr>
      <p:grpSpPr>
        <a:xfrm>
          <a:off x="0" y="0"/>
          <a:ext cx="0" cy="0"/>
          <a:chOff x="0" y="0"/>
          <a:chExt cx="0" cy="0"/>
        </a:xfrm>
      </p:grpSpPr>
      <p:sp>
        <p:nvSpPr>
          <p:cNvPr id="145" name="Google Shape;145;g289ecd0e798_0_190:notes">
            <a:extLst>
              <a:ext uri="{FF2B5EF4-FFF2-40B4-BE49-F238E27FC236}">
                <a16:creationId xmlns:a16="http://schemas.microsoft.com/office/drawing/2014/main" id="{0035491C-3766-1B75-94B7-02E19B7301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89ecd0e798_0_190:notes">
            <a:extLst>
              <a:ext uri="{FF2B5EF4-FFF2-40B4-BE49-F238E27FC236}">
                <a16:creationId xmlns:a16="http://schemas.microsoft.com/office/drawing/2014/main" id="{D6F7E2C6-BCA9-C6F7-29C3-AF19E582311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indent="-228600"/>
            <a:r>
              <a:rPr lang="en-US"/>
              <a:t>Lemaire, M., </a:t>
            </a:r>
            <a:r>
              <a:rPr lang="en-US" err="1"/>
              <a:t>Bokhorst</a:t>
            </a:r>
            <a:r>
              <a:rPr lang="en-US"/>
              <a:t>, S., </a:t>
            </a:r>
            <a:r>
              <a:rPr lang="en-US" err="1"/>
              <a:t>Witheford</a:t>
            </a:r>
            <a:r>
              <a:rPr lang="en-US"/>
              <a:t>, A., Macias-Fauria, M. and Salguero-Gomez, R. (2025), Increases in Arctic Extreme Climatic Events Are Linked to Negative Fitness Effects on the Local Biota. Glob Change Biol, 31: e70157. </a:t>
            </a:r>
            <a:r>
              <a:rPr lang="en-US">
                <a:hlinkClick r:id="rId3"/>
              </a:rPr>
              <a:t>https://doi.org/10.1111/gcb.70157</a:t>
            </a:r>
          </a:p>
          <a:p>
            <a:pPr marL="457200" indent="-228600"/>
            <a:r>
              <a:rPr lang="en-US"/>
              <a:t>To identify extreme winter warming days, we calculated the 99th percentile for the maximum daily winter temperature for each grid cell in the Arctic based on the climatological period 1950–1980.</a:t>
            </a:r>
          </a:p>
          <a:p>
            <a:pPr marL="457200" indent="-228600"/>
            <a:endParaRPr lang="en-US"/>
          </a:p>
          <a:p>
            <a:pPr marL="457200" indent="-228600"/>
            <a:r>
              <a:rPr lang="en-US"/>
              <a:t>above 98th percentile </a:t>
            </a:r>
          </a:p>
        </p:txBody>
      </p:sp>
      <p:sp>
        <p:nvSpPr>
          <p:cNvPr id="147" name="Google Shape;147;g289ecd0e798_0_190:notes">
            <a:extLst>
              <a:ext uri="{FF2B5EF4-FFF2-40B4-BE49-F238E27FC236}">
                <a16:creationId xmlns:a16="http://schemas.microsoft.com/office/drawing/2014/main" id="{1E332A50-05BF-DF6D-2F65-2CBA04A6C2E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76361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036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4da80952b0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4da80952b0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indent="-228600">
              <a:buSzPts val="1400"/>
            </a:pPr>
            <a:r>
              <a:rPr lang="en-US"/>
              <a:t>-140, -32.5; 50, 85</a:t>
            </a:r>
            <a:endParaRPr/>
          </a:p>
        </p:txBody>
      </p:sp>
      <p:sp>
        <p:nvSpPr>
          <p:cNvPr id="184" name="Google Shape;184;g24da80952b0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old ice in Beaufort/</a:t>
            </a:r>
            <a:r>
              <a:rPr lang="en-US" err="1"/>
              <a:t>M'Clure</a:t>
            </a:r>
            <a:r>
              <a:rPr lang="en-US"/>
              <a:t> could hold things up, the lack of MYI in the islands could </a:t>
            </a:r>
            <a:r>
              <a:rPr lang="en-US" err="1"/>
              <a:t>favour</a:t>
            </a:r>
            <a:r>
              <a:rPr lang="en-US"/>
              <a:t> an early clearing BUT of that happens,  there could be more import of MYI from the Beaufort than normal – it all depends on the winds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AB2DD-61E3-41EF-B4BE-874F0AFE134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6487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3654b517c3_0_2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8" name="Google Shape;908;g33654b517c3_0_2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3654b517c3_0_2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a:solidFill>
                  <a:srgbClr val="444746"/>
                </a:solidFill>
                <a:highlight>
                  <a:srgbClr val="FFFFFF"/>
                </a:highlight>
                <a:latin typeface="Roboto"/>
                <a:ea typeface="Roboto"/>
                <a:cs typeface="Roboto"/>
                <a:sym typeface="Roboto"/>
              </a:rPr>
              <a:t>Note to regional presenter: please replace with high resolution image</a:t>
            </a:r>
            <a:endParaRPr/>
          </a:p>
        </p:txBody>
      </p:sp>
      <p:sp>
        <p:nvSpPr>
          <p:cNvPr id="917" name="Google Shape;917;g33654b517c3_0_2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9ecd0e798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289ecd0e798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7" name="Google Shape;97;g289ecd0e798_0_2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89ecd0e798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289ecd0e798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7" name="Google Shape;107;g289ecd0e798_0_2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3" name="Google Shape;133;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b7d895a81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b7d895a81_0_0:notes"/>
          <p:cNvSpPr txBox="1">
            <a:spLocks noGrp="1"/>
          </p:cNvSpPr>
          <p:nvPr>
            <p:ph type="body" idx="1"/>
          </p:nvPr>
        </p:nvSpPr>
        <p:spPr>
          <a:xfrm>
            <a:off x="685480" y="4415530"/>
            <a:ext cx="5487000" cy="418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g35b7d895a81_0_0:notes"/>
          <p:cNvSpPr txBox="1">
            <a:spLocks noGrp="1"/>
          </p:cNvSpPr>
          <p:nvPr>
            <p:ph type="sldNum" idx="12"/>
          </p:nvPr>
        </p:nvSpPr>
        <p:spPr>
          <a:xfrm>
            <a:off x="3883851" y="8829574"/>
            <a:ext cx="2972400" cy="465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89ecd0e798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89ecd0e798_0_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7" name="Google Shape;147;g289ecd0e798_0_2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9ecd0e798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89ecd0e798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7" name="Google Shape;157;g289ecd0e798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89ecd0e798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89ecd0e798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0" name="Google Shape;170;g289ecd0e798_0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89ecd0e798_0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89ecd0e798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35dd5259419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a:solidFill>
                  <a:srgbClr val="444746"/>
                </a:solidFill>
                <a:highlight>
                  <a:srgbClr val="FFFFFF"/>
                </a:highlight>
                <a:latin typeface="Roboto"/>
                <a:ea typeface="Roboto"/>
                <a:cs typeface="Roboto"/>
                <a:sym typeface="Roboto"/>
              </a:rPr>
              <a:t>Note to regional presenter: please replace with high resolution image</a:t>
            </a:r>
            <a:endParaRPr/>
          </a:p>
        </p:txBody>
      </p:sp>
      <p:sp>
        <p:nvSpPr>
          <p:cNvPr id="1051" name="Google Shape;1051;g35dd5259419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89ecd0e798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89ecd0e798_0_2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9" name="Google Shape;99;g289ecd0e798_0_2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da7be747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2da7be747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9" name="Google Shape;109;g2da7be747d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da7be747d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2da7be747d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9" name="Google Shape;119;g2da7be747df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9ecd0e798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89ecd0e798_0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0" name="Google Shape;130;g289ecd0e798_0_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9eeb56b5d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39eeb56b5d4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3" name="Google Shape;143;g39eeb56b5d4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4048949e3_0_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64048949e3_0_9:notes"/>
          <p:cNvSpPr txBox="1">
            <a:spLocks noGrp="1"/>
          </p:cNvSpPr>
          <p:nvPr>
            <p:ph type="body" idx="1"/>
          </p:nvPr>
        </p:nvSpPr>
        <p:spPr>
          <a:xfrm>
            <a:off x="685480" y="4415530"/>
            <a:ext cx="5487000" cy="418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g64048949e3_0_9:notes"/>
          <p:cNvSpPr txBox="1">
            <a:spLocks noGrp="1"/>
          </p:cNvSpPr>
          <p:nvPr>
            <p:ph type="sldNum" idx="12"/>
          </p:nvPr>
        </p:nvSpPr>
        <p:spPr>
          <a:xfrm>
            <a:off x="3883851" y="8829574"/>
            <a:ext cx="2972400" cy="465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3654b517c3_0_24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g33654b517c3_0_2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89ecd0e798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289ecd0e798_0_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04" name="Google Shape;604;g289ecd0e798_0_3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89ecd0e798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89ecd0e798_0_3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14" name="Google Shape;614;g289ecd0e798_0_3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89ecd0e798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89ecd0e798_0_3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14" name="Google Shape;614;g289ecd0e798_0_3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26606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89ecd0e798_0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289ecd0e798_0_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44" name="Google Shape;644;g289ecd0e798_0_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4da80952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24da80952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57" name="Google Shape;657;g24da80952b0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5" name="Google Shape;67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89ecd0e798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289ecd0e798_0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88" name="Google Shape;688;g289ecd0e798_0_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89ecd0e798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89ecd0e798_0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98" name="Google Shape;698;g289ecd0e798_0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75c20594f_0_1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75c20594f_0_15:notes"/>
          <p:cNvSpPr txBox="1">
            <a:spLocks noGrp="1"/>
          </p:cNvSpPr>
          <p:nvPr>
            <p:ph type="body" idx="1"/>
          </p:nvPr>
        </p:nvSpPr>
        <p:spPr>
          <a:xfrm>
            <a:off x="685480" y="4415530"/>
            <a:ext cx="5487000" cy="418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 name="Google Shape;193;g875c20594f_0_15:notes"/>
          <p:cNvSpPr txBox="1">
            <a:spLocks noGrp="1"/>
          </p:cNvSpPr>
          <p:nvPr>
            <p:ph type="sldNum" idx="12"/>
          </p:nvPr>
        </p:nvSpPr>
        <p:spPr>
          <a:xfrm>
            <a:off x="3883851" y="8829574"/>
            <a:ext cx="2972400" cy="465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89ecd0e798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g289ecd0e798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28" name="Google Shape;728;g289ecd0e798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4da80952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24da80952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57" name="Google Shape;657;g24da80952b0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54123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9" name="Google Shape;75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89ecd0e798_0_4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89ecd0e798_0_4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74" name="Google Shape;774;g289ecd0e798_0_4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89ecd0e798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g289ecd0e798_0_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84" name="Google Shape;784;g289ecd0e798_0_4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89ecd0e798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89ecd0e798_0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98" name="Google Shape;698;g289ecd0e798_0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28792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89ecd0e798_0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289ecd0e798_0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14" name="Google Shape;814;g289ecd0e798_0_4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4da80952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24da80952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57" name="Google Shape;657;g24da80952b0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41631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89ecd0e798_0_4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g289ecd0e798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35dd5259419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2" name="Google Shape;1342;g35dd5259419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6:notes"/>
          <p:cNvSpPr txBox="1">
            <a:spLocks noGrp="1"/>
          </p:cNvSpPr>
          <p:nvPr>
            <p:ph type="body" idx="1"/>
          </p:nvPr>
        </p:nvSpPr>
        <p:spPr>
          <a:xfrm>
            <a:off x="685480" y="4415530"/>
            <a:ext cx="5487041" cy="41836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000" b="0" i="0" u="none" strike="noStrike" cap="none">
                <a:solidFill>
                  <a:schemeClr val="dk1"/>
                </a:solidFill>
                <a:latin typeface="Times"/>
                <a:ea typeface="Times"/>
                <a:cs typeface="Times"/>
                <a:sym typeface="Times"/>
              </a:rPr>
              <a:t>The Arctic PRCC-Network falls across three of the WMO Regional Associations, Asia, Europe and North America. </a:t>
            </a:r>
            <a:endParaRPr sz="1200" b="0" i="0" u="none" strike="noStrike" cap="none">
              <a:solidFill>
                <a:schemeClr val="dk1"/>
              </a:solidFill>
              <a:latin typeface="Times"/>
              <a:ea typeface="Times"/>
              <a:cs typeface="Times"/>
              <a:sym typeface="Times"/>
            </a:endParaRPr>
          </a:p>
          <a:p>
            <a:pPr marL="0" marR="0" lvl="0" indent="0" algn="l" rtl="0">
              <a:lnSpc>
                <a:spcPct val="100000"/>
              </a:lnSpc>
              <a:spcBef>
                <a:spcPts val="300"/>
              </a:spcBef>
              <a:spcAft>
                <a:spcPts val="0"/>
              </a:spcAft>
              <a:buClr>
                <a:srgbClr val="000000"/>
              </a:buClr>
              <a:buSzPts val="1400"/>
              <a:buFont typeface="Arial"/>
              <a:buNone/>
            </a:pPr>
            <a:r>
              <a:rPr lang="en-CA" sz="1000" b="0" i="0" u="none" strike="noStrike" cap="none">
                <a:solidFill>
                  <a:schemeClr val="dk1"/>
                </a:solidFill>
                <a:latin typeface="Times"/>
                <a:ea typeface="Times"/>
                <a:cs typeface="Times"/>
                <a:sym typeface="Times"/>
              </a:rPr>
              <a:t>The participating nations are the 8 Arctic Council states</a:t>
            </a:r>
            <a:endParaRPr sz="1000" b="0" i="0" u="none" strike="noStrike" cap="none">
              <a:solidFill>
                <a:schemeClr val="dk1"/>
              </a:solidFill>
              <a:latin typeface="Times"/>
              <a:ea typeface="Times"/>
              <a:cs typeface="Times"/>
              <a:sym typeface="Times"/>
            </a:endParaRPr>
          </a:p>
          <a:p>
            <a:pPr marL="0" marR="0" lvl="0" indent="0" algn="l" rtl="0">
              <a:lnSpc>
                <a:spcPct val="100000"/>
              </a:lnSpc>
              <a:spcBef>
                <a:spcPts val="300"/>
              </a:spcBef>
              <a:spcAft>
                <a:spcPts val="0"/>
              </a:spcAft>
              <a:buClr>
                <a:srgbClr val="000000"/>
              </a:buClr>
              <a:buSzPts val="1400"/>
              <a:buFont typeface="Arial"/>
              <a:buNone/>
            </a:pPr>
            <a:r>
              <a:rPr lang="en-CA" sz="1000" b="0" i="0" u="none" strike="noStrike" cap="none">
                <a:solidFill>
                  <a:schemeClr val="dk1"/>
                </a:solidFill>
                <a:latin typeface="Times"/>
                <a:ea typeface="Times"/>
                <a:cs typeface="Times"/>
                <a:sym typeface="Times"/>
              </a:rPr>
              <a:t>The structure for the Arctic PRCC-Network will be on two levels.  </a:t>
            </a:r>
            <a:endParaRPr sz="1200" b="0" i="0" u="none" strike="noStrike" cap="none">
              <a:solidFill>
                <a:schemeClr val="dk1"/>
              </a:solidFill>
              <a:latin typeface="Times"/>
              <a:ea typeface="Times"/>
              <a:cs typeface="Times"/>
              <a:sym typeface="Times"/>
            </a:endParaRPr>
          </a:p>
          <a:p>
            <a:pPr marL="228600" marR="0" lvl="0" indent="-228600" algn="l" rtl="0">
              <a:lnSpc>
                <a:spcPct val="100000"/>
              </a:lnSpc>
              <a:spcBef>
                <a:spcPts val="300"/>
              </a:spcBef>
              <a:spcAft>
                <a:spcPts val="0"/>
              </a:spcAft>
              <a:buClr>
                <a:schemeClr val="dk1"/>
              </a:buClr>
              <a:buSzPts val="1000"/>
              <a:buFont typeface="Calibri"/>
              <a:buAutoNum type="arabicPeriod"/>
            </a:pPr>
            <a:r>
              <a:rPr lang="en-CA" sz="1000" b="0" i="0" u="none" strike="noStrike" cap="none">
                <a:solidFill>
                  <a:schemeClr val="dk1"/>
                </a:solidFill>
                <a:latin typeface="Times"/>
                <a:ea typeface="Times"/>
                <a:cs typeface="Times"/>
                <a:sym typeface="Times"/>
              </a:rPr>
              <a:t>Each Regional Association (node) will perform all mandatory functions for the countries in its domain: </a:t>
            </a:r>
            <a:endParaRPr sz="1200" b="0" i="0" u="none" strike="noStrike" cap="none">
              <a:solidFill>
                <a:schemeClr val="dk1"/>
              </a:solidFill>
              <a:latin typeface="Times"/>
              <a:ea typeface="Times"/>
              <a:cs typeface="Times"/>
              <a:sym typeface="Times"/>
            </a:endParaRPr>
          </a:p>
          <a:p>
            <a:pPr marL="628650" marR="0" lvl="1" indent="-171450" algn="l" rtl="0">
              <a:lnSpc>
                <a:spcPct val="100000"/>
              </a:lnSpc>
              <a:spcBef>
                <a:spcPts val="300"/>
              </a:spcBef>
              <a:spcAft>
                <a:spcPts val="0"/>
              </a:spcAft>
              <a:buClr>
                <a:schemeClr val="dk1"/>
              </a:buClr>
              <a:buSzPts val="1000"/>
              <a:buFont typeface="Arial"/>
              <a:buChar char="•"/>
            </a:pPr>
            <a:r>
              <a:rPr lang="en-CA" sz="1000" b="0" i="0" u="none" strike="noStrike" cap="none">
                <a:solidFill>
                  <a:schemeClr val="dk1"/>
                </a:solidFill>
                <a:latin typeface="Times"/>
                <a:ea typeface="Times"/>
                <a:cs typeface="Times"/>
                <a:sym typeface="Times"/>
              </a:rPr>
              <a:t>Canada will lead the North American Node (Canada and USA); </a:t>
            </a:r>
            <a:endParaRPr sz="1200" b="0" i="0" u="none" strike="noStrike" cap="none">
              <a:solidFill>
                <a:schemeClr val="dk1"/>
              </a:solidFill>
              <a:latin typeface="Times"/>
              <a:ea typeface="Times"/>
              <a:cs typeface="Times"/>
              <a:sym typeface="Times"/>
            </a:endParaRPr>
          </a:p>
          <a:p>
            <a:pPr marL="628650" marR="0" lvl="1" indent="-171450" algn="l" rtl="0">
              <a:lnSpc>
                <a:spcPct val="100000"/>
              </a:lnSpc>
              <a:spcBef>
                <a:spcPts val="300"/>
              </a:spcBef>
              <a:spcAft>
                <a:spcPts val="0"/>
              </a:spcAft>
              <a:buClr>
                <a:schemeClr val="dk1"/>
              </a:buClr>
              <a:buSzPts val="1000"/>
              <a:buFont typeface="Arial"/>
              <a:buChar char="•"/>
            </a:pPr>
            <a:r>
              <a:rPr lang="en-CA" sz="1000" b="0" i="0" u="none" strike="noStrike" cap="none">
                <a:solidFill>
                  <a:schemeClr val="dk1"/>
                </a:solidFill>
                <a:latin typeface="Times"/>
                <a:ea typeface="Times"/>
                <a:cs typeface="Times"/>
                <a:sym typeface="Times"/>
              </a:rPr>
              <a:t>Norway will lead the Northern Europe and Greenland Node (Denmark, Finland, Iceland, Norway, and Sweden); and </a:t>
            </a:r>
            <a:endParaRPr sz="1200" b="0" i="0" u="none" strike="noStrike" cap="none">
              <a:solidFill>
                <a:schemeClr val="dk1"/>
              </a:solidFill>
              <a:latin typeface="Times"/>
              <a:ea typeface="Times"/>
              <a:cs typeface="Times"/>
              <a:sym typeface="Times"/>
            </a:endParaRPr>
          </a:p>
          <a:p>
            <a:pPr marL="628650" marR="0" lvl="1" indent="-171450" algn="l" rtl="0">
              <a:lnSpc>
                <a:spcPct val="100000"/>
              </a:lnSpc>
              <a:spcBef>
                <a:spcPts val="300"/>
              </a:spcBef>
              <a:spcAft>
                <a:spcPts val="0"/>
              </a:spcAft>
              <a:buClr>
                <a:schemeClr val="dk1"/>
              </a:buClr>
              <a:buSzPts val="1000"/>
              <a:buFont typeface="Arial"/>
              <a:buChar char="•"/>
            </a:pPr>
            <a:r>
              <a:rPr lang="en-CA" sz="1000" b="0" i="0" u="none" strike="noStrike" cap="none">
                <a:solidFill>
                  <a:schemeClr val="dk1"/>
                </a:solidFill>
                <a:latin typeface="Times"/>
                <a:ea typeface="Times"/>
                <a:cs typeface="Times"/>
                <a:sym typeface="Times"/>
              </a:rPr>
              <a:t>the Russian Federation will lead the Eurasian Node, see Figure 1.  </a:t>
            </a:r>
            <a:endParaRPr sz="1200" b="0" i="0" u="none" strike="noStrike" cap="none">
              <a:solidFill>
                <a:schemeClr val="dk1"/>
              </a:solidFill>
              <a:latin typeface="Times"/>
              <a:ea typeface="Times"/>
              <a:cs typeface="Times"/>
              <a:sym typeface="Times"/>
            </a:endParaRPr>
          </a:p>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a:p>
            <a:pPr marL="0" marR="0" lvl="0" indent="0" algn="l" rtl="0">
              <a:lnSpc>
                <a:spcPct val="100000"/>
              </a:lnSpc>
              <a:spcBef>
                <a:spcPts val="360"/>
              </a:spcBef>
              <a:spcAft>
                <a:spcPts val="0"/>
              </a:spcAft>
              <a:buClr>
                <a:srgbClr val="000000"/>
              </a:buClr>
              <a:buSzPts val="1400"/>
              <a:buFont typeface="Arial"/>
              <a:buNone/>
            </a:pPr>
            <a:r>
              <a:rPr lang="en-CA" sz="1200" b="0" i="0" u="none" strike="noStrike" cap="none">
                <a:solidFill>
                  <a:schemeClr val="dk1"/>
                </a:solidFill>
                <a:latin typeface="Times"/>
                <a:ea typeface="Times"/>
                <a:cs typeface="Times"/>
                <a:sym typeface="Times"/>
              </a:rPr>
              <a:t>4th mandatory function is training that is shared across the Nodes</a:t>
            </a:r>
            <a:endParaRPr sz="1200" b="0" i="0" u="none" strike="noStrike" cap="none">
              <a:solidFill>
                <a:schemeClr val="dk1"/>
              </a:solidFill>
              <a:latin typeface="Times"/>
              <a:ea typeface="Times"/>
              <a:cs typeface="Times"/>
              <a:sym typeface="Times"/>
            </a:endParaRPr>
          </a:p>
          <a:p>
            <a:pPr marL="457200" marR="0" lvl="1" indent="0" algn="l" rtl="0">
              <a:lnSpc>
                <a:spcPct val="100000"/>
              </a:lnSpc>
              <a:spcBef>
                <a:spcPts val="360"/>
              </a:spcBef>
              <a:spcAft>
                <a:spcPts val="0"/>
              </a:spcAft>
              <a:buClr>
                <a:schemeClr val="dk1"/>
              </a:buClr>
              <a:buSzPts val="1200"/>
              <a:buFont typeface="Arial"/>
              <a:buNone/>
            </a:pPr>
            <a:endParaRPr sz="1200" b="0" i="0" u="none" strike="noStrike" cap="none">
              <a:solidFill>
                <a:schemeClr val="dk1"/>
              </a:solidFill>
              <a:latin typeface="Times"/>
              <a:ea typeface="Times"/>
              <a:cs typeface="Times"/>
              <a:sym typeface="Times"/>
            </a:endParaRPr>
          </a:p>
        </p:txBody>
      </p:sp>
      <p:sp>
        <p:nvSpPr>
          <p:cNvPr id="201" name="Google Shape;201;p6:notes"/>
          <p:cNvSpPr txBox="1">
            <a:spLocks noGrp="1"/>
          </p:cNvSpPr>
          <p:nvPr>
            <p:ph type="sldNum" idx="12"/>
          </p:nvPr>
        </p:nvSpPr>
        <p:spPr>
          <a:xfrm>
            <a:off x="3883851" y="8829574"/>
            <a:ext cx="2972547" cy="4653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35dd525941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35dd525941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73" name="Google Shape;1473;g35dd5259419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33654b517c3_0_2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1" name="Google Shape;1481;g33654b517c3_0_2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33654b517c3_0_2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6" name="Google Shape;1486;g33654b517c3_0_28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33654b517c3_0_2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1" name="Google Shape;1491;g33654b517c3_0_29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a:extLst>
            <a:ext uri="{FF2B5EF4-FFF2-40B4-BE49-F238E27FC236}">
              <a16:creationId xmlns:a16="http://schemas.microsoft.com/office/drawing/2014/main" id="{D6DAB7D9-B57D-D691-784F-A281CD4E42DC}"/>
            </a:ext>
          </a:extLst>
        </p:cNvPr>
        <p:cNvGrpSpPr/>
        <p:nvPr/>
      </p:nvGrpSpPr>
      <p:grpSpPr>
        <a:xfrm>
          <a:off x="0" y="0"/>
          <a:ext cx="0" cy="0"/>
          <a:chOff x="0" y="0"/>
          <a:chExt cx="0" cy="0"/>
        </a:xfrm>
      </p:grpSpPr>
      <p:sp>
        <p:nvSpPr>
          <p:cNvPr id="1471" name="Google Shape;1471;g35dd5259419_0_129:notes">
            <a:extLst>
              <a:ext uri="{FF2B5EF4-FFF2-40B4-BE49-F238E27FC236}">
                <a16:creationId xmlns:a16="http://schemas.microsoft.com/office/drawing/2014/main" id="{1C7FF570-3D72-F256-3616-2C6B48310F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35dd5259419_0_129:notes">
            <a:extLst>
              <a:ext uri="{FF2B5EF4-FFF2-40B4-BE49-F238E27FC236}">
                <a16:creationId xmlns:a16="http://schemas.microsoft.com/office/drawing/2014/main" id="{1A3F0345-87C8-D535-9950-1AC2009C2B0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73" name="Google Shape;1473;g35dd5259419_0_129:notes">
            <a:extLst>
              <a:ext uri="{FF2B5EF4-FFF2-40B4-BE49-F238E27FC236}">
                <a16:creationId xmlns:a16="http://schemas.microsoft.com/office/drawing/2014/main" id="{62F2F2AB-8244-42A5-4B36-209E721F73F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
              <a:t>85</a:t>
            </a:fld>
            <a:endParaRPr/>
          </a:p>
        </p:txBody>
      </p:sp>
    </p:spTree>
    <p:extLst>
      <p:ext uri="{BB962C8B-B14F-4D97-AF65-F5344CB8AC3E}">
        <p14:creationId xmlns:p14="http://schemas.microsoft.com/office/powerpoint/2010/main" val="31554520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42009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a:extLst>
            <a:ext uri="{FF2B5EF4-FFF2-40B4-BE49-F238E27FC236}">
              <a16:creationId xmlns:a16="http://schemas.microsoft.com/office/drawing/2014/main" id="{4220C213-B6EF-E2D9-8F60-B5CE3E858134}"/>
            </a:ext>
          </a:extLst>
        </p:cNvPr>
        <p:cNvGrpSpPr/>
        <p:nvPr/>
      </p:nvGrpSpPr>
      <p:grpSpPr>
        <a:xfrm>
          <a:off x="0" y="0"/>
          <a:ext cx="0" cy="0"/>
          <a:chOff x="0" y="0"/>
          <a:chExt cx="0" cy="0"/>
        </a:xfrm>
      </p:grpSpPr>
      <p:sp>
        <p:nvSpPr>
          <p:cNvPr id="1471" name="Google Shape;1471;g35dd5259419_0_129:notes">
            <a:extLst>
              <a:ext uri="{FF2B5EF4-FFF2-40B4-BE49-F238E27FC236}">
                <a16:creationId xmlns:a16="http://schemas.microsoft.com/office/drawing/2014/main" id="{AA5164D9-9D61-E68F-3396-945E71463B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35dd5259419_0_129:notes">
            <a:extLst>
              <a:ext uri="{FF2B5EF4-FFF2-40B4-BE49-F238E27FC236}">
                <a16:creationId xmlns:a16="http://schemas.microsoft.com/office/drawing/2014/main" id="{9139FC53-0A21-7999-2D1D-29D62A79DEE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73" name="Google Shape;1473;g35dd5259419_0_129:notes">
            <a:extLst>
              <a:ext uri="{FF2B5EF4-FFF2-40B4-BE49-F238E27FC236}">
                <a16:creationId xmlns:a16="http://schemas.microsoft.com/office/drawing/2014/main" id="{98C52BC2-9A47-F395-3437-1AB7AD45651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
              <a:t>92</a:t>
            </a:fld>
            <a:endParaRPr/>
          </a:p>
        </p:txBody>
      </p:sp>
    </p:spTree>
    <p:extLst>
      <p:ext uri="{BB962C8B-B14F-4D97-AF65-F5344CB8AC3E}">
        <p14:creationId xmlns:p14="http://schemas.microsoft.com/office/powerpoint/2010/main" val="27041212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33654b517c3_0_4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33654b517c3_0_4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a:extLst>
            <a:ext uri="{FF2B5EF4-FFF2-40B4-BE49-F238E27FC236}">
              <a16:creationId xmlns:a16="http://schemas.microsoft.com/office/drawing/2014/main" id="{A461528A-44AD-6BF5-4562-DB9721BBB202}"/>
            </a:ext>
          </a:extLst>
        </p:cNvPr>
        <p:cNvGrpSpPr/>
        <p:nvPr/>
      </p:nvGrpSpPr>
      <p:grpSpPr>
        <a:xfrm>
          <a:off x="0" y="0"/>
          <a:ext cx="0" cy="0"/>
          <a:chOff x="0" y="0"/>
          <a:chExt cx="0" cy="0"/>
        </a:xfrm>
      </p:grpSpPr>
      <p:sp>
        <p:nvSpPr>
          <p:cNvPr id="2036" name="Google Shape;2036;g33654b517c3_0_4203:notes">
            <a:extLst>
              <a:ext uri="{FF2B5EF4-FFF2-40B4-BE49-F238E27FC236}">
                <a16:creationId xmlns:a16="http://schemas.microsoft.com/office/drawing/2014/main" id="{102630CD-AD65-EB1F-5B58-C1D514D088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33654b517c3_0_4203:notes">
            <a:extLst>
              <a:ext uri="{FF2B5EF4-FFF2-40B4-BE49-F238E27FC236}">
                <a16:creationId xmlns:a16="http://schemas.microsoft.com/office/drawing/2014/main" id="{9FDBB0C6-CB28-1248-6C21-5827375735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614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75f39b93f_1_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75f39b93f_1_8:notes"/>
          <p:cNvSpPr txBox="1">
            <a:spLocks noGrp="1"/>
          </p:cNvSpPr>
          <p:nvPr>
            <p:ph type="body" idx="1"/>
          </p:nvPr>
        </p:nvSpPr>
        <p:spPr>
          <a:xfrm>
            <a:off x="685480" y="4415530"/>
            <a:ext cx="5487000" cy="418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9" name="Google Shape;209;g875f39b93f_1_8:notes"/>
          <p:cNvSpPr txBox="1">
            <a:spLocks noGrp="1"/>
          </p:cNvSpPr>
          <p:nvPr>
            <p:ph type="sldNum" idx="12"/>
          </p:nvPr>
        </p:nvSpPr>
        <p:spPr>
          <a:xfrm>
            <a:off x="3883851" y="8829574"/>
            <a:ext cx="2972400" cy="465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33654b517c3_0_4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 name="Google Shape;2042;g33654b517c3_0_4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0825" y="141685"/>
            <a:ext cx="8713788" cy="59412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7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Narrow"/>
                <a:ea typeface="Arial Narrow"/>
                <a:cs typeface="Arial Narrow"/>
                <a:sym typeface="Arial Narrow"/>
              </a:defRPr>
            </a:lvl9pPr>
          </a:lstStyle>
          <a:p>
            <a:endParaRPr/>
          </a:p>
        </p:txBody>
      </p:sp>
      <p:sp>
        <p:nvSpPr>
          <p:cNvPr id="17" name="Google Shape;17;p2"/>
          <p:cNvSpPr txBox="1">
            <a:spLocks noGrp="1"/>
          </p:cNvSpPr>
          <p:nvPr>
            <p:ph type="body" idx="1"/>
          </p:nvPr>
        </p:nvSpPr>
        <p:spPr>
          <a:xfrm>
            <a:off x="250825" y="789385"/>
            <a:ext cx="8713788" cy="3673078"/>
          </a:xfrm>
          <a:prstGeom prst="rect">
            <a:avLst/>
          </a:prstGeom>
          <a:noFill/>
          <a:ln>
            <a:noFill/>
          </a:ln>
        </p:spPr>
        <p:txBody>
          <a:bodyPr spcFirstLastPara="1" wrap="square" lIns="91425" tIns="45700" rIns="91425" bIns="45700" anchor="t" anchorCtr="0">
            <a:noAutofit/>
          </a:bodyPr>
          <a:lstStyle>
            <a:lvl1pPr marL="342900" marR="0" lvl="0" indent="-304800" algn="l" rtl="0">
              <a:lnSpc>
                <a:spcPct val="100000"/>
              </a:lnSpc>
              <a:spcBef>
                <a:spcPts val="420"/>
              </a:spcBef>
              <a:spcAft>
                <a:spcPts val="0"/>
              </a:spcAft>
              <a:buClr>
                <a:srgbClr val="FF9900"/>
              </a:buClr>
              <a:buSzPts val="2800"/>
              <a:buFont typeface="Noto Sans Symbols"/>
              <a:buChar char="▪"/>
              <a:defRPr sz="2100" b="0" i="0" u="none" strike="noStrike" cap="none">
                <a:solidFill>
                  <a:schemeClr val="dk1"/>
                </a:solidFill>
                <a:latin typeface="Arial"/>
                <a:ea typeface="Arial"/>
                <a:cs typeface="Arial"/>
                <a:sym typeface="Arial"/>
              </a:defRPr>
            </a:lvl1pPr>
            <a:lvl2pPr marL="685800" marR="0" lvl="1" indent="-304800" algn="l" rtl="0">
              <a:lnSpc>
                <a:spcPct val="100000"/>
              </a:lnSpc>
              <a:spcBef>
                <a:spcPts val="420"/>
              </a:spcBef>
              <a:spcAft>
                <a:spcPts val="0"/>
              </a:spcAft>
              <a:buClr>
                <a:srgbClr val="FF9900"/>
              </a:buClr>
              <a:buSzPts val="2800"/>
              <a:buFont typeface="Noto Sans Symbols"/>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rgbClr val="FF9900"/>
              </a:buClr>
              <a:buSzPts val="2400"/>
              <a:buFont typeface="Noto Sans Symbols"/>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rgbClr val="FF9900"/>
              </a:buClr>
              <a:buSzPts val="2000"/>
              <a:buFont typeface="Noto Sans Symbols"/>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rgbClr val="FF9900"/>
              </a:buClr>
              <a:buSzPts val="2000"/>
              <a:buFont typeface="Noto Sans Symbols"/>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rgbClr val="FF9900"/>
              </a:buClr>
              <a:buSzPts val="2000"/>
              <a:buFont typeface="Noto Sans Symbols"/>
              <a:buChar char="▪"/>
              <a:defRPr sz="1500" b="0" i="0" u="none" strike="noStrike" cap="none">
                <a:solidFill>
                  <a:schemeClr val="dk1"/>
                </a:solidFill>
                <a:latin typeface="Arial Narrow"/>
                <a:ea typeface="Arial Narrow"/>
                <a:cs typeface="Arial Narrow"/>
                <a:sym typeface="Arial Narrow"/>
              </a:defRPr>
            </a:lvl6pPr>
            <a:lvl7pPr marL="2400300" marR="0" lvl="6" indent="-266700" algn="l" rtl="0">
              <a:lnSpc>
                <a:spcPct val="100000"/>
              </a:lnSpc>
              <a:spcBef>
                <a:spcPts val="300"/>
              </a:spcBef>
              <a:spcAft>
                <a:spcPts val="0"/>
              </a:spcAft>
              <a:buClr>
                <a:srgbClr val="FF9900"/>
              </a:buClr>
              <a:buSzPts val="2000"/>
              <a:buFont typeface="Noto Sans Symbols"/>
              <a:buChar char="▪"/>
              <a:defRPr sz="1500" b="0" i="0" u="none" strike="noStrike" cap="none">
                <a:solidFill>
                  <a:schemeClr val="dk1"/>
                </a:solidFill>
                <a:latin typeface="Arial Narrow"/>
                <a:ea typeface="Arial Narrow"/>
                <a:cs typeface="Arial Narrow"/>
                <a:sym typeface="Arial Narrow"/>
              </a:defRPr>
            </a:lvl7pPr>
            <a:lvl8pPr marL="2743200" marR="0" lvl="7" indent="-266700" algn="l" rtl="0">
              <a:lnSpc>
                <a:spcPct val="100000"/>
              </a:lnSpc>
              <a:spcBef>
                <a:spcPts val="300"/>
              </a:spcBef>
              <a:spcAft>
                <a:spcPts val="0"/>
              </a:spcAft>
              <a:buClr>
                <a:srgbClr val="FF9900"/>
              </a:buClr>
              <a:buSzPts val="2000"/>
              <a:buFont typeface="Noto Sans Symbols"/>
              <a:buChar char="▪"/>
              <a:defRPr sz="1500" b="0" i="0" u="none" strike="noStrike" cap="none">
                <a:solidFill>
                  <a:schemeClr val="dk1"/>
                </a:solidFill>
                <a:latin typeface="Arial Narrow"/>
                <a:ea typeface="Arial Narrow"/>
                <a:cs typeface="Arial Narrow"/>
                <a:sym typeface="Arial Narrow"/>
              </a:defRPr>
            </a:lvl8pPr>
            <a:lvl9pPr marL="3086100" marR="0" lvl="8" indent="-266700" algn="l" rtl="0">
              <a:lnSpc>
                <a:spcPct val="100000"/>
              </a:lnSpc>
              <a:spcBef>
                <a:spcPts val="300"/>
              </a:spcBef>
              <a:spcAft>
                <a:spcPts val="0"/>
              </a:spcAft>
              <a:buClr>
                <a:srgbClr val="FF9900"/>
              </a:buClr>
              <a:buSzPts val="2000"/>
              <a:buFont typeface="Noto Sans Symbols"/>
              <a:buChar char="▪"/>
              <a:defRPr sz="1500" b="0" i="0" u="none" strike="noStrike" cap="none">
                <a:solidFill>
                  <a:schemeClr val="dk1"/>
                </a:solidFill>
                <a:latin typeface="Arial Narrow"/>
                <a:ea typeface="Arial Narrow"/>
                <a:cs typeface="Arial Narrow"/>
                <a:sym typeface="Arial Narrow"/>
              </a:defRPr>
            </a:lvl9pPr>
          </a:lstStyle>
          <a:p>
            <a:endParaRPr/>
          </a:p>
        </p:txBody>
      </p:sp>
      <p:sp>
        <p:nvSpPr>
          <p:cNvPr id="18" name="Google Shape;18;p2"/>
          <p:cNvSpPr txBox="1">
            <a:spLocks noGrp="1"/>
          </p:cNvSpPr>
          <p:nvPr>
            <p:ph type="sldNum" idx="12"/>
          </p:nvPr>
        </p:nvSpPr>
        <p:spPr>
          <a:xfrm>
            <a:off x="5867401" y="4858941"/>
            <a:ext cx="1152525" cy="23455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066946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body" idx="1"/>
          </p:nvPr>
        </p:nvSpPr>
        <p:spPr>
          <a:xfrm>
            <a:off x="457200" y="1151335"/>
            <a:ext cx="4040100" cy="47979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52" name="Google Shape;52;p34"/>
          <p:cNvSpPr txBox="1">
            <a:spLocks noGrp="1"/>
          </p:cNvSpPr>
          <p:nvPr>
            <p:ph type="body" idx="2"/>
          </p:nvPr>
        </p:nvSpPr>
        <p:spPr>
          <a:xfrm>
            <a:off x="457200" y="1631156"/>
            <a:ext cx="4040100" cy="2963520"/>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53" name="Google Shape;53;p34"/>
          <p:cNvSpPr txBox="1">
            <a:spLocks noGrp="1"/>
          </p:cNvSpPr>
          <p:nvPr>
            <p:ph type="body" idx="3"/>
          </p:nvPr>
        </p:nvSpPr>
        <p:spPr>
          <a:xfrm>
            <a:off x="4645025" y="1151335"/>
            <a:ext cx="4041900" cy="47979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54" name="Google Shape;54;p34"/>
          <p:cNvSpPr txBox="1">
            <a:spLocks noGrp="1"/>
          </p:cNvSpPr>
          <p:nvPr>
            <p:ph type="body" idx="4"/>
          </p:nvPr>
        </p:nvSpPr>
        <p:spPr>
          <a:xfrm>
            <a:off x="4645025" y="1631156"/>
            <a:ext cx="4041900" cy="2963520"/>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55" name="Google Shape;55;p34"/>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0253937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04788"/>
            <a:ext cx="3008400" cy="8715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04788"/>
            <a:ext cx="5111700" cy="4389930"/>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dk1"/>
              </a:buClr>
              <a:buSzPts val="3200"/>
              <a:buChar char="•"/>
              <a:defRPr sz="2400"/>
            </a:lvl1pPr>
            <a:lvl2pPr marL="685800" lvl="1" indent="-304800" algn="l">
              <a:lnSpc>
                <a:spcPct val="100000"/>
              </a:lnSpc>
              <a:spcBef>
                <a:spcPts val="420"/>
              </a:spcBef>
              <a:spcAft>
                <a:spcPts val="0"/>
              </a:spcAft>
              <a:buClr>
                <a:schemeClr val="dk1"/>
              </a:buClr>
              <a:buSzPts val="2800"/>
              <a:buChar char="–"/>
              <a:defRPr sz="2100"/>
            </a:lvl2pPr>
            <a:lvl3pPr marL="1028700" lvl="2" indent="-285750" algn="l">
              <a:lnSpc>
                <a:spcPct val="100000"/>
              </a:lnSpc>
              <a:spcBef>
                <a:spcPts val="360"/>
              </a:spcBef>
              <a:spcAft>
                <a:spcPts val="0"/>
              </a:spcAft>
              <a:buClr>
                <a:schemeClr val="dk1"/>
              </a:buClr>
              <a:buSzPts val="2400"/>
              <a:buChar char="•"/>
              <a:defRPr sz="1800"/>
            </a:lvl3pPr>
            <a:lvl4pPr marL="1371600" lvl="3" indent="-266700" algn="l">
              <a:lnSpc>
                <a:spcPct val="100000"/>
              </a:lnSpc>
              <a:spcBef>
                <a:spcPts val="300"/>
              </a:spcBef>
              <a:spcAft>
                <a:spcPts val="0"/>
              </a:spcAft>
              <a:buClr>
                <a:schemeClr val="dk1"/>
              </a:buClr>
              <a:buSzPts val="2000"/>
              <a:buChar char="–"/>
              <a:defRPr sz="1500"/>
            </a:lvl4pPr>
            <a:lvl5pPr marL="1714500" lvl="4" indent="-266700" algn="l">
              <a:lnSpc>
                <a:spcPct val="100000"/>
              </a:lnSpc>
              <a:spcBef>
                <a:spcPts val="300"/>
              </a:spcBef>
              <a:spcAft>
                <a:spcPts val="0"/>
              </a:spcAft>
              <a:buClr>
                <a:schemeClr val="dk1"/>
              </a:buClr>
              <a:buSzPts val="2000"/>
              <a:buChar char="»"/>
              <a:defRPr sz="1500"/>
            </a:lvl5pPr>
            <a:lvl6pPr marL="2057400" lvl="5" indent="-266700" algn="l">
              <a:lnSpc>
                <a:spcPct val="100000"/>
              </a:lnSpc>
              <a:spcBef>
                <a:spcPts val="300"/>
              </a:spcBef>
              <a:spcAft>
                <a:spcPts val="0"/>
              </a:spcAft>
              <a:buClr>
                <a:schemeClr val="dk1"/>
              </a:buClr>
              <a:buSzPts val="2000"/>
              <a:buChar char="•"/>
              <a:defRPr sz="1500"/>
            </a:lvl6pPr>
            <a:lvl7pPr marL="2400300" lvl="6" indent="-266700" algn="l">
              <a:lnSpc>
                <a:spcPct val="100000"/>
              </a:lnSpc>
              <a:spcBef>
                <a:spcPts val="300"/>
              </a:spcBef>
              <a:spcAft>
                <a:spcPts val="0"/>
              </a:spcAft>
              <a:buClr>
                <a:schemeClr val="dk1"/>
              </a:buClr>
              <a:buSzPts val="2000"/>
              <a:buChar char="•"/>
              <a:defRPr sz="1500"/>
            </a:lvl7pPr>
            <a:lvl8pPr marL="2743200" lvl="7" indent="-266700" algn="l">
              <a:lnSpc>
                <a:spcPct val="100000"/>
              </a:lnSpc>
              <a:spcBef>
                <a:spcPts val="300"/>
              </a:spcBef>
              <a:spcAft>
                <a:spcPts val="0"/>
              </a:spcAft>
              <a:buClr>
                <a:schemeClr val="dk1"/>
              </a:buClr>
              <a:buSzPts val="2000"/>
              <a:buChar char="•"/>
              <a:defRPr sz="1500"/>
            </a:lvl8pPr>
            <a:lvl9pPr marL="3086100" lvl="8" indent="-266700" algn="l">
              <a:lnSpc>
                <a:spcPct val="100000"/>
              </a:lnSpc>
              <a:spcBef>
                <a:spcPts val="300"/>
              </a:spcBef>
              <a:spcAft>
                <a:spcPts val="0"/>
              </a:spcAft>
              <a:buClr>
                <a:schemeClr val="dk1"/>
              </a:buClr>
              <a:buSzPts val="2000"/>
              <a:buChar char="•"/>
              <a:defRPr sz="1500"/>
            </a:lvl9pPr>
          </a:lstStyle>
          <a:p>
            <a:endParaRPr/>
          </a:p>
        </p:txBody>
      </p:sp>
      <p:sp>
        <p:nvSpPr>
          <p:cNvPr id="61" name="Google Shape;61;p36"/>
          <p:cNvSpPr txBox="1">
            <a:spLocks noGrp="1"/>
          </p:cNvSpPr>
          <p:nvPr>
            <p:ph type="body" idx="2"/>
          </p:nvPr>
        </p:nvSpPr>
        <p:spPr>
          <a:xfrm>
            <a:off x="457200" y="1076325"/>
            <a:ext cx="3008400" cy="3518370"/>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2" name="Google Shape;62;p36"/>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869856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3600450"/>
            <a:ext cx="5486400" cy="4249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459581"/>
            <a:ext cx="5486400" cy="3086100"/>
          </a:xfrm>
          <a:prstGeom prst="rect">
            <a:avLst/>
          </a:prstGeom>
          <a:noFill/>
          <a:ln>
            <a:noFill/>
          </a:ln>
        </p:spPr>
      </p:sp>
      <p:sp>
        <p:nvSpPr>
          <p:cNvPr id="68" name="Google Shape;68;p37"/>
          <p:cNvSpPr txBox="1">
            <a:spLocks noGrp="1"/>
          </p:cNvSpPr>
          <p:nvPr>
            <p:ph type="body" idx="1"/>
          </p:nvPr>
        </p:nvSpPr>
        <p:spPr>
          <a:xfrm>
            <a:off x="1792288" y="4025504"/>
            <a:ext cx="5486400" cy="603720"/>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9" name="Google Shape;69;p37"/>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537555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874779" y="-1217430"/>
            <a:ext cx="3394440" cy="82296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3327764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5463809" y="1371569"/>
            <a:ext cx="438858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272810" y="-609632"/>
            <a:ext cx="4388580" cy="60198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29182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7"/>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27"/>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6"/>
        <p:cNvGrpSpPr/>
        <p:nvPr/>
      </p:nvGrpSpPr>
      <p:grpSpPr>
        <a:xfrm>
          <a:off x="0" y="0"/>
          <a:ext cx="0" cy="0"/>
          <a:chOff x="0" y="0"/>
          <a:chExt cx="0" cy="0"/>
        </a:xfrm>
      </p:grpSpPr>
      <p:sp>
        <p:nvSpPr>
          <p:cNvPr id="127" name="Google Shape;127;p28"/>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8"/>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1" name="Google Shape;131;p29"/>
          <p:cNvSpPr txBox="1">
            <a:spLocks noGrp="1"/>
          </p:cNvSpPr>
          <p:nvPr>
            <p:ph type="subTitle" idx="1"/>
          </p:nvPr>
        </p:nvSpPr>
        <p:spPr>
          <a:xfrm>
            <a:off x="457200" y="1203390"/>
            <a:ext cx="8229300" cy="2982900"/>
          </a:xfrm>
          <a:prstGeom prst="rect">
            <a:avLst/>
          </a:prstGeom>
          <a:noFill/>
          <a:ln>
            <a:noFill/>
          </a:ln>
        </p:spPr>
        <p:txBody>
          <a:bodyPr spcFirstLastPara="1" wrap="square" lIns="0" tIns="0" rIns="0" bIns="0" anchor="ctr" anchorCtr="0">
            <a:noAutofit/>
          </a:bodyPr>
          <a:lstStyle>
            <a:lvl1pPr lvl="0" algn="l">
              <a:lnSpc>
                <a:spcPct val="90000"/>
              </a:lnSpc>
              <a:spcBef>
                <a:spcPts val="1100"/>
              </a:spcBef>
              <a:spcAft>
                <a:spcPts val="0"/>
              </a:spcAft>
              <a:buSzPts val="600"/>
              <a:buChar char="●"/>
              <a:defRPr/>
            </a:lvl1pPr>
            <a:lvl2pPr lvl="1" algn="l">
              <a:lnSpc>
                <a:spcPct val="90000"/>
              </a:lnSpc>
              <a:spcBef>
                <a:spcPts val="400"/>
              </a:spcBef>
              <a:spcAft>
                <a:spcPts val="0"/>
              </a:spcAft>
              <a:buClr>
                <a:schemeClr val="dk1"/>
              </a:buClr>
              <a:buSzPts val="1400"/>
              <a:buChar char="•"/>
              <a:defRPr/>
            </a:lvl2pPr>
            <a:lvl3pPr lvl="2" algn="l">
              <a:lnSpc>
                <a:spcPct val="90000"/>
              </a:lnSpc>
              <a:spcBef>
                <a:spcPts val="400"/>
              </a:spcBef>
              <a:spcAft>
                <a:spcPts val="0"/>
              </a:spcAft>
              <a:buClr>
                <a:schemeClr val="dk1"/>
              </a:buClr>
              <a:buSzPts val="1400"/>
              <a:buChar char="•"/>
              <a:defRPr/>
            </a:lvl3pPr>
            <a:lvl4pPr lvl="3" algn="l">
              <a:lnSpc>
                <a:spcPct val="90000"/>
              </a:lnSpc>
              <a:spcBef>
                <a:spcPts val="400"/>
              </a:spcBef>
              <a:spcAft>
                <a:spcPts val="0"/>
              </a:spcAft>
              <a:buClr>
                <a:schemeClr val="dk1"/>
              </a:buClr>
              <a:buSzPts val="1400"/>
              <a:buChar char="•"/>
              <a:defRPr/>
            </a:lvl4pPr>
            <a:lvl5pPr lvl="4" algn="l">
              <a:lnSpc>
                <a:spcPct val="90000"/>
              </a:lnSpc>
              <a:spcBef>
                <a:spcPts val="400"/>
              </a:spcBef>
              <a:spcAft>
                <a:spcPts val="0"/>
              </a:spcAft>
              <a:buClr>
                <a:schemeClr val="dk1"/>
              </a:buClr>
              <a:buSzPts val="1400"/>
              <a:buChar char="•"/>
              <a:defRPr/>
            </a:lvl5pPr>
            <a:lvl6pPr lvl="5" algn="l">
              <a:lnSpc>
                <a:spcPct val="90000"/>
              </a:lnSpc>
              <a:spcBef>
                <a:spcPts val="400"/>
              </a:spcBef>
              <a:spcAft>
                <a:spcPts val="0"/>
              </a:spcAft>
              <a:buClr>
                <a:schemeClr val="dk1"/>
              </a:buClr>
              <a:buSzPts val="1400"/>
              <a:buChar char="•"/>
              <a:defRPr/>
            </a:lvl6pPr>
            <a:lvl7pPr lvl="6" algn="l">
              <a:lnSpc>
                <a:spcPct val="90000"/>
              </a:lnSpc>
              <a:spcBef>
                <a:spcPts val="40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a:endParaRPr/>
          </a:p>
        </p:txBody>
      </p:sp>
      <p:sp>
        <p:nvSpPr>
          <p:cNvPr id="132" name="Google Shape;132;p29"/>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9"/>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4"/>
        <p:cNvGrpSpPr/>
        <p:nvPr/>
      </p:nvGrpSpPr>
      <p:grpSpPr>
        <a:xfrm>
          <a:off x="0" y="0"/>
          <a:ext cx="0" cy="0"/>
          <a:chOff x="0" y="0"/>
          <a:chExt cx="0" cy="0"/>
        </a:xfrm>
      </p:grpSpPr>
      <p:sp>
        <p:nvSpPr>
          <p:cNvPr id="135" name="Google Shape;135;p30"/>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6" name="Google Shape;136;p30"/>
          <p:cNvSpPr txBox="1">
            <a:spLocks noGrp="1"/>
          </p:cNvSpPr>
          <p:nvPr>
            <p:ph type="body" idx="1"/>
          </p:nvPr>
        </p:nvSpPr>
        <p:spPr>
          <a:xfrm>
            <a:off x="457200" y="1203390"/>
            <a:ext cx="8229300" cy="29829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p30"/>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p30"/>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9"/>
        <p:cNvGrpSpPr/>
        <p:nvPr/>
      </p:nvGrpSpPr>
      <p:grpSpPr>
        <a:xfrm>
          <a:off x="0" y="0"/>
          <a:ext cx="0" cy="0"/>
          <a:chOff x="0" y="0"/>
          <a:chExt cx="0" cy="0"/>
        </a:xfrm>
      </p:grpSpPr>
      <p:sp>
        <p:nvSpPr>
          <p:cNvPr id="140" name="Google Shape;140;p31"/>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 name="Google Shape;141;p31"/>
          <p:cNvSpPr txBox="1">
            <a:spLocks noGrp="1"/>
          </p:cNvSpPr>
          <p:nvPr>
            <p:ph type="body" idx="1"/>
          </p:nvPr>
        </p:nvSpPr>
        <p:spPr>
          <a:xfrm>
            <a:off x="457200" y="1203390"/>
            <a:ext cx="4015800" cy="29829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31"/>
          <p:cNvSpPr txBox="1">
            <a:spLocks noGrp="1"/>
          </p:cNvSpPr>
          <p:nvPr>
            <p:ph type="body" idx="2"/>
          </p:nvPr>
        </p:nvSpPr>
        <p:spPr>
          <a:xfrm>
            <a:off x="4674240" y="1203390"/>
            <a:ext cx="4015800" cy="29829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1"/>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31"/>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5"/>
        <p:cNvGrpSpPr/>
        <p:nvPr/>
      </p:nvGrpSpPr>
      <p:grpSpPr>
        <a:xfrm>
          <a:off x="0" y="0"/>
          <a:ext cx="0" cy="0"/>
          <a:chOff x="0" y="0"/>
          <a:chExt cx="0" cy="0"/>
        </a:xfrm>
      </p:grpSpPr>
      <p:sp>
        <p:nvSpPr>
          <p:cNvPr id="146" name="Google Shape;146;p32"/>
          <p:cNvSpPr txBox="1">
            <a:spLocks noGrp="1"/>
          </p:cNvSpPr>
          <p:nvPr>
            <p:ph type="subTitle" idx="1"/>
          </p:nvPr>
        </p:nvSpPr>
        <p:spPr>
          <a:xfrm>
            <a:off x="250920" y="2680020"/>
            <a:ext cx="8713500" cy="2500500"/>
          </a:xfrm>
          <a:prstGeom prst="rect">
            <a:avLst/>
          </a:prstGeom>
          <a:noFill/>
          <a:ln>
            <a:noFill/>
          </a:ln>
        </p:spPr>
        <p:txBody>
          <a:bodyPr spcFirstLastPara="1" wrap="square" lIns="0" tIns="0" rIns="0" bIns="0" anchor="ctr" anchorCtr="0">
            <a:noAutofit/>
          </a:bodyPr>
          <a:lstStyle>
            <a:lvl1pPr lvl="0" algn="l">
              <a:lnSpc>
                <a:spcPct val="90000"/>
              </a:lnSpc>
              <a:spcBef>
                <a:spcPts val="1100"/>
              </a:spcBef>
              <a:spcAft>
                <a:spcPts val="0"/>
              </a:spcAft>
              <a:buSzPts val="600"/>
              <a:buChar char="●"/>
              <a:defRPr/>
            </a:lvl1pPr>
            <a:lvl2pPr lvl="1" algn="l">
              <a:lnSpc>
                <a:spcPct val="90000"/>
              </a:lnSpc>
              <a:spcBef>
                <a:spcPts val="400"/>
              </a:spcBef>
              <a:spcAft>
                <a:spcPts val="0"/>
              </a:spcAft>
              <a:buClr>
                <a:schemeClr val="dk1"/>
              </a:buClr>
              <a:buSzPts val="1400"/>
              <a:buChar char="•"/>
              <a:defRPr/>
            </a:lvl2pPr>
            <a:lvl3pPr lvl="2" algn="l">
              <a:lnSpc>
                <a:spcPct val="90000"/>
              </a:lnSpc>
              <a:spcBef>
                <a:spcPts val="400"/>
              </a:spcBef>
              <a:spcAft>
                <a:spcPts val="0"/>
              </a:spcAft>
              <a:buClr>
                <a:schemeClr val="dk1"/>
              </a:buClr>
              <a:buSzPts val="1400"/>
              <a:buChar char="•"/>
              <a:defRPr/>
            </a:lvl3pPr>
            <a:lvl4pPr lvl="3" algn="l">
              <a:lnSpc>
                <a:spcPct val="90000"/>
              </a:lnSpc>
              <a:spcBef>
                <a:spcPts val="400"/>
              </a:spcBef>
              <a:spcAft>
                <a:spcPts val="0"/>
              </a:spcAft>
              <a:buClr>
                <a:schemeClr val="dk1"/>
              </a:buClr>
              <a:buSzPts val="1400"/>
              <a:buChar char="•"/>
              <a:defRPr/>
            </a:lvl4pPr>
            <a:lvl5pPr lvl="4" algn="l">
              <a:lnSpc>
                <a:spcPct val="90000"/>
              </a:lnSpc>
              <a:spcBef>
                <a:spcPts val="400"/>
              </a:spcBef>
              <a:spcAft>
                <a:spcPts val="0"/>
              </a:spcAft>
              <a:buClr>
                <a:schemeClr val="dk1"/>
              </a:buClr>
              <a:buSzPts val="1400"/>
              <a:buChar char="•"/>
              <a:defRPr/>
            </a:lvl5pPr>
            <a:lvl6pPr lvl="5" algn="l">
              <a:lnSpc>
                <a:spcPct val="90000"/>
              </a:lnSpc>
              <a:spcBef>
                <a:spcPts val="400"/>
              </a:spcBef>
              <a:spcAft>
                <a:spcPts val="0"/>
              </a:spcAft>
              <a:buClr>
                <a:schemeClr val="dk1"/>
              </a:buClr>
              <a:buSzPts val="1400"/>
              <a:buChar char="•"/>
              <a:defRPr/>
            </a:lvl6pPr>
            <a:lvl7pPr lvl="6" algn="l">
              <a:lnSpc>
                <a:spcPct val="90000"/>
              </a:lnSpc>
              <a:spcBef>
                <a:spcPts val="40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a:endParaRPr/>
          </a:p>
        </p:txBody>
      </p:sp>
      <p:sp>
        <p:nvSpPr>
          <p:cNvPr id="147" name="Google Shape;147;p32"/>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32"/>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49"/>
        <p:cNvGrpSpPr/>
        <p:nvPr/>
      </p:nvGrpSpPr>
      <p:grpSpPr>
        <a:xfrm>
          <a:off x="0" y="0"/>
          <a:ext cx="0" cy="0"/>
          <a:chOff x="0" y="0"/>
          <a:chExt cx="0" cy="0"/>
        </a:xfrm>
      </p:grpSpPr>
      <p:sp>
        <p:nvSpPr>
          <p:cNvPr id="150" name="Google Shape;150;p33"/>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1" name="Google Shape;151;p33"/>
          <p:cNvSpPr txBox="1">
            <a:spLocks noGrp="1"/>
          </p:cNvSpPr>
          <p:nvPr>
            <p:ph type="body" idx="1"/>
          </p:nvPr>
        </p:nvSpPr>
        <p:spPr>
          <a:xfrm>
            <a:off x="457200" y="120339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2" name="Google Shape;152;p33"/>
          <p:cNvSpPr txBox="1">
            <a:spLocks noGrp="1"/>
          </p:cNvSpPr>
          <p:nvPr>
            <p:ph type="body" idx="2"/>
          </p:nvPr>
        </p:nvSpPr>
        <p:spPr>
          <a:xfrm>
            <a:off x="4674240" y="1203390"/>
            <a:ext cx="4015800" cy="29829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3" name="Google Shape;153;p33"/>
          <p:cNvSpPr txBox="1">
            <a:spLocks noGrp="1"/>
          </p:cNvSpPr>
          <p:nvPr>
            <p:ph type="body" idx="3"/>
          </p:nvPr>
        </p:nvSpPr>
        <p:spPr>
          <a:xfrm>
            <a:off x="457200" y="276156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33"/>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33"/>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56"/>
        <p:cNvGrpSpPr/>
        <p:nvPr/>
      </p:nvGrpSpPr>
      <p:grpSpPr>
        <a:xfrm>
          <a:off x="0" y="0"/>
          <a:ext cx="0" cy="0"/>
          <a:chOff x="0" y="0"/>
          <a:chExt cx="0" cy="0"/>
        </a:xfrm>
      </p:grpSpPr>
      <p:sp>
        <p:nvSpPr>
          <p:cNvPr id="157" name="Google Shape;157;p34"/>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8" name="Google Shape;158;p34"/>
          <p:cNvSpPr txBox="1">
            <a:spLocks noGrp="1"/>
          </p:cNvSpPr>
          <p:nvPr>
            <p:ph type="body" idx="1"/>
          </p:nvPr>
        </p:nvSpPr>
        <p:spPr>
          <a:xfrm>
            <a:off x="457200" y="1203390"/>
            <a:ext cx="4015800" cy="29829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9" name="Google Shape;159;p34"/>
          <p:cNvSpPr txBox="1">
            <a:spLocks noGrp="1"/>
          </p:cNvSpPr>
          <p:nvPr>
            <p:ph type="body" idx="2"/>
          </p:nvPr>
        </p:nvSpPr>
        <p:spPr>
          <a:xfrm>
            <a:off x="4674240" y="120339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34"/>
          <p:cNvSpPr txBox="1">
            <a:spLocks noGrp="1"/>
          </p:cNvSpPr>
          <p:nvPr>
            <p:ph type="body" idx="3"/>
          </p:nvPr>
        </p:nvSpPr>
        <p:spPr>
          <a:xfrm>
            <a:off x="4674240" y="276156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34"/>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34"/>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63"/>
        <p:cNvGrpSpPr/>
        <p:nvPr/>
      </p:nvGrpSpPr>
      <p:grpSpPr>
        <a:xfrm>
          <a:off x="0" y="0"/>
          <a:ext cx="0" cy="0"/>
          <a:chOff x="0" y="0"/>
          <a:chExt cx="0" cy="0"/>
        </a:xfrm>
      </p:grpSpPr>
      <p:sp>
        <p:nvSpPr>
          <p:cNvPr id="164" name="Google Shape;164;p35"/>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35"/>
          <p:cNvSpPr txBox="1">
            <a:spLocks noGrp="1"/>
          </p:cNvSpPr>
          <p:nvPr>
            <p:ph type="body" idx="1"/>
          </p:nvPr>
        </p:nvSpPr>
        <p:spPr>
          <a:xfrm>
            <a:off x="457200" y="120339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6" name="Google Shape;166;p35"/>
          <p:cNvSpPr txBox="1">
            <a:spLocks noGrp="1"/>
          </p:cNvSpPr>
          <p:nvPr>
            <p:ph type="body" idx="2"/>
          </p:nvPr>
        </p:nvSpPr>
        <p:spPr>
          <a:xfrm>
            <a:off x="4674240" y="120339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7" name="Google Shape;167;p35"/>
          <p:cNvSpPr txBox="1">
            <a:spLocks noGrp="1"/>
          </p:cNvSpPr>
          <p:nvPr>
            <p:ph type="body" idx="3"/>
          </p:nvPr>
        </p:nvSpPr>
        <p:spPr>
          <a:xfrm>
            <a:off x="457200" y="2761560"/>
            <a:ext cx="82293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8" name="Google Shape;168;p35"/>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35"/>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70"/>
        <p:cNvGrpSpPr/>
        <p:nvPr/>
      </p:nvGrpSpPr>
      <p:grpSpPr>
        <a:xfrm>
          <a:off x="0" y="0"/>
          <a:ext cx="0" cy="0"/>
          <a:chOff x="0" y="0"/>
          <a:chExt cx="0" cy="0"/>
        </a:xfrm>
      </p:grpSpPr>
      <p:sp>
        <p:nvSpPr>
          <p:cNvPr id="171" name="Google Shape;171;p36"/>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6"/>
          <p:cNvSpPr txBox="1">
            <a:spLocks noGrp="1"/>
          </p:cNvSpPr>
          <p:nvPr>
            <p:ph type="body" idx="1"/>
          </p:nvPr>
        </p:nvSpPr>
        <p:spPr>
          <a:xfrm>
            <a:off x="457200" y="1203390"/>
            <a:ext cx="82293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36"/>
          <p:cNvSpPr txBox="1">
            <a:spLocks noGrp="1"/>
          </p:cNvSpPr>
          <p:nvPr>
            <p:ph type="body" idx="2"/>
          </p:nvPr>
        </p:nvSpPr>
        <p:spPr>
          <a:xfrm>
            <a:off x="457200" y="2761560"/>
            <a:ext cx="82293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4" name="Google Shape;174;p36"/>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36"/>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76"/>
        <p:cNvGrpSpPr/>
        <p:nvPr/>
      </p:nvGrpSpPr>
      <p:grpSpPr>
        <a:xfrm>
          <a:off x="0" y="0"/>
          <a:ext cx="0" cy="0"/>
          <a:chOff x="0" y="0"/>
          <a:chExt cx="0" cy="0"/>
        </a:xfrm>
      </p:grpSpPr>
      <p:sp>
        <p:nvSpPr>
          <p:cNvPr id="177" name="Google Shape;177;p37"/>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8" name="Google Shape;178;p37"/>
          <p:cNvSpPr txBox="1">
            <a:spLocks noGrp="1"/>
          </p:cNvSpPr>
          <p:nvPr>
            <p:ph type="body" idx="1"/>
          </p:nvPr>
        </p:nvSpPr>
        <p:spPr>
          <a:xfrm>
            <a:off x="457200" y="120339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9" name="Google Shape;179;p37"/>
          <p:cNvSpPr txBox="1">
            <a:spLocks noGrp="1"/>
          </p:cNvSpPr>
          <p:nvPr>
            <p:ph type="body" idx="2"/>
          </p:nvPr>
        </p:nvSpPr>
        <p:spPr>
          <a:xfrm>
            <a:off x="4674240" y="120339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0" name="Google Shape;180;p37"/>
          <p:cNvSpPr txBox="1">
            <a:spLocks noGrp="1"/>
          </p:cNvSpPr>
          <p:nvPr>
            <p:ph type="body" idx="3"/>
          </p:nvPr>
        </p:nvSpPr>
        <p:spPr>
          <a:xfrm>
            <a:off x="457200" y="276156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1" name="Google Shape;181;p37"/>
          <p:cNvSpPr txBox="1">
            <a:spLocks noGrp="1"/>
          </p:cNvSpPr>
          <p:nvPr>
            <p:ph type="body" idx="4"/>
          </p:nvPr>
        </p:nvSpPr>
        <p:spPr>
          <a:xfrm>
            <a:off x="4674240" y="2761560"/>
            <a:ext cx="40158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2" name="Google Shape;182;p37"/>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37"/>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84"/>
        <p:cNvGrpSpPr/>
        <p:nvPr/>
      </p:nvGrpSpPr>
      <p:grpSpPr>
        <a:xfrm>
          <a:off x="0" y="0"/>
          <a:ext cx="0" cy="0"/>
          <a:chOff x="0" y="0"/>
          <a:chExt cx="0" cy="0"/>
        </a:xfrm>
      </p:grpSpPr>
      <p:sp>
        <p:nvSpPr>
          <p:cNvPr id="185" name="Google Shape;185;p38"/>
          <p:cNvSpPr txBox="1">
            <a:spLocks noGrp="1"/>
          </p:cNvSpPr>
          <p:nvPr>
            <p:ph type="title"/>
          </p:nvPr>
        </p:nvSpPr>
        <p:spPr>
          <a:xfrm>
            <a:off x="250920" y="2680020"/>
            <a:ext cx="8713500" cy="539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6" name="Google Shape;186;p38"/>
          <p:cNvSpPr txBox="1">
            <a:spLocks noGrp="1"/>
          </p:cNvSpPr>
          <p:nvPr>
            <p:ph type="body" idx="1"/>
          </p:nvPr>
        </p:nvSpPr>
        <p:spPr>
          <a:xfrm>
            <a:off x="457200" y="1203390"/>
            <a:ext cx="26496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7" name="Google Shape;187;p38"/>
          <p:cNvSpPr txBox="1">
            <a:spLocks noGrp="1"/>
          </p:cNvSpPr>
          <p:nvPr>
            <p:ph type="body" idx="2"/>
          </p:nvPr>
        </p:nvSpPr>
        <p:spPr>
          <a:xfrm>
            <a:off x="3239640" y="1203390"/>
            <a:ext cx="26496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8" name="Google Shape;188;p38"/>
          <p:cNvSpPr txBox="1">
            <a:spLocks noGrp="1"/>
          </p:cNvSpPr>
          <p:nvPr>
            <p:ph type="body" idx="3"/>
          </p:nvPr>
        </p:nvSpPr>
        <p:spPr>
          <a:xfrm>
            <a:off x="6022080" y="1203390"/>
            <a:ext cx="26496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9" name="Google Shape;189;p38"/>
          <p:cNvSpPr txBox="1">
            <a:spLocks noGrp="1"/>
          </p:cNvSpPr>
          <p:nvPr>
            <p:ph type="body" idx="4"/>
          </p:nvPr>
        </p:nvSpPr>
        <p:spPr>
          <a:xfrm>
            <a:off x="457200" y="2761560"/>
            <a:ext cx="26496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 name="Google Shape;190;p38"/>
          <p:cNvSpPr txBox="1">
            <a:spLocks noGrp="1"/>
          </p:cNvSpPr>
          <p:nvPr>
            <p:ph type="body" idx="5"/>
          </p:nvPr>
        </p:nvSpPr>
        <p:spPr>
          <a:xfrm>
            <a:off x="3239640" y="2761560"/>
            <a:ext cx="26496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1" name="Google Shape;191;p38"/>
          <p:cNvSpPr txBox="1">
            <a:spLocks noGrp="1"/>
          </p:cNvSpPr>
          <p:nvPr>
            <p:ph type="body" idx="6"/>
          </p:nvPr>
        </p:nvSpPr>
        <p:spPr>
          <a:xfrm>
            <a:off x="6022080" y="2761560"/>
            <a:ext cx="2649600" cy="1422600"/>
          </a:xfrm>
          <a:prstGeom prst="rect">
            <a:avLst/>
          </a:prstGeom>
          <a:noFill/>
          <a:ln>
            <a:noFill/>
          </a:ln>
        </p:spPr>
        <p:txBody>
          <a:bodyPr spcFirstLastPara="1" wrap="square" lIns="0" tIns="0" rIns="0" bIns="0" anchor="t" anchorCtr="0">
            <a:normAutofit/>
          </a:bodyPr>
          <a:lstStyle>
            <a:lvl1pPr marL="457200" lvl="0" indent="-266700" algn="l">
              <a:lnSpc>
                <a:spcPct val="90000"/>
              </a:lnSpc>
              <a:spcBef>
                <a:spcPts val="1100"/>
              </a:spcBef>
              <a:spcAft>
                <a:spcPts val="0"/>
              </a:spcAft>
              <a:buSzPts val="6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2" name="Google Shape;192;p38"/>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3" name="Google Shape;193;p38"/>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0"/>
        <p:cNvGrpSpPr/>
        <p:nvPr/>
      </p:nvGrpSpPr>
      <p:grpSpPr>
        <a:xfrm>
          <a:off x="0" y="0"/>
          <a:ext cx="0" cy="0"/>
          <a:chOff x="0" y="0"/>
          <a:chExt cx="0" cy="0"/>
        </a:xfrm>
      </p:grpSpPr>
      <p:sp>
        <p:nvSpPr>
          <p:cNvPr id="201" name="Google Shape;201;p40"/>
          <p:cNvSpPr txBox="1">
            <a:spLocks noGrp="1"/>
          </p:cNvSpPr>
          <p:nvPr>
            <p:ph type="ctrTitle"/>
          </p:nvPr>
        </p:nvSpPr>
        <p:spPr>
          <a:xfrm>
            <a:off x="685800" y="1597820"/>
            <a:ext cx="7772400" cy="11025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 name="Google Shape;202;p40"/>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203" name="Google Shape;203;p4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4" name="Google Shape;204;p4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4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6"/>
        <p:cNvGrpSpPr/>
        <p:nvPr/>
      </p:nvGrpSpPr>
      <p:grpSpPr>
        <a:xfrm>
          <a:off x="0" y="0"/>
          <a:ext cx="0" cy="0"/>
          <a:chOff x="0" y="0"/>
          <a:chExt cx="0" cy="0"/>
        </a:xfrm>
      </p:grpSpPr>
      <p:sp>
        <p:nvSpPr>
          <p:cNvPr id="207" name="Google Shape;207;p4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41"/>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09" name="Google Shape;209;p41"/>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41"/>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4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2"/>
        <p:cNvGrpSpPr/>
        <p:nvPr/>
      </p:nvGrpSpPr>
      <p:grpSpPr>
        <a:xfrm>
          <a:off x="0" y="0"/>
          <a:ext cx="0" cy="0"/>
          <a:chOff x="0" y="0"/>
          <a:chExt cx="0" cy="0"/>
        </a:xfrm>
      </p:grpSpPr>
      <p:sp>
        <p:nvSpPr>
          <p:cNvPr id="213" name="Google Shape;213;p42"/>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chemeClr val="dk1"/>
              </a:buClr>
              <a:buSzPts val="3000"/>
              <a:buFont typeface="Arial"/>
              <a:buNone/>
              <a:defRPr sz="3000" b="1"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42"/>
          <p:cNvSpPr txBox="1">
            <a:spLocks noGrp="1"/>
          </p:cNvSpPr>
          <p:nvPr>
            <p:ph type="body" idx="1"/>
          </p:nvPr>
        </p:nvSpPr>
        <p:spPr>
          <a:xfrm>
            <a:off x="722313" y="2180035"/>
            <a:ext cx="7772400" cy="1125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215" name="Google Shape;215;p42"/>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42"/>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p4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8"/>
        <p:cNvGrpSpPr/>
        <p:nvPr/>
      </p:nvGrpSpPr>
      <p:grpSpPr>
        <a:xfrm>
          <a:off x="0" y="0"/>
          <a:ext cx="0" cy="0"/>
          <a:chOff x="0" y="0"/>
          <a:chExt cx="0" cy="0"/>
        </a:xfrm>
      </p:grpSpPr>
      <p:sp>
        <p:nvSpPr>
          <p:cNvPr id="219" name="Google Shape;219;p43"/>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p43"/>
          <p:cNvSpPr txBox="1">
            <a:spLocks noGrp="1"/>
          </p:cNvSpPr>
          <p:nvPr>
            <p:ph type="body" idx="1"/>
          </p:nvPr>
        </p:nvSpPr>
        <p:spPr>
          <a:xfrm>
            <a:off x="457200" y="1200151"/>
            <a:ext cx="4038600" cy="33945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221" name="Google Shape;221;p43"/>
          <p:cNvSpPr txBox="1">
            <a:spLocks noGrp="1"/>
          </p:cNvSpPr>
          <p:nvPr>
            <p:ph type="body" idx="2"/>
          </p:nvPr>
        </p:nvSpPr>
        <p:spPr>
          <a:xfrm>
            <a:off x="4648200" y="1200151"/>
            <a:ext cx="4038600" cy="33945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222" name="Google Shape;222;p4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p4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4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5"/>
        <p:cNvGrpSpPr/>
        <p:nvPr/>
      </p:nvGrpSpPr>
      <p:grpSpPr>
        <a:xfrm>
          <a:off x="0" y="0"/>
          <a:ext cx="0" cy="0"/>
          <a:chOff x="0" y="0"/>
          <a:chExt cx="0" cy="0"/>
        </a:xfrm>
      </p:grpSpPr>
      <p:sp>
        <p:nvSpPr>
          <p:cNvPr id="226" name="Google Shape;226;p44"/>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44"/>
          <p:cNvSpPr txBox="1">
            <a:spLocks noGrp="1"/>
          </p:cNvSpPr>
          <p:nvPr>
            <p:ph type="body" idx="1"/>
          </p:nvPr>
        </p:nvSpPr>
        <p:spPr>
          <a:xfrm>
            <a:off x="457200" y="1151335"/>
            <a:ext cx="4040100" cy="4797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228" name="Google Shape;228;p44"/>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29" name="Google Shape;229;p44"/>
          <p:cNvSpPr txBox="1">
            <a:spLocks noGrp="1"/>
          </p:cNvSpPr>
          <p:nvPr>
            <p:ph type="body" idx="3"/>
          </p:nvPr>
        </p:nvSpPr>
        <p:spPr>
          <a:xfrm>
            <a:off x="4645026" y="1151335"/>
            <a:ext cx="4041900" cy="4797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230" name="Google Shape;230;p44"/>
          <p:cNvSpPr txBox="1">
            <a:spLocks noGrp="1"/>
          </p:cNvSpPr>
          <p:nvPr>
            <p:ph type="body" idx="4"/>
          </p:nvPr>
        </p:nvSpPr>
        <p:spPr>
          <a:xfrm>
            <a:off x="4645026" y="1631156"/>
            <a:ext cx="4041900" cy="29634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31" name="Google Shape;231;p44"/>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p44"/>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 name="Google Shape;233;p4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4"/>
        <p:cNvGrpSpPr/>
        <p:nvPr/>
      </p:nvGrpSpPr>
      <p:grpSpPr>
        <a:xfrm>
          <a:off x="0" y="0"/>
          <a:ext cx="0" cy="0"/>
          <a:chOff x="0" y="0"/>
          <a:chExt cx="0" cy="0"/>
        </a:xfrm>
      </p:grpSpPr>
      <p:sp>
        <p:nvSpPr>
          <p:cNvPr id="235" name="Google Shape;235;p45"/>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6" name="Google Shape;236;p4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7" name="Google Shape;237;p4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8" name="Google Shape;238;p4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46"/>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1" name="Google Shape;241;p46"/>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4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3"/>
        <p:cNvGrpSpPr/>
        <p:nvPr/>
      </p:nvGrpSpPr>
      <p:grpSpPr>
        <a:xfrm>
          <a:off x="0" y="0"/>
          <a:ext cx="0" cy="0"/>
          <a:chOff x="0" y="0"/>
          <a:chExt cx="0" cy="0"/>
        </a:xfrm>
      </p:grpSpPr>
      <p:sp>
        <p:nvSpPr>
          <p:cNvPr id="244" name="Google Shape;244;p47"/>
          <p:cNvSpPr txBox="1">
            <a:spLocks noGrp="1"/>
          </p:cNvSpPr>
          <p:nvPr>
            <p:ph type="title"/>
          </p:nvPr>
        </p:nvSpPr>
        <p:spPr>
          <a:xfrm>
            <a:off x="457201" y="204788"/>
            <a:ext cx="3008400" cy="8715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Arial"/>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5" name="Google Shape;245;p47"/>
          <p:cNvSpPr txBox="1">
            <a:spLocks noGrp="1"/>
          </p:cNvSpPr>
          <p:nvPr>
            <p:ph type="body" idx="1"/>
          </p:nvPr>
        </p:nvSpPr>
        <p:spPr>
          <a:xfrm>
            <a:off x="3575050" y="204788"/>
            <a:ext cx="5111700" cy="4389900"/>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246" name="Google Shape;246;p47"/>
          <p:cNvSpPr txBox="1">
            <a:spLocks noGrp="1"/>
          </p:cNvSpPr>
          <p:nvPr>
            <p:ph type="body" idx="2"/>
          </p:nvPr>
        </p:nvSpPr>
        <p:spPr>
          <a:xfrm>
            <a:off x="457201" y="1076326"/>
            <a:ext cx="3008400" cy="35184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247" name="Google Shape;247;p47"/>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p47"/>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9" name="Google Shape;249;p4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0"/>
        <p:cNvGrpSpPr/>
        <p:nvPr/>
      </p:nvGrpSpPr>
      <p:grpSpPr>
        <a:xfrm>
          <a:off x="0" y="0"/>
          <a:ext cx="0" cy="0"/>
          <a:chOff x="0" y="0"/>
          <a:chExt cx="0" cy="0"/>
        </a:xfrm>
      </p:grpSpPr>
      <p:sp>
        <p:nvSpPr>
          <p:cNvPr id="251" name="Google Shape;251;p48"/>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Arial"/>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2" name="Google Shape;252;p48"/>
          <p:cNvSpPr>
            <a:spLocks noGrp="1"/>
          </p:cNvSpPr>
          <p:nvPr>
            <p:ph type="pic" idx="2"/>
          </p:nvPr>
        </p:nvSpPr>
        <p:spPr>
          <a:xfrm>
            <a:off x="1792288" y="459581"/>
            <a:ext cx="5486400" cy="3086100"/>
          </a:xfrm>
          <a:prstGeom prst="rect">
            <a:avLst/>
          </a:prstGeom>
          <a:noFill/>
          <a:ln>
            <a:noFill/>
          </a:ln>
        </p:spPr>
      </p:sp>
      <p:sp>
        <p:nvSpPr>
          <p:cNvPr id="253" name="Google Shape;253;p48"/>
          <p:cNvSpPr txBox="1">
            <a:spLocks noGrp="1"/>
          </p:cNvSpPr>
          <p:nvPr>
            <p:ph type="body" idx="1"/>
          </p:nvPr>
        </p:nvSpPr>
        <p:spPr>
          <a:xfrm>
            <a:off x="1792288" y="4025504"/>
            <a:ext cx="5486400" cy="603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254" name="Google Shape;254;p48"/>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5" name="Google Shape;255;p48"/>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6" name="Google Shape;256;p48"/>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7"/>
        <p:cNvGrpSpPr/>
        <p:nvPr/>
      </p:nvGrpSpPr>
      <p:grpSpPr>
        <a:xfrm>
          <a:off x="0" y="0"/>
          <a:ext cx="0" cy="0"/>
          <a:chOff x="0" y="0"/>
          <a:chExt cx="0" cy="0"/>
        </a:xfrm>
      </p:grpSpPr>
      <p:sp>
        <p:nvSpPr>
          <p:cNvPr id="258" name="Google Shape;258;p49"/>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9" name="Google Shape;259;p49"/>
          <p:cNvSpPr txBox="1">
            <a:spLocks noGrp="1"/>
          </p:cNvSpPr>
          <p:nvPr>
            <p:ph type="body" idx="1"/>
          </p:nvPr>
        </p:nvSpPr>
        <p:spPr>
          <a:xfrm rot="5400000">
            <a:off x="2874750" y="-1217400"/>
            <a:ext cx="3394500" cy="82296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60" name="Google Shape;260;p4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1" name="Google Shape;261;p49"/>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2" name="Google Shape;262;p4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3"/>
        <p:cNvGrpSpPr/>
        <p:nvPr/>
      </p:nvGrpSpPr>
      <p:grpSpPr>
        <a:xfrm>
          <a:off x="0" y="0"/>
          <a:ext cx="0" cy="0"/>
          <a:chOff x="0" y="0"/>
          <a:chExt cx="0" cy="0"/>
        </a:xfrm>
      </p:grpSpPr>
      <p:sp>
        <p:nvSpPr>
          <p:cNvPr id="264" name="Google Shape;264;p50"/>
          <p:cNvSpPr txBox="1">
            <a:spLocks noGrp="1"/>
          </p:cNvSpPr>
          <p:nvPr>
            <p:ph type="title"/>
          </p:nvPr>
        </p:nvSpPr>
        <p:spPr>
          <a:xfrm rot="5400000">
            <a:off x="5463750" y="1371628"/>
            <a:ext cx="4388700" cy="20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5" name="Google Shape;265;p50"/>
          <p:cNvSpPr txBox="1">
            <a:spLocks noGrp="1"/>
          </p:cNvSpPr>
          <p:nvPr>
            <p:ph type="body" idx="1"/>
          </p:nvPr>
        </p:nvSpPr>
        <p:spPr>
          <a:xfrm rot="5400000">
            <a:off x="1272751" y="-609571"/>
            <a:ext cx="4388700" cy="6019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66" name="Google Shape;266;p5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5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p5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5"/>
        <p:cNvGrpSpPr/>
        <p:nvPr/>
      </p:nvGrpSpPr>
      <p:grpSpPr>
        <a:xfrm>
          <a:off x="0" y="0"/>
          <a:ext cx="0" cy="0"/>
          <a:chOff x="0" y="0"/>
          <a:chExt cx="0" cy="0"/>
        </a:xfrm>
      </p:grpSpPr>
      <p:sp>
        <p:nvSpPr>
          <p:cNvPr id="276" name="Google Shape;276;p52"/>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52"/>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52"/>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9"/>
        <p:cNvGrpSpPr/>
        <p:nvPr/>
      </p:nvGrpSpPr>
      <p:grpSpPr>
        <a:xfrm>
          <a:off x="0" y="0"/>
          <a:ext cx="0" cy="0"/>
          <a:chOff x="0" y="0"/>
          <a:chExt cx="0" cy="0"/>
        </a:xfrm>
      </p:grpSpPr>
      <p:sp>
        <p:nvSpPr>
          <p:cNvPr id="280" name="Google Shape;280;p5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5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2" name="Google Shape;282;p53"/>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53"/>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53"/>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5"/>
        <p:cNvGrpSpPr/>
        <p:nvPr/>
      </p:nvGrpSpPr>
      <p:grpSpPr>
        <a:xfrm>
          <a:off x="0" y="0"/>
          <a:ext cx="0" cy="0"/>
          <a:chOff x="0" y="0"/>
          <a:chExt cx="0" cy="0"/>
        </a:xfrm>
      </p:grpSpPr>
      <p:sp>
        <p:nvSpPr>
          <p:cNvPr id="286" name="Google Shape;286;p54"/>
          <p:cNvSpPr txBox="1">
            <a:spLocks noGrp="1"/>
          </p:cNvSpPr>
          <p:nvPr>
            <p:ph type="title"/>
          </p:nvPr>
        </p:nvSpPr>
        <p:spPr>
          <a:xfrm>
            <a:off x="722313" y="3305175"/>
            <a:ext cx="7772400" cy="1021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5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88" name="Google Shape;288;p54"/>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54"/>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54"/>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1"/>
        <p:cNvGrpSpPr/>
        <p:nvPr/>
      </p:nvGrpSpPr>
      <p:grpSpPr>
        <a:xfrm>
          <a:off x="0" y="0"/>
          <a:ext cx="0" cy="0"/>
          <a:chOff x="0" y="0"/>
          <a:chExt cx="0" cy="0"/>
        </a:xfrm>
      </p:grpSpPr>
      <p:sp>
        <p:nvSpPr>
          <p:cNvPr id="292" name="Google Shape;292;p5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55"/>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4" name="Google Shape;294;p55"/>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5" name="Google Shape;295;p55"/>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55"/>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55"/>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8"/>
        <p:cNvGrpSpPr/>
        <p:nvPr/>
      </p:nvGrpSpPr>
      <p:grpSpPr>
        <a:xfrm>
          <a:off x="0" y="0"/>
          <a:ext cx="0" cy="0"/>
          <a:chOff x="0" y="0"/>
          <a:chExt cx="0" cy="0"/>
        </a:xfrm>
      </p:grpSpPr>
      <p:sp>
        <p:nvSpPr>
          <p:cNvPr id="299" name="Google Shape;299;p5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56"/>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1" name="Google Shape;301;p56"/>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02" name="Google Shape;302;p56"/>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3" name="Google Shape;303;p56"/>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04" name="Google Shape;304;p56"/>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56"/>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56"/>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7"/>
        <p:cNvGrpSpPr/>
        <p:nvPr/>
      </p:nvGrpSpPr>
      <p:grpSpPr>
        <a:xfrm>
          <a:off x="0" y="0"/>
          <a:ext cx="0" cy="0"/>
          <a:chOff x="0" y="0"/>
          <a:chExt cx="0" cy="0"/>
        </a:xfrm>
      </p:grpSpPr>
      <p:sp>
        <p:nvSpPr>
          <p:cNvPr id="308" name="Google Shape;308;p57"/>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57"/>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10" name="Google Shape;310;p57"/>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11" name="Google Shape;311;p57"/>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57"/>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57"/>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4"/>
        <p:cNvGrpSpPr/>
        <p:nvPr/>
      </p:nvGrpSpPr>
      <p:grpSpPr>
        <a:xfrm>
          <a:off x="0" y="0"/>
          <a:ext cx="0" cy="0"/>
          <a:chOff x="0" y="0"/>
          <a:chExt cx="0" cy="0"/>
        </a:xfrm>
      </p:grpSpPr>
      <p:sp>
        <p:nvSpPr>
          <p:cNvPr id="315" name="Google Shape;315;p58"/>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58"/>
          <p:cNvSpPr>
            <a:spLocks noGrp="1"/>
          </p:cNvSpPr>
          <p:nvPr>
            <p:ph type="pic" idx="2"/>
          </p:nvPr>
        </p:nvSpPr>
        <p:spPr>
          <a:xfrm>
            <a:off x="1792288" y="459581"/>
            <a:ext cx="5486400" cy="3086100"/>
          </a:xfrm>
          <a:prstGeom prst="rect">
            <a:avLst/>
          </a:prstGeom>
          <a:noFill/>
          <a:ln>
            <a:noFill/>
          </a:ln>
        </p:spPr>
      </p:sp>
      <p:sp>
        <p:nvSpPr>
          <p:cNvPr id="317" name="Google Shape;317;p58"/>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18" name="Google Shape;318;p58"/>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58"/>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58"/>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1"/>
        <p:cNvGrpSpPr/>
        <p:nvPr/>
      </p:nvGrpSpPr>
      <p:grpSpPr>
        <a:xfrm>
          <a:off x="0" y="0"/>
          <a:ext cx="0" cy="0"/>
          <a:chOff x="0" y="0"/>
          <a:chExt cx="0" cy="0"/>
        </a:xfrm>
      </p:grpSpPr>
      <p:sp>
        <p:nvSpPr>
          <p:cNvPr id="322" name="Google Shape;322;p5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59"/>
          <p:cNvSpPr txBox="1">
            <a:spLocks noGrp="1"/>
          </p:cNvSpPr>
          <p:nvPr>
            <p:ph type="body" idx="1"/>
          </p:nvPr>
        </p:nvSpPr>
        <p:spPr>
          <a:xfrm rot="5400000">
            <a:off x="2874749"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4" name="Google Shape;324;p59"/>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59"/>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59"/>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7"/>
        <p:cNvGrpSpPr/>
        <p:nvPr/>
      </p:nvGrpSpPr>
      <p:grpSpPr>
        <a:xfrm>
          <a:off x="0" y="0"/>
          <a:ext cx="0" cy="0"/>
          <a:chOff x="0" y="0"/>
          <a:chExt cx="0" cy="0"/>
        </a:xfrm>
      </p:grpSpPr>
      <p:sp>
        <p:nvSpPr>
          <p:cNvPr id="328" name="Google Shape;328;p60"/>
          <p:cNvSpPr txBox="1">
            <a:spLocks noGrp="1"/>
          </p:cNvSpPr>
          <p:nvPr>
            <p:ph type="title"/>
          </p:nvPr>
        </p:nvSpPr>
        <p:spPr>
          <a:xfrm rot="5400000">
            <a:off x="5463749" y="1371629"/>
            <a:ext cx="43887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60"/>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0" name="Google Shape;330;p60"/>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60"/>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60"/>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35" name="Google Shape;335;p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36" name="Google Shape;33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1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882502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534384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00"/>
              </a:spcBef>
              <a:spcAft>
                <a:spcPts val="0"/>
              </a:spcAft>
              <a:buClr>
                <a:srgbClr val="888888"/>
              </a:buClr>
              <a:buSzPts val="2000"/>
              <a:buNone/>
              <a:defRPr sz="1500">
                <a:solidFill>
                  <a:srgbClr val="888888"/>
                </a:solidFill>
              </a:defRPr>
            </a:lvl1pPr>
            <a:lvl2pPr marL="685800" lvl="1" indent="-171450" algn="l">
              <a:lnSpc>
                <a:spcPct val="100000"/>
              </a:lnSpc>
              <a:spcBef>
                <a:spcPts val="270"/>
              </a:spcBef>
              <a:spcAft>
                <a:spcPts val="0"/>
              </a:spcAft>
              <a:buClr>
                <a:srgbClr val="888888"/>
              </a:buClr>
              <a:buSzPts val="1800"/>
              <a:buNone/>
              <a:defRPr sz="1350">
                <a:solidFill>
                  <a:srgbClr val="888888"/>
                </a:solidFill>
              </a:defRPr>
            </a:lvl2pPr>
            <a:lvl3pPr marL="1028700" lvl="2" indent="-171450" algn="l">
              <a:lnSpc>
                <a:spcPct val="100000"/>
              </a:lnSpc>
              <a:spcBef>
                <a:spcPts val="240"/>
              </a:spcBef>
              <a:spcAft>
                <a:spcPts val="0"/>
              </a:spcAft>
              <a:buClr>
                <a:srgbClr val="888888"/>
              </a:buClr>
              <a:buSzPts val="1600"/>
              <a:buNone/>
              <a:defRPr sz="1200">
                <a:solidFill>
                  <a:srgbClr val="888888"/>
                </a:solidFill>
              </a:defRPr>
            </a:lvl3pPr>
            <a:lvl4pPr marL="1371600" lvl="3" indent="-171450" algn="l">
              <a:lnSpc>
                <a:spcPct val="100000"/>
              </a:lnSpc>
              <a:spcBef>
                <a:spcPts val="210"/>
              </a:spcBef>
              <a:spcAft>
                <a:spcPts val="0"/>
              </a:spcAft>
              <a:buClr>
                <a:srgbClr val="888888"/>
              </a:buClr>
              <a:buSzPts val="1400"/>
              <a:buNone/>
              <a:defRPr sz="1050">
                <a:solidFill>
                  <a:srgbClr val="888888"/>
                </a:solidFill>
              </a:defRPr>
            </a:lvl4pPr>
            <a:lvl5pPr marL="1714500" lvl="4" indent="-171450" algn="l">
              <a:lnSpc>
                <a:spcPct val="100000"/>
              </a:lnSpc>
              <a:spcBef>
                <a:spcPts val="210"/>
              </a:spcBef>
              <a:spcAft>
                <a:spcPts val="0"/>
              </a:spcAft>
              <a:buClr>
                <a:srgbClr val="888888"/>
              </a:buClr>
              <a:buSzPts val="1400"/>
              <a:buNone/>
              <a:defRPr sz="1050">
                <a:solidFill>
                  <a:srgbClr val="888888"/>
                </a:solidFill>
              </a:defRPr>
            </a:lvl5pPr>
            <a:lvl6pPr marL="2057400" lvl="5" indent="-171450" algn="l">
              <a:lnSpc>
                <a:spcPct val="100000"/>
              </a:lnSpc>
              <a:spcBef>
                <a:spcPts val="210"/>
              </a:spcBef>
              <a:spcAft>
                <a:spcPts val="0"/>
              </a:spcAft>
              <a:buClr>
                <a:srgbClr val="888888"/>
              </a:buClr>
              <a:buSzPts val="1400"/>
              <a:buNone/>
              <a:defRPr sz="1050">
                <a:solidFill>
                  <a:srgbClr val="888888"/>
                </a:solidFill>
              </a:defRPr>
            </a:lvl6pPr>
            <a:lvl7pPr marL="2400300" lvl="6" indent="-171450" algn="l">
              <a:lnSpc>
                <a:spcPct val="100000"/>
              </a:lnSpc>
              <a:spcBef>
                <a:spcPts val="210"/>
              </a:spcBef>
              <a:spcAft>
                <a:spcPts val="0"/>
              </a:spcAft>
              <a:buClr>
                <a:srgbClr val="888888"/>
              </a:buClr>
              <a:buSzPts val="1400"/>
              <a:buNone/>
              <a:defRPr sz="1050">
                <a:solidFill>
                  <a:srgbClr val="888888"/>
                </a:solidFill>
              </a:defRPr>
            </a:lvl7pPr>
            <a:lvl8pPr marL="2743200" lvl="7" indent="-171450" algn="l">
              <a:lnSpc>
                <a:spcPct val="100000"/>
              </a:lnSpc>
              <a:spcBef>
                <a:spcPts val="210"/>
              </a:spcBef>
              <a:spcAft>
                <a:spcPts val="0"/>
              </a:spcAft>
              <a:buClr>
                <a:srgbClr val="888888"/>
              </a:buClr>
              <a:buSzPts val="1400"/>
              <a:buNone/>
              <a:defRPr sz="1050">
                <a:solidFill>
                  <a:srgbClr val="888888"/>
                </a:solidFill>
              </a:defRPr>
            </a:lvl8pPr>
            <a:lvl9pPr marL="3086100" lvl="8" indent="-17145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0" name="Google Shape;30;p2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715354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36" name="Google Shape;36;p2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37" name="Google Shape;37;p2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300204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43" name="Google Shape;43;p2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44" name="Google Shape;44;p2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45" name="Google Shape;45;p2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46" name="Google Shape;46;p2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772412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02700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630744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dk1"/>
              </a:buClr>
              <a:buSzPts val="3200"/>
              <a:buChar char="•"/>
              <a:defRPr sz="2400"/>
            </a:lvl1pPr>
            <a:lvl2pPr marL="685800" lvl="1" indent="-304800" algn="l">
              <a:lnSpc>
                <a:spcPct val="100000"/>
              </a:lnSpc>
              <a:spcBef>
                <a:spcPts val="420"/>
              </a:spcBef>
              <a:spcAft>
                <a:spcPts val="0"/>
              </a:spcAft>
              <a:buClr>
                <a:schemeClr val="dk1"/>
              </a:buClr>
              <a:buSzPts val="2800"/>
              <a:buChar char="–"/>
              <a:defRPr sz="2100"/>
            </a:lvl2pPr>
            <a:lvl3pPr marL="1028700" lvl="2" indent="-285750" algn="l">
              <a:lnSpc>
                <a:spcPct val="100000"/>
              </a:lnSpc>
              <a:spcBef>
                <a:spcPts val="360"/>
              </a:spcBef>
              <a:spcAft>
                <a:spcPts val="0"/>
              </a:spcAft>
              <a:buClr>
                <a:schemeClr val="dk1"/>
              </a:buClr>
              <a:buSzPts val="2400"/>
              <a:buChar char="•"/>
              <a:defRPr sz="1800"/>
            </a:lvl3pPr>
            <a:lvl4pPr marL="1371600" lvl="3" indent="-266700" algn="l">
              <a:lnSpc>
                <a:spcPct val="100000"/>
              </a:lnSpc>
              <a:spcBef>
                <a:spcPts val="300"/>
              </a:spcBef>
              <a:spcAft>
                <a:spcPts val="0"/>
              </a:spcAft>
              <a:buClr>
                <a:schemeClr val="dk1"/>
              </a:buClr>
              <a:buSzPts val="2000"/>
              <a:buChar char="–"/>
              <a:defRPr sz="1500"/>
            </a:lvl4pPr>
            <a:lvl5pPr marL="1714500" lvl="4" indent="-266700" algn="l">
              <a:lnSpc>
                <a:spcPct val="100000"/>
              </a:lnSpc>
              <a:spcBef>
                <a:spcPts val="300"/>
              </a:spcBef>
              <a:spcAft>
                <a:spcPts val="0"/>
              </a:spcAft>
              <a:buClr>
                <a:schemeClr val="dk1"/>
              </a:buClr>
              <a:buSzPts val="2000"/>
              <a:buChar char="»"/>
              <a:defRPr sz="1500"/>
            </a:lvl5pPr>
            <a:lvl6pPr marL="2057400" lvl="5" indent="-266700" algn="l">
              <a:lnSpc>
                <a:spcPct val="100000"/>
              </a:lnSpc>
              <a:spcBef>
                <a:spcPts val="300"/>
              </a:spcBef>
              <a:spcAft>
                <a:spcPts val="0"/>
              </a:spcAft>
              <a:buClr>
                <a:schemeClr val="dk1"/>
              </a:buClr>
              <a:buSzPts val="2000"/>
              <a:buChar char="•"/>
              <a:defRPr sz="1500"/>
            </a:lvl6pPr>
            <a:lvl7pPr marL="2400300" lvl="6" indent="-266700" algn="l">
              <a:lnSpc>
                <a:spcPct val="100000"/>
              </a:lnSpc>
              <a:spcBef>
                <a:spcPts val="300"/>
              </a:spcBef>
              <a:spcAft>
                <a:spcPts val="0"/>
              </a:spcAft>
              <a:buClr>
                <a:schemeClr val="dk1"/>
              </a:buClr>
              <a:buSzPts val="2000"/>
              <a:buChar char="•"/>
              <a:defRPr sz="1500"/>
            </a:lvl7pPr>
            <a:lvl8pPr marL="2743200" lvl="7" indent="-266700" algn="l">
              <a:lnSpc>
                <a:spcPct val="100000"/>
              </a:lnSpc>
              <a:spcBef>
                <a:spcPts val="300"/>
              </a:spcBef>
              <a:spcAft>
                <a:spcPts val="0"/>
              </a:spcAft>
              <a:buClr>
                <a:schemeClr val="dk1"/>
              </a:buClr>
              <a:buSzPts val="2000"/>
              <a:buChar char="•"/>
              <a:defRPr sz="1500"/>
            </a:lvl8pPr>
            <a:lvl9pPr marL="3086100" lvl="8" indent="-266700" algn="l">
              <a:lnSpc>
                <a:spcPct val="100000"/>
              </a:lnSpc>
              <a:spcBef>
                <a:spcPts val="300"/>
              </a:spcBef>
              <a:spcAft>
                <a:spcPts val="0"/>
              </a:spcAft>
              <a:buClr>
                <a:schemeClr val="dk1"/>
              </a:buClr>
              <a:buSzPts val="2000"/>
              <a:buChar char="•"/>
              <a:defRPr sz="1500"/>
            </a:lvl9pPr>
          </a:lstStyle>
          <a:p>
            <a:endParaRPr/>
          </a:p>
        </p:txBody>
      </p:sp>
      <p:sp>
        <p:nvSpPr>
          <p:cNvPr id="61" name="Google Shape;61;p2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2" name="Google Shape;62;p2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508930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a:spLocks noGrp="1"/>
          </p:cNvSpPr>
          <p:nvPr>
            <p:ph type="pic" idx="2"/>
          </p:nvPr>
        </p:nvSpPr>
        <p:spPr>
          <a:xfrm>
            <a:off x="1792288" y="459581"/>
            <a:ext cx="5486400" cy="3086100"/>
          </a:xfrm>
          <a:prstGeom prst="rect">
            <a:avLst/>
          </a:prstGeom>
          <a:noFill/>
          <a:ln>
            <a:noFill/>
          </a:ln>
        </p:spPr>
      </p:sp>
      <p:sp>
        <p:nvSpPr>
          <p:cNvPr id="68" name="Google Shape;68;p2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9" name="Google Shape;69;p2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88165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525936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194828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457200" y="1200150"/>
            <a:ext cx="8229600" cy="3394440"/>
          </a:xfrm>
          <a:prstGeom prst="rect">
            <a:avLst/>
          </a:prstGeom>
          <a:noFill/>
          <a:ln>
            <a:noFill/>
          </a:ln>
        </p:spPr>
        <p:txBody>
          <a:bodyPr spcFirstLastPara="1" wrap="square" lIns="91425" tIns="45700" rIns="91425" bIns="45700" anchor="t" anchorCtr="0">
            <a:normAutofit/>
          </a:bodyPr>
          <a:lstStyle>
            <a:lvl1pPr marL="411480" lvl="0" indent="-308610" algn="l">
              <a:lnSpc>
                <a:spcPct val="100000"/>
              </a:lnSpc>
              <a:spcBef>
                <a:spcPts val="324"/>
              </a:spcBef>
              <a:spcAft>
                <a:spcPts val="0"/>
              </a:spcAft>
              <a:buClr>
                <a:schemeClr val="dk1"/>
              </a:buClr>
              <a:buSzPts val="1800"/>
              <a:buChar char="•"/>
              <a:defRPr/>
            </a:lvl1pPr>
            <a:lvl2pPr marL="822960" lvl="1" indent="-308610" algn="l">
              <a:lnSpc>
                <a:spcPct val="100000"/>
              </a:lnSpc>
              <a:spcBef>
                <a:spcPts val="324"/>
              </a:spcBef>
              <a:spcAft>
                <a:spcPts val="0"/>
              </a:spcAft>
              <a:buClr>
                <a:schemeClr val="dk1"/>
              </a:buClr>
              <a:buSzPts val="1800"/>
              <a:buChar char="–"/>
              <a:defRPr/>
            </a:lvl2pPr>
            <a:lvl3pPr marL="1234440" lvl="2" indent="-308610" algn="l">
              <a:lnSpc>
                <a:spcPct val="100000"/>
              </a:lnSpc>
              <a:spcBef>
                <a:spcPts val="324"/>
              </a:spcBef>
              <a:spcAft>
                <a:spcPts val="0"/>
              </a:spcAft>
              <a:buClr>
                <a:schemeClr val="dk1"/>
              </a:buClr>
              <a:buSzPts val="1800"/>
              <a:buChar char="•"/>
              <a:defRPr/>
            </a:lvl3pPr>
            <a:lvl4pPr marL="1645920" lvl="3" indent="-308610" algn="l">
              <a:lnSpc>
                <a:spcPct val="100000"/>
              </a:lnSpc>
              <a:spcBef>
                <a:spcPts val="324"/>
              </a:spcBef>
              <a:spcAft>
                <a:spcPts val="0"/>
              </a:spcAft>
              <a:buClr>
                <a:schemeClr val="dk1"/>
              </a:buClr>
              <a:buSzPts val="1800"/>
              <a:buChar char="–"/>
              <a:defRPr/>
            </a:lvl4pPr>
            <a:lvl5pPr marL="2057400" lvl="4" indent="-308610" algn="l">
              <a:lnSpc>
                <a:spcPct val="100000"/>
              </a:lnSpc>
              <a:spcBef>
                <a:spcPts val="324"/>
              </a:spcBef>
              <a:spcAft>
                <a:spcPts val="0"/>
              </a:spcAft>
              <a:buClr>
                <a:schemeClr val="dk1"/>
              </a:buClr>
              <a:buSzPts val="1800"/>
              <a:buChar char="»"/>
              <a:defRPr/>
            </a:lvl5pPr>
            <a:lvl6pPr marL="2468880" lvl="5" indent="-308610" algn="l">
              <a:lnSpc>
                <a:spcPct val="100000"/>
              </a:lnSpc>
              <a:spcBef>
                <a:spcPts val="324"/>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18" name="Google Shape;18;p30"/>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846368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5"/>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138600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722313" y="3305175"/>
            <a:ext cx="7772400" cy="102168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36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2"/>
          <p:cNvSpPr txBox="1">
            <a:spLocks noGrp="1"/>
          </p:cNvSpPr>
          <p:nvPr>
            <p:ph type="body" idx="1"/>
          </p:nvPr>
        </p:nvSpPr>
        <p:spPr>
          <a:xfrm>
            <a:off x="722313" y="2180035"/>
            <a:ext cx="7772400" cy="1125090"/>
          </a:xfrm>
          <a:prstGeom prst="rect">
            <a:avLst/>
          </a:prstGeom>
          <a:noFill/>
          <a:ln>
            <a:noFill/>
          </a:ln>
        </p:spPr>
        <p:txBody>
          <a:bodyPr spcFirstLastPara="1" wrap="square" lIns="91425" tIns="45700" rIns="91425" bIns="45700" anchor="b" anchorCtr="0">
            <a:normAutofit/>
          </a:bodyPr>
          <a:lstStyle>
            <a:lvl1pPr marL="411480" lvl="0" indent="-205740" algn="l">
              <a:lnSpc>
                <a:spcPct val="100000"/>
              </a:lnSpc>
              <a:spcBef>
                <a:spcPts val="360"/>
              </a:spcBef>
              <a:spcAft>
                <a:spcPts val="0"/>
              </a:spcAft>
              <a:buClr>
                <a:srgbClr val="888888"/>
              </a:buClr>
              <a:buSzPts val="2000"/>
              <a:buNone/>
              <a:defRPr sz="1800">
                <a:solidFill>
                  <a:srgbClr val="888888"/>
                </a:solidFill>
              </a:defRPr>
            </a:lvl1pPr>
            <a:lvl2pPr marL="822960" lvl="1" indent="-205740" algn="l">
              <a:lnSpc>
                <a:spcPct val="100000"/>
              </a:lnSpc>
              <a:spcBef>
                <a:spcPts val="324"/>
              </a:spcBef>
              <a:spcAft>
                <a:spcPts val="0"/>
              </a:spcAft>
              <a:buClr>
                <a:srgbClr val="888888"/>
              </a:buClr>
              <a:buSzPts val="1800"/>
              <a:buNone/>
              <a:defRPr sz="1620">
                <a:solidFill>
                  <a:srgbClr val="888888"/>
                </a:solidFill>
              </a:defRPr>
            </a:lvl2pPr>
            <a:lvl3pPr marL="1234440" lvl="2" indent="-205740" algn="l">
              <a:lnSpc>
                <a:spcPct val="100000"/>
              </a:lnSpc>
              <a:spcBef>
                <a:spcPts val="288"/>
              </a:spcBef>
              <a:spcAft>
                <a:spcPts val="0"/>
              </a:spcAft>
              <a:buClr>
                <a:srgbClr val="888888"/>
              </a:buClr>
              <a:buSzPts val="1600"/>
              <a:buNone/>
              <a:defRPr sz="1440">
                <a:solidFill>
                  <a:srgbClr val="888888"/>
                </a:solidFill>
              </a:defRPr>
            </a:lvl3pPr>
            <a:lvl4pPr marL="1645920" lvl="3" indent="-205740" algn="l">
              <a:lnSpc>
                <a:spcPct val="100000"/>
              </a:lnSpc>
              <a:spcBef>
                <a:spcPts val="252"/>
              </a:spcBef>
              <a:spcAft>
                <a:spcPts val="0"/>
              </a:spcAft>
              <a:buClr>
                <a:srgbClr val="888888"/>
              </a:buClr>
              <a:buSzPts val="1400"/>
              <a:buNone/>
              <a:defRPr sz="1260">
                <a:solidFill>
                  <a:srgbClr val="888888"/>
                </a:solidFill>
              </a:defRPr>
            </a:lvl4pPr>
            <a:lvl5pPr marL="2057400" lvl="4" indent="-205740" algn="l">
              <a:lnSpc>
                <a:spcPct val="100000"/>
              </a:lnSpc>
              <a:spcBef>
                <a:spcPts val="252"/>
              </a:spcBef>
              <a:spcAft>
                <a:spcPts val="0"/>
              </a:spcAft>
              <a:buClr>
                <a:srgbClr val="888888"/>
              </a:buClr>
              <a:buSzPts val="1400"/>
              <a:buNone/>
              <a:defRPr sz="1260">
                <a:solidFill>
                  <a:srgbClr val="888888"/>
                </a:solidFill>
              </a:defRPr>
            </a:lvl5pPr>
            <a:lvl6pPr marL="2468880" lvl="5" indent="-205740" algn="l">
              <a:lnSpc>
                <a:spcPct val="100000"/>
              </a:lnSpc>
              <a:spcBef>
                <a:spcPts val="252"/>
              </a:spcBef>
              <a:spcAft>
                <a:spcPts val="0"/>
              </a:spcAft>
              <a:buClr>
                <a:srgbClr val="888888"/>
              </a:buClr>
              <a:buSzPts val="1400"/>
              <a:buNone/>
              <a:defRPr sz="1260">
                <a:solidFill>
                  <a:srgbClr val="888888"/>
                </a:solidFill>
              </a:defRPr>
            </a:lvl6pPr>
            <a:lvl7pPr marL="2880360" lvl="6" indent="-205740" algn="l">
              <a:lnSpc>
                <a:spcPct val="100000"/>
              </a:lnSpc>
              <a:spcBef>
                <a:spcPts val="252"/>
              </a:spcBef>
              <a:spcAft>
                <a:spcPts val="0"/>
              </a:spcAft>
              <a:buClr>
                <a:srgbClr val="888888"/>
              </a:buClr>
              <a:buSzPts val="1400"/>
              <a:buNone/>
              <a:defRPr sz="1260">
                <a:solidFill>
                  <a:srgbClr val="888888"/>
                </a:solidFill>
              </a:defRPr>
            </a:lvl7pPr>
            <a:lvl8pPr marL="3291840" lvl="7" indent="-205740" algn="l">
              <a:lnSpc>
                <a:spcPct val="100000"/>
              </a:lnSpc>
              <a:spcBef>
                <a:spcPts val="252"/>
              </a:spcBef>
              <a:spcAft>
                <a:spcPts val="0"/>
              </a:spcAft>
              <a:buClr>
                <a:srgbClr val="888888"/>
              </a:buClr>
              <a:buSzPts val="1400"/>
              <a:buNone/>
              <a:defRPr sz="1260">
                <a:solidFill>
                  <a:srgbClr val="888888"/>
                </a:solidFill>
              </a:defRPr>
            </a:lvl8pPr>
            <a:lvl9pPr marL="3703320" lvl="8" indent="-205740" algn="l">
              <a:lnSpc>
                <a:spcPct val="100000"/>
              </a:lnSpc>
              <a:spcBef>
                <a:spcPts val="252"/>
              </a:spcBef>
              <a:spcAft>
                <a:spcPts val="0"/>
              </a:spcAft>
              <a:buClr>
                <a:srgbClr val="888888"/>
              </a:buClr>
              <a:buSzPts val="1400"/>
              <a:buNone/>
              <a:defRPr sz="1260">
                <a:solidFill>
                  <a:srgbClr val="888888"/>
                </a:solidFill>
              </a:defRPr>
            </a:lvl9pPr>
          </a:lstStyle>
          <a:p>
            <a:endParaRPr/>
          </a:p>
        </p:txBody>
      </p:sp>
      <p:sp>
        <p:nvSpPr>
          <p:cNvPr id="39" name="Google Shape;39;p32"/>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2"/>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239809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body" idx="1"/>
          </p:nvPr>
        </p:nvSpPr>
        <p:spPr>
          <a:xfrm>
            <a:off x="457200" y="1200150"/>
            <a:ext cx="4038600" cy="3394440"/>
          </a:xfrm>
          <a:prstGeom prst="rect">
            <a:avLst/>
          </a:prstGeom>
          <a:noFill/>
          <a:ln>
            <a:noFill/>
          </a:ln>
        </p:spPr>
        <p:txBody>
          <a:bodyPr spcFirstLastPara="1" wrap="square" lIns="91425" tIns="45700" rIns="91425" bIns="45700" anchor="t" anchorCtr="0">
            <a:normAutofit/>
          </a:bodyPr>
          <a:lstStyle>
            <a:lvl1pPr marL="411480" lvl="0" indent="-365760" algn="l">
              <a:lnSpc>
                <a:spcPct val="100000"/>
              </a:lnSpc>
              <a:spcBef>
                <a:spcPts val="504"/>
              </a:spcBef>
              <a:spcAft>
                <a:spcPts val="0"/>
              </a:spcAft>
              <a:buClr>
                <a:schemeClr val="dk1"/>
              </a:buClr>
              <a:buSzPts val="2800"/>
              <a:buChar char="•"/>
              <a:defRPr sz="2520"/>
            </a:lvl1pPr>
            <a:lvl2pPr marL="822960" lvl="1" indent="-342900" algn="l">
              <a:lnSpc>
                <a:spcPct val="100000"/>
              </a:lnSpc>
              <a:spcBef>
                <a:spcPts val="432"/>
              </a:spcBef>
              <a:spcAft>
                <a:spcPts val="0"/>
              </a:spcAft>
              <a:buClr>
                <a:schemeClr val="dk1"/>
              </a:buClr>
              <a:buSzPts val="2400"/>
              <a:buChar char="–"/>
              <a:defRPr sz="2160"/>
            </a:lvl2pPr>
            <a:lvl3pPr marL="1234440" lvl="2" indent="-320040" algn="l">
              <a:lnSpc>
                <a:spcPct val="100000"/>
              </a:lnSpc>
              <a:spcBef>
                <a:spcPts val="360"/>
              </a:spcBef>
              <a:spcAft>
                <a:spcPts val="0"/>
              </a:spcAft>
              <a:buClr>
                <a:schemeClr val="dk1"/>
              </a:buClr>
              <a:buSzPts val="2000"/>
              <a:buChar char="•"/>
              <a:defRPr sz="1800"/>
            </a:lvl3pPr>
            <a:lvl4pPr marL="1645920" lvl="3" indent="-308610" algn="l">
              <a:lnSpc>
                <a:spcPct val="100000"/>
              </a:lnSpc>
              <a:spcBef>
                <a:spcPts val="324"/>
              </a:spcBef>
              <a:spcAft>
                <a:spcPts val="0"/>
              </a:spcAft>
              <a:buClr>
                <a:schemeClr val="dk1"/>
              </a:buClr>
              <a:buSzPts val="1800"/>
              <a:buChar char="–"/>
              <a:defRPr sz="1620"/>
            </a:lvl4pPr>
            <a:lvl5pPr marL="2057400" lvl="4" indent="-308610" algn="l">
              <a:lnSpc>
                <a:spcPct val="100000"/>
              </a:lnSpc>
              <a:spcBef>
                <a:spcPts val="324"/>
              </a:spcBef>
              <a:spcAft>
                <a:spcPts val="0"/>
              </a:spcAft>
              <a:buClr>
                <a:schemeClr val="dk1"/>
              </a:buClr>
              <a:buSzPts val="1800"/>
              <a:buChar char="»"/>
              <a:defRPr sz="1620"/>
            </a:lvl5pPr>
            <a:lvl6pPr marL="2468880" lvl="5" indent="-308610" algn="l">
              <a:lnSpc>
                <a:spcPct val="100000"/>
              </a:lnSpc>
              <a:spcBef>
                <a:spcPts val="324"/>
              </a:spcBef>
              <a:spcAft>
                <a:spcPts val="0"/>
              </a:spcAft>
              <a:buClr>
                <a:schemeClr val="dk1"/>
              </a:buClr>
              <a:buSzPts val="1800"/>
              <a:buChar char="•"/>
              <a:defRPr sz="1620"/>
            </a:lvl6pPr>
            <a:lvl7pPr marL="2880360" lvl="6" indent="-308610" algn="l">
              <a:lnSpc>
                <a:spcPct val="100000"/>
              </a:lnSpc>
              <a:spcBef>
                <a:spcPts val="324"/>
              </a:spcBef>
              <a:spcAft>
                <a:spcPts val="0"/>
              </a:spcAft>
              <a:buClr>
                <a:schemeClr val="dk1"/>
              </a:buClr>
              <a:buSzPts val="1800"/>
              <a:buChar char="•"/>
              <a:defRPr sz="1620"/>
            </a:lvl7pPr>
            <a:lvl8pPr marL="3291840" lvl="7" indent="-308610" algn="l">
              <a:lnSpc>
                <a:spcPct val="100000"/>
              </a:lnSpc>
              <a:spcBef>
                <a:spcPts val="324"/>
              </a:spcBef>
              <a:spcAft>
                <a:spcPts val="0"/>
              </a:spcAft>
              <a:buClr>
                <a:schemeClr val="dk1"/>
              </a:buClr>
              <a:buSzPts val="1800"/>
              <a:buChar char="•"/>
              <a:defRPr sz="1620"/>
            </a:lvl8pPr>
            <a:lvl9pPr marL="3703320" lvl="8" indent="-308610" algn="l">
              <a:lnSpc>
                <a:spcPct val="100000"/>
              </a:lnSpc>
              <a:spcBef>
                <a:spcPts val="324"/>
              </a:spcBef>
              <a:spcAft>
                <a:spcPts val="0"/>
              </a:spcAft>
              <a:buClr>
                <a:schemeClr val="dk1"/>
              </a:buClr>
              <a:buSzPts val="1800"/>
              <a:buChar char="•"/>
              <a:defRPr sz="1620"/>
            </a:lvl9pPr>
          </a:lstStyle>
          <a:p>
            <a:endParaRPr/>
          </a:p>
        </p:txBody>
      </p:sp>
      <p:sp>
        <p:nvSpPr>
          <p:cNvPr id="45" name="Google Shape;45;p33"/>
          <p:cNvSpPr txBox="1">
            <a:spLocks noGrp="1"/>
          </p:cNvSpPr>
          <p:nvPr>
            <p:ph type="body" idx="2"/>
          </p:nvPr>
        </p:nvSpPr>
        <p:spPr>
          <a:xfrm>
            <a:off x="4648200" y="1200150"/>
            <a:ext cx="4038600" cy="3394440"/>
          </a:xfrm>
          <a:prstGeom prst="rect">
            <a:avLst/>
          </a:prstGeom>
          <a:noFill/>
          <a:ln>
            <a:noFill/>
          </a:ln>
        </p:spPr>
        <p:txBody>
          <a:bodyPr spcFirstLastPara="1" wrap="square" lIns="91425" tIns="45700" rIns="91425" bIns="45700" anchor="t" anchorCtr="0">
            <a:normAutofit/>
          </a:bodyPr>
          <a:lstStyle>
            <a:lvl1pPr marL="411480" lvl="0" indent="-365760" algn="l">
              <a:lnSpc>
                <a:spcPct val="100000"/>
              </a:lnSpc>
              <a:spcBef>
                <a:spcPts val="504"/>
              </a:spcBef>
              <a:spcAft>
                <a:spcPts val="0"/>
              </a:spcAft>
              <a:buClr>
                <a:schemeClr val="dk1"/>
              </a:buClr>
              <a:buSzPts val="2800"/>
              <a:buChar char="•"/>
              <a:defRPr sz="2520"/>
            </a:lvl1pPr>
            <a:lvl2pPr marL="822960" lvl="1" indent="-342900" algn="l">
              <a:lnSpc>
                <a:spcPct val="100000"/>
              </a:lnSpc>
              <a:spcBef>
                <a:spcPts val="432"/>
              </a:spcBef>
              <a:spcAft>
                <a:spcPts val="0"/>
              </a:spcAft>
              <a:buClr>
                <a:schemeClr val="dk1"/>
              </a:buClr>
              <a:buSzPts val="2400"/>
              <a:buChar char="–"/>
              <a:defRPr sz="2160"/>
            </a:lvl2pPr>
            <a:lvl3pPr marL="1234440" lvl="2" indent="-320040" algn="l">
              <a:lnSpc>
                <a:spcPct val="100000"/>
              </a:lnSpc>
              <a:spcBef>
                <a:spcPts val="360"/>
              </a:spcBef>
              <a:spcAft>
                <a:spcPts val="0"/>
              </a:spcAft>
              <a:buClr>
                <a:schemeClr val="dk1"/>
              </a:buClr>
              <a:buSzPts val="2000"/>
              <a:buChar char="•"/>
              <a:defRPr sz="1800"/>
            </a:lvl3pPr>
            <a:lvl4pPr marL="1645920" lvl="3" indent="-308610" algn="l">
              <a:lnSpc>
                <a:spcPct val="100000"/>
              </a:lnSpc>
              <a:spcBef>
                <a:spcPts val="324"/>
              </a:spcBef>
              <a:spcAft>
                <a:spcPts val="0"/>
              </a:spcAft>
              <a:buClr>
                <a:schemeClr val="dk1"/>
              </a:buClr>
              <a:buSzPts val="1800"/>
              <a:buChar char="–"/>
              <a:defRPr sz="1620"/>
            </a:lvl4pPr>
            <a:lvl5pPr marL="2057400" lvl="4" indent="-308610" algn="l">
              <a:lnSpc>
                <a:spcPct val="100000"/>
              </a:lnSpc>
              <a:spcBef>
                <a:spcPts val="324"/>
              </a:spcBef>
              <a:spcAft>
                <a:spcPts val="0"/>
              </a:spcAft>
              <a:buClr>
                <a:schemeClr val="dk1"/>
              </a:buClr>
              <a:buSzPts val="1800"/>
              <a:buChar char="»"/>
              <a:defRPr sz="1620"/>
            </a:lvl5pPr>
            <a:lvl6pPr marL="2468880" lvl="5" indent="-308610" algn="l">
              <a:lnSpc>
                <a:spcPct val="100000"/>
              </a:lnSpc>
              <a:spcBef>
                <a:spcPts val="324"/>
              </a:spcBef>
              <a:spcAft>
                <a:spcPts val="0"/>
              </a:spcAft>
              <a:buClr>
                <a:schemeClr val="dk1"/>
              </a:buClr>
              <a:buSzPts val="1800"/>
              <a:buChar char="•"/>
              <a:defRPr sz="1620"/>
            </a:lvl6pPr>
            <a:lvl7pPr marL="2880360" lvl="6" indent="-308610" algn="l">
              <a:lnSpc>
                <a:spcPct val="100000"/>
              </a:lnSpc>
              <a:spcBef>
                <a:spcPts val="324"/>
              </a:spcBef>
              <a:spcAft>
                <a:spcPts val="0"/>
              </a:spcAft>
              <a:buClr>
                <a:schemeClr val="dk1"/>
              </a:buClr>
              <a:buSzPts val="1800"/>
              <a:buChar char="•"/>
              <a:defRPr sz="1620"/>
            </a:lvl7pPr>
            <a:lvl8pPr marL="3291840" lvl="7" indent="-308610" algn="l">
              <a:lnSpc>
                <a:spcPct val="100000"/>
              </a:lnSpc>
              <a:spcBef>
                <a:spcPts val="324"/>
              </a:spcBef>
              <a:spcAft>
                <a:spcPts val="0"/>
              </a:spcAft>
              <a:buClr>
                <a:schemeClr val="dk1"/>
              </a:buClr>
              <a:buSzPts val="1800"/>
              <a:buChar char="•"/>
              <a:defRPr sz="1620"/>
            </a:lvl8pPr>
            <a:lvl9pPr marL="3703320" lvl="8" indent="-308610" algn="l">
              <a:lnSpc>
                <a:spcPct val="100000"/>
              </a:lnSpc>
              <a:spcBef>
                <a:spcPts val="324"/>
              </a:spcBef>
              <a:spcAft>
                <a:spcPts val="0"/>
              </a:spcAft>
              <a:buClr>
                <a:schemeClr val="dk1"/>
              </a:buClr>
              <a:buSzPts val="1800"/>
              <a:buChar char="•"/>
              <a:defRPr sz="1620"/>
            </a:lvl9pPr>
          </a:lstStyle>
          <a:p>
            <a:endParaRPr/>
          </a:p>
        </p:txBody>
      </p:sp>
      <p:sp>
        <p:nvSpPr>
          <p:cNvPr id="46" name="Google Shape;46;p33"/>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907706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body" idx="1"/>
          </p:nvPr>
        </p:nvSpPr>
        <p:spPr>
          <a:xfrm>
            <a:off x="457200" y="1151335"/>
            <a:ext cx="4040100" cy="479790"/>
          </a:xfrm>
          <a:prstGeom prst="rect">
            <a:avLst/>
          </a:prstGeom>
          <a:noFill/>
          <a:ln>
            <a:noFill/>
          </a:ln>
        </p:spPr>
        <p:txBody>
          <a:bodyPr spcFirstLastPara="1" wrap="square" lIns="91425" tIns="45700" rIns="91425" bIns="45700" anchor="b" anchorCtr="0">
            <a:normAutofit/>
          </a:bodyPr>
          <a:lstStyle>
            <a:lvl1pPr marL="411480" lvl="0" indent="-205740" algn="l">
              <a:lnSpc>
                <a:spcPct val="100000"/>
              </a:lnSpc>
              <a:spcBef>
                <a:spcPts val="432"/>
              </a:spcBef>
              <a:spcAft>
                <a:spcPts val="0"/>
              </a:spcAft>
              <a:buClr>
                <a:schemeClr val="dk1"/>
              </a:buClr>
              <a:buSzPts val="2400"/>
              <a:buNone/>
              <a:defRPr sz="2160" b="1"/>
            </a:lvl1pPr>
            <a:lvl2pPr marL="822960" lvl="1" indent="-205740" algn="l">
              <a:lnSpc>
                <a:spcPct val="100000"/>
              </a:lnSpc>
              <a:spcBef>
                <a:spcPts val="360"/>
              </a:spcBef>
              <a:spcAft>
                <a:spcPts val="0"/>
              </a:spcAft>
              <a:buClr>
                <a:schemeClr val="dk1"/>
              </a:buClr>
              <a:buSzPts val="2000"/>
              <a:buNone/>
              <a:defRPr sz="1800" b="1"/>
            </a:lvl2pPr>
            <a:lvl3pPr marL="1234440" lvl="2" indent="-205740" algn="l">
              <a:lnSpc>
                <a:spcPct val="100000"/>
              </a:lnSpc>
              <a:spcBef>
                <a:spcPts val="324"/>
              </a:spcBef>
              <a:spcAft>
                <a:spcPts val="0"/>
              </a:spcAft>
              <a:buClr>
                <a:schemeClr val="dk1"/>
              </a:buClr>
              <a:buSzPts val="1800"/>
              <a:buNone/>
              <a:defRPr sz="1620" b="1"/>
            </a:lvl3pPr>
            <a:lvl4pPr marL="1645920" lvl="3" indent="-205740" algn="l">
              <a:lnSpc>
                <a:spcPct val="100000"/>
              </a:lnSpc>
              <a:spcBef>
                <a:spcPts val="288"/>
              </a:spcBef>
              <a:spcAft>
                <a:spcPts val="0"/>
              </a:spcAft>
              <a:buClr>
                <a:schemeClr val="dk1"/>
              </a:buClr>
              <a:buSzPts val="1600"/>
              <a:buNone/>
              <a:defRPr sz="1440" b="1"/>
            </a:lvl4pPr>
            <a:lvl5pPr marL="2057400" lvl="4" indent="-205740" algn="l">
              <a:lnSpc>
                <a:spcPct val="100000"/>
              </a:lnSpc>
              <a:spcBef>
                <a:spcPts val="288"/>
              </a:spcBef>
              <a:spcAft>
                <a:spcPts val="0"/>
              </a:spcAft>
              <a:buClr>
                <a:schemeClr val="dk1"/>
              </a:buClr>
              <a:buSzPts val="1600"/>
              <a:buNone/>
              <a:defRPr sz="1440" b="1"/>
            </a:lvl5pPr>
            <a:lvl6pPr marL="2468880" lvl="5" indent="-205740" algn="l">
              <a:lnSpc>
                <a:spcPct val="100000"/>
              </a:lnSpc>
              <a:spcBef>
                <a:spcPts val="288"/>
              </a:spcBef>
              <a:spcAft>
                <a:spcPts val="0"/>
              </a:spcAft>
              <a:buClr>
                <a:schemeClr val="dk1"/>
              </a:buClr>
              <a:buSzPts val="1600"/>
              <a:buNone/>
              <a:defRPr sz="1440" b="1"/>
            </a:lvl6pPr>
            <a:lvl7pPr marL="2880360" lvl="6" indent="-205740" algn="l">
              <a:lnSpc>
                <a:spcPct val="100000"/>
              </a:lnSpc>
              <a:spcBef>
                <a:spcPts val="288"/>
              </a:spcBef>
              <a:spcAft>
                <a:spcPts val="0"/>
              </a:spcAft>
              <a:buClr>
                <a:schemeClr val="dk1"/>
              </a:buClr>
              <a:buSzPts val="1600"/>
              <a:buNone/>
              <a:defRPr sz="1440" b="1"/>
            </a:lvl7pPr>
            <a:lvl8pPr marL="3291840" lvl="7" indent="-205740" algn="l">
              <a:lnSpc>
                <a:spcPct val="100000"/>
              </a:lnSpc>
              <a:spcBef>
                <a:spcPts val="288"/>
              </a:spcBef>
              <a:spcAft>
                <a:spcPts val="0"/>
              </a:spcAft>
              <a:buClr>
                <a:schemeClr val="dk1"/>
              </a:buClr>
              <a:buSzPts val="1600"/>
              <a:buNone/>
              <a:defRPr sz="1440" b="1"/>
            </a:lvl8pPr>
            <a:lvl9pPr marL="3703320" lvl="8" indent="-205740" algn="l">
              <a:lnSpc>
                <a:spcPct val="100000"/>
              </a:lnSpc>
              <a:spcBef>
                <a:spcPts val="288"/>
              </a:spcBef>
              <a:spcAft>
                <a:spcPts val="0"/>
              </a:spcAft>
              <a:buClr>
                <a:schemeClr val="dk1"/>
              </a:buClr>
              <a:buSzPts val="1600"/>
              <a:buNone/>
              <a:defRPr sz="1440" b="1"/>
            </a:lvl9pPr>
          </a:lstStyle>
          <a:p>
            <a:endParaRPr/>
          </a:p>
        </p:txBody>
      </p:sp>
      <p:sp>
        <p:nvSpPr>
          <p:cNvPr id="52" name="Google Shape;52;p34"/>
          <p:cNvSpPr txBox="1">
            <a:spLocks noGrp="1"/>
          </p:cNvSpPr>
          <p:nvPr>
            <p:ph type="body" idx="2"/>
          </p:nvPr>
        </p:nvSpPr>
        <p:spPr>
          <a:xfrm>
            <a:off x="457200" y="1631156"/>
            <a:ext cx="4040100" cy="2963520"/>
          </a:xfrm>
          <a:prstGeom prst="rect">
            <a:avLst/>
          </a:prstGeom>
          <a:noFill/>
          <a:ln>
            <a:noFill/>
          </a:ln>
        </p:spPr>
        <p:txBody>
          <a:bodyPr spcFirstLastPara="1" wrap="square" lIns="91425" tIns="45700" rIns="91425" bIns="45700" anchor="t" anchorCtr="0">
            <a:normAutofit/>
          </a:bodyPr>
          <a:lstStyle>
            <a:lvl1pPr marL="411480" lvl="0" indent="-342900" algn="l">
              <a:lnSpc>
                <a:spcPct val="100000"/>
              </a:lnSpc>
              <a:spcBef>
                <a:spcPts val="432"/>
              </a:spcBef>
              <a:spcAft>
                <a:spcPts val="0"/>
              </a:spcAft>
              <a:buClr>
                <a:schemeClr val="dk1"/>
              </a:buClr>
              <a:buSzPts val="2400"/>
              <a:buChar char="•"/>
              <a:defRPr sz="2160"/>
            </a:lvl1pPr>
            <a:lvl2pPr marL="822960" lvl="1" indent="-320040" algn="l">
              <a:lnSpc>
                <a:spcPct val="100000"/>
              </a:lnSpc>
              <a:spcBef>
                <a:spcPts val="360"/>
              </a:spcBef>
              <a:spcAft>
                <a:spcPts val="0"/>
              </a:spcAft>
              <a:buClr>
                <a:schemeClr val="dk1"/>
              </a:buClr>
              <a:buSzPts val="2000"/>
              <a:buChar char="–"/>
              <a:defRPr sz="1800"/>
            </a:lvl2pPr>
            <a:lvl3pPr marL="1234440" lvl="2" indent="-308610" algn="l">
              <a:lnSpc>
                <a:spcPct val="100000"/>
              </a:lnSpc>
              <a:spcBef>
                <a:spcPts val="324"/>
              </a:spcBef>
              <a:spcAft>
                <a:spcPts val="0"/>
              </a:spcAft>
              <a:buClr>
                <a:schemeClr val="dk1"/>
              </a:buClr>
              <a:buSzPts val="1800"/>
              <a:buChar char="•"/>
              <a:defRPr sz="1620"/>
            </a:lvl3pPr>
            <a:lvl4pPr marL="1645920" lvl="3" indent="-297180" algn="l">
              <a:lnSpc>
                <a:spcPct val="100000"/>
              </a:lnSpc>
              <a:spcBef>
                <a:spcPts val="288"/>
              </a:spcBef>
              <a:spcAft>
                <a:spcPts val="0"/>
              </a:spcAft>
              <a:buClr>
                <a:schemeClr val="dk1"/>
              </a:buClr>
              <a:buSzPts val="1600"/>
              <a:buChar char="–"/>
              <a:defRPr sz="1440"/>
            </a:lvl4pPr>
            <a:lvl5pPr marL="2057400" lvl="4" indent="-297180" algn="l">
              <a:lnSpc>
                <a:spcPct val="100000"/>
              </a:lnSpc>
              <a:spcBef>
                <a:spcPts val="288"/>
              </a:spcBef>
              <a:spcAft>
                <a:spcPts val="0"/>
              </a:spcAft>
              <a:buClr>
                <a:schemeClr val="dk1"/>
              </a:buClr>
              <a:buSzPts val="1600"/>
              <a:buChar char="»"/>
              <a:defRPr sz="1440"/>
            </a:lvl5pPr>
            <a:lvl6pPr marL="2468880" lvl="5" indent="-297180" algn="l">
              <a:lnSpc>
                <a:spcPct val="100000"/>
              </a:lnSpc>
              <a:spcBef>
                <a:spcPts val="288"/>
              </a:spcBef>
              <a:spcAft>
                <a:spcPts val="0"/>
              </a:spcAft>
              <a:buClr>
                <a:schemeClr val="dk1"/>
              </a:buClr>
              <a:buSzPts val="1600"/>
              <a:buChar char="•"/>
              <a:defRPr sz="1440"/>
            </a:lvl6pPr>
            <a:lvl7pPr marL="2880360" lvl="6" indent="-297180" algn="l">
              <a:lnSpc>
                <a:spcPct val="100000"/>
              </a:lnSpc>
              <a:spcBef>
                <a:spcPts val="288"/>
              </a:spcBef>
              <a:spcAft>
                <a:spcPts val="0"/>
              </a:spcAft>
              <a:buClr>
                <a:schemeClr val="dk1"/>
              </a:buClr>
              <a:buSzPts val="1600"/>
              <a:buChar char="•"/>
              <a:defRPr sz="1440"/>
            </a:lvl7pPr>
            <a:lvl8pPr marL="3291840" lvl="7" indent="-297180" algn="l">
              <a:lnSpc>
                <a:spcPct val="100000"/>
              </a:lnSpc>
              <a:spcBef>
                <a:spcPts val="288"/>
              </a:spcBef>
              <a:spcAft>
                <a:spcPts val="0"/>
              </a:spcAft>
              <a:buClr>
                <a:schemeClr val="dk1"/>
              </a:buClr>
              <a:buSzPts val="1600"/>
              <a:buChar char="•"/>
              <a:defRPr sz="1440"/>
            </a:lvl8pPr>
            <a:lvl9pPr marL="3703320" lvl="8" indent="-297180" algn="l">
              <a:lnSpc>
                <a:spcPct val="100000"/>
              </a:lnSpc>
              <a:spcBef>
                <a:spcPts val="288"/>
              </a:spcBef>
              <a:spcAft>
                <a:spcPts val="0"/>
              </a:spcAft>
              <a:buClr>
                <a:schemeClr val="dk1"/>
              </a:buClr>
              <a:buSzPts val="1600"/>
              <a:buChar char="•"/>
              <a:defRPr sz="1440"/>
            </a:lvl9pPr>
          </a:lstStyle>
          <a:p>
            <a:endParaRPr/>
          </a:p>
        </p:txBody>
      </p:sp>
      <p:sp>
        <p:nvSpPr>
          <p:cNvPr id="53" name="Google Shape;53;p34"/>
          <p:cNvSpPr txBox="1">
            <a:spLocks noGrp="1"/>
          </p:cNvSpPr>
          <p:nvPr>
            <p:ph type="body" idx="3"/>
          </p:nvPr>
        </p:nvSpPr>
        <p:spPr>
          <a:xfrm>
            <a:off x="4645025" y="1151335"/>
            <a:ext cx="4041900" cy="479790"/>
          </a:xfrm>
          <a:prstGeom prst="rect">
            <a:avLst/>
          </a:prstGeom>
          <a:noFill/>
          <a:ln>
            <a:noFill/>
          </a:ln>
        </p:spPr>
        <p:txBody>
          <a:bodyPr spcFirstLastPara="1" wrap="square" lIns="91425" tIns="45700" rIns="91425" bIns="45700" anchor="b" anchorCtr="0">
            <a:normAutofit/>
          </a:bodyPr>
          <a:lstStyle>
            <a:lvl1pPr marL="411480" lvl="0" indent="-205740" algn="l">
              <a:lnSpc>
                <a:spcPct val="100000"/>
              </a:lnSpc>
              <a:spcBef>
                <a:spcPts val="432"/>
              </a:spcBef>
              <a:spcAft>
                <a:spcPts val="0"/>
              </a:spcAft>
              <a:buClr>
                <a:schemeClr val="dk1"/>
              </a:buClr>
              <a:buSzPts val="2400"/>
              <a:buNone/>
              <a:defRPr sz="2160" b="1"/>
            </a:lvl1pPr>
            <a:lvl2pPr marL="822960" lvl="1" indent="-205740" algn="l">
              <a:lnSpc>
                <a:spcPct val="100000"/>
              </a:lnSpc>
              <a:spcBef>
                <a:spcPts val="360"/>
              </a:spcBef>
              <a:spcAft>
                <a:spcPts val="0"/>
              </a:spcAft>
              <a:buClr>
                <a:schemeClr val="dk1"/>
              </a:buClr>
              <a:buSzPts val="2000"/>
              <a:buNone/>
              <a:defRPr sz="1800" b="1"/>
            </a:lvl2pPr>
            <a:lvl3pPr marL="1234440" lvl="2" indent="-205740" algn="l">
              <a:lnSpc>
                <a:spcPct val="100000"/>
              </a:lnSpc>
              <a:spcBef>
                <a:spcPts val="324"/>
              </a:spcBef>
              <a:spcAft>
                <a:spcPts val="0"/>
              </a:spcAft>
              <a:buClr>
                <a:schemeClr val="dk1"/>
              </a:buClr>
              <a:buSzPts val="1800"/>
              <a:buNone/>
              <a:defRPr sz="1620" b="1"/>
            </a:lvl3pPr>
            <a:lvl4pPr marL="1645920" lvl="3" indent="-205740" algn="l">
              <a:lnSpc>
                <a:spcPct val="100000"/>
              </a:lnSpc>
              <a:spcBef>
                <a:spcPts val="288"/>
              </a:spcBef>
              <a:spcAft>
                <a:spcPts val="0"/>
              </a:spcAft>
              <a:buClr>
                <a:schemeClr val="dk1"/>
              </a:buClr>
              <a:buSzPts val="1600"/>
              <a:buNone/>
              <a:defRPr sz="1440" b="1"/>
            </a:lvl4pPr>
            <a:lvl5pPr marL="2057400" lvl="4" indent="-205740" algn="l">
              <a:lnSpc>
                <a:spcPct val="100000"/>
              </a:lnSpc>
              <a:spcBef>
                <a:spcPts val="288"/>
              </a:spcBef>
              <a:spcAft>
                <a:spcPts val="0"/>
              </a:spcAft>
              <a:buClr>
                <a:schemeClr val="dk1"/>
              </a:buClr>
              <a:buSzPts val="1600"/>
              <a:buNone/>
              <a:defRPr sz="1440" b="1"/>
            </a:lvl5pPr>
            <a:lvl6pPr marL="2468880" lvl="5" indent="-205740" algn="l">
              <a:lnSpc>
                <a:spcPct val="100000"/>
              </a:lnSpc>
              <a:spcBef>
                <a:spcPts val="288"/>
              </a:spcBef>
              <a:spcAft>
                <a:spcPts val="0"/>
              </a:spcAft>
              <a:buClr>
                <a:schemeClr val="dk1"/>
              </a:buClr>
              <a:buSzPts val="1600"/>
              <a:buNone/>
              <a:defRPr sz="1440" b="1"/>
            </a:lvl6pPr>
            <a:lvl7pPr marL="2880360" lvl="6" indent="-205740" algn="l">
              <a:lnSpc>
                <a:spcPct val="100000"/>
              </a:lnSpc>
              <a:spcBef>
                <a:spcPts val="288"/>
              </a:spcBef>
              <a:spcAft>
                <a:spcPts val="0"/>
              </a:spcAft>
              <a:buClr>
                <a:schemeClr val="dk1"/>
              </a:buClr>
              <a:buSzPts val="1600"/>
              <a:buNone/>
              <a:defRPr sz="1440" b="1"/>
            </a:lvl7pPr>
            <a:lvl8pPr marL="3291840" lvl="7" indent="-205740" algn="l">
              <a:lnSpc>
                <a:spcPct val="100000"/>
              </a:lnSpc>
              <a:spcBef>
                <a:spcPts val="288"/>
              </a:spcBef>
              <a:spcAft>
                <a:spcPts val="0"/>
              </a:spcAft>
              <a:buClr>
                <a:schemeClr val="dk1"/>
              </a:buClr>
              <a:buSzPts val="1600"/>
              <a:buNone/>
              <a:defRPr sz="1440" b="1"/>
            </a:lvl8pPr>
            <a:lvl9pPr marL="3703320" lvl="8" indent="-205740" algn="l">
              <a:lnSpc>
                <a:spcPct val="100000"/>
              </a:lnSpc>
              <a:spcBef>
                <a:spcPts val="288"/>
              </a:spcBef>
              <a:spcAft>
                <a:spcPts val="0"/>
              </a:spcAft>
              <a:buClr>
                <a:schemeClr val="dk1"/>
              </a:buClr>
              <a:buSzPts val="1600"/>
              <a:buNone/>
              <a:defRPr sz="1440" b="1"/>
            </a:lvl9pPr>
          </a:lstStyle>
          <a:p>
            <a:endParaRPr/>
          </a:p>
        </p:txBody>
      </p:sp>
      <p:sp>
        <p:nvSpPr>
          <p:cNvPr id="54" name="Google Shape;54;p34"/>
          <p:cNvSpPr txBox="1">
            <a:spLocks noGrp="1"/>
          </p:cNvSpPr>
          <p:nvPr>
            <p:ph type="body" idx="4"/>
          </p:nvPr>
        </p:nvSpPr>
        <p:spPr>
          <a:xfrm>
            <a:off x="4645025" y="1631156"/>
            <a:ext cx="4041900" cy="2963520"/>
          </a:xfrm>
          <a:prstGeom prst="rect">
            <a:avLst/>
          </a:prstGeom>
          <a:noFill/>
          <a:ln>
            <a:noFill/>
          </a:ln>
        </p:spPr>
        <p:txBody>
          <a:bodyPr spcFirstLastPara="1" wrap="square" lIns="91425" tIns="45700" rIns="91425" bIns="45700" anchor="t" anchorCtr="0">
            <a:normAutofit/>
          </a:bodyPr>
          <a:lstStyle>
            <a:lvl1pPr marL="411480" lvl="0" indent="-342900" algn="l">
              <a:lnSpc>
                <a:spcPct val="100000"/>
              </a:lnSpc>
              <a:spcBef>
                <a:spcPts val="432"/>
              </a:spcBef>
              <a:spcAft>
                <a:spcPts val="0"/>
              </a:spcAft>
              <a:buClr>
                <a:schemeClr val="dk1"/>
              </a:buClr>
              <a:buSzPts val="2400"/>
              <a:buChar char="•"/>
              <a:defRPr sz="2160"/>
            </a:lvl1pPr>
            <a:lvl2pPr marL="822960" lvl="1" indent="-320040" algn="l">
              <a:lnSpc>
                <a:spcPct val="100000"/>
              </a:lnSpc>
              <a:spcBef>
                <a:spcPts val="360"/>
              </a:spcBef>
              <a:spcAft>
                <a:spcPts val="0"/>
              </a:spcAft>
              <a:buClr>
                <a:schemeClr val="dk1"/>
              </a:buClr>
              <a:buSzPts val="2000"/>
              <a:buChar char="–"/>
              <a:defRPr sz="1800"/>
            </a:lvl2pPr>
            <a:lvl3pPr marL="1234440" lvl="2" indent="-308610" algn="l">
              <a:lnSpc>
                <a:spcPct val="100000"/>
              </a:lnSpc>
              <a:spcBef>
                <a:spcPts val="324"/>
              </a:spcBef>
              <a:spcAft>
                <a:spcPts val="0"/>
              </a:spcAft>
              <a:buClr>
                <a:schemeClr val="dk1"/>
              </a:buClr>
              <a:buSzPts val="1800"/>
              <a:buChar char="•"/>
              <a:defRPr sz="1620"/>
            </a:lvl3pPr>
            <a:lvl4pPr marL="1645920" lvl="3" indent="-297180" algn="l">
              <a:lnSpc>
                <a:spcPct val="100000"/>
              </a:lnSpc>
              <a:spcBef>
                <a:spcPts val="288"/>
              </a:spcBef>
              <a:spcAft>
                <a:spcPts val="0"/>
              </a:spcAft>
              <a:buClr>
                <a:schemeClr val="dk1"/>
              </a:buClr>
              <a:buSzPts val="1600"/>
              <a:buChar char="–"/>
              <a:defRPr sz="1440"/>
            </a:lvl4pPr>
            <a:lvl5pPr marL="2057400" lvl="4" indent="-297180" algn="l">
              <a:lnSpc>
                <a:spcPct val="100000"/>
              </a:lnSpc>
              <a:spcBef>
                <a:spcPts val="288"/>
              </a:spcBef>
              <a:spcAft>
                <a:spcPts val="0"/>
              </a:spcAft>
              <a:buClr>
                <a:schemeClr val="dk1"/>
              </a:buClr>
              <a:buSzPts val="1600"/>
              <a:buChar char="»"/>
              <a:defRPr sz="1440"/>
            </a:lvl5pPr>
            <a:lvl6pPr marL="2468880" lvl="5" indent="-297180" algn="l">
              <a:lnSpc>
                <a:spcPct val="100000"/>
              </a:lnSpc>
              <a:spcBef>
                <a:spcPts val="288"/>
              </a:spcBef>
              <a:spcAft>
                <a:spcPts val="0"/>
              </a:spcAft>
              <a:buClr>
                <a:schemeClr val="dk1"/>
              </a:buClr>
              <a:buSzPts val="1600"/>
              <a:buChar char="•"/>
              <a:defRPr sz="1440"/>
            </a:lvl6pPr>
            <a:lvl7pPr marL="2880360" lvl="6" indent="-297180" algn="l">
              <a:lnSpc>
                <a:spcPct val="100000"/>
              </a:lnSpc>
              <a:spcBef>
                <a:spcPts val="288"/>
              </a:spcBef>
              <a:spcAft>
                <a:spcPts val="0"/>
              </a:spcAft>
              <a:buClr>
                <a:schemeClr val="dk1"/>
              </a:buClr>
              <a:buSzPts val="1600"/>
              <a:buChar char="•"/>
              <a:defRPr sz="1440"/>
            </a:lvl7pPr>
            <a:lvl8pPr marL="3291840" lvl="7" indent="-297180" algn="l">
              <a:lnSpc>
                <a:spcPct val="100000"/>
              </a:lnSpc>
              <a:spcBef>
                <a:spcPts val="288"/>
              </a:spcBef>
              <a:spcAft>
                <a:spcPts val="0"/>
              </a:spcAft>
              <a:buClr>
                <a:schemeClr val="dk1"/>
              </a:buClr>
              <a:buSzPts val="1600"/>
              <a:buChar char="•"/>
              <a:defRPr sz="1440"/>
            </a:lvl8pPr>
            <a:lvl9pPr marL="3703320" lvl="8" indent="-297180" algn="l">
              <a:lnSpc>
                <a:spcPct val="100000"/>
              </a:lnSpc>
              <a:spcBef>
                <a:spcPts val="288"/>
              </a:spcBef>
              <a:spcAft>
                <a:spcPts val="0"/>
              </a:spcAft>
              <a:buClr>
                <a:schemeClr val="dk1"/>
              </a:buClr>
              <a:buSzPts val="1600"/>
              <a:buChar char="•"/>
              <a:defRPr sz="1440"/>
            </a:lvl9pPr>
          </a:lstStyle>
          <a:p>
            <a:endParaRPr/>
          </a:p>
        </p:txBody>
      </p:sp>
      <p:sp>
        <p:nvSpPr>
          <p:cNvPr id="55" name="Google Shape;55;p34"/>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2051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04788"/>
            <a:ext cx="3008400" cy="8715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04788"/>
            <a:ext cx="5111700" cy="4389930"/>
          </a:xfrm>
          <a:prstGeom prst="rect">
            <a:avLst/>
          </a:prstGeom>
          <a:noFill/>
          <a:ln>
            <a:noFill/>
          </a:ln>
        </p:spPr>
        <p:txBody>
          <a:bodyPr spcFirstLastPara="1" wrap="square" lIns="91425" tIns="45700" rIns="91425" bIns="45700" anchor="t" anchorCtr="0">
            <a:normAutofit/>
          </a:bodyPr>
          <a:lstStyle>
            <a:lvl1pPr marL="411480" lvl="0" indent="-388620" algn="l">
              <a:lnSpc>
                <a:spcPct val="100000"/>
              </a:lnSpc>
              <a:spcBef>
                <a:spcPts val="576"/>
              </a:spcBef>
              <a:spcAft>
                <a:spcPts val="0"/>
              </a:spcAft>
              <a:buClr>
                <a:schemeClr val="dk1"/>
              </a:buClr>
              <a:buSzPts val="3200"/>
              <a:buChar char="•"/>
              <a:defRPr sz="2880"/>
            </a:lvl1pPr>
            <a:lvl2pPr marL="822960" lvl="1" indent="-365760" algn="l">
              <a:lnSpc>
                <a:spcPct val="100000"/>
              </a:lnSpc>
              <a:spcBef>
                <a:spcPts val="504"/>
              </a:spcBef>
              <a:spcAft>
                <a:spcPts val="0"/>
              </a:spcAft>
              <a:buClr>
                <a:schemeClr val="dk1"/>
              </a:buClr>
              <a:buSzPts val="2800"/>
              <a:buChar char="–"/>
              <a:defRPr sz="2520"/>
            </a:lvl2pPr>
            <a:lvl3pPr marL="1234440" lvl="2" indent="-342900" algn="l">
              <a:lnSpc>
                <a:spcPct val="100000"/>
              </a:lnSpc>
              <a:spcBef>
                <a:spcPts val="432"/>
              </a:spcBef>
              <a:spcAft>
                <a:spcPts val="0"/>
              </a:spcAft>
              <a:buClr>
                <a:schemeClr val="dk1"/>
              </a:buClr>
              <a:buSzPts val="2400"/>
              <a:buChar char="•"/>
              <a:defRPr sz="2160"/>
            </a:lvl3pPr>
            <a:lvl4pPr marL="1645920" lvl="3" indent="-320040" algn="l">
              <a:lnSpc>
                <a:spcPct val="100000"/>
              </a:lnSpc>
              <a:spcBef>
                <a:spcPts val="360"/>
              </a:spcBef>
              <a:spcAft>
                <a:spcPts val="0"/>
              </a:spcAft>
              <a:buClr>
                <a:schemeClr val="dk1"/>
              </a:buClr>
              <a:buSzPts val="2000"/>
              <a:buChar char="–"/>
              <a:defRPr sz="1800"/>
            </a:lvl4pPr>
            <a:lvl5pPr marL="2057400" lvl="4" indent="-320040" algn="l">
              <a:lnSpc>
                <a:spcPct val="100000"/>
              </a:lnSpc>
              <a:spcBef>
                <a:spcPts val="360"/>
              </a:spcBef>
              <a:spcAft>
                <a:spcPts val="0"/>
              </a:spcAft>
              <a:buClr>
                <a:schemeClr val="dk1"/>
              </a:buClr>
              <a:buSzPts val="2000"/>
              <a:buChar char="»"/>
              <a:defRPr sz="1800"/>
            </a:lvl5pPr>
            <a:lvl6pPr marL="2468880" lvl="5" indent="-320040" algn="l">
              <a:lnSpc>
                <a:spcPct val="100000"/>
              </a:lnSpc>
              <a:spcBef>
                <a:spcPts val="360"/>
              </a:spcBef>
              <a:spcAft>
                <a:spcPts val="0"/>
              </a:spcAft>
              <a:buClr>
                <a:schemeClr val="dk1"/>
              </a:buClr>
              <a:buSzPts val="2000"/>
              <a:buChar char="•"/>
              <a:defRPr sz="1800"/>
            </a:lvl6pPr>
            <a:lvl7pPr marL="2880360" lvl="6" indent="-320040" algn="l">
              <a:lnSpc>
                <a:spcPct val="100000"/>
              </a:lnSpc>
              <a:spcBef>
                <a:spcPts val="360"/>
              </a:spcBef>
              <a:spcAft>
                <a:spcPts val="0"/>
              </a:spcAft>
              <a:buClr>
                <a:schemeClr val="dk1"/>
              </a:buClr>
              <a:buSzPts val="2000"/>
              <a:buChar char="•"/>
              <a:defRPr sz="1800"/>
            </a:lvl7pPr>
            <a:lvl8pPr marL="3291840" lvl="7" indent="-320040" algn="l">
              <a:lnSpc>
                <a:spcPct val="100000"/>
              </a:lnSpc>
              <a:spcBef>
                <a:spcPts val="360"/>
              </a:spcBef>
              <a:spcAft>
                <a:spcPts val="0"/>
              </a:spcAft>
              <a:buClr>
                <a:schemeClr val="dk1"/>
              </a:buClr>
              <a:buSzPts val="2000"/>
              <a:buChar char="•"/>
              <a:defRPr sz="1800"/>
            </a:lvl8pPr>
            <a:lvl9pPr marL="3703320" lvl="8" indent="-320040" algn="l">
              <a:lnSpc>
                <a:spcPct val="100000"/>
              </a:lnSpc>
              <a:spcBef>
                <a:spcPts val="360"/>
              </a:spcBef>
              <a:spcAft>
                <a:spcPts val="0"/>
              </a:spcAft>
              <a:buClr>
                <a:schemeClr val="dk1"/>
              </a:buClr>
              <a:buSzPts val="2000"/>
              <a:buChar char="•"/>
              <a:defRPr sz="1800"/>
            </a:lvl9pPr>
          </a:lstStyle>
          <a:p>
            <a:endParaRPr/>
          </a:p>
        </p:txBody>
      </p:sp>
      <p:sp>
        <p:nvSpPr>
          <p:cNvPr id="61" name="Google Shape;61;p36"/>
          <p:cNvSpPr txBox="1">
            <a:spLocks noGrp="1"/>
          </p:cNvSpPr>
          <p:nvPr>
            <p:ph type="body" idx="2"/>
          </p:nvPr>
        </p:nvSpPr>
        <p:spPr>
          <a:xfrm>
            <a:off x="457200" y="1076325"/>
            <a:ext cx="3008400" cy="3518370"/>
          </a:xfrm>
          <a:prstGeom prst="rect">
            <a:avLst/>
          </a:prstGeom>
          <a:noFill/>
          <a:ln>
            <a:noFill/>
          </a:ln>
        </p:spPr>
        <p:txBody>
          <a:bodyPr spcFirstLastPara="1" wrap="square" lIns="91425" tIns="45700" rIns="91425" bIns="45700" anchor="t" anchorCtr="0">
            <a:normAutofit/>
          </a:bodyPr>
          <a:lstStyle>
            <a:lvl1pPr marL="411480" lvl="0" indent="-205740" algn="l">
              <a:lnSpc>
                <a:spcPct val="100000"/>
              </a:lnSpc>
              <a:spcBef>
                <a:spcPts val="252"/>
              </a:spcBef>
              <a:spcAft>
                <a:spcPts val="0"/>
              </a:spcAft>
              <a:buClr>
                <a:schemeClr val="dk1"/>
              </a:buClr>
              <a:buSzPts val="1400"/>
              <a:buNone/>
              <a:defRPr sz="1260"/>
            </a:lvl1pPr>
            <a:lvl2pPr marL="822960" lvl="1" indent="-205740" algn="l">
              <a:lnSpc>
                <a:spcPct val="100000"/>
              </a:lnSpc>
              <a:spcBef>
                <a:spcPts val="216"/>
              </a:spcBef>
              <a:spcAft>
                <a:spcPts val="0"/>
              </a:spcAft>
              <a:buClr>
                <a:schemeClr val="dk1"/>
              </a:buClr>
              <a:buSzPts val="1200"/>
              <a:buNone/>
              <a:defRPr sz="1080"/>
            </a:lvl2pPr>
            <a:lvl3pPr marL="1234440" lvl="2" indent="-205740" algn="l">
              <a:lnSpc>
                <a:spcPct val="100000"/>
              </a:lnSpc>
              <a:spcBef>
                <a:spcPts val="180"/>
              </a:spcBef>
              <a:spcAft>
                <a:spcPts val="0"/>
              </a:spcAft>
              <a:buClr>
                <a:schemeClr val="dk1"/>
              </a:buClr>
              <a:buSzPts val="1000"/>
              <a:buNone/>
              <a:defRPr sz="900"/>
            </a:lvl3pPr>
            <a:lvl4pPr marL="1645920" lvl="3" indent="-205740" algn="l">
              <a:lnSpc>
                <a:spcPct val="100000"/>
              </a:lnSpc>
              <a:spcBef>
                <a:spcPts val="162"/>
              </a:spcBef>
              <a:spcAft>
                <a:spcPts val="0"/>
              </a:spcAft>
              <a:buClr>
                <a:schemeClr val="dk1"/>
              </a:buClr>
              <a:buSzPts val="900"/>
              <a:buNone/>
              <a:defRPr sz="810"/>
            </a:lvl4pPr>
            <a:lvl5pPr marL="2057400" lvl="4" indent="-205740" algn="l">
              <a:lnSpc>
                <a:spcPct val="100000"/>
              </a:lnSpc>
              <a:spcBef>
                <a:spcPts val="162"/>
              </a:spcBef>
              <a:spcAft>
                <a:spcPts val="0"/>
              </a:spcAft>
              <a:buClr>
                <a:schemeClr val="dk1"/>
              </a:buClr>
              <a:buSzPts val="900"/>
              <a:buNone/>
              <a:defRPr sz="810"/>
            </a:lvl5pPr>
            <a:lvl6pPr marL="2468880" lvl="5" indent="-205740" algn="l">
              <a:lnSpc>
                <a:spcPct val="100000"/>
              </a:lnSpc>
              <a:spcBef>
                <a:spcPts val="162"/>
              </a:spcBef>
              <a:spcAft>
                <a:spcPts val="0"/>
              </a:spcAft>
              <a:buClr>
                <a:schemeClr val="dk1"/>
              </a:buClr>
              <a:buSzPts val="900"/>
              <a:buNone/>
              <a:defRPr sz="810"/>
            </a:lvl6pPr>
            <a:lvl7pPr marL="2880360" lvl="6" indent="-205740" algn="l">
              <a:lnSpc>
                <a:spcPct val="100000"/>
              </a:lnSpc>
              <a:spcBef>
                <a:spcPts val="162"/>
              </a:spcBef>
              <a:spcAft>
                <a:spcPts val="0"/>
              </a:spcAft>
              <a:buClr>
                <a:schemeClr val="dk1"/>
              </a:buClr>
              <a:buSzPts val="900"/>
              <a:buNone/>
              <a:defRPr sz="810"/>
            </a:lvl7pPr>
            <a:lvl8pPr marL="3291840" lvl="7" indent="-205740" algn="l">
              <a:lnSpc>
                <a:spcPct val="100000"/>
              </a:lnSpc>
              <a:spcBef>
                <a:spcPts val="162"/>
              </a:spcBef>
              <a:spcAft>
                <a:spcPts val="0"/>
              </a:spcAft>
              <a:buClr>
                <a:schemeClr val="dk1"/>
              </a:buClr>
              <a:buSzPts val="900"/>
              <a:buNone/>
              <a:defRPr sz="810"/>
            </a:lvl8pPr>
            <a:lvl9pPr marL="3703320" lvl="8" indent="-205740" algn="l">
              <a:lnSpc>
                <a:spcPct val="100000"/>
              </a:lnSpc>
              <a:spcBef>
                <a:spcPts val="162"/>
              </a:spcBef>
              <a:spcAft>
                <a:spcPts val="0"/>
              </a:spcAft>
              <a:buClr>
                <a:schemeClr val="dk1"/>
              </a:buClr>
              <a:buSzPts val="900"/>
              <a:buNone/>
              <a:defRPr sz="810"/>
            </a:lvl9pPr>
          </a:lstStyle>
          <a:p>
            <a:endParaRPr/>
          </a:p>
        </p:txBody>
      </p:sp>
      <p:sp>
        <p:nvSpPr>
          <p:cNvPr id="62" name="Google Shape;62;p36"/>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96734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3600450"/>
            <a:ext cx="5486400" cy="4249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459581"/>
            <a:ext cx="5486400" cy="3086100"/>
          </a:xfrm>
          <a:prstGeom prst="rect">
            <a:avLst/>
          </a:prstGeom>
          <a:noFill/>
          <a:ln>
            <a:noFill/>
          </a:ln>
        </p:spPr>
      </p:sp>
      <p:sp>
        <p:nvSpPr>
          <p:cNvPr id="68" name="Google Shape;68;p37"/>
          <p:cNvSpPr txBox="1">
            <a:spLocks noGrp="1"/>
          </p:cNvSpPr>
          <p:nvPr>
            <p:ph type="body" idx="1"/>
          </p:nvPr>
        </p:nvSpPr>
        <p:spPr>
          <a:xfrm>
            <a:off x="1792288" y="4025504"/>
            <a:ext cx="5486400" cy="603720"/>
          </a:xfrm>
          <a:prstGeom prst="rect">
            <a:avLst/>
          </a:prstGeom>
          <a:noFill/>
          <a:ln>
            <a:noFill/>
          </a:ln>
        </p:spPr>
        <p:txBody>
          <a:bodyPr spcFirstLastPara="1" wrap="square" lIns="91425" tIns="45700" rIns="91425" bIns="45700" anchor="t" anchorCtr="0">
            <a:normAutofit/>
          </a:bodyPr>
          <a:lstStyle>
            <a:lvl1pPr marL="411480" lvl="0" indent="-205740" algn="l">
              <a:lnSpc>
                <a:spcPct val="100000"/>
              </a:lnSpc>
              <a:spcBef>
                <a:spcPts val="252"/>
              </a:spcBef>
              <a:spcAft>
                <a:spcPts val="0"/>
              </a:spcAft>
              <a:buClr>
                <a:schemeClr val="dk1"/>
              </a:buClr>
              <a:buSzPts val="1400"/>
              <a:buNone/>
              <a:defRPr sz="1260"/>
            </a:lvl1pPr>
            <a:lvl2pPr marL="822960" lvl="1" indent="-205740" algn="l">
              <a:lnSpc>
                <a:spcPct val="100000"/>
              </a:lnSpc>
              <a:spcBef>
                <a:spcPts val="216"/>
              </a:spcBef>
              <a:spcAft>
                <a:spcPts val="0"/>
              </a:spcAft>
              <a:buClr>
                <a:schemeClr val="dk1"/>
              </a:buClr>
              <a:buSzPts val="1200"/>
              <a:buNone/>
              <a:defRPr sz="1080"/>
            </a:lvl2pPr>
            <a:lvl3pPr marL="1234440" lvl="2" indent="-205740" algn="l">
              <a:lnSpc>
                <a:spcPct val="100000"/>
              </a:lnSpc>
              <a:spcBef>
                <a:spcPts val="180"/>
              </a:spcBef>
              <a:spcAft>
                <a:spcPts val="0"/>
              </a:spcAft>
              <a:buClr>
                <a:schemeClr val="dk1"/>
              </a:buClr>
              <a:buSzPts val="1000"/>
              <a:buNone/>
              <a:defRPr sz="900"/>
            </a:lvl3pPr>
            <a:lvl4pPr marL="1645920" lvl="3" indent="-205740" algn="l">
              <a:lnSpc>
                <a:spcPct val="100000"/>
              </a:lnSpc>
              <a:spcBef>
                <a:spcPts val="162"/>
              </a:spcBef>
              <a:spcAft>
                <a:spcPts val="0"/>
              </a:spcAft>
              <a:buClr>
                <a:schemeClr val="dk1"/>
              </a:buClr>
              <a:buSzPts val="900"/>
              <a:buNone/>
              <a:defRPr sz="810"/>
            </a:lvl4pPr>
            <a:lvl5pPr marL="2057400" lvl="4" indent="-205740" algn="l">
              <a:lnSpc>
                <a:spcPct val="100000"/>
              </a:lnSpc>
              <a:spcBef>
                <a:spcPts val="162"/>
              </a:spcBef>
              <a:spcAft>
                <a:spcPts val="0"/>
              </a:spcAft>
              <a:buClr>
                <a:schemeClr val="dk1"/>
              </a:buClr>
              <a:buSzPts val="900"/>
              <a:buNone/>
              <a:defRPr sz="810"/>
            </a:lvl5pPr>
            <a:lvl6pPr marL="2468880" lvl="5" indent="-205740" algn="l">
              <a:lnSpc>
                <a:spcPct val="100000"/>
              </a:lnSpc>
              <a:spcBef>
                <a:spcPts val="162"/>
              </a:spcBef>
              <a:spcAft>
                <a:spcPts val="0"/>
              </a:spcAft>
              <a:buClr>
                <a:schemeClr val="dk1"/>
              </a:buClr>
              <a:buSzPts val="900"/>
              <a:buNone/>
              <a:defRPr sz="810"/>
            </a:lvl6pPr>
            <a:lvl7pPr marL="2880360" lvl="6" indent="-205740" algn="l">
              <a:lnSpc>
                <a:spcPct val="100000"/>
              </a:lnSpc>
              <a:spcBef>
                <a:spcPts val="162"/>
              </a:spcBef>
              <a:spcAft>
                <a:spcPts val="0"/>
              </a:spcAft>
              <a:buClr>
                <a:schemeClr val="dk1"/>
              </a:buClr>
              <a:buSzPts val="900"/>
              <a:buNone/>
              <a:defRPr sz="810"/>
            </a:lvl7pPr>
            <a:lvl8pPr marL="3291840" lvl="7" indent="-205740" algn="l">
              <a:lnSpc>
                <a:spcPct val="100000"/>
              </a:lnSpc>
              <a:spcBef>
                <a:spcPts val="162"/>
              </a:spcBef>
              <a:spcAft>
                <a:spcPts val="0"/>
              </a:spcAft>
              <a:buClr>
                <a:schemeClr val="dk1"/>
              </a:buClr>
              <a:buSzPts val="900"/>
              <a:buNone/>
              <a:defRPr sz="810"/>
            </a:lvl8pPr>
            <a:lvl9pPr marL="3703320" lvl="8" indent="-205740" algn="l">
              <a:lnSpc>
                <a:spcPct val="100000"/>
              </a:lnSpc>
              <a:spcBef>
                <a:spcPts val="162"/>
              </a:spcBef>
              <a:spcAft>
                <a:spcPts val="0"/>
              </a:spcAft>
              <a:buClr>
                <a:schemeClr val="dk1"/>
              </a:buClr>
              <a:buSzPts val="900"/>
              <a:buNone/>
              <a:defRPr sz="810"/>
            </a:lvl9pPr>
          </a:lstStyle>
          <a:p>
            <a:endParaRPr/>
          </a:p>
        </p:txBody>
      </p:sp>
      <p:sp>
        <p:nvSpPr>
          <p:cNvPr id="69" name="Google Shape;69;p37"/>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868761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874779" y="-1217430"/>
            <a:ext cx="3394440" cy="8229600"/>
          </a:xfrm>
          <a:prstGeom prst="rect">
            <a:avLst/>
          </a:prstGeom>
          <a:noFill/>
          <a:ln>
            <a:noFill/>
          </a:ln>
        </p:spPr>
        <p:txBody>
          <a:bodyPr spcFirstLastPara="1" wrap="square" lIns="91425" tIns="45700" rIns="91425" bIns="45700" anchor="t" anchorCtr="0">
            <a:normAutofit/>
          </a:bodyPr>
          <a:lstStyle>
            <a:lvl1pPr marL="411480" lvl="0" indent="-308610" algn="l">
              <a:lnSpc>
                <a:spcPct val="100000"/>
              </a:lnSpc>
              <a:spcBef>
                <a:spcPts val="324"/>
              </a:spcBef>
              <a:spcAft>
                <a:spcPts val="0"/>
              </a:spcAft>
              <a:buClr>
                <a:schemeClr val="dk1"/>
              </a:buClr>
              <a:buSzPts val="1800"/>
              <a:buChar char="•"/>
              <a:defRPr/>
            </a:lvl1pPr>
            <a:lvl2pPr marL="822960" lvl="1" indent="-308610" algn="l">
              <a:lnSpc>
                <a:spcPct val="100000"/>
              </a:lnSpc>
              <a:spcBef>
                <a:spcPts val="324"/>
              </a:spcBef>
              <a:spcAft>
                <a:spcPts val="0"/>
              </a:spcAft>
              <a:buClr>
                <a:schemeClr val="dk1"/>
              </a:buClr>
              <a:buSzPts val="1800"/>
              <a:buChar char="–"/>
              <a:defRPr/>
            </a:lvl2pPr>
            <a:lvl3pPr marL="1234440" lvl="2" indent="-308610" algn="l">
              <a:lnSpc>
                <a:spcPct val="100000"/>
              </a:lnSpc>
              <a:spcBef>
                <a:spcPts val="324"/>
              </a:spcBef>
              <a:spcAft>
                <a:spcPts val="0"/>
              </a:spcAft>
              <a:buClr>
                <a:schemeClr val="dk1"/>
              </a:buClr>
              <a:buSzPts val="1800"/>
              <a:buChar char="•"/>
              <a:defRPr/>
            </a:lvl3pPr>
            <a:lvl4pPr marL="1645920" lvl="3" indent="-308610" algn="l">
              <a:lnSpc>
                <a:spcPct val="100000"/>
              </a:lnSpc>
              <a:spcBef>
                <a:spcPts val="324"/>
              </a:spcBef>
              <a:spcAft>
                <a:spcPts val="0"/>
              </a:spcAft>
              <a:buClr>
                <a:schemeClr val="dk1"/>
              </a:buClr>
              <a:buSzPts val="1800"/>
              <a:buChar char="–"/>
              <a:defRPr/>
            </a:lvl4pPr>
            <a:lvl5pPr marL="2057400" lvl="4" indent="-308610" algn="l">
              <a:lnSpc>
                <a:spcPct val="100000"/>
              </a:lnSpc>
              <a:spcBef>
                <a:spcPts val="324"/>
              </a:spcBef>
              <a:spcAft>
                <a:spcPts val="0"/>
              </a:spcAft>
              <a:buClr>
                <a:schemeClr val="dk1"/>
              </a:buClr>
              <a:buSzPts val="1800"/>
              <a:buChar char="»"/>
              <a:defRPr/>
            </a:lvl5pPr>
            <a:lvl6pPr marL="2468880" lvl="5" indent="-308610" algn="l">
              <a:lnSpc>
                <a:spcPct val="100000"/>
              </a:lnSpc>
              <a:spcBef>
                <a:spcPts val="324"/>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812865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5463809" y="1371569"/>
            <a:ext cx="438858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272810" y="-609632"/>
            <a:ext cx="4388580" cy="6019800"/>
          </a:xfrm>
          <a:prstGeom prst="rect">
            <a:avLst/>
          </a:prstGeom>
          <a:noFill/>
          <a:ln>
            <a:noFill/>
          </a:ln>
        </p:spPr>
        <p:txBody>
          <a:bodyPr spcFirstLastPara="1" wrap="square" lIns="91425" tIns="45700" rIns="91425" bIns="45700" anchor="t" anchorCtr="0">
            <a:normAutofit/>
          </a:bodyPr>
          <a:lstStyle>
            <a:lvl1pPr marL="411480" lvl="0" indent="-308610" algn="l">
              <a:lnSpc>
                <a:spcPct val="100000"/>
              </a:lnSpc>
              <a:spcBef>
                <a:spcPts val="324"/>
              </a:spcBef>
              <a:spcAft>
                <a:spcPts val="0"/>
              </a:spcAft>
              <a:buClr>
                <a:schemeClr val="dk1"/>
              </a:buClr>
              <a:buSzPts val="1800"/>
              <a:buChar char="•"/>
              <a:defRPr/>
            </a:lvl1pPr>
            <a:lvl2pPr marL="822960" lvl="1" indent="-308610" algn="l">
              <a:lnSpc>
                <a:spcPct val="100000"/>
              </a:lnSpc>
              <a:spcBef>
                <a:spcPts val="324"/>
              </a:spcBef>
              <a:spcAft>
                <a:spcPts val="0"/>
              </a:spcAft>
              <a:buClr>
                <a:schemeClr val="dk1"/>
              </a:buClr>
              <a:buSzPts val="1800"/>
              <a:buChar char="–"/>
              <a:defRPr/>
            </a:lvl2pPr>
            <a:lvl3pPr marL="1234440" lvl="2" indent="-308610" algn="l">
              <a:lnSpc>
                <a:spcPct val="100000"/>
              </a:lnSpc>
              <a:spcBef>
                <a:spcPts val="324"/>
              </a:spcBef>
              <a:spcAft>
                <a:spcPts val="0"/>
              </a:spcAft>
              <a:buClr>
                <a:schemeClr val="dk1"/>
              </a:buClr>
              <a:buSzPts val="1800"/>
              <a:buChar char="•"/>
              <a:defRPr/>
            </a:lvl3pPr>
            <a:lvl4pPr marL="1645920" lvl="3" indent="-308610" algn="l">
              <a:lnSpc>
                <a:spcPct val="100000"/>
              </a:lnSpc>
              <a:spcBef>
                <a:spcPts val="324"/>
              </a:spcBef>
              <a:spcAft>
                <a:spcPts val="0"/>
              </a:spcAft>
              <a:buClr>
                <a:schemeClr val="dk1"/>
              </a:buClr>
              <a:buSzPts val="1800"/>
              <a:buChar char="–"/>
              <a:defRPr/>
            </a:lvl4pPr>
            <a:lvl5pPr marL="2057400" lvl="4" indent="-308610" algn="l">
              <a:lnSpc>
                <a:spcPct val="100000"/>
              </a:lnSpc>
              <a:spcBef>
                <a:spcPts val="324"/>
              </a:spcBef>
              <a:spcAft>
                <a:spcPts val="0"/>
              </a:spcAft>
              <a:buClr>
                <a:schemeClr val="dk1"/>
              </a:buClr>
              <a:buSzPts val="1800"/>
              <a:buChar char="»"/>
              <a:defRPr/>
            </a:lvl5pPr>
            <a:lvl6pPr marL="2468880" lvl="5" indent="-308610" algn="l">
              <a:lnSpc>
                <a:spcPct val="100000"/>
              </a:lnSpc>
              <a:spcBef>
                <a:spcPts val="324"/>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471449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5516505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688465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667056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A1ACC5A-DF06-4399-9491-CC7642AD0D1A}" type="datetimeFigureOut">
              <a:rPr lang="ru-RU" smtClean="0"/>
              <a:t>31.10.2025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641793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273844"/>
            <a:ext cx="7886700" cy="994172"/>
          </a:xfrm>
        </p:spPr>
        <p:txBody>
          <a:bodyPr/>
          <a:lstStyle/>
          <a:p>
            <a:r>
              <a:rPr lang="ru-RU"/>
              <a:t>Образец заголовка</a:t>
            </a:r>
          </a:p>
        </p:txBody>
      </p:sp>
      <p:sp>
        <p:nvSpPr>
          <p:cNvPr id="3" name="Текст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A1ACC5A-DF06-4399-9491-CC7642AD0D1A}" type="datetimeFigureOut">
              <a:rPr lang="ru-RU" smtClean="0"/>
              <a:t>31.10.2025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624643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A1ACC5A-DF06-4399-9491-CC7642AD0D1A}" type="datetimeFigureOut">
              <a:rPr lang="ru-RU" smtClean="0"/>
              <a:t>31.10.2025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62985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1ACC5A-DF06-4399-9491-CC7642AD0D1A}" type="datetimeFigureOut">
              <a:rPr lang="ru-RU" smtClean="0"/>
              <a:t>31.10.2025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1969690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EA1ACC5A-DF06-4399-9491-CC7642AD0D1A}" type="datetimeFigureOut">
              <a:rPr lang="ru-RU" smtClean="0"/>
              <a:t>31.10.2025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1026515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EA1ACC5A-DF06-4399-9491-CC7642AD0D1A}" type="datetimeFigureOut">
              <a:rPr lang="ru-RU" smtClean="0"/>
              <a:t>31.10.2025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1214686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23603277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3844"/>
            <a:ext cx="1971675" cy="435887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251386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57200" y="1200150"/>
            <a:ext cx="8229600" cy="3394440"/>
          </a:xfrm>
          <a:prstGeom prst="rect">
            <a:avLst/>
          </a:prstGeom>
          <a:noFill/>
          <a:ln>
            <a:noFill/>
          </a:ln>
        </p:spPr>
        <p:txBody>
          <a:bodyPr spcFirstLastPara="1" wrap="square" lIns="91425" tIns="45700" rIns="91425" bIns="45700" anchor="t" anchorCtr="0">
            <a:normAutofit/>
          </a:bodyPr>
          <a:lstStyle>
            <a:lvl1pPr marL="411480" lvl="0" indent="-308610" algn="l">
              <a:lnSpc>
                <a:spcPct val="100000"/>
              </a:lnSpc>
              <a:spcBef>
                <a:spcPts val="324"/>
              </a:spcBef>
              <a:spcAft>
                <a:spcPts val="0"/>
              </a:spcAft>
              <a:buClr>
                <a:schemeClr val="dk1"/>
              </a:buClr>
              <a:buSzPts val="1800"/>
              <a:buChar char="•"/>
              <a:defRPr/>
            </a:lvl1pPr>
            <a:lvl2pPr marL="822960" lvl="1" indent="-308610" algn="l">
              <a:lnSpc>
                <a:spcPct val="100000"/>
              </a:lnSpc>
              <a:spcBef>
                <a:spcPts val="324"/>
              </a:spcBef>
              <a:spcAft>
                <a:spcPts val="0"/>
              </a:spcAft>
              <a:buClr>
                <a:schemeClr val="dk1"/>
              </a:buClr>
              <a:buSzPts val="1800"/>
              <a:buChar char="–"/>
              <a:defRPr/>
            </a:lvl2pPr>
            <a:lvl3pPr marL="1234440" lvl="2" indent="-308610" algn="l">
              <a:lnSpc>
                <a:spcPct val="100000"/>
              </a:lnSpc>
              <a:spcBef>
                <a:spcPts val="324"/>
              </a:spcBef>
              <a:spcAft>
                <a:spcPts val="0"/>
              </a:spcAft>
              <a:buClr>
                <a:schemeClr val="dk1"/>
              </a:buClr>
              <a:buSzPts val="1800"/>
              <a:buChar char="•"/>
              <a:defRPr/>
            </a:lvl3pPr>
            <a:lvl4pPr marL="1645920" lvl="3" indent="-308610" algn="l">
              <a:lnSpc>
                <a:spcPct val="100000"/>
              </a:lnSpc>
              <a:spcBef>
                <a:spcPts val="324"/>
              </a:spcBef>
              <a:spcAft>
                <a:spcPts val="0"/>
              </a:spcAft>
              <a:buClr>
                <a:schemeClr val="dk1"/>
              </a:buClr>
              <a:buSzPts val="1800"/>
              <a:buChar char="–"/>
              <a:defRPr/>
            </a:lvl4pPr>
            <a:lvl5pPr marL="2057400" lvl="4" indent="-308610" algn="l">
              <a:lnSpc>
                <a:spcPct val="100000"/>
              </a:lnSpc>
              <a:spcBef>
                <a:spcPts val="324"/>
              </a:spcBef>
              <a:spcAft>
                <a:spcPts val="0"/>
              </a:spcAft>
              <a:buClr>
                <a:schemeClr val="dk1"/>
              </a:buClr>
              <a:buSzPts val="1800"/>
              <a:buChar char="»"/>
              <a:defRPr/>
            </a:lvl5pPr>
            <a:lvl6pPr marL="2468880" lvl="5" indent="-308610" algn="l">
              <a:lnSpc>
                <a:spcPct val="100000"/>
              </a:lnSpc>
              <a:spcBef>
                <a:spcPts val="324"/>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220506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2313" y="3305175"/>
            <a:ext cx="7772400" cy="102168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36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722313" y="2180035"/>
            <a:ext cx="7772400" cy="1125090"/>
          </a:xfrm>
          <a:prstGeom prst="rect">
            <a:avLst/>
          </a:prstGeom>
          <a:noFill/>
          <a:ln>
            <a:noFill/>
          </a:ln>
        </p:spPr>
        <p:txBody>
          <a:bodyPr spcFirstLastPara="1" wrap="square" lIns="91425" tIns="45700" rIns="91425" bIns="45700" anchor="b" anchorCtr="0">
            <a:normAutofit/>
          </a:bodyPr>
          <a:lstStyle>
            <a:lvl1pPr marL="411480" lvl="0" indent="-205740" algn="l">
              <a:lnSpc>
                <a:spcPct val="100000"/>
              </a:lnSpc>
              <a:spcBef>
                <a:spcPts val="360"/>
              </a:spcBef>
              <a:spcAft>
                <a:spcPts val="0"/>
              </a:spcAft>
              <a:buClr>
                <a:srgbClr val="888888"/>
              </a:buClr>
              <a:buSzPts val="2000"/>
              <a:buNone/>
              <a:defRPr sz="1800">
                <a:solidFill>
                  <a:srgbClr val="888888"/>
                </a:solidFill>
              </a:defRPr>
            </a:lvl1pPr>
            <a:lvl2pPr marL="822960" lvl="1" indent="-205740" algn="l">
              <a:lnSpc>
                <a:spcPct val="100000"/>
              </a:lnSpc>
              <a:spcBef>
                <a:spcPts val="324"/>
              </a:spcBef>
              <a:spcAft>
                <a:spcPts val="0"/>
              </a:spcAft>
              <a:buClr>
                <a:srgbClr val="888888"/>
              </a:buClr>
              <a:buSzPts val="1800"/>
              <a:buNone/>
              <a:defRPr sz="1620">
                <a:solidFill>
                  <a:srgbClr val="888888"/>
                </a:solidFill>
              </a:defRPr>
            </a:lvl2pPr>
            <a:lvl3pPr marL="1234440" lvl="2" indent="-205740" algn="l">
              <a:lnSpc>
                <a:spcPct val="100000"/>
              </a:lnSpc>
              <a:spcBef>
                <a:spcPts val="288"/>
              </a:spcBef>
              <a:spcAft>
                <a:spcPts val="0"/>
              </a:spcAft>
              <a:buClr>
                <a:srgbClr val="888888"/>
              </a:buClr>
              <a:buSzPts val="1600"/>
              <a:buNone/>
              <a:defRPr sz="1440">
                <a:solidFill>
                  <a:srgbClr val="888888"/>
                </a:solidFill>
              </a:defRPr>
            </a:lvl3pPr>
            <a:lvl4pPr marL="1645920" lvl="3" indent="-205740" algn="l">
              <a:lnSpc>
                <a:spcPct val="100000"/>
              </a:lnSpc>
              <a:spcBef>
                <a:spcPts val="252"/>
              </a:spcBef>
              <a:spcAft>
                <a:spcPts val="0"/>
              </a:spcAft>
              <a:buClr>
                <a:srgbClr val="888888"/>
              </a:buClr>
              <a:buSzPts val="1400"/>
              <a:buNone/>
              <a:defRPr sz="1260">
                <a:solidFill>
                  <a:srgbClr val="888888"/>
                </a:solidFill>
              </a:defRPr>
            </a:lvl4pPr>
            <a:lvl5pPr marL="2057400" lvl="4" indent="-205740" algn="l">
              <a:lnSpc>
                <a:spcPct val="100000"/>
              </a:lnSpc>
              <a:spcBef>
                <a:spcPts val="252"/>
              </a:spcBef>
              <a:spcAft>
                <a:spcPts val="0"/>
              </a:spcAft>
              <a:buClr>
                <a:srgbClr val="888888"/>
              </a:buClr>
              <a:buSzPts val="1400"/>
              <a:buNone/>
              <a:defRPr sz="1260">
                <a:solidFill>
                  <a:srgbClr val="888888"/>
                </a:solidFill>
              </a:defRPr>
            </a:lvl5pPr>
            <a:lvl6pPr marL="2468880" lvl="5" indent="-205740" algn="l">
              <a:lnSpc>
                <a:spcPct val="100000"/>
              </a:lnSpc>
              <a:spcBef>
                <a:spcPts val="252"/>
              </a:spcBef>
              <a:spcAft>
                <a:spcPts val="0"/>
              </a:spcAft>
              <a:buClr>
                <a:srgbClr val="888888"/>
              </a:buClr>
              <a:buSzPts val="1400"/>
              <a:buNone/>
              <a:defRPr sz="1260">
                <a:solidFill>
                  <a:srgbClr val="888888"/>
                </a:solidFill>
              </a:defRPr>
            </a:lvl6pPr>
            <a:lvl7pPr marL="2880360" lvl="6" indent="-205740" algn="l">
              <a:lnSpc>
                <a:spcPct val="100000"/>
              </a:lnSpc>
              <a:spcBef>
                <a:spcPts val="252"/>
              </a:spcBef>
              <a:spcAft>
                <a:spcPts val="0"/>
              </a:spcAft>
              <a:buClr>
                <a:srgbClr val="888888"/>
              </a:buClr>
              <a:buSzPts val="1400"/>
              <a:buNone/>
              <a:defRPr sz="1260">
                <a:solidFill>
                  <a:srgbClr val="888888"/>
                </a:solidFill>
              </a:defRPr>
            </a:lvl7pPr>
            <a:lvl8pPr marL="3291840" lvl="7" indent="-205740" algn="l">
              <a:lnSpc>
                <a:spcPct val="100000"/>
              </a:lnSpc>
              <a:spcBef>
                <a:spcPts val="252"/>
              </a:spcBef>
              <a:spcAft>
                <a:spcPts val="0"/>
              </a:spcAft>
              <a:buClr>
                <a:srgbClr val="888888"/>
              </a:buClr>
              <a:buSzPts val="1400"/>
              <a:buNone/>
              <a:defRPr sz="1260">
                <a:solidFill>
                  <a:srgbClr val="888888"/>
                </a:solidFill>
              </a:defRPr>
            </a:lvl8pPr>
            <a:lvl9pPr marL="3703320" lvl="8" indent="-205740" algn="l">
              <a:lnSpc>
                <a:spcPct val="100000"/>
              </a:lnSpc>
              <a:spcBef>
                <a:spcPts val="252"/>
              </a:spcBef>
              <a:spcAft>
                <a:spcPts val="0"/>
              </a:spcAft>
              <a:buClr>
                <a:srgbClr val="888888"/>
              </a:buClr>
              <a:buSzPts val="1400"/>
              <a:buNone/>
              <a:defRPr sz="1260">
                <a:solidFill>
                  <a:srgbClr val="888888"/>
                </a:solidFill>
              </a:defRPr>
            </a:lvl9pPr>
          </a:lstStyle>
          <a:p>
            <a:endParaRPr/>
          </a:p>
        </p:txBody>
      </p:sp>
      <p:sp>
        <p:nvSpPr>
          <p:cNvPr id="28" name="Google Shape;28;p4"/>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674899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57200" y="1200150"/>
            <a:ext cx="4038600" cy="3394440"/>
          </a:xfrm>
          <a:prstGeom prst="rect">
            <a:avLst/>
          </a:prstGeom>
          <a:noFill/>
          <a:ln>
            <a:noFill/>
          </a:ln>
        </p:spPr>
        <p:txBody>
          <a:bodyPr spcFirstLastPara="1" wrap="square" lIns="91425" tIns="45700" rIns="91425" bIns="45700" anchor="t" anchorCtr="0">
            <a:normAutofit/>
          </a:bodyPr>
          <a:lstStyle>
            <a:lvl1pPr marL="411480" lvl="0" indent="-365760" algn="l">
              <a:lnSpc>
                <a:spcPct val="100000"/>
              </a:lnSpc>
              <a:spcBef>
                <a:spcPts val="504"/>
              </a:spcBef>
              <a:spcAft>
                <a:spcPts val="0"/>
              </a:spcAft>
              <a:buClr>
                <a:schemeClr val="dk1"/>
              </a:buClr>
              <a:buSzPts val="2800"/>
              <a:buChar char="•"/>
              <a:defRPr sz="2520"/>
            </a:lvl1pPr>
            <a:lvl2pPr marL="822960" lvl="1" indent="-342900" algn="l">
              <a:lnSpc>
                <a:spcPct val="100000"/>
              </a:lnSpc>
              <a:spcBef>
                <a:spcPts val="432"/>
              </a:spcBef>
              <a:spcAft>
                <a:spcPts val="0"/>
              </a:spcAft>
              <a:buClr>
                <a:schemeClr val="dk1"/>
              </a:buClr>
              <a:buSzPts val="2400"/>
              <a:buChar char="–"/>
              <a:defRPr sz="2160"/>
            </a:lvl2pPr>
            <a:lvl3pPr marL="1234440" lvl="2" indent="-320040" algn="l">
              <a:lnSpc>
                <a:spcPct val="100000"/>
              </a:lnSpc>
              <a:spcBef>
                <a:spcPts val="360"/>
              </a:spcBef>
              <a:spcAft>
                <a:spcPts val="0"/>
              </a:spcAft>
              <a:buClr>
                <a:schemeClr val="dk1"/>
              </a:buClr>
              <a:buSzPts val="2000"/>
              <a:buChar char="•"/>
              <a:defRPr sz="1800"/>
            </a:lvl3pPr>
            <a:lvl4pPr marL="1645920" lvl="3" indent="-308610" algn="l">
              <a:lnSpc>
                <a:spcPct val="100000"/>
              </a:lnSpc>
              <a:spcBef>
                <a:spcPts val="324"/>
              </a:spcBef>
              <a:spcAft>
                <a:spcPts val="0"/>
              </a:spcAft>
              <a:buClr>
                <a:schemeClr val="dk1"/>
              </a:buClr>
              <a:buSzPts val="1800"/>
              <a:buChar char="–"/>
              <a:defRPr sz="1620"/>
            </a:lvl4pPr>
            <a:lvl5pPr marL="2057400" lvl="4" indent="-308610" algn="l">
              <a:lnSpc>
                <a:spcPct val="100000"/>
              </a:lnSpc>
              <a:spcBef>
                <a:spcPts val="324"/>
              </a:spcBef>
              <a:spcAft>
                <a:spcPts val="0"/>
              </a:spcAft>
              <a:buClr>
                <a:schemeClr val="dk1"/>
              </a:buClr>
              <a:buSzPts val="1800"/>
              <a:buChar char="»"/>
              <a:defRPr sz="1620"/>
            </a:lvl5pPr>
            <a:lvl6pPr marL="2468880" lvl="5" indent="-308610" algn="l">
              <a:lnSpc>
                <a:spcPct val="100000"/>
              </a:lnSpc>
              <a:spcBef>
                <a:spcPts val="324"/>
              </a:spcBef>
              <a:spcAft>
                <a:spcPts val="0"/>
              </a:spcAft>
              <a:buClr>
                <a:schemeClr val="dk1"/>
              </a:buClr>
              <a:buSzPts val="1800"/>
              <a:buChar char="•"/>
              <a:defRPr sz="1620"/>
            </a:lvl6pPr>
            <a:lvl7pPr marL="2880360" lvl="6" indent="-308610" algn="l">
              <a:lnSpc>
                <a:spcPct val="100000"/>
              </a:lnSpc>
              <a:spcBef>
                <a:spcPts val="324"/>
              </a:spcBef>
              <a:spcAft>
                <a:spcPts val="0"/>
              </a:spcAft>
              <a:buClr>
                <a:schemeClr val="dk1"/>
              </a:buClr>
              <a:buSzPts val="1800"/>
              <a:buChar char="•"/>
              <a:defRPr sz="1620"/>
            </a:lvl7pPr>
            <a:lvl8pPr marL="3291840" lvl="7" indent="-308610" algn="l">
              <a:lnSpc>
                <a:spcPct val="100000"/>
              </a:lnSpc>
              <a:spcBef>
                <a:spcPts val="324"/>
              </a:spcBef>
              <a:spcAft>
                <a:spcPts val="0"/>
              </a:spcAft>
              <a:buClr>
                <a:schemeClr val="dk1"/>
              </a:buClr>
              <a:buSzPts val="1800"/>
              <a:buChar char="•"/>
              <a:defRPr sz="1620"/>
            </a:lvl8pPr>
            <a:lvl9pPr marL="3703320" lvl="8" indent="-308610" algn="l">
              <a:lnSpc>
                <a:spcPct val="100000"/>
              </a:lnSpc>
              <a:spcBef>
                <a:spcPts val="324"/>
              </a:spcBef>
              <a:spcAft>
                <a:spcPts val="0"/>
              </a:spcAft>
              <a:buClr>
                <a:schemeClr val="dk1"/>
              </a:buClr>
              <a:buSzPts val="1800"/>
              <a:buChar char="•"/>
              <a:defRPr sz="1620"/>
            </a:lvl9pPr>
          </a:lstStyle>
          <a:p>
            <a:endParaRPr/>
          </a:p>
        </p:txBody>
      </p:sp>
      <p:sp>
        <p:nvSpPr>
          <p:cNvPr id="34" name="Google Shape;34;p5"/>
          <p:cNvSpPr txBox="1">
            <a:spLocks noGrp="1"/>
          </p:cNvSpPr>
          <p:nvPr>
            <p:ph type="body" idx="2"/>
          </p:nvPr>
        </p:nvSpPr>
        <p:spPr>
          <a:xfrm>
            <a:off x="4648200" y="1200150"/>
            <a:ext cx="4038600" cy="3394440"/>
          </a:xfrm>
          <a:prstGeom prst="rect">
            <a:avLst/>
          </a:prstGeom>
          <a:noFill/>
          <a:ln>
            <a:noFill/>
          </a:ln>
        </p:spPr>
        <p:txBody>
          <a:bodyPr spcFirstLastPara="1" wrap="square" lIns="91425" tIns="45700" rIns="91425" bIns="45700" anchor="t" anchorCtr="0">
            <a:normAutofit/>
          </a:bodyPr>
          <a:lstStyle>
            <a:lvl1pPr marL="411480" lvl="0" indent="-365760" algn="l">
              <a:lnSpc>
                <a:spcPct val="100000"/>
              </a:lnSpc>
              <a:spcBef>
                <a:spcPts val="504"/>
              </a:spcBef>
              <a:spcAft>
                <a:spcPts val="0"/>
              </a:spcAft>
              <a:buClr>
                <a:schemeClr val="dk1"/>
              </a:buClr>
              <a:buSzPts val="2800"/>
              <a:buChar char="•"/>
              <a:defRPr sz="2520"/>
            </a:lvl1pPr>
            <a:lvl2pPr marL="822960" lvl="1" indent="-342900" algn="l">
              <a:lnSpc>
                <a:spcPct val="100000"/>
              </a:lnSpc>
              <a:spcBef>
                <a:spcPts val="432"/>
              </a:spcBef>
              <a:spcAft>
                <a:spcPts val="0"/>
              </a:spcAft>
              <a:buClr>
                <a:schemeClr val="dk1"/>
              </a:buClr>
              <a:buSzPts val="2400"/>
              <a:buChar char="–"/>
              <a:defRPr sz="2160"/>
            </a:lvl2pPr>
            <a:lvl3pPr marL="1234440" lvl="2" indent="-320040" algn="l">
              <a:lnSpc>
                <a:spcPct val="100000"/>
              </a:lnSpc>
              <a:spcBef>
                <a:spcPts val="360"/>
              </a:spcBef>
              <a:spcAft>
                <a:spcPts val="0"/>
              </a:spcAft>
              <a:buClr>
                <a:schemeClr val="dk1"/>
              </a:buClr>
              <a:buSzPts val="2000"/>
              <a:buChar char="•"/>
              <a:defRPr sz="1800"/>
            </a:lvl3pPr>
            <a:lvl4pPr marL="1645920" lvl="3" indent="-308610" algn="l">
              <a:lnSpc>
                <a:spcPct val="100000"/>
              </a:lnSpc>
              <a:spcBef>
                <a:spcPts val="324"/>
              </a:spcBef>
              <a:spcAft>
                <a:spcPts val="0"/>
              </a:spcAft>
              <a:buClr>
                <a:schemeClr val="dk1"/>
              </a:buClr>
              <a:buSzPts val="1800"/>
              <a:buChar char="–"/>
              <a:defRPr sz="1620"/>
            </a:lvl4pPr>
            <a:lvl5pPr marL="2057400" lvl="4" indent="-308610" algn="l">
              <a:lnSpc>
                <a:spcPct val="100000"/>
              </a:lnSpc>
              <a:spcBef>
                <a:spcPts val="324"/>
              </a:spcBef>
              <a:spcAft>
                <a:spcPts val="0"/>
              </a:spcAft>
              <a:buClr>
                <a:schemeClr val="dk1"/>
              </a:buClr>
              <a:buSzPts val="1800"/>
              <a:buChar char="»"/>
              <a:defRPr sz="1620"/>
            </a:lvl5pPr>
            <a:lvl6pPr marL="2468880" lvl="5" indent="-308610" algn="l">
              <a:lnSpc>
                <a:spcPct val="100000"/>
              </a:lnSpc>
              <a:spcBef>
                <a:spcPts val="324"/>
              </a:spcBef>
              <a:spcAft>
                <a:spcPts val="0"/>
              </a:spcAft>
              <a:buClr>
                <a:schemeClr val="dk1"/>
              </a:buClr>
              <a:buSzPts val="1800"/>
              <a:buChar char="•"/>
              <a:defRPr sz="1620"/>
            </a:lvl6pPr>
            <a:lvl7pPr marL="2880360" lvl="6" indent="-308610" algn="l">
              <a:lnSpc>
                <a:spcPct val="100000"/>
              </a:lnSpc>
              <a:spcBef>
                <a:spcPts val="324"/>
              </a:spcBef>
              <a:spcAft>
                <a:spcPts val="0"/>
              </a:spcAft>
              <a:buClr>
                <a:schemeClr val="dk1"/>
              </a:buClr>
              <a:buSzPts val="1800"/>
              <a:buChar char="•"/>
              <a:defRPr sz="1620"/>
            </a:lvl7pPr>
            <a:lvl8pPr marL="3291840" lvl="7" indent="-308610" algn="l">
              <a:lnSpc>
                <a:spcPct val="100000"/>
              </a:lnSpc>
              <a:spcBef>
                <a:spcPts val="324"/>
              </a:spcBef>
              <a:spcAft>
                <a:spcPts val="0"/>
              </a:spcAft>
              <a:buClr>
                <a:schemeClr val="dk1"/>
              </a:buClr>
              <a:buSzPts val="1800"/>
              <a:buChar char="•"/>
              <a:defRPr sz="1620"/>
            </a:lvl8pPr>
            <a:lvl9pPr marL="3703320" lvl="8" indent="-308610" algn="l">
              <a:lnSpc>
                <a:spcPct val="100000"/>
              </a:lnSpc>
              <a:spcBef>
                <a:spcPts val="324"/>
              </a:spcBef>
              <a:spcAft>
                <a:spcPts val="0"/>
              </a:spcAft>
              <a:buClr>
                <a:schemeClr val="dk1"/>
              </a:buClr>
              <a:buSzPts val="1800"/>
              <a:buChar char="•"/>
              <a:defRPr sz="1620"/>
            </a:lvl9pPr>
          </a:lstStyle>
          <a:p>
            <a:endParaRPr/>
          </a:p>
        </p:txBody>
      </p:sp>
      <p:sp>
        <p:nvSpPr>
          <p:cNvPr id="35" name="Google Shape;35;p5"/>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488501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457200" y="1151335"/>
            <a:ext cx="4040100" cy="479790"/>
          </a:xfrm>
          <a:prstGeom prst="rect">
            <a:avLst/>
          </a:prstGeom>
          <a:noFill/>
          <a:ln>
            <a:noFill/>
          </a:ln>
        </p:spPr>
        <p:txBody>
          <a:bodyPr spcFirstLastPara="1" wrap="square" lIns="91425" tIns="45700" rIns="91425" bIns="45700" anchor="b" anchorCtr="0">
            <a:normAutofit/>
          </a:bodyPr>
          <a:lstStyle>
            <a:lvl1pPr marL="411480" lvl="0" indent="-205740" algn="l">
              <a:lnSpc>
                <a:spcPct val="100000"/>
              </a:lnSpc>
              <a:spcBef>
                <a:spcPts val="432"/>
              </a:spcBef>
              <a:spcAft>
                <a:spcPts val="0"/>
              </a:spcAft>
              <a:buClr>
                <a:schemeClr val="dk1"/>
              </a:buClr>
              <a:buSzPts val="2400"/>
              <a:buNone/>
              <a:defRPr sz="2160" b="1"/>
            </a:lvl1pPr>
            <a:lvl2pPr marL="822960" lvl="1" indent="-205740" algn="l">
              <a:lnSpc>
                <a:spcPct val="100000"/>
              </a:lnSpc>
              <a:spcBef>
                <a:spcPts val="360"/>
              </a:spcBef>
              <a:spcAft>
                <a:spcPts val="0"/>
              </a:spcAft>
              <a:buClr>
                <a:schemeClr val="dk1"/>
              </a:buClr>
              <a:buSzPts val="2000"/>
              <a:buNone/>
              <a:defRPr sz="1800" b="1"/>
            </a:lvl2pPr>
            <a:lvl3pPr marL="1234440" lvl="2" indent="-205740" algn="l">
              <a:lnSpc>
                <a:spcPct val="100000"/>
              </a:lnSpc>
              <a:spcBef>
                <a:spcPts val="324"/>
              </a:spcBef>
              <a:spcAft>
                <a:spcPts val="0"/>
              </a:spcAft>
              <a:buClr>
                <a:schemeClr val="dk1"/>
              </a:buClr>
              <a:buSzPts val="1800"/>
              <a:buNone/>
              <a:defRPr sz="1620" b="1"/>
            </a:lvl3pPr>
            <a:lvl4pPr marL="1645920" lvl="3" indent="-205740" algn="l">
              <a:lnSpc>
                <a:spcPct val="100000"/>
              </a:lnSpc>
              <a:spcBef>
                <a:spcPts val="288"/>
              </a:spcBef>
              <a:spcAft>
                <a:spcPts val="0"/>
              </a:spcAft>
              <a:buClr>
                <a:schemeClr val="dk1"/>
              </a:buClr>
              <a:buSzPts val="1600"/>
              <a:buNone/>
              <a:defRPr sz="1440" b="1"/>
            </a:lvl4pPr>
            <a:lvl5pPr marL="2057400" lvl="4" indent="-205740" algn="l">
              <a:lnSpc>
                <a:spcPct val="100000"/>
              </a:lnSpc>
              <a:spcBef>
                <a:spcPts val="288"/>
              </a:spcBef>
              <a:spcAft>
                <a:spcPts val="0"/>
              </a:spcAft>
              <a:buClr>
                <a:schemeClr val="dk1"/>
              </a:buClr>
              <a:buSzPts val="1600"/>
              <a:buNone/>
              <a:defRPr sz="1440" b="1"/>
            </a:lvl5pPr>
            <a:lvl6pPr marL="2468880" lvl="5" indent="-205740" algn="l">
              <a:lnSpc>
                <a:spcPct val="100000"/>
              </a:lnSpc>
              <a:spcBef>
                <a:spcPts val="288"/>
              </a:spcBef>
              <a:spcAft>
                <a:spcPts val="0"/>
              </a:spcAft>
              <a:buClr>
                <a:schemeClr val="dk1"/>
              </a:buClr>
              <a:buSzPts val="1600"/>
              <a:buNone/>
              <a:defRPr sz="1440" b="1"/>
            </a:lvl6pPr>
            <a:lvl7pPr marL="2880360" lvl="6" indent="-205740" algn="l">
              <a:lnSpc>
                <a:spcPct val="100000"/>
              </a:lnSpc>
              <a:spcBef>
                <a:spcPts val="288"/>
              </a:spcBef>
              <a:spcAft>
                <a:spcPts val="0"/>
              </a:spcAft>
              <a:buClr>
                <a:schemeClr val="dk1"/>
              </a:buClr>
              <a:buSzPts val="1600"/>
              <a:buNone/>
              <a:defRPr sz="1440" b="1"/>
            </a:lvl7pPr>
            <a:lvl8pPr marL="3291840" lvl="7" indent="-205740" algn="l">
              <a:lnSpc>
                <a:spcPct val="100000"/>
              </a:lnSpc>
              <a:spcBef>
                <a:spcPts val="288"/>
              </a:spcBef>
              <a:spcAft>
                <a:spcPts val="0"/>
              </a:spcAft>
              <a:buClr>
                <a:schemeClr val="dk1"/>
              </a:buClr>
              <a:buSzPts val="1600"/>
              <a:buNone/>
              <a:defRPr sz="1440" b="1"/>
            </a:lvl8pPr>
            <a:lvl9pPr marL="3703320" lvl="8" indent="-205740" algn="l">
              <a:lnSpc>
                <a:spcPct val="100000"/>
              </a:lnSpc>
              <a:spcBef>
                <a:spcPts val="288"/>
              </a:spcBef>
              <a:spcAft>
                <a:spcPts val="0"/>
              </a:spcAft>
              <a:buClr>
                <a:schemeClr val="dk1"/>
              </a:buClr>
              <a:buSzPts val="1600"/>
              <a:buNone/>
              <a:defRPr sz="1440" b="1"/>
            </a:lvl9pPr>
          </a:lstStyle>
          <a:p>
            <a:endParaRPr/>
          </a:p>
        </p:txBody>
      </p:sp>
      <p:sp>
        <p:nvSpPr>
          <p:cNvPr id="41" name="Google Shape;41;p6"/>
          <p:cNvSpPr txBox="1">
            <a:spLocks noGrp="1"/>
          </p:cNvSpPr>
          <p:nvPr>
            <p:ph type="body" idx="2"/>
          </p:nvPr>
        </p:nvSpPr>
        <p:spPr>
          <a:xfrm>
            <a:off x="457200" y="1631156"/>
            <a:ext cx="4040100" cy="2963520"/>
          </a:xfrm>
          <a:prstGeom prst="rect">
            <a:avLst/>
          </a:prstGeom>
          <a:noFill/>
          <a:ln>
            <a:noFill/>
          </a:ln>
        </p:spPr>
        <p:txBody>
          <a:bodyPr spcFirstLastPara="1" wrap="square" lIns="91425" tIns="45700" rIns="91425" bIns="45700" anchor="t" anchorCtr="0">
            <a:normAutofit/>
          </a:bodyPr>
          <a:lstStyle>
            <a:lvl1pPr marL="411480" lvl="0" indent="-342900" algn="l">
              <a:lnSpc>
                <a:spcPct val="100000"/>
              </a:lnSpc>
              <a:spcBef>
                <a:spcPts val="432"/>
              </a:spcBef>
              <a:spcAft>
                <a:spcPts val="0"/>
              </a:spcAft>
              <a:buClr>
                <a:schemeClr val="dk1"/>
              </a:buClr>
              <a:buSzPts val="2400"/>
              <a:buChar char="•"/>
              <a:defRPr sz="2160"/>
            </a:lvl1pPr>
            <a:lvl2pPr marL="822960" lvl="1" indent="-320040" algn="l">
              <a:lnSpc>
                <a:spcPct val="100000"/>
              </a:lnSpc>
              <a:spcBef>
                <a:spcPts val="360"/>
              </a:spcBef>
              <a:spcAft>
                <a:spcPts val="0"/>
              </a:spcAft>
              <a:buClr>
                <a:schemeClr val="dk1"/>
              </a:buClr>
              <a:buSzPts val="2000"/>
              <a:buChar char="–"/>
              <a:defRPr sz="1800"/>
            </a:lvl2pPr>
            <a:lvl3pPr marL="1234440" lvl="2" indent="-308610" algn="l">
              <a:lnSpc>
                <a:spcPct val="100000"/>
              </a:lnSpc>
              <a:spcBef>
                <a:spcPts val="324"/>
              </a:spcBef>
              <a:spcAft>
                <a:spcPts val="0"/>
              </a:spcAft>
              <a:buClr>
                <a:schemeClr val="dk1"/>
              </a:buClr>
              <a:buSzPts val="1800"/>
              <a:buChar char="•"/>
              <a:defRPr sz="1620"/>
            </a:lvl3pPr>
            <a:lvl4pPr marL="1645920" lvl="3" indent="-297180" algn="l">
              <a:lnSpc>
                <a:spcPct val="100000"/>
              </a:lnSpc>
              <a:spcBef>
                <a:spcPts val="288"/>
              </a:spcBef>
              <a:spcAft>
                <a:spcPts val="0"/>
              </a:spcAft>
              <a:buClr>
                <a:schemeClr val="dk1"/>
              </a:buClr>
              <a:buSzPts val="1600"/>
              <a:buChar char="–"/>
              <a:defRPr sz="1440"/>
            </a:lvl4pPr>
            <a:lvl5pPr marL="2057400" lvl="4" indent="-297180" algn="l">
              <a:lnSpc>
                <a:spcPct val="100000"/>
              </a:lnSpc>
              <a:spcBef>
                <a:spcPts val="288"/>
              </a:spcBef>
              <a:spcAft>
                <a:spcPts val="0"/>
              </a:spcAft>
              <a:buClr>
                <a:schemeClr val="dk1"/>
              </a:buClr>
              <a:buSzPts val="1600"/>
              <a:buChar char="»"/>
              <a:defRPr sz="1440"/>
            </a:lvl5pPr>
            <a:lvl6pPr marL="2468880" lvl="5" indent="-297180" algn="l">
              <a:lnSpc>
                <a:spcPct val="100000"/>
              </a:lnSpc>
              <a:spcBef>
                <a:spcPts val="288"/>
              </a:spcBef>
              <a:spcAft>
                <a:spcPts val="0"/>
              </a:spcAft>
              <a:buClr>
                <a:schemeClr val="dk1"/>
              </a:buClr>
              <a:buSzPts val="1600"/>
              <a:buChar char="•"/>
              <a:defRPr sz="1440"/>
            </a:lvl6pPr>
            <a:lvl7pPr marL="2880360" lvl="6" indent="-297180" algn="l">
              <a:lnSpc>
                <a:spcPct val="100000"/>
              </a:lnSpc>
              <a:spcBef>
                <a:spcPts val="288"/>
              </a:spcBef>
              <a:spcAft>
                <a:spcPts val="0"/>
              </a:spcAft>
              <a:buClr>
                <a:schemeClr val="dk1"/>
              </a:buClr>
              <a:buSzPts val="1600"/>
              <a:buChar char="•"/>
              <a:defRPr sz="1440"/>
            </a:lvl7pPr>
            <a:lvl8pPr marL="3291840" lvl="7" indent="-297180" algn="l">
              <a:lnSpc>
                <a:spcPct val="100000"/>
              </a:lnSpc>
              <a:spcBef>
                <a:spcPts val="288"/>
              </a:spcBef>
              <a:spcAft>
                <a:spcPts val="0"/>
              </a:spcAft>
              <a:buClr>
                <a:schemeClr val="dk1"/>
              </a:buClr>
              <a:buSzPts val="1600"/>
              <a:buChar char="•"/>
              <a:defRPr sz="1440"/>
            </a:lvl8pPr>
            <a:lvl9pPr marL="3703320" lvl="8" indent="-297180" algn="l">
              <a:lnSpc>
                <a:spcPct val="100000"/>
              </a:lnSpc>
              <a:spcBef>
                <a:spcPts val="288"/>
              </a:spcBef>
              <a:spcAft>
                <a:spcPts val="0"/>
              </a:spcAft>
              <a:buClr>
                <a:schemeClr val="dk1"/>
              </a:buClr>
              <a:buSzPts val="1600"/>
              <a:buChar char="•"/>
              <a:defRPr sz="1440"/>
            </a:lvl9pPr>
          </a:lstStyle>
          <a:p>
            <a:endParaRPr/>
          </a:p>
        </p:txBody>
      </p:sp>
      <p:sp>
        <p:nvSpPr>
          <p:cNvPr id="42" name="Google Shape;42;p6"/>
          <p:cNvSpPr txBox="1">
            <a:spLocks noGrp="1"/>
          </p:cNvSpPr>
          <p:nvPr>
            <p:ph type="body" idx="3"/>
          </p:nvPr>
        </p:nvSpPr>
        <p:spPr>
          <a:xfrm>
            <a:off x="4645025" y="1151335"/>
            <a:ext cx="4041900" cy="479790"/>
          </a:xfrm>
          <a:prstGeom prst="rect">
            <a:avLst/>
          </a:prstGeom>
          <a:noFill/>
          <a:ln>
            <a:noFill/>
          </a:ln>
        </p:spPr>
        <p:txBody>
          <a:bodyPr spcFirstLastPara="1" wrap="square" lIns="91425" tIns="45700" rIns="91425" bIns="45700" anchor="b" anchorCtr="0">
            <a:normAutofit/>
          </a:bodyPr>
          <a:lstStyle>
            <a:lvl1pPr marL="411480" lvl="0" indent="-205740" algn="l">
              <a:lnSpc>
                <a:spcPct val="100000"/>
              </a:lnSpc>
              <a:spcBef>
                <a:spcPts val="432"/>
              </a:spcBef>
              <a:spcAft>
                <a:spcPts val="0"/>
              </a:spcAft>
              <a:buClr>
                <a:schemeClr val="dk1"/>
              </a:buClr>
              <a:buSzPts val="2400"/>
              <a:buNone/>
              <a:defRPr sz="2160" b="1"/>
            </a:lvl1pPr>
            <a:lvl2pPr marL="822960" lvl="1" indent="-205740" algn="l">
              <a:lnSpc>
                <a:spcPct val="100000"/>
              </a:lnSpc>
              <a:spcBef>
                <a:spcPts val="360"/>
              </a:spcBef>
              <a:spcAft>
                <a:spcPts val="0"/>
              </a:spcAft>
              <a:buClr>
                <a:schemeClr val="dk1"/>
              </a:buClr>
              <a:buSzPts val="2000"/>
              <a:buNone/>
              <a:defRPr sz="1800" b="1"/>
            </a:lvl2pPr>
            <a:lvl3pPr marL="1234440" lvl="2" indent="-205740" algn="l">
              <a:lnSpc>
                <a:spcPct val="100000"/>
              </a:lnSpc>
              <a:spcBef>
                <a:spcPts val="324"/>
              </a:spcBef>
              <a:spcAft>
                <a:spcPts val="0"/>
              </a:spcAft>
              <a:buClr>
                <a:schemeClr val="dk1"/>
              </a:buClr>
              <a:buSzPts val="1800"/>
              <a:buNone/>
              <a:defRPr sz="1620" b="1"/>
            </a:lvl3pPr>
            <a:lvl4pPr marL="1645920" lvl="3" indent="-205740" algn="l">
              <a:lnSpc>
                <a:spcPct val="100000"/>
              </a:lnSpc>
              <a:spcBef>
                <a:spcPts val="288"/>
              </a:spcBef>
              <a:spcAft>
                <a:spcPts val="0"/>
              </a:spcAft>
              <a:buClr>
                <a:schemeClr val="dk1"/>
              </a:buClr>
              <a:buSzPts val="1600"/>
              <a:buNone/>
              <a:defRPr sz="1440" b="1"/>
            </a:lvl4pPr>
            <a:lvl5pPr marL="2057400" lvl="4" indent="-205740" algn="l">
              <a:lnSpc>
                <a:spcPct val="100000"/>
              </a:lnSpc>
              <a:spcBef>
                <a:spcPts val="288"/>
              </a:spcBef>
              <a:spcAft>
                <a:spcPts val="0"/>
              </a:spcAft>
              <a:buClr>
                <a:schemeClr val="dk1"/>
              </a:buClr>
              <a:buSzPts val="1600"/>
              <a:buNone/>
              <a:defRPr sz="1440" b="1"/>
            </a:lvl5pPr>
            <a:lvl6pPr marL="2468880" lvl="5" indent="-205740" algn="l">
              <a:lnSpc>
                <a:spcPct val="100000"/>
              </a:lnSpc>
              <a:spcBef>
                <a:spcPts val="288"/>
              </a:spcBef>
              <a:spcAft>
                <a:spcPts val="0"/>
              </a:spcAft>
              <a:buClr>
                <a:schemeClr val="dk1"/>
              </a:buClr>
              <a:buSzPts val="1600"/>
              <a:buNone/>
              <a:defRPr sz="1440" b="1"/>
            </a:lvl6pPr>
            <a:lvl7pPr marL="2880360" lvl="6" indent="-205740" algn="l">
              <a:lnSpc>
                <a:spcPct val="100000"/>
              </a:lnSpc>
              <a:spcBef>
                <a:spcPts val="288"/>
              </a:spcBef>
              <a:spcAft>
                <a:spcPts val="0"/>
              </a:spcAft>
              <a:buClr>
                <a:schemeClr val="dk1"/>
              </a:buClr>
              <a:buSzPts val="1600"/>
              <a:buNone/>
              <a:defRPr sz="1440" b="1"/>
            </a:lvl7pPr>
            <a:lvl8pPr marL="3291840" lvl="7" indent="-205740" algn="l">
              <a:lnSpc>
                <a:spcPct val="100000"/>
              </a:lnSpc>
              <a:spcBef>
                <a:spcPts val="288"/>
              </a:spcBef>
              <a:spcAft>
                <a:spcPts val="0"/>
              </a:spcAft>
              <a:buClr>
                <a:schemeClr val="dk1"/>
              </a:buClr>
              <a:buSzPts val="1600"/>
              <a:buNone/>
              <a:defRPr sz="1440" b="1"/>
            </a:lvl8pPr>
            <a:lvl9pPr marL="3703320" lvl="8" indent="-205740" algn="l">
              <a:lnSpc>
                <a:spcPct val="100000"/>
              </a:lnSpc>
              <a:spcBef>
                <a:spcPts val="288"/>
              </a:spcBef>
              <a:spcAft>
                <a:spcPts val="0"/>
              </a:spcAft>
              <a:buClr>
                <a:schemeClr val="dk1"/>
              </a:buClr>
              <a:buSzPts val="1600"/>
              <a:buNone/>
              <a:defRPr sz="1440" b="1"/>
            </a:lvl9pPr>
          </a:lstStyle>
          <a:p>
            <a:endParaRPr/>
          </a:p>
        </p:txBody>
      </p:sp>
      <p:sp>
        <p:nvSpPr>
          <p:cNvPr id="43" name="Google Shape;43;p6"/>
          <p:cNvSpPr txBox="1">
            <a:spLocks noGrp="1"/>
          </p:cNvSpPr>
          <p:nvPr>
            <p:ph type="body" idx="4"/>
          </p:nvPr>
        </p:nvSpPr>
        <p:spPr>
          <a:xfrm>
            <a:off x="4645025" y="1631156"/>
            <a:ext cx="4041900" cy="2963520"/>
          </a:xfrm>
          <a:prstGeom prst="rect">
            <a:avLst/>
          </a:prstGeom>
          <a:noFill/>
          <a:ln>
            <a:noFill/>
          </a:ln>
        </p:spPr>
        <p:txBody>
          <a:bodyPr spcFirstLastPara="1" wrap="square" lIns="91425" tIns="45700" rIns="91425" bIns="45700" anchor="t" anchorCtr="0">
            <a:normAutofit/>
          </a:bodyPr>
          <a:lstStyle>
            <a:lvl1pPr marL="411480" lvl="0" indent="-342900" algn="l">
              <a:lnSpc>
                <a:spcPct val="100000"/>
              </a:lnSpc>
              <a:spcBef>
                <a:spcPts val="432"/>
              </a:spcBef>
              <a:spcAft>
                <a:spcPts val="0"/>
              </a:spcAft>
              <a:buClr>
                <a:schemeClr val="dk1"/>
              </a:buClr>
              <a:buSzPts val="2400"/>
              <a:buChar char="•"/>
              <a:defRPr sz="2160"/>
            </a:lvl1pPr>
            <a:lvl2pPr marL="822960" lvl="1" indent="-320040" algn="l">
              <a:lnSpc>
                <a:spcPct val="100000"/>
              </a:lnSpc>
              <a:spcBef>
                <a:spcPts val="360"/>
              </a:spcBef>
              <a:spcAft>
                <a:spcPts val="0"/>
              </a:spcAft>
              <a:buClr>
                <a:schemeClr val="dk1"/>
              </a:buClr>
              <a:buSzPts val="2000"/>
              <a:buChar char="–"/>
              <a:defRPr sz="1800"/>
            </a:lvl2pPr>
            <a:lvl3pPr marL="1234440" lvl="2" indent="-308610" algn="l">
              <a:lnSpc>
                <a:spcPct val="100000"/>
              </a:lnSpc>
              <a:spcBef>
                <a:spcPts val="324"/>
              </a:spcBef>
              <a:spcAft>
                <a:spcPts val="0"/>
              </a:spcAft>
              <a:buClr>
                <a:schemeClr val="dk1"/>
              </a:buClr>
              <a:buSzPts val="1800"/>
              <a:buChar char="•"/>
              <a:defRPr sz="1620"/>
            </a:lvl3pPr>
            <a:lvl4pPr marL="1645920" lvl="3" indent="-297180" algn="l">
              <a:lnSpc>
                <a:spcPct val="100000"/>
              </a:lnSpc>
              <a:spcBef>
                <a:spcPts val="288"/>
              </a:spcBef>
              <a:spcAft>
                <a:spcPts val="0"/>
              </a:spcAft>
              <a:buClr>
                <a:schemeClr val="dk1"/>
              </a:buClr>
              <a:buSzPts val="1600"/>
              <a:buChar char="–"/>
              <a:defRPr sz="1440"/>
            </a:lvl4pPr>
            <a:lvl5pPr marL="2057400" lvl="4" indent="-297180" algn="l">
              <a:lnSpc>
                <a:spcPct val="100000"/>
              </a:lnSpc>
              <a:spcBef>
                <a:spcPts val="288"/>
              </a:spcBef>
              <a:spcAft>
                <a:spcPts val="0"/>
              </a:spcAft>
              <a:buClr>
                <a:schemeClr val="dk1"/>
              </a:buClr>
              <a:buSzPts val="1600"/>
              <a:buChar char="»"/>
              <a:defRPr sz="1440"/>
            </a:lvl5pPr>
            <a:lvl6pPr marL="2468880" lvl="5" indent="-297180" algn="l">
              <a:lnSpc>
                <a:spcPct val="100000"/>
              </a:lnSpc>
              <a:spcBef>
                <a:spcPts val="288"/>
              </a:spcBef>
              <a:spcAft>
                <a:spcPts val="0"/>
              </a:spcAft>
              <a:buClr>
                <a:schemeClr val="dk1"/>
              </a:buClr>
              <a:buSzPts val="1600"/>
              <a:buChar char="•"/>
              <a:defRPr sz="1440"/>
            </a:lvl6pPr>
            <a:lvl7pPr marL="2880360" lvl="6" indent="-297180" algn="l">
              <a:lnSpc>
                <a:spcPct val="100000"/>
              </a:lnSpc>
              <a:spcBef>
                <a:spcPts val="288"/>
              </a:spcBef>
              <a:spcAft>
                <a:spcPts val="0"/>
              </a:spcAft>
              <a:buClr>
                <a:schemeClr val="dk1"/>
              </a:buClr>
              <a:buSzPts val="1600"/>
              <a:buChar char="•"/>
              <a:defRPr sz="1440"/>
            </a:lvl7pPr>
            <a:lvl8pPr marL="3291840" lvl="7" indent="-297180" algn="l">
              <a:lnSpc>
                <a:spcPct val="100000"/>
              </a:lnSpc>
              <a:spcBef>
                <a:spcPts val="288"/>
              </a:spcBef>
              <a:spcAft>
                <a:spcPts val="0"/>
              </a:spcAft>
              <a:buClr>
                <a:schemeClr val="dk1"/>
              </a:buClr>
              <a:buSzPts val="1600"/>
              <a:buChar char="•"/>
              <a:defRPr sz="1440"/>
            </a:lvl8pPr>
            <a:lvl9pPr marL="3703320" lvl="8" indent="-297180" algn="l">
              <a:lnSpc>
                <a:spcPct val="100000"/>
              </a:lnSpc>
              <a:spcBef>
                <a:spcPts val="288"/>
              </a:spcBef>
              <a:spcAft>
                <a:spcPts val="0"/>
              </a:spcAft>
              <a:buClr>
                <a:schemeClr val="dk1"/>
              </a:buClr>
              <a:buSzPts val="1600"/>
              <a:buChar char="•"/>
              <a:defRPr sz="1440"/>
            </a:lvl9pPr>
          </a:lstStyle>
          <a:p>
            <a:endParaRPr/>
          </a:p>
        </p:txBody>
      </p:sp>
      <p:sp>
        <p:nvSpPr>
          <p:cNvPr id="44" name="Google Shape;44;p6"/>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531595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57200" y="204788"/>
            <a:ext cx="3008400" cy="8715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3575050" y="204788"/>
            <a:ext cx="5111700" cy="4389930"/>
          </a:xfrm>
          <a:prstGeom prst="rect">
            <a:avLst/>
          </a:prstGeom>
          <a:noFill/>
          <a:ln>
            <a:noFill/>
          </a:ln>
        </p:spPr>
        <p:txBody>
          <a:bodyPr spcFirstLastPara="1" wrap="square" lIns="91425" tIns="45700" rIns="91425" bIns="45700" anchor="t" anchorCtr="0">
            <a:normAutofit/>
          </a:bodyPr>
          <a:lstStyle>
            <a:lvl1pPr marL="411480" lvl="0" indent="-388620" algn="l">
              <a:lnSpc>
                <a:spcPct val="100000"/>
              </a:lnSpc>
              <a:spcBef>
                <a:spcPts val="576"/>
              </a:spcBef>
              <a:spcAft>
                <a:spcPts val="0"/>
              </a:spcAft>
              <a:buClr>
                <a:schemeClr val="dk1"/>
              </a:buClr>
              <a:buSzPts val="3200"/>
              <a:buChar char="•"/>
              <a:defRPr sz="2880"/>
            </a:lvl1pPr>
            <a:lvl2pPr marL="822960" lvl="1" indent="-365760" algn="l">
              <a:lnSpc>
                <a:spcPct val="100000"/>
              </a:lnSpc>
              <a:spcBef>
                <a:spcPts val="504"/>
              </a:spcBef>
              <a:spcAft>
                <a:spcPts val="0"/>
              </a:spcAft>
              <a:buClr>
                <a:schemeClr val="dk1"/>
              </a:buClr>
              <a:buSzPts val="2800"/>
              <a:buChar char="–"/>
              <a:defRPr sz="2520"/>
            </a:lvl2pPr>
            <a:lvl3pPr marL="1234440" lvl="2" indent="-342900" algn="l">
              <a:lnSpc>
                <a:spcPct val="100000"/>
              </a:lnSpc>
              <a:spcBef>
                <a:spcPts val="432"/>
              </a:spcBef>
              <a:spcAft>
                <a:spcPts val="0"/>
              </a:spcAft>
              <a:buClr>
                <a:schemeClr val="dk1"/>
              </a:buClr>
              <a:buSzPts val="2400"/>
              <a:buChar char="•"/>
              <a:defRPr sz="2160"/>
            </a:lvl3pPr>
            <a:lvl4pPr marL="1645920" lvl="3" indent="-320040" algn="l">
              <a:lnSpc>
                <a:spcPct val="100000"/>
              </a:lnSpc>
              <a:spcBef>
                <a:spcPts val="360"/>
              </a:spcBef>
              <a:spcAft>
                <a:spcPts val="0"/>
              </a:spcAft>
              <a:buClr>
                <a:schemeClr val="dk1"/>
              </a:buClr>
              <a:buSzPts val="2000"/>
              <a:buChar char="–"/>
              <a:defRPr sz="1800"/>
            </a:lvl4pPr>
            <a:lvl5pPr marL="2057400" lvl="4" indent="-320040" algn="l">
              <a:lnSpc>
                <a:spcPct val="100000"/>
              </a:lnSpc>
              <a:spcBef>
                <a:spcPts val="360"/>
              </a:spcBef>
              <a:spcAft>
                <a:spcPts val="0"/>
              </a:spcAft>
              <a:buClr>
                <a:schemeClr val="dk1"/>
              </a:buClr>
              <a:buSzPts val="2000"/>
              <a:buChar char="»"/>
              <a:defRPr sz="1800"/>
            </a:lvl5pPr>
            <a:lvl6pPr marL="2468880" lvl="5" indent="-320040" algn="l">
              <a:lnSpc>
                <a:spcPct val="100000"/>
              </a:lnSpc>
              <a:spcBef>
                <a:spcPts val="360"/>
              </a:spcBef>
              <a:spcAft>
                <a:spcPts val="0"/>
              </a:spcAft>
              <a:buClr>
                <a:schemeClr val="dk1"/>
              </a:buClr>
              <a:buSzPts val="2000"/>
              <a:buChar char="•"/>
              <a:defRPr sz="1800"/>
            </a:lvl6pPr>
            <a:lvl7pPr marL="2880360" lvl="6" indent="-320040" algn="l">
              <a:lnSpc>
                <a:spcPct val="100000"/>
              </a:lnSpc>
              <a:spcBef>
                <a:spcPts val="360"/>
              </a:spcBef>
              <a:spcAft>
                <a:spcPts val="0"/>
              </a:spcAft>
              <a:buClr>
                <a:schemeClr val="dk1"/>
              </a:buClr>
              <a:buSzPts val="2000"/>
              <a:buChar char="•"/>
              <a:defRPr sz="1800"/>
            </a:lvl7pPr>
            <a:lvl8pPr marL="3291840" lvl="7" indent="-320040" algn="l">
              <a:lnSpc>
                <a:spcPct val="100000"/>
              </a:lnSpc>
              <a:spcBef>
                <a:spcPts val="360"/>
              </a:spcBef>
              <a:spcAft>
                <a:spcPts val="0"/>
              </a:spcAft>
              <a:buClr>
                <a:schemeClr val="dk1"/>
              </a:buClr>
              <a:buSzPts val="2000"/>
              <a:buChar char="•"/>
              <a:defRPr sz="1800"/>
            </a:lvl8pPr>
            <a:lvl9pPr marL="3703320" lvl="8" indent="-320040" algn="l">
              <a:lnSpc>
                <a:spcPct val="100000"/>
              </a:lnSpc>
              <a:spcBef>
                <a:spcPts val="360"/>
              </a:spcBef>
              <a:spcAft>
                <a:spcPts val="0"/>
              </a:spcAft>
              <a:buClr>
                <a:schemeClr val="dk1"/>
              </a:buClr>
              <a:buSzPts val="2000"/>
              <a:buChar char="•"/>
              <a:defRPr sz="1800"/>
            </a:lvl9pPr>
          </a:lstStyle>
          <a:p>
            <a:endParaRPr/>
          </a:p>
        </p:txBody>
      </p:sp>
      <p:sp>
        <p:nvSpPr>
          <p:cNvPr id="50" name="Google Shape;50;p7"/>
          <p:cNvSpPr txBox="1">
            <a:spLocks noGrp="1"/>
          </p:cNvSpPr>
          <p:nvPr>
            <p:ph type="body" idx="2"/>
          </p:nvPr>
        </p:nvSpPr>
        <p:spPr>
          <a:xfrm>
            <a:off x="457200" y="1076325"/>
            <a:ext cx="3008400" cy="3518370"/>
          </a:xfrm>
          <a:prstGeom prst="rect">
            <a:avLst/>
          </a:prstGeom>
          <a:noFill/>
          <a:ln>
            <a:noFill/>
          </a:ln>
        </p:spPr>
        <p:txBody>
          <a:bodyPr spcFirstLastPara="1" wrap="square" lIns="91425" tIns="45700" rIns="91425" bIns="45700" anchor="t" anchorCtr="0">
            <a:normAutofit/>
          </a:bodyPr>
          <a:lstStyle>
            <a:lvl1pPr marL="411480" lvl="0" indent="-205740" algn="l">
              <a:lnSpc>
                <a:spcPct val="100000"/>
              </a:lnSpc>
              <a:spcBef>
                <a:spcPts val="252"/>
              </a:spcBef>
              <a:spcAft>
                <a:spcPts val="0"/>
              </a:spcAft>
              <a:buClr>
                <a:schemeClr val="dk1"/>
              </a:buClr>
              <a:buSzPts val="1400"/>
              <a:buNone/>
              <a:defRPr sz="1260"/>
            </a:lvl1pPr>
            <a:lvl2pPr marL="822960" lvl="1" indent="-205740" algn="l">
              <a:lnSpc>
                <a:spcPct val="100000"/>
              </a:lnSpc>
              <a:spcBef>
                <a:spcPts val="216"/>
              </a:spcBef>
              <a:spcAft>
                <a:spcPts val="0"/>
              </a:spcAft>
              <a:buClr>
                <a:schemeClr val="dk1"/>
              </a:buClr>
              <a:buSzPts val="1200"/>
              <a:buNone/>
              <a:defRPr sz="1080"/>
            </a:lvl2pPr>
            <a:lvl3pPr marL="1234440" lvl="2" indent="-205740" algn="l">
              <a:lnSpc>
                <a:spcPct val="100000"/>
              </a:lnSpc>
              <a:spcBef>
                <a:spcPts val="180"/>
              </a:spcBef>
              <a:spcAft>
                <a:spcPts val="0"/>
              </a:spcAft>
              <a:buClr>
                <a:schemeClr val="dk1"/>
              </a:buClr>
              <a:buSzPts val="1000"/>
              <a:buNone/>
              <a:defRPr sz="900"/>
            </a:lvl3pPr>
            <a:lvl4pPr marL="1645920" lvl="3" indent="-205740" algn="l">
              <a:lnSpc>
                <a:spcPct val="100000"/>
              </a:lnSpc>
              <a:spcBef>
                <a:spcPts val="162"/>
              </a:spcBef>
              <a:spcAft>
                <a:spcPts val="0"/>
              </a:spcAft>
              <a:buClr>
                <a:schemeClr val="dk1"/>
              </a:buClr>
              <a:buSzPts val="900"/>
              <a:buNone/>
              <a:defRPr sz="810"/>
            </a:lvl4pPr>
            <a:lvl5pPr marL="2057400" lvl="4" indent="-205740" algn="l">
              <a:lnSpc>
                <a:spcPct val="100000"/>
              </a:lnSpc>
              <a:spcBef>
                <a:spcPts val="162"/>
              </a:spcBef>
              <a:spcAft>
                <a:spcPts val="0"/>
              </a:spcAft>
              <a:buClr>
                <a:schemeClr val="dk1"/>
              </a:buClr>
              <a:buSzPts val="900"/>
              <a:buNone/>
              <a:defRPr sz="810"/>
            </a:lvl5pPr>
            <a:lvl6pPr marL="2468880" lvl="5" indent="-205740" algn="l">
              <a:lnSpc>
                <a:spcPct val="100000"/>
              </a:lnSpc>
              <a:spcBef>
                <a:spcPts val="162"/>
              </a:spcBef>
              <a:spcAft>
                <a:spcPts val="0"/>
              </a:spcAft>
              <a:buClr>
                <a:schemeClr val="dk1"/>
              </a:buClr>
              <a:buSzPts val="900"/>
              <a:buNone/>
              <a:defRPr sz="810"/>
            </a:lvl6pPr>
            <a:lvl7pPr marL="2880360" lvl="6" indent="-205740" algn="l">
              <a:lnSpc>
                <a:spcPct val="100000"/>
              </a:lnSpc>
              <a:spcBef>
                <a:spcPts val="162"/>
              </a:spcBef>
              <a:spcAft>
                <a:spcPts val="0"/>
              </a:spcAft>
              <a:buClr>
                <a:schemeClr val="dk1"/>
              </a:buClr>
              <a:buSzPts val="900"/>
              <a:buNone/>
              <a:defRPr sz="810"/>
            </a:lvl7pPr>
            <a:lvl8pPr marL="3291840" lvl="7" indent="-205740" algn="l">
              <a:lnSpc>
                <a:spcPct val="100000"/>
              </a:lnSpc>
              <a:spcBef>
                <a:spcPts val="162"/>
              </a:spcBef>
              <a:spcAft>
                <a:spcPts val="0"/>
              </a:spcAft>
              <a:buClr>
                <a:schemeClr val="dk1"/>
              </a:buClr>
              <a:buSzPts val="900"/>
              <a:buNone/>
              <a:defRPr sz="810"/>
            </a:lvl8pPr>
            <a:lvl9pPr marL="3703320" lvl="8" indent="-205740" algn="l">
              <a:lnSpc>
                <a:spcPct val="100000"/>
              </a:lnSpc>
              <a:spcBef>
                <a:spcPts val="162"/>
              </a:spcBef>
              <a:spcAft>
                <a:spcPts val="0"/>
              </a:spcAft>
              <a:buClr>
                <a:schemeClr val="dk1"/>
              </a:buClr>
              <a:buSzPts val="900"/>
              <a:buNone/>
              <a:defRPr sz="810"/>
            </a:lvl9pPr>
          </a:lstStyle>
          <a:p>
            <a:endParaRPr/>
          </a:p>
        </p:txBody>
      </p:sp>
      <p:sp>
        <p:nvSpPr>
          <p:cNvPr id="51" name="Google Shape;51;p7"/>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81128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1792288" y="3600450"/>
            <a:ext cx="5486400" cy="4249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a:spLocks noGrp="1"/>
          </p:cNvSpPr>
          <p:nvPr>
            <p:ph type="pic" idx="2"/>
          </p:nvPr>
        </p:nvSpPr>
        <p:spPr>
          <a:xfrm>
            <a:off x="1792288" y="459581"/>
            <a:ext cx="5486400" cy="3086100"/>
          </a:xfrm>
          <a:prstGeom prst="rect">
            <a:avLst/>
          </a:prstGeom>
          <a:noFill/>
          <a:ln>
            <a:noFill/>
          </a:ln>
        </p:spPr>
      </p:sp>
      <p:sp>
        <p:nvSpPr>
          <p:cNvPr id="57" name="Google Shape;57;p8"/>
          <p:cNvSpPr txBox="1">
            <a:spLocks noGrp="1"/>
          </p:cNvSpPr>
          <p:nvPr>
            <p:ph type="body" idx="1"/>
          </p:nvPr>
        </p:nvSpPr>
        <p:spPr>
          <a:xfrm>
            <a:off x="1792288" y="4025504"/>
            <a:ext cx="5486400" cy="603720"/>
          </a:xfrm>
          <a:prstGeom prst="rect">
            <a:avLst/>
          </a:prstGeom>
          <a:noFill/>
          <a:ln>
            <a:noFill/>
          </a:ln>
        </p:spPr>
        <p:txBody>
          <a:bodyPr spcFirstLastPara="1" wrap="square" lIns="91425" tIns="45700" rIns="91425" bIns="45700" anchor="t" anchorCtr="0">
            <a:normAutofit/>
          </a:bodyPr>
          <a:lstStyle>
            <a:lvl1pPr marL="411480" lvl="0" indent="-205740" algn="l">
              <a:lnSpc>
                <a:spcPct val="100000"/>
              </a:lnSpc>
              <a:spcBef>
                <a:spcPts val="252"/>
              </a:spcBef>
              <a:spcAft>
                <a:spcPts val="0"/>
              </a:spcAft>
              <a:buClr>
                <a:schemeClr val="dk1"/>
              </a:buClr>
              <a:buSzPts val="1400"/>
              <a:buNone/>
              <a:defRPr sz="1260"/>
            </a:lvl1pPr>
            <a:lvl2pPr marL="822960" lvl="1" indent="-205740" algn="l">
              <a:lnSpc>
                <a:spcPct val="100000"/>
              </a:lnSpc>
              <a:spcBef>
                <a:spcPts val="216"/>
              </a:spcBef>
              <a:spcAft>
                <a:spcPts val="0"/>
              </a:spcAft>
              <a:buClr>
                <a:schemeClr val="dk1"/>
              </a:buClr>
              <a:buSzPts val="1200"/>
              <a:buNone/>
              <a:defRPr sz="1080"/>
            </a:lvl2pPr>
            <a:lvl3pPr marL="1234440" lvl="2" indent="-205740" algn="l">
              <a:lnSpc>
                <a:spcPct val="100000"/>
              </a:lnSpc>
              <a:spcBef>
                <a:spcPts val="180"/>
              </a:spcBef>
              <a:spcAft>
                <a:spcPts val="0"/>
              </a:spcAft>
              <a:buClr>
                <a:schemeClr val="dk1"/>
              </a:buClr>
              <a:buSzPts val="1000"/>
              <a:buNone/>
              <a:defRPr sz="900"/>
            </a:lvl3pPr>
            <a:lvl4pPr marL="1645920" lvl="3" indent="-205740" algn="l">
              <a:lnSpc>
                <a:spcPct val="100000"/>
              </a:lnSpc>
              <a:spcBef>
                <a:spcPts val="162"/>
              </a:spcBef>
              <a:spcAft>
                <a:spcPts val="0"/>
              </a:spcAft>
              <a:buClr>
                <a:schemeClr val="dk1"/>
              </a:buClr>
              <a:buSzPts val="900"/>
              <a:buNone/>
              <a:defRPr sz="810"/>
            </a:lvl4pPr>
            <a:lvl5pPr marL="2057400" lvl="4" indent="-205740" algn="l">
              <a:lnSpc>
                <a:spcPct val="100000"/>
              </a:lnSpc>
              <a:spcBef>
                <a:spcPts val="162"/>
              </a:spcBef>
              <a:spcAft>
                <a:spcPts val="0"/>
              </a:spcAft>
              <a:buClr>
                <a:schemeClr val="dk1"/>
              </a:buClr>
              <a:buSzPts val="900"/>
              <a:buNone/>
              <a:defRPr sz="810"/>
            </a:lvl5pPr>
            <a:lvl6pPr marL="2468880" lvl="5" indent="-205740" algn="l">
              <a:lnSpc>
                <a:spcPct val="100000"/>
              </a:lnSpc>
              <a:spcBef>
                <a:spcPts val="162"/>
              </a:spcBef>
              <a:spcAft>
                <a:spcPts val="0"/>
              </a:spcAft>
              <a:buClr>
                <a:schemeClr val="dk1"/>
              </a:buClr>
              <a:buSzPts val="900"/>
              <a:buNone/>
              <a:defRPr sz="810"/>
            </a:lvl6pPr>
            <a:lvl7pPr marL="2880360" lvl="6" indent="-205740" algn="l">
              <a:lnSpc>
                <a:spcPct val="100000"/>
              </a:lnSpc>
              <a:spcBef>
                <a:spcPts val="162"/>
              </a:spcBef>
              <a:spcAft>
                <a:spcPts val="0"/>
              </a:spcAft>
              <a:buClr>
                <a:schemeClr val="dk1"/>
              </a:buClr>
              <a:buSzPts val="900"/>
              <a:buNone/>
              <a:defRPr sz="810"/>
            </a:lvl7pPr>
            <a:lvl8pPr marL="3291840" lvl="7" indent="-205740" algn="l">
              <a:lnSpc>
                <a:spcPct val="100000"/>
              </a:lnSpc>
              <a:spcBef>
                <a:spcPts val="162"/>
              </a:spcBef>
              <a:spcAft>
                <a:spcPts val="0"/>
              </a:spcAft>
              <a:buClr>
                <a:schemeClr val="dk1"/>
              </a:buClr>
              <a:buSzPts val="900"/>
              <a:buNone/>
              <a:defRPr sz="810"/>
            </a:lvl8pPr>
            <a:lvl9pPr marL="3703320" lvl="8" indent="-205740" algn="l">
              <a:lnSpc>
                <a:spcPct val="100000"/>
              </a:lnSpc>
              <a:spcBef>
                <a:spcPts val="162"/>
              </a:spcBef>
              <a:spcAft>
                <a:spcPts val="0"/>
              </a:spcAft>
              <a:buClr>
                <a:schemeClr val="dk1"/>
              </a:buClr>
              <a:buSzPts val="900"/>
              <a:buNone/>
              <a:defRPr sz="810"/>
            </a:lvl9pPr>
          </a:lstStyle>
          <a:p>
            <a:endParaRPr/>
          </a:p>
        </p:txBody>
      </p:sp>
      <p:sp>
        <p:nvSpPr>
          <p:cNvPr id="58" name="Google Shape;58;p8"/>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896567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body" idx="1"/>
          </p:nvPr>
        </p:nvSpPr>
        <p:spPr>
          <a:xfrm rot="5400000">
            <a:off x="2874779" y="-1217430"/>
            <a:ext cx="3394440" cy="8229600"/>
          </a:xfrm>
          <a:prstGeom prst="rect">
            <a:avLst/>
          </a:prstGeom>
          <a:noFill/>
          <a:ln>
            <a:noFill/>
          </a:ln>
        </p:spPr>
        <p:txBody>
          <a:bodyPr spcFirstLastPara="1" wrap="square" lIns="91425" tIns="45700" rIns="91425" bIns="45700" anchor="t" anchorCtr="0">
            <a:normAutofit/>
          </a:bodyPr>
          <a:lstStyle>
            <a:lvl1pPr marL="411480" lvl="0" indent="-308610" algn="l">
              <a:lnSpc>
                <a:spcPct val="100000"/>
              </a:lnSpc>
              <a:spcBef>
                <a:spcPts val="324"/>
              </a:spcBef>
              <a:spcAft>
                <a:spcPts val="0"/>
              </a:spcAft>
              <a:buClr>
                <a:schemeClr val="dk1"/>
              </a:buClr>
              <a:buSzPts val="1800"/>
              <a:buChar char="•"/>
              <a:defRPr/>
            </a:lvl1pPr>
            <a:lvl2pPr marL="822960" lvl="1" indent="-308610" algn="l">
              <a:lnSpc>
                <a:spcPct val="100000"/>
              </a:lnSpc>
              <a:spcBef>
                <a:spcPts val="324"/>
              </a:spcBef>
              <a:spcAft>
                <a:spcPts val="0"/>
              </a:spcAft>
              <a:buClr>
                <a:schemeClr val="dk1"/>
              </a:buClr>
              <a:buSzPts val="1800"/>
              <a:buChar char="–"/>
              <a:defRPr/>
            </a:lvl2pPr>
            <a:lvl3pPr marL="1234440" lvl="2" indent="-308610" algn="l">
              <a:lnSpc>
                <a:spcPct val="100000"/>
              </a:lnSpc>
              <a:spcBef>
                <a:spcPts val="324"/>
              </a:spcBef>
              <a:spcAft>
                <a:spcPts val="0"/>
              </a:spcAft>
              <a:buClr>
                <a:schemeClr val="dk1"/>
              </a:buClr>
              <a:buSzPts val="1800"/>
              <a:buChar char="•"/>
              <a:defRPr/>
            </a:lvl3pPr>
            <a:lvl4pPr marL="1645920" lvl="3" indent="-308610" algn="l">
              <a:lnSpc>
                <a:spcPct val="100000"/>
              </a:lnSpc>
              <a:spcBef>
                <a:spcPts val="324"/>
              </a:spcBef>
              <a:spcAft>
                <a:spcPts val="0"/>
              </a:spcAft>
              <a:buClr>
                <a:schemeClr val="dk1"/>
              </a:buClr>
              <a:buSzPts val="1800"/>
              <a:buChar char="–"/>
              <a:defRPr/>
            </a:lvl4pPr>
            <a:lvl5pPr marL="2057400" lvl="4" indent="-308610" algn="l">
              <a:lnSpc>
                <a:spcPct val="100000"/>
              </a:lnSpc>
              <a:spcBef>
                <a:spcPts val="324"/>
              </a:spcBef>
              <a:spcAft>
                <a:spcPts val="0"/>
              </a:spcAft>
              <a:buClr>
                <a:schemeClr val="dk1"/>
              </a:buClr>
              <a:buSzPts val="1800"/>
              <a:buChar char="»"/>
              <a:defRPr/>
            </a:lvl5pPr>
            <a:lvl6pPr marL="2468880" lvl="5" indent="-308610" algn="l">
              <a:lnSpc>
                <a:spcPct val="100000"/>
              </a:lnSpc>
              <a:spcBef>
                <a:spcPts val="324"/>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64" name="Google Shape;64;p9"/>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250665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rot="5400000">
            <a:off x="5463809" y="1371569"/>
            <a:ext cx="438858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body" idx="1"/>
          </p:nvPr>
        </p:nvSpPr>
        <p:spPr>
          <a:xfrm rot="5400000">
            <a:off x="1272810" y="-609632"/>
            <a:ext cx="4388580" cy="6019800"/>
          </a:xfrm>
          <a:prstGeom prst="rect">
            <a:avLst/>
          </a:prstGeom>
          <a:noFill/>
          <a:ln>
            <a:noFill/>
          </a:ln>
        </p:spPr>
        <p:txBody>
          <a:bodyPr spcFirstLastPara="1" wrap="square" lIns="91425" tIns="45700" rIns="91425" bIns="45700" anchor="t" anchorCtr="0">
            <a:normAutofit/>
          </a:bodyPr>
          <a:lstStyle>
            <a:lvl1pPr marL="411480" lvl="0" indent="-308610" algn="l">
              <a:lnSpc>
                <a:spcPct val="100000"/>
              </a:lnSpc>
              <a:spcBef>
                <a:spcPts val="324"/>
              </a:spcBef>
              <a:spcAft>
                <a:spcPts val="0"/>
              </a:spcAft>
              <a:buClr>
                <a:schemeClr val="dk1"/>
              </a:buClr>
              <a:buSzPts val="1800"/>
              <a:buChar char="•"/>
              <a:defRPr/>
            </a:lvl1pPr>
            <a:lvl2pPr marL="822960" lvl="1" indent="-308610" algn="l">
              <a:lnSpc>
                <a:spcPct val="100000"/>
              </a:lnSpc>
              <a:spcBef>
                <a:spcPts val="324"/>
              </a:spcBef>
              <a:spcAft>
                <a:spcPts val="0"/>
              </a:spcAft>
              <a:buClr>
                <a:schemeClr val="dk1"/>
              </a:buClr>
              <a:buSzPts val="1800"/>
              <a:buChar char="–"/>
              <a:defRPr/>
            </a:lvl2pPr>
            <a:lvl3pPr marL="1234440" lvl="2" indent="-308610" algn="l">
              <a:lnSpc>
                <a:spcPct val="100000"/>
              </a:lnSpc>
              <a:spcBef>
                <a:spcPts val="324"/>
              </a:spcBef>
              <a:spcAft>
                <a:spcPts val="0"/>
              </a:spcAft>
              <a:buClr>
                <a:schemeClr val="dk1"/>
              </a:buClr>
              <a:buSzPts val="1800"/>
              <a:buChar char="•"/>
              <a:defRPr/>
            </a:lvl3pPr>
            <a:lvl4pPr marL="1645920" lvl="3" indent="-308610" algn="l">
              <a:lnSpc>
                <a:spcPct val="100000"/>
              </a:lnSpc>
              <a:spcBef>
                <a:spcPts val="324"/>
              </a:spcBef>
              <a:spcAft>
                <a:spcPts val="0"/>
              </a:spcAft>
              <a:buClr>
                <a:schemeClr val="dk1"/>
              </a:buClr>
              <a:buSzPts val="1800"/>
              <a:buChar char="–"/>
              <a:defRPr/>
            </a:lvl4pPr>
            <a:lvl5pPr marL="2057400" lvl="4" indent="-308610" algn="l">
              <a:lnSpc>
                <a:spcPct val="100000"/>
              </a:lnSpc>
              <a:spcBef>
                <a:spcPts val="324"/>
              </a:spcBef>
              <a:spcAft>
                <a:spcPts val="0"/>
              </a:spcAft>
              <a:buClr>
                <a:schemeClr val="dk1"/>
              </a:buClr>
              <a:buSzPts val="1800"/>
              <a:buChar char="»"/>
              <a:defRPr/>
            </a:lvl5pPr>
            <a:lvl6pPr marL="2468880" lvl="5" indent="-308610" algn="l">
              <a:lnSpc>
                <a:spcPct val="100000"/>
              </a:lnSpc>
              <a:spcBef>
                <a:spcPts val="324"/>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70" name="Google Shape;70;p10"/>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19760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F2DB030-3262-41B0-864A-5C2BEF3622CA}" type="datetimeFigureOut">
              <a:rPr lang="en-CA" smtClean="0"/>
              <a:t>2025-10-31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8334357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DB030-3262-41B0-864A-5C2BEF3622CA}" type="datetimeFigureOut">
              <a:rPr lang="en-CA" smtClean="0"/>
              <a:t>2025-10-31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921936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2DB030-3262-41B0-864A-5C2BEF3622CA}" type="datetimeFigureOut">
              <a:rPr lang="en-CA" smtClean="0"/>
              <a:t>2025-10-31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2747571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2DB030-3262-41B0-864A-5C2BEF3622CA}" type="datetimeFigureOut">
              <a:rPr lang="en-CA" smtClean="0"/>
              <a:t>2025-10-31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1766123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2DB030-3262-41B0-864A-5C2BEF3622CA}" type="datetimeFigureOut">
              <a:rPr lang="en-CA" smtClean="0"/>
              <a:t>2025-10-31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2991803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DB030-3262-41B0-864A-5C2BEF3622CA}" type="datetimeFigureOut">
              <a:rPr lang="en-CA" smtClean="0"/>
              <a:t>2025-10-31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109210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DB030-3262-41B0-864A-5C2BEF3622CA}" type="datetimeFigureOut">
              <a:rPr lang="en-CA" smtClean="0"/>
              <a:t>2025-10-31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112233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2DB030-3262-41B0-864A-5C2BEF3622CA}" type="datetimeFigureOut">
              <a:rPr lang="en-CA" smtClean="0"/>
              <a:t>2025-10-31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1993157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2DB030-3262-41B0-864A-5C2BEF3622CA}" type="datetimeFigureOut">
              <a:rPr lang="en-CA" smtClean="0"/>
              <a:t>2025-10-31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3982548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DB030-3262-41B0-864A-5C2BEF3622CA}" type="datetimeFigureOut">
              <a:rPr lang="en-CA" smtClean="0"/>
              <a:t>2025-10-31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16490268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DB030-3262-41B0-864A-5C2BEF3622CA}" type="datetimeFigureOut">
              <a:rPr lang="en-CA" smtClean="0"/>
              <a:t>2025-10-31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FECCD8-40F2-40A7-AAFC-0A666A6ABB95}" type="slidenum">
              <a:rPr lang="en-CA" smtClean="0"/>
              <a:t>‹#›</a:t>
            </a:fld>
            <a:endParaRPr lang="en-CA"/>
          </a:p>
        </p:txBody>
      </p:sp>
    </p:spTree>
    <p:extLst>
      <p:ext uri="{BB962C8B-B14F-4D97-AF65-F5344CB8AC3E}">
        <p14:creationId xmlns:p14="http://schemas.microsoft.com/office/powerpoint/2010/main" val="11566727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5"/>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5"/>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042708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body" idx="1"/>
          </p:nvPr>
        </p:nvSpPr>
        <p:spPr>
          <a:xfrm>
            <a:off x="457200" y="1200150"/>
            <a:ext cx="8229600" cy="339444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2" name="Google Shape;22;p30"/>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760502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29"/>
          <p:cNvSpPr txBox="1">
            <a:spLocks noGrp="1"/>
          </p:cNvSpPr>
          <p:nvPr>
            <p:ph type="ctrTitle"/>
          </p:nvPr>
        </p:nvSpPr>
        <p:spPr>
          <a:xfrm>
            <a:off x="685800" y="1597819"/>
            <a:ext cx="7772400" cy="110241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subTitle" idx="1"/>
          </p:nvPr>
        </p:nvSpPr>
        <p:spPr>
          <a:xfrm>
            <a:off x="1371600" y="2914650"/>
            <a:ext cx="6400800" cy="131436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28" name="Google Shape;28;p29"/>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7300163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1"/>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1934017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722313" y="3305175"/>
            <a:ext cx="7772400" cy="102168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2"/>
          <p:cNvSpPr txBox="1">
            <a:spLocks noGrp="1"/>
          </p:cNvSpPr>
          <p:nvPr>
            <p:ph type="body" idx="1"/>
          </p:nvPr>
        </p:nvSpPr>
        <p:spPr>
          <a:xfrm>
            <a:off x="722313" y="2180035"/>
            <a:ext cx="7772400" cy="112509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00"/>
              </a:spcBef>
              <a:spcAft>
                <a:spcPts val="0"/>
              </a:spcAft>
              <a:buClr>
                <a:srgbClr val="888888"/>
              </a:buClr>
              <a:buSzPts val="2000"/>
              <a:buNone/>
              <a:defRPr sz="1500">
                <a:solidFill>
                  <a:srgbClr val="888888"/>
                </a:solidFill>
              </a:defRPr>
            </a:lvl1pPr>
            <a:lvl2pPr marL="685800" lvl="1" indent="-171450" algn="l">
              <a:lnSpc>
                <a:spcPct val="100000"/>
              </a:lnSpc>
              <a:spcBef>
                <a:spcPts val="270"/>
              </a:spcBef>
              <a:spcAft>
                <a:spcPts val="0"/>
              </a:spcAft>
              <a:buClr>
                <a:srgbClr val="888888"/>
              </a:buClr>
              <a:buSzPts val="1800"/>
              <a:buNone/>
              <a:defRPr sz="1350">
                <a:solidFill>
                  <a:srgbClr val="888888"/>
                </a:solidFill>
              </a:defRPr>
            </a:lvl2pPr>
            <a:lvl3pPr marL="1028700" lvl="2" indent="-171450" algn="l">
              <a:lnSpc>
                <a:spcPct val="100000"/>
              </a:lnSpc>
              <a:spcBef>
                <a:spcPts val="240"/>
              </a:spcBef>
              <a:spcAft>
                <a:spcPts val="0"/>
              </a:spcAft>
              <a:buClr>
                <a:srgbClr val="888888"/>
              </a:buClr>
              <a:buSzPts val="1600"/>
              <a:buNone/>
              <a:defRPr sz="1200">
                <a:solidFill>
                  <a:srgbClr val="888888"/>
                </a:solidFill>
              </a:defRPr>
            </a:lvl3pPr>
            <a:lvl4pPr marL="1371600" lvl="3" indent="-171450" algn="l">
              <a:lnSpc>
                <a:spcPct val="100000"/>
              </a:lnSpc>
              <a:spcBef>
                <a:spcPts val="210"/>
              </a:spcBef>
              <a:spcAft>
                <a:spcPts val="0"/>
              </a:spcAft>
              <a:buClr>
                <a:srgbClr val="888888"/>
              </a:buClr>
              <a:buSzPts val="1400"/>
              <a:buNone/>
              <a:defRPr sz="1050">
                <a:solidFill>
                  <a:srgbClr val="888888"/>
                </a:solidFill>
              </a:defRPr>
            </a:lvl4pPr>
            <a:lvl5pPr marL="1714500" lvl="4" indent="-171450" algn="l">
              <a:lnSpc>
                <a:spcPct val="100000"/>
              </a:lnSpc>
              <a:spcBef>
                <a:spcPts val="210"/>
              </a:spcBef>
              <a:spcAft>
                <a:spcPts val="0"/>
              </a:spcAft>
              <a:buClr>
                <a:srgbClr val="888888"/>
              </a:buClr>
              <a:buSzPts val="1400"/>
              <a:buNone/>
              <a:defRPr sz="1050">
                <a:solidFill>
                  <a:srgbClr val="888888"/>
                </a:solidFill>
              </a:defRPr>
            </a:lvl5pPr>
            <a:lvl6pPr marL="2057400" lvl="5" indent="-171450" algn="l">
              <a:lnSpc>
                <a:spcPct val="100000"/>
              </a:lnSpc>
              <a:spcBef>
                <a:spcPts val="210"/>
              </a:spcBef>
              <a:spcAft>
                <a:spcPts val="0"/>
              </a:spcAft>
              <a:buClr>
                <a:srgbClr val="888888"/>
              </a:buClr>
              <a:buSzPts val="1400"/>
              <a:buNone/>
              <a:defRPr sz="1050">
                <a:solidFill>
                  <a:srgbClr val="888888"/>
                </a:solidFill>
              </a:defRPr>
            </a:lvl6pPr>
            <a:lvl7pPr marL="2400300" lvl="6" indent="-171450" algn="l">
              <a:lnSpc>
                <a:spcPct val="100000"/>
              </a:lnSpc>
              <a:spcBef>
                <a:spcPts val="210"/>
              </a:spcBef>
              <a:spcAft>
                <a:spcPts val="0"/>
              </a:spcAft>
              <a:buClr>
                <a:srgbClr val="888888"/>
              </a:buClr>
              <a:buSzPts val="1400"/>
              <a:buNone/>
              <a:defRPr sz="1050">
                <a:solidFill>
                  <a:srgbClr val="888888"/>
                </a:solidFill>
              </a:defRPr>
            </a:lvl7pPr>
            <a:lvl8pPr marL="2743200" lvl="7" indent="-171450" algn="l">
              <a:lnSpc>
                <a:spcPct val="100000"/>
              </a:lnSpc>
              <a:spcBef>
                <a:spcPts val="210"/>
              </a:spcBef>
              <a:spcAft>
                <a:spcPts val="0"/>
              </a:spcAft>
              <a:buClr>
                <a:srgbClr val="888888"/>
              </a:buClr>
              <a:buSzPts val="1400"/>
              <a:buNone/>
              <a:defRPr sz="1050">
                <a:solidFill>
                  <a:srgbClr val="888888"/>
                </a:solidFill>
              </a:defRPr>
            </a:lvl8pPr>
            <a:lvl9pPr marL="3086100" lvl="8" indent="-17145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9" name="Google Shape;39;p32"/>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2"/>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423741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body" idx="1"/>
          </p:nvPr>
        </p:nvSpPr>
        <p:spPr>
          <a:xfrm>
            <a:off x="457200" y="1200150"/>
            <a:ext cx="4038600" cy="3394440"/>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45" name="Google Shape;45;p33"/>
          <p:cNvSpPr txBox="1">
            <a:spLocks noGrp="1"/>
          </p:cNvSpPr>
          <p:nvPr>
            <p:ph type="body" idx="2"/>
          </p:nvPr>
        </p:nvSpPr>
        <p:spPr>
          <a:xfrm>
            <a:off x="4648200" y="1200150"/>
            <a:ext cx="4038600" cy="3394440"/>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46" name="Google Shape;46;p33"/>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88089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72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457200" y="1200150"/>
            <a:ext cx="8229600" cy="339444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457200" y="4767263"/>
            <a:ext cx="2133600" cy="2737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3124200" y="4767263"/>
            <a:ext cx="2895600" cy="2737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6553200" y="4767263"/>
            <a:ext cx="2133600" cy="2737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43331585"/>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
        <p:cNvGrpSpPr/>
        <p:nvPr/>
      </p:nvGrpSpPr>
      <p:grpSpPr>
        <a:xfrm>
          <a:off x="0" y="0"/>
          <a:ext cx="0" cy="0"/>
          <a:chOff x="0" y="0"/>
          <a:chExt cx="0" cy="0"/>
        </a:xfrm>
      </p:grpSpPr>
      <p:pic>
        <p:nvPicPr>
          <p:cNvPr id="116" name="Google Shape;116;p26" descr="wmo_ppt_2012_last.jpg"/>
          <p:cNvPicPr preferRelativeResize="0"/>
          <p:nvPr/>
        </p:nvPicPr>
        <p:blipFill rotWithShape="1">
          <a:blip r:embed="rId14">
            <a:alphaModFix/>
          </a:blip>
          <a:srcRect/>
          <a:stretch/>
        </p:blipFill>
        <p:spPr>
          <a:xfrm>
            <a:off x="0" y="0"/>
            <a:ext cx="9143640" cy="5143230"/>
          </a:xfrm>
          <a:prstGeom prst="rect">
            <a:avLst/>
          </a:prstGeom>
          <a:noFill/>
          <a:ln>
            <a:noFill/>
          </a:ln>
        </p:spPr>
      </p:pic>
      <p:sp>
        <p:nvSpPr>
          <p:cNvPr id="117" name="Google Shape;117;p26"/>
          <p:cNvSpPr/>
          <p:nvPr/>
        </p:nvSpPr>
        <p:spPr>
          <a:xfrm>
            <a:off x="117360" y="4785210"/>
            <a:ext cx="1141200" cy="357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strike="noStrike">
                <a:solidFill>
                  <a:srgbClr val="000000"/>
                </a:solidFill>
                <a:latin typeface="Arial"/>
                <a:ea typeface="Arial"/>
                <a:cs typeface="Arial"/>
                <a:sym typeface="Arial"/>
              </a:rPr>
              <a:t>www.wmo.int</a:t>
            </a:r>
            <a:endParaRPr sz="900" b="0" strike="noStrike">
              <a:solidFill>
                <a:schemeClr val="dk1"/>
              </a:solidFill>
              <a:latin typeface="Arial"/>
              <a:ea typeface="Arial"/>
              <a:cs typeface="Arial"/>
              <a:sym typeface="Arial"/>
            </a:endParaRPr>
          </a:p>
        </p:txBody>
      </p:sp>
      <p:sp>
        <p:nvSpPr>
          <p:cNvPr id="118" name="Google Shape;118;p26"/>
          <p:cNvSpPr txBox="1">
            <a:spLocks noGrp="1"/>
          </p:cNvSpPr>
          <p:nvPr>
            <p:ph type="title"/>
          </p:nvPr>
        </p:nvSpPr>
        <p:spPr>
          <a:xfrm>
            <a:off x="250920" y="2680020"/>
            <a:ext cx="8713500" cy="5391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9" name="Google Shape;119;p26"/>
          <p:cNvSpPr txBox="1">
            <a:spLocks noGrp="1"/>
          </p:cNvSpPr>
          <p:nvPr>
            <p:ph type="ftr" idx="11"/>
          </p:nvPr>
        </p:nvSpPr>
        <p:spPr>
          <a:xfrm>
            <a:off x="2484360" y="4847040"/>
            <a:ext cx="2447700" cy="234300"/>
          </a:xfrm>
          <a:prstGeom prst="rect">
            <a:avLst/>
          </a:prstGeom>
          <a:noFill/>
          <a:ln>
            <a:noFill/>
          </a:ln>
        </p:spPr>
        <p:txBody>
          <a:bodyPr spcFirstLastPara="1" wrap="square" lIns="68575" tIns="34275" rIns="68575" bIns="34275" anchor="t" anchorCtr="0">
            <a:noAutofit/>
          </a:bodyPr>
          <a:lstStyle>
            <a:lvl1pPr marR="0" lvl="0" algn="ctr">
              <a:spcBef>
                <a:spcPts val="0"/>
              </a:spcBef>
              <a:spcAft>
                <a:spcPts val="0"/>
              </a:spcAft>
              <a:buClr>
                <a:schemeClr val="dk1"/>
              </a:buClr>
              <a:buSzPts val="1100"/>
              <a:buFont typeface="Times New Roman"/>
              <a:buNone/>
              <a:defRPr sz="1100" b="0" strike="noStrike">
                <a:solidFill>
                  <a:schemeClr val="dk1"/>
                </a:solidFill>
                <a:latin typeface="Times New Roman"/>
                <a:ea typeface="Times New Roman"/>
                <a:cs typeface="Times New Roman"/>
                <a:sym typeface="Times New Roman"/>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20" name="Google Shape;120;p26"/>
          <p:cNvSpPr txBox="1">
            <a:spLocks noGrp="1"/>
          </p:cNvSpPr>
          <p:nvPr>
            <p:ph type="sldNum" idx="12"/>
          </p:nvPr>
        </p:nvSpPr>
        <p:spPr>
          <a:xfrm>
            <a:off x="5148360" y="4847040"/>
            <a:ext cx="1904700" cy="2343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1pPr>
            <a:lvl2pPr marL="0" marR="0" lvl="1"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2pPr>
            <a:lvl3pPr marL="0" marR="0" lvl="2"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3pPr>
            <a:lvl4pPr marL="0" marR="0" lvl="3"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4pPr>
            <a:lvl5pPr marL="0" marR="0" lvl="4"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5pPr>
            <a:lvl6pPr marL="0" marR="0" lvl="5"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6pPr>
            <a:lvl7pPr marL="0" marR="0" lvl="6"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7pPr>
            <a:lvl8pPr marL="0" marR="0" lvl="7"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8pPr>
            <a:lvl9pPr marL="0" marR="0" lvl="8" indent="0" algn="r">
              <a:lnSpc>
                <a:spcPct val="100000"/>
              </a:lnSpc>
              <a:spcBef>
                <a:spcPts val="0"/>
              </a:spcBef>
              <a:buClr>
                <a:srgbClr val="000000"/>
              </a:buClr>
              <a:buSzPts val="900"/>
              <a:buFont typeface="Arial"/>
              <a:buNone/>
              <a:defRPr sz="900" b="0"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latin typeface="Times New Roman"/>
              <a:ea typeface="Times New Roman"/>
              <a:cs typeface="Times New Roman"/>
              <a:sym typeface="Times New Roman"/>
            </a:endParaRPr>
          </a:p>
        </p:txBody>
      </p:sp>
      <p:sp>
        <p:nvSpPr>
          <p:cNvPr id="121" name="Google Shape;121;p26"/>
          <p:cNvSpPr txBox="1">
            <a:spLocks noGrp="1"/>
          </p:cNvSpPr>
          <p:nvPr>
            <p:ph type="body" idx="1"/>
          </p:nvPr>
        </p:nvSpPr>
        <p:spPr>
          <a:xfrm>
            <a:off x="457200" y="1203390"/>
            <a:ext cx="8229300" cy="2982900"/>
          </a:xfrm>
          <a:prstGeom prst="rect">
            <a:avLst/>
          </a:prstGeom>
          <a:noFill/>
          <a:ln>
            <a:noFill/>
          </a:ln>
        </p:spPr>
        <p:txBody>
          <a:bodyPr spcFirstLastPara="1" wrap="square" lIns="0" tIns="0" rIns="0" bIns="0" anchor="t" anchorCtr="0">
            <a:normAutofit/>
          </a:bodyPr>
          <a:lstStyle>
            <a:lvl1pPr marL="457200" marR="0" lvl="0" indent="-285750" algn="l">
              <a:lnSpc>
                <a:spcPct val="90000"/>
              </a:lnSpc>
              <a:spcBef>
                <a:spcPts val="1100"/>
              </a:spcBef>
              <a:spcAft>
                <a:spcPts val="0"/>
              </a:spcAft>
              <a:buClr>
                <a:srgbClr val="000000"/>
              </a:buClr>
              <a:buSzPts val="900"/>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39"/>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marR="0" lvl="0" algn="ctr">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6" name="Google Shape;196;p39"/>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marR="0" lvl="0"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7" name="Google Shape;197;p3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8" name="Google Shape;198;p39"/>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9" name="Google Shape;199;p3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5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1" name="Google Shape;271;p5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2" name="Google Shape;272;p51"/>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3" name="Google Shape;273;p51"/>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4" name="Google Shape;274;p51"/>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098867132"/>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457200" y="1200150"/>
            <a:ext cx="8229600" cy="339444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8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8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919281782"/>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14B2B00-AD29-42A7-BFC4-2DB19EC0C573}" type="slidenum">
              <a:rPr lang="ru-RU" smtClean="0"/>
              <a:t>‹#›</a:t>
            </a:fld>
            <a:endParaRPr lang="ru-RU"/>
          </a:p>
        </p:txBody>
      </p:sp>
    </p:spTree>
    <p:extLst>
      <p:ext uri="{BB962C8B-B14F-4D97-AF65-F5344CB8AC3E}">
        <p14:creationId xmlns:p14="http://schemas.microsoft.com/office/powerpoint/2010/main" val="8788947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00150"/>
            <a:ext cx="8229600" cy="339444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4767262"/>
            <a:ext cx="2133600" cy="2737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8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2"/>
            <a:ext cx="2895600" cy="2737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8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08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70498897"/>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AF2DB030-3262-41B0-864A-5C2BEF3622CA}" type="datetimeFigureOut">
              <a:rPr lang="en-CA" smtClean="0"/>
              <a:t>2025-10-31</a:t>
            </a:fld>
            <a:endParaRPr lang="en-CA"/>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A"/>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5FECCD8-40F2-40A7-AAFC-0A666A6ABB95}" type="slidenum">
              <a:rPr lang="en-CA" smtClean="0"/>
              <a:t>‹#›</a:t>
            </a:fld>
            <a:endParaRPr lang="en-CA"/>
          </a:p>
        </p:txBody>
      </p:sp>
    </p:spTree>
    <p:extLst>
      <p:ext uri="{BB962C8B-B14F-4D97-AF65-F5344CB8AC3E}">
        <p14:creationId xmlns:p14="http://schemas.microsoft.com/office/powerpoint/2010/main" val="30238511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hyperlink" Target="https://www.arctic-rcc.org/consensus-statemen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vms@aari.aq" TargetMode="External"/><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55.xml"/><Relationship Id="rId5" Type="http://schemas.openxmlformats.org/officeDocument/2006/relationships/hyperlink" Target="https://can01.safelinks.protection.outlook.com/?url=https%3A%2F%2Fnsidc.org%2Fdata%2Fg02135%2Fversions%2F3&amp;data=05%7C02%7CBaljit.Sekhon%40ec.gc.ca%7C73e39c56cfa642cb286d08de17e09209%7C740c5fd36e8b41769cc9454dbe4e62c4%7C0%7C0%7C638974450568467709%7CUnknown%7CTWFpbGZsb3d8eyJFbXB0eU1hcGkiOnRydWUsIlYiOiIwLjAuMDAwMCIsIlAiOiJXaW4zMiIsIkFOIjoiTWFpbCIsIldUIjoyfQ%3D%3D%7C0%7C%7C%7C&amp;sdata=ymo%2BDc6QMBcZYRElt3cx1y7ko6B8%2B5%2F%2F76YNEne%2Fwz8%3D&amp;reserved=0"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5.xml"/><Relationship Id="rId5" Type="http://schemas.openxmlformats.org/officeDocument/2006/relationships/image" Target="../media/image4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5.xml"/><Relationship Id="rId5" Type="http://schemas.openxmlformats.org/officeDocument/2006/relationships/image" Target="../media/image42.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75.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75.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75.xml"/><Relationship Id="rId5" Type="http://schemas.openxmlformats.org/officeDocument/2006/relationships/image" Target="../media/image4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75.xml"/><Relationship Id="rId5" Type="http://schemas.openxmlformats.org/officeDocument/2006/relationships/image" Target="../media/image44.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45.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75.xml"/><Relationship Id="rId5" Type="http://schemas.openxmlformats.org/officeDocument/2006/relationships/image" Target="../media/image46.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84.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5.jp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8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jp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8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59.gif"/><Relationship Id="rId2" Type="http://schemas.openxmlformats.org/officeDocument/2006/relationships/notesSlide" Target="../notesSlides/notesSlide37.xml"/><Relationship Id="rId1" Type="http://schemas.openxmlformats.org/officeDocument/2006/relationships/slideLayout" Target="../slideLayouts/slideLayout88.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88.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84.xml"/><Relationship Id="rId6" Type="http://schemas.openxmlformats.org/officeDocument/2006/relationships/image" Target="../media/image64.gif"/><Relationship Id="rId5" Type="http://schemas.openxmlformats.org/officeDocument/2006/relationships/image" Target="../media/image63.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hyperlink" Target="https://www.arctic-rcc.org/" TargetMode="External"/><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8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s://doi.org/10.1111/gcb.70157" TargetMode="External"/><Relationship Id="rId2" Type="http://schemas.openxmlformats.org/officeDocument/2006/relationships/notesSlide" Target="../notesSlides/notesSlide41.xml"/><Relationship Id="rId1" Type="http://schemas.openxmlformats.org/officeDocument/2006/relationships/slideLayout" Target="../slideLayouts/slideLayout9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84.xml"/><Relationship Id="rId5" Type="http://schemas.openxmlformats.org/officeDocument/2006/relationships/image" Target="../media/image67.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9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84.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25.jp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7.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5.jpg"/><Relationship Id="rId7"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5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5.jpg"/><Relationship Id="rId7"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5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5.jpg"/><Relationship Id="rId7" Type="http://schemas.openxmlformats.org/officeDocument/2006/relationships/hyperlink" Target="https://www.worldweatherattribution.org/climate-change-drives-record-breaking-heat-in-iceland-and-greenland-challenging-cold-adapted-ecosystems-and-societies/" TargetMode="External"/><Relationship Id="rId2" Type="http://schemas.openxmlformats.org/officeDocument/2006/relationships/notesSlide" Target="../notesSlides/notesSlide51.xml"/><Relationship Id="rId1" Type="http://schemas.openxmlformats.org/officeDocument/2006/relationships/slideLayout" Target="../slideLayouts/slideLayout55.xml"/><Relationship Id="rId6" Type="http://schemas.openxmlformats.org/officeDocument/2006/relationships/hyperlink" Target="https://www.dmi.dk/nyheder/2025/rekordvarm-maj-og-foraar-i-nogle-af-groenlands-koldeste-egn" TargetMode="External"/><Relationship Id="rId5" Type="http://schemas.openxmlformats.org/officeDocument/2006/relationships/hyperlink" Target="https://en.vedur.is/about-imo/news/analysis-climate-change-made-the-may-heatwave-more-likely-and-more-intense" TargetMode="External"/><Relationship Id="rId10" Type="http://schemas.openxmlformats.org/officeDocument/2006/relationships/image" Target="../media/image81.png"/><Relationship Id="rId4" Type="http://schemas.openxmlformats.org/officeDocument/2006/relationships/image" Target="../media/image10.png"/><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2.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56.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35.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6.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5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8.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9.xml"/><Relationship Id="rId1" Type="http://schemas.openxmlformats.org/officeDocument/2006/relationships/slideLayout" Target="../slideLayouts/slideLayout5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image" Target="../media/image25.jp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55.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2.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5.jp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55.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10.png"/><Relationship Id="rId9"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4.xml"/><Relationship Id="rId1" Type="http://schemas.openxmlformats.org/officeDocument/2006/relationships/slideLayout" Target="../slideLayouts/slideLayout5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5.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5.jpg"/><Relationship Id="rId7"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5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55.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8.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9.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0.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4.png"/><Relationship Id="rId7" Type="http://schemas.openxmlformats.org/officeDocument/2006/relationships/image" Target="../media/image25.jpg"/><Relationship Id="rId2" Type="http://schemas.openxmlformats.org/officeDocument/2006/relationships/notesSlide" Target="../notesSlides/notesSlide71.xml"/><Relationship Id="rId1" Type="http://schemas.openxmlformats.org/officeDocument/2006/relationships/slideLayout" Target="../slideLayouts/slideLayout5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55.x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3.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4.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5.xml"/><Relationship Id="rId1" Type="http://schemas.openxmlformats.org/officeDocument/2006/relationships/slideLayout" Target="../slideLayouts/slideLayout5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6.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5.jpg"/><Relationship Id="rId7"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5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png"/></Relationships>
</file>

<file path=ppt/slides/_rels/slide7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8.xml"/><Relationship Id="rId1" Type="http://schemas.openxmlformats.org/officeDocument/2006/relationships/slideLayout" Target="../slideLayouts/slideLayout56.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0.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4.xml"/><Relationship Id="rId1" Type="http://schemas.openxmlformats.org/officeDocument/2006/relationships/slideLayout" Target="../slideLayouts/slideLayout35.xml"/><Relationship Id="rId5" Type="http://schemas.openxmlformats.org/officeDocument/2006/relationships/hyperlink" Target="mailto:adrevina@aari.ru" TargetMode="Externa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64.xml"/><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0.xml"/><Relationship Id="rId4" Type="http://schemas.openxmlformats.org/officeDocument/2006/relationships/image" Target="../media/image610.png"/></Relationships>
</file>

<file path=ppt/slides/_rels/slide9.xml.rels><?xml version="1.0" encoding="UTF-8" standalone="yes"?>
<Relationships xmlns="http://schemas.openxmlformats.org/package/2006/relationships"><Relationship Id="rId3" Type="http://schemas.openxmlformats.org/officeDocument/2006/relationships/hyperlink" Target="https://arctic-rcc.org/consensus-statements"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0.xml"/><Relationship Id="rId4" Type="http://schemas.openxmlformats.org/officeDocument/2006/relationships/image" Target="../media/image640.png"/></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7.xml"/><Relationship Id="rId1" Type="http://schemas.openxmlformats.org/officeDocument/2006/relationships/slideLayout" Target="../slideLayouts/slideLayout65.xml"/><Relationship Id="rId5" Type="http://schemas.openxmlformats.org/officeDocument/2006/relationships/hyperlink" Target="mailto:adrevina@aari.ru" TargetMode="External"/><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3.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9"/>
          <p:cNvSpPr txBox="1">
            <a:spLocks noGrp="1"/>
          </p:cNvSpPr>
          <p:nvPr>
            <p:ph type="ctrTitle"/>
          </p:nvPr>
        </p:nvSpPr>
        <p:spPr>
          <a:xfrm>
            <a:off x="311700" y="1940768"/>
            <a:ext cx="8520600" cy="2465700"/>
          </a:xfrm>
          <a:prstGeom prst="rect">
            <a:avLst/>
          </a:prstGeom>
          <a:noFill/>
          <a:ln>
            <a:noFill/>
          </a:ln>
        </p:spPr>
        <p:txBody>
          <a:bodyPr spcFirstLastPara="1" wrap="square" lIns="91425" tIns="91425" rIns="91425" bIns="91425" anchor="b" anchorCtr="0">
            <a:norm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Calibri"/>
                <a:ea typeface="Calibri"/>
                <a:cs typeface="Calibri"/>
                <a:sym typeface="Calibri"/>
              </a:rPr>
              <a:t>ARCTIC REGIONAL CLIMATE CENTRE (ArcRCC) Network</a:t>
            </a:r>
            <a:br>
              <a:rPr lang="en" sz="2300" b="1" dirty="0">
                <a:latin typeface="Calibri"/>
                <a:ea typeface="Calibri"/>
                <a:cs typeface="Calibri"/>
                <a:sym typeface="Calibri"/>
              </a:rPr>
            </a:br>
            <a:endParaRPr sz="2300" b="1" dirty="0">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3600" b="1" dirty="0">
                <a:effectLst>
                  <a:outerShdw blurRad="38100" dist="38100" dir="2700000" algn="tl">
                    <a:srgbClr val="000000">
                      <a:alpha val="43137"/>
                    </a:srgbClr>
                  </a:outerShdw>
                </a:effectLst>
                <a:latin typeface="Calibri"/>
                <a:ea typeface="Calibri"/>
                <a:cs typeface="Calibri"/>
                <a:sym typeface="Calibri"/>
              </a:rPr>
              <a:t>16</a:t>
            </a:r>
            <a:r>
              <a:rPr lang="en" sz="3600" b="1" baseline="30000" dirty="0">
                <a:effectLst>
                  <a:outerShdw blurRad="38100" dist="38100" dir="2700000" algn="tl">
                    <a:srgbClr val="000000">
                      <a:alpha val="43137"/>
                    </a:srgbClr>
                  </a:outerShdw>
                </a:effectLst>
                <a:latin typeface="Calibri"/>
                <a:ea typeface="Calibri"/>
                <a:cs typeface="Calibri"/>
                <a:sym typeface="Calibri"/>
              </a:rPr>
              <a:t>th</a:t>
            </a:r>
            <a:r>
              <a:rPr lang="en" sz="3600" b="1" dirty="0">
                <a:effectLst>
                  <a:outerShdw blurRad="38100" dist="38100" dir="2700000" algn="tl">
                    <a:srgbClr val="000000">
                      <a:alpha val="43137"/>
                    </a:srgbClr>
                  </a:outerShdw>
                </a:effectLst>
                <a:latin typeface="Calibri"/>
                <a:ea typeface="Calibri"/>
                <a:cs typeface="Calibri"/>
                <a:sym typeface="Calibri"/>
              </a:rPr>
              <a:t> Arctic Climate Forum (ACF-16)</a:t>
            </a:r>
            <a:endParaRPr sz="3600" b="1" dirty="0">
              <a:effectLst>
                <a:outerShdw blurRad="38100" dist="38100" dir="2700000" algn="tl">
                  <a:srgbClr val="000000">
                    <a:alpha val="43137"/>
                  </a:srgbClr>
                </a:outerShdw>
              </a:effectLst>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2300" dirty="0">
                <a:latin typeface="Calibri"/>
                <a:ea typeface="Calibri"/>
                <a:cs typeface="Calibri"/>
                <a:sym typeface="Calibri"/>
              </a:rPr>
              <a:t>November 5 and 6, 2025, 15:00 to 18:00 UTC</a:t>
            </a:r>
            <a:endParaRPr sz="6300" dirty="0"/>
          </a:p>
        </p:txBody>
      </p:sp>
      <p:pic>
        <p:nvPicPr>
          <p:cNvPr id="417" name="Google Shape;417;p79" descr="https://lh4.googleusercontent.com/dMBr4H_zu5mtekfnOyxABB7BR-qy6t2gstr9oHzaHlDHi-jpmKWV0Cj4tUbE492WR7v9hPKBO-jLdj6pUTl0TuE-55vDfE94_RiqGEzTWNxuG9Qe9NusSRDfrIdjkkXU4u0iI1zt"/>
          <p:cNvPicPr preferRelativeResize="0"/>
          <p:nvPr/>
        </p:nvPicPr>
        <p:blipFill rotWithShape="1">
          <a:blip r:embed="rId3">
            <a:alphaModFix/>
          </a:blip>
          <a:srcRect/>
          <a:stretch/>
        </p:blipFill>
        <p:spPr>
          <a:xfrm>
            <a:off x="1394726" y="559893"/>
            <a:ext cx="1089350" cy="1380875"/>
          </a:xfrm>
          <a:prstGeom prst="rect">
            <a:avLst/>
          </a:prstGeom>
          <a:noFill/>
          <a:ln>
            <a:noFill/>
          </a:ln>
        </p:spPr>
      </p:pic>
      <p:pic>
        <p:nvPicPr>
          <p:cNvPr id="418" name="Google Shape;418;p79"/>
          <p:cNvPicPr preferRelativeResize="0"/>
          <p:nvPr/>
        </p:nvPicPr>
        <p:blipFill rotWithShape="1">
          <a:blip r:embed="rId4">
            <a:alphaModFix/>
          </a:blip>
          <a:srcRect/>
          <a:stretch/>
        </p:blipFill>
        <p:spPr>
          <a:xfrm>
            <a:off x="6073908" y="504338"/>
            <a:ext cx="2553100" cy="928400"/>
          </a:xfrm>
          <a:prstGeom prst="rect">
            <a:avLst/>
          </a:prstGeom>
          <a:noFill/>
          <a:ln>
            <a:noFill/>
          </a:ln>
        </p:spPr>
      </p:pic>
      <p:pic>
        <p:nvPicPr>
          <p:cNvPr id="3" name="Picture 2">
            <a:extLst>
              <a:ext uri="{FF2B5EF4-FFF2-40B4-BE49-F238E27FC236}">
                <a16:creationId xmlns:a16="http://schemas.microsoft.com/office/drawing/2014/main" id="{449740EA-3CED-D0C9-7E18-AE58F51924BE}"/>
              </a:ext>
            </a:extLst>
          </p:cNvPr>
          <p:cNvPicPr>
            <a:picLocks noChangeAspect="1"/>
          </p:cNvPicPr>
          <p:nvPr/>
        </p:nvPicPr>
        <p:blipFill>
          <a:blip r:embed="rId5"/>
          <a:stretch>
            <a:fillRect/>
          </a:stretch>
        </p:blipFill>
        <p:spPr>
          <a:xfrm>
            <a:off x="2923255" y="793495"/>
            <a:ext cx="2525636" cy="6392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901777" y="167904"/>
            <a:ext cx="6535350" cy="594225"/>
          </a:xfrm>
          <a:prstGeom prst="rect">
            <a:avLst/>
          </a:prstGeom>
        </p:spPr>
        <p:txBody>
          <a:bodyPr spcFirstLastPara="1" wrap="square" lIns="68569" tIns="34275" rIns="68569" bIns="34275" anchor="ctr" anchorCtr="0">
            <a:noAutofit/>
          </a:bodyPr>
          <a:lstStyle/>
          <a:p>
            <a:r>
              <a:rPr lang="en-CA" sz="3200" dirty="0">
                <a:effectLst>
                  <a:outerShdw blurRad="38100" dist="38100" dir="2700000" algn="tl">
                    <a:srgbClr val="000000">
                      <a:alpha val="43137"/>
                    </a:srgbClr>
                  </a:outerShdw>
                </a:effectLst>
              </a:rPr>
              <a:t>Way forward</a:t>
            </a:r>
            <a:endParaRPr sz="3200" dirty="0">
              <a:effectLst>
                <a:outerShdw blurRad="38100" dist="38100" dir="2700000" algn="tl">
                  <a:srgbClr val="000000">
                    <a:alpha val="43137"/>
                  </a:srgbClr>
                </a:outerShdw>
              </a:effectLst>
            </a:endParaRPr>
          </a:p>
        </p:txBody>
      </p:sp>
      <p:sp>
        <p:nvSpPr>
          <p:cNvPr id="220" name="Google Shape;220;p33"/>
          <p:cNvSpPr txBox="1">
            <a:spLocks noGrp="1"/>
          </p:cNvSpPr>
          <p:nvPr>
            <p:ph type="body" idx="1"/>
          </p:nvPr>
        </p:nvSpPr>
        <p:spPr>
          <a:xfrm>
            <a:off x="829187" y="789385"/>
            <a:ext cx="7037282" cy="3673125"/>
          </a:xfrm>
          <a:prstGeom prst="rect">
            <a:avLst/>
          </a:prstGeom>
        </p:spPr>
        <p:txBody>
          <a:bodyPr spcFirstLastPara="1" wrap="square" lIns="68569" tIns="34275" rIns="68569" bIns="34275" anchor="t" anchorCtr="0">
            <a:noAutofit/>
          </a:bodyPr>
          <a:lstStyle/>
          <a:p>
            <a:pPr>
              <a:buClrTx/>
              <a:buSzPct val="100000"/>
              <a:buFont typeface="Wingdings" panose="05000000000000000000" pitchFamily="2" charset="2"/>
              <a:buChar char="q"/>
            </a:pPr>
            <a:r>
              <a:rPr lang="en-CA" sz="2400" dirty="0"/>
              <a:t>After obtaining designation from WMO in 2024, we are now recognized as a fully operational Regional Climate Centre Network after a successful demonstration phase</a:t>
            </a:r>
            <a:endParaRPr sz="2400" dirty="0"/>
          </a:p>
          <a:p>
            <a:pPr>
              <a:spcBef>
                <a:spcPts val="0"/>
              </a:spcBef>
              <a:buClrTx/>
              <a:buSzPct val="100000"/>
              <a:buFont typeface="Wingdings" panose="05000000000000000000" pitchFamily="2" charset="2"/>
              <a:buChar char="q"/>
            </a:pPr>
            <a:r>
              <a:rPr lang="en-CA" sz="2400" dirty="0"/>
              <a:t>Continue with 2 Arctic Climate Forums per year - to ensure user contact </a:t>
            </a:r>
            <a:endParaRPr sz="2400" dirty="0"/>
          </a:p>
          <a:p>
            <a:pPr>
              <a:spcBef>
                <a:spcPts val="0"/>
              </a:spcBef>
              <a:buClrTx/>
              <a:buSzPct val="100000"/>
              <a:buFont typeface="Wingdings" panose="05000000000000000000" pitchFamily="2" charset="2"/>
              <a:buChar char="q"/>
            </a:pPr>
            <a:r>
              <a:rPr lang="en-CA" sz="2400" dirty="0"/>
              <a:t>Open for developing new products, built on user needs</a:t>
            </a:r>
            <a:endParaRPr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9"/>
          <p:cNvSpPr txBox="1">
            <a:spLocks noGrp="1"/>
          </p:cNvSpPr>
          <p:nvPr>
            <p:ph type="title"/>
          </p:nvPr>
        </p:nvSpPr>
        <p:spPr>
          <a:xfrm>
            <a:off x="1331190" y="2680020"/>
            <a:ext cx="6535200" cy="539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3000"/>
              <a:buFont typeface="Arial Narrow"/>
              <a:buNone/>
            </a:pPr>
            <a:r>
              <a:rPr lang="en" sz="3000">
                <a:solidFill>
                  <a:srgbClr val="FFFFFF"/>
                </a:solidFill>
                <a:latin typeface="Arial Narrow"/>
                <a:ea typeface="Arial Narrow"/>
                <a:cs typeface="Arial Narrow"/>
                <a:sym typeface="Arial Narrow"/>
              </a:rPr>
              <a:t>Thank you!</a:t>
            </a:r>
            <a:endParaRPr sz="300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369194" y="2050183"/>
            <a:ext cx="6405613" cy="2873651"/>
          </a:xfrm>
          <a:prstGeom prst="rect">
            <a:avLst/>
          </a:prstGeom>
          <a:noFill/>
          <a:ln>
            <a:noFill/>
          </a:ln>
        </p:spPr>
        <p:txBody>
          <a:bodyPr spcFirstLastPara="1" wrap="square" lIns="68569" tIns="34275" rIns="68569" bIns="34275" anchor="ctr" anchorCtr="0">
            <a:normAutofit/>
          </a:bodyPr>
          <a:lstStyle/>
          <a:p>
            <a:pPr>
              <a:buSzPct val="100000"/>
            </a:pPr>
            <a:r>
              <a:rPr lang="en-CA" sz="2969"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Arctic Consensus Statement - </a:t>
            </a:r>
            <a:br>
              <a:rPr lang="en-CA" sz="2969"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CA" sz="2594"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is inside and how it is generated</a:t>
            </a:r>
            <a:br>
              <a:rPr lang="en-CA" sz="2594" b="1" dirty="0">
                <a:latin typeface="Calibri" panose="020F0502020204030204" pitchFamily="34" charset="0"/>
                <a:ea typeface="Calibri" panose="020F0502020204030204" pitchFamily="34" charset="0"/>
                <a:cs typeface="Calibri" panose="020F0502020204030204" pitchFamily="34" charset="0"/>
              </a:rPr>
            </a:br>
            <a:endParaRPr sz="2594" b="1" dirty="0">
              <a:latin typeface="Calibri" panose="020F0502020204030204" pitchFamily="34" charset="0"/>
              <a:ea typeface="Calibri" panose="020F0502020204030204" pitchFamily="34" charset="0"/>
              <a:cs typeface="Calibri" panose="020F0502020204030204" pitchFamily="34" charset="0"/>
            </a:endParaRPr>
          </a:p>
          <a:p>
            <a:pPr>
              <a:buSzPct val="219942"/>
            </a:pPr>
            <a:r>
              <a:rPr lang="en-CA" sz="2025" dirty="0">
                <a:latin typeface="Calibri" panose="020F0502020204030204" pitchFamily="34" charset="0"/>
                <a:ea typeface="Calibri" panose="020F0502020204030204" pitchFamily="34" charset="0"/>
                <a:cs typeface="Calibri" panose="020F0502020204030204" pitchFamily="34" charset="0"/>
              </a:rPr>
              <a:t>Vasily Smolyanitsky (Arctic and Antarctic Research Institute)</a:t>
            </a:r>
            <a:endParaRPr sz="2025" dirty="0">
              <a:latin typeface="Calibri" panose="020F0502020204030204" pitchFamily="34" charset="0"/>
              <a:ea typeface="Calibri" panose="020F0502020204030204" pitchFamily="34" charset="0"/>
              <a:cs typeface="Calibri" panose="020F0502020204030204" pitchFamily="34" charset="0"/>
            </a:endParaRPr>
          </a:p>
          <a:p>
            <a:pPr>
              <a:buSzPct val="219944"/>
            </a:pPr>
            <a:r>
              <a:rPr lang="en-CA" sz="2025" dirty="0">
                <a:latin typeface="Calibri" panose="020F0502020204030204" pitchFamily="34" charset="0"/>
                <a:ea typeface="Calibri" panose="020F0502020204030204" pitchFamily="34" charset="0"/>
                <a:cs typeface="Calibri" panose="020F0502020204030204" pitchFamily="34" charset="0"/>
              </a:rPr>
              <a:t>ACF-1</a:t>
            </a:r>
            <a:r>
              <a:rPr lang="ru-RU" sz="2025" dirty="0">
                <a:latin typeface="Calibri" panose="020F0502020204030204" pitchFamily="34" charset="0"/>
                <a:ea typeface="Calibri" panose="020F0502020204030204" pitchFamily="34" charset="0"/>
                <a:cs typeface="Calibri" panose="020F0502020204030204" pitchFamily="34" charset="0"/>
              </a:rPr>
              <a:t>6</a:t>
            </a:r>
            <a:r>
              <a:rPr lang="en-CA" sz="2025" dirty="0">
                <a:latin typeface="Calibri" panose="020F0502020204030204" pitchFamily="34" charset="0"/>
                <a:ea typeface="Calibri" panose="020F0502020204030204" pitchFamily="34" charset="0"/>
                <a:cs typeface="Calibri" panose="020F0502020204030204" pitchFamily="34" charset="0"/>
              </a:rPr>
              <a:t>, </a:t>
            </a:r>
            <a:r>
              <a:rPr lang="ru-RU" sz="2025" dirty="0">
                <a:latin typeface="Calibri" panose="020F0502020204030204" pitchFamily="34" charset="0"/>
                <a:ea typeface="Calibri" panose="020F0502020204030204" pitchFamily="34" charset="0"/>
                <a:cs typeface="Calibri" panose="020F0502020204030204" pitchFamily="34" charset="0"/>
              </a:rPr>
              <a:t>5 – 6 </a:t>
            </a:r>
            <a:r>
              <a:rPr lang="en-US" sz="2025" dirty="0">
                <a:latin typeface="Calibri" panose="020F0502020204030204" pitchFamily="34" charset="0"/>
                <a:ea typeface="Calibri" panose="020F0502020204030204" pitchFamily="34" charset="0"/>
                <a:cs typeface="Calibri" panose="020F0502020204030204" pitchFamily="34" charset="0"/>
              </a:rPr>
              <a:t>November </a:t>
            </a:r>
            <a:r>
              <a:rPr lang="ru-RU" sz="2025" dirty="0">
                <a:latin typeface="Calibri" panose="020F0502020204030204" pitchFamily="34" charset="0"/>
                <a:ea typeface="Calibri" panose="020F0502020204030204" pitchFamily="34" charset="0"/>
                <a:cs typeface="Calibri" panose="020F0502020204030204" pitchFamily="34" charset="0"/>
              </a:rPr>
              <a:t>2025</a:t>
            </a:r>
            <a:endParaRPr sz="2025"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8BA3DFD-0FA5-6FA6-2BDE-AB5097E2D50F}"/>
              </a:ext>
            </a:extLst>
          </p:cNvPr>
          <p:cNvPicPr>
            <a:picLocks noChangeAspect="1"/>
          </p:cNvPicPr>
          <p:nvPr/>
        </p:nvPicPr>
        <p:blipFill>
          <a:blip r:embed="rId3"/>
          <a:stretch>
            <a:fillRect/>
          </a:stretch>
        </p:blipFill>
        <p:spPr>
          <a:xfrm>
            <a:off x="7692948" y="2075057"/>
            <a:ext cx="1406999" cy="1591421"/>
          </a:xfrm>
          <a:prstGeom prst="rect">
            <a:avLst/>
          </a:prstGeom>
        </p:spPr>
      </p:pic>
      <p:pic>
        <p:nvPicPr>
          <p:cNvPr id="6" name="Picture 5">
            <a:extLst>
              <a:ext uri="{FF2B5EF4-FFF2-40B4-BE49-F238E27FC236}">
                <a16:creationId xmlns:a16="http://schemas.microsoft.com/office/drawing/2014/main" id="{36B669EC-C926-1F31-857F-AE74E7239ADF}"/>
              </a:ext>
            </a:extLst>
          </p:cNvPr>
          <p:cNvPicPr>
            <a:picLocks noChangeAspect="1"/>
          </p:cNvPicPr>
          <p:nvPr/>
        </p:nvPicPr>
        <p:blipFill>
          <a:blip r:embed="rId4"/>
          <a:stretch>
            <a:fillRect/>
          </a:stretch>
        </p:blipFill>
        <p:spPr>
          <a:xfrm>
            <a:off x="0" y="2114405"/>
            <a:ext cx="1757329" cy="1552073"/>
          </a:xfrm>
          <a:prstGeom prst="rect">
            <a:avLst/>
          </a:prstGeom>
        </p:spPr>
      </p:pic>
      <p:pic>
        <p:nvPicPr>
          <p:cNvPr id="91" name="Google Shape;91;p1"/>
          <p:cNvPicPr preferRelativeResize="0"/>
          <p:nvPr/>
        </p:nvPicPr>
        <p:blipFill rotWithShape="1">
          <a:blip r:embed="rId5">
            <a:alphaModFix/>
          </a:blip>
          <a:srcRect/>
          <a:stretch/>
        </p:blipFill>
        <p:spPr>
          <a:xfrm>
            <a:off x="7905477" y="3686153"/>
            <a:ext cx="1036594" cy="1305300"/>
          </a:xfrm>
          <a:prstGeom prst="rect">
            <a:avLst/>
          </a:prstGeom>
          <a:noFill/>
          <a:ln>
            <a:noFill/>
          </a:ln>
        </p:spPr>
      </p:pic>
      <p:pic>
        <p:nvPicPr>
          <p:cNvPr id="5" name="Picture 4">
            <a:extLst>
              <a:ext uri="{FF2B5EF4-FFF2-40B4-BE49-F238E27FC236}">
                <a16:creationId xmlns:a16="http://schemas.microsoft.com/office/drawing/2014/main" id="{6CCE0A38-31D9-4781-F36F-18ED65ED5E5D}"/>
              </a:ext>
            </a:extLst>
          </p:cNvPr>
          <p:cNvPicPr>
            <a:picLocks noChangeAspect="1"/>
          </p:cNvPicPr>
          <p:nvPr/>
        </p:nvPicPr>
        <p:blipFill>
          <a:blip r:embed="rId6"/>
          <a:stretch>
            <a:fillRect/>
          </a:stretch>
        </p:blipFill>
        <p:spPr>
          <a:xfrm>
            <a:off x="2910" y="-108285"/>
            <a:ext cx="9141091" cy="196794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76432" y="206671"/>
            <a:ext cx="7679738" cy="769910"/>
          </a:xfrm>
          <a:prstGeom prst="rect">
            <a:avLst/>
          </a:prstGeom>
          <a:noFill/>
          <a:ln>
            <a:noFill/>
          </a:ln>
        </p:spPr>
        <p:txBody>
          <a:bodyPr spcFirstLastPara="1" wrap="square" lIns="68569" tIns="34275" rIns="68569" bIns="34275" anchor="ctr" anchorCtr="0">
            <a:normAutofit/>
          </a:bodyPr>
          <a:lstStyle/>
          <a:p>
            <a:pPr algn="l">
              <a:buSzPct val="111111"/>
            </a:pPr>
            <a:r>
              <a:rPr lang="en-CA" sz="2969"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is the </a:t>
            </a:r>
            <a:r>
              <a:rPr lang="en-CA" sz="2969"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ArcRCC</a:t>
            </a:r>
            <a:r>
              <a:rPr lang="en-CA" sz="2969"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 Consensus Statement?</a:t>
            </a:r>
            <a:endParaRPr sz="2969"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97" name="Google Shape;97;p2"/>
          <p:cNvSpPr txBox="1">
            <a:spLocks noGrp="1"/>
          </p:cNvSpPr>
          <p:nvPr>
            <p:ph type="body" idx="1"/>
          </p:nvPr>
        </p:nvSpPr>
        <p:spPr>
          <a:xfrm>
            <a:off x="299907" y="1014379"/>
            <a:ext cx="7507592" cy="3729595"/>
          </a:xfrm>
          <a:prstGeom prst="rect">
            <a:avLst/>
          </a:prstGeom>
          <a:noFill/>
          <a:ln>
            <a:noFill/>
          </a:ln>
        </p:spPr>
        <p:txBody>
          <a:bodyPr spcFirstLastPara="1" wrap="square" lIns="68569" tIns="34275" rIns="68569" bIns="34275" anchor="t" anchorCtr="0">
            <a:normAutofit/>
          </a:bodyPr>
          <a:lstStyle/>
          <a:p>
            <a:pPr marL="0" indent="0">
              <a:spcBef>
                <a:spcPts val="0"/>
              </a:spcBef>
              <a:buSzPct val="113333"/>
              <a:buNone/>
            </a:pPr>
            <a:r>
              <a:rPr lang="en-CA" sz="2100" b="1" dirty="0">
                <a:latin typeface="Calibri" panose="020F0502020204030204" pitchFamily="34" charset="0"/>
                <a:ea typeface="Calibri" panose="020F0502020204030204" pitchFamily="34" charset="0"/>
                <a:cs typeface="Calibri" panose="020F0502020204030204" pitchFamily="34" charset="0"/>
              </a:rPr>
              <a:t>It is a document containing:</a:t>
            </a:r>
            <a:endParaRPr sz="2100" b="1" dirty="0">
              <a:latin typeface="Calibri" panose="020F0502020204030204" pitchFamily="34" charset="0"/>
              <a:ea typeface="Calibri" panose="020F0502020204030204" pitchFamily="34" charset="0"/>
              <a:cs typeface="Calibri" panose="020F0502020204030204" pitchFamily="34" charset="0"/>
            </a:endParaRPr>
          </a:p>
          <a:p>
            <a:pPr indent="-260033">
              <a:spcBef>
                <a:spcPts val="0"/>
              </a:spcBef>
              <a:buSzPct val="100000"/>
              <a:buFont typeface="Courier New" panose="02070309020205020404" pitchFamily="49" charset="0"/>
              <a:buChar char="o"/>
            </a:pPr>
            <a:r>
              <a:rPr lang="en-US" sz="2100" b="1" dirty="0">
                <a:latin typeface="Calibri" panose="020F0502020204030204" pitchFamily="34" charset="0"/>
                <a:ea typeface="Calibri" panose="020F0502020204030204" pitchFamily="34" charset="0"/>
                <a:cs typeface="Calibri" panose="020F0502020204030204" pitchFamily="34" charset="0"/>
              </a:rPr>
              <a:t>summary</a:t>
            </a:r>
            <a:r>
              <a:rPr lang="en-US" sz="2100" dirty="0">
                <a:latin typeface="Calibri" panose="020F0502020204030204" pitchFamily="34" charset="0"/>
                <a:ea typeface="Calibri" panose="020F0502020204030204" pitchFamily="34" charset="0"/>
                <a:cs typeface="Calibri" panose="020F0502020204030204" pitchFamily="34" charset="0"/>
              </a:rPr>
              <a:t> </a:t>
            </a:r>
            <a:r>
              <a:rPr lang="en-CA" sz="2100" dirty="0">
                <a:latin typeface="Calibri" panose="020F0502020204030204" pitchFamily="34" charset="0"/>
                <a:ea typeface="Calibri" panose="020F0502020204030204" pitchFamily="34" charset="0"/>
                <a:cs typeface="Calibri" panose="020F0502020204030204" pitchFamily="34" charset="0"/>
              </a:rPr>
              <a:t>of the </a:t>
            </a:r>
            <a:r>
              <a:rPr lang="ru-RU" sz="2100" dirty="0" err="1">
                <a:latin typeface="Calibri" panose="020F0502020204030204" pitchFamily="34" charset="0"/>
                <a:ea typeface="Calibri" panose="020F0502020204030204" pitchFamily="34" charset="0"/>
                <a:cs typeface="Calibri" panose="020F0502020204030204" pitchFamily="34" charset="0"/>
              </a:rPr>
              <a:t>variability</a:t>
            </a:r>
            <a:r>
              <a:rPr lang="en-US" sz="2100" dirty="0">
                <a:latin typeface="Calibri" panose="020F0502020204030204" pitchFamily="34" charset="0"/>
                <a:ea typeface="Calibri" panose="020F0502020204030204" pitchFamily="34" charset="0"/>
                <a:cs typeface="Calibri" panose="020F0502020204030204" pitchFamily="34" charset="0"/>
              </a:rPr>
              <a:t> for </a:t>
            </a:r>
            <a:r>
              <a:rPr lang="en-CA" sz="2100" dirty="0">
                <a:latin typeface="Calibri" panose="020F0502020204030204" pitchFamily="34" charset="0"/>
                <a:ea typeface="Calibri" panose="020F0502020204030204" pitchFamily="34" charset="0"/>
                <a:cs typeface="Calibri" panose="020F0502020204030204" pitchFamily="34" charset="0"/>
              </a:rPr>
              <a:t>the past season</a:t>
            </a:r>
            <a:r>
              <a:rPr lang="en-US" sz="2100" dirty="0">
                <a:latin typeface="Calibri" panose="020F0502020204030204" pitchFamily="34" charset="0"/>
                <a:ea typeface="Calibri" panose="020F0502020204030204" pitchFamily="34" charset="0"/>
                <a:cs typeface="Calibri" panose="020F0502020204030204" pitchFamily="34" charset="0"/>
              </a:rPr>
              <a:t> of </a:t>
            </a:r>
            <a:r>
              <a:rPr lang="en-CA" sz="2100" dirty="0">
                <a:latin typeface="Calibri" panose="020F0502020204030204" pitchFamily="34" charset="0"/>
                <a:ea typeface="Calibri" panose="020F0502020204030204" pitchFamily="34" charset="0"/>
                <a:cs typeface="Calibri" panose="020F0502020204030204" pitchFamily="34" charset="0"/>
              </a:rPr>
              <a:t>the WMO Essential Climate Variables</a:t>
            </a:r>
            <a:r>
              <a:rPr lang="ru-RU" sz="2100" dirty="0">
                <a:latin typeface="Calibri" panose="020F0502020204030204" pitchFamily="34" charset="0"/>
                <a:ea typeface="Calibri" panose="020F0502020204030204" pitchFamily="34" charset="0"/>
                <a:cs typeface="Calibri" panose="020F0502020204030204" pitchFamily="34" charset="0"/>
              </a:rPr>
              <a:t> (</a:t>
            </a:r>
            <a:r>
              <a:rPr lang="ru-RU" sz="2100" dirty="0" err="1">
                <a:latin typeface="Calibri" panose="020F0502020204030204" pitchFamily="34" charset="0"/>
                <a:ea typeface="Calibri" panose="020F0502020204030204" pitchFamily="34" charset="0"/>
                <a:cs typeface="Calibri" panose="020F0502020204030204" pitchFamily="34" charset="0"/>
              </a:rPr>
              <a:t>or</a:t>
            </a:r>
            <a:r>
              <a:rPr lang="ru-RU" sz="2100" dirty="0">
                <a:latin typeface="Calibri" panose="020F0502020204030204" pitchFamily="34" charset="0"/>
                <a:ea typeface="Calibri" panose="020F0502020204030204" pitchFamily="34" charset="0"/>
                <a:cs typeface="Calibri" panose="020F0502020204030204" pitchFamily="34" charset="0"/>
              </a:rPr>
              <a:t> </a:t>
            </a:r>
            <a:r>
              <a:rPr lang="ru-RU" sz="2100" dirty="0" err="1">
                <a:latin typeface="Calibri" panose="020F0502020204030204" pitchFamily="34" charset="0"/>
                <a:ea typeface="Calibri" panose="020F0502020204030204" pitchFamily="34" charset="0"/>
                <a:cs typeface="Calibri" panose="020F0502020204030204" pitchFamily="34" charset="0"/>
              </a:rPr>
              <a:t>ECVs</a:t>
            </a:r>
            <a:r>
              <a:rPr lang="ru-RU" sz="2100" dirty="0">
                <a:latin typeface="Calibri" panose="020F0502020204030204" pitchFamily="34" charset="0"/>
                <a:ea typeface="Calibri" panose="020F0502020204030204" pitchFamily="34" charset="0"/>
                <a:cs typeface="Calibri" panose="020F0502020204030204" pitchFamily="34" charset="0"/>
              </a:rPr>
              <a:t>)</a:t>
            </a:r>
            <a:r>
              <a:rPr lang="en-US" sz="2100" dirty="0">
                <a:latin typeface="Calibri" panose="020F0502020204030204" pitchFamily="34" charset="0"/>
                <a:ea typeface="Calibri" panose="020F0502020204030204" pitchFamily="34" charset="0"/>
                <a:cs typeface="Calibri" panose="020F0502020204030204" pitchFamily="34" charset="0"/>
              </a:rPr>
              <a:t> and derived indexes</a:t>
            </a:r>
            <a:r>
              <a:rPr lang="ru-RU" sz="2100" dirty="0">
                <a:latin typeface="Calibri" panose="020F0502020204030204" pitchFamily="34" charset="0"/>
                <a:ea typeface="Calibri" panose="020F0502020204030204" pitchFamily="34" charset="0"/>
                <a:cs typeface="Calibri" panose="020F0502020204030204" pitchFamily="34" charset="0"/>
              </a:rPr>
              <a:t>, </a:t>
            </a:r>
            <a:r>
              <a:rPr lang="en-US" sz="2100" dirty="0">
                <a:latin typeface="Calibri" panose="020F0502020204030204" pitchFamily="34" charset="0"/>
                <a:ea typeface="Calibri" panose="020F0502020204030204" pitchFamily="34" charset="0"/>
                <a:cs typeface="Calibri" panose="020F0502020204030204" pitchFamily="34" charset="0"/>
              </a:rPr>
              <a:t>valid for the Arctic, </a:t>
            </a:r>
            <a:r>
              <a:rPr lang="ru-RU" sz="2100" dirty="0" err="1">
                <a:latin typeface="Calibri" panose="020F0502020204030204" pitchFamily="34" charset="0"/>
                <a:ea typeface="Calibri" panose="020F0502020204030204" pitchFamily="34" charset="0"/>
                <a:cs typeface="Calibri" panose="020F0502020204030204" pitchFamily="34" charset="0"/>
              </a:rPr>
              <a:t>including</a:t>
            </a:r>
            <a:r>
              <a:rPr lang="ru-RU" sz="2100" dirty="0">
                <a:latin typeface="Calibri" panose="020F0502020204030204" pitchFamily="34" charset="0"/>
                <a:ea typeface="Calibri" panose="020F0502020204030204" pitchFamily="34" charset="0"/>
                <a:cs typeface="Calibri" panose="020F0502020204030204" pitchFamily="34" charset="0"/>
              </a:rPr>
              <a:t> </a:t>
            </a:r>
            <a:r>
              <a:rPr lang="ru-RU" sz="2100" dirty="0" err="1">
                <a:latin typeface="Calibri" panose="020F0502020204030204" pitchFamily="34" charset="0"/>
                <a:ea typeface="Calibri" panose="020F0502020204030204" pitchFamily="34" charset="0"/>
                <a:cs typeface="Calibri" panose="020F0502020204030204" pitchFamily="34" charset="0"/>
              </a:rPr>
              <a:t>air</a:t>
            </a:r>
            <a:r>
              <a:rPr lang="ru-RU" sz="2100" dirty="0">
                <a:latin typeface="Calibri" panose="020F0502020204030204" pitchFamily="34" charset="0"/>
                <a:ea typeface="Calibri" panose="020F0502020204030204" pitchFamily="34" charset="0"/>
                <a:cs typeface="Calibri" panose="020F0502020204030204" pitchFamily="34" charset="0"/>
              </a:rPr>
              <a:t> </a:t>
            </a:r>
            <a:r>
              <a:rPr lang="en-CA" sz="2100" dirty="0">
                <a:latin typeface="Calibri" panose="020F0502020204030204" pitchFamily="34" charset="0"/>
                <a:ea typeface="Calibri" panose="020F0502020204030204" pitchFamily="34" charset="0"/>
                <a:cs typeface="Calibri" panose="020F0502020204030204" pitchFamily="34" charset="0"/>
              </a:rPr>
              <a:t>temperature, precipitation, sea-ice</a:t>
            </a:r>
            <a:r>
              <a:rPr lang="en-US" sz="2100" dirty="0">
                <a:latin typeface="Calibri" panose="020F0502020204030204" pitchFamily="34" charset="0"/>
                <a:ea typeface="Calibri" panose="020F0502020204030204" pitchFamily="34" charset="0"/>
                <a:cs typeface="Calibri" panose="020F0502020204030204" pitchFamily="34" charset="0"/>
              </a:rPr>
              <a:t>;</a:t>
            </a:r>
            <a:endParaRPr sz="2100" dirty="0">
              <a:latin typeface="Calibri" panose="020F0502020204030204" pitchFamily="34" charset="0"/>
              <a:ea typeface="Calibri" panose="020F0502020204030204" pitchFamily="34" charset="0"/>
              <a:cs typeface="Calibri" panose="020F0502020204030204" pitchFamily="34" charset="0"/>
            </a:endParaRPr>
          </a:p>
          <a:p>
            <a:pPr indent="-260033">
              <a:spcBef>
                <a:spcPts val="0"/>
              </a:spcBef>
              <a:buSzPct val="100000"/>
              <a:buFont typeface="Courier New" panose="02070309020205020404" pitchFamily="49" charset="0"/>
              <a:buChar char="o"/>
            </a:pPr>
            <a:r>
              <a:rPr lang="en-US" sz="2100" b="1" dirty="0">
                <a:latin typeface="Calibri" panose="020F0502020204030204" pitchFamily="34" charset="0"/>
                <a:ea typeface="Calibri" panose="020F0502020204030204" pitchFamily="34" charset="0"/>
                <a:cs typeface="Calibri" panose="020F0502020204030204" pitchFamily="34" charset="0"/>
              </a:rPr>
              <a:t>verification</a:t>
            </a:r>
            <a:r>
              <a:rPr lang="en-US" sz="2100" dirty="0">
                <a:latin typeface="Calibri" panose="020F0502020204030204" pitchFamily="34" charset="0"/>
                <a:ea typeface="Calibri" panose="020F0502020204030204" pitchFamily="34" charset="0"/>
                <a:cs typeface="Calibri" panose="020F0502020204030204" pitchFamily="34" charset="0"/>
              </a:rPr>
              <a:t> of the seasonal outlooks (forecasts) for the past season of </a:t>
            </a:r>
            <a:r>
              <a:rPr lang="ru-RU" sz="2100" dirty="0" err="1">
                <a:latin typeface="Calibri" panose="020F0502020204030204" pitchFamily="34" charset="0"/>
                <a:ea typeface="Calibri" panose="020F0502020204030204" pitchFamily="34" charset="0"/>
                <a:cs typeface="Calibri" panose="020F0502020204030204" pitchFamily="34" charset="0"/>
              </a:rPr>
              <a:t>the</a:t>
            </a:r>
            <a:r>
              <a:rPr lang="ru-RU" sz="2100" dirty="0">
                <a:latin typeface="Calibri" panose="020F0502020204030204" pitchFamily="34" charset="0"/>
                <a:ea typeface="Calibri" panose="020F0502020204030204" pitchFamily="34" charset="0"/>
                <a:cs typeface="Calibri" panose="020F0502020204030204" pitchFamily="34" charset="0"/>
              </a:rPr>
              <a:t> </a:t>
            </a:r>
            <a:r>
              <a:rPr lang="en-US" sz="2100" dirty="0">
                <a:latin typeface="Calibri" panose="020F0502020204030204" pitchFamily="34" charset="0"/>
                <a:ea typeface="Calibri" panose="020F0502020204030204" pitchFamily="34" charset="0"/>
                <a:cs typeface="Calibri" panose="020F0502020204030204" pitchFamily="34" charset="0"/>
              </a:rPr>
              <a:t>above </a:t>
            </a:r>
            <a:r>
              <a:rPr lang="ru-RU" sz="2100" dirty="0" err="1">
                <a:latin typeface="Calibri" panose="020F0502020204030204" pitchFamily="34" charset="0"/>
                <a:ea typeface="Calibri" panose="020F0502020204030204" pitchFamily="34" charset="0"/>
                <a:cs typeface="Calibri" panose="020F0502020204030204" pitchFamily="34" charset="0"/>
              </a:rPr>
              <a:t>ECVs</a:t>
            </a:r>
            <a:r>
              <a:rPr lang="en-US" sz="2100" dirty="0">
                <a:latin typeface="Calibri" panose="020F0502020204030204" pitchFamily="34" charset="0"/>
                <a:ea typeface="Calibri" panose="020F0502020204030204" pitchFamily="34" charset="0"/>
                <a:cs typeface="Calibri" panose="020F0502020204030204" pitchFamily="34" charset="0"/>
              </a:rPr>
              <a:t> and their </a:t>
            </a:r>
            <a:r>
              <a:rPr lang="en-US" sz="2100" b="1" dirty="0">
                <a:latin typeface="Calibri" panose="020F0502020204030204" pitchFamily="34" charset="0"/>
                <a:ea typeface="Calibri" panose="020F0502020204030204" pitchFamily="34" charset="0"/>
                <a:cs typeface="Calibri" panose="020F0502020204030204" pitchFamily="34" charset="0"/>
              </a:rPr>
              <a:t>outlooks</a:t>
            </a:r>
            <a:r>
              <a:rPr lang="en-US" sz="2100" dirty="0">
                <a:latin typeface="Calibri" panose="020F0502020204030204" pitchFamily="34" charset="0"/>
                <a:ea typeface="Calibri" panose="020F0502020204030204" pitchFamily="34" charset="0"/>
                <a:cs typeface="Calibri" panose="020F0502020204030204" pitchFamily="34" charset="0"/>
              </a:rPr>
              <a:t> for the upcoming season</a:t>
            </a:r>
          </a:p>
          <a:p>
            <a:pPr indent="-260033">
              <a:spcBef>
                <a:spcPts val="0"/>
              </a:spcBef>
              <a:buSzPct val="100000"/>
              <a:buFont typeface="Courier New" panose="02070309020205020404" pitchFamily="49" charset="0"/>
              <a:buChar char="o"/>
            </a:pPr>
            <a:r>
              <a:rPr lang="en-US" sz="2100" dirty="0">
                <a:latin typeface="Calibri" panose="020F0502020204030204" pitchFamily="34" charset="0"/>
                <a:ea typeface="Calibri" panose="020F0502020204030204" pitchFamily="34" charset="0"/>
                <a:cs typeface="Calibri" panose="020F0502020204030204" pitchFamily="34" charset="0"/>
              </a:rPr>
              <a:t>summary </a:t>
            </a:r>
            <a:r>
              <a:rPr lang="en-CA" sz="2100" dirty="0">
                <a:latin typeface="Calibri" panose="020F0502020204030204" pitchFamily="34" charset="0"/>
                <a:ea typeface="Calibri" panose="020F0502020204030204" pitchFamily="34" charset="0"/>
                <a:cs typeface="Calibri" panose="020F0502020204030204" pitchFamily="34" charset="0"/>
              </a:rPr>
              <a:t>of the </a:t>
            </a:r>
            <a:r>
              <a:rPr lang="en-CA" sz="2100" b="1" dirty="0">
                <a:latin typeface="Calibri" panose="020F0502020204030204" pitchFamily="34" charset="0"/>
                <a:ea typeface="Calibri" panose="020F0502020204030204" pitchFamily="34" charset="0"/>
                <a:cs typeface="Calibri" panose="020F0502020204030204" pitchFamily="34" charset="0"/>
              </a:rPr>
              <a:t>extremes events </a:t>
            </a:r>
            <a:r>
              <a:rPr lang="en-CA" sz="2100" dirty="0">
                <a:latin typeface="Calibri" panose="020F0502020204030204" pitchFamily="34" charset="0"/>
                <a:ea typeface="Calibri" panose="020F0502020204030204" pitchFamily="34" charset="0"/>
                <a:cs typeface="Calibri" panose="020F0502020204030204" pitchFamily="34" charset="0"/>
              </a:rPr>
              <a:t>that happened during the previous season and their possible socio-economic impacts</a:t>
            </a:r>
          </a:p>
          <a:p>
            <a:pPr marL="82868" indent="0">
              <a:spcBef>
                <a:spcPts val="0"/>
              </a:spcBef>
              <a:buSzPct val="100000"/>
              <a:buNone/>
            </a:pPr>
            <a:endParaRPr sz="1800" dirty="0">
              <a:latin typeface="Calibri" panose="020F0502020204030204" pitchFamily="34" charset="0"/>
              <a:ea typeface="Calibri" panose="020F0502020204030204" pitchFamily="34" charset="0"/>
              <a:cs typeface="Calibri" panose="020F0502020204030204" pitchFamily="34" charset="0"/>
            </a:endParaRPr>
          </a:p>
          <a:p>
            <a:pPr indent="0">
              <a:spcBef>
                <a:spcPts val="0"/>
              </a:spcBef>
              <a:buSzPct val="96774"/>
              <a:buNone/>
            </a:pPr>
            <a:endParaRPr sz="1800" dirty="0"/>
          </a:p>
          <a:p>
            <a:pPr indent="0">
              <a:spcBef>
                <a:spcPts val="0"/>
              </a:spcBef>
              <a:buSzPct val="96774"/>
              <a:buNone/>
            </a:pPr>
            <a:endParaRPr sz="1800" dirty="0"/>
          </a:p>
          <a:p>
            <a:pPr marL="0" indent="0">
              <a:spcBef>
                <a:spcPts val="0"/>
              </a:spcBef>
              <a:buSzPct val="113333"/>
              <a:buNone/>
            </a:pPr>
            <a:endParaRPr sz="1800" dirty="0"/>
          </a:p>
          <a:p>
            <a:pPr marL="0" indent="0">
              <a:spcBef>
                <a:spcPts val="0"/>
              </a:spcBef>
              <a:buSzPct val="96774"/>
              <a:buNone/>
            </a:pPr>
            <a:endParaRPr sz="1800" dirty="0"/>
          </a:p>
        </p:txBody>
      </p:sp>
      <p:pic>
        <p:nvPicPr>
          <p:cNvPr id="2" name="Google Shape;91;p1">
            <a:extLst>
              <a:ext uri="{FF2B5EF4-FFF2-40B4-BE49-F238E27FC236}">
                <a16:creationId xmlns:a16="http://schemas.microsoft.com/office/drawing/2014/main" id="{FDE83189-FBD9-BAAC-2307-745A5CA52293}"/>
              </a:ext>
            </a:extLst>
          </p:cNvPr>
          <p:cNvPicPr preferRelativeResize="0"/>
          <p:nvPr/>
        </p:nvPicPr>
        <p:blipFill rotWithShape="1">
          <a:blip r:embed="rId3">
            <a:alphaModFix/>
          </a:blip>
          <a:srcRect/>
          <a:stretch/>
        </p:blipFill>
        <p:spPr>
          <a:xfrm>
            <a:off x="7807500" y="3164354"/>
            <a:ext cx="1036594" cy="1305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9ee5859b0e_0_0"/>
          <p:cNvSpPr txBox="1">
            <a:spLocks noGrp="1"/>
          </p:cNvSpPr>
          <p:nvPr>
            <p:ph type="title"/>
          </p:nvPr>
        </p:nvSpPr>
        <p:spPr>
          <a:xfrm>
            <a:off x="426647" y="0"/>
            <a:ext cx="6172200" cy="857250"/>
          </a:xfrm>
          <a:prstGeom prst="rect">
            <a:avLst/>
          </a:prstGeom>
          <a:noFill/>
          <a:ln>
            <a:noFill/>
          </a:ln>
        </p:spPr>
        <p:txBody>
          <a:bodyPr spcFirstLastPara="1" wrap="square" lIns="68569" tIns="34275" rIns="68569" bIns="34275" anchor="ctr" anchorCtr="0">
            <a:noAutofit/>
          </a:bodyPr>
          <a:lstStyle/>
          <a:p>
            <a:pPr algn="l"/>
            <a:r>
              <a:rPr lang="en-CA" sz="3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is it produced?</a:t>
            </a:r>
            <a:endParaRPr sz="3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4" name="Google Shape;104;g9ee5859b0e_0_0"/>
          <p:cNvSpPr txBox="1">
            <a:spLocks noGrp="1"/>
          </p:cNvSpPr>
          <p:nvPr>
            <p:ph type="body" idx="1"/>
          </p:nvPr>
        </p:nvSpPr>
        <p:spPr>
          <a:xfrm>
            <a:off x="185281" y="797335"/>
            <a:ext cx="8757137" cy="2321775"/>
          </a:xfrm>
          <a:prstGeom prst="rect">
            <a:avLst/>
          </a:prstGeom>
          <a:noFill/>
          <a:ln>
            <a:noFill/>
          </a:ln>
        </p:spPr>
        <p:txBody>
          <a:bodyPr spcFirstLastPara="1" wrap="square" lIns="68569" tIns="34275" rIns="68569" bIns="34275" anchor="t" anchorCtr="0">
            <a:noAutofit/>
          </a:bodyPr>
          <a:lstStyle/>
          <a:p>
            <a:pPr marL="452438" indent="-319088">
              <a:spcBef>
                <a:spcPts val="0"/>
              </a:spcBef>
              <a:buSzPts val="1900"/>
              <a:buFont typeface="Courier New" panose="02070309020205020404" pitchFamily="49" charset="0"/>
              <a:buChar char="o"/>
            </a:pPr>
            <a:r>
              <a:rPr lang="ru-RU" sz="1800" dirty="0">
                <a:latin typeface="Calibri" panose="020F0502020204030204" pitchFamily="34" charset="0"/>
                <a:ea typeface="Calibri" panose="020F0502020204030204" pitchFamily="34" charset="0"/>
                <a:cs typeface="Calibri" panose="020F0502020204030204" pitchFamily="34" charset="0"/>
              </a:rPr>
              <a:t>It </a:t>
            </a:r>
            <a:r>
              <a:rPr lang="ru-RU" sz="1800" dirty="0" err="1">
                <a:latin typeface="Calibri" panose="020F0502020204030204" pitchFamily="34" charset="0"/>
                <a:ea typeface="Calibri" panose="020F0502020204030204" pitchFamily="34" charset="0"/>
                <a:cs typeface="Calibri" panose="020F0502020204030204" pitchFamily="34" charset="0"/>
              </a:rPr>
              <a:t>is</a:t>
            </a:r>
            <a:r>
              <a:rPr lang="ru-RU" sz="1800" dirty="0">
                <a:latin typeface="Calibri" panose="020F0502020204030204" pitchFamily="34" charset="0"/>
                <a:ea typeface="Calibri" panose="020F0502020204030204" pitchFamily="34" charset="0"/>
                <a:cs typeface="Calibri" panose="020F0502020204030204" pitchFamily="34" charset="0"/>
              </a:rPr>
              <a:t> a </a:t>
            </a:r>
            <a:r>
              <a:rPr lang="ru-RU" sz="1800" b="1" dirty="0">
                <a:latin typeface="Calibri" panose="020F0502020204030204" pitchFamily="34" charset="0"/>
                <a:ea typeface="Calibri" panose="020F0502020204030204" pitchFamily="34" charset="0"/>
                <a:cs typeface="Calibri" panose="020F0502020204030204" pitchFamily="34" charset="0"/>
              </a:rPr>
              <a:t>j</a:t>
            </a:r>
            <a:r>
              <a:rPr lang="en-CA" sz="1800" b="1" dirty="0" err="1">
                <a:latin typeface="Calibri" panose="020F0502020204030204" pitchFamily="34" charset="0"/>
                <a:ea typeface="Calibri" panose="020F0502020204030204" pitchFamily="34" charset="0"/>
                <a:cs typeface="Calibri" panose="020F0502020204030204" pitchFamily="34" charset="0"/>
              </a:rPr>
              <a:t>oint</a:t>
            </a:r>
            <a:r>
              <a:rPr lang="en-CA" sz="1800" b="1" dirty="0">
                <a:latin typeface="Calibri" panose="020F0502020204030204" pitchFamily="34" charset="0"/>
                <a:ea typeface="Calibri" panose="020F0502020204030204" pitchFamily="34" charset="0"/>
                <a:cs typeface="Calibri" panose="020F0502020204030204" pitchFamily="34" charset="0"/>
              </a:rPr>
              <a:t> effort </a:t>
            </a:r>
            <a:r>
              <a:rPr lang="en-CA" sz="1800" dirty="0">
                <a:latin typeface="Calibri" panose="020F0502020204030204" pitchFamily="34" charset="0"/>
                <a:ea typeface="Calibri" panose="020F0502020204030204" pitchFamily="34" charset="0"/>
                <a:cs typeface="Calibri" panose="020F0502020204030204" pitchFamily="34" charset="0"/>
              </a:rPr>
              <a:t>by 3 nodes and </a:t>
            </a:r>
            <a:r>
              <a:rPr lang="en-US" sz="1800" dirty="0">
                <a:latin typeface="Calibri" panose="020F0502020204030204" pitchFamily="34" charset="0"/>
                <a:ea typeface="Calibri" panose="020F0502020204030204" pitchFamily="34" charset="0"/>
                <a:cs typeface="Calibri" panose="020F0502020204030204" pitchFamily="34" charset="0"/>
              </a:rPr>
              <a:t>meteorological services supporting </a:t>
            </a:r>
            <a:r>
              <a:rPr lang="en-CA" sz="1800" dirty="0">
                <a:latin typeface="Calibri" panose="020F0502020204030204" pitchFamily="34" charset="0"/>
                <a:ea typeface="Calibri" panose="020F0502020204030204" pitchFamily="34" charset="0"/>
                <a:cs typeface="Calibri" panose="020F0502020204030204" pitchFamily="34" charset="0"/>
              </a:rPr>
              <a:t>the Arctic RCC</a:t>
            </a:r>
            <a:endParaRPr sz="1800" dirty="0">
              <a:latin typeface="Calibri" panose="020F0502020204030204" pitchFamily="34" charset="0"/>
              <a:ea typeface="Calibri" panose="020F0502020204030204" pitchFamily="34" charset="0"/>
              <a:cs typeface="Calibri" panose="020F0502020204030204" pitchFamily="34" charset="0"/>
            </a:endParaRPr>
          </a:p>
          <a:p>
            <a:pPr marL="452438" indent="-319088">
              <a:spcBef>
                <a:spcPts val="0"/>
              </a:spcBef>
              <a:buSzPts val="1900"/>
              <a:buFont typeface="Courier New" panose="02070309020205020404" pitchFamily="49" charset="0"/>
              <a:buChar char="o"/>
            </a:pPr>
            <a:r>
              <a:rPr lang="en-CA" sz="1800" b="1" dirty="0">
                <a:latin typeface="Calibri" panose="020F0502020204030204" pitchFamily="34" charset="0"/>
                <a:ea typeface="Calibri" panose="020F0502020204030204" pitchFamily="34" charset="0"/>
                <a:cs typeface="Calibri" panose="020F0502020204030204" pitchFamily="34" charset="0"/>
              </a:rPr>
              <a:t>Circumpolar</a:t>
            </a:r>
            <a:r>
              <a:rPr lang="en-CA" sz="1800" dirty="0">
                <a:latin typeface="Calibri" panose="020F0502020204030204" pitchFamily="34" charset="0"/>
                <a:ea typeface="Calibri" panose="020F0502020204030204" pitchFamily="34" charset="0"/>
                <a:cs typeface="Calibri" panose="020F0502020204030204" pitchFamily="34" charset="0"/>
              </a:rPr>
              <a:t> climate monitoring and forecast information is</a:t>
            </a:r>
            <a:r>
              <a:rPr lang="ru-RU"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provided </a:t>
            </a:r>
            <a:r>
              <a:rPr lang="en-CA" sz="1800" dirty="0">
                <a:latin typeface="Calibri" panose="020F0502020204030204" pitchFamily="34" charset="0"/>
                <a:ea typeface="Calibri" panose="020F0502020204030204" pitchFamily="34" charset="0"/>
                <a:cs typeface="Calibri" panose="020F0502020204030204" pitchFamily="34" charset="0"/>
              </a:rPr>
              <a:t>by the responsible nodes with input from the WMO Information Systems (WIS) centers</a:t>
            </a:r>
          </a:p>
          <a:p>
            <a:pPr marL="452438" indent="-319088">
              <a:spcBef>
                <a:spcPts val="0"/>
              </a:spcBef>
              <a:buSzPts val="1900"/>
              <a:buFont typeface="Courier New" panose="02070309020205020404" pitchFamily="49" charset="0"/>
              <a:buChar char="o"/>
            </a:pPr>
            <a:r>
              <a:rPr lang="en-CA" sz="1800" b="1" dirty="0">
                <a:latin typeface="Calibri" panose="020F0502020204030204" pitchFamily="34" charset="0"/>
                <a:ea typeface="Calibri" panose="020F0502020204030204" pitchFamily="34" charset="0"/>
                <a:cs typeface="Calibri" panose="020F0502020204030204" pitchFamily="34" charset="0"/>
              </a:rPr>
              <a:t>Regional information </a:t>
            </a:r>
            <a:r>
              <a:rPr lang="en-CA" sz="1800" dirty="0">
                <a:latin typeface="Calibri" panose="020F0502020204030204" pitchFamily="34" charset="0"/>
                <a:ea typeface="Calibri" panose="020F0502020204030204" pitchFamily="34" charset="0"/>
                <a:cs typeface="Calibri" panose="020F0502020204030204" pitchFamily="34" charset="0"/>
              </a:rPr>
              <a:t>on climate statistics, extremes and derived impacts and risks is provided by the 8 national </a:t>
            </a:r>
            <a:r>
              <a:rPr lang="en-US" sz="1800" dirty="0">
                <a:latin typeface="Calibri" panose="020F0502020204030204" pitchFamily="34" charset="0"/>
                <a:ea typeface="Calibri" panose="020F0502020204030204" pitchFamily="34" charset="0"/>
                <a:cs typeface="Calibri" panose="020F0502020204030204" pitchFamily="34" charset="0"/>
              </a:rPr>
              <a:t>meteorological services within the region </a:t>
            </a:r>
            <a:r>
              <a:rPr lang="en-CA" sz="1800" dirty="0">
                <a:latin typeface="Calibri" panose="020F0502020204030204" pitchFamily="34" charset="0"/>
                <a:ea typeface="Calibri" panose="020F0502020204030204" pitchFamily="34" charset="0"/>
                <a:cs typeface="Calibri" panose="020F0502020204030204" pitchFamily="34" charset="0"/>
              </a:rPr>
              <a:t>with </a:t>
            </a:r>
            <a:r>
              <a:rPr lang="en-CA" sz="1800" b="1" dirty="0">
                <a:latin typeface="Calibri" panose="020F0502020204030204" pitchFamily="34" charset="0"/>
                <a:ea typeface="Calibri" panose="020F0502020204030204" pitchFamily="34" charset="0"/>
                <a:cs typeface="Calibri" panose="020F0502020204030204" pitchFamily="34" charset="0"/>
              </a:rPr>
              <a:t>desirable input</a:t>
            </a:r>
            <a:r>
              <a:rPr lang="en-CA" sz="1800" dirty="0">
                <a:latin typeface="Calibri" panose="020F0502020204030204" pitchFamily="34" charset="0"/>
                <a:ea typeface="Calibri" panose="020F0502020204030204" pitchFamily="34" charset="0"/>
                <a:cs typeface="Calibri" panose="020F0502020204030204" pitchFamily="34" charset="0"/>
              </a:rPr>
              <a:t> from participants of the ACF</a:t>
            </a:r>
          </a:p>
          <a:p>
            <a:pPr marL="452438" indent="-319088">
              <a:spcBef>
                <a:spcPts val="0"/>
              </a:spcBef>
              <a:buSzPts val="1900"/>
              <a:buFont typeface="Courier New" panose="02070309020205020404" pitchFamily="49" charset="0"/>
              <a:buChar char="o"/>
            </a:pPr>
            <a:r>
              <a:rPr lang="en-CA" sz="1800" b="1" dirty="0">
                <a:latin typeface="Calibri" panose="020F0502020204030204" pitchFamily="34" charset="0"/>
                <a:ea typeface="Calibri" panose="020F0502020204030204" pitchFamily="34" charset="0"/>
                <a:cs typeface="Calibri" panose="020F0502020204030204" pitchFamily="34" charset="0"/>
              </a:rPr>
              <a:t>CS draft </a:t>
            </a:r>
            <a:r>
              <a:rPr lang="en-CA" sz="1800" dirty="0">
                <a:latin typeface="Calibri" panose="020F0502020204030204" pitchFamily="34" charset="0"/>
                <a:ea typeface="Calibri" panose="020F0502020204030204" pitchFamily="34" charset="0"/>
                <a:cs typeface="Calibri" panose="020F0502020204030204" pitchFamily="34" charset="0"/>
              </a:rPr>
              <a:t>is circulated among the team prior and during the forum</a:t>
            </a:r>
            <a:endParaRPr sz="1800" dirty="0">
              <a:latin typeface="Calibri" panose="020F0502020204030204" pitchFamily="34" charset="0"/>
              <a:ea typeface="Calibri" panose="020F0502020204030204" pitchFamily="34" charset="0"/>
              <a:cs typeface="Calibri" panose="020F0502020204030204" pitchFamily="34" charset="0"/>
            </a:endParaRPr>
          </a:p>
          <a:p>
            <a:pPr marL="452438" indent="-319088">
              <a:spcBef>
                <a:spcPts val="0"/>
              </a:spcBef>
              <a:buSzPts val="1900"/>
              <a:buFont typeface="Courier New" panose="02070309020205020404" pitchFamily="49" charset="0"/>
              <a:buChar char="o"/>
            </a:pPr>
            <a:r>
              <a:rPr lang="en-CA" sz="1800" b="1" dirty="0">
                <a:latin typeface="Calibri" panose="020F0502020204030204" pitchFamily="34" charset="0"/>
                <a:ea typeface="Calibri" panose="020F0502020204030204" pitchFamily="34" charset="0"/>
                <a:cs typeface="Calibri" panose="020F0502020204030204" pitchFamily="34" charset="0"/>
              </a:rPr>
              <a:t>Final version </a:t>
            </a:r>
            <a:r>
              <a:rPr lang="en-CA" sz="1800" dirty="0">
                <a:latin typeface="Calibri" panose="020F0502020204030204" pitchFamily="34" charset="0"/>
                <a:ea typeface="Calibri" panose="020F0502020204030204" pitchFamily="34" charset="0"/>
                <a:cs typeface="Calibri" panose="020F0502020204030204" pitchFamily="34" charset="0"/>
              </a:rPr>
              <a:t>published shortly after the Arctic Climate Forum</a:t>
            </a:r>
            <a:endParaRPr sz="1800" dirty="0">
              <a:latin typeface="Calibri" panose="020F0502020204030204" pitchFamily="34" charset="0"/>
              <a:ea typeface="Calibri" panose="020F0502020204030204" pitchFamily="34" charset="0"/>
              <a:cs typeface="Calibri" panose="020F0502020204030204" pitchFamily="34" charset="0"/>
            </a:endParaRPr>
          </a:p>
          <a:p>
            <a:pPr indent="0">
              <a:buNone/>
            </a:pPr>
            <a:endParaRPr sz="1500" dirty="0"/>
          </a:p>
          <a:p>
            <a:pPr marL="0" indent="0">
              <a:buNone/>
            </a:pPr>
            <a:endParaRPr sz="2025" dirty="0"/>
          </a:p>
        </p:txBody>
      </p:sp>
      <p:pic>
        <p:nvPicPr>
          <p:cNvPr id="105" name="Google Shape;105;g9ee5859b0e_0_0"/>
          <p:cNvPicPr preferRelativeResize="0"/>
          <p:nvPr/>
        </p:nvPicPr>
        <p:blipFill rotWithShape="1">
          <a:blip r:embed="rId3">
            <a:alphaModFix/>
          </a:blip>
          <a:srcRect/>
          <a:stretch/>
        </p:blipFill>
        <p:spPr>
          <a:xfrm>
            <a:off x="2651686" y="3286343"/>
            <a:ext cx="4411406" cy="1656750"/>
          </a:xfrm>
          <a:prstGeom prst="rect">
            <a:avLst/>
          </a:prstGeom>
          <a:noFill/>
          <a:ln>
            <a:noFill/>
          </a:ln>
        </p:spPr>
      </p:pic>
      <p:pic>
        <p:nvPicPr>
          <p:cNvPr id="2" name="Google Shape;91;p1">
            <a:extLst>
              <a:ext uri="{FF2B5EF4-FFF2-40B4-BE49-F238E27FC236}">
                <a16:creationId xmlns:a16="http://schemas.microsoft.com/office/drawing/2014/main" id="{739F78FD-8184-EBDB-11CE-950190D70C51}"/>
              </a:ext>
            </a:extLst>
          </p:cNvPr>
          <p:cNvPicPr preferRelativeResize="0"/>
          <p:nvPr/>
        </p:nvPicPr>
        <p:blipFill rotWithShape="1">
          <a:blip r:embed="rId4">
            <a:alphaModFix/>
          </a:blip>
          <a:srcRect/>
          <a:stretch/>
        </p:blipFill>
        <p:spPr>
          <a:xfrm>
            <a:off x="7905825" y="3521351"/>
            <a:ext cx="1036594" cy="1305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9ee5859b0e_0_13"/>
          <p:cNvSpPr txBox="1">
            <a:spLocks noGrp="1"/>
          </p:cNvSpPr>
          <p:nvPr>
            <p:ph type="title"/>
          </p:nvPr>
        </p:nvSpPr>
        <p:spPr>
          <a:xfrm>
            <a:off x="245378" y="0"/>
            <a:ext cx="6172200" cy="857250"/>
          </a:xfrm>
          <a:prstGeom prst="rect">
            <a:avLst/>
          </a:prstGeom>
          <a:noFill/>
          <a:ln>
            <a:noFill/>
          </a:ln>
        </p:spPr>
        <p:txBody>
          <a:bodyPr spcFirstLastPara="1" wrap="square" lIns="68569" tIns="34275" rIns="68569" bIns="34275" anchor="ctr" anchorCtr="0">
            <a:noAutofit/>
          </a:bodyPr>
          <a:lstStyle/>
          <a:p>
            <a:pPr algn="l"/>
            <a:r>
              <a:rPr lang="en-CA" sz="27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does it contain?</a:t>
            </a:r>
            <a:endParaRPr sz="27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14" name="Google Shape;114;g9ee5859b0e_0_13"/>
          <p:cNvPicPr preferRelativeResize="0"/>
          <p:nvPr/>
        </p:nvPicPr>
        <p:blipFill rotWithShape="1">
          <a:blip r:embed="rId3">
            <a:alphaModFix/>
          </a:blip>
          <a:srcRect/>
          <a:stretch/>
        </p:blipFill>
        <p:spPr>
          <a:xfrm>
            <a:off x="7123430" y="254187"/>
            <a:ext cx="1901329" cy="1425997"/>
          </a:xfrm>
          <a:prstGeom prst="rect">
            <a:avLst/>
          </a:prstGeom>
          <a:noFill/>
          <a:ln>
            <a:noFill/>
          </a:ln>
        </p:spPr>
      </p:pic>
      <p:pic>
        <p:nvPicPr>
          <p:cNvPr id="115" name="Google Shape;115;g9ee5859b0e_0_13"/>
          <p:cNvPicPr preferRelativeResize="0"/>
          <p:nvPr/>
        </p:nvPicPr>
        <p:blipFill rotWithShape="1">
          <a:blip r:embed="rId4">
            <a:alphaModFix/>
          </a:blip>
          <a:srcRect/>
          <a:stretch/>
        </p:blipFill>
        <p:spPr>
          <a:xfrm>
            <a:off x="5131058" y="1479859"/>
            <a:ext cx="2143597" cy="1610378"/>
          </a:xfrm>
          <a:prstGeom prst="rect">
            <a:avLst/>
          </a:prstGeom>
          <a:noFill/>
          <a:ln>
            <a:noFill/>
          </a:ln>
        </p:spPr>
      </p:pic>
      <p:pic>
        <p:nvPicPr>
          <p:cNvPr id="11" name="Picture 10">
            <a:extLst>
              <a:ext uri="{FF2B5EF4-FFF2-40B4-BE49-F238E27FC236}">
                <a16:creationId xmlns:a16="http://schemas.microsoft.com/office/drawing/2014/main" id="{9BDC34C6-12E8-DF3D-8DB4-1BA220AAEB7A}"/>
              </a:ext>
            </a:extLst>
          </p:cNvPr>
          <p:cNvPicPr>
            <a:picLocks noChangeAspect="1"/>
          </p:cNvPicPr>
          <p:nvPr/>
        </p:nvPicPr>
        <p:blipFill>
          <a:blip r:embed="rId5"/>
          <a:stretch>
            <a:fillRect/>
          </a:stretch>
        </p:blipFill>
        <p:spPr>
          <a:xfrm>
            <a:off x="6126897" y="3077568"/>
            <a:ext cx="2825546" cy="1987197"/>
          </a:xfrm>
          <a:prstGeom prst="rect">
            <a:avLst/>
          </a:prstGeom>
        </p:spPr>
      </p:pic>
      <p:pic>
        <p:nvPicPr>
          <p:cNvPr id="13" name="Picture 12">
            <a:extLst>
              <a:ext uri="{FF2B5EF4-FFF2-40B4-BE49-F238E27FC236}">
                <a16:creationId xmlns:a16="http://schemas.microsoft.com/office/drawing/2014/main" id="{A8E2C4EF-8AF3-D013-0110-0A2EBE98C4AE}"/>
              </a:ext>
            </a:extLst>
          </p:cNvPr>
          <p:cNvPicPr>
            <a:picLocks noChangeAspect="1"/>
          </p:cNvPicPr>
          <p:nvPr/>
        </p:nvPicPr>
        <p:blipFill>
          <a:blip r:embed="rId6"/>
          <a:stretch>
            <a:fillRect/>
          </a:stretch>
        </p:blipFill>
        <p:spPr>
          <a:xfrm>
            <a:off x="6505594" y="2431282"/>
            <a:ext cx="2509883" cy="2011268"/>
          </a:xfrm>
          <a:prstGeom prst="rect">
            <a:avLst/>
          </a:prstGeom>
        </p:spPr>
      </p:pic>
      <p:pic>
        <p:nvPicPr>
          <p:cNvPr id="4" name="Picture 3">
            <a:extLst>
              <a:ext uri="{FF2B5EF4-FFF2-40B4-BE49-F238E27FC236}">
                <a16:creationId xmlns:a16="http://schemas.microsoft.com/office/drawing/2014/main" id="{B5499C77-D867-B7FA-372D-92682EF38624}"/>
              </a:ext>
            </a:extLst>
          </p:cNvPr>
          <p:cNvPicPr>
            <a:picLocks noChangeAspect="1"/>
          </p:cNvPicPr>
          <p:nvPr/>
        </p:nvPicPr>
        <p:blipFill>
          <a:blip r:embed="rId7"/>
          <a:stretch>
            <a:fillRect/>
          </a:stretch>
        </p:blipFill>
        <p:spPr>
          <a:xfrm>
            <a:off x="6703235" y="1323434"/>
            <a:ext cx="2077265" cy="1164430"/>
          </a:xfrm>
          <a:prstGeom prst="rect">
            <a:avLst/>
          </a:prstGeom>
        </p:spPr>
      </p:pic>
      <p:pic>
        <p:nvPicPr>
          <p:cNvPr id="8" name="Picture 7">
            <a:extLst>
              <a:ext uri="{FF2B5EF4-FFF2-40B4-BE49-F238E27FC236}">
                <a16:creationId xmlns:a16="http://schemas.microsoft.com/office/drawing/2014/main" id="{351EE4F6-8025-E8D5-8A1C-7D51E1D189E9}"/>
              </a:ext>
            </a:extLst>
          </p:cNvPr>
          <p:cNvPicPr>
            <a:picLocks noChangeAspect="1"/>
          </p:cNvPicPr>
          <p:nvPr/>
        </p:nvPicPr>
        <p:blipFill>
          <a:blip r:embed="rId8"/>
          <a:stretch>
            <a:fillRect/>
          </a:stretch>
        </p:blipFill>
        <p:spPr>
          <a:xfrm>
            <a:off x="4627864" y="767363"/>
            <a:ext cx="3267278" cy="1847162"/>
          </a:xfrm>
          <a:prstGeom prst="rect">
            <a:avLst/>
          </a:prstGeom>
        </p:spPr>
      </p:pic>
      <p:pic>
        <p:nvPicPr>
          <p:cNvPr id="12" name="Picture 11">
            <a:extLst>
              <a:ext uri="{FF2B5EF4-FFF2-40B4-BE49-F238E27FC236}">
                <a16:creationId xmlns:a16="http://schemas.microsoft.com/office/drawing/2014/main" id="{EF4082FE-B998-426B-4833-D92AAC24EE98}"/>
              </a:ext>
            </a:extLst>
          </p:cNvPr>
          <p:cNvPicPr>
            <a:picLocks noChangeAspect="1"/>
          </p:cNvPicPr>
          <p:nvPr/>
        </p:nvPicPr>
        <p:blipFill>
          <a:blip r:embed="rId9"/>
          <a:stretch>
            <a:fillRect/>
          </a:stretch>
        </p:blipFill>
        <p:spPr>
          <a:xfrm>
            <a:off x="4708211" y="3090237"/>
            <a:ext cx="2500314" cy="1365556"/>
          </a:xfrm>
          <a:prstGeom prst="rect">
            <a:avLst/>
          </a:prstGeom>
        </p:spPr>
      </p:pic>
      <p:sp>
        <p:nvSpPr>
          <p:cNvPr id="117" name="Google Shape;117;g9ee5859b0e_0_13"/>
          <p:cNvSpPr txBox="1">
            <a:spLocks noGrp="1"/>
          </p:cNvSpPr>
          <p:nvPr>
            <p:ph type="body" idx="1"/>
          </p:nvPr>
        </p:nvSpPr>
        <p:spPr>
          <a:xfrm>
            <a:off x="231596" y="857250"/>
            <a:ext cx="4278974" cy="3993767"/>
          </a:xfrm>
          <a:prstGeom prst="rect">
            <a:avLst/>
          </a:prstGeom>
          <a:solidFill>
            <a:schemeClr val="bg1">
              <a:alpha val="81000"/>
            </a:schemeClr>
          </a:solidFill>
          <a:ln>
            <a:noFill/>
          </a:ln>
        </p:spPr>
        <p:txBody>
          <a:bodyPr spcFirstLastPara="1" wrap="square" lIns="68569" tIns="34275" rIns="68569" bIns="34275" anchor="t" anchorCtr="0">
            <a:noAutofit/>
          </a:bodyPr>
          <a:lstStyle/>
          <a:p>
            <a:pPr marL="128588" indent="0">
              <a:spcBef>
                <a:spcPts val="0"/>
              </a:spcBef>
              <a:buSzPts val="2000"/>
              <a:buNone/>
            </a:pPr>
            <a:r>
              <a:rPr lang="en-CA" sz="1800" dirty="0">
                <a:latin typeface="Calibri"/>
                <a:ea typeface="Calibri"/>
                <a:cs typeface="Calibri"/>
                <a:sym typeface="Calibri"/>
              </a:rPr>
              <a:t>The statement includes:</a:t>
            </a:r>
          </a:p>
          <a:p>
            <a:pPr marL="471488" indent="-342900">
              <a:spcBef>
                <a:spcPts val="0"/>
              </a:spcBef>
              <a:buSzPts val="2000"/>
              <a:buFont typeface="Courier New" panose="02070309020205020404" pitchFamily="49" charset="0"/>
              <a:buChar char="o"/>
            </a:pPr>
            <a:r>
              <a:rPr lang="en-CA" sz="1800" b="1" dirty="0">
                <a:latin typeface="Calibri"/>
                <a:ea typeface="Calibri"/>
                <a:cs typeface="Calibri"/>
                <a:sym typeface="Calibri"/>
              </a:rPr>
              <a:t>Introduction</a:t>
            </a:r>
            <a:r>
              <a:rPr lang="en-CA" sz="1800" dirty="0">
                <a:latin typeface="Calibri"/>
                <a:ea typeface="Calibri"/>
                <a:cs typeface="Calibri"/>
                <a:sym typeface="Calibri"/>
              </a:rPr>
              <a:t> the role of the Arctic RCC in the WMO Climate Information System</a:t>
            </a:r>
          </a:p>
          <a:p>
            <a:pPr marL="471488" indent="-342900">
              <a:spcBef>
                <a:spcPts val="0"/>
              </a:spcBef>
              <a:buSzPts val="2000"/>
              <a:buFont typeface="Courier New" panose="02070309020205020404" pitchFamily="49" charset="0"/>
              <a:buChar char="o"/>
            </a:pPr>
            <a:r>
              <a:rPr lang="en-CA" sz="1800" b="1" dirty="0">
                <a:latin typeface="Calibri"/>
                <a:ea typeface="Calibri"/>
                <a:cs typeface="Calibri"/>
                <a:sym typeface="Calibri"/>
              </a:rPr>
              <a:t>Highlights</a:t>
            </a:r>
            <a:r>
              <a:rPr lang="en-CA" sz="1800" dirty="0">
                <a:latin typeface="Calibri"/>
                <a:ea typeface="Calibri"/>
                <a:cs typeface="Calibri"/>
                <a:sym typeface="Calibri"/>
              </a:rPr>
              <a:t> for decision making</a:t>
            </a:r>
          </a:p>
          <a:p>
            <a:pPr marL="471488" indent="-342900">
              <a:spcBef>
                <a:spcPts val="0"/>
              </a:spcBef>
              <a:buSzPts val="2000"/>
              <a:buFont typeface="Courier New" panose="02070309020205020404" pitchFamily="49" charset="0"/>
              <a:buChar char="o"/>
            </a:pPr>
            <a:r>
              <a:rPr lang="en-CA" sz="1800" dirty="0">
                <a:latin typeface="Calibri"/>
                <a:ea typeface="Calibri"/>
                <a:cs typeface="Calibri"/>
                <a:sym typeface="Calibri"/>
              </a:rPr>
              <a:t>Hints for </a:t>
            </a:r>
            <a:r>
              <a:rPr lang="en-CA" sz="1800" b="1" dirty="0">
                <a:latin typeface="Calibri"/>
                <a:ea typeface="Calibri"/>
                <a:cs typeface="Calibri"/>
                <a:sym typeface="Calibri"/>
              </a:rPr>
              <a:t>understanding the statement</a:t>
            </a:r>
          </a:p>
          <a:p>
            <a:pPr marL="471488" indent="-342900">
              <a:spcBef>
                <a:spcPts val="0"/>
              </a:spcBef>
              <a:buSzPts val="2000"/>
              <a:buFont typeface="Courier New" panose="02070309020205020404" pitchFamily="49" charset="0"/>
              <a:buChar char="o"/>
            </a:pPr>
            <a:r>
              <a:rPr lang="en-CA" sz="1800" b="1" dirty="0">
                <a:latin typeface="Calibri"/>
                <a:ea typeface="Calibri"/>
                <a:cs typeface="Calibri"/>
                <a:sym typeface="Calibri"/>
              </a:rPr>
              <a:t>Summaries</a:t>
            </a:r>
            <a:r>
              <a:rPr lang="en-CA" sz="1800" dirty="0">
                <a:latin typeface="Calibri"/>
                <a:ea typeface="Calibri"/>
                <a:cs typeface="Calibri"/>
                <a:sym typeface="Calibri"/>
              </a:rPr>
              <a:t> and </a:t>
            </a:r>
            <a:r>
              <a:rPr lang="en-CA" sz="1800" b="1" dirty="0">
                <a:latin typeface="Calibri"/>
                <a:ea typeface="Calibri"/>
                <a:cs typeface="Calibri"/>
                <a:sym typeface="Calibri"/>
              </a:rPr>
              <a:t>outlooks</a:t>
            </a:r>
            <a:r>
              <a:rPr lang="en-CA" sz="1800" dirty="0">
                <a:latin typeface="Calibri"/>
                <a:ea typeface="Calibri"/>
                <a:cs typeface="Calibri"/>
                <a:sym typeface="Calibri"/>
              </a:rPr>
              <a:t> for ECVs and bioclimatic indexes</a:t>
            </a:r>
          </a:p>
          <a:p>
            <a:pPr marL="471488" indent="-342900">
              <a:spcBef>
                <a:spcPts val="0"/>
              </a:spcBef>
              <a:buSzPts val="2000"/>
              <a:buFont typeface="Courier New" panose="02070309020205020404" pitchFamily="49" charset="0"/>
              <a:buChar char="o"/>
            </a:pPr>
            <a:r>
              <a:rPr lang="en-CA" sz="1800" dirty="0">
                <a:latin typeface="Calibri"/>
                <a:ea typeface="Calibri"/>
                <a:cs typeface="Calibri"/>
                <a:sym typeface="Calibri"/>
              </a:rPr>
              <a:t>Observed </a:t>
            </a:r>
            <a:r>
              <a:rPr lang="en-CA" sz="1800" b="1" dirty="0">
                <a:latin typeface="Calibri"/>
                <a:ea typeface="Calibri"/>
                <a:cs typeface="Calibri"/>
                <a:sym typeface="Calibri"/>
              </a:rPr>
              <a:t>extremes and impacts</a:t>
            </a:r>
          </a:p>
          <a:p>
            <a:pPr marL="471488" indent="-342900">
              <a:spcBef>
                <a:spcPts val="0"/>
              </a:spcBef>
              <a:buSzPts val="2000"/>
              <a:buFont typeface="Courier New" panose="02070309020205020404" pitchFamily="49" charset="0"/>
              <a:buChar char="o"/>
            </a:pPr>
            <a:r>
              <a:rPr lang="en-CA" sz="1800" dirty="0">
                <a:latin typeface="Calibri"/>
                <a:ea typeface="Calibri"/>
                <a:cs typeface="Calibri"/>
                <a:sym typeface="Calibri"/>
              </a:rPr>
              <a:t>Data sources and useful links</a:t>
            </a:r>
          </a:p>
          <a:p>
            <a:pPr marL="471488" indent="-342900">
              <a:spcBef>
                <a:spcPts val="0"/>
              </a:spcBef>
              <a:buSzPts val="2000"/>
              <a:buFont typeface="Courier New" panose="02070309020205020404" pitchFamily="49" charset="0"/>
              <a:buChar char="o"/>
            </a:pPr>
            <a:r>
              <a:rPr lang="en-CA" sz="1800" dirty="0">
                <a:latin typeface="Calibri"/>
                <a:ea typeface="Calibri"/>
                <a:cs typeface="Calibri"/>
                <a:sym typeface="Calibri"/>
              </a:rPr>
              <a:t>Information is presented as graphics, text and tables</a:t>
            </a:r>
            <a:endParaRPr sz="180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5" name="Picture 4">
            <a:extLst>
              <a:ext uri="{FF2B5EF4-FFF2-40B4-BE49-F238E27FC236}">
                <a16:creationId xmlns:a16="http://schemas.microsoft.com/office/drawing/2014/main" id="{9AAC383C-F8F3-803A-A882-1979CF26B530}"/>
              </a:ext>
            </a:extLst>
          </p:cNvPr>
          <p:cNvPicPr>
            <a:picLocks noChangeAspect="1"/>
          </p:cNvPicPr>
          <p:nvPr/>
        </p:nvPicPr>
        <p:blipFill>
          <a:blip r:embed="rId3"/>
          <a:stretch>
            <a:fillRect/>
          </a:stretch>
        </p:blipFill>
        <p:spPr>
          <a:xfrm>
            <a:off x="806056" y="857250"/>
            <a:ext cx="6276575" cy="4286250"/>
          </a:xfrm>
          <a:prstGeom prst="rect">
            <a:avLst/>
          </a:prstGeom>
        </p:spPr>
      </p:pic>
      <p:sp>
        <p:nvSpPr>
          <p:cNvPr id="165" name="Google Shape;165;g9ee5859b0e_0_7"/>
          <p:cNvSpPr txBox="1">
            <a:spLocks noGrp="1"/>
          </p:cNvSpPr>
          <p:nvPr>
            <p:ph type="title"/>
          </p:nvPr>
        </p:nvSpPr>
        <p:spPr>
          <a:xfrm>
            <a:off x="506896" y="0"/>
            <a:ext cx="8552622" cy="857250"/>
          </a:xfrm>
          <a:prstGeom prst="rect">
            <a:avLst/>
          </a:prstGeom>
          <a:noFill/>
          <a:ln>
            <a:noFill/>
          </a:ln>
        </p:spPr>
        <p:txBody>
          <a:bodyPr spcFirstLastPara="1" wrap="square" lIns="68569" tIns="34275" rIns="68569" bIns="34275" anchor="ctr" anchorCtr="0">
            <a:noAutofit/>
          </a:bodyPr>
          <a:lstStyle/>
          <a:p>
            <a:pPr algn="l"/>
            <a:r>
              <a:rPr lang="en-CA" sz="27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Where is it published?</a:t>
            </a:r>
            <a:endParaRPr sz="27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l"/>
            <a:r>
              <a:rPr lang="en-CA" sz="2100" dirty="0">
                <a:latin typeface="Calibri" panose="020F0502020204030204" pitchFamily="34" charset="0"/>
                <a:ea typeface="Calibri" panose="020F0502020204030204" pitchFamily="34" charset="0"/>
                <a:cs typeface="Calibri" panose="020F0502020204030204" pitchFamily="34" charset="0"/>
              </a:rPr>
              <a:t>Website: </a:t>
            </a:r>
            <a:r>
              <a:rPr lang="en-CA" sz="2100" dirty="0">
                <a:latin typeface="Calibri" panose="020F0502020204030204" pitchFamily="34" charset="0"/>
                <a:ea typeface="Calibri" panose="020F0502020204030204" pitchFamily="34" charset="0"/>
                <a:cs typeface="Calibri" panose="020F0502020204030204" pitchFamily="34" charset="0"/>
                <a:hlinkClick r:id="rId4"/>
              </a:rPr>
              <a:t>https://www.arctic-rcc.org/consensus-statements</a:t>
            </a:r>
            <a:r>
              <a:rPr lang="en-CA" sz="2100" dirty="0">
                <a:latin typeface="Calibri" panose="020F0502020204030204" pitchFamily="34" charset="0"/>
                <a:ea typeface="Calibri" panose="020F0502020204030204" pitchFamily="34" charset="0"/>
                <a:cs typeface="Calibri" panose="020F0502020204030204" pitchFamily="34" charset="0"/>
              </a:rPr>
              <a:t> </a:t>
            </a:r>
            <a:endParaRPr sz="2100" dirty="0">
              <a:latin typeface="Calibri" panose="020F0502020204030204" pitchFamily="34" charset="0"/>
              <a:ea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96AA2163-2E3F-D95C-FE52-E246D2378467}"/>
              </a:ext>
            </a:extLst>
          </p:cNvPr>
          <p:cNvSpPr/>
          <p:nvPr/>
        </p:nvSpPr>
        <p:spPr>
          <a:xfrm>
            <a:off x="1775862" y="2420857"/>
            <a:ext cx="2707105" cy="2722643"/>
          </a:xfrm>
          <a:prstGeom prst="ellipse">
            <a:avLst/>
          </a:prstGeom>
          <a:noFill/>
          <a:ln w="920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srgbClr val="FFFFFF"/>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5"/>
          <p:cNvSpPr txBox="1">
            <a:spLocks noGrp="1"/>
          </p:cNvSpPr>
          <p:nvPr>
            <p:ph type="ctrTitle"/>
          </p:nvPr>
        </p:nvSpPr>
        <p:spPr>
          <a:xfrm>
            <a:off x="1374026" y="1353608"/>
            <a:ext cx="6154650" cy="1948050"/>
          </a:xfrm>
          <a:prstGeom prst="rect">
            <a:avLst/>
          </a:prstGeom>
          <a:noFill/>
          <a:ln>
            <a:noFill/>
          </a:ln>
        </p:spPr>
        <p:txBody>
          <a:bodyPr spcFirstLastPara="1" wrap="square" lIns="68569" tIns="34275" rIns="68569" bIns="34275" anchor="ctr" anchorCtr="0">
            <a:normAutofit/>
          </a:bodyPr>
          <a:lstStyle/>
          <a:p>
            <a:pPr>
              <a:buSzPts val="3959"/>
            </a:pPr>
            <a:r>
              <a:rPr lang="en-CA" sz="4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Thank you!</a:t>
            </a:r>
            <a:endParaRPr sz="4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buSzPts val="3959"/>
            </a:pPr>
            <a:r>
              <a:rPr lang="en-CA" sz="3000" dirty="0">
                <a:hlinkClick r:id="rId3"/>
              </a:rPr>
              <a:t>vms@aari.aq</a:t>
            </a:r>
            <a:r>
              <a:rPr lang="en-CA" sz="3000" dirty="0"/>
              <a:t> </a:t>
            </a:r>
            <a:endParaRPr sz="3000" dirty="0"/>
          </a:p>
        </p:txBody>
      </p:sp>
      <p:pic>
        <p:nvPicPr>
          <p:cNvPr id="175" name="Google Shape;175;p15"/>
          <p:cNvPicPr preferRelativeResize="0"/>
          <p:nvPr/>
        </p:nvPicPr>
        <p:blipFill rotWithShape="1">
          <a:blip r:embed="rId4">
            <a:alphaModFix/>
          </a:blip>
          <a:srcRect/>
          <a:stretch/>
        </p:blipFill>
        <p:spPr>
          <a:xfrm>
            <a:off x="7654600" y="417294"/>
            <a:ext cx="1043405" cy="1313883"/>
          </a:xfrm>
          <a:prstGeom prst="rect">
            <a:avLst/>
          </a:prstGeom>
          <a:noFill/>
          <a:ln>
            <a:noFill/>
          </a:ln>
        </p:spPr>
      </p:pic>
      <p:pic>
        <p:nvPicPr>
          <p:cNvPr id="4" name="Picture 3">
            <a:extLst>
              <a:ext uri="{FF2B5EF4-FFF2-40B4-BE49-F238E27FC236}">
                <a16:creationId xmlns:a16="http://schemas.microsoft.com/office/drawing/2014/main" id="{B63B1E78-C48C-222C-B42F-0507F53EE110}"/>
              </a:ext>
            </a:extLst>
          </p:cNvPr>
          <p:cNvPicPr>
            <a:picLocks noChangeAspect="1"/>
          </p:cNvPicPr>
          <p:nvPr/>
        </p:nvPicPr>
        <p:blipFill>
          <a:blip r:embed="rId5"/>
          <a:stretch>
            <a:fillRect/>
          </a:stretch>
        </p:blipFill>
        <p:spPr>
          <a:xfrm>
            <a:off x="7530" y="3255164"/>
            <a:ext cx="9141091" cy="19679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65"/>
        <p:cNvGrpSpPr/>
        <p:nvPr/>
      </p:nvGrpSpPr>
      <p:grpSpPr>
        <a:xfrm>
          <a:off x="0" y="0"/>
          <a:ext cx="0" cy="0"/>
          <a:chOff x="0" y="0"/>
          <a:chExt cx="0" cy="0"/>
        </a:xfrm>
      </p:grpSpPr>
      <p:sp>
        <p:nvSpPr>
          <p:cNvPr id="566" name="Google Shape;566;p96"/>
          <p:cNvSpPr txBox="1">
            <a:spLocks noGrp="1"/>
          </p:cNvSpPr>
          <p:nvPr>
            <p:ph type="subTitle" idx="1"/>
          </p:nvPr>
        </p:nvSpPr>
        <p:spPr>
          <a:xfrm>
            <a:off x="1691640" y="4284767"/>
            <a:ext cx="6995100" cy="953400"/>
          </a:xfrm>
          <a:prstGeom prst="rect">
            <a:avLst/>
          </a:prstGeom>
          <a:noFill/>
          <a:ln>
            <a:noFill/>
          </a:ln>
        </p:spPr>
        <p:txBody>
          <a:bodyPr spcFirstLastPara="1" wrap="square" lIns="82275" tIns="41125" rIns="82275" bIns="41125" anchor="t" anchorCtr="0">
            <a:normAutofit/>
          </a:bodyPr>
          <a:lstStyle/>
          <a:p>
            <a:pPr marL="0" lvl="0" indent="0" algn="ctr" rtl="0">
              <a:lnSpc>
                <a:spcPct val="100000"/>
              </a:lnSpc>
              <a:spcBef>
                <a:spcPts val="0"/>
              </a:spcBef>
              <a:spcAft>
                <a:spcPts val="0"/>
              </a:spcAft>
              <a:buSzPts val="3200"/>
              <a:buNone/>
            </a:pPr>
            <a:r>
              <a:rPr lang="en" dirty="0"/>
              <a:t>Arctic Regional Climate Centre Network</a:t>
            </a:r>
            <a:endParaRPr dirty="0"/>
          </a:p>
          <a:p>
            <a:pPr marL="0" lvl="0" indent="0" algn="ctr" rtl="0">
              <a:lnSpc>
                <a:spcPct val="100000"/>
              </a:lnSpc>
              <a:spcBef>
                <a:spcPts val="0"/>
              </a:spcBef>
              <a:spcAft>
                <a:spcPts val="0"/>
              </a:spcAft>
              <a:buSzPts val="2880"/>
              <a:buNone/>
            </a:pPr>
            <a:r>
              <a:rPr lang="en" sz="2160" dirty="0"/>
              <a:t>World Meteorological Organization</a:t>
            </a:r>
            <a:endParaRPr sz="2160" dirty="0"/>
          </a:p>
          <a:p>
            <a:pPr marL="0" lvl="0" indent="0" algn="ctr" rtl="0">
              <a:lnSpc>
                <a:spcPct val="100000"/>
              </a:lnSpc>
              <a:spcBef>
                <a:spcPts val="0"/>
              </a:spcBef>
              <a:spcAft>
                <a:spcPts val="0"/>
              </a:spcAft>
              <a:buSzPts val="3200"/>
              <a:buNone/>
            </a:pPr>
            <a:endParaRPr dirty="0"/>
          </a:p>
        </p:txBody>
      </p:sp>
      <p:sp>
        <p:nvSpPr>
          <p:cNvPr id="567" name="Google Shape;567;p96"/>
          <p:cNvSpPr txBox="1"/>
          <p:nvPr/>
        </p:nvSpPr>
        <p:spPr>
          <a:xfrm>
            <a:off x="1007604" y="141480"/>
            <a:ext cx="6995100" cy="1102500"/>
          </a:xfrm>
          <a:prstGeom prst="rect">
            <a:avLst/>
          </a:prstGeom>
          <a:noFill/>
          <a:ln>
            <a:noFill/>
          </a:ln>
        </p:spPr>
        <p:txBody>
          <a:bodyPr spcFirstLastPara="1" wrap="square" lIns="82275" tIns="41125" rIns="82275" bIns="41125" anchor="ctr" anchorCtr="0">
            <a:normAutofit/>
          </a:bodyPr>
          <a:lstStyle/>
          <a:p>
            <a:pPr marL="0" marR="0" lvl="0" indent="0" algn="ctr" rtl="0">
              <a:lnSpc>
                <a:spcPct val="100000"/>
              </a:lnSpc>
              <a:spcBef>
                <a:spcPts val="0"/>
              </a:spcBef>
              <a:spcAft>
                <a:spcPts val="0"/>
              </a:spcAft>
              <a:buClr>
                <a:srgbClr val="000000"/>
              </a:buClr>
              <a:buSzPts val="3861"/>
              <a:buFont typeface="Arial"/>
              <a:buNone/>
            </a:pPr>
            <a:endParaRPr sz="3861" b="0" i="0" u="sng" strike="noStrike" cap="none">
              <a:solidFill>
                <a:srgbClr val="000000"/>
              </a:solidFill>
              <a:latin typeface="Arial"/>
              <a:ea typeface="Arial"/>
              <a:cs typeface="Arial"/>
              <a:sym typeface="Arial"/>
            </a:endParaRPr>
          </a:p>
        </p:txBody>
      </p:sp>
      <p:pic>
        <p:nvPicPr>
          <p:cNvPr id="568" name="Google Shape;568;p96"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782955" y="4049734"/>
            <a:ext cx="757238" cy="842963"/>
          </a:xfrm>
          <a:prstGeom prst="rect">
            <a:avLst/>
          </a:prstGeom>
          <a:noFill/>
          <a:ln>
            <a:noFill/>
          </a:ln>
        </p:spPr>
      </p:pic>
      <p:pic>
        <p:nvPicPr>
          <p:cNvPr id="569" name="Google Shape;569;p96"/>
          <p:cNvPicPr preferRelativeResize="0"/>
          <p:nvPr/>
        </p:nvPicPr>
        <p:blipFill rotWithShape="1">
          <a:blip r:embed="rId4">
            <a:alphaModFix/>
          </a:blip>
          <a:srcRect/>
          <a:stretch/>
        </p:blipFill>
        <p:spPr>
          <a:xfrm>
            <a:off x="7733763" y="221253"/>
            <a:ext cx="1043405" cy="1313883"/>
          </a:xfrm>
          <a:prstGeom prst="rect">
            <a:avLst/>
          </a:prstGeom>
          <a:noFill/>
          <a:ln>
            <a:noFill/>
          </a:ln>
        </p:spPr>
      </p:pic>
      <p:sp>
        <p:nvSpPr>
          <p:cNvPr id="570" name="Google Shape;570;p96"/>
          <p:cNvSpPr txBox="1">
            <a:spLocks noGrp="1"/>
          </p:cNvSpPr>
          <p:nvPr>
            <p:ph type="ctrTitle"/>
          </p:nvPr>
        </p:nvSpPr>
        <p:spPr>
          <a:xfrm>
            <a:off x="1007603" y="1478002"/>
            <a:ext cx="7378113" cy="1102500"/>
          </a:xfrm>
          <a:prstGeom prst="rect">
            <a:avLst/>
          </a:prstGeom>
          <a:noFill/>
          <a:ln>
            <a:noFill/>
          </a:ln>
        </p:spPr>
        <p:txBody>
          <a:bodyPr spcFirstLastPara="1" wrap="square" lIns="82275" tIns="41125" rIns="82275" bIns="41125" anchor="ctr" anchorCtr="0">
            <a:normAutofit fontScale="90000"/>
          </a:bodyPr>
          <a:lstStyle/>
          <a:p>
            <a:pPr marL="0" lvl="0" indent="0" algn="ctr" rtl="0">
              <a:spcBef>
                <a:spcPts val="0"/>
              </a:spcBef>
              <a:spcAft>
                <a:spcPts val="0"/>
              </a:spcAft>
              <a:buSzPct val="259706"/>
              <a:buNone/>
            </a:pPr>
            <a:br>
              <a:rPr lang="en" dirty="0"/>
            </a:br>
            <a:r>
              <a:rPr lang="en" sz="3100" b="1" dirty="0">
                <a:solidFill>
                  <a:srgbClr val="17365D"/>
                </a:solidFill>
              </a:rPr>
              <a:t>16th Arctic Climate Forum</a:t>
            </a:r>
            <a:br>
              <a:rPr lang="en" sz="3100" b="1" dirty="0">
                <a:solidFill>
                  <a:srgbClr val="17365D"/>
                </a:solidFill>
              </a:rPr>
            </a:br>
            <a:r>
              <a:rPr lang="en" sz="3100" b="1" dirty="0">
                <a:solidFill>
                  <a:srgbClr val="17365D"/>
                </a:solidFill>
              </a:rPr>
              <a:t>November 2025</a:t>
            </a:r>
            <a:br>
              <a:rPr lang="en" sz="3733" b="1" dirty="0">
                <a:solidFill>
                  <a:srgbClr val="17365D"/>
                </a:solidFill>
              </a:rPr>
            </a:br>
            <a:br>
              <a:rPr lang="en" sz="3733" b="1" dirty="0">
                <a:solidFill>
                  <a:srgbClr val="17365D"/>
                </a:solidFill>
              </a:rPr>
            </a:br>
            <a:r>
              <a:rPr lang="en" sz="3100" b="1" dirty="0">
                <a:solidFill>
                  <a:srgbClr val="17365D"/>
                </a:solidFill>
                <a:effectLst>
                  <a:outerShdw blurRad="38100" dist="38100" dir="2700000" algn="tl">
                    <a:srgbClr val="000000">
                      <a:alpha val="43137"/>
                    </a:srgbClr>
                  </a:outerShdw>
                </a:effectLst>
              </a:rPr>
              <a:t>Regional Overview - Summary of Summer 2025 and Outlook for Winter 2025/2026</a:t>
            </a:r>
            <a:endParaRPr sz="3100" b="1" dirty="0">
              <a:solidFill>
                <a:srgbClr val="17365D"/>
              </a:solidFill>
              <a:effectLst>
                <a:outerShdw blurRad="38100" dist="38100" dir="2700000" algn="tl">
                  <a:srgbClr val="000000">
                    <a:alpha val="43137"/>
                  </a:srgbClr>
                </a:outerShdw>
              </a:effectLst>
            </a:endParaRPr>
          </a:p>
          <a:p>
            <a:pPr marL="0" lvl="0" indent="0" algn="ctr" rtl="0">
              <a:spcBef>
                <a:spcPts val="0"/>
              </a:spcBef>
              <a:spcAft>
                <a:spcPts val="0"/>
              </a:spcAft>
              <a:buSzPct val="259706"/>
              <a:buNone/>
            </a:pPr>
            <a:br>
              <a:rPr lang="en" sz="2900" i="1" dirty="0">
                <a:solidFill>
                  <a:srgbClr val="17365D"/>
                </a:solidFill>
              </a:rPr>
            </a:br>
            <a:r>
              <a:rPr lang="en" sz="2900" dirty="0">
                <a:solidFill>
                  <a:srgbClr val="17365D"/>
                </a:solidFill>
              </a:rPr>
              <a:t>Chair: Vasily </a:t>
            </a:r>
            <a:r>
              <a:rPr lang="en-US" sz="2900" dirty="0">
                <a:solidFill>
                  <a:srgbClr val="17365D"/>
                </a:solidFill>
              </a:rPr>
              <a:t>Smolyanitsky</a:t>
            </a:r>
            <a:endParaRPr sz="2900" dirty="0">
              <a:solidFill>
                <a:srgbClr val="17365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7"/>
          <p:cNvSpPr txBox="1">
            <a:spLocks noGrp="1"/>
          </p:cNvSpPr>
          <p:nvPr>
            <p:ph type="title"/>
          </p:nvPr>
        </p:nvSpPr>
        <p:spPr>
          <a:xfrm>
            <a:off x="524351" y="64096"/>
            <a:ext cx="8093700" cy="503373"/>
          </a:xfrm>
          <a:prstGeom prst="rect">
            <a:avLst/>
          </a:prstGeom>
          <a:noFill/>
          <a:ln>
            <a:noFill/>
          </a:ln>
        </p:spPr>
        <p:txBody>
          <a:bodyPr spcFirstLastPara="1" wrap="square" lIns="0" tIns="10825" rIns="0" bIns="0" anchor="ctr" anchorCtr="0">
            <a:spAutoFit/>
          </a:bodyPr>
          <a:lstStyle/>
          <a:p>
            <a:pPr marL="1143000" marR="4572" lvl="0" indent="-1132141" algn="ctr" rtl="0">
              <a:lnSpc>
                <a:spcPct val="100299"/>
              </a:lnSpc>
              <a:spcBef>
                <a:spcPts val="0"/>
              </a:spcBef>
              <a:spcAft>
                <a:spcPts val="0"/>
              </a:spcAft>
              <a:buSzPts val="3200"/>
              <a:buNone/>
            </a:pPr>
            <a:r>
              <a:rPr lang="en" sz="3200" b="1" dirty="0">
                <a:solidFill>
                  <a:srgbClr val="17365D"/>
                </a:solidFill>
                <a:effectLst>
                  <a:outerShdw blurRad="38100" dist="38100" dir="2700000" algn="tl">
                    <a:srgbClr val="000000">
                      <a:alpha val="43137"/>
                    </a:srgbClr>
                  </a:outerShdw>
                </a:effectLst>
              </a:rPr>
              <a:t>Terrestrial Regions covered</a:t>
            </a:r>
            <a:endParaRPr sz="3600" b="1" dirty="0">
              <a:solidFill>
                <a:srgbClr val="17365D"/>
              </a:solidFill>
              <a:effectLst>
                <a:outerShdw blurRad="38100" dist="38100" dir="2700000" algn="tl">
                  <a:srgbClr val="000000">
                    <a:alpha val="43137"/>
                  </a:srgbClr>
                </a:outerShdw>
              </a:effectLst>
            </a:endParaRPr>
          </a:p>
        </p:txBody>
      </p:sp>
      <p:sp>
        <p:nvSpPr>
          <p:cNvPr id="576" name="Google Shape;576;p97"/>
          <p:cNvSpPr txBox="1"/>
          <p:nvPr/>
        </p:nvSpPr>
        <p:spPr>
          <a:xfrm>
            <a:off x="5349750" y="1120150"/>
            <a:ext cx="3268500" cy="3553200"/>
          </a:xfrm>
          <a:prstGeom prst="rect">
            <a:avLst/>
          </a:prstGeom>
          <a:noFill/>
          <a:ln w="9525" cap="flat" cmpd="sng">
            <a:solidFill>
              <a:schemeClr val="dk2"/>
            </a:solidFill>
            <a:prstDash val="solid"/>
            <a:round/>
            <a:headEnd type="none" w="sm" len="sm"/>
            <a:tailEnd type="none" w="sm" len="sm"/>
          </a:ln>
        </p:spPr>
        <p:txBody>
          <a:bodyPr spcFirstLastPara="1" wrap="square" lIns="0" tIns="11975" rIns="0" bIns="0" anchor="t" anchorCtr="0">
            <a:spAutoFit/>
          </a:bodyPr>
          <a:lstStyle/>
          <a:p>
            <a:pPr marL="11430" marR="0" lvl="0" indent="0" algn="l" rtl="0">
              <a:lnSpc>
                <a:spcPct val="100000"/>
              </a:lnSpc>
              <a:spcBef>
                <a:spcPts val="0"/>
              </a:spcBef>
              <a:spcAft>
                <a:spcPts val="0"/>
              </a:spcAft>
              <a:buClr>
                <a:srgbClr val="000000"/>
              </a:buClr>
              <a:buSzPts val="1530"/>
              <a:buFont typeface="Arial"/>
              <a:buNone/>
            </a:pPr>
            <a:r>
              <a:rPr lang="en" sz="1530" b="0" i="0" u="sng" strike="noStrike" cap="none">
                <a:solidFill>
                  <a:srgbClr val="17365D"/>
                </a:solidFill>
                <a:latin typeface="Calibri"/>
                <a:ea typeface="Calibri"/>
                <a:cs typeface="Calibri"/>
                <a:sym typeface="Calibri"/>
              </a:rPr>
              <a:t>North American Node</a:t>
            </a:r>
            <a:endParaRPr sz="1530" b="0" i="0" u="none" strike="noStrike" cap="none">
              <a:solidFill>
                <a:srgbClr val="17365D"/>
              </a:solidFill>
              <a:latin typeface="Calibri"/>
              <a:ea typeface="Calibri"/>
              <a:cs typeface="Calibri"/>
              <a:sym typeface="Calibri"/>
            </a:endParaRPr>
          </a:p>
          <a:p>
            <a:pPr marL="269176" marR="0"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Alaska &amp; Western Canada</a:t>
            </a:r>
            <a:r>
              <a:rPr lang="en" sz="1170" b="0" i="0" u="none" strike="noStrike" cap="none">
                <a:solidFill>
                  <a:srgbClr val="17365D"/>
                </a:solidFill>
                <a:latin typeface="Calibri"/>
                <a:ea typeface="Calibri"/>
                <a:cs typeface="Calibri"/>
                <a:sym typeface="Calibri"/>
              </a:rPr>
              <a:t>: </a:t>
            </a:r>
            <a:r>
              <a:rPr lang="en" sz="1170" b="0" i="0" u="none" strike="noStrike" cap="none">
                <a:solidFill>
                  <a:srgbClr val="000000"/>
                </a:solidFill>
                <a:latin typeface="Calibri"/>
                <a:ea typeface="Calibri"/>
                <a:cs typeface="Calibri"/>
                <a:sym typeface="Calibri"/>
              </a:rPr>
              <a:t>Includes Alaska, and the Yukon and the Northwest Territories in Canada</a:t>
            </a:r>
            <a:endParaRPr sz="1170" b="0" i="0" u="none" strike="noStrike" cap="none">
              <a:solidFill>
                <a:srgbClr val="000000"/>
              </a:solidFill>
              <a:latin typeface="Calibri"/>
              <a:ea typeface="Calibri"/>
              <a:cs typeface="Calibri"/>
              <a:sym typeface="Calibri"/>
            </a:endParaRPr>
          </a:p>
          <a:p>
            <a:pPr marL="269176" marR="541210"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Central &amp; Eastern Canada</a:t>
            </a:r>
            <a:r>
              <a:rPr lang="en" sz="1170" b="0" i="0" u="none" strike="noStrike" cap="none">
                <a:solidFill>
                  <a:srgbClr val="17365D"/>
                </a:solidFill>
                <a:latin typeface="Calibri"/>
                <a:ea typeface="Calibri"/>
                <a:cs typeface="Calibri"/>
                <a:sym typeface="Calibri"/>
              </a:rPr>
              <a:t>: </a:t>
            </a:r>
            <a:r>
              <a:rPr lang="en" sz="1170" b="0" i="0" u="none" strike="noStrike" cap="none">
                <a:solidFill>
                  <a:srgbClr val="000000"/>
                </a:solidFill>
                <a:latin typeface="Calibri"/>
                <a:ea typeface="Calibri"/>
                <a:cs typeface="Calibri"/>
                <a:sym typeface="Calibri"/>
              </a:rPr>
              <a:t>Central and Eastern Canada and Western Greenland </a:t>
            </a:r>
            <a:endParaRPr sz="1170" b="0" i="0" u="none" strike="noStrike" cap="none">
              <a:solidFill>
                <a:srgbClr val="000000"/>
              </a:solidFill>
              <a:latin typeface="Calibri"/>
              <a:ea typeface="Calibri"/>
              <a:cs typeface="Calibri"/>
              <a:sym typeface="Calibri"/>
            </a:endParaRPr>
          </a:p>
          <a:p>
            <a:pPr marL="11430" marR="0" lvl="0" indent="0" algn="l" rtl="0">
              <a:lnSpc>
                <a:spcPct val="100000"/>
              </a:lnSpc>
              <a:spcBef>
                <a:spcPts val="1080"/>
              </a:spcBef>
              <a:spcAft>
                <a:spcPts val="0"/>
              </a:spcAft>
              <a:buClr>
                <a:srgbClr val="000000"/>
              </a:buClr>
              <a:buSzPts val="1530"/>
              <a:buFont typeface="Arial"/>
              <a:buNone/>
            </a:pPr>
            <a:r>
              <a:rPr lang="en" sz="1530" b="0" i="0" u="sng" strike="noStrike" cap="none">
                <a:solidFill>
                  <a:srgbClr val="17365D"/>
                </a:solidFill>
                <a:latin typeface="Calibri"/>
                <a:ea typeface="Calibri"/>
                <a:cs typeface="Calibri"/>
                <a:sym typeface="Calibri"/>
              </a:rPr>
              <a:t>Northern European Node</a:t>
            </a:r>
            <a:endParaRPr sz="1530" b="0" i="0" u="none" strike="noStrike" cap="none">
              <a:solidFill>
                <a:srgbClr val="17365D"/>
              </a:solidFill>
              <a:latin typeface="Calibri"/>
              <a:ea typeface="Calibri"/>
              <a:cs typeface="Calibri"/>
              <a:sym typeface="Calibri"/>
            </a:endParaRPr>
          </a:p>
          <a:p>
            <a:pPr marL="269176" marR="4572"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Western Nordic</a:t>
            </a:r>
            <a:r>
              <a:rPr lang="en" sz="1170" b="0" i="0" u="none" strike="noStrike" cap="none">
                <a:solidFill>
                  <a:srgbClr val="000000"/>
                </a:solidFill>
                <a:latin typeface="Calibri"/>
                <a:ea typeface="Calibri"/>
                <a:cs typeface="Calibri"/>
                <a:sym typeface="Calibri"/>
              </a:rPr>
              <a:t>: Eastern Greenland,  Iceland</a:t>
            </a:r>
            <a:endParaRPr sz="1170" b="0" i="0" u="none" strike="noStrike" cap="none">
              <a:solidFill>
                <a:srgbClr val="000000"/>
              </a:solidFill>
              <a:latin typeface="Calibri"/>
              <a:ea typeface="Calibri"/>
              <a:cs typeface="Calibri"/>
              <a:sym typeface="Calibri"/>
            </a:endParaRPr>
          </a:p>
          <a:p>
            <a:pPr marL="269176" marR="0"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Eastern Nordic:</a:t>
            </a:r>
            <a:r>
              <a:rPr lang="en" sz="1170" b="0" i="0" u="none" strike="noStrike" cap="none">
                <a:solidFill>
                  <a:srgbClr val="000000"/>
                </a:solidFill>
                <a:latin typeface="Calibri"/>
                <a:ea typeface="Calibri"/>
                <a:cs typeface="Calibri"/>
                <a:sym typeface="Calibri"/>
              </a:rPr>
              <a:t> Svalbard and Scandinavia</a:t>
            </a:r>
            <a:endParaRPr sz="1170" b="0" i="0" u="none" strike="noStrike" cap="none">
              <a:solidFill>
                <a:srgbClr val="17365D"/>
              </a:solidFill>
              <a:latin typeface="Calibri"/>
              <a:ea typeface="Calibri"/>
              <a:cs typeface="Calibri"/>
              <a:sym typeface="Calibri"/>
            </a:endParaRPr>
          </a:p>
          <a:p>
            <a:pPr marL="11430" marR="0" lvl="0" indent="0" algn="l" rtl="0">
              <a:lnSpc>
                <a:spcPct val="100000"/>
              </a:lnSpc>
              <a:spcBef>
                <a:spcPts val="1080"/>
              </a:spcBef>
              <a:spcAft>
                <a:spcPts val="0"/>
              </a:spcAft>
              <a:buClr>
                <a:srgbClr val="000000"/>
              </a:buClr>
              <a:buSzPts val="1530"/>
              <a:buFont typeface="Arial"/>
              <a:buNone/>
            </a:pPr>
            <a:r>
              <a:rPr lang="en" sz="1530" b="0" i="0" u="sng" strike="noStrike" cap="none">
                <a:solidFill>
                  <a:srgbClr val="17365D"/>
                </a:solidFill>
                <a:latin typeface="Calibri"/>
                <a:ea typeface="Calibri"/>
                <a:cs typeface="Calibri"/>
                <a:sym typeface="Calibri"/>
              </a:rPr>
              <a:t>Eurasian Node</a:t>
            </a:r>
            <a:endParaRPr sz="1530" b="0" i="0" u="none" strike="noStrike" cap="none">
              <a:solidFill>
                <a:srgbClr val="17365D"/>
              </a:solidFill>
              <a:latin typeface="Calibri"/>
              <a:ea typeface="Calibri"/>
              <a:cs typeface="Calibri"/>
              <a:sym typeface="Calibri"/>
            </a:endParaRPr>
          </a:p>
          <a:p>
            <a:pPr marL="269176" marR="0"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Western Siberia</a:t>
            </a:r>
            <a:endParaRPr sz="1170" b="0" i="0" u="none" strike="noStrike" cap="none">
              <a:solidFill>
                <a:srgbClr val="17365D"/>
              </a:solidFill>
              <a:latin typeface="Calibri"/>
              <a:ea typeface="Calibri"/>
              <a:cs typeface="Calibri"/>
              <a:sym typeface="Calibri"/>
            </a:endParaRPr>
          </a:p>
          <a:p>
            <a:pPr marL="269176" marR="0"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Eastern Siberia</a:t>
            </a:r>
            <a:endParaRPr sz="1170" b="0" i="0" u="none" strike="noStrike" cap="none">
              <a:solidFill>
                <a:srgbClr val="17365D"/>
              </a:solidFill>
              <a:latin typeface="Calibri"/>
              <a:ea typeface="Calibri"/>
              <a:cs typeface="Calibri"/>
              <a:sym typeface="Calibri"/>
            </a:endParaRPr>
          </a:p>
          <a:p>
            <a:pPr marL="269176" marR="0" lvl="0" indent="-240601" algn="l" rtl="0">
              <a:lnSpc>
                <a:spcPct val="100000"/>
              </a:lnSpc>
              <a:spcBef>
                <a:spcPts val="270"/>
              </a:spcBef>
              <a:spcAft>
                <a:spcPts val="0"/>
              </a:spcAft>
              <a:buClr>
                <a:srgbClr val="000000"/>
              </a:buClr>
              <a:buSzPts val="1300"/>
              <a:buFont typeface="Arial"/>
              <a:buChar char="•"/>
            </a:pPr>
            <a:r>
              <a:rPr lang="en" sz="1170" b="1" i="0" u="none" strike="noStrike" cap="none">
                <a:solidFill>
                  <a:srgbClr val="17365D"/>
                </a:solidFill>
                <a:latin typeface="Calibri"/>
                <a:ea typeface="Calibri"/>
                <a:cs typeface="Calibri"/>
                <a:sym typeface="Calibri"/>
              </a:rPr>
              <a:t>Chukchi &amp; Bering</a:t>
            </a:r>
            <a:endParaRPr sz="1170" b="0" i="0" u="none" strike="noStrike" cap="none">
              <a:solidFill>
                <a:srgbClr val="17365D"/>
              </a:solidFill>
              <a:latin typeface="Calibri"/>
              <a:ea typeface="Calibri"/>
              <a:cs typeface="Calibri"/>
              <a:sym typeface="Calibri"/>
            </a:endParaRPr>
          </a:p>
          <a:p>
            <a:pPr marL="11430" marR="0" lvl="0" indent="0" algn="l" rtl="0">
              <a:lnSpc>
                <a:spcPct val="100000"/>
              </a:lnSpc>
              <a:spcBef>
                <a:spcPts val="1080"/>
              </a:spcBef>
              <a:spcAft>
                <a:spcPts val="0"/>
              </a:spcAft>
              <a:buClr>
                <a:srgbClr val="000000"/>
              </a:buClr>
              <a:buSzPts val="1530"/>
              <a:buFont typeface="Arial"/>
              <a:buNone/>
            </a:pPr>
            <a:r>
              <a:rPr lang="en" sz="1530" b="0" i="0" u="sng" strike="noStrike" cap="none">
                <a:solidFill>
                  <a:srgbClr val="17365D"/>
                </a:solidFill>
                <a:latin typeface="Calibri"/>
                <a:ea typeface="Calibri"/>
                <a:cs typeface="Calibri"/>
                <a:sym typeface="Calibri"/>
              </a:rPr>
              <a:t>Central Arctic</a:t>
            </a:r>
            <a:endParaRPr sz="450" b="0" i="0" u="none" strike="noStrike" cap="none">
              <a:solidFill>
                <a:srgbClr val="17365D"/>
              </a:solidFill>
              <a:latin typeface="Calibri"/>
              <a:ea typeface="Calibri"/>
              <a:cs typeface="Calibri"/>
              <a:sym typeface="Calibri"/>
            </a:endParaRPr>
          </a:p>
        </p:txBody>
      </p:sp>
      <p:pic>
        <p:nvPicPr>
          <p:cNvPr id="577" name="Google Shape;577;p97"/>
          <p:cNvPicPr preferRelativeResize="0"/>
          <p:nvPr/>
        </p:nvPicPr>
        <p:blipFill rotWithShape="1">
          <a:blip r:embed="rId3">
            <a:alphaModFix/>
          </a:blip>
          <a:srcRect/>
          <a:stretch/>
        </p:blipFill>
        <p:spPr>
          <a:xfrm>
            <a:off x="987981" y="785350"/>
            <a:ext cx="3888000" cy="388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80"/>
          <p:cNvSpPr txBox="1">
            <a:spLocks noGrp="1"/>
          </p:cNvSpPr>
          <p:nvPr>
            <p:ph type="ctrTitle"/>
          </p:nvPr>
        </p:nvSpPr>
        <p:spPr>
          <a:xfrm>
            <a:off x="355190" y="555679"/>
            <a:ext cx="4449039" cy="79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680"/>
              <a:buNone/>
            </a:pPr>
            <a:r>
              <a:rPr lang="en" sz="3820" b="1" dirty="0">
                <a:effectLst>
                  <a:outerShdw blurRad="38100" dist="38100" dir="2700000" algn="tl">
                    <a:srgbClr val="000000">
                      <a:alpha val="43137"/>
                    </a:srgbClr>
                  </a:outerShdw>
                </a:effectLst>
              </a:rPr>
              <a:t>Meeting Logistics</a:t>
            </a:r>
            <a:endParaRPr sz="3820" b="1" dirty="0">
              <a:effectLst>
                <a:outerShdw blurRad="38100" dist="38100" dir="2700000" algn="tl">
                  <a:srgbClr val="000000">
                    <a:alpha val="43137"/>
                  </a:srgbClr>
                </a:outerShdw>
              </a:effectLst>
            </a:endParaRPr>
          </a:p>
        </p:txBody>
      </p:sp>
      <p:sp>
        <p:nvSpPr>
          <p:cNvPr id="425" name="Google Shape;425;p80"/>
          <p:cNvSpPr txBox="1"/>
          <p:nvPr/>
        </p:nvSpPr>
        <p:spPr>
          <a:xfrm>
            <a:off x="247932" y="1415550"/>
            <a:ext cx="4854300" cy="310565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dirty="0">
                <a:solidFill>
                  <a:schemeClr val="dk2"/>
                </a:solidFill>
              </a:rPr>
              <a:t>Please register with name, surname and affiliation</a:t>
            </a:r>
          </a:p>
          <a:p>
            <a:pPr marL="457200" lvl="0" indent="-342900" algn="l" rtl="0">
              <a:spcBef>
                <a:spcPts val="0"/>
              </a:spcBef>
              <a:spcAft>
                <a:spcPts val="0"/>
              </a:spcAft>
              <a:buClr>
                <a:schemeClr val="dk2"/>
              </a:buClr>
              <a:buSzPts val="1800"/>
              <a:buChar char="●"/>
            </a:pPr>
            <a:r>
              <a:rPr lang="en" sz="1800" dirty="0">
                <a:solidFill>
                  <a:schemeClr val="dk2"/>
                </a:solidFill>
              </a:rPr>
              <a:t>Please keep your mic and camera muted</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Use the “raise hand” feature to ask questions</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Chat be used for relevant questions or comments</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This forum will be recorded</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All slides are operated centrally</a:t>
            </a:r>
            <a:endParaRPr sz="1800" dirty="0">
              <a:solidFill>
                <a:schemeClr val="dk2"/>
              </a:solidFill>
            </a:endParaRPr>
          </a:p>
        </p:txBody>
      </p:sp>
      <p:pic>
        <p:nvPicPr>
          <p:cNvPr id="5" name="Picture 4">
            <a:extLst>
              <a:ext uri="{FF2B5EF4-FFF2-40B4-BE49-F238E27FC236}">
                <a16:creationId xmlns:a16="http://schemas.microsoft.com/office/drawing/2014/main" id="{972752FC-6723-F310-D597-79FC8707F808}"/>
              </a:ext>
            </a:extLst>
          </p:cNvPr>
          <p:cNvPicPr>
            <a:picLocks noChangeAspect="1"/>
          </p:cNvPicPr>
          <p:nvPr/>
        </p:nvPicPr>
        <p:blipFill>
          <a:blip r:embed="rId3"/>
          <a:stretch>
            <a:fillRect/>
          </a:stretch>
        </p:blipFill>
        <p:spPr>
          <a:xfrm>
            <a:off x="5266849" y="0"/>
            <a:ext cx="3666818"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8"/>
          <p:cNvSpPr txBox="1">
            <a:spLocks noGrp="1"/>
          </p:cNvSpPr>
          <p:nvPr>
            <p:ph type="title"/>
          </p:nvPr>
        </p:nvSpPr>
        <p:spPr>
          <a:xfrm>
            <a:off x="1969491" y="224851"/>
            <a:ext cx="5980200" cy="456000"/>
          </a:xfrm>
          <a:prstGeom prst="rect">
            <a:avLst/>
          </a:prstGeom>
          <a:noFill/>
          <a:ln>
            <a:noFill/>
          </a:ln>
        </p:spPr>
        <p:txBody>
          <a:bodyPr spcFirstLastPara="1" wrap="square" lIns="0" tIns="12550" rIns="0" bIns="0" anchor="ctr" anchorCtr="0">
            <a:spAutoFit/>
          </a:bodyPr>
          <a:lstStyle/>
          <a:p>
            <a:pPr marL="11430" lvl="0" indent="0" algn="l" rtl="0">
              <a:lnSpc>
                <a:spcPct val="100000"/>
              </a:lnSpc>
              <a:spcBef>
                <a:spcPts val="0"/>
              </a:spcBef>
              <a:spcAft>
                <a:spcPts val="0"/>
              </a:spcAft>
              <a:buSzPts val="3200"/>
              <a:buNone/>
            </a:pPr>
            <a:r>
              <a:rPr lang="en" sz="2880" dirty="0">
                <a:solidFill>
                  <a:srgbClr val="17365D"/>
                </a:solidFill>
                <a:effectLst>
                  <a:outerShdw blurRad="38100" dist="38100" dir="2700000" algn="tl">
                    <a:srgbClr val="000000">
                      <a:alpha val="43137"/>
                    </a:srgbClr>
                  </a:outerShdw>
                </a:effectLst>
              </a:rPr>
              <a:t>Sea-Ice Navigational Regions</a:t>
            </a:r>
            <a:endParaRPr dirty="0">
              <a:solidFill>
                <a:srgbClr val="17365D"/>
              </a:solidFill>
              <a:effectLst>
                <a:outerShdw blurRad="38100" dist="38100" dir="2700000" algn="tl">
                  <a:srgbClr val="000000">
                    <a:alpha val="43137"/>
                  </a:srgbClr>
                </a:outerShdw>
              </a:effectLst>
            </a:endParaRPr>
          </a:p>
        </p:txBody>
      </p:sp>
      <p:sp>
        <p:nvSpPr>
          <p:cNvPr id="583" name="Google Shape;583;p98"/>
          <p:cNvSpPr txBox="1"/>
          <p:nvPr/>
        </p:nvSpPr>
        <p:spPr>
          <a:xfrm>
            <a:off x="1494473" y="4709007"/>
            <a:ext cx="5589300" cy="191700"/>
          </a:xfrm>
          <a:prstGeom prst="rect">
            <a:avLst/>
          </a:prstGeom>
          <a:noFill/>
          <a:ln>
            <a:noFill/>
          </a:ln>
        </p:spPr>
        <p:txBody>
          <a:bodyPr spcFirstLastPara="1" wrap="square" lIns="0" tIns="11425" rIns="0" bIns="0" anchor="t" anchorCtr="0">
            <a:spAutoFit/>
          </a:bodyPr>
          <a:lstStyle/>
          <a:p>
            <a:pPr marL="11430" marR="0" lvl="0" indent="0" algn="l" rtl="0">
              <a:lnSpc>
                <a:spcPct val="100000"/>
              </a:lnSpc>
              <a:spcBef>
                <a:spcPts val="0"/>
              </a:spcBef>
              <a:spcAft>
                <a:spcPts val="0"/>
              </a:spcAft>
              <a:buClr>
                <a:srgbClr val="000000"/>
              </a:buClr>
              <a:buSzPts val="1170"/>
              <a:buFont typeface="Arial"/>
              <a:buNone/>
            </a:pPr>
            <a:r>
              <a:rPr lang="en" sz="1170" b="0" i="0" u="none" strike="noStrike" cap="none">
                <a:solidFill>
                  <a:srgbClr val="000000"/>
                </a:solidFill>
                <a:latin typeface="Arial"/>
                <a:ea typeface="Arial"/>
                <a:cs typeface="Arial"/>
                <a:sym typeface="Arial"/>
              </a:rPr>
              <a:t>Sea-Ice Regions. Map Source: Courtesy of the U.S. National Academy of Sciences.</a:t>
            </a:r>
            <a:endParaRPr sz="1170" b="0" i="0" u="none" strike="noStrike" cap="none">
              <a:solidFill>
                <a:srgbClr val="000000"/>
              </a:solidFill>
              <a:latin typeface="Arial"/>
              <a:ea typeface="Arial"/>
              <a:cs typeface="Arial"/>
              <a:sym typeface="Arial"/>
            </a:endParaRPr>
          </a:p>
        </p:txBody>
      </p:sp>
      <p:grpSp>
        <p:nvGrpSpPr>
          <p:cNvPr id="584" name="Google Shape;584;p98"/>
          <p:cNvGrpSpPr/>
          <p:nvPr/>
        </p:nvGrpSpPr>
        <p:grpSpPr>
          <a:xfrm>
            <a:off x="1969491" y="772818"/>
            <a:ext cx="5205017" cy="3844222"/>
            <a:chOff x="65346" y="4097227"/>
            <a:chExt cx="2733871" cy="2610500"/>
          </a:xfrm>
        </p:grpSpPr>
        <p:grpSp>
          <p:nvGrpSpPr>
            <p:cNvPr id="585" name="Google Shape;585;p98"/>
            <p:cNvGrpSpPr/>
            <p:nvPr/>
          </p:nvGrpSpPr>
          <p:grpSpPr>
            <a:xfrm>
              <a:off x="65346" y="4097227"/>
              <a:ext cx="2733871" cy="2610500"/>
              <a:chOff x="4644008" y="1340768"/>
              <a:chExt cx="4263679" cy="3910275"/>
            </a:xfrm>
          </p:grpSpPr>
          <p:grpSp>
            <p:nvGrpSpPr>
              <p:cNvPr id="586" name="Google Shape;586;p98"/>
              <p:cNvGrpSpPr/>
              <p:nvPr/>
            </p:nvGrpSpPr>
            <p:grpSpPr>
              <a:xfrm>
                <a:off x="4644008" y="1340768"/>
                <a:ext cx="4263679" cy="3910275"/>
                <a:chOff x="4644008" y="1340768"/>
                <a:chExt cx="4263679" cy="3910275"/>
              </a:xfrm>
            </p:grpSpPr>
            <p:pic>
              <p:nvPicPr>
                <p:cNvPr id="587" name="Google Shape;587;p98"/>
                <p:cNvPicPr preferRelativeResize="0"/>
                <p:nvPr/>
              </p:nvPicPr>
              <p:blipFill rotWithShape="1">
                <a:blip r:embed="rId3">
                  <a:alphaModFix/>
                </a:blip>
                <a:srcRect t="51" b="14697"/>
                <a:stretch/>
              </p:blipFill>
              <p:spPr>
                <a:xfrm>
                  <a:off x="4644008" y="1340768"/>
                  <a:ext cx="4263679" cy="3910275"/>
                </a:xfrm>
                <a:prstGeom prst="rect">
                  <a:avLst/>
                </a:prstGeom>
                <a:noFill/>
                <a:ln w="9525" cap="flat" cmpd="sng">
                  <a:solidFill>
                    <a:srgbClr val="000000"/>
                  </a:solidFill>
                  <a:prstDash val="solid"/>
                  <a:round/>
                  <a:headEnd type="none" w="sm" len="sm"/>
                  <a:tailEnd type="none" w="sm" len="sm"/>
                </a:ln>
              </p:spPr>
            </p:pic>
            <p:sp>
              <p:nvSpPr>
                <p:cNvPr id="588" name="Google Shape;588;p98"/>
                <p:cNvSpPr/>
                <p:nvPr/>
              </p:nvSpPr>
              <p:spPr>
                <a:xfrm>
                  <a:off x="7046343" y="1376447"/>
                  <a:ext cx="1812000" cy="1574400"/>
                </a:xfrm>
                <a:prstGeom prst="rect">
                  <a:avLst/>
                </a:prstGeom>
                <a:solidFill>
                  <a:srgbClr val="EFE3BD"/>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260"/>
                    <a:buFont typeface="Arial"/>
                    <a:buNone/>
                  </a:pPr>
                  <a:endParaRPr sz="1260" b="0" i="0" u="none" strike="noStrike" cap="none">
                    <a:solidFill>
                      <a:srgbClr val="FFFFFF"/>
                    </a:solidFill>
                    <a:latin typeface="Arial"/>
                    <a:ea typeface="Arial"/>
                    <a:cs typeface="Arial"/>
                    <a:sym typeface="Arial"/>
                  </a:endParaRPr>
                </a:p>
              </p:txBody>
            </p:sp>
          </p:grpSp>
          <p:pic>
            <p:nvPicPr>
              <p:cNvPr id="589" name="Google Shape;589;p98"/>
              <p:cNvPicPr preferRelativeResize="0"/>
              <p:nvPr/>
            </p:nvPicPr>
            <p:blipFill rotWithShape="1">
              <a:blip r:embed="rId4">
                <a:alphaModFix/>
              </a:blip>
              <a:srcRect/>
              <a:stretch/>
            </p:blipFill>
            <p:spPr>
              <a:xfrm>
                <a:off x="6672736" y="1828153"/>
                <a:ext cx="2145898" cy="531118"/>
              </a:xfrm>
              <a:prstGeom prst="rect">
                <a:avLst/>
              </a:prstGeom>
              <a:noFill/>
              <a:ln>
                <a:noFill/>
              </a:ln>
            </p:spPr>
          </p:pic>
        </p:grpSp>
        <p:sp>
          <p:nvSpPr>
            <p:cNvPr id="590" name="Google Shape;590;p98"/>
            <p:cNvSpPr txBox="1"/>
            <p:nvPr/>
          </p:nvSpPr>
          <p:spPr>
            <a:xfrm>
              <a:off x="1646150" y="5900100"/>
              <a:ext cx="450900" cy="723900"/>
            </a:xfrm>
            <a:prstGeom prst="rect">
              <a:avLst/>
            </a:prstGeom>
            <a:noFill/>
            <a:ln>
              <a:noFill/>
            </a:ln>
          </p:spPr>
          <p:txBody>
            <a:bodyPr spcFirstLastPara="1" wrap="square" lIns="82275" tIns="41125" rIns="82275" bIns="41125" anchor="t" anchorCtr="0">
              <a:noAutofit/>
            </a:bodyPr>
            <a:lstStyle/>
            <a:p>
              <a:pPr marL="0" marR="0" lvl="0" indent="0" algn="ctr" rtl="0">
                <a:lnSpc>
                  <a:spcPct val="115000"/>
                </a:lnSpc>
                <a:spcBef>
                  <a:spcPts val="0"/>
                </a:spcBef>
                <a:spcAft>
                  <a:spcPts val="0"/>
                </a:spcAft>
                <a:buClr>
                  <a:srgbClr val="000000"/>
                </a:buClr>
                <a:buSzPts val="360"/>
                <a:buFont typeface="Arial"/>
                <a:buNone/>
              </a:pPr>
              <a:r>
                <a:rPr lang="en" sz="360" b="0" i="0" u="none" strike="noStrike" cap="none">
                  <a:solidFill>
                    <a:srgbClr val="000000"/>
                  </a:solidFill>
                  <a:latin typeface="Arial"/>
                  <a:ea typeface="Arial"/>
                  <a:cs typeface="Arial"/>
                  <a:sym typeface="Arial"/>
                </a:rPr>
                <a:t>Greenland Sea</a:t>
              </a:r>
              <a:endParaRPr sz="989"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9"/>
          <p:cNvSpPr txBox="1">
            <a:spLocks noGrp="1"/>
          </p:cNvSpPr>
          <p:nvPr>
            <p:ph type="title"/>
          </p:nvPr>
        </p:nvSpPr>
        <p:spPr>
          <a:xfrm>
            <a:off x="1048500" y="278777"/>
            <a:ext cx="6886500" cy="511500"/>
          </a:xfrm>
          <a:prstGeom prst="rect">
            <a:avLst/>
          </a:prstGeom>
          <a:noFill/>
          <a:ln>
            <a:noFill/>
          </a:ln>
        </p:spPr>
        <p:txBody>
          <a:bodyPr spcFirstLastPara="1" wrap="square" lIns="0" tIns="12550" rIns="0" bIns="0" anchor="ctr" anchorCtr="0">
            <a:spAutoFit/>
          </a:bodyPr>
          <a:lstStyle/>
          <a:p>
            <a:pPr marL="11430" lvl="0" indent="0" algn="ctr" rtl="0">
              <a:lnSpc>
                <a:spcPct val="100000"/>
              </a:lnSpc>
              <a:spcBef>
                <a:spcPts val="0"/>
              </a:spcBef>
              <a:spcAft>
                <a:spcPts val="0"/>
              </a:spcAft>
              <a:buSzPts val="3200"/>
              <a:buNone/>
            </a:pPr>
            <a:r>
              <a:rPr lang="en" sz="3240" b="1" dirty="0">
                <a:effectLst>
                  <a:outerShdw blurRad="38100" dist="38100" dir="2700000" algn="tl">
                    <a:srgbClr val="000000">
                      <a:alpha val="43137"/>
                    </a:srgbClr>
                  </a:outerShdw>
                </a:effectLst>
                <a:latin typeface="Calibri"/>
                <a:ea typeface="Calibri"/>
                <a:cs typeface="Calibri"/>
                <a:sym typeface="Calibri"/>
              </a:rPr>
              <a:t>How this summary was developed</a:t>
            </a:r>
            <a:endParaRPr sz="3240" b="1" dirty="0">
              <a:effectLst>
                <a:outerShdw blurRad="38100" dist="38100" dir="2700000" algn="tl">
                  <a:srgbClr val="000000">
                    <a:alpha val="43137"/>
                  </a:srgbClr>
                </a:outerShdw>
              </a:effectLst>
              <a:latin typeface="Calibri"/>
              <a:ea typeface="Calibri"/>
              <a:cs typeface="Calibri"/>
              <a:sym typeface="Calibri"/>
            </a:endParaRPr>
          </a:p>
        </p:txBody>
      </p:sp>
      <p:sp>
        <p:nvSpPr>
          <p:cNvPr id="596" name="Google Shape;596;p99"/>
          <p:cNvSpPr txBox="1"/>
          <p:nvPr/>
        </p:nvSpPr>
        <p:spPr>
          <a:xfrm>
            <a:off x="835853" y="850500"/>
            <a:ext cx="7851000" cy="4173300"/>
          </a:xfrm>
          <a:prstGeom prst="rect">
            <a:avLst/>
          </a:prstGeom>
          <a:noFill/>
          <a:ln>
            <a:noFill/>
          </a:ln>
        </p:spPr>
        <p:txBody>
          <a:bodyPr spcFirstLastPara="1" wrap="square" lIns="0" tIns="31425" rIns="0" bIns="0" anchor="t" anchorCtr="0">
            <a:spAutoFit/>
          </a:bodyPr>
          <a:lstStyle/>
          <a:p>
            <a:pPr marL="0" marR="0" lvl="0" indent="0" algn="ctr" rtl="0">
              <a:lnSpc>
                <a:spcPct val="100000"/>
              </a:lnSpc>
              <a:spcBef>
                <a:spcPts val="0"/>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Available observations </a:t>
            </a:r>
            <a:endParaRPr sz="252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248"/>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a:t>
            </a:r>
            <a:endParaRPr sz="2520" b="0" i="0" u="none" strike="noStrike" cap="none" dirty="0">
              <a:solidFill>
                <a:srgbClr val="000000"/>
              </a:solidFill>
              <a:latin typeface="Calibri"/>
              <a:ea typeface="Calibri"/>
              <a:cs typeface="Calibri"/>
              <a:sym typeface="Calibri"/>
            </a:endParaRPr>
          </a:p>
          <a:p>
            <a:pPr marL="0" marR="405193" lvl="0" indent="0" algn="ctr" rtl="0">
              <a:lnSpc>
                <a:spcPct val="100000"/>
              </a:lnSpc>
              <a:spcBef>
                <a:spcPts val="590"/>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State of the art modeling for temperature, precipitation and sea-ice </a:t>
            </a:r>
            <a:endParaRPr sz="2520" b="0" i="0" u="none" strike="noStrike" cap="none" dirty="0">
              <a:solidFill>
                <a:srgbClr val="000000"/>
              </a:solidFill>
              <a:latin typeface="Calibri"/>
              <a:ea typeface="Calibri"/>
              <a:cs typeface="Calibri"/>
              <a:sym typeface="Calibri"/>
            </a:endParaRPr>
          </a:p>
          <a:p>
            <a:pPr marL="0" marR="405193" lvl="0" indent="0" algn="ctr" rtl="0">
              <a:lnSpc>
                <a:spcPct val="100000"/>
              </a:lnSpc>
              <a:spcBef>
                <a:spcPts val="590"/>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    +</a:t>
            </a:r>
            <a:endParaRPr sz="252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153"/>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Arctic regional climate expertise from</a:t>
            </a:r>
            <a:endParaRPr sz="126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153"/>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National meteorological organizations*</a:t>
            </a:r>
            <a:endParaRPr sz="126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153"/>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a:t>
            </a:r>
            <a:endParaRPr sz="2520" b="0" i="0" u="none" strike="noStrike" cap="none" dirty="0">
              <a:solidFill>
                <a:srgbClr val="000000"/>
              </a:solidFill>
              <a:latin typeface="Calibri"/>
              <a:ea typeface="Calibri"/>
              <a:cs typeface="Calibri"/>
              <a:sym typeface="Calibri"/>
            </a:endParaRPr>
          </a:p>
          <a:p>
            <a:pPr marL="0" marR="4572" lvl="0" indent="0" algn="ctr" rtl="0">
              <a:lnSpc>
                <a:spcPct val="100000"/>
              </a:lnSpc>
              <a:spcBef>
                <a:spcPts val="0"/>
              </a:spcBef>
              <a:spcAft>
                <a:spcPts val="0"/>
              </a:spcAft>
              <a:buClr>
                <a:srgbClr val="000000"/>
              </a:buClr>
              <a:buSzPts val="2520"/>
              <a:buFont typeface="Arial"/>
              <a:buNone/>
            </a:pPr>
            <a:r>
              <a:rPr lang="en" sz="2520" b="0" i="0" u="none" strike="noStrike" cap="none" dirty="0">
                <a:solidFill>
                  <a:srgbClr val="000000"/>
                </a:solidFill>
                <a:latin typeface="Calibri"/>
                <a:ea typeface="Calibri"/>
                <a:cs typeface="Calibri"/>
                <a:sym typeface="Calibri"/>
              </a:rPr>
              <a:t>Information about potential impacts for regional users</a:t>
            </a:r>
            <a:endParaRPr sz="252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55"/>
              <a:buFont typeface="Arial"/>
              <a:buNone/>
            </a:pPr>
            <a:r>
              <a:rPr lang="en" sz="2655" b="0" i="0" u="none" strike="noStrike" cap="none" dirty="0">
                <a:solidFill>
                  <a:srgbClr val="000000"/>
                </a:solidFill>
                <a:latin typeface="Calibri"/>
                <a:ea typeface="Calibri"/>
                <a:cs typeface="Calibri"/>
                <a:sym typeface="Calibri"/>
              </a:rPr>
              <a:t>*</a:t>
            </a:r>
            <a:r>
              <a:rPr lang="en" sz="1575" b="0" i="0" u="none" strike="noStrike" cap="none" dirty="0">
                <a:solidFill>
                  <a:srgbClr val="000000"/>
                </a:solidFill>
                <a:latin typeface="Calibri"/>
                <a:ea typeface="Calibri"/>
                <a:cs typeface="Calibri"/>
                <a:sym typeface="Calibri"/>
              </a:rPr>
              <a:t>As a result, the regional outlooks may not always match the model output</a:t>
            </a:r>
            <a:endParaRPr sz="126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00"/>
        <p:cNvGrpSpPr/>
        <p:nvPr/>
      </p:nvGrpSpPr>
      <p:grpSpPr>
        <a:xfrm>
          <a:off x="0" y="0"/>
          <a:ext cx="0" cy="0"/>
          <a:chOff x="0" y="0"/>
          <a:chExt cx="0" cy="0"/>
        </a:xfrm>
      </p:grpSpPr>
      <p:sp>
        <p:nvSpPr>
          <p:cNvPr id="601" name="Google Shape;601;p100"/>
          <p:cNvSpPr txBox="1">
            <a:spLocks noGrp="1"/>
          </p:cNvSpPr>
          <p:nvPr>
            <p:ph type="title"/>
          </p:nvPr>
        </p:nvSpPr>
        <p:spPr>
          <a:xfrm>
            <a:off x="525531" y="1574360"/>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Arial"/>
              <a:buNone/>
            </a:pPr>
            <a:r>
              <a:rPr lang="en" sz="4400" b="1" dirty="0">
                <a:solidFill>
                  <a:srgbClr val="17365D"/>
                </a:solidFill>
                <a:effectLst>
                  <a:outerShdw blurRad="38100" dist="38100" dir="2700000" algn="tl">
                    <a:srgbClr val="000000">
                      <a:alpha val="43137"/>
                    </a:srgbClr>
                  </a:outerShdw>
                </a:effectLst>
              </a:rPr>
              <a:t>North American node</a:t>
            </a:r>
            <a:endParaRPr sz="4400" b="1" dirty="0">
              <a:solidFill>
                <a:srgbClr val="17365D"/>
              </a:solidFill>
              <a:effectLst>
                <a:outerShdw blurRad="38100" dist="38100" dir="2700000" algn="tl">
                  <a:srgbClr val="000000">
                    <a:alpha val="43137"/>
                  </a:srgbClr>
                </a:outerShdw>
              </a:effectLst>
            </a:endParaRPr>
          </a:p>
        </p:txBody>
      </p:sp>
      <p:sp>
        <p:nvSpPr>
          <p:cNvPr id="602" name="Google Shape;602;p100"/>
          <p:cNvSpPr txBox="1"/>
          <p:nvPr/>
        </p:nvSpPr>
        <p:spPr>
          <a:xfrm>
            <a:off x="1292869" y="3955984"/>
            <a:ext cx="7677300" cy="6081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dirty="0">
                <a:solidFill>
                  <a:srgbClr val="888888"/>
                </a:solidFill>
                <a:latin typeface="Arial"/>
                <a:ea typeface="Arial"/>
                <a:cs typeface="Arial"/>
                <a:sym typeface="Arial"/>
              </a:rPr>
              <a:t>Arctic Regional Climate Centre Network</a:t>
            </a:r>
            <a:endParaRPr sz="3200" b="0" i="0" u="none" strike="noStrike" cap="none" dirty="0">
              <a:solidFill>
                <a:srgbClr val="888888"/>
              </a:solidFill>
              <a:latin typeface="Arial"/>
              <a:ea typeface="Arial"/>
              <a:cs typeface="Arial"/>
              <a:sym typeface="Arial"/>
            </a:endParaRPr>
          </a:p>
        </p:txBody>
      </p:sp>
      <p:pic>
        <p:nvPicPr>
          <p:cNvPr id="603" name="Google Shape;603;p100"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3838552"/>
            <a:ext cx="757238" cy="842963"/>
          </a:xfrm>
          <a:prstGeom prst="rect">
            <a:avLst/>
          </a:prstGeom>
          <a:noFill/>
          <a:ln>
            <a:noFill/>
          </a:ln>
        </p:spPr>
      </p:pic>
      <p:pic>
        <p:nvPicPr>
          <p:cNvPr id="604" name="Google Shape;604;p100"/>
          <p:cNvPicPr preferRelativeResize="0"/>
          <p:nvPr/>
        </p:nvPicPr>
        <p:blipFill rotWithShape="1">
          <a:blip r:embed="rId4">
            <a:alphaModFix/>
          </a:blip>
          <a:srcRect/>
          <a:stretch/>
        </p:blipFill>
        <p:spPr>
          <a:xfrm>
            <a:off x="7380312" y="141480"/>
            <a:ext cx="1043405" cy="1313883"/>
          </a:xfrm>
          <a:prstGeom prst="rect">
            <a:avLst/>
          </a:prstGeom>
          <a:noFill/>
          <a:ln>
            <a:noFill/>
          </a:ln>
        </p:spPr>
      </p:pic>
      <p:sp>
        <p:nvSpPr>
          <p:cNvPr id="605" name="Google Shape;605;p100"/>
          <p:cNvSpPr txBox="1"/>
          <p:nvPr/>
        </p:nvSpPr>
        <p:spPr>
          <a:xfrm>
            <a:off x="770066" y="2532395"/>
            <a:ext cx="8229600" cy="869428"/>
          </a:xfrm>
          <a:prstGeom prst="rect">
            <a:avLst/>
          </a:prstGeom>
          <a:noFill/>
          <a:ln>
            <a:noFill/>
          </a:ln>
        </p:spPr>
        <p:txBody>
          <a:bodyPr spcFirstLastPara="1" wrap="square" lIns="91425" tIns="45700" rIns="91425" bIns="45700" anchor="t" anchorCtr="0">
            <a:spAutoFit/>
          </a:bodyPr>
          <a:lstStyle/>
          <a:p>
            <a:pPr marL="355600" marR="5080" lvl="0" indent="-342900" algn="l" rtl="0">
              <a:lnSpc>
                <a:spcPct val="100000"/>
              </a:lnSpc>
              <a:spcBef>
                <a:spcPts val="0"/>
              </a:spcBef>
              <a:spcAft>
                <a:spcPts val="0"/>
              </a:spcAft>
              <a:buClr>
                <a:schemeClr val="dk1"/>
              </a:buClr>
              <a:buSzPts val="1600"/>
              <a:buFont typeface="Wingdings" panose="05000000000000000000" pitchFamily="2" charset="2"/>
              <a:buChar char="q"/>
            </a:pPr>
            <a:r>
              <a:rPr lang="en" sz="2400" b="1" dirty="0">
                <a:solidFill>
                  <a:srgbClr val="17365D"/>
                </a:solidFill>
              </a:rPr>
              <a:t>Alaska &amp; Western Canada – Baljit Sekhon, ECCC</a:t>
            </a:r>
            <a:endParaRPr sz="2400" b="0" i="0" u="none" strike="noStrike" cap="none" dirty="0">
              <a:solidFill>
                <a:srgbClr val="000000"/>
              </a:solidFill>
              <a:latin typeface="Arial"/>
              <a:ea typeface="Arial"/>
              <a:cs typeface="Arial"/>
              <a:sym typeface="Arial"/>
            </a:endParaRPr>
          </a:p>
          <a:p>
            <a:pPr marL="355600" marR="0" lvl="0" indent="-342900" algn="l" rtl="0">
              <a:lnSpc>
                <a:spcPct val="100000"/>
              </a:lnSpc>
              <a:spcBef>
                <a:spcPts val="300"/>
              </a:spcBef>
              <a:spcAft>
                <a:spcPts val="0"/>
              </a:spcAft>
              <a:buClr>
                <a:schemeClr val="dk1"/>
              </a:buClr>
              <a:buSzPts val="1600"/>
              <a:buFont typeface="Wingdings" panose="05000000000000000000" pitchFamily="2" charset="2"/>
              <a:buChar char="q"/>
            </a:pPr>
            <a:r>
              <a:rPr lang="en" sz="2400" b="1" dirty="0">
                <a:solidFill>
                  <a:srgbClr val="17365D"/>
                </a:solidFill>
              </a:rPr>
              <a:t>Central &amp; Eastern Canada – Jesse Vagar, ECCC</a:t>
            </a:r>
            <a:endParaRPr sz="2400" b="0" i="0" u="none" strike="noStrike" cap="none" dirty="0">
              <a:solidFill>
                <a:srgbClr val="17365D"/>
              </a:solidFill>
              <a:latin typeface="Arial"/>
              <a:ea typeface="Arial"/>
              <a:cs typeface="Arial"/>
              <a:sym typeface="Arial"/>
            </a:endParaRPr>
          </a:p>
        </p:txBody>
      </p:sp>
      <p:sp>
        <p:nvSpPr>
          <p:cNvPr id="2" name="Google Shape;754;p114">
            <a:extLst>
              <a:ext uri="{FF2B5EF4-FFF2-40B4-BE49-F238E27FC236}">
                <a16:creationId xmlns:a16="http://schemas.microsoft.com/office/drawing/2014/main" id="{9A50382C-74D3-C47F-2349-66844C7E99EA}"/>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09"/>
        <p:cNvGrpSpPr/>
        <p:nvPr/>
      </p:nvGrpSpPr>
      <p:grpSpPr>
        <a:xfrm>
          <a:off x="0" y="0"/>
          <a:ext cx="0" cy="0"/>
          <a:chOff x="0" y="0"/>
          <a:chExt cx="0" cy="0"/>
        </a:xfrm>
      </p:grpSpPr>
      <p:pic>
        <p:nvPicPr>
          <p:cNvPr id="610" name="Google Shape;610;p101"/>
          <p:cNvPicPr preferRelativeResize="0"/>
          <p:nvPr/>
        </p:nvPicPr>
        <p:blipFill rotWithShape="1">
          <a:blip r:embed="rId3">
            <a:alphaModFix/>
          </a:blip>
          <a:srcRect/>
          <a:stretch/>
        </p:blipFill>
        <p:spPr>
          <a:xfrm>
            <a:off x="5015784" y="2751226"/>
            <a:ext cx="2945187" cy="1658907"/>
          </a:xfrm>
          <a:prstGeom prst="rect">
            <a:avLst/>
          </a:prstGeom>
          <a:noFill/>
          <a:ln>
            <a:noFill/>
          </a:ln>
        </p:spPr>
      </p:pic>
      <p:grpSp>
        <p:nvGrpSpPr>
          <p:cNvPr id="611" name="Google Shape;611;p101"/>
          <p:cNvGrpSpPr/>
          <p:nvPr/>
        </p:nvGrpSpPr>
        <p:grpSpPr>
          <a:xfrm>
            <a:off x="692236" y="1005897"/>
            <a:ext cx="3879764" cy="3826186"/>
            <a:chOff x="264422" y="1473843"/>
            <a:chExt cx="4480299" cy="4375778"/>
          </a:xfrm>
        </p:grpSpPr>
        <p:pic>
          <p:nvPicPr>
            <p:cNvPr id="612" name="Google Shape;612;p101"/>
            <p:cNvPicPr preferRelativeResize="0"/>
            <p:nvPr/>
          </p:nvPicPr>
          <p:blipFill rotWithShape="1">
            <a:blip r:embed="rId4">
              <a:alphaModFix/>
            </a:blip>
            <a:srcRect/>
            <a:stretch/>
          </p:blipFill>
          <p:spPr>
            <a:xfrm>
              <a:off x="264422" y="1473843"/>
              <a:ext cx="4480299" cy="4375778"/>
            </a:xfrm>
            <a:prstGeom prst="rect">
              <a:avLst/>
            </a:prstGeom>
            <a:noFill/>
            <a:ln w="28575" cap="flat" cmpd="sng">
              <a:solidFill>
                <a:schemeClr val="dk1"/>
              </a:solidFill>
              <a:prstDash val="solid"/>
              <a:round/>
              <a:headEnd type="none" w="sm" len="sm"/>
              <a:tailEnd type="none" w="sm" len="sm"/>
            </a:ln>
          </p:spPr>
        </p:pic>
        <p:cxnSp>
          <p:nvCxnSpPr>
            <p:cNvPr id="613" name="Google Shape;613;p101"/>
            <p:cNvCxnSpPr/>
            <p:nvPr/>
          </p:nvCxnSpPr>
          <p:spPr>
            <a:xfrm>
              <a:off x="853440" y="2872740"/>
              <a:ext cx="1148100" cy="621000"/>
            </a:xfrm>
            <a:prstGeom prst="straightConnector1">
              <a:avLst/>
            </a:prstGeom>
            <a:noFill/>
            <a:ln w="28575" cap="flat" cmpd="sng">
              <a:solidFill>
                <a:srgbClr val="FF0000"/>
              </a:solidFill>
              <a:prstDash val="solid"/>
              <a:round/>
              <a:headEnd type="none" w="sm" len="sm"/>
              <a:tailEnd type="none" w="sm" len="sm"/>
            </a:ln>
          </p:spPr>
        </p:cxnSp>
        <p:cxnSp>
          <p:nvCxnSpPr>
            <p:cNvPr id="614" name="Google Shape;614;p101"/>
            <p:cNvCxnSpPr/>
            <p:nvPr/>
          </p:nvCxnSpPr>
          <p:spPr>
            <a:xfrm>
              <a:off x="2316480" y="1816100"/>
              <a:ext cx="274200" cy="1263600"/>
            </a:xfrm>
            <a:prstGeom prst="straightConnector1">
              <a:avLst/>
            </a:prstGeom>
            <a:noFill/>
            <a:ln w="28575" cap="flat" cmpd="sng">
              <a:solidFill>
                <a:srgbClr val="FF0000"/>
              </a:solidFill>
              <a:prstDash val="solid"/>
              <a:round/>
              <a:headEnd type="none" w="sm" len="sm"/>
              <a:tailEnd type="none" w="sm" len="sm"/>
            </a:ln>
          </p:spPr>
        </p:cxnSp>
        <p:sp>
          <p:nvSpPr>
            <p:cNvPr id="615" name="Google Shape;615;p101"/>
            <p:cNvSpPr/>
            <p:nvPr/>
          </p:nvSpPr>
          <p:spPr>
            <a:xfrm>
              <a:off x="858520" y="1821180"/>
              <a:ext cx="1463040" cy="1026160"/>
            </a:xfrm>
            <a:custGeom>
              <a:avLst/>
              <a:gdLst/>
              <a:ahLst/>
              <a:cxnLst/>
              <a:rect l="l" t="t" r="r" b="b"/>
              <a:pathLst>
                <a:path w="1463040" h="1026160" extrusionOk="0">
                  <a:moveTo>
                    <a:pt x="0" y="1026160"/>
                  </a:moveTo>
                  <a:lnTo>
                    <a:pt x="254000" y="690880"/>
                  </a:lnTo>
                  <a:cubicBezTo>
                    <a:pt x="298027" y="633307"/>
                    <a:pt x="264160" y="680720"/>
                    <a:pt x="264160" y="680720"/>
                  </a:cubicBezTo>
                  <a:cubicBezTo>
                    <a:pt x="302260" y="645160"/>
                    <a:pt x="408093" y="537633"/>
                    <a:pt x="482600" y="477520"/>
                  </a:cubicBezTo>
                  <a:cubicBezTo>
                    <a:pt x="557107" y="417407"/>
                    <a:pt x="629073" y="370840"/>
                    <a:pt x="711200" y="320040"/>
                  </a:cubicBezTo>
                  <a:cubicBezTo>
                    <a:pt x="793327" y="269240"/>
                    <a:pt x="889847" y="213360"/>
                    <a:pt x="975360" y="172720"/>
                  </a:cubicBezTo>
                  <a:cubicBezTo>
                    <a:pt x="1060873" y="132080"/>
                    <a:pt x="1159933" y="99907"/>
                    <a:pt x="1224280" y="76200"/>
                  </a:cubicBezTo>
                  <a:cubicBezTo>
                    <a:pt x="1288627" y="52493"/>
                    <a:pt x="1321647" y="43180"/>
                    <a:pt x="1361440" y="30480"/>
                  </a:cubicBezTo>
                  <a:cubicBezTo>
                    <a:pt x="1401233" y="17780"/>
                    <a:pt x="1432136" y="8890"/>
                    <a:pt x="1463040" y="0"/>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16" name="Google Shape;616;p101"/>
            <p:cNvSpPr/>
            <p:nvPr/>
          </p:nvSpPr>
          <p:spPr>
            <a:xfrm>
              <a:off x="1996440" y="3081020"/>
              <a:ext cx="594360" cy="436880"/>
            </a:xfrm>
            <a:custGeom>
              <a:avLst/>
              <a:gdLst/>
              <a:ahLst/>
              <a:cxnLst/>
              <a:rect l="l" t="t" r="r" b="b"/>
              <a:pathLst>
                <a:path w="594360" h="436880" extrusionOk="0">
                  <a:moveTo>
                    <a:pt x="0" y="436880"/>
                  </a:moveTo>
                  <a:cubicBezTo>
                    <a:pt x="23283" y="402166"/>
                    <a:pt x="46567" y="367453"/>
                    <a:pt x="76200" y="330200"/>
                  </a:cubicBezTo>
                  <a:cubicBezTo>
                    <a:pt x="105833" y="292947"/>
                    <a:pt x="144780" y="246380"/>
                    <a:pt x="177800" y="213360"/>
                  </a:cubicBezTo>
                  <a:cubicBezTo>
                    <a:pt x="210820" y="180340"/>
                    <a:pt x="241300" y="154093"/>
                    <a:pt x="274320" y="132080"/>
                  </a:cubicBezTo>
                  <a:cubicBezTo>
                    <a:pt x="307340" y="110067"/>
                    <a:pt x="342053" y="97367"/>
                    <a:pt x="375920" y="81280"/>
                  </a:cubicBezTo>
                  <a:cubicBezTo>
                    <a:pt x="409787" y="65193"/>
                    <a:pt x="450427" y="46567"/>
                    <a:pt x="477520" y="35560"/>
                  </a:cubicBezTo>
                  <a:cubicBezTo>
                    <a:pt x="504613" y="24553"/>
                    <a:pt x="519007" y="21167"/>
                    <a:pt x="538480" y="15240"/>
                  </a:cubicBezTo>
                  <a:cubicBezTo>
                    <a:pt x="557953" y="9313"/>
                    <a:pt x="576156" y="4656"/>
                    <a:pt x="594360" y="0"/>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617" name="Google Shape;617;p101"/>
          <p:cNvPicPr preferRelativeResize="0"/>
          <p:nvPr/>
        </p:nvPicPr>
        <p:blipFill rotWithShape="1">
          <a:blip r:embed="rId5">
            <a:alphaModFix/>
          </a:blip>
          <a:srcRect/>
          <a:stretch/>
        </p:blipFill>
        <p:spPr>
          <a:xfrm>
            <a:off x="4983396" y="1005897"/>
            <a:ext cx="3003491" cy="1511802"/>
          </a:xfrm>
          <a:prstGeom prst="rect">
            <a:avLst/>
          </a:prstGeom>
          <a:noFill/>
          <a:ln>
            <a:noFill/>
          </a:ln>
        </p:spPr>
      </p:pic>
      <p:sp>
        <p:nvSpPr>
          <p:cNvPr id="618" name="Google Shape;618;p101"/>
          <p:cNvSpPr txBox="1"/>
          <p:nvPr/>
        </p:nvSpPr>
        <p:spPr>
          <a:xfrm>
            <a:off x="605460" y="118641"/>
            <a:ext cx="7355511" cy="771000"/>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4000" b="1" i="0" u="none" strike="noStrike" kern="0" cap="none" spc="0" normalizeH="0" baseline="0" noProof="0" dirty="0">
                <a:ln>
                  <a:noFill/>
                </a:ln>
                <a:solidFill>
                  <a:srgbClr val="17365D"/>
                </a:solidFill>
                <a:effectLst>
                  <a:outerShdw blurRad="38100" dist="38100" dir="2700000" algn="tl">
                    <a:srgbClr val="000000">
                      <a:alpha val="43137"/>
                    </a:srgbClr>
                  </a:outerShdw>
                </a:effectLst>
                <a:uLnTx/>
                <a:uFillTx/>
                <a:latin typeface="Arial"/>
                <a:ea typeface="Arial"/>
                <a:cs typeface="Arial"/>
                <a:sym typeface="Arial"/>
              </a:rPr>
              <a:t>Alaska and Western Canada</a:t>
            </a:r>
            <a:endParaRPr kumimoji="0" sz="4000" b="1" i="0" u="none" strike="noStrike" kern="0" cap="none" spc="0" normalizeH="0" baseline="0" noProof="0" dirty="0">
              <a:ln>
                <a:noFill/>
              </a:ln>
              <a:solidFill>
                <a:srgbClr val="17365D"/>
              </a:solidFill>
              <a:effectLst>
                <a:outerShdw blurRad="38100" dist="38100" dir="2700000" algn="tl">
                  <a:srgbClr val="000000">
                    <a:alpha val="43137"/>
                  </a:srgbClr>
                </a:outerShdw>
              </a:effectLst>
              <a:uLnTx/>
              <a:uFillTx/>
              <a:latin typeface="Arial"/>
              <a:ea typeface="Arial"/>
              <a:cs typeface="Arial"/>
              <a:sym typeface="Arial"/>
            </a:endParaRPr>
          </a:p>
        </p:txBody>
      </p:sp>
      <p:sp>
        <p:nvSpPr>
          <p:cNvPr id="2" name="Google Shape;754;p114">
            <a:extLst>
              <a:ext uri="{FF2B5EF4-FFF2-40B4-BE49-F238E27FC236}">
                <a16:creationId xmlns:a16="http://schemas.microsoft.com/office/drawing/2014/main" id="{19AB891C-05BF-6ABA-393D-FB49910B623A}"/>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50">
          <a:extLst>
            <a:ext uri="{FF2B5EF4-FFF2-40B4-BE49-F238E27FC236}">
              <a16:creationId xmlns:a16="http://schemas.microsoft.com/office/drawing/2014/main" id="{38AE20AB-8BAB-C353-DDF1-CC400505BA0F}"/>
            </a:ext>
          </a:extLst>
        </p:cNvPr>
        <p:cNvGrpSpPr/>
        <p:nvPr/>
      </p:nvGrpSpPr>
      <p:grpSpPr>
        <a:xfrm>
          <a:off x="0" y="0"/>
          <a:ext cx="0" cy="0"/>
          <a:chOff x="0" y="0"/>
          <a:chExt cx="0" cy="0"/>
        </a:xfrm>
      </p:grpSpPr>
      <p:pic>
        <p:nvPicPr>
          <p:cNvPr id="251" name="Google Shape;251;g289ecd0e798_0_4">
            <a:extLst>
              <a:ext uri="{FF2B5EF4-FFF2-40B4-BE49-F238E27FC236}">
                <a16:creationId xmlns:a16="http://schemas.microsoft.com/office/drawing/2014/main" id="{D0A33FD6-9A48-EBD0-79D3-7C39A5FE3C8C}"/>
              </a:ext>
            </a:extLst>
          </p:cNvPr>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252" name="Google Shape;252;g289ecd0e798_0_4"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0A17D55D-FC3E-21B1-8023-4EB8D130B8CD}"/>
              </a:ext>
            </a:extLst>
          </p:cNvPr>
          <p:cNvPicPr preferRelativeResize="0"/>
          <p:nvPr/>
        </p:nvPicPr>
        <p:blipFill rotWithShape="1">
          <a:blip r:embed="rId4">
            <a:alphaModFix/>
          </a:blip>
          <a:srcRect/>
          <a:stretch/>
        </p:blipFill>
        <p:spPr>
          <a:xfrm>
            <a:off x="823205" y="103658"/>
            <a:ext cx="551905" cy="614385"/>
          </a:xfrm>
          <a:prstGeom prst="rect">
            <a:avLst/>
          </a:prstGeom>
          <a:noFill/>
          <a:ln>
            <a:noFill/>
          </a:ln>
        </p:spPr>
      </p:pic>
      <p:graphicFrame>
        <p:nvGraphicFramePr>
          <p:cNvPr id="253" name="Google Shape;253;g289ecd0e798_0_4">
            <a:extLst>
              <a:ext uri="{FF2B5EF4-FFF2-40B4-BE49-F238E27FC236}">
                <a16:creationId xmlns:a16="http://schemas.microsoft.com/office/drawing/2014/main" id="{1A7DC6B5-4AC4-CA95-4A8A-19413FF574E4}"/>
              </a:ext>
            </a:extLst>
          </p:cNvPr>
          <p:cNvGraphicFramePr/>
          <p:nvPr/>
        </p:nvGraphicFramePr>
        <p:xfrm>
          <a:off x="695180" y="834521"/>
          <a:ext cx="7866407" cy="3762136"/>
        </p:xfrm>
        <a:graphic>
          <a:graphicData uri="http://schemas.openxmlformats.org/drawingml/2006/table">
            <a:tbl>
              <a:tblPr>
                <a:noFill/>
              </a:tblPr>
              <a:tblGrid>
                <a:gridCol w="1420673">
                  <a:extLst>
                    <a:ext uri="{9D8B030D-6E8A-4147-A177-3AD203B41FA5}">
                      <a16:colId xmlns:a16="http://schemas.microsoft.com/office/drawing/2014/main" val="20000"/>
                    </a:ext>
                  </a:extLst>
                </a:gridCol>
                <a:gridCol w="2160968">
                  <a:extLst>
                    <a:ext uri="{9D8B030D-6E8A-4147-A177-3AD203B41FA5}">
                      <a16:colId xmlns:a16="http://schemas.microsoft.com/office/drawing/2014/main" val="20001"/>
                    </a:ext>
                  </a:extLst>
                </a:gridCol>
                <a:gridCol w="2142383">
                  <a:extLst>
                    <a:ext uri="{9D8B030D-6E8A-4147-A177-3AD203B41FA5}">
                      <a16:colId xmlns:a16="http://schemas.microsoft.com/office/drawing/2014/main" val="20002"/>
                    </a:ext>
                  </a:extLst>
                </a:gridCol>
                <a:gridCol w="2142383">
                  <a:extLst>
                    <a:ext uri="{9D8B030D-6E8A-4147-A177-3AD203B41FA5}">
                      <a16:colId xmlns:a16="http://schemas.microsoft.com/office/drawing/2014/main" val="20003"/>
                    </a:ext>
                  </a:extLst>
                </a:gridCol>
              </a:tblGrid>
              <a:tr h="387045">
                <a:tc gridSpan="4">
                  <a:txBody>
                    <a:bodyPr/>
                    <a:lstStyle/>
                    <a:p>
                      <a:pPr marL="0" marR="0" lvl="0" indent="0" algn="ctr" rtl="0">
                        <a:lnSpc>
                          <a:spcPct val="100000"/>
                        </a:lnSpc>
                        <a:spcBef>
                          <a:spcPts val="0"/>
                        </a:spcBef>
                        <a:spcAft>
                          <a:spcPts val="0"/>
                        </a:spcAft>
                        <a:buClr>
                          <a:srgbClr val="000000"/>
                        </a:buClr>
                        <a:buSzPts val="300"/>
                        <a:buFont typeface="Arial"/>
                        <a:buNone/>
                      </a:pPr>
                      <a:endParaRPr lang="en-US" sz="300" b="1" u="none" strike="noStrike" cap="none"/>
                    </a:p>
                    <a:p>
                      <a:pPr marL="0" marR="0" lvl="0" indent="0" algn="ctr" rtl="0">
                        <a:lnSpc>
                          <a:spcPct val="100000"/>
                        </a:lnSpc>
                        <a:spcBef>
                          <a:spcPts val="0"/>
                        </a:spcBef>
                        <a:spcAft>
                          <a:spcPts val="0"/>
                        </a:spcAft>
                        <a:buClr>
                          <a:srgbClr val="000000"/>
                        </a:buClr>
                        <a:buSzPts val="1700"/>
                        <a:buFont typeface="Arial"/>
                        <a:buNone/>
                      </a:pPr>
                      <a:r>
                        <a:rPr lang="en-US" sz="1500" b="1" u="none" strike="noStrike" cap="small">
                          <a:solidFill>
                            <a:srgbClr val="17365D"/>
                          </a:solidFill>
                        </a:rPr>
                        <a:t>Seasonal Summary: Summer 2025</a:t>
                      </a:r>
                      <a:endParaRPr lang="en-US" sz="1500" b="1" u="none" strike="noStrike" cap="none">
                        <a:solidFill>
                          <a:srgbClr val="17365D"/>
                        </a:solidFill>
                        <a:highlight>
                          <a:srgbClr val="00B050"/>
                        </a:highlight>
                      </a:endParaRPr>
                    </a:p>
                    <a:p>
                      <a:pPr marL="0" marR="0" lvl="0" indent="0" algn="ctr" rtl="0">
                        <a:lnSpc>
                          <a:spcPct val="150000"/>
                        </a:lnSpc>
                        <a:spcBef>
                          <a:spcPts val="0"/>
                        </a:spcBef>
                        <a:spcAft>
                          <a:spcPts val="0"/>
                        </a:spcAft>
                        <a:buClr>
                          <a:srgbClr val="000000"/>
                        </a:buClr>
                        <a:buSzPts val="300"/>
                        <a:buFont typeface="Arial"/>
                        <a:buNone/>
                      </a:pPr>
                      <a:endParaRPr lang="en-US" sz="3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743">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1100" b="1" u="none" strike="noStrike" cap="none">
                          <a:solidFill>
                            <a:schemeClr val="lt1"/>
                          </a:solidFill>
                        </a:rPr>
                        <a:t>Observations above (+) and below (-) climatological normal</a:t>
                      </a:r>
                      <a:endParaRPr sz="1100" u="none" strike="noStrike" cap="none">
                        <a:solidFill>
                          <a:schemeClr val="lt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09123">
                <a:tc>
                  <a:txBody>
                    <a:bodyPr/>
                    <a:lstStyle/>
                    <a:p>
                      <a:pPr marL="0" marR="0" lvl="0" indent="0" algn="l" rtl="0">
                        <a:lnSpc>
                          <a:spcPct val="100000"/>
                        </a:lnSpc>
                        <a:spcBef>
                          <a:spcPts val="0"/>
                        </a:spcBef>
                        <a:spcAft>
                          <a:spcPts val="0"/>
                        </a:spcAft>
                        <a:buClr>
                          <a:srgbClr val="000000"/>
                        </a:buClr>
                        <a:buSzPts val="300"/>
                        <a:buFont typeface="Arial"/>
                        <a:buNone/>
                      </a:pPr>
                      <a:endParaRPr sz="1000" b="1" u="none" strike="noStrike" cap="none"/>
                    </a:p>
                    <a:p>
                      <a:pPr marL="0" marR="0" lvl="0" indent="0" algn="l" rtl="0">
                        <a:lnSpc>
                          <a:spcPct val="100000"/>
                        </a:lnSpc>
                        <a:spcBef>
                          <a:spcPts val="0"/>
                        </a:spcBef>
                        <a:spcAft>
                          <a:spcPts val="0"/>
                        </a:spcAft>
                        <a:buClr>
                          <a:srgbClr val="000000"/>
                        </a:buClr>
                        <a:buSzPts val="1200"/>
                        <a:buFont typeface="Arial"/>
                        <a:buNone/>
                      </a:pPr>
                      <a:r>
                        <a:rPr lang="en-CA" sz="1000" b="1" u="none" strike="noStrike" cap="none"/>
                        <a:t>Temperature</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000" u="none" strike="noStrike" cap="none"/>
                        <a:t>2025 value is 10.63°C</a:t>
                      </a:r>
                    </a:p>
                    <a:p>
                      <a:pPr marL="0" marR="0" lvl="0" indent="0" algn="l" rtl="0">
                        <a:lnSpc>
                          <a:spcPct val="100000"/>
                        </a:lnSpc>
                        <a:spcBef>
                          <a:spcPts val="0"/>
                        </a:spcBef>
                        <a:spcAft>
                          <a:spcPts val="0"/>
                        </a:spcAft>
                        <a:buClr>
                          <a:srgbClr val="000000"/>
                        </a:buClr>
                        <a:buSzPts val="1200"/>
                        <a:buFont typeface="Arial"/>
                        <a:buNone/>
                      </a:pPr>
                      <a:r>
                        <a:rPr lang="en-CA" sz="1000" u="none" strike="noStrike" cap="none"/>
                        <a:t>Normal is 10.14°C</a:t>
                      </a:r>
                    </a:p>
                    <a:p>
                      <a:pPr marL="0" marR="0" lvl="0" indent="0" algn="l" rtl="0">
                        <a:lnSpc>
                          <a:spcPct val="100000"/>
                        </a:lnSpc>
                        <a:spcBef>
                          <a:spcPts val="0"/>
                        </a:spcBef>
                        <a:spcAft>
                          <a:spcPts val="0"/>
                        </a:spcAft>
                        <a:buClr>
                          <a:srgbClr val="000000"/>
                        </a:buClr>
                        <a:buSzPts val="1200"/>
                        <a:buFont typeface="Arial"/>
                        <a:buNone/>
                      </a:pPr>
                      <a:r>
                        <a:rPr lang="en-US" sz="1000" u="none" strike="noStrike" cap="none"/>
                        <a:t>Departure was +0.49</a:t>
                      </a:r>
                      <a:r>
                        <a:rPr lang="en-CA" sz="1000" u="none" strike="noStrike" cap="none"/>
                        <a:t>°C</a:t>
                      </a: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CA" sz="1000" u="none" strike="noStrike" cap="none"/>
                        <a:t>Record warmest was 11.50°C in 2004. This was 1.36 above the 1991-2020 normal.</a:t>
                      </a:r>
                    </a:p>
                    <a:p>
                      <a:pPr marL="0" marR="0" lvl="0" indent="0" algn="ctr" rtl="0">
                        <a:lnSpc>
                          <a:spcPct val="100000"/>
                        </a:lnSpc>
                        <a:spcBef>
                          <a:spcPts val="0"/>
                        </a:spcBef>
                        <a:spcAft>
                          <a:spcPts val="0"/>
                        </a:spcAft>
                        <a:buClr>
                          <a:srgbClr val="000000"/>
                        </a:buClr>
                        <a:buSzPts val="1200"/>
                        <a:buFont typeface="Arial"/>
                        <a:buNone/>
                      </a:pPr>
                      <a:r>
                        <a:rPr lang="en-CA" sz="1000" u="none" strike="noStrike" cap="none"/>
                        <a:t> </a:t>
                      </a: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CA" sz="1000" u="none" strike="noStrike" cap="none">
                          <a:solidFill>
                            <a:schemeClr val="dk1"/>
                          </a:solidFill>
                        </a:rPr>
                        <a:t>Record coolest was 8.38</a:t>
                      </a:r>
                      <a:r>
                        <a:rPr lang="en-CA" sz="1000" u="none" strike="noStrike" cap="none"/>
                        <a:t>°C </a:t>
                      </a:r>
                      <a:r>
                        <a:rPr lang="en-CA" sz="1000" u="none" strike="noStrike" cap="none">
                          <a:solidFill>
                            <a:schemeClr val="dk1"/>
                          </a:solidFill>
                        </a:rPr>
                        <a:t> in 1949. </a:t>
                      </a:r>
                      <a:r>
                        <a:rPr lang="en-CA" sz="1000" u="none" strike="noStrike" cap="none"/>
                        <a:t>This was 1.76 below the 1991-2020 normal.</a:t>
                      </a:r>
                    </a:p>
                    <a:p>
                      <a:pPr marL="0" marR="0" lvl="0" indent="0" algn="l" rtl="0">
                        <a:lnSpc>
                          <a:spcPct val="100000"/>
                        </a:lnSpc>
                        <a:spcBef>
                          <a:spcPts val="0"/>
                        </a:spcBef>
                        <a:spcAft>
                          <a:spcPts val="0"/>
                        </a:spcAft>
                        <a:buClr>
                          <a:schemeClr val="dk1"/>
                        </a:buClr>
                        <a:buSzPts val="12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05256">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Precipitation</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a:t>2025 value 231 mm – which is 102% of normal. </a:t>
                      </a:r>
                    </a:p>
                    <a:p>
                      <a:pPr marL="0" marR="0" lvl="0" indent="0" algn="l" rtl="0">
                        <a:lnSpc>
                          <a:spcPct val="100000"/>
                        </a:lnSpc>
                        <a:spcBef>
                          <a:spcPts val="0"/>
                        </a:spcBef>
                        <a:spcAft>
                          <a:spcPts val="0"/>
                        </a:spcAft>
                        <a:buClr>
                          <a:srgbClr val="000000"/>
                        </a:buClr>
                        <a:buSzPts val="1200"/>
                        <a:buFont typeface="Arial"/>
                        <a:buNone/>
                      </a:pPr>
                      <a:endParaRPr lang="en-US" sz="1000" u="none" strike="noStrike" cap="none">
                        <a:highlight>
                          <a:srgbClr val="FFFF00"/>
                        </a:highlight>
                      </a:endParaRPr>
                    </a:p>
                    <a:p>
                      <a:pPr marL="0" marR="0" lvl="0" indent="0" algn="l" rtl="0">
                        <a:lnSpc>
                          <a:spcPct val="100000"/>
                        </a:lnSpc>
                        <a:spcBef>
                          <a:spcPts val="0"/>
                        </a:spcBef>
                        <a:spcAft>
                          <a:spcPts val="0"/>
                        </a:spcAft>
                        <a:buClr>
                          <a:srgbClr val="000000"/>
                        </a:buClr>
                        <a:buSzPts val="1200"/>
                        <a:buFont typeface="Arial"/>
                        <a:buNone/>
                      </a:pPr>
                      <a:r>
                        <a:rPr lang="en-US" sz="1000" u="none" strike="noStrike" cap="none"/>
                        <a:t>Normal is 230 mm</a:t>
                      </a:r>
                    </a:p>
                    <a:p>
                      <a:pPr marL="0" marR="0" lvl="0" indent="0" algn="l" rtl="0">
                        <a:lnSpc>
                          <a:spcPct val="100000"/>
                        </a:lnSpc>
                        <a:spcBef>
                          <a:spcPts val="0"/>
                        </a:spcBef>
                        <a:spcAft>
                          <a:spcPts val="0"/>
                        </a:spcAft>
                        <a:buClr>
                          <a:srgbClr val="000000"/>
                        </a:buClr>
                        <a:buSzPts val="1200"/>
                        <a:buFont typeface="Arial"/>
                        <a:buNone/>
                      </a:pPr>
                      <a:r>
                        <a:rPr lang="en-US" sz="1000" u="none" strike="noStrike" cap="none"/>
                        <a:t>Departure was +1 mm</a:t>
                      </a:r>
                    </a:p>
                    <a:p>
                      <a:pPr marL="0" marR="0" lvl="0" indent="0" algn="l" rtl="0">
                        <a:lnSpc>
                          <a:spcPct val="100000"/>
                        </a:lnSpc>
                        <a:spcBef>
                          <a:spcPts val="0"/>
                        </a:spcBef>
                        <a:spcAft>
                          <a:spcPts val="0"/>
                        </a:spcAft>
                        <a:buClr>
                          <a:schemeClr val="dk1"/>
                        </a:buClr>
                        <a:buSzPts val="1500"/>
                        <a:buFont typeface="Arial"/>
                        <a:buNone/>
                      </a:pPr>
                      <a:endParaRPr sz="1000" u="none" strike="noStrike" cap="none">
                        <a:highlight>
                          <a:srgbClr val="FFFF00"/>
                        </a:highlight>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000" u="none" strike="noStrike" cap="none">
                          <a:solidFill>
                            <a:schemeClr val="dk1"/>
                          </a:solidFill>
                        </a:rPr>
                        <a:t>Record wettest </a:t>
                      </a:r>
                      <a:r>
                        <a:rPr lang="en-CA" sz="1000" u="none" strike="noStrike" cap="none"/>
                        <a:t>was</a:t>
                      </a:r>
                      <a:r>
                        <a:rPr lang="en-US" sz="1000" u="none" strike="noStrike" cap="none">
                          <a:solidFill>
                            <a:schemeClr val="dk1"/>
                          </a:solidFill>
                        </a:rPr>
                        <a:t> 265 mm in 2020 </a:t>
                      </a:r>
                      <a:endParaRPr sz="1000" u="none" strike="sngStrike" cap="none">
                        <a:solidFill>
                          <a:schemeClr val="dk1"/>
                        </a:solidFill>
                      </a:endParaRPr>
                    </a:p>
                    <a:p>
                      <a:pPr marL="0" marR="0" lvl="0" indent="0" algn="ctr" rtl="0">
                        <a:lnSpc>
                          <a:spcPct val="100000"/>
                        </a:lnSpc>
                        <a:spcBef>
                          <a:spcPts val="0"/>
                        </a:spcBef>
                        <a:spcAft>
                          <a:spcPts val="0"/>
                        </a:spcAft>
                        <a:buClr>
                          <a:srgbClr val="000000"/>
                        </a:buClr>
                        <a:buSzPts val="1200"/>
                        <a:buFont typeface="Arial"/>
                        <a:buNone/>
                      </a:pPr>
                      <a:endParaRPr sz="1000" u="none" strike="noStrike" cap="none">
                        <a:highlight>
                          <a:srgbClr val="FFFF00"/>
                        </a:highlight>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000" u="none" strike="noStrike" cap="none">
                          <a:solidFill>
                            <a:schemeClr val="dk1"/>
                          </a:solidFill>
                        </a:rPr>
                        <a:t>Record driest </a:t>
                      </a:r>
                      <a:r>
                        <a:rPr lang="en-CA" sz="1000" u="none" strike="noStrike" cap="none"/>
                        <a:t>was</a:t>
                      </a:r>
                      <a:r>
                        <a:rPr lang="en-US" sz="1000" u="none" strike="noStrike" cap="none">
                          <a:solidFill>
                            <a:schemeClr val="dk1"/>
                          </a:solidFill>
                        </a:rPr>
                        <a:t> 192 mm in 2004 </a:t>
                      </a:r>
                      <a:endParaRPr lang="en-US" sz="1000" u="none" strike="sng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1452825">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dirty="0"/>
                        <a:t>Sea-Ice </a:t>
                      </a:r>
                      <a:endParaRPr lang="en-CA" sz="1000" u="none" strike="noStrike" cap="none" dirty="0"/>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chemeClr val="dk1"/>
                          </a:solidFill>
                        </a:rPr>
                        <a:t>Normal 1991-2020</a:t>
                      </a:r>
                      <a:endParaRPr lang="en-CA" sz="1000" u="none" strike="noStrike" cap="none" dirty="0">
                        <a:solidFill>
                          <a:srgbClr val="444746"/>
                        </a:solidFill>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chemeClr val="dk1"/>
                          </a:solidFill>
                        </a:rPr>
                        <a:t>Ice extent rank s</a:t>
                      </a:r>
                      <a:r>
                        <a:rPr lang="en-CA" sz="1000" u="none" strike="noStrike" cap="none"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ince 1979</a:t>
                      </a:r>
                      <a:endParaRPr lang="en-CA" sz="1000" u="none" strike="noStrike" cap="none" dirty="0">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000" u="none" strike="noStrike" cap="none" dirty="0">
                          <a:solidFill>
                            <a:schemeClr val="dk1"/>
                          </a:solidFill>
                        </a:rPr>
                        <a:t>2025 ice extent: Chukchi Sea near normal, Beaufort Sea below normal</a:t>
                      </a:r>
                      <a:endParaRPr sz="1000" u="none" strike="noStrike" cap="none" dirty="0">
                        <a:solidFill>
                          <a:schemeClr val="dk1"/>
                        </a:solidFill>
                      </a:endParaRPr>
                    </a:p>
                    <a:p>
                      <a:pPr marL="0" marR="0" lvl="0" indent="0" algn="l" rtl="0">
                        <a:lnSpc>
                          <a:spcPct val="100000"/>
                        </a:lnSpc>
                        <a:spcBef>
                          <a:spcPts val="0"/>
                        </a:spcBef>
                        <a:spcAft>
                          <a:spcPts val="0"/>
                        </a:spcAft>
                        <a:buClr>
                          <a:srgbClr val="000000"/>
                        </a:buClr>
                        <a:buSzPts val="1200"/>
                        <a:buFont typeface="Arial"/>
                        <a:buNone/>
                      </a:pPr>
                      <a:endParaRPr sz="1000" b="1" u="none" strike="noStrike" cap="none" dirty="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76200" marR="0" lvl="0" indent="0" algn="l" rtl="0">
                        <a:lnSpc>
                          <a:spcPct val="100000"/>
                        </a:lnSpc>
                        <a:spcBef>
                          <a:spcPts val="0"/>
                        </a:spcBef>
                        <a:spcAft>
                          <a:spcPts val="0"/>
                        </a:spcAft>
                        <a:buClr>
                          <a:srgbClr val="000000"/>
                        </a:buClr>
                        <a:buSzPts val="1200"/>
                        <a:buFont typeface="Arial"/>
                        <a:buNone/>
                      </a:pPr>
                      <a:r>
                        <a:rPr lang="en-US" sz="1000" u="none" strike="noStrike" cap="none" dirty="0">
                          <a:solidFill>
                            <a:schemeClr val="dk1"/>
                          </a:solidFill>
                        </a:rPr>
                        <a:t>Beaufort: 7</a:t>
                      </a:r>
                      <a:r>
                        <a:rPr lang="en-US" sz="1000" u="none" strike="noStrike" cap="none" baseline="30000" dirty="0">
                          <a:solidFill>
                            <a:schemeClr val="dk1"/>
                          </a:solidFill>
                        </a:rPr>
                        <a:t>th</a:t>
                      </a:r>
                      <a:r>
                        <a:rPr lang="en-US" sz="1000" u="none" strike="noStrike" cap="none" dirty="0">
                          <a:solidFill>
                            <a:schemeClr val="dk1"/>
                          </a:solidFill>
                        </a:rPr>
                        <a:t> lowest since 1979; below normal*</a:t>
                      </a:r>
                    </a:p>
                    <a:p>
                      <a:pPr marL="76200" marR="0" lvl="0" indent="0" algn="l" rtl="0">
                        <a:lnSpc>
                          <a:spcPct val="100000"/>
                        </a:lnSpc>
                        <a:spcBef>
                          <a:spcPts val="0"/>
                        </a:spcBef>
                        <a:spcAft>
                          <a:spcPts val="0"/>
                        </a:spcAft>
                        <a:buClr>
                          <a:srgbClr val="000000"/>
                        </a:buClr>
                        <a:buSzPts val="1200"/>
                        <a:buFont typeface="Arial"/>
                        <a:buNone/>
                      </a:pPr>
                      <a:r>
                        <a:rPr lang="en-US" sz="1000" u="none" strike="noStrike" cap="none" dirty="0">
                          <a:solidFill>
                            <a:schemeClr val="dk1"/>
                          </a:solidFill>
                        </a:rPr>
                        <a:t>Chukchi: 15</a:t>
                      </a:r>
                      <a:r>
                        <a:rPr lang="en-US" sz="1000" u="none" strike="noStrike" cap="none" baseline="30000" dirty="0">
                          <a:solidFill>
                            <a:schemeClr val="dk1"/>
                          </a:solidFill>
                        </a:rPr>
                        <a:t>th</a:t>
                      </a:r>
                      <a:r>
                        <a:rPr lang="en-US" sz="1000" u="none" strike="noStrike" cap="none" dirty="0">
                          <a:solidFill>
                            <a:schemeClr val="dk1"/>
                          </a:solidFill>
                        </a:rPr>
                        <a:t> lowest since 1979; near normal*</a:t>
                      </a:r>
                      <a:endParaRPr sz="1000" u="none" strike="noStrike" cap="none" dirty="0"/>
                    </a:p>
                    <a:p>
                      <a:pPr marL="76200" marR="0" lvl="0" indent="0" algn="l" rtl="0">
                        <a:lnSpc>
                          <a:spcPct val="100000"/>
                        </a:lnSpc>
                        <a:spcBef>
                          <a:spcPts val="0"/>
                        </a:spcBef>
                        <a:spcAft>
                          <a:spcPts val="0"/>
                        </a:spcAft>
                        <a:buClr>
                          <a:srgbClr val="000000"/>
                        </a:buClr>
                        <a:buSzPts val="1200"/>
                        <a:buFont typeface="Arial"/>
                        <a:buNone/>
                      </a:pPr>
                      <a:endParaRPr sz="1000" u="none" strike="noStrike" cap="none" dirty="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54" name="Google Shape;254;g289ecd0e798_0_4">
            <a:extLst>
              <a:ext uri="{FF2B5EF4-FFF2-40B4-BE49-F238E27FC236}">
                <a16:creationId xmlns:a16="http://schemas.microsoft.com/office/drawing/2014/main" id="{A9D2BEA6-DA3C-5777-10B6-4C00D0011791}"/>
              </a:ext>
            </a:extLst>
          </p:cNvPr>
          <p:cNvSpPr txBox="1"/>
          <p:nvPr/>
        </p:nvSpPr>
        <p:spPr>
          <a:xfrm>
            <a:off x="1769749" y="136530"/>
            <a:ext cx="5481000" cy="770850"/>
          </a:xfrm>
          <a:prstGeom prst="rect">
            <a:avLst/>
          </a:prstGeom>
          <a:noFill/>
          <a:ln>
            <a:noFill/>
          </a:ln>
        </p:spPr>
        <p:txBody>
          <a:bodyPr spcFirstLastPara="1" wrap="square" lIns="82283" tIns="41130" rIns="82283" bIns="41130" anchor="t" anchorCtr="0">
            <a:noAutofit/>
          </a:bodyPr>
          <a:lstStyle/>
          <a:p>
            <a:pPr algn="ctr" defTabSz="822960">
              <a:buSzPts val="3200"/>
              <a:defRPr/>
            </a:pPr>
            <a:r>
              <a:rPr lang="en-CA" sz="2700" b="1">
                <a:solidFill>
                  <a:srgbClr val="17365D"/>
                </a:solidFill>
              </a:rPr>
              <a:t>Alaska and Western Canada</a:t>
            </a:r>
            <a:endParaRPr sz="2700" b="1">
              <a:solidFill>
                <a:srgbClr val="17365D"/>
              </a:solidFill>
            </a:endParaRPr>
          </a:p>
        </p:txBody>
      </p:sp>
      <p:sp>
        <p:nvSpPr>
          <p:cNvPr id="2" name="TextBox 1">
            <a:extLst>
              <a:ext uri="{FF2B5EF4-FFF2-40B4-BE49-F238E27FC236}">
                <a16:creationId xmlns:a16="http://schemas.microsoft.com/office/drawing/2014/main" id="{1AB8E467-F4F0-2E52-4C3E-C9157F167672}"/>
              </a:ext>
            </a:extLst>
          </p:cNvPr>
          <p:cNvSpPr txBox="1"/>
          <p:nvPr/>
        </p:nvSpPr>
        <p:spPr>
          <a:xfrm>
            <a:off x="4285360" y="4572420"/>
            <a:ext cx="3940502" cy="230832"/>
          </a:xfrm>
          <a:prstGeom prst="rect">
            <a:avLst/>
          </a:prstGeom>
          <a:noFill/>
        </p:spPr>
        <p:txBody>
          <a:bodyPr wrap="none" rtlCol="0">
            <a:spAutoFit/>
          </a:bodyPr>
          <a:lstStyle/>
          <a:p>
            <a:pPr defTabSz="822960"/>
            <a:r>
              <a:rPr lang="en-US" sz="900" dirty="0"/>
              <a:t>*reference: </a:t>
            </a:r>
            <a:r>
              <a:rPr lang="en-US" sz="900" u="sng" dirty="0">
                <a:hlinkClick r:id="rId5"/>
              </a:rPr>
              <a:t>Sea Ice Index, Version 3 | National Snow and Ice Data Center</a:t>
            </a:r>
            <a:endParaRPr lang="en-US" sz="900" dirty="0"/>
          </a:p>
        </p:txBody>
      </p:sp>
      <p:sp>
        <p:nvSpPr>
          <p:cNvPr id="3" name="Google Shape;754;p114">
            <a:extLst>
              <a:ext uri="{FF2B5EF4-FFF2-40B4-BE49-F238E27FC236}">
                <a16:creationId xmlns:a16="http://schemas.microsoft.com/office/drawing/2014/main" id="{1024C771-498A-C355-1DD3-A1B9A0119754}"/>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5313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9">
          <a:extLst>
            <a:ext uri="{FF2B5EF4-FFF2-40B4-BE49-F238E27FC236}">
              <a16:creationId xmlns:a16="http://schemas.microsoft.com/office/drawing/2014/main" id="{5AD602ED-8747-4C31-1E1A-CA1D69C98E26}"/>
            </a:ext>
          </a:extLst>
        </p:cNvPr>
        <p:cNvGrpSpPr/>
        <p:nvPr/>
      </p:nvGrpSpPr>
      <p:grpSpPr>
        <a:xfrm>
          <a:off x="0" y="0"/>
          <a:ext cx="0" cy="0"/>
          <a:chOff x="0" y="0"/>
          <a:chExt cx="0" cy="0"/>
        </a:xfrm>
      </p:grpSpPr>
      <p:pic>
        <p:nvPicPr>
          <p:cNvPr id="100" name="Google Shape;100;p13">
            <a:extLst>
              <a:ext uri="{FF2B5EF4-FFF2-40B4-BE49-F238E27FC236}">
                <a16:creationId xmlns:a16="http://schemas.microsoft.com/office/drawing/2014/main" id="{D6FA1CAE-9C1C-0784-5DC4-BD86FBBC1397}"/>
              </a:ext>
            </a:extLst>
          </p:cNvPr>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01" name="Google Shape;101;p13"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8F828331-506C-49C0-BF13-0C97D95D79C3}"/>
              </a:ext>
            </a:extLst>
          </p:cNvPr>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02" name="Google Shape;102;p13">
            <a:extLst>
              <a:ext uri="{FF2B5EF4-FFF2-40B4-BE49-F238E27FC236}">
                <a16:creationId xmlns:a16="http://schemas.microsoft.com/office/drawing/2014/main" id="{866B3970-6E22-1456-715F-1BB2BA15FD5D}"/>
              </a:ext>
            </a:extLst>
          </p:cNvPr>
          <p:cNvSpPr txBox="1"/>
          <p:nvPr/>
        </p:nvSpPr>
        <p:spPr>
          <a:xfrm>
            <a:off x="1769749" y="136530"/>
            <a:ext cx="5481000" cy="770850"/>
          </a:xfrm>
          <a:prstGeom prst="rect">
            <a:avLst/>
          </a:prstGeom>
          <a:noFill/>
          <a:ln>
            <a:noFill/>
          </a:ln>
        </p:spPr>
        <p:txBody>
          <a:bodyPr spcFirstLastPara="1" wrap="square" lIns="82283" tIns="41130" rIns="82283" bIns="41130" anchor="t" anchorCtr="0">
            <a:noAutofit/>
          </a:bodyPr>
          <a:lstStyle/>
          <a:p>
            <a:pPr algn="ctr" defTabSz="822960">
              <a:buSzPts val="3200"/>
              <a:defRPr/>
            </a:pPr>
            <a:r>
              <a:rPr lang="en-CA" sz="2700" b="1">
                <a:solidFill>
                  <a:srgbClr val="17365D"/>
                </a:solidFill>
              </a:rPr>
              <a:t>Alaska and Western Canada</a:t>
            </a:r>
            <a:endParaRPr sz="2700" b="1">
              <a:solidFill>
                <a:srgbClr val="17365D"/>
              </a:solidFill>
            </a:endParaRPr>
          </a:p>
        </p:txBody>
      </p:sp>
      <p:pic>
        <p:nvPicPr>
          <p:cNvPr id="5" name="Picture 4" descr="A map of the north america&#10;&#10;AI-generated content may be incorrect.">
            <a:extLst>
              <a:ext uri="{FF2B5EF4-FFF2-40B4-BE49-F238E27FC236}">
                <a16:creationId xmlns:a16="http://schemas.microsoft.com/office/drawing/2014/main" id="{AE8F04BB-708C-7F8B-DA8B-758D387898DA}"/>
              </a:ext>
            </a:extLst>
          </p:cNvPr>
          <p:cNvPicPr>
            <a:picLocks noChangeAspect="1"/>
          </p:cNvPicPr>
          <p:nvPr/>
        </p:nvPicPr>
        <p:blipFill>
          <a:blip r:embed="rId5"/>
          <a:stretch>
            <a:fillRect/>
          </a:stretch>
        </p:blipFill>
        <p:spPr>
          <a:xfrm>
            <a:off x="1572429" y="624705"/>
            <a:ext cx="5847313" cy="4093424"/>
          </a:xfrm>
          <a:prstGeom prst="rect">
            <a:avLst/>
          </a:prstGeom>
        </p:spPr>
      </p:pic>
      <p:sp>
        <p:nvSpPr>
          <p:cNvPr id="2" name="Rectangle 1">
            <a:extLst>
              <a:ext uri="{FF2B5EF4-FFF2-40B4-BE49-F238E27FC236}">
                <a16:creationId xmlns:a16="http://schemas.microsoft.com/office/drawing/2014/main" id="{6D6ECCFE-171B-9C04-B0A2-27A3DB26A5E3}"/>
              </a:ext>
            </a:extLst>
          </p:cNvPr>
          <p:cNvSpPr/>
          <p:nvPr/>
        </p:nvSpPr>
        <p:spPr>
          <a:xfrm>
            <a:off x="5911250" y="3729586"/>
            <a:ext cx="1339499" cy="236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defRPr/>
            </a:pPr>
            <a:endParaRPr lang="en-CA" sz="1260">
              <a:solidFill>
                <a:srgbClr val="FFFFFF"/>
              </a:solidFill>
              <a:latin typeface="Arial"/>
            </a:endParaRPr>
          </a:p>
        </p:txBody>
      </p:sp>
      <p:sp>
        <p:nvSpPr>
          <p:cNvPr id="3" name="TextBox 2">
            <a:extLst>
              <a:ext uri="{FF2B5EF4-FFF2-40B4-BE49-F238E27FC236}">
                <a16:creationId xmlns:a16="http://schemas.microsoft.com/office/drawing/2014/main" id="{5375031F-6699-4675-75B9-FA7DC4E9CBB9}"/>
              </a:ext>
            </a:extLst>
          </p:cNvPr>
          <p:cNvSpPr txBox="1"/>
          <p:nvPr/>
        </p:nvSpPr>
        <p:spPr>
          <a:xfrm>
            <a:off x="1525505" y="4694135"/>
            <a:ext cx="2249253" cy="216982"/>
          </a:xfrm>
          <a:prstGeom prst="rect">
            <a:avLst/>
          </a:prstGeom>
          <a:noFill/>
        </p:spPr>
        <p:txBody>
          <a:bodyPr wrap="square" rtlCol="0">
            <a:spAutoFit/>
          </a:bodyPr>
          <a:lstStyle/>
          <a:p>
            <a:pPr defTabSz="822960"/>
            <a:r>
              <a:rPr lang="en-US" sz="810"/>
              <a:t>Tool developed by Brian Brettschneider</a:t>
            </a:r>
            <a:endParaRPr lang="en-CA" sz="810"/>
          </a:p>
        </p:txBody>
      </p:sp>
      <p:sp>
        <p:nvSpPr>
          <p:cNvPr id="4" name="Google Shape;754;p114">
            <a:extLst>
              <a:ext uri="{FF2B5EF4-FFF2-40B4-BE49-F238E27FC236}">
                <a16:creationId xmlns:a16="http://schemas.microsoft.com/office/drawing/2014/main" id="{69D8D1A8-237F-FB14-89C9-7680000A0EDC}"/>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9325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9">
          <a:extLst>
            <a:ext uri="{FF2B5EF4-FFF2-40B4-BE49-F238E27FC236}">
              <a16:creationId xmlns:a16="http://schemas.microsoft.com/office/drawing/2014/main" id="{4FA77253-250E-3037-005B-A42504535031}"/>
            </a:ext>
          </a:extLst>
        </p:cNvPr>
        <p:cNvGrpSpPr/>
        <p:nvPr/>
      </p:nvGrpSpPr>
      <p:grpSpPr>
        <a:xfrm>
          <a:off x="0" y="0"/>
          <a:ext cx="0" cy="0"/>
          <a:chOff x="0" y="0"/>
          <a:chExt cx="0" cy="0"/>
        </a:xfrm>
      </p:grpSpPr>
      <p:pic>
        <p:nvPicPr>
          <p:cNvPr id="120" name="Google Shape;120;p15">
            <a:extLst>
              <a:ext uri="{FF2B5EF4-FFF2-40B4-BE49-F238E27FC236}">
                <a16:creationId xmlns:a16="http://schemas.microsoft.com/office/drawing/2014/main" id="{6FDB1569-C603-92E4-3374-80A1193B8C29}"/>
              </a:ext>
            </a:extLst>
          </p:cNvPr>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21" name="Google Shape;121;p15"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AEDF2FB9-D884-90F7-4C44-7E654410C606}"/>
              </a:ext>
            </a:extLst>
          </p:cNvPr>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22" name="Google Shape;122;p15">
            <a:extLst>
              <a:ext uri="{FF2B5EF4-FFF2-40B4-BE49-F238E27FC236}">
                <a16:creationId xmlns:a16="http://schemas.microsoft.com/office/drawing/2014/main" id="{B189E20B-F20B-E003-2998-79DC068C78EB}"/>
              </a:ext>
            </a:extLst>
          </p:cNvPr>
          <p:cNvSpPr txBox="1"/>
          <p:nvPr/>
        </p:nvSpPr>
        <p:spPr>
          <a:xfrm>
            <a:off x="1769749" y="136530"/>
            <a:ext cx="5481000" cy="770850"/>
          </a:xfrm>
          <a:prstGeom prst="rect">
            <a:avLst/>
          </a:prstGeom>
          <a:noFill/>
          <a:ln>
            <a:noFill/>
          </a:ln>
        </p:spPr>
        <p:txBody>
          <a:bodyPr spcFirstLastPara="1" wrap="square" lIns="82283" tIns="41130" rIns="82283" bIns="41130" anchor="t" anchorCtr="0">
            <a:noAutofit/>
          </a:bodyPr>
          <a:lstStyle/>
          <a:p>
            <a:pPr algn="ctr" defTabSz="822960">
              <a:buSzPts val="3200"/>
              <a:defRPr/>
            </a:pPr>
            <a:r>
              <a:rPr lang="en-CA" sz="2700" b="1">
                <a:solidFill>
                  <a:srgbClr val="17365D"/>
                </a:solidFill>
              </a:rPr>
              <a:t>Alaska and Western Canada</a:t>
            </a:r>
            <a:endParaRPr sz="2700" b="1">
              <a:solidFill>
                <a:srgbClr val="17365D"/>
              </a:solidFill>
            </a:endParaRPr>
          </a:p>
        </p:txBody>
      </p:sp>
      <p:pic>
        <p:nvPicPr>
          <p:cNvPr id="5" name="Picture 4" descr="A map of the temperature of the sun&#10;&#10;AI-generated content may be incorrect.">
            <a:extLst>
              <a:ext uri="{FF2B5EF4-FFF2-40B4-BE49-F238E27FC236}">
                <a16:creationId xmlns:a16="http://schemas.microsoft.com/office/drawing/2014/main" id="{57E07D41-2668-33F7-F51F-3E20489D9ADD}"/>
              </a:ext>
            </a:extLst>
          </p:cNvPr>
          <p:cNvPicPr>
            <a:picLocks noChangeAspect="1"/>
          </p:cNvPicPr>
          <p:nvPr/>
        </p:nvPicPr>
        <p:blipFill>
          <a:blip r:embed="rId5"/>
          <a:stretch>
            <a:fillRect/>
          </a:stretch>
        </p:blipFill>
        <p:spPr>
          <a:xfrm>
            <a:off x="1575667" y="625074"/>
            <a:ext cx="5845450" cy="4092120"/>
          </a:xfrm>
          <a:prstGeom prst="rect">
            <a:avLst/>
          </a:prstGeom>
        </p:spPr>
      </p:pic>
      <p:sp>
        <p:nvSpPr>
          <p:cNvPr id="4" name="Rectangle 3">
            <a:extLst>
              <a:ext uri="{FF2B5EF4-FFF2-40B4-BE49-F238E27FC236}">
                <a16:creationId xmlns:a16="http://schemas.microsoft.com/office/drawing/2014/main" id="{7B3691E2-D5D9-C9C3-AF32-DCA39BCD929A}"/>
              </a:ext>
            </a:extLst>
          </p:cNvPr>
          <p:cNvSpPr/>
          <p:nvPr/>
        </p:nvSpPr>
        <p:spPr>
          <a:xfrm>
            <a:off x="5899310" y="3709814"/>
            <a:ext cx="1339499" cy="236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defRPr/>
            </a:pPr>
            <a:endParaRPr lang="en-CA" sz="1260">
              <a:solidFill>
                <a:srgbClr val="FFFFFF"/>
              </a:solidFill>
              <a:latin typeface="Arial"/>
            </a:endParaRPr>
          </a:p>
        </p:txBody>
      </p:sp>
      <p:sp>
        <p:nvSpPr>
          <p:cNvPr id="2" name="TextBox 1">
            <a:extLst>
              <a:ext uri="{FF2B5EF4-FFF2-40B4-BE49-F238E27FC236}">
                <a16:creationId xmlns:a16="http://schemas.microsoft.com/office/drawing/2014/main" id="{27A7BA91-17E3-461C-2841-A402FBF0063D}"/>
              </a:ext>
            </a:extLst>
          </p:cNvPr>
          <p:cNvSpPr txBox="1"/>
          <p:nvPr/>
        </p:nvSpPr>
        <p:spPr>
          <a:xfrm>
            <a:off x="1525505" y="4694135"/>
            <a:ext cx="2249253" cy="216982"/>
          </a:xfrm>
          <a:prstGeom prst="rect">
            <a:avLst/>
          </a:prstGeom>
          <a:noFill/>
        </p:spPr>
        <p:txBody>
          <a:bodyPr wrap="square" rtlCol="0">
            <a:spAutoFit/>
          </a:bodyPr>
          <a:lstStyle/>
          <a:p>
            <a:pPr defTabSz="822960"/>
            <a:r>
              <a:rPr lang="en-US" sz="810"/>
              <a:t>Tool developed by Brian Brettschneider</a:t>
            </a:r>
            <a:endParaRPr lang="en-CA" sz="810"/>
          </a:p>
        </p:txBody>
      </p:sp>
      <p:sp>
        <p:nvSpPr>
          <p:cNvPr id="3" name="Google Shape;754;p114">
            <a:extLst>
              <a:ext uri="{FF2B5EF4-FFF2-40B4-BE49-F238E27FC236}">
                <a16:creationId xmlns:a16="http://schemas.microsoft.com/office/drawing/2014/main" id="{EE2BDC48-99FF-5F93-7FB3-F4DB87AD801E}"/>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9090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9"/>
        <p:cNvGrpSpPr/>
        <p:nvPr/>
      </p:nvGrpSpPr>
      <p:grpSpPr>
        <a:xfrm>
          <a:off x="0" y="0"/>
          <a:ext cx="0" cy="0"/>
          <a:chOff x="0" y="0"/>
          <a:chExt cx="0" cy="0"/>
        </a:xfrm>
      </p:grpSpPr>
      <p:pic>
        <p:nvPicPr>
          <p:cNvPr id="140" name="Google Shape;140;p17"/>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141" name="Google Shape;141;p17"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sp>
        <p:nvSpPr>
          <p:cNvPr id="143" name="Google Shape;143;p17"/>
          <p:cNvSpPr txBox="1"/>
          <p:nvPr/>
        </p:nvSpPr>
        <p:spPr>
          <a:xfrm>
            <a:off x="1769749" y="136530"/>
            <a:ext cx="5481000" cy="770850"/>
          </a:xfrm>
          <a:prstGeom prst="rect">
            <a:avLst/>
          </a:prstGeom>
          <a:noFill/>
          <a:ln>
            <a:noFill/>
          </a:ln>
        </p:spPr>
        <p:txBody>
          <a:bodyPr spcFirstLastPara="1" wrap="square" lIns="82283" tIns="41130" rIns="82283" bIns="41130" anchor="t" anchorCtr="0">
            <a:noAutofit/>
          </a:bodyPr>
          <a:lstStyle/>
          <a:p>
            <a:pPr algn="ctr" defTabSz="822960">
              <a:buSzPts val="3200"/>
              <a:defRPr/>
            </a:pPr>
            <a:r>
              <a:rPr lang="en-CA" sz="2700" b="1">
                <a:solidFill>
                  <a:srgbClr val="17365D"/>
                </a:solidFill>
              </a:rPr>
              <a:t>Alaska and Western Canada</a:t>
            </a:r>
            <a:endParaRPr sz="2700" b="1">
              <a:solidFill>
                <a:srgbClr val="17365D"/>
              </a:solidFill>
            </a:endParaRPr>
          </a:p>
        </p:txBody>
      </p:sp>
      <p:graphicFrame>
        <p:nvGraphicFramePr>
          <p:cNvPr id="4" name="Google Shape;262;g289ecd0e798_0_13">
            <a:extLst>
              <a:ext uri="{FF2B5EF4-FFF2-40B4-BE49-F238E27FC236}">
                <a16:creationId xmlns:a16="http://schemas.microsoft.com/office/drawing/2014/main" id="{0AAB4DE4-E21C-68C3-FE3F-5879F2A8F9EC}"/>
              </a:ext>
            </a:extLst>
          </p:cNvPr>
          <p:cNvGraphicFramePr/>
          <p:nvPr>
            <p:extLst>
              <p:ext uri="{D42A27DB-BD31-4B8C-83A1-F6EECF244321}">
                <p14:modId xmlns:p14="http://schemas.microsoft.com/office/powerpoint/2010/main" val="3809412897"/>
              </p:ext>
            </p:extLst>
          </p:nvPr>
        </p:nvGraphicFramePr>
        <p:xfrm>
          <a:off x="557561" y="804546"/>
          <a:ext cx="7982472" cy="3915410"/>
        </p:xfrm>
        <a:graphic>
          <a:graphicData uri="http://schemas.openxmlformats.org/drawingml/2006/table">
            <a:tbl>
              <a:tblPr>
                <a:noFill/>
              </a:tblPr>
              <a:tblGrid>
                <a:gridCol w="889997">
                  <a:extLst>
                    <a:ext uri="{9D8B030D-6E8A-4147-A177-3AD203B41FA5}">
                      <a16:colId xmlns:a16="http://schemas.microsoft.com/office/drawing/2014/main" val="20000"/>
                    </a:ext>
                  </a:extLst>
                </a:gridCol>
                <a:gridCol w="1069172">
                  <a:extLst>
                    <a:ext uri="{9D8B030D-6E8A-4147-A177-3AD203B41FA5}">
                      <a16:colId xmlns:a16="http://schemas.microsoft.com/office/drawing/2014/main" val="20001"/>
                    </a:ext>
                  </a:extLst>
                </a:gridCol>
                <a:gridCol w="1903360">
                  <a:extLst>
                    <a:ext uri="{9D8B030D-6E8A-4147-A177-3AD203B41FA5}">
                      <a16:colId xmlns:a16="http://schemas.microsoft.com/office/drawing/2014/main" val="20002"/>
                    </a:ext>
                  </a:extLst>
                </a:gridCol>
                <a:gridCol w="4119943">
                  <a:extLst>
                    <a:ext uri="{9D8B030D-6E8A-4147-A177-3AD203B41FA5}">
                      <a16:colId xmlns:a16="http://schemas.microsoft.com/office/drawing/2014/main" val="20003"/>
                    </a:ext>
                  </a:extLst>
                </a:gridCol>
              </a:tblGrid>
              <a:tr h="548640">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small">
                        <a:solidFill>
                          <a:srgbClr val="000000"/>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Observed extreme climate events</a:t>
                      </a:r>
                      <a:endParaRPr sz="1500" u="none" strike="noStrike" cap="none">
                        <a:solidFill>
                          <a:srgbClr val="17365D"/>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Summer 2025</a:t>
                      </a:r>
                      <a:endParaRPr sz="1100" u="none" strike="noStrike" cap="none"/>
                    </a:p>
                    <a:p>
                      <a:pPr marL="0" marR="0" lvl="0" indent="0" algn="ctr" rtl="0">
                        <a:lnSpc>
                          <a:spcPct val="100000"/>
                        </a:lnSpc>
                        <a:spcBef>
                          <a:spcPts val="0"/>
                        </a:spcBef>
                        <a:spcAft>
                          <a:spcPts val="0"/>
                        </a:spcAft>
                        <a:buClr>
                          <a:srgbClr val="000000"/>
                        </a:buClr>
                        <a:buSzPts val="300"/>
                        <a:buFont typeface="Arial"/>
                        <a:buNone/>
                      </a:pPr>
                      <a:endParaRPr sz="3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3392">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Category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Location</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Rarity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Impacts associated with event</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961388">
                <a:tc>
                  <a:txBody>
                    <a:bodyPr/>
                    <a:lstStyle/>
                    <a:p>
                      <a:pPr marL="0" marR="0" lvl="0" indent="0" algn="l" rtl="0">
                        <a:lnSpc>
                          <a:spcPct val="107000"/>
                        </a:lnSpc>
                        <a:spcBef>
                          <a:spcPts val="0"/>
                        </a:spcBef>
                        <a:spcAft>
                          <a:spcPts val="0"/>
                        </a:spcAft>
                        <a:buClr>
                          <a:srgbClr val="000000"/>
                        </a:buClr>
                        <a:buSzPts val="1200"/>
                        <a:buFont typeface="Arial"/>
                        <a:buNone/>
                      </a:pPr>
                      <a:r>
                        <a:rPr lang="en-CA" sz="1000" u="none" strike="noStrike" cap="none">
                          <a:solidFill>
                            <a:schemeClr val="dk1"/>
                          </a:solidFill>
                        </a:rPr>
                        <a:t>Warm temperatures</a:t>
                      </a:r>
                      <a:endParaRPr lang="en-CA"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u="none" strike="noStrike" cap="none"/>
                        <a:t>Nome, Alaska</a:t>
                      </a:r>
                    </a:p>
                    <a:p>
                      <a:pPr marL="0" marR="0" lvl="0" indent="0" algn="l" rtl="0">
                        <a:lnSpc>
                          <a:spcPct val="100000"/>
                        </a:lnSpc>
                        <a:spcBef>
                          <a:spcPts val="0"/>
                        </a:spcBef>
                        <a:spcAft>
                          <a:spcPts val="0"/>
                        </a:spcAft>
                        <a:buClr>
                          <a:srgbClr val="000000"/>
                        </a:buClr>
                        <a:buSzPts val="1100"/>
                        <a:buFont typeface="Arial"/>
                        <a:buNone/>
                      </a:pPr>
                      <a:endParaRPr lang="en-US" sz="1000" u="none" strike="noStrike" cap="none"/>
                    </a:p>
                    <a:p>
                      <a:pPr marL="0" marR="0" lvl="0" indent="0" algn="l" rtl="0">
                        <a:lnSpc>
                          <a:spcPct val="100000"/>
                        </a:lnSpc>
                        <a:spcBef>
                          <a:spcPts val="0"/>
                        </a:spcBef>
                        <a:spcAft>
                          <a:spcPts val="0"/>
                        </a:spcAft>
                        <a:buClr>
                          <a:srgbClr val="000000"/>
                        </a:buClr>
                        <a:buSzPts val="1100"/>
                        <a:buFont typeface="Arial"/>
                        <a:buNone/>
                      </a:pPr>
                      <a:endParaRPr lang="en-US" sz="1000" u="none" strike="noStrike" cap="none"/>
                    </a:p>
                    <a:p>
                      <a:pPr marL="0" marR="0" lvl="0" indent="0" algn="l" rtl="0">
                        <a:lnSpc>
                          <a:spcPct val="100000"/>
                        </a:lnSpc>
                        <a:spcBef>
                          <a:spcPts val="0"/>
                        </a:spcBef>
                        <a:spcAft>
                          <a:spcPts val="0"/>
                        </a:spcAft>
                        <a:buClr>
                          <a:srgbClr val="000000"/>
                        </a:buClr>
                        <a:buSzPts val="1100"/>
                        <a:buFont typeface="Arial"/>
                        <a:buNone/>
                      </a:pPr>
                      <a:endParaRPr lang="en-US" sz="1000" u="none" strike="noStrike" cap="none"/>
                    </a:p>
                    <a:p>
                      <a:pPr marL="0" marR="0" lvl="0" indent="0" algn="l" rtl="0">
                        <a:lnSpc>
                          <a:spcPct val="100000"/>
                        </a:lnSpc>
                        <a:spcBef>
                          <a:spcPts val="0"/>
                        </a:spcBef>
                        <a:spcAft>
                          <a:spcPts val="0"/>
                        </a:spcAft>
                        <a:buClr>
                          <a:srgbClr val="000000"/>
                        </a:buClr>
                        <a:buSzPts val="1100"/>
                        <a:buFont typeface="Arial"/>
                        <a:buNone/>
                      </a:pPr>
                      <a:r>
                        <a:rPr lang="en-US" sz="1000" u="none" strike="noStrike" cap="none"/>
                        <a:t>Bettles, Alaska</a:t>
                      </a: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000" u="none" strike="noStrike" cap="none">
                          <a:solidFill>
                            <a:schemeClr val="dk1"/>
                          </a:solidFill>
                        </a:rPr>
                        <a:t>Warmest summer in Nome since 2020, and warmest since 2019</a:t>
                      </a:r>
                    </a:p>
                    <a:p>
                      <a:pPr marL="0" marR="0" lvl="0" indent="0" algn="l" rtl="0">
                        <a:lnSpc>
                          <a:spcPct val="100000"/>
                        </a:lnSpc>
                        <a:spcBef>
                          <a:spcPts val="0"/>
                        </a:spcBef>
                        <a:spcAft>
                          <a:spcPts val="0"/>
                        </a:spcAft>
                        <a:buClr>
                          <a:schemeClr val="dk1"/>
                        </a:buClr>
                        <a:buSzPts val="1100"/>
                        <a:buFont typeface="Arial"/>
                        <a:buNone/>
                      </a:pPr>
                      <a:endParaRPr lang="en-US" sz="10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000" u="none" strike="noStrike" cap="none">
                          <a:solidFill>
                            <a:schemeClr val="dk1"/>
                          </a:solidFill>
                        </a:rPr>
                        <a:t>Abnormally warm temperatures in early July, reaching 90°F</a:t>
                      </a:r>
                      <a:endParaRPr lang="en-US"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CA" sz="1000" u="none" strike="noStrike" cap="none" dirty="0">
                          <a:solidFill>
                            <a:schemeClr val="dk1"/>
                          </a:solidFill>
                        </a:rPr>
                        <a:t>Intense wildfire season in Alaska, over one million acres burned, nearly all between mid-June and mid-July. </a:t>
                      </a:r>
                    </a:p>
                    <a:p>
                      <a:pPr marL="0" marR="0" lvl="0" indent="0" algn="l" rtl="0">
                        <a:lnSpc>
                          <a:spcPct val="100000"/>
                        </a:lnSpc>
                        <a:spcBef>
                          <a:spcPts val="0"/>
                        </a:spcBef>
                        <a:spcAft>
                          <a:spcPts val="0"/>
                        </a:spcAft>
                        <a:buClr>
                          <a:schemeClr val="dk1"/>
                        </a:buClr>
                        <a:buSzPts val="1100"/>
                        <a:buFont typeface="Arial"/>
                        <a:buNone/>
                      </a:pPr>
                      <a:endParaRPr lang="en-CA" sz="100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1000" u="none" strike="noStrike" cap="none" dirty="0">
                          <a:solidFill>
                            <a:schemeClr val="dk1"/>
                          </a:solidFill>
                        </a:rPr>
                        <a:t>High impact fires include the </a:t>
                      </a:r>
                      <a:r>
                        <a:rPr lang="en-US" sz="1000" u="none" strike="noStrike" cap="none" dirty="0">
                          <a:solidFill>
                            <a:schemeClr val="dk1"/>
                          </a:solidFill>
                        </a:rPr>
                        <a:t>Bear Creek fire in Denali Borough that burned residences and forced long delays on Park highway. Around Fairbanks, the Aggie Creek and Himalaya Road fires prompted evacuation notices for subdivisions in late June, and the Nenana Ridge Complex threatened homes and businesses and created long traffic delays in and out of Fairbanks over July 4</a:t>
                      </a:r>
                      <a:r>
                        <a:rPr lang="en-US" sz="1000" u="none" strike="noStrike" cap="none" baseline="30000" dirty="0">
                          <a:solidFill>
                            <a:schemeClr val="dk1"/>
                          </a:solidFill>
                        </a:rPr>
                        <a:t>th</a:t>
                      </a:r>
                      <a:r>
                        <a:rPr lang="en-US" sz="1000" u="none" strike="noStrike" cap="none" dirty="0">
                          <a:solidFill>
                            <a:schemeClr val="dk1"/>
                          </a:solidFill>
                        </a:rPr>
                        <a:t> weekend.</a:t>
                      </a:r>
                    </a:p>
                    <a:p>
                      <a:pPr marL="0" marR="0" lvl="0" indent="0" algn="l" rtl="0">
                        <a:lnSpc>
                          <a:spcPct val="100000"/>
                        </a:lnSpc>
                        <a:spcBef>
                          <a:spcPts val="0"/>
                        </a:spcBef>
                        <a:spcAft>
                          <a:spcPts val="0"/>
                        </a:spcAft>
                        <a:buClr>
                          <a:schemeClr val="dk1"/>
                        </a:buClr>
                        <a:buSzPts val="1100"/>
                        <a:buFont typeface="Arial"/>
                        <a:buNone/>
                      </a:pPr>
                      <a:endParaRPr lang="en-US" sz="100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000" u="none" strike="noStrike" cap="none" dirty="0">
                          <a:solidFill>
                            <a:schemeClr val="dk1"/>
                          </a:solidFill>
                        </a:rPr>
                        <a:t>Smoky summer in Fairbanks, fourth consecutive year with &gt;100 hours of visibility restricting smoke at the airport</a:t>
                      </a:r>
                    </a:p>
                    <a:p>
                      <a:pPr marL="0" marR="0" lvl="0" indent="0" algn="l" rtl="0">
                        <a:lnSpc>
                          <a:spcPct val="100000"/>
                        </a:lnSpc>
                        <a:spcBef>
                          <a:spcPts val="0"/>
                        </a:spcBef>
                        <a:spcAft>
                          <a:spcPts val="0"/>
                        </a:spcAft>
                        <a:buClr>
                          <a:srgbClr val="000000"/>
                        </a:buClr>
                        <a:buSzPts val="1100"/>
                        <a:buFont typeface="Arial"/>
                        <a:buNone/>
                      </a:pPr>
                      <a:endParaRPr sz="1000" u="none" strike="noStrike" cap="none" dirty="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207008">
                <a:tc>
                  <a:txBody>
                    <a:bodyPr/>
                    <a:lstStyle/>
                    <a:p>
                      <a:pPr marL="0" marR="0" lvl="0" indent="0" algn="l" defTabSz="914400" rtl="0" eaLnBrk="1" fontAlgn="auto" latinLnBrk="0" hangingPunct="1">
                        <a:lnSpc>
                          <a:spcPct val="107000"/>
                        </a:lnSpc>
                        <a:spcBef>
                          <a:spcPts val="0"/>
                        </a:spcBef>
                        <a:spcAft>
                          <a:spcPts val="0"/>
                        </a:spcAft>
                        <a:buClr>
                          <a:srgbClr val="000000"/>
                        </a:buClr>
                        <a:buSzPts val="1200"/>
                        <a:buFont typeface="Arial"/>
                        <a:buNone/>
                        <a:tabLst/>
                        <a:defRPr/>
                      </a:pPr>
                      <a:r>
                        <a:rPr lang="en-CA" sz="1000" u="none" strike="noStrike" cap="none">
                          <a:solidFill>
                            <a:schemeClr val="dk1"/>
                          </a:solidFill>
                        </a:rPr>
                        <a:t>Dryness</a:t>
                      </a:r>
                      <a:endParaRPr lang="en-CA" sz="1000" u="none" strike="noStrike" cap="none"/>
                    </a:p>
                    <a:p>
                      <a:pPr marL="0" marR="0" lvl="0" indent="0" algn="l" rtl="0">
                        <a:lnSpc>
                          <a:spcPct val="107000"/>
                        </a:lnSpc>
                        <a:spcBef>
                          <a:spcPts val="0"/>
                        </a:spcBef>
                        <a:spcAft>
                          <a:spcPts val="0"/>
                        </a:spcAft>
                        <a:buClr>
                          <a:srgbClr val="000000"/>
                        </a:buClr>
                        <a:buSzPts val="12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000" u="none" strike="noStrike" cap="none">
                          <a:solidFill>
                            <a:schemeClr val="dk1"/>
                          </a:solidFill>
                        </a:rPr>
                        <a:t>Parts of Western Canada</a:t>
                      </a:r>
                      <a:endParaRPr lang="en-CA" sz="1000" u="none" strike="noStrike" cap="none"/>
                    </a:p>
                    <a:p>
                      <a:pPr marL="0" marR="0" lvl="0" indent="0" algn="l" rtl="0">
                        <a:lnSpc>
                          <a:spcPct val="100000"/>
                        </a:lnSpc>
                        <a:spcBef>
                          <a:spcPts val="0"/>
                        </a:spcBef>
                        <a:spcAft>
                          <a:spcPts val="0"/>
                        </a:spcAft>
                        <a:buClr>
                          <a:srgbClr val="000000"/>
                        </a:buClr>
                        <a:buSzPts val="11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u="none" strike="noStrike" cap="none">
                          <a:solidFill>
                            <a:schemeClr val="dk1"/>
                          </a:solidFill>
                        </a:rPr>
                        <a:t>Fort Simpson, driest summer on record at 26% of normal precipitation</a:t>
                      </a:r>
                    </a:p>
                    <a:p>
                      <a:pPr marL="0" marR="0" lvl="0" indent="0" algn="l" rtl="0">
                        <a:lnSpc>
                          <a:spcPct val="100000"/>
                        </a:lnSpc>
                        <a:spcBef>
                          <a:spcPts val="0"/>
                        </a:spcBef>
                        <a:spcAft>
                          <a:spcPts val="0"/>
                        </a:spcAft>
                        <a:buClr>
                          <a:srgbClr val="000000"/>
                        </a:buClr>
                        <a:buSzPts val="1100"/>
                        <a:buFont typeface="Arial"/>
                        <a:buNone/>
                      </a:pPr>
                      <a:endParaRPr lang="en-CA" sz="1000" u="none" strike="noStrike" cap="none">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u="none" strike="noStrike" cap="none">
                          <a:solidFill>
                            <a:schemeClr val="dk1"/>
                          </a:solidFill>
                        </a:rPr>
                        <a:t>Whitehorse, Fort Nelson and Fort Liard recorded their driest June on record</a:t>
                      </a: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CA" sz="1000" u="none" strike="noStrike" cap="none" dirty="0">
                          <a:solidFill>
                            <a:schemeClr val="dk1"/>
                          </a:solidFill>
                        </a:rPr>
                        <a:t>Yukon saw abnormally warm temperatures and dry conditions in mid-late June; it also had high volume of lightning strikes. Conditions contributed to active wildfires in Dawson area in June. Impacts include evacuation alerts issued to nearly 200 properties, and heavy smoke cancelling flights at the airport.  The Yukon River Quest (paddle race) was cut short for second year in a row, changing route to end in </a:t>
                      </a:r>
                      <a:r>
                        <a:rPr lang="en-CA" sz="1000" u="none" strike="noStrike" cap="none" dirty="0" err="1">
                          <a:solidFill>
                            <a:schemeClr val="dk1"/>
                          </a:solidFill>
                        </a:rPr>
                        <a:t>Carmacks</a:t>
                      </a:r>
                      <a:r>
                        <a:rPr lang="en-CA" sz="1000" u="none" strike="noStrike" cap="none" dirty="0">
                          <a:solidFill>
                            <a:schemeClr val="dk1"/>
                          </a:solidFill>
                        </a:rPr>
                        <a:t> instead of Dawson.</a:t>
                      </a:r>
                    </a:p>
                    <a:p>
                      <a:pPr marL="0" marR="0" lvl="0" indent="0" algn="l" rtl="0">
                        <a:lnSpc>
                          <a:spcPct val="100000"/>
                        </a:lnSpc>
                        <a:spcBef>
                          <a:spcPts val="0"/>
                        </a:spcBef>
                        <a:spcAft>
                          <a:spcPts val="0"/>
                        </a:spcAft>
                        <a:buClr>
                          <a:schemeClr val="dk1"/>
                        </a:buClr>
                        <a:buSzPts val="1100"/>
                        <a:buFont typeface="Arial"/>
                        <a:buNone/>
                      </a:pPr>
                      <a:endParaRPr sz="1000" u="none" strike="noStrike" cap="none" dirty="0">
                        <a:solidFill>
                          <a:schemeClr val="dk1"/>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bl>
          </a:graphicData>
        </a:graphic>
      </p:graphicFrame>
      <p:sp>
        <p:nvSpPr>
          <p:cNvPr id="2" name="Google Shape;754;p114">
            <a:extLst>
              <a:ext uri="{FF2B5EF4-FFF2-40B4-BE49-F238E27FC236}">
                <a16:creationId xmlns:a16="http://schemas.microsoft.com/office/drawing/2014/main" id="{72030C6A-1FA2-7FCC-8934-3FF2F76720F8}"/>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9"/>
        <p:cNvGrpSpPr/>
        <p:nvPr/>
      </p:nvGrpSpPr>
      <p:grpSpPr>
        <a:xfrm>
          <a:off x="0" y="0"/>
          <a:ext cx="0" cy="0"/>
          <a:chOff x="0" y="0"/>
          <a:chExt cx="0" cy="0"/>
        </a:xfrm>
      </p:grpSpPr>
      <p:pic>
        <p:nvPicPr>
          <p:cNvPr id="150" name="Google Shape;150;p18"/>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51" name="Google Shape;151;p18"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graphicFrame>
        <p:nvGraphicFramePr>
          <p:cNvPr id="152" name="Google Shape;152;p18"/>
          <p:cNvGraphicFramePr/>
          <p:nvPr/>
        </p:nvGraphicFramePr>
        <p:xfrm>
          <a:off x="615345" y="1125942"/>
          <a:ext cx="7887129" cy="644652"/>
        </p:xfrm>
        <a:graphic>
          <a:graphicData uri="http://schemas.openxmlformats.org/drawingml/2006/table">
            <a:tbl>
              <a:tblPr firstRow="1" bandRow="1">
                <a:noFill/>
              </a:tblPr>
              <a:tblGrid>
                <a:gridCol w="4151700">
                  <a:extLst>
                    <a:ext uri="{9D8B030D-6E8A-4147-A177-3AD203B41FA5}">
                      <a16:colId xmlns:a16="http://schemas.microsoft.com/office/drawing/2014/main" val="20000"/>
                    </a:ext>
                  </a:extLst>
                </a:gridCol>
                <a:gridCol w="1355940">
                  <a:extLst>
                    <a:ext uri="{9D8B030D-6E8A-4147-A177-3AD203B41FA5}">
                      <a16:colId xmlns:a16="http://schemas.microsoft.com/office/drawing/2014/main" val="20001"/>
                    </a:ext>
                  </a:extLst>
                </a:gridCol>
                <a:gridCol w="675743">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352260">
                  <a:extLst>
                    <a:ext uri="{9D8B030D-6E8A-4147-A177-3AD203B41FA5}">
                      <a16:colId xmlns:a16="http://schemas.microsoft.com/office/drawing/2014/main" val="20005"/>
                    </a:ext>
                  </a:extLst>
                </a:gridCol>
              </a:tblGrid>
              <a:tr h="301752">
                <a:tc gridSpan="2">
                  <a:txBody>
                    <a:bodyPr/>
                    <a:lstStyle/>
                    <a:p>
                      <a:pPr marL="0" marR="0" lvl="0" indent="0" algn="l"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Seasonal Outlook: </a:t>
                      </a:r>
                      <a:r>
                        <a:rPr lang="en-CA" sz="1500" b="1" cap="small">
                          <a:solidFill>
                            <a:srgbClr val="17365D"/>
                          </a:solidFill>
                        </a:rPr>
                        <a:t>Winter</a:t>
                      </a:r>
                      <a:r>
                        <a:rPr lang="en-CA" sz="1500" b="1" u="none" strike="noStrike" cap="small">
                          <a:solidFill>
                            <a:srgbClr val="17365D"/>
                          </a:solidFill>
                        </a:rPr>
                        <a:t> 202</a:t>
                      </a:r>
                      <a:r>
                        <a:rPr lang="en-CA" sz="1500" b="1" cap="small">
                          <a:solidFill>
                            <a:srgbClr val="17365D"/>
                          </a:solidFill>
                        </a:rPr>
                        <a:t>5-2026</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gridSpan="4">
                  <a:txBody>
                    <a:bodyPr/>
                    <a:lstStyle/>
                    <a:p>
                      <a:pPr marL="0" marR="0" lvl="0" indent="0" algn="ctr" rtl="0">
                        <a:lnSpc>
                          <a:spcPct val="100000"/>
                        </a:lnSpc>
                        <a:spcBef>
                          <a:spcPts val="0"/>
                        </a:spcBef>
                        <a:spcAft>
                          <a:spcPts val="0"/>
                        </a:spcAft>
                        <a:buClr>
                          <a:srgbClr val="000000"/>
                        </a:buClr>
                        <a:buSzPts val="1300"/>
                        <a:buFont typeface="Arial"/>
                        <a:buNone/>
                      </a:pPr>
                      <a:r>
                        <a:rPr lang="en-CA" sz="1200" b="1" u="none" strike="noStrike" cap="none">
                          <a:solidFill>
                            <a:srgbClr val="17365D"/>
                          </a:solidFill>
                        </a:rPr>
                        <a:t>Multi Model Agreement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00">
                <a:tc>
                  <a:txBody>
                    <a:bodyPr/>
                    <a:lstStyle/>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Climatological </a:t>
                      </a:r>
                      <a:endParaRPr sz="900" b="1" u="none" strike="noStrike" cap="none">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variables</a:t>
                      </a:r>
                      <a:endParaRPr sz="900" b="1" u="none" strike="noStrike" cap="none">
                        <a:solidFill>
                          <a:schemeClr val="lt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Forecast relative to </a:t>
                      </a:r>
                      <a:endParaRPr sz="900" b="1" u="none" strike="noStrike" cap="none">
                        <a:solidFill>
                          <a:schemeClr val="lt1"/>
                        </a:solidFill>
                      </a:endParaRPr>
                    </a:p>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climatological normal</a:t>
                      </a:r>
                      <a:endParaRPr sz="900" b="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High</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Moderate</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Low</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i="1" u="none" strike="noStrike" cap="none">
                          <a:solidFill>
                            <a:schemeClr val="lt1"/>
                          </a:solidFill>
                        </a:rPr>
                        <a:t>No</a:t>
                      </a:r>
                      <a:endParaRPr sz="900" b="1" i="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153" name="Google Shape;153;p18"/>
          <p:cNvGraphicFramePr/>
          <p:nvPr/>
        </p:nvGraphicFramePr>
        <p:xfrm>
          <a:off x="615322" y="2779050"/>
          <a:ext cx="7887175" cy="595275"/>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63">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198425">
                <a:tc rowSpan="3">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Precipitation</a:t>
                      </a:r>
                      <a:endParaRPr sz="800" u="none" strike="noStrike" cap="none"/>
                    </a:p>
                    <a:p>
                      <a:pPr marL="0" marR="0" lvl="0" indent="0" algn="l" rtl="0">
                        <a:lnSpc>
                          <a:spcPct val="100000"/>
                        </a:lnSpc>
                        <a:spcBef>
                          <a:spcPts val="0"/>
                        </a:spcBef>
                        <a:spcAft>
                          <a:spcPts val="0"/>
                        </a:spcAft>
                        <a:buClr>
                          <a:srgbClr val="000000"/>
                        </a:buClr>
                        <a:buSzPts val="10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Western Canada: Above Normal</a:t>
                      </a:r>
                      <a:endParaRPr sz="110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rowSpan="3">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Above (Wetter)/</a:t>
                      </a:r>
                      <a:endParaRPr sz="800" b="1" u="none" strike="noStrike" cap="none">
                        <a:solidFill>
                          <a:schemeClr val="dk1"/>
                        </a:solidFill>
                      </a:endParaRPr>
                    </a:p>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Below (Drier)</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9842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Northern Alaska: Above Normal</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en-US"/>
                    </a:p>
                  </a:txBody>
                  <a:tcPr>
                    <a:lnT w="12700" cap="flat" cmpd="sng" algn="ctr">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Southern Alaska: Below</a:t>
                      </a:r>
                      <a:r>
                        <a:rPr lang="en-CA" sz="800">
                          <a:solidFill>
                            <a:schemeClr val="dk1"/>
                          </a:solidFill>
                        </a:rPr>
                        <a:t> </a:t>
                      </a:r>
                      <a:r>
                        <a:rPr lang="en-CA" sz="800" u="none" strike="noStrike" cap="none">
                          <a:solidFill>
                            <a:schemeClr val="dk1"/>
                          </a:solidFill>
                        </a:rPr>
                        <a:t>Normal</a:t>
                      </a:r>
                      <a:endParaRPr sz="800" u="none" strike="noStrike" cap="none"/>
                    </a:p>
                  </a:txBody>
                  <a:tcPr marL="82305" marR="82305" marT="34290" marB="34290" anchor="ctr">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vMerge="1">
                  <a:txBody>
                    <a:bodyPr/>
                    <a:lstStyle/>
                    <a:p>
                      <a:endParaRPr lang="en-US"/>
                    </a:p>
                  </a:txBody>
                  <a:tcPr>
                    <a:lnL w="12700" cap="flat" cmpd="sng" algn="ctr">
                      <a:solidFill>
                        <a:schemeClr val="dk1"/>
                      </a:solidFill>
                      <a:prstDash val="solid"/>
                      <a:round/>
                      <a:headEnd type="none" w="sm" len="sm"/>
                      <a:tailEnd type="none" w="sm" len="sm"/>
                    </a:lnL>
                    <a:lnT w="12700" cap="flat" cmpd="sng" algn="ctr">
                      <a:solidFill>
                        <a:schemeClr val="dk1"/>
                      </a:solidFill>
                      <a:prstDash val="solid"/>
                      <a:round/>
                      <a:headEnd type="none" w="sm" len="sm"/>
                      <a:tailEnd type="none" w="sm" len="sm"/>
                    </a:lnT>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u="none" strike="noStrike" cap="none"/>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bl>
          </a:graphicData>
        </a:graphic>
      </p:graphicFrame>
      <p:graphicFrame>
        <p:nvGraphicFramePr>
          <p:cNvPr id="154" name="Google Shape;154;p18"/>
          <p:cNvGraphicFramePr/>
          <p:nvPr/>
        </p:nvGraphicFramePr>
        <p:xfrm>
          <a:off x="615288" y="3341355"/>
          <a:ext cx="7887220" cy="1431037"/>
        </p:xfrm>
        <a:graphic>
          <a:graphicData uri="http://schemas.openxmlformats.org/drawingml/2006/table">
            <a:tbl>
              <a:tblPr firstRow="1" bandRow="1">
                <a:noFill/>
              </a:tblPr>
              <a:tblGrid>
                <a:gridCol w="836438">
                  <a:extLst>
                    <a:ext uri="{9D8B030D-6E8A-4147-A177-3AD203B41FA5}">
                      <a16:colId xmlns:a16="http://schemas.microsoft.com/office/drawing/2014/main" val="20000"/>
                    </a:ext>
                  </a:extLst>
                </a:gridCol>
                <a:gridCol w="1170495">
                  <a:extLst>
                    <a:ext uri="{9D8B030D-6E8A-4147-A177-3AD203B41FA5}">
                      <a16:colId xmlns:a16="http://schemas.microsoft.com/office/drawing/2014/main" val="20001"/>
                    </a:ext>
                  </a:extLst>
                </a:gridCol>
                <a:gridCol w="2144835">
                  <a:extLst>
                    <a:ext uri="{9D8B030D-6E8A-4147-A177-3AD203B41FA5}">
                      <a16:colId xmlns:a16="http://schemas.microsoft.com/office/drawing/2014/main" val="20002"/>
                    </a:ext>
                  </a:extLst>
                </a:gridCol>
                <a:gridCol w="1355940">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675743">
                  <a:extLst>
                    <a:ext uri="{9D8B030D-6E8A-4147-A177-3AD203B41FA5}">
                      <a16:colId xmlns:a16="http://schemas.microsoft.com/office/drawing/2014/main" val="20006"/>
                    </a:ext>
                  </a:extLst>
                </a:gridCol>
                <a:gridCol w="352283">
                  <a:extLst>
                    <a:ext uri="{9D8B030D-6E8A-4147-A177-3AD203B41FA5}">
                      <a16:colId xmlns:a16="http://schemas.microsoft.com/office/drawing/2014/main" val="20007"/>
                    </a:ext>
                  </a:extLst>
                </a:gridCol>
              </a:tblGrid>
              <a:tr h="198425">
                <a:tc rowSpan="5">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Sea-Ice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l" rtl="0">
                        <a:lnSpc>
                          <a:spcPct val="100000"/>
                        </a:lnSpc>
                        <a:spcBef>
                          <a:spcPts val="0"/>
                        </a:spcBef>
                        <a:spcAft>
                          <a:spcPts val="0"/>
                        </a:spcAft>
                        <a:buClr>
                          <a:srgbClr val="000000"/>
                        </a:buClr>
                        <a:buSzPts val="900"/>
                        <a:buFont typeface="Arial"/>
                        <a:buNone/>
                      </a:pPr>
                      <a:r>
                        <a:rPr lang="en-CA" sz="800" b="1" u="none" strike="noStrike" cap="none">
                          <a:solidFill>
                            <a:schemeClr val="dk1"/>
                          </a:solidFill>
                        </a:rPr>
                        <a:t>Break-up/Freeze-up</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CA" sz="800" u="none" strike="noStrike" cap="none">
                          <a:solidFill>
                            <a:schemeClr val="dk1"/>
                          </a:solidFill>
                        </a:rPr>
                        <a:t>Bering Sea: Early</a:t>
                      </a:r>
                      <a:endParaRPr sz="800"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CA" sz="800" b="1" u="none" strike="noStrike" cap="none">
                          <a:solidFill>
                            <a:schemeClr val="dk1"/>
                          </a:solidFill>
                        </a:rPr>
                        <a:t>Early/Late</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9842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Arial"/>
                        <a:buNone/>
                      </a:pPr>
                      <a:r>
                        <a:rPr lang="en-CA" sz="800" u="none" strike="noStrike" cap="none">
                          <a:solidFill>
                            <a:schemeClr val="dk1"/>
                          </a:solidFill>
                        </a:rPr>
                        <a:t>Chukchi Sea: Early</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1000"/>
                        <a:buFont typeface="Arial"/>
                        <a:buNone/>
                      </a:pPr>
                      <a:r>
                        <a:rPr lang="en-CA" sz="800" b="1" u="none" strike="noStrike" cap="none">
                          <a:solidFill>
                            <a:schemeClr val="dk1"/>
                          </a:solidFill>
                        </a:rPr>
                        <a:t>Early/Late</a:t>
                      </a:r>
                      <a:endParaRPr sz="800" b="1" u="none" strike="noStrike" cap="none">
                        <a:solidFill>
                          <a:srgbClr val="0070C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Beaufort Sea: Early</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1000"/>
                        <a:buFont typeface="Arial"/>
                        <a:buNone/>
                      </a:pPr>
                      <a:r>
                        <a:rPr lang="en-CA" sz="800" b="1" u="none" strike="noStrike" cap="none">
                          <a:solidFill>
                            <a:schemeClr val="dk1"/>
                          </a:solidFill>
                        </a:rPr>
                        <a:t>Early/Late</a:t>
                      </a:r>
                      <a:endParaRPr sz="800" b="1" u="none" strike="noStrike" cap="none">
                        <a:solidFill>
                          <a:srgbClr val="0070C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219456">
                <a:tc v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900"/>
                        <a:buFont typeface="Arial"/>
                        <a:buNone/>
                      </a:pPr>
                      <a:r>
                        <a:rPr lang="en-CA" sz="800" b="1" u="none" strike="noStrike" cap="none">
                          <a:solidFill>
                            <a:schemeClr val="dk1"/>
                          </a:solidFill>
                        </a:rPr>
                        <a:t>Maximum/minimum Ice Extent </a:t>
                      </a:r>
                      <a:endParaRPr sz="800" b="1" u="none" strike="noStrike" cap="none">
                        <a:solidFill>
                          <a:schemeClr val="dk1"/>
                        </a:solidFill>
                      </a:endParaRPr>
                    </a:p>
                    <a:p>
                      <a:pPr marL="0" marR="0" lvl="0" indent="0" algn="ctr" rtl="0">
                        <a:lnSpc>
                          <a:spcPct val="100000"/>
                        </a:lnSpc>
                        <a:spcBef>
                          <a:spcPts val="0"/>
                        </a:spcBef>
                        <a:spcAft>
                          <a:spcPts val="0"/>
                        </a:spcAft>
                        <a:buClr>
                          <a:srgbClr val="000000"/>
                        </a:buClr>
                        <a:buSzPts val="900"/>
                        <a:buFont typeface="Arial"/>
                        <a:buNone/>
                      </a:pPr>
                      <a:r>
                        <a:rPr lang="en-CA" sz="800" b="1" u="none" strike="noStrike" cap="none">
                          <a:solidFill>
                            <a:schemeClr val="dk1"/>
                          </a:solidFill>
                        </a:rPr>
                        <a:t>[2</a:t>
                      </a:r>
                      <a:r>
                        <a:rPr lang="en-CA" sz="800" b="1">
                          <a:solidFill>
                            <a:schemeClr val="dk1"/>
                          </a:solidFill>
                        </a:rPr>
                        <a:t>025</a:t>
                      </a: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Chukchi &amp; Beaufort Seas: Near Normal</a:t>
                      </a:r>
                      <a:endParaRPr sz="110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CA" sz="800" b="1" u="none" strike="noStrike" cap="none">
                          <a:solidFill>
                            <a:schemeClr val="dk1"/>
                          </a:solidFill>
                        </a:rPr>
                        <a:t>Above/Below</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219456">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CA" sz="800" u="none" strike="noStrike" cap="none">
                          <a:solidFill>
                            <a:schemeClr val="dk1"/>
                          </a:solidFill>
                        </a:rPr>
                        <a:t>Bering Sea: </a:t>
                      </a:r>
                      <a:r>
                        <a:rPr lang="en-CA" sz="800">
                          <a:solidFill>
                            <a:schemeClr val="dk1"/>
                          </a:solidFill>
                        </a:rPr>
                        <a:t>Below </a:t>
                      </a:r>
                      <a:r>
                        <a:rPr lang="en-CA" sz="800" u="none" strike="noStrike" cap="none">
                          <a:solidFill>
                            <a:schemeClr val="dk1"/>
                          </a:solidFill>
                        </a:rPr>
                        <a:t>Normal</a:t>
                      </a: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a:solidFill>
                            <a:schemeClr val="dk1"/>
                          </a:solidFill>
                        </a:rPr>
                        <a:t>Above/Below</a:t>
                      </a:r>
                      <a:endParaRPr lang="en-CA" sz="800"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806668568"/>
                  </a:ext>
                </a:extLst>
              </a:tr>
              <a:tr h="198425">
                <a:tc rowSpan="2">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t>Snow Water Equivalent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gridSpan="2">
                  <a:txBody>
                    <a:bodyPr/>
                    <a:lstStyle/>
                    <a:p>
                      <a:pPr marL="0" marR="0" lvl="0" indent="0" algn="l" rtl="0">
                        <a:lnSpc>
                          <a:spcPct val="100000"/>
                        </a:lnSpc>
                        <a:spcBef>
                          <a:spcPts val="0"/>
                        </a:spcBef>
                        <a:spcAft>
                          <a:spcPts val="0"/>
                        </a:spcAft>
                        <a:buClr>
                          <a:schemeClr val="dk1"/>
                        </a:buClr>
                        <a:buSzPts val="800"/>
                        <a:buFont typeface="Arial"/>
                        <a:buNone/>
                      </a:pPr>
                      <a:r>
                        <a:rPr lang="en-CA" sz="800" u="none" strike="noStrike" cap="none">
                          <a:solidFill>
                            <a:schemeClr val="dk1"/>
                          </a:solidFill>
                        </a:rPr>
                        <a:t>Mainland Alaska and Western Canada: Above Normal</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h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1000"/>
                        <a:buFont typeface="Arial"/>
                        <a:buNone/>
                      </a:pPr>
                      <a:r>
                        <a:rPr lang="en-CA" sz="800" b="1" u="none" strike="noStrike" cap="none">
                          <a:solidFill>
                            <a:schemeClr val="dk1"/>
                          </a:solidFill>
                        </a:rPr>
                        <a:t>Above/Below</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110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198425">
                <a:tc vMerge="1">
                  <a:txBody>
                    <a:bodyPr/>
                    <a:lstStyle/>
                    <a:p>
                      <a:endParaRPr lang="en-US"/>
                    </a:p>
                  </a:txBody>
                  <a:tcPr/>
                </a:tc>
                <a:tc gridSpan="2">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Southern Alaska: Above Normal</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h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1000"/>
                        <a:buFont typeface="Arial"/>
                        <a:buNone/>
                      </a:pPr>
                      <a:r>
                        <a:rPr lang="en-CA" sz="800" b="1" u="none" strike="noStrike" cap="none">
                          <a:solidFill>
                            <a:schemeClr val="dk1"/>
                          </a:solidFill>
                        </a:rPr>
                        <a:t>Above/Below</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bl>
          </a:graphicData>
        </a:graphic>
      </p:graphicFrame>
      <p:graphicFrame>
        <p:nvGraphicFramePr>
          <p:cNvPr id="155" name="Google Shape;155;p18"/>
          <p:cNvGraphicFramePr/>
          <p:nvPr/>
        </p:nvGraphicFramePr>
        <p:xfrm>
          <a:off x="615299" y="1770586"/>
          <a:ext cx="7887197" cy="1026106"/>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85">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198425">
                <a:tc rowSpan="5">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Temperature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Western Canada: Equal Chance</a:t>
                      </a:r>
                      <a:endParaRPr sz="800"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5">
                  <a:txBody>
                    <a:bodyPr/>
                    <a:lstStyle/>
                    <a:p>
                      <a:pPr marL="0" marR="0" lvl="0" indent="0" algn="ctr" rtl="0">
                        <a:lnSpc>
                          <a:spcPct val="100000"/>
                        </a:lnSpc>
                        <a:spcBef>
                          <a:spcPts val="0"/>
                        </a:spcBef>
                        <a:spcAft>
                          <a:spcPts val="0"/>
                        </a:spcAft>
                        <a:buClr>
                          <a:schemeClr val="dk1"/>
                        </a:buClr>
                        <a:buSzPts val="1000"/>
                        <a:buFont typeface="Arial"/>
                        <a:buNone/>
                      </a:pPr>
                      <a:r>
                        <a:rPr lang="en-CA" sz="800" b="1" u="none" strike="noStrike" cap="none">
                          <a:solidFill>
                            <a:schemeClr val="dk1"/>
                          </a:solidFill>
                        </a:rPr>
                        <a:t>Above (Warmer)/</a:t>
                      </a:r>
                      <a:endParaRPr sz="800" b="1" u="none" strike="noStrike" cap="none">
                        <a:solidFill>
                          <a:schemeClr val="dk1"/>
                        </a:solidFill>
                      </a:endParaRPr>
                    </a:p>
                    <a:p>
                      <a:pPr marL="0" marR="0" lvl="0" indent="0" algn="ctr" rtl="0">
                        <a:lnSpc>
                          <a:spcPct val="100000"/>
                        </a:lnSpc>
                        <a:spcBef>
                          <a:spcPts val="0"/>
                        </a:spcBef>
                        <a:spcAft>
                          <a:spcPts val="0"/>
                        </a:spcAft>
                        <a:buClr>
                          <a:schemeClr val="dk1"/>
                        </a:buClr>
                        <a:buSzPts val="1000"/>
                        <a:buFont typeface="Arial"/>
                        <a:buNone/>
                      </a:pPr>
                      <a:r>
                        <a:rPr lang="en-CA" sz="800" b="1" u="none" strike="noStrike" cap="none">
                          <a:solidFill>
                            <a:schemeClr val="dk1"/>
                          </a:solidFill>
                        </a:rPr>
                        <a:t>Below (Colder)</a:t>
                      </a:r>
                      <a:endParaRPr sz="800" b="1" u="none" strike="noStrike" cap="none">
                        <a:solidFill>
                          <a:srgbClr val="FF000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15123">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Northern Alaska: Above Normal</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u="none" strike="noStrike" cap="none">
                          <a:solidFill>
                            <a:schemeClr val="dk1"/>
                          </a:solidFill>
                        </a:rPr>
                        <a:t>Southern Alaska: Below Normal</a:t>
                      </a:r>
                      <a:endParaRPr sz="80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19842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215708">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bl>
          </a:graphicData>
        </a:graphic>
      </p:graphicFrame>
      <p:sp>
        <p:nvSpPr>
          <p:cNvPr id="156" name="Google Shape;156;p18"/>
          <p:cNvSpPr txBox="1"/>
          <p:nvPr/>
        </p:nvSpPr>
        <p:spPr>
          <a:xfrm>
            <a:off x="1769749" y="136530"/>
            <a:ext cx="5481000" cy="770850"/>
          </a:xfrm>
          <a:prstGeom prst="rect">
            <a:avLst/>
          </a:prstGeom>
          <a:noFill/>
          <a:ln>
            <a:noFill/>
          </a:ln>
        </p:spPr>
        <p:txBody>
          <a:bodyPr spcFirstLastPara="1" wrap="square" lIns="82283" tIns="41130" rIns="82283" bIns="41130" anchor="t" anchorCtr="0">
            <a:noAutofit/>
          </a:bodyPr>
          <a:lstStyle/>
          <a:p>
            <a:pPr algn="ctr" defTabSz="822960">
              <a:buSzPts val="3200"/>
            </a:pPr>
            <a:r>
              <a:rPr lang="en-CA" sz="2700" b="1">
                <a:solidFill>
                  <a:srgbClr val="17365D"/>
                </a:solidFill>
              </a:rPr>
              <a:t>Alaska and Western Canada</a:t>
            </a:r>
            <a:endParaRPr sz="2700" b="1">
              <a:solidFill>
                <a:srgbClr val="17365D"/>
              </a:solidFill>
            </a:endParaRPr>
          </a:p>
        </p:txBody>
      </p:sp>
      <p:sp>
        <p:nvSpPr>
          <p:cNvPr id="158" name="Google Shape;158;p18"/>
          <p:cNvSpPr txBox="1"/>
          <p:nvPr/>
        </p:nvSpPr>
        <p:spPr>
          <a:xfrm>
            <a:off x="594360" y="137160"/>
            <a:ext cx="2700000" cy="309546"/>
          </a:xfrm>
          <a:prstGeom prst="rect">
            <a:avLst/>
          </a:prstGeom>
          <a:noFill/>
          <a:ln>
            <a:noFill/>
          </a:ln>
        </p:spPr>
        <p:txBody>
          <a:bodyPr spcFirstLastPara="1" wrap="square" lIns="82283" tIns="82283" rIns="82283" bIns="82283" anchor="t" anchorCtr="0">
            <a:spAutoFit/>
          </a:bodyPr>
          <a:lstStyle/>
          <a:p>
            <a:pPr algn="ctr" defTabSz="822960">
              <a:lnSpc>
                <a:spcPct val="115000"/>
              </a:lnSpc>
            </a:pPr>
            <a:r>
              <a:rPr lang="en-CA" sz="810" b="1"/>
              <a:t>✔</a:t>
            </a:r>
            <a:endParaRPr sz="1260"/>
          </a:p>
        </p:txBody>
      </p:sp>
      <p:sp>
        <p:nvSpPr>
          <p:cNvPr id="2" name="Google Shape;754;p114">
            <a:extLst>
              <a:ext uri="{FF2B5EF4-FFF2-40B4-BE49-F238E27FC236}">
                <a16:creationId xmlns:a16="http://schemas.microsoft.com/office/drawing/2014/main" id="{7CA1FD85-9CD6-46A4-02DD-5B55919EC1CE}"/>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3"/>
        <p:cNvGrpSpPr/>
        <p:nvPr/>
      </p:nvGrpSpPr>
      <p:grpSpPr>
        <a:xfrm>
          <a:off x="0" y="0"/>
          <a:ext cx="0" cy="0"/>
          <a:chOff x="0" y="0"/>
          <a:chExt cx="0" cy="0"/>
        </a:xfrm>
      </p:grpSpPr>
      <p:pic>
        <p:nvPicPr>
          <p:cNvPr id="164" name="Google Shape;164;p19"/>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65" name="Google Shape;165;p19"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66" name="Google Shape;166;p19"/>
          <p:cNvSpPr txBox="1"/>
          <p:nvPr/>
        </p:nvSpPr>
        <p:spPr>
          <a:xfrm>
            <a:off x="1172252" y="40577"/>
            <a:ext cx="6647670" cy="521910"/>
          </a:xfrm>
          <a:prstGeom prst="rect">
            <a:avLst/>
          </a:prstGeom>
          <a:noFill/>
          <a:ln>
            <a:noFill/>
          </a:ln>
        </p:spPr>
        <p:txBody>
          <a:bodyPr spcFirstLastPara="1" wrap="square" lIns="82283" tIns="41130" rIns="82283" bIns="41130" anchor="t" anchorCtr="0">
            <a:normAutofit/>
          </a:bodyPr>
          <a:lstStyle/>
          <a:p>
            <a:pPr algn="ctr" defTabSz="822960">
              <a:buSzPts val="3200"/>
            </a:pPr>
            <a:r>
              <a:rPr lang="en-CA" sz="2700" b="1" dirty="0">
                <a:solidFill>
                  <a:srgbClr val="17365D"/>
                </a:solidFill>
              </a:rPr>
              <a:t>Alaska and Western Canada</a:t>
            </a:r>
            <a:endParaRPr sz="2880" b="1" dirty="0">
              <a:solidFill>
                <a:srgbClr val="17365D"/>
              </a:solidFill>
              <a:highlight>
                <a:srgbClr val="00B050"/>
              </a:highlight>
            </a:endParaRPr>
          </a:p>
        </p:txBody>
      </p:sp>
      <p:pic>
        <p:nvPicPr>
          <p:cNvPr id="168" name="Google Shape;168;p19"/>
          <p:cNvPicPr preferRelativeResize="0"/>
          <p:nvPr/>
        </p:nvPicPr>
        <p:blipFill>
          <a:blip r:embed="rId5"/>
          <a:srcRect/>
          <a:stretch/>
        </p:blipFill>
        <p:spPr>
          <a:xfrm>
            <a:off x="2055207" y="718601"/>
            <a:ext cx="5033577" cy="3889581"/>
          </a:xfrm>
          <a:prstGeom prst="rect">
            <a:avLst/>
          </a:prstGeom>
          <a:noFill/>
          <a:ln>
            <a:noFill/>
          </a:ln>
        </p:spPr>
      </p:pic>
      <p:sp>
        <p:nvSpPr>
          <p:cNvPr id="2" name="Google Shape;754;p114">
            <a:extLst>
              <a:ext uri="{FF2B5EF4-FFF2-40B4-BE49-F238E27FC236}">
                <a16:creationId xmlns:a16="http://schemas.microsoft.com/office/drawing/2014/main" id="{82DB0651-EF06-AA4E-A00B-14A0D498022C}"/>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81"/>
          <p:cNvSpPr txBox="1">
            <a:spLocks noGrp="1"/>
          </p:cNvSpPr>
          <p:nvPr>
            <p:ph type="ctrTitle"/>
          </p:nvPr>
        </p:nvSpPr>
        <p:spPr>
          <a:xfrm>
            <a:off x="102801" y="730857"/>
            <a:ext cx="7335898" cy="3194148"/>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4000" b="1" dirty="0">
                <a:effectLst>
                  <a:outerShdw blurRad="38100" dist="38100" dir="2700000" algn="tl">
                    <a:srgbClr val="000000">
                      <a:alpha val="43137"/>
                    </a:srgbClr>
                  </a:outerShdw>
                </a:effectLst>
              </a:rPr>
              <a:t>Welcome Address</a:t>
            </a:r>
            <a:br>
              <a:rPr lang="en" sz="4000" b="1" dirty="0"/>
            </a:br>
            <a:br>
              <a:rPr lang="en" sz="2100" b="1" dirty="0"/>
            </a:br>
            <a:r>
              <a:rPr lang="en-US" sz="2800" b="1" dirty="0"/>
              <a:t>Prof A</a:t>
            </a:r>
            <a:r>
              <a:rPr lang="en" sz="2800" b="1" dirty="0"/>
              <a:t>leksandr Makarov</a:t>
            </a:r>
            <a:br>
              <a:rPr lang="ru-RU" sz="3300" b="1" dirty="0"/>
            </a:br>
            <a:r>
              <a:rPr lang="en" sz="2000" dirty="0"/>
              <a:t>Director, Arctic and Antarctic Research Institute</a:t>
            </a:r>
            <a:r>
              <a:rPr lang="ru-RU" sz="2000" dirty="0"/>
              <a:t> (</a:t>
            </a:r>
            <a:r>
              <a:rPr lang="en-US" sz="2000" dirty="0"/>
              <a:t>AARI</a:t>
            </a:r>
            <a:r>
              <a:rPr lang="ru-RU" sz="2000" dirty="0"/>
              <a:t>)</a:t>
            </a:r>
            <a:br>
              <a:rPr lang="ru-RU" sz="2000" dirty="0"/>
            </a:br>
            <a:r>
              <a:rPr lang="en-US" sz="2000" dirty="0"/>
              <a:t>Federal Service for Hydrometeorology </a:t>
            </a:r>
            <a:br>
              <a:rPr lang="ru-RU" sz="2000" dirty="0"/>
            </a:br>
            <a:r>
              <a:rPr lang="en-US" sz="2000" dirty="0"/>
              <a:t>and Environmental Monitoring (</a:t>
            </a:r>
            <a:r>
              <a:rPr lang="en-US" sz="2000" dirty="0" err="1"/>
              <a:t>Roshydrome</a:t>
            </a:r>
            <a:r>
              <a:rPr lang="en-US" sz="2400" dirty="0" err="1"/>
              <a:t>t</a:t>
            </a:r>
            <a:r>
              <a:rPr lang="en-US" sz="2400" dirty="0"/>
              <a:t>)</a:t>
            </a:r>
            <a:br>
              <a:rPr lang="en-US" sz="2400" b="1" dirty="0"/>
            </a:br>
            <a:endParaRPr sz="2100" dirty="0"/>
          </a:p>
          <a:p>
            <a:pPr marL="0" lvl="0" indent="0" algn="ctr" rtl="0">
              <a:lnSpc>
                <a:spcPct val="100000"/>
              </a:lnSpc>
              <a:spcBef>
                <a:spcPts val="0"/>
              </a:spcBef>
              <a:spcAft>
                <a:spcPts val="0"/>
              </a:spcAft>
              <a:buSzPts val="5200"/>
              <a:buNone/>
            </a:pPr>
            <a:endParaRPr sz="2100" dirty="0"/>
          </a:p>
        </p:txBody>
      </p:sp>
      <p:pic>
        <p:nvPicPr>
          <p:cNvPr id="6" name="Picture 5">
            <a:extLst>
              <a:ext uri="{FF2B5EF4-FFF2-40B4-BE49-F238E27FC236}">
                <a16:creationId xmlns:a16="http://schemas.microsoft.com/office/drawing/2014/main" id="{3463B649-BAD2-5AF5-C507-919DD4029071}"/>
              </a:ext>
            </a:extLst>
          </p:cNvPr>
          <p:cNvPicPr>
            <a:picLocks noChangeAspect="1"/>
          </p:cNvPicPr>
          <p:nvPr/>
        </p:nvPicPr>
        <p:blipFill>
          <a:blip r:embed="rId3"/>
          <a:stretch>
            <a:fillRect/>
          </a:stretch>
        </p:blipFill>
        <p:spPr>
          <a:xfrm>
            <a:off x="204476" y="165004"/>
            <a:ext cx="2248453" cy="466269"/>
          </a:xfrm>
          <a:prstGeom prst="rect">
            <a:avLst/>
          </a:prstGeom>
        </p:spPr>
      </p:pic>
      <p:pic>
        <p:nvPicPr>
          <p:cNvPr id="8" name="Picture 7">
            <a:extLst>
              <a:ext uri="{FF2B5EF4-FFF2-40B4-BE49-F238E27FC236}">
                <a16:creationId xmlns:a16="http://schemas.microsoft.com/office/drawing/2014/main" id="{DFC15DA8-21D4-ABB0-66AF-EC9CA974476E}"/>
              </a:ext>
            </a:extLst>
          </p:cNvPr>
          <p:cNvPicPr>
            <a:picLocks noChangeAspect="1"/>
          </p:cNvPicPr>
          <p:nvPr/>
        </p:nvPicPr>
        <p:blipFill>
          <a:blip r:embed="rId4"/>
          <a:stretch>
            <a:fillRect/>
          </a:stretch>
        </p:blipFill>
        <p:spPr>
          <a:xfrm>
            <a:off x="4724377" y="84455"/>
            <a:ext cx="2525636" cy="639243"/>
          </a:xfrm>
          <a:prstGeom prst="rect">
            <a:avLst/>
          </a:prstGeom>
        </p:spPr>
      </p:pic>
      <p:pic>
        <p:nvPicPr>
          <p:cNvPr id="5" name="Picture 4">
            <a:extLst>
              <a:ext uri="{FF2B5EF4-FFF2-40B4-BE49-F238E27FC236}">
                <a16:creationId xmlns:a16="http://schemas.microsoft.com/office/drawing/2014/main" id="{1B5DB5B7-4E70-221C-A401-50CC0CF4E907}"/>
              </a:ext>
            </a:extLst>
          </p:cNvPr>
          <p:cNvPicPr>
            <a:picLocks noChangeAspect="1"/>
          </p:cNvPicPr>
          <p:nvPr/>
        </p:nvPicPr>
        <p:blipFill>
          <a:blip r:embed="rId5"/>
          <a:stretch>
            <a:fillRect/>
          </a:stretch>
        </p:blipFill>
        <p:spPr>
          <a:xfrm>
            <a:off x="3668998" y="3301638"/>
            <a:ext cx="3684288" cy="2028106"/>
          </a:xfrm>
          <a:prstGeom prst="rect">
            <a:avLst/>
          </a:prstGeom>
        </p:spPr>
      </p:pic>
      <p:pic>
        <p:nvPicPr>
          <p:cNvPr id="9" name="Picture 8">
            <a:extLst>
              <a:ext uri="{FF2B5EF4-FFF2-40B4-BE49-F238E27FC236}">
                <a16:creationId xmlns:a16="http://schemas.microsoft.com/office/drawing/2014/main" id="{59A01542-2219-BDD1-0FF3-BEAF7A53DCD6}"/>
              </a:ext>
            </a:extLst>
          </p:cNvPr>
          <p:cNvPicPr>
            <a:picLocks noChangeAspect="1"/>
          </p:cNvPicPr>
          <p:nvPr/>
        </p:nvPicPr>
        <p:blipFill>
          <a:blip r:embed="rId6"/>
          <a:stretch>
            <a:fillRect/>
          </a:stretch>
        </p:blipFill>
        <p:spPr>
          <a:xfrm>
            <a:off x="0" y="3301638"/>
            <a:ext cx="3668998" cy="2028106"/>
          </a:xfrm>
          <a:prstGeom prst="rect">
            <a:avLst/>
          </a:prstGeom>
        </p:spPr>
      </p:pic>
      <p:pic>
        <p:nvPicPr>
          <p:cNvPr id="11" name="Picture 10">
            <a:extLst>
              <a:ext uri="{FF2B5EF4-FFF2-40B4-BE49-F238E27FC236}">
                <a16:creationId xmlns:a16="http://schemas.microsoft.com/office/drawing/2014/main" id="{5EE17DB7-3C8A-B15C-48A7-C5C3BB71B48C}"/>
              </a:ext>
            </a:extLst>
          </p:cNvPr>
          <p:cNvPicPr>
            <a:picLocks noChangeAspect="1"/>
          </p:cNvPicPr>
          <p:nvPr/>
        </p:nvPicPr>
        <p:blipFill>
          <a:blip r:embed="rId7"/>
          <a:stretch>
            <a:fillRect/>
          </a:stretch>
        </p:blipFill>
        <p:spPr>
          <a:xfrm>
            <a:off x="7358997" y="0"/>
            <a:ext cx="1785003"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75" name="Google Shape;175;p20"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76" name="Google Shape;176;p20"/>
          <p:cNvSpPr txBox="1"/>
          <p:nvPr/>
        </p:nvSpPr>
        <p:spPr>
          <a:xfrm>
            <a:off x="1172252" y="40577"/>
            <a:ext cx="6647670" cy="521910"/>
          </a:xfrm>
          <a:prstGeom prst="rect">
            <a:avLst/>
          </a:prstGeom>
          <a:noFill/>
          <a:ln>
            <a:noFill/>
          </a:ln>
        </p:spPr>
        <p:txBody>
          <a:bodyPr spcFirstLastPara="1" wrap="square" lIns="82283" tIns="41130" rIns="82283" bIns="41130" anchor="t" anchorCtr="0">
            <a:normAutofit/>
          </a:bodyPr>
          <a:lstStyle/>
          <a:p>
            <a:pPr algn="ctr" defTabSz="822960">
              <a:buSzPts val="3200"/>
            </a:pPr>
            <a:r>
              <a:rPr lang="en-CA" sz="2700" b="1" dirty="0">
                <a:solidFill>
                  <a:srgbClr val="17365D"/>
                </a:solidFill>
              </a:rPr>
              <a:t>Alaska and Western Canada</a:t>
            </a:r>
            <a:endParaRPr sz="2880" b="1" dirty="0">
              <a:solidFill>
                <a:srgbClr val="17365D"/>
              </a:solidFill>
              <a:highlight>
                <a:srgbClr val="00B050"/>
              </a:highlight>
            </a:endParaRPr>
          </a:p>
        </p:txBody>
      </p:sp>
      <p:pic>
        <p:nvPicPr>
          <p:cNvPr id="178" name="Google Shape;178;p20"/>
          <p:cNvPicPr preferRelativeResize="0"/>
          <p:nvPr/>
        </p:nvPicPr>
        <p:blipFill>
          <a:blip r:embed="rId5"/>
          <a:srcRect/>
          <a:stretch/>
        </p:blipFill>
        <p:spPr>
          <a:xfrm>
            <a:off x="2055207" y="718601"/>
            <a:ext cx="5033577" cy="3889581"/>
          </a:xfrm>
          <a:prstGeom prst="rect">
            <a:avLst/>
          </a:prstGeom>
          <a:noFill/>
          <a:ln>
            <a:noFill/>
          </a:ln>
        </p:spPr>
      </p:pic>
      <p:sp>
        <p:nvSpPr>
          <p:cNvPr id="2" name="Google Shape;754;p114">
            <a:extLst>
              <a:ext uri="{FF2B5EF4-FFF2-40B4-BE49-F238E27FC236}">
                <a16:creationId xmlns:a16="http://schemas.microsoft.com/office/drawing/2014/main" id="{02F239EC-AE55-D777-25B9-E7A5EEA83DC4}"/>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3"/>
        <p:cNvGrpSpPr/>
        <p:nvPr/>
      </p:nvGrpSpPr>
      <p:grpSpPr>
        <a:xfrm>
          <a:off x="0" y="0"/>
          <a:ext cx="0" cy="0"/>
          <a:chOff x="0" y="0"/>
          <a:chExt cx="0" cy="0"/>
        </a:xfrm>
      </p:grpSpPr>
      <p:pic>
        <p:nvPicPr>
          <p:cNvPr id="184" name="Google Shape;184;p21"/>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85" name="Google Shape;185;p21"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86" name="Google Shape;186;p21"/>
          <p:cNvSpPr txBox="1"/>
          <p:nvPr/>
        </p:nvSpPr>
        <p:spPr>
          <a:xfrm>
            <a:off x="1172252" y="68054"/>
            <a:ext cx="6647670" cy="521910"/>
          </a:xfrm>
          <a:prstGeom prst="rect">
            <a:avLst/>
          </a:prstGeom>
          <a:noFill/>
          <a:ln>
            <a:noFill/>
          </a:ln>
        </p:spPr>
        <p:txBody>
          <a:bodyPr spcFirstLastPara="1" wrap="square" lIns="82283" tIns="41130" rIns="82283" bIns="41130" anchor="t" anchorCtr="0">
            <a:normAutofit/>
          </a:bodyPr>
          <a:lstStyle/>
          <a:p>
            <a:pPr algn="ctr" defTabSz="822960">
              <a:buSzPts val="3200"/>
            </a:pPr>
            <a:r>
              <a:rPr lang="en-CA" sz="2700" b="1" dirty="0">
                <a:solidFill>
                  <a:srgbClr val="17365D"/>
                </a:solidFill>
              </a:rPr>
              <a:t>Alaska and Western Canada</a:t>
            </a:r>
            <a:endParaRPr sz="2880" b="1" dirty="0">
              <a:solidFill>
                <a:srgbClr val="17365D"/>
              </a:solidFill>
              <a:highlight>
                <a:srgbClr val="00B050"/>
              </a:highlight>
            </a:endParaRPr>
          </a:p>
        </p:txBody>
      </p:sp>
      <p:pic>
        <p:nvPicPr>
          <p:cNvPr id="188" name="Google Shape;188;p21"/>
          <p:cNvPicPr preferRelativeResize="0"/>
          <p:nvPr/>
        </p:nvPicPr>
        <p:blipFill>
          <a:blip r:embed="rId5"/>
          <a:srcRect/>
          <a:stretch/>
        </p:blipFill>
        <p:spPr>
          <a:xfrm>
            <a:off x="2382289" y="626403"/>
            <a:ext cx="4379422" cy="4221129"/>
          </a:xfrm>
          <a:prstGeom prst="rect">
            <a:avLst/>
          </a:prstGeom>
          <a:noFill/>
          <a:ln>
            <a:noFill/>
          </a:ln>
        </p:spPr>
      </p:pic>
      <p:sp>
        <p:nvSpPr>
          <p:cNvPr id="2" name="Google Shape;754;p114">
            <a:extLst>
              <a:ext uri="{FF2B5EF4-FFF2-40B4-BE49-F238E27FC236}">
                <a16:creationId xmlns:a16="http://schemas.microsoft.com/office/drawing/2014/main" id="{91AA46A3-704F-EC53-D0F2-01D737E81CF6}"/>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3"/>
        <p:cNvGrpSpPr/>
        <p:nvPr/>
      </p:nvGrpSpPr>
      <p:grpSpPr>
        <a:xfrm>
          <a:off x="0" y="0"/>
          <a:ext cx="0" cy="0"/>
          <a:chOff x="0" y="0"/>
          <a:chExt cx="0" cy="0"/>
        </a:xfrm>
      </p:grpSpPr>
      <p:pic>
        <p:nvPicPr>
          <p:cNvPr id="194" name="Google Shape;194;p22"/>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95" name="Google Shape;195;p22"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96" name="Google Shape;196;p22"/>
          <p:cNvSpPr txBox="1"/>
          <p:nvPr/>
        </p:nvSpPr>
        <p:spPr>
          <a:xfrm>
            <a:off x="1248165" y="103661"/>
            <a:ext cx="6647670" cy="521910"/>
          </a:xfrm>
          <a:prstGeom prst="rect">
            <a:avLst/>
          </a:prstGeom>
          <a:noFill/>
          <a:ln>
            <a:noFill/>
          </a:ln>
        </p:spPr>
        <p:txBody>
          <a:bodyPr spcFirstLastPara="1" wrap="square" lIns="82283" tIns="41130" rIns="82283" bIns="41130" anchor="t" anchorCtr="0">
            <a:normAutofit/>
          </a:bodyPr>
          <a:lstStyle/>
          <a:p>
            <a:pPr algn="ctr" defTabSz="822960">
              <a:buSzPts val="3200"/>
            </a:pPr>
            <a:r>
              <a:rPr lang="en-CA" sz="2700" b="1" dirty="0">
                <a:solidFill>
                  <a:srgbClr val="17365D"/>
                </a:solidFill>
              </a:rPr>
              <a:t>Alaska and Western Canada</a:t>
            </a:r>
            <a:endParaRPr sz="2880" b="1" dirty="0">
              <a:solidFill>
                <a:srgbClr val="17365D"/>
              </a:solidFill>
              <a:highlight>
                <a:srgbClr val="00B050"/>
              </a:highlight>
            </a:endParaRPr>
          </a:p>
        </p:txBody>
      </p:sp>
      <p:pic>
        <p:nvPicPr>
          <p:cNvPr id="198" name="Google Shape;198;p22"/>
          <p:cNvPicPr preferRelativeResize="0"/>
          <p:nvPr/>
        </p:nvPicPr>
        <p:blipFill>
          <a:blip r:embed="rId5"/>
          <a:srcRect/>
          <a:stretch/>
        </p:blipFill>
        <p:spPr>
          <a:xfrm>
            <a:off x="2390165" y="677115"/>
            <a:ext cx="4363670" cy="4205948"/>
          </a:xfrm>
          <a:prstGeom prst="rect">
            <a:avLst/>
          </a:prstGeom>
          <a:noFill/>
          <a:ln>
            <a:noFill/>
          </a:ln>
        </p:spPr>
      </p:pic>
      <p:sp>
        <p:nvSpPr>
          <p:cNvPr id="2" name="Google Shape;754;p114">
            <a:extLst>
              <a:ext uri="{FF2B5EF4-FFF2-40B4-BE49-F238E27FC236}">
                <a16:creationId xmlns:a16="http://schemas.microsoft.com/office/drawing/2014/main" id="{D593C7A7-F198-6CAD-0427-DE256863BE1D}"/>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44"/>
        <p:cNvGrpSpPr/>
        <p:nvPr/>
      </p:nvGrpSpPr>
      <p:grpSpPr>
        <a:xfrm>
          <a:off x="0" y="0"/>
          <a:ext cx="0" cy="0"/>
          <a:chOff x="0" y="0"/>
          <a:chExt cx="0" cy="0"/>
        </a:xfrm>
      </p:grpSpPr>
      <p:sp>
        <p:nvSpPr>
          <p:cNvPr id="745" name="Google Shape;745;p114"/>
          <p:cNvSpPr txBox="1"/>
          <p:nvPr/>
        </p:nvSpPr>
        <p:spPr>
          <a:xfrm>
            <a:off x="-269953" y="55452"/>
            <a:ext cx="6649534" cy="1014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4000" b="1" i="0" u="none" strike="noStrike" kern="0" cap="none" spc="0" normalizeH="0" baseline="0" noProof="0" dirty="0">
                <a:ln>
                  <a:noFill/>
                </a:ln>
                <a:solidFill>
                  <a:srgbClr val="17365D"/>
                </a:solidFill>
                <a:effectLst>
                  <a:outerShdw blurRad="38100" dist="38100" dir="2700000" algn="tl">
                    <a:srgbClr val="000000">
                      <a:alpha val="43137"/>
                    </a:srgbClr>
                  </a:outerShdw>
                </a:effectLst>
                <a:uLnTx/>
                <a:uFillTx/>
                <a:latin typeface="Arial"/>
                <a:ea typeface="Arial"/>
                <a:cs typeface="Arial"/>
                <a:sym typeface="Arial"/>
              </a:rPr>
              <a:t>Central &amp; Eastern Canadian Arctic</a:t>
            </a:r>
            <a:endParaRPr kumimoji="0" sz="4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Arial"/>
              <a:cs typeface="Arial"/>
              <a:sym typeface="Arial"/>
            </a:endParaRPr>
          </a:p>
        </p:txBody>
      </p:sp>
      <p:grpSp>
        <p:nvGrpSpPr>
          <p:cNvPr id="746" name="Google Shape;746;p114"/>
          <p:cNvGrpSpPr/>
          <p:nvPr/>
        </p:nvGrpSpPr>
        <p:grpSpPr>
          <a:xfrm>
            <a:off x="1219721" y="1345580"/>
            <a:ext cx="3427369" cy="3364483"/>
            <a:chOff x="302962" y="1847859"/>
            <a:chExt cx="4878638" cy="4661798"/>
          </a:xfrm>
        </p:grpSpPr>
        <p:pic>
          <p:nvPicPr>
            <p:cNvPr id="747" name="Google Shape;747;p114"/>
            <p:cNvPicPr preferRelativeResize="0"/>
            <p:nvPr/>
          </p:nvPicPr>
          <p:blipFill rotWithShape="1">
            <a:blip r:embed="rId3">
              <a:alphaModFix/>
            </a:blip>
            <a:srcRect/>
            <a:stretch/>
          </p:blipFill>
          <p:spPr>
            <a:xfrm>
              <a:off x="302962" y="1847859"/>
              <a:ext cx="4878638" cy="4661798"/>
            </a:xfrm>
            <a:prstGeom prst="rect">
              <a:avLst/>
            </a:prstGeom>
            <a:noFill/>
            <a:ln>
              <a:noFill/>
            </a:ln>
          </p:spPr>
        </p:pic>
        <p:sp>
          <p:nvSpPr>
            <p:cNvPr id="748" name="Google Shape;748;p114"/>
            <p:cNvSpPr/>
            <p:nvPr/>
          </p:nvSpPr>
          <p:spPr>
            <a:xfrm>
              <a:off x="950174" y="3343326"/>
              <a:ext cx="1844731" cy="1010549"/>
            </a:xfrm>
            <a:custGeom>
              <a:avLst/>
              <a:gdLst/>
              <a:ahLst/>
              <a:cxnLst/>
              <a:rect l="l" t="t" r="r" b="b"/>
              <a:pathLst>
                <a:path w="1033463" h="595316" extrusionOk="0">
                  <a:moveTo>
                    <a:pt x="0" y="0"/>
                  </a:moveTo>
                  <a:lnTo>
                    <a:pt x="1033463" y="595313"/>
                  </a:lnTo>
                  <a:cubicBezTo>
                    <a:pt x="1034257" y="596900"/>
                    <a:pt x="0" y="0"/>
                    <a:pt x="0" y="0"/>
                  </a:cubicBezTo>
                  <a:close/>
                </a:path>
              </a:pathLst>
            </a:custGeom>
            <a:solidFill>
              <a:schemeClr val="accent1"/>
            </a:solid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9" name="Google Shape;749;p114"/>
            <p:cNvSpPr/>
            <p:nvPr/>
          </p:nvSpPr>
          <p:spPr>
            <a:xfrm>
              <a:off x="1182234" y="4702630"/>
              <a:ext cx="1649135" cy="1304450"/>
            </a:xfrm>
            <a:custGeom>
              <a:avLst/>
              <a:gdLst/>
              <a:ahLst/>
              <a:cxnLst/>
              <a:rect l="l" t="t" r="r" b="b"/>
              <a:pathLst>
                <a:path w="904875" h="785813" extrusionOk="0">
                  <a:moveTo>
                    <a:pt x="0" y="785813"/>
                  </a:moveTo>
                  <a:lnTo>
                    <a:pt x="904875" y="0"/>
                  </a:lnTo>
                  <a:cubicBezTo>
                    <a:pt x="903288" y="794"/>
                    <a:pt x="0" y="785813"/>
                    <a:pt x="0" y="785813"/>
                  </a:cubicBezTo>
                  <a:close/>
                </a:path>
              </a:pathLst>
            </a:custGeom>
            <a:solidFill>
              <a:schemeClr val="accent1"/>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0" name="Google Shape;750;p114"/>
            <p:cNvSpPr/>
            <p:nvPr/>
          </p:nvSpPr>
          <p:spPr>
            <a:xfrm>
              <a:off x="2742326" y="4353560"/>
              <a:ext cx="97394" cy="335280"/>
            </a:xfrm>
            <a:custGeom>
              <a:avLst/>
              <a:gdLst/>
              <a:ahLst/>
              <a:cxnLst/>
              <a:rect l="l" t="t" r="r" b="b"/>
              <a:pathLst>
                <a:path w="97394" h="335280" extrusionOk="0">
                  <a:moveTo>
                    <a:pt x="56754" y="0"/>
                  </a:moveTo>
                  <a:cubicBezTo>
                    <a:pt x="43630" y="26670"/>
                    <a:pt x="30507" y="53340"/>
                    <a:pt x="21194" y="81280"/>
                  </a:cubicBezTo>
                  <a:cubicBezTo>
                    <a:pt x="11881" y="109220"/>
                    <a:pt x="3414" y="147320"/>
                    <a:pt x="874" y="167640"/>
                  </a:cubicBezTo>
                  <a:cubicBezTo>
                    <a:pt x="-1666" y="187960"/>
                    <a:pt x="1721" y="190500"/>
                    <a:pt x="5954" y="203200"/>
                  </a:cubicBezTo>
                  <a:cubicBezTo>
                    <a:pt x="10187" y="215900"/>
                    <a:pt x="18654" y="231140"/>
                    <a:pt x="26274" y="243840"/>
                  </a:cubicBezTo>
                  <a:cubicBezTo>
                    <a:pt x="33894" y="256540"/>
                    <a:pt x="44901" y="269240"/>
                    <a:pt x="51674" y="279400"/>
                  </a:cubicBezTo>
                  <a:cubicBezTo>
                    <a:pt x="58447" y="289560"/>
                    <a:pt x="59294" y="295487"/>
                    <a:pt x="66914" y="304800"/>
                  </a:cubicBezTo>
                  <a:cubicBezTo>
                    <a:pt x="74534" y="314113"/>
                    <a:pt x="85964" y="324696"/>
                    <a:pt x="97394" y="335280"/>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1" name="Google Shape;751;p114"/>
            <p:cNvSpPr/>
            <p:nvPr/>
          </p:nvSpPr>
          <p:spPr>
            <a:xfrm>
              <a:off x="619596" y="3347720"/>
              <a:ext cx="569124" cy="2651760"/>
            </a:xfrm>
            <a:custGeom>
              <a:avLst/>
              <a:gdLst/>
              <a:ahLst/>
              <a:cxnLst/>
              <a:rect l="l" t="t" r="r" b="b"/>
              <a:pathLst>
                <a:path w="569124" h="2651760" extrusionOk="0">
                  <a:moveTo>
                    <a:pt x="304964" y="0"/>
                  </a:moveTo>
                  <a:lnTo>
                    <a:pt x="193204" y="254000"/>
                  </a:lnTo>
                  <a:cubicBezTo>
                    <a:pt x="161877" y="325966"/>
                    <a:pt x="139017" y="374227"/>
                    <a:pt x="117004" y="431800"/>
                  </a:cubicBezTo>
                  <a:cubicBezTo>
                    <a:pt x="94991" y="489373"/>
                    <a:pt x="74671" y="545253"/>
                    <a:pt x="61124" y="599440"/>
                  </a:cubicBezTo>
                  <a:cubicBezTo>
                    <a:pt x="47577" y="653627"/>
                    <a:pt x="44191" y="706120"/>
                    <a:pt x="35724" y="756920"/>
                  </a:cubicBezTo>
                  <a:cubicBezTo>
                    <a:pt x="27257" y="807720"/>
                    <a:pt x="16251" y="859367"/>
                    <a:pt x="10324" y="904240"/>
                  </a:cubicBezTo>
                  <a:cubicBezTo>
                    <a:pt x="4397" y="949113"/>
                    <a:pt x="1011" y="980440"/>
                    <a:pt x="164" y="1026160"/>
                  </a:cubicBezTo>
                  <a:cubicBezTo>
                    <a:pt x="-683" y="1071880"/>
                    <a:pt x="1857" y="1122680"/>
                    <a:pt x="5244" y="1178560"/>
                  </a:cubicBezTo>
                  <a:cubicBezTo>
                    <a:pt x="8631" y="1234440"/>
                    <a:pt x="14557" y="1303867"/>
                    <a:pt x="20484" y="1361440"/>
                  </a:cubicBezTo>
                  <a:cubicBezTo>
                    <a:pt x="26411" y="1419013"/>
                    <a:pt x="27257" y="1452880"/>
                    <a:pt x="40804" y="1524000"/>
                  </a:cubicBezTo>
                  <a:cubicBezTo>
                    <a:pt x="54351" y="1595120"/>
                    <a:pt x="76364" y="1701800"/>
                    <a:pt x="101764" y="1788160"/>
                  </a:cubicBezTo>
                  <a:cubicBezTo>
                    <a:pt x="127164" y="1874520"/>
                    <a:pt x="164417" y="1967653"/>
                    <a:pt x="193204" y="2042160"/>
                  </a:cubicBezTo>
                  <a:cubicBezTo>
                    <a:pt x="221991" y="2116667"/>
                    <a:pt x="246544" y="2178473"/>
                    <a:pt x="274484" y="2235200"/>
                  </a:cubicBezTo>
                  <a:cubicBezTo>
                    <a:pt x="302424" y="2291927"/>
                    <a:pt x="330364" y="2339340"/>
                    <a:pt x="360844" y="2382520"/>
                  </a:cubicBezTo>
                  <a:cubicBezTo>
                    <a:pt x="391324" y="2425700"/>
                    <a:pt x="422651" y="2449407"/>
                    <a:pt x="457364" y="2494280"/>
                  </a:cubicBezTo>
                  <a:cubicBezTo>
                    <a:pt x="492077" y="2539153"/>
                    <a:pt x="569124" y="2651760"/>
                    <a:pt x="569124" y="2651760"/>
                  </a:cubicBezTo>
                  <a:lnTo>
                    <a:pt x="569124" y="2651760"/>
                  </a:lnTo>
                  <a:lnTo>
                    <a:pt x="569124" y="2651760"/>
                  </a:ln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752" name="Google Shape;752;p114"/>
          <p:cNvPicPr preferRelativeResize="0"/>
          <p:nvPr/>
        </p:nvPicPr>
        <p:blipFill rotWithShape="1">
          <a:blip r:embed="rId4">
            <a:alphaModFix/>
          </a:blip>
          <a:srcRect/>
          <a:stretch/>
        </p:blipFill>
        <p:spPr>
          <a:xfrm>
            <a:off x="6379581" y="171109"/>
            <a:ext cx="2452219" cy="1839176"/>
          </a:xfrm>
          <a:prstGeom prst="rect">
            <a:avLst/>
          </a:prstGeom>
          <a:noFill/>
          <a:ln>
            <a:noFill/>
          </a:ln>
        </p:spPr>
      </p:pic>
      <p:pic>
        <p:nvPicPr>
          <p:cNvPr id="753" name="Google Shape;753;p114"/>
          <p:cNvPicPr preferRelativeResize="0"/>
          <p:nvPr/>
        </p:nvPicPr>
        <p:blipFill rotWithShape="1">
          <a:blip r:embed="rId5">
            <a:alphaModFix/>
          </a:blip>
          <a:srcRect/>
          <a:stretch/>
        </p:blipFill>
        <p:spPr>
          <a:xfrm>
            <a:off x="6258172" y="2410646"/>
            <a:ext cx="1989823" cy="2109403"/>
          </a:xfrm>
          <a:prstGeom prst="rect">
            <a:avLst/>
          </a:prstGeom>
          <a:noFill/>
          <a:ln>
            <a:noFill/>
          </a:ln>
        </p:spPr>
      </p:pic>
      <p:sp>
        <p:nvSpPr>
          <p:cNvPr id="754" name="Google Shape;754;p114"/>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pic>
        <p:nvPicPr>
          <p:cNvPr id="12" name="Google Shape;337;g289ecd0e798_0_172">
            <a:extLst>
              <a:ext uri="{FF2B5EF4-FFF2-40B4-BE49-F238E27FC236}">
                <a16:creationId xmlns:a16="http://schemas.microsoft.com/office/drawing/2014/main" id="{90E51705-AC5F-7775-8B73-ECC303A62CBB}"/>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3"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900188E5-3137-C3FD-5796-2FF104016878}"/>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15" name="Google Shape;341;g289ecd0e798_0_172">
            <a:extLst>
              <a:ext uri="{FF2B5EF4-FFF2-40B4-BE49-F238E27FC236}">
                <a16:creationId xmlns:a16="http://schemas.microsoft.com/office/drawing/2014/main" id="{0EC2D532-CE60-F985-0E6C-777603064440}"/>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graphicFrame>
        <p:nvGraphicFramePr>
          <p:cNvPr id="16" name="Google Shape;340;g289ecd0e798_0_172">
            <a:extLst>
              <a:ext uri="{FF2B5EF4-FFF2-40B4-BE49-F238E27FC236}">
                <a16:creationId xmlns:a16="http://schemas.microsoft.com/office/drawing/2014/main" id="{06C436E7-45CB-0FBA-A3DB-72C7A1B7ADF5}"/>
              </a:ext>
            </a:extLst>
          </p:cNvPr>
          <p:cNvGraphicFramePr/>
          <p:nvPr/>
        </p:nvGraphicFramePr>
        <p:xfrm>
          <a:off x="1340243" y="652035"/>
          <a:ext cx="6555336" cy="3252936"/>
        </p:xfrm>
        <a:graphic>
          <a:graphicData uri="http://schemas.openxmlformats.org/drawingml/2006/table">
            <a:tbl>
              <a:tblPr>
                <a:noFill/>
              </a:tblPr>
              <a:tblGrid>
                <a:gridCol w="1183894">
                  <a:extLst>
                    <a:ext uri="{9D8B030D-6E8A-4147-A177-3AD203B41FA5}">
                      <a16:colId xmlns:a16="http://schemas.microsoft.com/office/drawing/2014/main" val="20000"/>
                    </a:ext>
                  </a:extLst>
                </a:gridCol>
                <a:gridCol w="1800806">
                  <a:extLst>
                    <a:ext uri="{9D8B030D-6E8A-4147-A177-3AD203B41FA5}">
                      <a16:colId xmlns:a16="http://schemas.microsoft.com/office/drawing/2014/main" val="20001"/>
                    </a:ext>
                  </a:extLst>
                </a:gridCol>
                <a:gridCol w="1785318">
                  <a:extLst>
                    <a:ext uri="{9D8B030D-6E8A-4147-A177-3AD203B41FA5}">
                      <a16:colId xmlns:a16="http://schemas.microsoft.com/office/drawing/2014/main" val="20002"/>
                    </a:ext>
                  </a:extLst>
                </a:gridCol>
                <a:gridCol w="1785318">
                  <a:extLst>
                    <a:ext uri="{9D8B030D-6E8A-4147-A177-3AD203B41FA5}">
                      <a16:colId xmlns:a16="http://schemas.microsoft.com/office/drawing/2014/main" val="20003"/>
                    </a:ext>
                  </a:extLst>
                </a:gridCol>
              </a:tblGrid>
              <a:tr h="293813">
                <a:tc gridSpan="4">
                  <a:txBody>
                    <a:bodyPr/>
                    <a:lstStyle/>
                    <a:p>
                      <a:pPr marL="0" marR="0" lvl="0" indent="0" algn="ctr" rtl="0">
                        <a:lnSpc>
                          <a:spcPct val="100000"/>
                        </a:lnSpc>
                        <a:spcBef>
                          <a:spcPts val="0"/>
                        </a:spcBef>
                        <a:spcAft>
                          <a:spcPts val="0"/>
                        </a:spcAft>
                        <a:buClr>
                          <a:srgbClr val="000000"/>
                        </a:buClr>
                        <a:buSzPts val="300"/>
                        <a:buFont typeface="Arial"/>
                        <a:buNone/>
                      </a:pPr>
                      <a:endParaRPr sz="200" b="1" u="none" strike="noStrike" cap="none">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r>
                        <a:rPr lang="en-CA" sz="1300" b="1" cap="small" dirty="0">
                          <a:solidFill>
                            <a:srgbClr val="17365D"/>
                          </a:solidFill>
                          <a:latin typeface="Arial"/>
                          <a:cs typeface="Arial"/>
                        </a:rPr>
                        <a:t>Seasonal Summary: </a:t>
                      </a:r>
                      <a:r>
                        <a:rPr lang="en-US" sz="1300" b="1" cap="small" dirty="0">
                          <a:solidFill>
                            <a:srgbClr val="17365D"/>
                          </a:solidFill>
                          <a:latin typeface="Arial"/>
                          <a:cs typeface="Arial"/>
                        </a:rPr>
                        <a:t>SUMMER 2025</a:t>
                      </a:r>
                      <a:endParaRPr sz="1300" b="1" dirty="0">
                        <a:solidFill>
                          <a:srgbClr val="17365D"/>
                        </a:solidFill>
                        <a:latin typeface="Arial"/>
                        <a:cs typeface="Arial"/>
                      </a:endParaRPr>
                    </a:p>
                    <a:p>
                      <a:pPr marL="0" marR="0" lvl="0" indent="0" algn="ctr" rtl="0">
                        <a:lnSpc>
                          <a:spcPct val="150000"/>
                        </a:lnSpc>
                        <a:spcBef>
                          <a:spcPts val="0"/>
                        </a:spcBef>
                        <a:spcAft>
                          <a:spcPts val="0"/>
                        </a:spcAft>
                        <a:buClr>
                          <a:srgbClr val="000000"/>
                        </a:buClr>
                        <a:buSzPts val="300"/>
                        <a:buFont typeface="Arial"/>
                        <a:buNone/>
                      </a:pPr>
                      <a:endParaRPr sz="200" u="none" strike="noStrike" cap="none">
                        <a:latin typeface="Arial" panose="020B0604020202020204" pitchFamily="34" charset="0"/>
                        <a:cs typeface="Arial" panose="020B0604020202020204" pitchFamily="34" charset="0"/>
                      </a:endParaRPr>
                    </a:p>
                  </a:txBody>
                  <a:tcPr marL="13331" marR="133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6906">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dirty="0">
                          <a:solidFill>
                            <a:schemeClr val="lt1"/>
                          </a:solidFill>
                          <a:latin typeface="Arial"/>
                          <a:cs typeface="Arial"/>
                        </a:rPr>
                        <a:t>Observations above (+) and below (-) climatological normal</a:t>
                      </a:r>
                      <a:endParaRPr sz="900" u="none" strike="noStrike" cap="none" dirty="0">
                        <a:solidFill>
                          <a:schemeClr val="lt1"/>
                        </a:solidFill>
                        <a:latin typeface="Arial"/>
                        <a:cs typeface="Arial"/>
                      </a:endParaRPr>
                    </a:p>
                  </a:txBody>
                  <a:tcPr marL="13331" marR="133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08614">
                <a:tc>
                  <a:txBody>
                    <a:bodyPr/>
                    <a:lstStyle/>
                    <a:p>
                      <a:pPr marL="0" marR="0" lvl="0" indent="0" algn="l" rtl="0">
                        <a:lnSpc>
                          <a:spcPct val="100000"/>
                        </a:lnSpc>
                        <a:spcBef>
                          <a:spcPts val="0"/>
                        </a:spcBef>
                        <a:spcAft>
                          <a:spcPts val="0"/>
                        </a:spcAft>
                        <a:buClr>
                          <a:srgbClr val="000000"/>
                        </a:buClr>
                        <a:buSzPts val="300"/>
                        <a:buFont typeface="Arial"/>
                        <a:buNone/>
                      </a:pPr>
                      <a:endParaRPr sz="800" b="1" u="none" strike="noStrike" cap="none">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200"/>
                        <a:buFont typeface="Arial"/>
                        <a:buNone/>
                      </a:pPr>
                      <a:r>
                        <a:rPr lang="en-CA" sz="800" b="1" u="none" strike="noStrike" cap="none" dirty="0">
                          <a:latin typeface="Arial"/>
                          <a:cs typeface="Arial"/>
                        </a:rPr>
                        <a:t>Temperature</a:t>
                      </a:r>
                      <a:endParaRPr sz="800" u="none" strike="noStrike" cap="none" dirty="0">
                        <a:latin typeface="Arial"/>
                        <a:cs typeface="Arial"/>
                      </a:endParaRPr>
                    </a:p>
                    <a:p>
                      <a:pPr marL="0" marR="0" lvl="0" indent="0" algn="l" rtl="0">
                        <a:lnSpc>
                          <a:spcPct val="100000"/>
                        </a:lnSpc>
                        <a:spcBef>
                          <a:spcPts val="0"/>
                        </a:spcBef>
                        <a:spcAft>
                          <a:spcPts val="0"/>
                        </a:spcAft>
                        <a:buClr>
                          <a:schemeClr val="dk1"/>
                        </a:buClr>
                        <a:buSzPts val="800"/>
                        <a:buFont typeface="Arial"/>
                        <a:buNone/>
                      </a:pPr>
                      <a:r>
                        <a:rPr lang="en-CA" sz="800" u="none" strike="noStrike" cap="none" dirty="0">
                          <a:solidFill>
                            <a:schemeClr val="dk1"/>
                          </a:solidFill>
                          <a:latin typeface="Arial"/>
                          <a:cs typeface="Arial"/>
                        </a:rPr>
                        <a:t>Normal 1991-2020</a:t>
                      </a:r>
                      <a:endParaRPr sz="800" u="none" strike="noStrike" cap="none" dirty="0">
                        <a:solidFill>
                          <a:schemeClr val="dk1"/>
                        </a:solidFill>
                        <a:latin typeface="Arial"/>
                        <a:cs typeface="Arial"/>
                      </a:endParaRPr>
                    </a:p>
                  </a:txBody>
                  <a:tcPr marL="13331" marR="133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lvl="0" algn="ctr">
                        <a:lnSpc>
                          <a:spcPct val="100000"/>
                        </a:lnSpc>
                        <a:spcBef>
                          <a:spcPts val="0"/>
                        </a:spcBef>
                        <a:spcAft>
                          <a:spcPts val="0"/>
                        </a:spcAft>
                        <a:buNone/>
                      </a:pPr>
                      <a:endParaRPr lang="en-US" sz="800" b="0" i="0" u="none" strike="noStrike" cap="none" noProof="0">
                        <a:solidFill>
                          <a:srgbClr val="000000"/>
                        </a:solidFill>
                        <a:latin typeface="Arial"/>
                      </a:endParaRPr>
                    </a:p>
                    <a:p>
                      <a:pPr lvl="0" algn="ctr">
                        <a:lnSpc>
                          <a:spcPct val="100000"/>
                        </a:lnSpc>
                        <a:spcBef>
                          <a:spcPts val="0"/>
                        </a:spcBef>
                        <a:spcAft>
                          <a:spcPts val="0"/>
                        </a:spcAft>
                        <a:buNone/>
                      </a:pPr>
                      <a:r>
                        <a:rPr lang="en-US" sz="800" b="0" i="0" u="none" strike="noStrike" cap="none" noProof="0" dirty="0">
                          <a:solidFill>
                            <a:srgbClr val="000000"/>
                          </a:solidFill>
                          <a:latin typeface="Arial"/>
                        </a:rPr>
                        <a:t>+0.04°C</a:t>
                      </a:r>
                      <a:endParaRPr lang="en-US" sz="1000" dirty="0"/>
                    </a:p>
                    <a:p>
                      <a:pPr lvl="0" algn="ctr">
                        <a:lnSpc>
                          <a:spcPct val="100000"/>
                        </a:lnSpc>
                        <a:spcBef>
                          <a:spcPts val="0"/>
                        </a:spcBef>
                        <a:spcAft>
                          <a:spcPts val="0"/>
                        </a:spcAft>
                        <a:buNone/>
                      </a:pPr>
                      <a:r>
                        <a:rPr lang="en-US" sz="800" b="1" i="0" u="none" strike="noStrike" cap="none" noProof="0" dirty="0">
                          <a:solidFill>
                            <a:srgbClr val="000000"/>
                          </a:solidFill>
                          <a:latin typeface="Arial"/>
                        </a:rPr>
                        <a:t>Normal</a:t>
                      </a:r>
                      <a:endParaRPr lang="en-US" sz="1000" dirty="0"/>
                    </a:p>
                    <a:p>
                      <a:pPr marL="0" marR="0" lvl="0" indent="0" algn="ctr" rtl="0">
                        <a:lnSpc>
                          <a:spcPct val="100000"/>
                        </a:lnSpc>
                        <a:spcBef>
                          <a:spcPts val="0"/>
                        </a:spcBef>
                        <a:spcAft>
                          <a:spcPts val="0"/>
                        </a:spcAft>
                        <a:buClr>
                          <a:srgbClr val="000000"/>
                        </a:buClr>
                        <a:buSzPts val="1200"/>
                        <a:buFont typeface="Arial"/>
                        <a:buNone/>
                      </a:pPr>
                      <a:endParaRPr lang="en-US" sz="800" b="1" u="none" strike="noStrike" cap="none">
                        <a:latin typeface="Arial" panose="020B0604020202020204" pitchFamily="34" charset="0"/>
                        <a:cs typeface="Arial" panose="020B0604020202020204" pitchFamily="34" charset="0"/>
                      </a:endParaRPr>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lvl="0" algn="ctr">
                        <a:lnSpc>
                          <a:spcPct val="100000"/>
                        </a:lnSpc>
                        <a:spcBef>
                          <a:spcPts val="0"/>
                        </a:spcBef>
                        <a:spcAft>
                          <a:spcPts val="0"/>
                        </a:spcAft>
                        <a:buNone/>
                      </a:pPr>
                      <a:r>
                        <a:rPr lang="en-US" sz="800" b="1" i="0" u="none" strike="noStrike" noProof="0" dirty="0">
                          <a:solidFill>
                            <a:srgbClr val="000000"/>
                          </a:solidFill>
                          <a:latin typeface="Arial"/>
                        </a:rPr>
                        <a:t>Record warmest</a:t>
                      </a:r>
                      <a:r>
                        <a:rPr lang="en-US" sz="800" b="0" i="0" u="none" strike="noStrike" noProof="0" dirty="0">
                          <a:solidFill>
                            <a:srgbClr val="000000"/>
                          </a:solidFill>
                          <a:latin typeface="Arial"/>
                        </a:rPr>
                        <a:t> </a:t>
                      </a:r>
                      <a:endParaRPr lang="en-US" sz="1000" dirty="0"/>
                    </a:p>
                    <a:p>
                      <a:pPr lvl="0" algn="ctr">
                        <a:lnSpc>
                          <a:spcPct val="100000"/>
                        </a:lnSpc>
                        <a:spcBef>
                          <a:spcPts val="0"/>
                        </a:spcBef>
                        <a:spcAft>
                          <a:spcPts val="0"/>
                        </a:spcAft>
                        <a:buNone/>
                      </a:pPr>
                      <a:r>
                        <a:rPr lang="en-US" sz="800" b="0" i="0" u="none" strike="noStrike" noProof="0" dirty="0">
                          <a:solidFill>
                            <a:srgbClr val="000000"/>
                          </a:solidFill>
                          <a:latin typeface="Arial"/>
                        </a:rPr>
                        <a:t>Arviat: 10.3°C (2nd warmest)</a:t>
                      </a:r>
                      <a:endParaRPr lang="en-US" sz="1000" dirty="0"/>
                    </a:p>
                    <a:p>
                      <a:pPr lvl="0" algn="ctr">
                        <a:lnSpc>
                          <a:spcPct val="100000"/>
                        </a:lnSpc>
                        <a:spcBef>
                          <a:spcPts val="0"/>
                        </a:spcBef>
                        <a:spcAft>
                          <a:spcPts val="0"/>
                        </a:spcAft>
                        <a:buNone/>
                      </a:pPr>
                      <a:r>
                        <a:rPr lang="en-US" sz="800" b="0" i="0" u="none" strike="noStrike" noProof="0" dirty="0">
                          <a:solidFill>
                            <a:srgbClr val="BFBFBF"/>
                          </a:solidFill>
                          <a:latin typeface="Arial"/>
                        </a:rPr>
                        <a:t>Hopedale: 11.4°C  (5</a:t>
                      </a:r>
                      <a:r>
                        <a:rPr lang="en-US" sz="800" b="0" i="0" u="none" strike="noStrike" baseline="30000" noProof="0" dirty="0">
                          <a:solidFill>
                            <a:srgbClr val="BFBFBF"/>
                          </a:solidFill>
                          <a:latin typeface="Arial"/>
                        </a:rPr>
                        <a:t>th</a:t>
                      </a:r>
                      <a:r>
                        <a:rPr lang="en-US" sz="800" b="0" i="0" u="none" strike="noStrike" noProof="0" dirty="0">
                          <a:solidFill>
                            <a:srgbClr val="BFBFBF"/>
                          </a:solidFill>
                          <a:latin typeface="Arial"/>
                        </a:rPr>
                        <a:t> warmest)</a:t>
                      </a:r>
                      <a:endParaRPr lang="en-US" sz="1000" dirty="0">
                        <a:solidFill>
                          <a:srgbClr val="BFBFBF"/>
                        </a:solidFill>
                      </a:endParaRPr>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200"/>
                        <a:buFont typeface="Arial"/>
                        <a:buNone/>
                      </a:pPr>
                      <a:r>
                        <a:rPr lang="en-US" sz="800" dirty="0">
                          <a:latin typeface="Arial"/>
                          <a:cs typeface="Arial"/>
                        </a:rPr>
                        <a:t>Record coldest – none</a:t>
                      </a:r>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18480">
                <a:tc>
                  <a:txBody>
                    <a:bodyPr/>
                    <a:lstStyle/>
                    <a:p>
                      <a:pPr marL="0" marR="0" lvl="0" indent="0" algn="l" rtl="0">
                        <a:lnSpc>
                          <a:spcPct val="100000"/>
                        </a:lnSpc>
                        <a:spcBef>
                          <a:spcPts val="0"/>
                        </a:spcBef>
                        <a:spcAft>
                          <a:spcPts val="0"/>
                        </a:spcAft>
                        <a:buClr>
                          <a:srgbClr val="000000"/>
                        </a:buClr>
                        <a:buSzPts val="1200"/>
                        <a:buFont typeface="Arial"/>
                        <a:buNone/>
                      </a:pPr>
                      <a:endParaRPr lang="en-CA" sz="800" b="1" u="none" strike="noStrike" cap="none">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200"/>
                        <a:buFont typeface="Arial"/>
                        <a:buNone/>
                      </a:pPr>
                      <a:r>
                        <a:rPr lang="en-CA" sz="800" b="1" u="none" strike="noStrike" cap="none" dirty="0">
                          <a:latin typeface="Arial"/>
                          <a:cs typeface="Arial"/>
                        </a:rPr>
                        <a:t>Precipitation</a:t>
                      </a:r>
                      <a:endParaRPr sz="800" u="none" strike="noStrike" cap="none" dirty="0">
                        <a:latin typeface="Arial"/>
                        <a:cs typeface="Arial"/>
                      </a:endParaRPr>
                    </a:p>
                    <a:p>
                      <a:pPr marL="0" marR="0" lvl="0" indent="0" algn="l" rtl="0">
                        <a:lnSpc>
                          <a:spcPct val="100000"/>
                        </a:lnSpc>
                        <a:spcBef>
                          <a:spcPts val="0"/>
                        </a:spcBef>
                        <a:spcAft>
                          <a:spcPts val="0"/>
                        </a:spcAft>
                        <a:buClr>
                          <a:schemeClr val="dk1"/>
                        </a:buClr>
                        <a:buSzPts val="800"/>
                        <a:buFont typeface="Arial"/>
                        <a:buNone/>
                      </a:pPr>
                      <a:r>
                        <a:rPr lang="en-CA" sz="800" u="none" strike="noStrike" cap="none" dirty="0">
                          <a:solidFill>
                            <a:schemeClr val="dk1"/>
                          </a:solidFill>
                          <a:latin typeface="Arial"/>
                          <a:cs typeface="Arial"/>
                        </a:rPr>
                        <a:t>Normal 1991-2020</a:t>
                      </a:r>
                      <a:endParaRPr sz="800" u="none" strike="noStrike" cap="none" dirty="0">
                        <a:solidFill>
                          <a:schemeClr val="dk1"/>
                        </a:solidFill>
                        <a:latin typeface="Arial"/>
                        <a:cs typeface="Arial"/>
                      </a:endParaRPr>
                    </a:p>
                  </a:txBody>
                  <a:tcPr marL="13331" marR="133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lvl="0" algn="ctr">
                        <a:lnSpc>
                          <a:spcPct val="100000"/>
                        </a:lnSpc>
                        <a:spcBef>
                          <a:spcPts val="0"/>
                        </a:spcBef>
                        <a:spcAft>
                          <a:spcPts val="0"/>
                        </a:spcAft>
                        <a:buNone/>
                      </a:pPr>
                      <a:r>
                        <a:rPr lang="en-US" sz="800" b="0" i="0" u="none" strike="noStrike" cap="none" noProof="0" dirty="0">
                          <a:solidFill>
                            <a:srgbClr val="000000"/>
                          </a:solidFill>
                          <a:latin typeface="Arial"/>
                        </a:rPr>
                        <a:t>Variable mix of wet and dry conditions </a:t>
                      </a:r>
                      <a:endParaRPr lang="en-US" sz="1000" dirty="0"/>
                    </a:p>
                    <a:p>
                      <a:pPr lvl="0" algn="ctr">
                        <a:lnSpc>
                          <a:spcPct val="100000"/>
                        </a:lnSpc>
                        <a:spcBef>
                          <a:spcPts val="0"/>
                        </a:spcBef>
                        <a:spcAft>
                          <a:spcPts val="0"/>
                        </a:spcAft>
                        <a:buNone/>
                      </a:pPr>
                      <a:endParaRPr lang="en-US" sz="800" b="0" i="0" u="none" strike="noStrike" cap="none" noProof="0">
                        <a:solidFill>
                          <a:srgbClr val="000000"/>
                        </a:solidFill>
                        <a:latin typeface="Arial"/>
                      </a:endParaRPr>
                    </a:p>
                    <a:p>
                      <a:pPr lvl="0" algn="ctr">
                        <a:lnSpc>
                          <a:spcPct val="100000"/>
                        </a:lnSpc>
                        <a:spcBef>
                          <a:spcPts val="0"/>
                        </a:spcBef>
                        <a:spcAft>
                          <a:spcPts val="0"/>
                        </a:spcAft>
                        <a:buNone/>
                      </a:pPr>
                      <a:r>
                        <a:rPr lang="en-US" sz="800" b="0" i="0" u="none" strike="noStrike" cap="none" noProof="0" dirty="0">
                          <a:solidFill>
                            <a:srgbClr val="000000"/>
                          </a:solidFill>
                          <a:latin typeface="Arial"/>
                        </a:rPr>
                        <a:t>Drier than normal in </a:t>
                      </a:r>
                    </a:p>
                    <a:p>
                      <a:pPr lvl="0" algn="ctr">
                        <a:lnSpc>
                          <a:spcPct val="100000"/>
                        </a:lnSpc>
                        <a:spcBef>
                          <a:spcPts val="0"/>
                        </a:spcBef>
                        <a:spcAft>
                          <a:spcPts val="0"/>
                        </a:spcAft>
                        <a:buNone/>
                      </a:pPr>
                      <a:r>
                        <a:rPr lang="en-US" sz="800" b="0" i="0" u="none" strike="noStrike" cap="none" noProof="0" dirty="0">
                          <a:solidFill>
                            <a:srgbClr val="000000"/>
                          </a:solidFill>
                          <a:latin typeface="Arial"/>
                        </a:rPr>
                        <a:t>ISR-Arctic coast</a:t>
                      </a:r>
                      <a:endParaRPr lang="en-US" sz="1000" dirty="0"/>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lvl="0" algn="ctr">
                        <a:lnSpc>
                          <a:spcPct val="100000"/>
                        </a:lnSpc>
                        <a:spcBef>
                          <a:spcPts val="0"/>
                        </a:spcBef>
                        <a:spcAft>
                          <a:spcPts val="0"/>
                        </a:spcAft>
                        <a:buNone/>
                      </a:pPr>
                      <a:r>
                        <a:rPr lang="en-US" sz="800" b="0" i="0" u="none" strike="noStrike" cap="none" noProof="0" dirty="0">
                          <a:solidFill>
                            <a:srgbClr val="000000"/>
                          </a:solidFill>
                          <a:latin typeface="Arial"/>
                        </a:rPr>
                        <a:t>Record wettest - none</a:t>
                      </a:r>
                      <a:endParaRPr lang="en-US" sz="800" b="1" i="0" u="none" strike="noStrike" cap="none" noProof="0" dirty="0">
                        <a:solidFill>
                          <a:srgbClr val="000000"/>
                        </a:solidFill>
                        <a:latin typeface="Arial"/>
                      </a:endParaRPr>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lvl="0" algn="ctr">
                        <a:lnSpc>
                          <a:spcPct val="100000"/>
                        </a:lnSpc>
                        <a:spcBef>
                          <a:spcPts val="0"/>
                        </a:spcBef>
                        <a:spcAft>
                          <a:spcPts val="0"/>
                        </a:spcAft>
                        <a:buNone/>
                      </a:pPr>
                      <a:r>
                        <a:rPr lang="en-US" sz="800" b="1" i="0" u="none" strike="noStrike" noProof="0" dirty="0">
                          <a:solidFill>
                            <a:srgbClr val="000000"/>
                          </a:solidFill>
                          <a:latin typeface="Arial"/>
                        </a:rPr>
                        <a:t>1</a:t>
                      </a:r>
                      <a:r>
                        <a:rPr lang="en-US" sz="800" b="1" i="0" u="none" strike="noStrike" baseline="30000" noProof="0" dirty="0">
                          <a:solidFill>
                            <a:srgbClr val="000000"/>
                          </a:solidFill>
                          <a:latin typeface="Arial"/>
                        </a:rPr>
                        <a:t>st</a:t>
                      </a:r>
                      <a:r>
                        <a:rPr lang="en-US" sz="800" b="1" i="0" u="none" strike="noStrike" noProof="0" dirty="0">
                          <a:solidFill>
                            <a:srgbClr val="000000"/>
                          </a:solidFill>
                          <a:latin typeface="Arial"/>
                        </a:rPr>
                        <a:t> Record Driest</a:t>
                      </a:r>
                      <a:endParaRPr lang="en-US" sz="1000" dirty="0"/>
                    </a:p>
                    <a:p>
                      <a:pPr lvl="0" algn="ctr">
                        <a:lnSpc>
                          <a:spcPct val="100000"/>
                        </a:lnSpc>
                        <a:spcBef>
                          <a:spcPts val="0"/>
                        </a:spcBef>
                        <a:spcAft>
                          <a:spcPts val="0"/>
                        </a:spcAft>
                        <a:buNone/>
                      </a:pPr>
                      <a:r>
                        <a:rPr lang="en-US" sz="800" b="0" i="0" u="none" strike="noStrike" noProof="0" dirty="0" err="1">
                          <a:solidFill>
                            <a:srgbClr val="000000"/>
                          </a:solidFill>
                          <a:latin typeface="Arial"/>
                        </a:rPr>
                        <a:t>Kinngait</a:t>
                      </a:r>
                      <a:r>
                        <a:rPr lang="en-US" sz="800" b="0" i="0" u="none" strike="noStrike" noProof="0" dirty="0">
                          <a:solidFill>
                            <a:srgbClr val="000000"/>
                          </a:solidFill>
                          <a:latin typeface="Arial"/>
                        </a:rPr>
                        <a:t> (40.6%)*</a:t>
                      </a:r>
                      <a:endParaRPr lang="en-US" sz="1000" dirty="0"/>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1385123">
                <a:tc>
                  <a:txBody>
                    <a:bodyPr/>
                    <a:lstStyle/>
                    <a:p>
                      <a:pPr marL="0" marR="0" lvl="0" indent="0" algn="l">
                        <a:lnSpc>
                          <a:spcPct val="100000"/>
                        </a:lnSpc>
                        <a:spcBef>
                          <a:spcPts val="0"/>
                        </a:spcBef>
                        <a:spcAft>
                          <a:spcPts val="0"/>
                        </a:spcAft>
                        <a:buNone/>
                      </a:pPr>
                      <a:r>
                        <a:rPr lang="en-CA" sz="800" b="1" i="0" u="none" strike="noStrike" cap="none" noProof="0" dirty="0">
                          <a:solidFill>
                            <a:srgbClr val="000000"/>
                          </a:solidFill>
                          <a:latin typeface="Arial"/>
                        </a:rPr>
                        <a:t>Sea-Ice </a:t>
                      </a:r>
                      <a:endParaRPr lang="en-CA" sz="800" b="0" i="0" u="none" strike="noStrike" cap="none" noProof="0" dirty="0">
                        <a:solidFill>
                          <a:srgbClr val="000000"/>
                        </a:solidFill>
                        <a:latin typeface="Arial"/>
                      </a:endParaRPr>
                    </a:p>
                    <a:p>
                      <a:pPr marL="0" marR="0" lvl="0" indent="0" algn="l">
                        <a:lnSpc>
                          <a:spcPct val="100000"/>
                        </a:lnSpc>
                        <a:spcBef>
                          <a:spcPts val="0"/>
                        </a:spcBef>
                        <a:spcAft>
                          <a:spcPts val="0"/>
                        </a:spcAft>
                        <a:buNone/>
                      </a:pPr>
                      <a:r>
                        <a:rPr lang="en-CA" sz="800" b="0" i="0" u="none" strike="noStrike" cap="none" noProof="0" dirty="0">
                          <a:solidFill>
                            <a:schemeClr val="dk1"/>
                          </a:solidFill>
                          <a:latin typeface="Arial"/>
                        </a:rPr>
                        <a:t>Below normal </a:t>
                      </a:r>
                      <a:endParaRPr lang="en-CA" sz="800" b="0" i="0" u="none" strike="noStrike" cap="none" noProof="0" dirty="0">
                        <a:solidFill>
                          <a:srgbClr val="000000"/>
                        </a:solidFill>
                        <a:latin typeface="Arial"/>
                      </a:endParaRPr>
                    </a:p>
                    <a:p>
                      <a:pPr marL="0" marR="0" lvl="0" indent="0" algn="l">
                        <a:lnSpc>
                          <a:spcPct val="100000"/>
                        </a:lnSpc>
                        <a:spcBef>
                          <a:spcPts val="0"/>
                        </a:spcBef>
                        <a:spcAft>
                          <a:spcPts val="0"/>
                        </a:spcAft>
                        <a:buNone/>
                      </a:pPr>
                      <a:r>
                        <a:rPr lang="en-CA" sz="800" b="0" i="0" u="none" strike="noStrike" cap="none" noProof="0" dirty="0">
                          <a:solidFill>
                            <a:schemeClr val="dk1"/>
                          </a:solidFill>
                          <a:latin typeface="Arial"/>
                        </a:rPr>
                        <a:t>1991-2020</a:t>
                      </a:r>
                      <a:endParaRPr lang="en-CA" sz="800" b="0" i="0" u="none" strike="noStrike" cap="none" noProof="0" dirty="0">
                        <a:solidFill>
                          <a:srgbClr val="000000"/>
                        </a:solidFill>
                        <a:latin typeface="Arial"/>
                      </a:endParaRPr>
                    </a:p>
                    <a:p>
                      <a:pPr marL="0" marR="0" lvl="0" indent="0" algn="l">
                        <a:lnSpc>
                          <a:spcPct val="100000"/>
                        </a:lnSpc>
                        <a:spcBef>
                          <a:spcPts val="0"/>
                        </a:spcBef>
                        <a:spcAft>
                          <a:spcPts val="0"/>
                        </a:spcAft>
                        <a:buNone/>
                      </a:pPr>
                      <a:endParaRPr lang="en-CA" sz="800" b="0" i="0" u="none" strike="noStrike" cap="none" noProof="0">
                        <a:solidFill>
                          <a:srgbClr val="000000"/>
                        </a:solidFill>
                        <a:latin typeface="Arial"/>
                      </a:endParaRPr>
                    </a:p>
                    <a:p>
                      <a:pPr marL="0" marR="0" lvl="0" indent="0" algn="l">
                        <a:lnSpc>
                          <a:spcPct val="100000"/>
                        </a:lnSpc>
                        <a:spcBef>
                          <a:spcPts val="0"/>
                        </a:spcBef>
                        <a:spcAft>
                          <a:spcPts val="0"/>
                        </a:spcAft>
                        <a:buNone/>
                      </a:pPr>
                      <a:endParaRPr lang="en-CA" sz="800" b="0" i="0" u="none" strike="noStrike" cap="none" noProof="0" dirty="0">
                        <a:solidFill>
                          <a:schemeClr val="dk1"/>
                        </a:solidFill>
                        <a:highlight>
                          <a:srgbClr val="FFFF00"/>
                        </a:highlight>
                        <a:latin typeface="Arial"/>
                      </a:endParaRPr>
                    </a:p>
                  </a:txBody>
                  <a:tcPr marL="13331" marR="133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a:solidFill>
                        <a:srgbClr val="000000"/>
                      </a:solidFill>
                    </a:lnB>
                    <a:solidFill>
                      <a:schemeClr val="lt1"/>
                    </a:solidFill>
                  </a:tcPr>
                </a:tc>
                <a:tc>
                  <a:txBody>
                    <a:bodyPr/>
                    <a:lstStyle/>
                    <a:p>
                      <a:pPr marL="0" lvl="0" indent="0" algn="l">
                        <a:spcBef>
                          <a:spcPts val="0"/>
                        </a:spcBef>
                        <a:spcAft>
                          <a:spcPts val="0"/>
                        </a:spcAft>
                        <a:buNone/>
                      </a:pPr>
                      <a:r>
                        <a:rPr lang="en-CA" sz="800" b="1" i="0" u="none" strike="noStrike" cap="none" noProof="0" dirty="0">
                          <a:solidFill>
                            <a:srgbClr val="000000"/>
                          </a:solidFill>
                          <a:latin typeface="Arial"/>
                        </a:rPr>
                        <a:t>Freeze-up</a:t>
                      </a:r>
                      <a:r>
                        <a:rPr lang="en-CA" sz="800" b="0" i="0" u="none" strike="noStrike" cap="none" noProof="0" dirty="0">
                          <a:solidFill>
                            <a:srgbClr val="000000"/>
                          </a:solidFill>
                          <a:latin typeface="Arial"/>
                        </a:rPr>
                        <a:t>: </a:t>
                      </a:r>
                    </a:p>
                    <a:p>
                      <a:pPr marL="0" marR="0" lvl="0" indent="0" algn="l">
                        <a:lnSpc>
                          <a:spcPct val="100000"/>
                        </a:lnSpc>
                        <a:spcBef>
                          <a:spcPts val="0"/>
                        </a:spcBef>
                        <a:spcAft>
                          <a:spcPts val="0"/>
                        </a:spcAft>
                        <a:buNone/>
                      </a:pPr>
                      <a:endParaRPr lang="en-CA" sz="800" b="0" i="0" u="none" strike="noStrike" cap="none" noProof="0" dirty="0">
                        <a:solidFill>
                          <a:srgbClr val="000000"/>
                        </a:solidFill>
                        <a:latin typeface="Arial"/>
                      </a:endParaRPr>
                    </a:p>
                    <a:p>
                      <a:pPr marL="0" lvl="0" indent="0" algn="l">
                        <a:lnSpc>
                          <a:spcPct val="100000"/>
                        </a:lnSpc>
                        <a:buNone/>
                      </a:pPr>
                      <a:r>
                        <a:rPr lang="en-CA" sz="800" b="0" i="0" u="none" strike="noStrike" cap="none" baseline="0" noProof="0" dirty="0">
                          <a:solidFill>
                            <a:srgbClr val="000000"/>
                          </a:solidFill>
                          <a:latin typeface="Arial"/>
                        </a:rPr>
                        <a:t>Eastern Arctic: 4-5 weeks later than normal. </a:t>
                      </a:r>
                    </a:p>
                    <a:p>
                      <a:pPr marL="0" lvl="0" indent="0" algn="l">
                        <a:lnSpc>
                          <a:spcPct val="100000"/>
                        </a:lnSpc>
                        <a:buNone/>
                      </a:pPr>
                      <a:r>
                        <a:rPr lang="en-CA" sz="800" b="0" i="0" u="none" strike="noStrike" cap="none" baseline="0" noProof="0" dirty="0">
                          <a:solidFill>
                            <a:srgbClr val="000000"/>
                          </a:solidFill>
                          <a:latin typeface="Arial"/>
                        </a:rPr>
                        <a:t>Western Arctic: 1-2 weeks later than normal</a:t>
                      </a:r>
                      <a:endParaRPr lang="en-CA" sz="1000" dirty="0"/>
                    </a:p>
                    <a:p>
                      <a:pPr marL="0" lvl="0" indent="0" algn="l">
                        <a:lnSpc>
                          <a:spcPct val="100000"/>
                        </a:lnSpc>
                        <a:buNone/>
                      </a:pPr>
                      <a:endParaRPr lang="en-CA" sz="800" b="0" i="0" u="none" strike="noStrike" cap="none" baseline="0" noProof="0" dirty="0">
                        <a:solidFill>
                          <a:srgbClr val="000000"/>
                        </a:solidFill>
                        <a:highlight>
                          <a:srgbClr val="FFFF00"/>
                        </a:highlight>
                        <a:latin typeface="Arial"/>
                      </a:endParaRPr>
                    </a:p>
                    <a:p>
                      <a:pPr marL="0" marR="0" lvl="0" indent="0" algn="l">
                        <a:lnSpc>
                          <a:spcPct val="100000"/>
                        </a:lnSpc>
                        <a:spcBef>
                          <a:spcPts val="0"/>
                        </a:spcBef>
                        <a:spcAft>
                          <a:spcPts val="0"/>
                        </a:spcAft>
                        <a:buNone/>
                      </a:pPr>
                      <a:endParaRPr lang="en-CA" sz="800" b="0" i="0" u="none" strike="noStrike" cap="none" noProof="0" dirty="0">
                        <a:solidFill>
                          <a:srgbClr val="000000"/>
                        </a:solidFill>
                        <a:highlight>
                          <a:srgbClr val="FFFF00"/>
                        </a:highlight>
                        <a:latin typeface="Arial"/>
                      </a:endParaRPr>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a:solidFill>
                        <a:srgbClr val="000000"/>
                      </a:solidFill>
                    </a:lnB>
                    <a:solidFill>
                      <a:schemeClr val="lt1"/>
                    </a:solidFill>
                  </a:tcPr>
                </a:tc>
                <a:tc gridSpan="2">
                  <a:txBody>
                    <a:bodyPr/>
                    <a:lstStyle/>
                    <a:p>
                      <a:pPr marL="381000" marR="0" lvl="0" indent="-260350" algn="l">
                        <a:lnSpc>
                          <a:spcPct val="100000"/>
                        </a:lnSpc>
                        <a:spcBef>
                          <a:spcPts val="500"/>
                        </a:spcBef>
                        <a:buClr>
                          <a:srgbClr val="000000"/>
                        </a:buClr>
                        <a:buFont typeface="Calibri,Sans-Serif"/>
                        <a:buChar char="●"/>
                      </a:pPr>
                      <a:r>
                        <a:rPr lang="en-CA" sz="800" b="0" i="0" u="none" strike="noStrike" baseline="0" noProof="0" dirty="0">
                          <a:solidFill>
                            <a:srgbClr val="000000"/>
                          </a:solidFill>
                          <a:latin typeface="Arial"/>
                        </a:rPr>
                        <a:t>Hudson Bay:  9th lowest since 1979; below normal            </a:t>
                      </a:r>
                      <a:endParaRPr lang="en-US" sz="800" b="0" i="0" u="none" strike="noStrike" baseline="0" noProof="0" dirty="0">
                        <a:solidFill>
                          <a:srgbClr val="000000"/>
                        </a:solidFill>
                        <a:latin typeface="Arial"/>
                      </a:endParaRPr>
                    </a:p>
                    <a:p>
                      <a:pPr marL="381000" lvl="0" indent="-260350" algn="l">
                        <a:lnSpc>
                          <a:spcPct val="100000"/>
                        </a:lnSpc>
                        <a:spcBef>
                          <a:spcPts val="500"/>
                        </a:spcBef>
                        <a:spcAft>
                          <a:spcPts val="0"/>
                        </a:spcAft>
                        <a:buClr>
                          <a:srgbClr val="000000"/>
                        </a:buClr>
                        <a:buFont typeface="Calibri,Sans-Serif"/>
                        <a:buChar char="●"/>
                      </a:pPr>
                      <a:r>
                        <a:rPr lang="en-CA" sz="800" b="0" i="0" u="none" strike="noStrike" baseline="0" noProof="0" dirty="0">
                          <a:solidFill>
                            <a:srgbClr val="000000"/>
                          </a:solidFill>
                          <a:latin typeface="Arial"/>
                        </a:rPr>
                        <a:t>Baffin Bay: 21st lowest since 1979; above normal          </a:t>
                      </a:r>
                      <a:endParaRPr lang="en-US" sz="1000" dirty="0"/>
                    </a:p>
                    <a:p>
                      <a:pPr marL="381000" marR="0" lvl="0" indent="-260350" algn="l">
                        <a:lnSpc>
                          <a:spcPct val="100000"/>
                        </a:lnSpc>
                        <a:spcBef>
                          <a:spcPts val="500"/>
                        </a:spcBef>
                        <a:spcAft>
                          <a:spcPts val="0"/>
                        </a:spcAft>
                        <a:buClr>
                          <a:srgbClr val="000000"/>
                        </a:buClr>
                        <a:buFont typeface="Calibri,Sans-Serif"/>
                        <a:buChar char="●"/>
                      </a:pPr>
                      <a:r>
                        <a:rPr lang="en-CA" sz="800" b="0" i="0" u="none" strike="noStrike" baseline="0" noProof="0" dirty="0">
                          <a:solidFill>
                            <a:srgbClr val="000000"/>
                          </a:solidFill>
                          <a:latin typeface="Arial"/>
                        </a:rPr>
                        <a:t>CAA: 9th lowest since 1979; below normal</a:t>
                      </a:r>
                      <a:endParaRPr lang="en-CA" sz="1000" dirty="0"/>
                    </a:p>
                  </a:txBody>
                  <a:tcPr marL="13331" marR="133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a:solidFill>
                        <a:srgbClr val="000000"/>
                      </a:solidFill>
                    </a:lnB>
                    <a:solidFill>
                      <a:schemeClr val="lt1"/>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3" name="Google Shape;754;p114">
            <a:extLst>
              <a:ext uri="{FF2B5EF4-FFF2-40B4-BE49-F238E27FC236}">
                <a16:creationId xmlns:a16="http://schemas.microsoft.com/office/drawing/2014/main" id="{11B85457-9C59-050C-BB5C-85A97FFA67BB}"/>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0459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a:extLst>
            <a:ext uri="{FF2B5EF4-FFF2-40B4-BE49-F238E27FC236}">
              <a16:creationId xmlns:a16="http://schemas.microsoft.com/office/drawing/2014/main" id="{8A5FE70F-8671-063B-6E1C-5CCCE8A01B6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F112E1A-456C-A03E-8F2B-F22F20B6ACD9}"/>
              </a:ext>
            </a:extLst>
          </p:cNvPr>
          <p:cNvSpPr txBox="1"/>
          <p:nvPr/>
        </p:nvSpPr>
        <p:spPr>
          <a:xfrm>
            <a:off x="2108548" y="609700"/>
            <a:ext cx="4139852" cy="253916"/>
          </a:xfrm>
          <a:prstGeom prst="rect">
            <a:avLst/>
          </a:prstGeom>
          <a:noFill/>
        </p:spPr>
        <p:txBody>
          <a:bodyPr wrap="square" lIns="68580" tIns="34290" rIns="68580" bIns="34290" anchor="t">
            <a:spAutoFit/>
          </a:bodyPr>
          <a:lstStyle/>
          <a:p>
            <a:pPr algn="ctr" defTabSz="342900">
              <a:buClrTx/>
            </a:pPr>
            <a:r>
              <a:rPr lang="en-US" sz="1200" b="1" kern="1200">
                <a:solidFill>
                  <a:srgbClr val="17365D"/>
                </a:solidFill>
                <a:latin typeface="Aptos" panose="02110004020202020204"/>
                <a:ea typeface="+mn-ea"/>
                <a:cs typeface="+mn-cs"/>
              </a:rPr>
              <a:t>Summer 2025 Mean Temperature Anomalies</a:t>
            </a:r>
            <a:r>
              <a:rPr lang="en-US" sz="1200" kern="1200">
                <a:solidFill>
                  <a:srgbClr val="17365D"/>
                </a:solidFill>
                <a:latin typeface="Aptos" panose="02110004020202020204"/>
                <a:ea typeface="+mn-ea"/>
                <a:cs typeface="+mn-cs"/>
              </a:rPr>
              <a:t>​</a:t>
            </a:r>
            <a:endParaRPr lang="en-CA" sz="1200" kern="1200">
              <a:solidFill>
                <a:prstClr val="black"/>
              </a:solidFill>
              <a:latin typeface="Aptos" panose="02110004020202020204"/>
              <a:ea typeface="+mn-ea"/>
              <a:cs typeface="+mn-cs"/>
            </a:endParaRPr>
          </a:p>
        </p:txBody>
      </p:sp>
      <p:pic>
        <p:nvPicPr>
          <p:cNvPr id="8" name="Google Shape;337;g289ecd0e798_0_172">
            <a:extLst>
              <a:ext uri="{FF2B5EF4-FFF2-40B4-BE49-F238E27FC236}">
                <a16:creationId xmlns:a16="http://schemas.microsoft.com/office/drawing/2014/main" id="{8D106669-6126-43A0-1459-17B631097884}"/>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9"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4DD45140-DC62-9FB4-1031-C162BA5A970B}"/>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10" name="Google Shape;341;g289ecd0e798_0_172">
            <a:extLst>
              <a:ext uri="{FF2B5EF4-FFF2-40B4-BE49-F238E27FC236}">
                <a16:creationId xmlns:a16="http://schemas.microsoft.com/office/drawing/2014/main" id="{A1B88CFC-9A03-154B-C64D-2485BF30C20C}"/>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sp>
        <p:nvSpPr>
          <p:cNvPr id="3" name="TextBox 2">
            <a:extLst>
              <a:ext uri="{FF2B5EF4-FFF2-40B4-BE49-F238E27FC236}">
                <a16:creationId xmlns:a16="http://schemas.microsoft.com/office/drawing/2014/main" id="{9B9EB3B8-BE72-927F-CCB7-2904697E6CE8}"/>
              </a:ext>
            </a:extLst>
          </p:cNvPr>
          <p:cNvSpPr txBox="1"/>
          <p:nvPr/>
        </p:nvSpPr>
        <p:spPr>
          <a:xfrm>
            <a:off x="1143000" y="4661864"/>
            <a:ext cx="2873833" cy="196208"/>
          </a:xfrm>
          <a:prstGeom prst="rect">
            <a:avLst/>
          </a:prstGeom>
          <a:noFill/>
        </p:spPr>
        <p:txBody>
          <a:bodyPr wrap="square" lIns="68580" tIns="34290" rIns="68580" bIns="34290" rtlCol="0" anchor="t">
            <a:spAutoFit/>
          </a:bodyPr>
          <a:lstStyle/>
          <a:p>
            <a:pPr defTabSz="342900">
              <a:buClrTx/>
            </a:pPr>
            <a:r>
              <a:rPr lang="en-US" sz="825" b="1" kern="1200">
                <a:solidFill>
                  <a:prstClr val="black"/>
                </a:solidFill>
                <a:latin typeface="Aptos" panose="02110004020202020204"/>
                <a:ea typeface="+mn-ea"/>
                <a:cs typeface="+mn-cs"/>
              </a:rPr>
              <a:t>Source: ERA5 Reanalysis, Normals: 1991 - 2020</a:t>
            </a:r>
            <a:r>
              <a:rPr lang="en-US" sz="825" kern="1200">
                <a:solidFill>
                  <a:prstClr val="black"/>
                </a:solidFill>
                <a:latin typeface="Aptos" panose="02110004020202020204"/>
                <a:ea typeface="+mn-ea"/>
                <a:cs typeface="+mn-cs"/>
              </a:rPr>
              <a:t> </a:t>
            </a:r>
            <a:endParaRPr lang="en-CA" sz="825" kern="1200">
              <a:solidFill>
                <a:prstClr val="black"/>
              </a:solidFill>
              <a:latin typeface="Aptos" panose="02110004020202020204"/>
              <a:ea typeface="+mn-ea"/>
              <a:cs typeface="+mn-cs"/>
            </a:endParaRPr>
          </a:p>
        </p:txBody>
      </p:sp>
      <p:pic>
        <p:nvPicPr>
          <p:cNvPr id="5" name="Picture 4" descr="A map of the world&#10;&#10;AI-generated content may be incorrect.">
            <a:extLst>
              <a:ext uri="{FF2B5EF4-FFF2-40B4-BE49-F238E27FC236}">
                <a16:creationId xmlns:a16="http://schemas.microsoft.com/office/drawing/2014/main" id="{BFBD9B93-9FB0-1B09-ED29-56747F775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307" y="1163638"/>
            <a:ext cx="4540160" cy="3158372"/>
          </a:xfrm>
          <a:prstGeom prst="rect">
            <a:avLst/>
          </a:prstGeom>
        </p:spPr>
      </p:pic>
      <p:pic>
        <p:nvPicPr>
          <p:cNvPr id="11" name="Picture 10" descr="A map of the north pole&#10;&#10;AI-generated content may be incorrect.">
            <a:extLst>
              <a:ext uri="{FF2B5EF4-FFF2-40B4-BE49-F238E27FC236}">
                <a16:creationId xmlns:a16="http://schemas.microsoft.com/office/drawing/2014/main" id="{DEC48981-AA6F-2749-DFC0-7D0477DA4346}"/>
              </a:ext>
            </a:extLst>
          </p:cNvPr>
          <p:cNvPicPr>
            <a:picLocks noChangeAspect="1"/>
          </p:cNvPicPr>
          <p:nvPr/>
        </p:nvPicPr>
        <p:blipFill>
          <a:blip r:embed="rId6">
            <a:extLst>
              <a:ext uri="{28A0092B-C50C-407E-A947-70E740481C1C}">
                <a14:useLocalDpi xmlns:a14="http://schemas.microsoft.com/office/drawing/2010/main" val="0"/>
              </a:ext>
            </a:extLst>
          </a:blip>
          <a:srcRect l="1834" t="9182" r="7735" b="5111"/>
          <a:stretch>
            <a:fillRect/>
          </a:stretch>
        </p:blipFill>
        <p:spPr>
          <a:xfrm>
            <a:off x="5907901" y="702363"/>
            <a:ext cx="2017917" cy="1330455"/>
          </a:xfrm>
          <a:prstGeom prst="rect">
            <a:avLst/>
          </a:prstGeom>
        </p:spPr>
      </p:pic>
      <p:pic>
        <p:nvPicPr>
          <p:cNvPr id="13" name="Picture 12" descr="A map of the world&#10;&#10;AI-generated content may be incorrect.">
            <a:extLst>
              <a:ext uri="{FF2B5EF4-FFF2-40B4-BE49-F238E27FC236}">
                <a16:creationId xmlns:a16="http://schemas.microsoft.com/office/drawing/2014/main" id="{4BE704DA-7981-452B-E63D-6AE7882DC579}"/>
              </a:ext>
            </a:extLst>
          </p:cNvPr>
          <p:cNvPicPr>
            <a:picLocks noChangeAspect="1"/>
          </p:cNvPicPr>
          <p:nvPr/>
        </p:nvPicPr>
        <p:blipFill>
          <a:blip r:embed="rId7">
            <a:extLst>
              <a:ext uri="{28A0092B-C50C-407E-A947-70E740481C1C}">
                <a14:useLocalDpi xmlns:a14="http://schemas.microsoft.com/office/drawing/2010/main" val="0"/>
              </a:ext>
            </a:extLst>
          </a:blip>
          <a:srcRect l="1835" t="9180" r="7772" b="5070"/>
          <a:stretch>
            <a:fillRect/>
          </a:stretch>
        </p:blipFill>
        <p:spPr>
          <a:xfrm>
            <a:off x="5907901" y="2120144"/>
            <a:ext cx="2017091" cy="1331140"/>
          </a:xfrm>
          <a:prstGeom prst="rect">
            <a:avLst/>
          </a:prstGeom>
        </p:spPr>
      </p:pic>
      <p:pic>
        <p:nvPicPr>
          <p:cNvPr id="15" name="Picture 14" descr="A map of the north pole&#10;&#10;AI-generated content may be incorrect.">
            <a:extLst>
              <a:ext uri="{FF2B5EF4-FFF2-40B4-BE49-F238E27FC236}">
                <a16:creationId xmlns:a16="http://schemas.microsoft.com/office/drawing/2014/main" id="{5CFFE863-816E-DAE2-6BF2-C84B562AF7F2}"/>
              </a:ext>
            </a:extLst>
          </p:cNvPr>
          <p:cNvPicPr>
            <a:picLocks noChangeAspect="1"/>
          </p:cNvPicPr>
          <p:nvPr/>
        </p:nvPicPr>
        <p:blipFill>
          <a:blip r:embed="rId8">
            <a:extLst>
              <a:ext uri="{28A0092B-C50C-407E-A947-70E740481C1C}">
                <a14:useLocalDpi xmlns:a14="http://schemas.microsoft.com/office/drawing/2010/main" val="0"/>
              </a:ext>
            </a:extLst>
          </a:blip>
          <a:srcRect l="1834" t="9224" r="7676" b="4972"/>
          <a:stretch>
            <a:fillRect/>
          </a:stretch>
        </p:blipFill>
        <p:spPr>
          <a:xfrm>
            <a:off x="5907900" y="3538609"/>
            <a:ext cx="2019257" cy="1331965"/>
          </a:xfrm>
          <a:prstGeom prst="rect">
            <a:avLst/>
          </a:prstGeom>
        </p:spPr>
      </p:pic>
      <p:sp>
        <p:nvSpPr>
          <p:cNvPr id="14" name="TextBox 13">
            <a:extLst>
              <a:ext uri="{FF2B5EF4-FFF2-40B4-BE49-F238E27FC236}">
                <a16:creationId xmlns:a16="http://schemas.microsoft.com/office/drawing/2014/main" id="{E979A1FC-97CC-3591-A836-41C09CBB166D}"/>
              </a:ext>
            </a:extLst>
          </p:cNvPr>
          <p:cNvSpPr txBox="1"/>
          <p:nvPr/>
        </p:nvSpPr>
        <p:spPr>
          <a:xfrm>
            <a:off x="5926930" y="723193"/>
            <a:ext cx="642938" cy="300082"/>
          </a:xfrm>
          <a:prstGeom prst="rect">
            <a:avLst/>
          </a:prstGeom>
          <a:noFill/>
        </p:spPr>
        <p:txBody>
          <a:bodyPr wrap="square" rtlCol="0">
            <a:spAutoFit/>
          </a:bodyPr>
          <a:lstStyle/>
          <a:p>
            <a:pPr defTabSz="342900">
              <a:buClrTx/>
            </a:pPr>
            <a:r>
              <a:rPr lang="en-US" sz="1350" kern="1200">
                <a:solidFill>
                  <a:prstClr val="black"/>
                </a:solidFill>
                <a:latin typeface="Aptos" panose="02110004020202020204"/>
                <a:ea typeface="+mn-ea"/>
                <a:cs typeface="+mn-cs"/>
              </a:rPr>
              <a:t>Jun</a:t>
            </a:r>
            <a:endParaRPr lang="en-CA" sz="1350" kern="1200">
              <a:solidFill>
                <a:prstClr val="black"/>
              </a:solidFill>
              <a:latin typeface="Aptos" panose="02110004020202020204"/>
              <a:ea typeface="+mn-ea"/>
              <a:cs typeface="+mn-cs"/>
            </a:endParaRPr>
          </a:p>
        </p:txBody>
      </p:sp>
      <p:sp>
        <p:nvSpPr>
          <p:cNvPr id="16" name="TextBox 15">
            <a:extLst>
              <a:ext uri="{FF2B5EF4-FFF2-40B4-BE49-F238E27FC236}">
                <a16:creationId xmlns:a16="http://schemas.microsoft.com/office/drawing/2014/main" id="{9721746D-ADAE-DDAC-F116-362B2D59097B}"/>
              </a:ext>
            </a:extLst>
          </p:cNvPr>
          <p:cNvSpPr txBox="1"/>
          <p:nvPr/>
        </p:nvSpPr>
        <p:spPr>
          <a:xfrm>
            <a:off x="5926930" y="2145581"/>
            <a:ext cx="642938" cy="300082"/>
          </a:xfrm>
          <a:prstGeom prst="rect">
            <a:avLst/>
          </a:prstGeom>
          <a:noFill/>
        </p:spPr>
        <p:txBody>
          <a:bodyPr wrap="square" rtlCol="0">
            <a:spAutoFit/>
          </a:bodyPr>
          <a:lstStyle/>
          <a:p>
            <a:pPr defTabSz="342900">
              <a:buClrTx/>
            </a:pPr>
            <a:r>
              <a:rPr lang="en-US" sz="1350" kern="1200">
                <a:solidFill>
                  <a:prstClr val="black"/>
                </a:solidFill>
                <a:latin typeface="Aptos" panose="02110004020202020204"/>
                <a:ea typeface="+mn-ea"/>
                <a:cs typeface="+mn-cs"/>
              </a:rPr>
              <a:t>Jul</a:t>
            </a:r>
            <a:endParaRPr lang="en-CA" sz="1350" kern="1200">
              <a:solidFill>
                <a:prstClr val="black"/>
              </a:solidFill>
              <a:latin typeface="Aptos" panose="02110004020202020204"/>
              <a:ea typeface="+mn-ea"/>
              <a:cs typeface="+mn-cs"/>
            </a:endParaRPr>
          </a:p>
        </p:txBody>
      </p:sp>
      <p:sp>
        <p:nvSpPr>
          <p:cNvPr id="17" name="TextBox 16">
            <a:extLst>
              <a:ext uri="{FF2B5EF4-FFF2-40B4-BE49-F238E27FC236}">
                <a16:creationId xmlns:a16="http://schemas.microsoft.com/office/drawing/2014/main" id="{DA814822-DBE6-42FB-BC24-E3C7F189CDA9}"/>
              </a:ext>
            </a:extLst>
          </p:cNvPr>
          <p:cNvSpPr txBox="1"/>
          <p:nvPr/>
        </p:nvSpPr>
        <p:spPr>
          <a:xfrm>
            <a:off x="5926931" y="3557377"/>
            <a:ext cx="725070" cy="300082"/>
          </a:xfrm>
          <a:prstGeom prst="rect">
            <a:avLst/>
          </a:prstGeom>
          <a:noFill/>
        </p:spPr>
        <p:txBody>
          <a:bodyPr wrap="square" rtlCol="0">
            <a:spAutoFit/>
          </a:bodyPr>
          <a:lstStyle/>
          <a:p>
            <a:pPr defTabSz="342900">
              <a:buClrTx/>
            </a:pPr>
            <a:r>
              <a:rPr lang="en-US" sz="1350" kern="1200">
                <a:solidFill>
                  <a:prstClr val="black"/>
                </a:solidFill>
                <a:latin typeface="Aptos" panose="02110004020202020204"/>
                <a:ea typeface="+mn-ea"/>
                <a:cs typeface="+mn-cs"/>
              </a:rPr>
              <a:t>Aug</a:t>
            </a:r>
            <a:endParaRPr lang="en-CA" sz="1350" kern="1200">
              <a:solidFill>
                <a:prstClr val="black"/>
              </a:solidFill>
              <a:latin typeface="Aptos" panose="02110004020202020204"/>
              <a:ea typeface="+mn-ea"/>
              <a:cs typeface="+mn-cs"/>
            </a:endParaRPr>
          </a:p>
        </p:txBody>
      </p:sp>
      <p:sp>
        <p:nvSpPr>
          <p:cNvPr id="4" name="Google Shape;754;p114">
            <a:extLst>
              <a:ext uri="{FF2B5EF4-FFF2-40B4-BE49-F238E27FC236}">
                <a16:creationId xmlns:a16="http://schemas.microsoft.com/office/drawing/2014/main" id="{6FA2877A-C479-4087-2123-8F137769532B}"/>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4920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a:extLst>
            <a:ext uri="{FF2B5EF4-FFF2-40B4-BE49-F238E27FC236}">
              <a16:creationId xmlns:a16="http://schemas.microsoft.com/office/drawing/2014/main" id="{3EB71303-8DC8-8F6F-404D-20025220AB7F}"/>
            </a:ext>
          </a:extLst>
        </p:cNvPr>
        <p:cNvGrpSpPr/>
        <p:nvPr/>
      </p:nvGrpSpPr>
      <p:grpSpPr>
        <a:xfrm>
          <a:off x="0" y="0"/>
          <a:ext cx="0" cy="0"/>
          <a:chOff x="0" y="0"/>
          <a:chExt cx="0" cy="0"/>
        </a:xfrm>
      </p:grpSpPr>
      <p:pic>
        <p:nvPicPr>
          <p:cNvPr id="17" name="Google Shape;337;g289ecd0e798_0_172">
            <a:extLst>
              <a:ext uri="{FF2B5EF4-FFF2-40B4-BE49-F238E27FC236}">
                <a16:creationId xmlns:a16="http://schemas.microsoft.com/office/drawing/2014/main" id="{A75660BA-29DF-BB39-FC8D-9B673005D11A}"/>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8"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043BE4CF-422D-4827-27DC-8AD797237FB2}"/>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22" name="TextBox 21">
            <a:extLst>
              <a:ext uri="{FF2B5EF4-FFF2-40B4-BE49-F238E27FC236}">
                <a16:creationId xmlns:a16="http://schemas.microsoft.com/office/drawing/2014/main" id="{6375FE58-8A91-F631-09FA-67767190FDA1}"/>
              </a:ext>
            </a:extLst>
          </p:cNvPr>
          <p:cNvSpPr txBox="1"/>
          <p:nvPr/>
        </p:nvSpPr>
        <p:spPr>
          <a:xfrm>
            <a:off x="2108548" y="609700"/>
            <a:ext cx="4139852" cy="253916"/>
          </a:xfrm>
          <a:prstGeom prst="rect">
            <a:avLst/>
          </a:prstGeom>
          <a:noFill/>
        </p:spPr>
        <p:txBody>
          <a:bodyPr wrap="square" lIns="68580" tIns="34290" rIns="68580" bIns="34290" anchor="t">
            <a:spAutoFit/>
          </a:bodyPr>
          <a:lstStyle/>
          <a:p>
            <a:pPr algn="ctr" defTabSz="342900">
              <a:buClrTx/>
            </a:pPr>
            <a:r>
              <a:rPr lang="en-US" sz="1200" b="1" kern="1200">
                <a:solidFill>
                  <a:srgbClr val="17365D"/>
                </a:solidFill>
                <a:latin typeface="Aptos" panose="02110004020202020204"/>
                <a:ea typeface="+mn-ea"/>
                <a:cs typeface="+mn-cs"/>
              </a:rPr>
              <a:t>Summer 2025 Precipitation Anomalies</a:t>
            </a:r>
            <a:r>
              <a:rPr lang="en-US" sz="1200" kern="1200">
                <a:solidFill>
                  <a:srgbClr val="17365D"/>
                </a:solidFill>
                <a:latin typeface="Aptos" panose="02110004020202020204"/>
                <a:ea typeface="+mn-ea"/>
                <a:cs typeface="+mn-cs"/>
              </a:rPr>
              <a:t>​</a:t>
            </a:r>
            <a:endParaRPr lang="en-CA" sz="1200" kern="1200">
              <a:solidFill>
                <a:prstClr val="black"/>
              </a:solidFill>
              <a:latin typeface="Aptos" panose="02110004020202020204"/>
              <a:ea typeface="+mn-ea"/>
              <a:cs typeface="+mn-cs"/>
            </a:endParaRPr>
          </a:p>
        </p:txBody>
      </p:sp>
      <p:sp>
        <p:nvSpPr>
          <p:cNvPr id="23" name="Google Shape;341;g289ecd0e798_0_172">
            <a:extLst>
              <a:ext uri="{FF2B5EF4-FFF2-40B4-BE49-F238E27FC236}">
                <a16:creationId xmlns:a16="http://schemas.microsoft.com/office/drawing/2014/main" id="{9082A2A4-237E-B85D-C496-C7FFABA3CA4D}"/>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sp>
        <p:nvSpPr>
          <p:cNvPr id="12" name="TextBox 11">
            <a:extLst>
              <a:ext uri="{FF2B5EF4-FFF2-40B4-BE49-F238E27FC236}">
                <a16:creationId xmlns:a16="http://schemas.microsoft.com/office/drawing/2014/main" id="{8C46299D-30E9-70B4-22A2-BB2154FC1D29}"/>
              </a:ext>
            </a:extLst>
          </p:cNvPr>
          <p:cNvSpPr txBox="1"/>
          <p:nvPr/>
        </p:nvSpPr>
        <p:spPr>
          <a:xfrm>
            <a:off x="1143001" y="4664535"/>
            <a:ext cx="2965274" cy="196208"/>
          </a:xfrm>
          <a:prstGeom prst="rect">
            <a:avLst/>
          </a:prstGeom>
          <a:noFill/>
        </p:spPr>
        <p:txBody>
          <a:bodyPr wrap="square" lIns="68580" tIns="34290" rIns="68580" bIns="34290" rtlCol="0" anchor="t">
            <a:spAutoFit/>
          </a:bodyPr>
          <a:lstStyle/>
          <a:p>
            <a:pPr defTabSz="342900">
              <a:buClrTx/>
            </a:pPr>
            <a:r>
              <a:rPr lang="en-US" sz="825" b="1" kern="1200">
                <a:solidFill>
                  <a:prstClr val="black"/>
                </a:solidFill>
                <a:latin typeface="Aptos" panose="02110004020202020204"/>
                <a:ea typeface="+mn-ea"/>
                <a:cs typeface="+mn-cs"/>
              </a:rPr>
              <a:t>Source: ERA5 Reanalysis, Normals: 1991 - 2020 </a:t>
            </a:r>
            <a:endParaRPr lang="en-CA" sz="825" b="1" kern="1200">
              <a:solidFill>
                <a:prstClr val="black"/>
              </a:solidFill>
              <a:latin typeface="Aptos" panose="02110004020202020204"/>
              <a:ea typeface="+mn-ea"/>
              <a:cs typeface="+mn-cs"/>
            </a:endParaRPr>
          </a:p>
        </p:txBody>
      </p:sp>
      <p:pic>
        <p:nvPicPr>
          <p:cNvPr id="4" name="Picture 3" descr="A map of the world&#10;&#10;AI-generated content may be incorrect.">
            <a:extLst>
              <a:ext uri="{FF2B5EF4-FFF2-40B4-BE49-F238E27FC236}">
                <a16:creationId xmlns:a16="http://schemas.microsoft.com/office/drawing/2014/main" id="{C75CE965-026B-8286-1762-3156B10EB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525" y="1097984"/>
            <a:ext cx="4633623" cy="3223390"/>
          </a:xfrm>
          <a:prstGeom prst="rect">
            <a:avLst/>
          </a:prstGeom>
        </p:spPr>
      </p:pic>
      <p:pic>
        <p:nvPicPr>
          <p:cNvPr id="6" name="Picture 5" descr="A map of the world&#10;&#10;AI-generated content may be incorrect.">
            <a:extLst>
              <a:ext uri="{FF2B5EF4-FFF2-40B4-BE49-F238E27FC236}">
                <a16:creationId xmlns:a16="http://schemas.microsoft.com/office/drawing/2014/main" id="{F1E87BF2-194C-B53F-08A3-9743C2D0034A}"/>
              </a:ext>
            </a:extLst>
          </p:cNvPr>
          <p:cNvPicPr>
            <a:picLocks noChangeAspect="1"/>
          </p:cNvPicPr>
          <p:nvPr/>
        </p:nvPicPr>
        <p:blipFill>
          <a:blip r:embed="rId6">
            <a:extLst>
              <a:ext uri="{28A0092B-C50C-407E-A947-70E740481C1C}">
                <a14:useLocalDpi xmlns:a14="http://schemas.microsoft.com/office/drawing/2010/main" val="0"/>
              </a:ext>
            </a:extLst>
          </a:blip>
          <a:srcRect l="1862" t="9215" r="7726" b="4938"/>
          <a:stretch>
            <a:fillRect/>
          </a:stretch>
        </p:blipFill>
        <p:spPr>
          <a:xfrm>
            <a:off x="5901836" y="3538362"/>
            <a:ext cx="2017917" cy="1332868"/>
          </a:xfrm>
          <a:prstGeom prst="rect">
            <a:avLst/>
          </a:prstGeom>
        </p:spPr>
      </p:pic>
      <p:pic>
        <p:nvPicPr>
          <p:cNvPr id="8" name="Picture 7" descr="A map of a triangle shaped area&#10;&#10;AI-generated content may be incorrect.">
            <a:extLst>
              <a:ext uri="{FF2B5EF4-FFF2-40B4-BE49-F238E27FC236}">
                <a16:creationId xmlns:a16="http://schemas.microsoft.com/office/drawing/2014/main" id="{1845BAC7-F714-B4CA-5AE2-82E87557A285}"/>
              </a:ext>
            </a:extLst>
          </p:cNvPr>
          <p:cNvPicPr>
            <a:picLocks noChangeAspect="1"/>
          </p:cNvPicPr>
          <p:nvPr/>
        </p:nvPicPr>
        <p:blipFill>
          <a:blip r:embed="rId7">
            <a:extLst>
              <a:ext uri="{28A0092B-C50C-407E-A947-70E740481C1C}">
                <a14:useLocalDpi xmlns:a14="http://schemas.microsoft.com/office/drawing/2010/main" val="0"/>
              </a:ext>
            </a:extLst>
          </a:blip>
          <a:srcRect l="1778" t="9234" r="7642" b="4919"/>
          <a:stretch>
            <a:fillRect/>
          </a:stretch>
        </p:blipFill>
        <p:spPr>
          <a:xfrm>
            <a:off x="5901836" y="708246"/>
            <a:ext cx="2021640" cy="1332868"/>
          </a:xfrm>
          <a:prstGeom prst="rect">
            <a:avLst/>
          </a:prstGeom>
        </p:spPr>
      </p:pic>
      <p:pic>
        <p:nvPicPr>
          <p:cNvPr id="10" name="Picture 9" descr="A map of the world&#10;&#10;AI-generated content may be incorrect.">
            <a:extLst>
              <a:ext uri="{FF2B5EF4-FFF2-40B4-BE49-F238E27FC236}">
                <a16:creationId xmlns:a16="http://schemas.microsoft.com/office/drawing/2014/main" id="{E306B30F-4865-9688-A524-7FB7A642118A}"/>
              </a:ext>
            </a:extLst>
          </p:cNvPr>
          <p:cNvPicPr>
            <a:picLocks noChangeAspect="1"/>
          </p:cNvPicPr>
          <p:nvPr/>
        </p:nvPicPr>
        <p:blipFill>
          <a:blip r:embed="rId8">
            <a:extLst>
              <a:ext uri="{28A0092B-C50C-407E-A947-70E740481C1C}">
                <a14:useLocalDpi xmlns:a14="http://schemas.microsoft.com/office/drawing/2010/main" val="0"/>
              </a:ext>
            </a:extLst>
          </a:blip>
          <a:srcRect l="1778" t="9222" r="7726" b="4931"/>
          <a:stretch>
            <a:fillRect/>
          </a:stretch>
        </p:blipFill>
        <p:spPr>
          <a:xfrm>
            <a:off x="5901835" y="2123304"/>
            <a:ext cx="2019779" cy="1332868"/>
          </a:xfrm>
          <a:prstGeom prst="rect">
            <a:avLst/>
          </a:prstGeom>
        </p:spPr>
      </p:pic>
      <p:sp>
        <p:nvSpPr>
          <p:cNvPr id="11" name="TextBox 10">
            <a:extLst>
              <a:ext uri="{FF2B5EF4-FFF2-40B4-BE49-F238E27FC236}">
                <a16:creationId xmlns:a16="http://schemas.microsoft.com/office/drawing/2014/main" id="{44B842B0-4F3F-A36E-B997-28307D8166FC}"/>
              </a:ext>
            </a:extLst>
          </p:cNvPr>
          <p:cNvSpPr txBox="1"/>
          <p:nvPr/>
        </p:nvSpPr>
        <p:spPr>
          <a:xfrm>
            <a:off x="5926930" y="730336"/>
            <a:ext cx="642938" cy="300082"/>
          </a:xfrm>
          <a:prstGeom prst="rect">
            <a:avLst/>
          </a:prstGeom>
          <a:noFill/>
        </p:spPr>
        <p:txBody>
          <a:bodyPr wrap="square" rtlCol="0">
            <a:spAutoFit/>
          </a:bodyPr>
          <a:lstStyle/>
          <a:p>
            <a:pPr defTabSz="342900">
              <a:buClrTx/>
            </a:pPr>
            <a:r>
              <a:rPr lang="en-US" sz="1350" kern="1200">
                <a:solidFill>
                  <a:prstClr val="black"/>
                </a:solidFill>
                <a:latin typeface="Aptos" panose="02110004020202020204"/>
                <a:ea typeface="+mn-ea"/>
                <a:cs typeface="+mn-cs"/>
              </a:rPr>
              <a:t>Jun</a:t>
            </a:r>
            <a:endParaRPr lang="en-CA" sz="1350" kern="1200">
              <a:solidFill>
                <a:prstClr val="black"/>
              </a:solidFill>
              <a:latin typeface="Aptos" panose="02110004020202020204"/>
              <a:ea typeface="+mn-ea"/>
              <a:cs typeface="+mn-cs"/>
            </a:endParaRPr>
          </a:p>
        </p:txBody>
      </p:sp>
      <p:sp>
        <p:nvSpPr>
          <p:cNvPr id="13" name="TextBox 12">
            <a:extLst>
              <a:ext uri="{FF2B5EF4-FFF2-40B4-BE49-F238E27FC236}">
                <a16:creationId xmlns:a16="http://schemas.microsoft.com/office/drawing/2014/main" id="{F6878BDE-D710-ED35-58AF-4CC0D854AE24}"/>
              </a:ext>
            </a:extLst>
          </p:cNvPr>
          <p:cNvSpPr txBox="1"/>
          <p:nvPr/>
        </p:nvSpPr>
        <p:spPr>
          <a:xfrm>
            <a:off x="5926930" y="2145581"/>
            <a:ext cx="642938" cy="300082"/>
          </a:xfrm>
          <a:prstGeom prst="rect">
            <a:avLst/>
          </a:prstGeom>
          <a:noFill/>
        </p:spPr>
        <p:txBody>
          <a:bodyPr wrap="square" rtlCol="0">
            <a:spAutoFit/>
          </a:bodyPr>
          <a:lstStyle/>
          <a:p>
            <a:pPr defTabSz="342900">
              <a:buClrTx/>
            </a:pPr>
            <a:r>
              <a:rPr lang="en-US" sz="1350" kern="1200">
                <a:solidFill>
                  <a:prstClr val="black"/>
                </a:solidFill>
                <a:latin typeface="Aptos" panose="02110004020202020204"/>
                <a:ea typeface="+mn-ea"/>
                <a:cs typeface="+mn-cs"/>
              </a:rPr>
              <a:t>Jul</a:t>
            </a:r>
            <a:endParaRPr lang="en-CA" sz="1350" kern="1200">
              <a:solidFill>
                <a:prstClr val="black"/>
              </a:solidFill>
              <a:latin typeface="Aptos" panose="02110004020202020204"/>
              <a:ea typeface="+mn-ea"/>
              <a:cs typeface="+mn-cs"/>
            </a:endParaRPr>
          </a:p>
        </p:txBody>
      </p:sp>
      <p:sp>
        <p:nvSpPr>
          <p:cNvPr id="14" name="TextBox 13">
            <a:extLst>
              <a:ext uri="{FF2B5EF4-FFF2-40B4-BE49-F238E27FC236}">
                <a16:creationId xmlns:a16="http://schemas.microsoft.com/office/drawing/2014/main" id="{ED2F00D6-6A5D-FE24-EA58-4DA526BA1A03}"/>
              </a:ext>
            </a:extLst>
          </p:cNvPr>
          <p:cNvSpPr txBox="1"/>
          <p:nvPr/>
        </p:nvSpPr>
        <p:spPr>
          <a:xfrm>
            <a:off x="5926931" y="3557377"/>
            <a:ext cx="725070" cy="300082"/>
          </a:xfrm>
          <a:prstGeom prst="rect">
            <a:avLst/>
          </a:prstGeom>
          <a:noFill/>
        </p:spPr>
        <p:txBody>
          <a:bodyPr wrap="square" rtlCol="0">
            <a:spAutoFit/>
          </a:bodyPr>
          <a:lstStyle/>
          <a:p>
            <a:pPr defTabSz="342900">
              <a:buClrTx/>
            </a:pPr>
            <a:r>
              <a:rPr lang="en-US" sz="1350" kern="1200">
                <a:solidFill>
                  <a:prstClr val="black"/>
                </a:solidFill>
                <a:latin typeface="Aptos" panose="02110004020202020204"/>
                <a:ea typeface="+mn-ea"/>
                <a:cs typeface="+mn-cs"/>
              </a:rPr>
              <a:t>Aug</a:t>
            </a:r>
            <a:endParaRPr lang="en-CA" sz="1350" kern="1200">
              <a:solidFill>
                <a:prstClr val="black"/>
              </a:solidFill>
              <a:latin typeface="Aptos" panose="02110004020202020204"/>
              <a:ea typeface="+mn-ea"/>
              <a:cs typeface="+mn-cs"/>
            </a:endParaRPr>
          </a:p>
        </p:txBody>
      </p:sp>
      <p:sp>
        <p:nvSpPr>
          <p:cNvPr id="3" name="Google Shape;754;p114">
            <a:extLst>
              <a:ext uri="{FF2B5EF4-FFF2-40B4-BE49-F238E27FC236}">
                <a16:creationId xmlns:a16="http://schemas.microsoft.com/office/drawing/2014/main" id="{191F4497-8F75-CB6E-A485-3F01DBEC5F87}"/>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2053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pic>
        <p:nvPicPr>
          <p:cNvPr id="17" name="Google Shape;337;g289ecd0e798_0_172">
            <a:extLst>
              <a:ext uri="{FF2B5EF4-FFF2-40B4-BE49-F238E27FC236}">
                <a16:creationId xmlns:a16="http://schemas.microsoft.com/office/drawing/2014/main" id="{45B67E89-4562-B341-D8DC-E66929CCD37F}"/>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8"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B094E3F8-9CFE-177F-CFBD-25852176E712}"/>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22" name="TextBox 21">
            <a:extLst>
              <a:ext uri="{FF2B5EF4-FFF2-40B4-BE49-F238E27FC236}">
                <a16:creationId xmlns:a16="http://schemas.microsoft.com/office/drawing/2014/main" id="{80F09CA5-D330-E9F5-2485-54BCAEF2DCB0}"/>
              </a:ext>
            </a:extLst>
          </p:cNvPr>
          <p:cNvSpPr txBox="1"/>
          <p:nvPr/>
        </p:nvSpPr>
        <p:spPr>
          <a:xfrm>
            <a:off x="2098070" y="593938"/>
            <a:ext cx="4941542" cy="438582"/>
          </a:xfrm>
          <a:prstGeom prst="rect">
            <a:avLst/>
          </a:prstGeom>
          <a:noFill/>
        </p:spPr>
        <p:txBody>
          <a:bodyPr wrap="square" lIns="68580" tIns="34290" rIns="68580" bIns="34290" anchor="t">
            <a:spAutoFit/>
          </a:bodyPr>
          <a:lstStyle/>
          <a:p>
            <a:pPr algn="ctr" defTabSz="342900">
              <a:buClrTx/>
            </a:pPr>
            <a:r>
              <a:rPr lang="en-US" sz="1200" b="1" kern="1200">
                <a:solidFill>
                  <a:srgbClr val="17365D"/>
                </a:solidFill>
                <a:latin typeface="Aptos" panose="02110004020202020204"/>
                <a:ea typeface="+mn-ea"/>
                <a:cs typeface="+mn-cs"/>
              </a:rPr>
              <a:t>Sea Ice Concentration Anomaly During Freeze-up</a:t>
            </a:r>
            <a:endParaRPr lang="en-US" sz="1200" kern="1200">
              <a:solidFill>
                <a:srgbClr val="17365D"/>
              </a:solidFill>
              <a:latin typeface="Aptos" panose="02110004020202020204"/>
              <a:ea typeface="+mn-ea"/>
              <a:cs typeface="+mn-cs"/>
            </a:endParaRPr>
          </a:p>
          <a:p>
            <a:pPr algn="ctr" defTabSz="342900">
              <a:buClrTx/>
            </a:pPr>
            <a:endParaRPr lang="en-US" sz="1200" b="1" kern="1200">
              <a:solidFill>
                <a:srgbClr val="17365D"/>
              </a:solidFill>
              <a:latin typeface="Aptos" panose="02110004020202020204"/>
              <a:ea typeface="+mn-ea"/>
              <a:cs typeface="+mn-cs"/>
            </a:endParaRPr>
          </a:p>
        </p:txBody>
      </p:sp>
      <p:sp>
        <p:nvSpPr>
          <p:cNvPr id="23" name="Google Shape;341;g289ecd0e798_0_172">
            <a:extLst>
              <a:ext uri="{FF2B5EF4-FFF2-40B4-BE49-F238E27FC236}">
                <a16:creationId xmlns:a16="http://schemas.microsoft.com/office/drawing/2014/main" id="{BFA1A2C3-CF4E-5111-8639-9AA0A4BCC404}"/>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sp>
        <p:nvSpPr>
          <p:cNvPr id="10" name="TextBox 9">
            <a:extLst>
              <a:ext uri="{FF2B5EF4-FFF2-40B4-BE49-F238E27FC236}">
                <a16:creationId xmlns:a16="http://schemas.microsoft.com/office/drawing/2014/main" id="{1D3EC615-95A1-6BD6-B0B8-C847C80492A4}"/>
              </a:ext>
            </a:extLst>
          </p:cNvPr>
          <p:cNvSpPr txBox="1"/>
          <p:nvPr/>
        </p:nvSpPr>
        <p:spPr>
          <a:xfrm>
            <a:off x="1428829" y="990334"/>
            <a:ext cx="3782540" cy="438582"/>
          </a:xfrm>
          <a:prstGeom prst="rect">
            <a:avLst/>
          </a:prstGeom>
          <a:noFill/>
        </p:spPr>
        <p:txBody>
          <a:bodyPr wrap="square" lIns="68580" tIns="34290" rIns="68580" bIns="34290" anchor="t">
            <a:spAutoFit/>
          </a:bodyPr>
          <a:lstStyle/>
          <a:p>
            <a:pPr algn="ctr" defTabSz="342900">
              <a:buClrTx/>
            </a:pPr>
            <a:r>
              <a:rPr lang="en-US" sz="1200" b="1" kern="1200" dirty="0">
                <a:solidFill>
                  <a:srgbClr val="17365D"/>
                </a:solidFill>
                <a:latin typeface="Aptos" panose="02110004020202020204"/>
                <a:ea typeface="+mn-ea"/>
                <a:cs typeface="+mn-cs"/>
              </a:rPr>
              <a:t> Ice Concentration Anomaly Oct 27, 2025</a:t>
            </a:r>
          </a:p>
          <a:p>
            <a:pPr algn="ctr" defTabSz="342900">
              <a:buClrTx/>
            </a:pPr>
            <a:endParaRPr lang="en-US" sz="1200" b="1" kern="1200">
              <a:solidFill>
                <a:srgbClr val="17365D"/>
              </a:solidFill>
              <a:latin typeface="Aptos" panose="02110004020202020204"/>
              <a:ea typeface="+mn-ea"/>
              <a:cs typeface="+mn-cs"/>
            </a:endParaRPr>
          </a:p>
        </p:txBody>
      </p:sp>
      <p:pic>
        <p:nvPicPr>
          <p:cNvPr id="5" name="Picture 4" descr="A map of the north pole">
            <a:extLst>
              <a:ext uri="{FF2B5EF4-FFF2-40B4-BE49-F238E27FC236}">
                <a16:creationId xmlns:a16="http://schemas.microsoft.com/office/drawing/2014/main" id="{6942D509-B87B-2920-F5CB-F94C70470318}"/>
              </a:ext>
            </a:extLst>
          </p:cNvPr>
          <p:cNvPicPr>
            <a:picLocks noChangeAspect="1"/>
          </p:cNvPicPr>
          <p:nvPr/>
        </p:nvPicPr>
        <p:blipFill>
          <a:blip r:embed="rId5"/>
          <a:srcRect l="4277" t="59305" r="73450" b="7032"/>
          <a:stretch>
            <a:fillRect/>
          </a:stretch>
        </p:blipFill>
        <p:spPr>
          <a:xfrm>
            <a:off x="1917215" y="2988291"/>
            <a:ext cx="1339658" cy="1557905"/>
          </a:xfrm>
          <a:prstGeom prst="rect">
            <a:avLst/>
          </a:prstGeom>
        </p:spPr>
      </p:pic>
      <p:pic>
        <p:nvPicPr>
          <p:cNvPr id="3" name="Picture 2" descr="A map of the arctic&#10;&#10;AI-generated content may be incorrect.">
            <a:extLst>
              <a:ext uri="{FF2B5EF4-FFF2-40B4-BE49-F238E27FC236}">
                <a16:creationId xmlns:a16="http://schemas.microsoft.com/office/drawing/2014/main" id="{8BBCF70E-C308-FD7D-9915-16026A9C3A44}"/>
              </a:ext>
            </a:extLst>
          </p:cNvPr>
          <p:cNvPicPr>
            <a:picLocks noChangeAspect="1"/>
          </p:cNvPicPr>
          <p:nvPr/>
        </p:nvPicPr>
        <p:blipFill>
          <a:blip r:embed="rId6"/>
          <a:stretch>
            <a:fillRect/>
          </a:stretch>
        </p:blipFill>
        <p:spPr>
          <a:xfrm>
            <a:off x="4859077" y="996330"/>
            <a:ext cx="2405795" cy="3295466"/>
          </a:xfrm>
          <a:prstGeom prst="rect">
            <a:avLst/>
          </a:prstGeom>
        </p:spPr>
      </p:pic>
      <p:pic>
        <p:nvPicPr>
          <p:cNvPr id="6" name="Picture 5" descr="A map of the north pole&#10;&#10;AI-generated content may be incorrect.">
            <a:extLst>
              <a:ext uri="{FF2B5EF4-FFF2-40B4-BE49-F238E27FC236}">
                <a16:creationId xmlns:a16="http://schemas.microsoft.com/office/drawing/2014/main" id="{6714F640-4111-B50F-240D-BA9BECF3D313}"/>
              </a:ext>
            </a:extLst>
          </p:cNvPr>
          <p:cNvPicPr>
            <a:picLocks noChangeAspect="1"/>
          </p:cNvPicPr>
          <p:nvPr/>
        </p:nvPicPr>
        <p:blipFill>
          <a:blip r:embed="rId7"/>
          <a:stretch>
            <a:fillRect/>
          </a:stretch>
        </p:blipFill>
        <p:spPr>
          <a:xfrm>
            <a:off x="1915303" y="1311752"/>
            <a:ext cx="2376122" cy="1767804"/>
          </a:xfrm>
          <a:prstGeom prst="rect">
            <a:avLst/>
          </a:prstGeom>
        </p:spPr>
      </p:pic>
      <p:sp>
        <p:nvSpPr>
          <p:cNvPr id="4" name="Google Shape;754;p114">
            <a:extLst>
              <a:ext uri="{FF2B5EF4-FFF2-40B4-BE49-F238E27FC236}">
                <a16:creationId xmlns:a16="http://schemas.microsoft.com/office/drawing/2014/main" id="{7947E844-53F5-155B-FADD-580F82DFA3CF}"/>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4008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pic>
        <p:nvPicPr>
          <p:cNvPr id="17" name="Google Shape;337;g289ecd0e798_0_172">
            <a:extLst>
              <a:ext uri="{FF2B5EF4-FFF2-40B4-BE49-F238E27FC236}">
                <a16:creationId xmlns:a16="http://schemas.microsoft.com/office/drawing/2014/main" id="{45B67E89-4562-B341-D8DC-E66929CCD37F}"/>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8"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B094E3F8-9CFE-177F-CFBD-25852176E712}"/>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22" name="TextBox 21">
            <a:extLst>
              <a:ext uri="{FF2B5EF4-FFF2-40B4-BE49-F238E27FC236}">
                <a16:creationId xmlns:a16="http://schemas.microsoft.com/office/drawing/2014/main" id="{80F09CA5-D330-E9F5-2485-54BCAEF2DCB0}"/>
              </a:ext>
            </a:extLst>
          </p:cNvPr>
          <p:cNvSpPr txBox="1"/>
          <p:nvPr/>
        </p:nvSpPr>
        <p:spPr>
          <a:xfrm>
            <a:off x="3194948" y="616286"/>
            <a:ext cx="2756984" cy="253916"/>
          </a:xfrm>
          <a:prstGeom prst="rect">
            <a:avLst/>
          </a:prstGeom>
          <a:noFill/>
        </p:spPr>
        <p:txBody>
          <a:bodyPr wrap="square" lIns="68580" tIns="34290" rIns="68580" bIns="34290" anchor="t">
            <a:spAutoFit/>
          </a:bodyPr>
          <a:lstStyle/>
          <a:p>
            <a:pPr defTabSz="342900">
              <a:buClrTx/>
            </a:pPr>
            <a:r>
              <a:rPr lang="en-US" sz="1200" kern="1200">
                <a:solidFill>
                  <a:srgbClr val="17365D"/>
                </a:solidFill>
                <a:latin typeface="Aptos" panose="02110004020202020204"/>
                <a:ea typeface="+mn-ea"/>
                <a:cs typeface="+mn-cs"/>
              </a:rPr>
              <a:t> </a:t>
            </a:r>
          </a:p>
        </p:txBody>
      </p:sp>
      <p:sp>
        <p:nvSpPr>
          <p:cNvPr id="23" name="Google Shape;341;g289ecd0e798_0_172">
            <a:extLst>
              <a:ext uri="{FF2B5EF4-FFF2-40B4-BE49-F238E27FC236}">
                <a16:creationId xmlns:a16="http://schemas.microsoft.com/office/drawing/2014/main" id="{BFA1A2C3-CF4E-5111-8639-9AA0A4BCC404}"/>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sp>
        <p:nvSpPr>
          <p:cNvPr id="4" name="TextBox 3">
            <a:extLst>
              <a:ext uri="{FF2B5EF4-FFF2-40B4-BE49-F238E27FC236}">
                <a16:creationId xmlns:a16="http://schemas.microsoft.com/office/drawing/2014/main" id="{C2C9DA05-33FD-5E5E-A2CA-010CA25CAB62}"/>
              </a:ext>
            </a:extLst>
          </p:cNvPr>
          <p:cNvSpPr txBox="1"/>
          <p:nvPr/>
        </p:nvSpPr>
        <p:spPr>
          <a:xfrm>
            <a:off x="2646710" y="593938"/>
            <a:ext cx="3905984" cy="253916"/>
          </a:xfrm>
          <a:prstGeom prst="rect">
            <a:avLst/>
          </a:prstGeom>
          <a:noFill/>
        </p:spPr>
        <p:txBody>
          <a:bodyPr wrap="square" lIns="68580" tIns="34290" rIns="68580" bIns="34290" anchor="t">
            <a:spAutoFit/>
          </a:bodyPr>
          <a:lstStyle/>
          <a:p>
            <a:pPr defTabSz="342900">
              <a:buClrTx/>
            </a:pPr>
            <a:r>
              <a:rPr lang="en-US" sz="1200" b="1" kern="1200" dirty="0">
                <a:solidFill>
                  <a:srgbClr val="17365D"/>
                </a:solidFill>
                <a:latin typeface="Aptos" panose="02110004020202020204"/>
                <a:ea typeface="+mn-ea"/>
                <a:cs typeface="+mn-cs"/>
              </a:rPr>
              <a:t>Old Ice Concentration Anomaly as of Oct 27, 2025</a:t>
            </a:r>
            <a:endParaRPr lang="en-US" sz="1200" kern="1200" dirty="0">
              <a:solidFill>
                <a:srgbClr val="17365D"/>
              </a:solidFill>
              <a:latin typeface="Aptos" panose="02110004020202020204"/>
              <a:ea typeface="+mn-ea"/>
              <a:cs typeface="+mn-cs"/>
            </a:endParaRPr>
          </a:p>
        </p:txBody>
      </p:sp>
      <p:pic>
        <p:nvPicPr>
          <p:cNvPr id="3" name="Picture 2" descr="A map of the arctic&#10;&#10;AI-generated content may be incorrect.">
            <a:extLst>
              <a:ext uri="{FF2B5EF4-FFF2-40B4-BE49-F238E27FC236}">
                <a16:creationId xmlns:a16="http://schemas.microsoft.com/office/drawing/2014/main" id="{00EE3296-34B4-B180-25B3-9B03198D6ADB}"/>
              </a:ext>
            </a:extLst>
          </p:cNvPr>
          <p:cNvPicPr>
            <a:picLocks noChangeAspect="1"/>
          </p:cNvPicPr>
          <p:nvPr/>
        </p:nvPicPr>
        <p:blipFill>
          <a:blip r:embed="rId5"/>
          <a:stretch>
            <a:fillRect/>
          </a:stretch>
        </p:blipFill>
        <p:spPr>
          <a:xfrm>
            <a:off x="4909603" y="876386"/>
            <a:ext cx="2872886" cy="3772449"/>
          </a:xfrm>
          <a:prstGeom prst="rect">
            <a:avLst/>
          </a:prstGeom>
        </p:spPr>
      </p:pic>
      <p:pic>
        <p:nvPicPr>
          <p:cNvPr id="5" name="Picture 4" descr="A map of the arctic&#10;&#10;AI-generated content may be incorrect.">
            <a:extLst>
              <a:ext uri="{FF2B5EF4-FFF2-40B4-BE49-F238E27FC236}">
                <a16:creationId xmlns:a16="http://schemas.microsoft.com/office/drawing/2014/main" id="{AD0DE44E-791F-4884-C605-40DDBB6D672F}"/>
              </a:ext>
            </a:extLst>
          </p:cNvPr>
          <p:cNvPicPr>
            <a:picLocks noChangeAspect="1"/>
          </p:cNvPicPr>
          <p:nvPr/>
        </p:nvPicPr>
        <p:blipFill>
          <a:blip r:embed="rId6"/>
          <a:stretch>
            <a:fillRect/>
          </a:stretch>
        </p:blipFill>
        <p:spPr>
          <a:xfrm>
            <a:off x="1124239" y="878860"/>
            <a:ext cx="3647159" cy="2809142"/>
          </a:xfrm>
          <a:prstGeom prst="rect">
            <a:avLst/>
          </a:prstGeom>
        </p:spPr>
      </p:pic>
      <p:pic>
        <p:nvPicPr>
          <p:cNvPr id="8" name="Picture 7">
            <a:extLst>
              <a:ext uri="{FF2B5EF4-FFF2-40B4-BE49-F238E27FC236}">
                <a16:creationId xmlns:a16="http://schemas.microsoft.com/office/drawing/2014/main" id="{26E1B144-3069-B9CB-4B1A-BD3DCC9291A5}"/>
              </a:ext>
            </a:extLst>
          </p:cNvPr>
          <p:cNvPicPr>
            <a:picLocks noChangeAspect="1"/>
          </p:cNvPicPr>
          <p:nvPr/>
        </p:nvPicPr>
        <p:blipFill>
          <a:blip r:embed="rId7"/>
          <a:stretch>
            <a:fillRect/>
          </a:stretch>
        </p:blipFill>
        <p:spPr>
          <a:xfrm>
            <a:off x="3385973" y="3150286"/>
            <a:ext cx="1378744" cy="1585913"/>
          </a:xfrm>
          <a:prstGeom prst="rect">
            <a:avLst/>
          </a:prstGeom>
        </p:spPr>
      </p:pic>
      <p:sp>
        <p:nvSpPr>
          <p:cNvPr id="6" name="Google Shape;754;p114">
            <a:extLst>
              <a:ext uri="{FF2B5EF4-FFF2-40B4-BE49-F238E27FC236}">
                <a16:creationId xmlns:a16="http://schemas.microsoft.com/office/drawing/2014/main" id="{976B6F5D-6D0C-3832-B1B1-133249D65509}"/>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5366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CFE2F3"/>
        </a:solidFill>
        <a:effectLst/>
      </p:bgPr>
    </p:bg>
    <p:spTree>
      <p:nvGrpSpPr>
        <p:cNvPr id="1" name="Shape 356"/>
        <p:cNvGrpSpPr/>
        <p:nvPr/>
      </p:nvGrpSpPr>
      <p:grpSpPr>
        <a:xfrm>
          <a:off x="0" y="0"/>
          <a:ext cx="0" cy="0"/>
          <a:chOff x="0" y="0"/>
          <a:chExt cx="0" cy="0"/>
        </a:xfrm>
      </p:grpSpPr>
      <p:pic>
        <p:nvPicPr>
          <p:cNvPr id="357" name="Google Shape;357;g289ecd0e798_0_190"/>
          <p:cNvPicPr preferRelativeResize="0"/>
          <p:nvPr/>
        </p:nvPicPr>
        <p:blipFill rotWithShape="1">
          <a:blip r:embed="rId3">
            <a:alphaModFix/>
          </a:blip>
          <a:srcRect/>
          <a:stretch/>
        </p:blipFill>
        <p:spPr>
          <a:xfrm>
            <a:off x="7109553" y="11738"/>
            <a:ext cx="631031" cy="794606"/>
          </a:xfrm>
          <a:prstGeom prst="rect">
            <a:avLst/>
          </a:prstGeom>
          <a:noFill/>
          <a:ln>
            <a:noFill/>
          </a:ln>
        </p:spPr>
      </p:pic>
      <p:pic>
        <p:nvPicPr>
          <p:cNvPr id="358" name="Google Shape;358;g289ecd0e798_0_190"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276895" y="57810"/>
            <a:ext cx="631031" cy="702469"/>
          </a:xfrm>
          <a:prstGeom prst="rect">
            <a:avLst/>
          </a:prstGeom>
          <a:noFill/>
          <a:ln>
            <a:noFill/>
          </a:ln>
        </p:spPr>
      </p:pic>
      <p:sp>
        <p:nvSpPr>
          <p:cNvPr id="361" name="Google Shape;361;g289ecd0e798_0_190"/>
          <p:cNvSpPr txBox="1"/>
          <p:nvPr/>
        </p:nvSpPr>
        <p:spPr>
          <a:xfrm>
            <a:off x="2011917" y="130581"/>
            <a:ext cx="4987444" cy="630803"/>
          </a:xfrm>
          <a:prstGeom prst="rect">
            <a:avLst/>
          </a:prstGeom>
          <a:noFill/>
          <a:ln>
            <a:noFill/>
          </a:ln>
        </p:spPr>
        <p:txBody>
          <a:bodyPr spcFirstLastPara="1" wrap="square" lIns="68569" tIns="34275" rIns="68569" bIns="34275" anchor="t" anchorCtr="0">
            <a:normAutofit fontScale="92500" lnSpcReduction="20000"/>
          </a:bodyPr>
          <a:lstStyle/>
          <a:p>
            <a:pPr algn="ctr" defTabSz="342900">
              <a:buSzPts val="3200"/>
            </a:pPr>
            <a:r>
              <a:rPr lang="en-CA" sz="2250" b="1" kern="1200">
                <a:solidFill>
                  <a:srgbClr val="17365D"/>
                </a:solidFill>
              </a:rPr>
              <a:t>Central &amp; Eastern Canadian Arctic</a:t>
            </a:r>
          </a:p>
          <a:p>
            <a:pPr algn="ctr" defTabSz="342900">
              <a:buClrTx/>
              <a:buSzPts val="3200"/>
            </a:pPr>
            <a:r>
              <a:rPr lang="en-CA" sz="2250" b="1" kern="1200">
                <a:solidFill>
                  <a:srgbClr val="17365D"/>
                </a:solidFill>
                <a:latin typeface="Aptos" panose="02110004020202020204"/>
                <a:ea typeface="+mn-ea"/>
                <a:cs typeface="+mn-cs"/>
              </a:rPr>
              <a:t>Sea Ice</a:t>
            </a:r>
          </a:p>
        </p:txBody>
      </p:sp>
      <p:pic>
        <p:nvPicPr>
          <p:cNvPr id="6" name="Picture 5" descr="A map of the arctic&#10;&#10;Description automatically generated">
            <a:extLst>
              <a:ext uri="{FF2B5EF4-FFF2-40B4-BE49-F238E27FC236}">
                <a16:creationId xmlns:a16="http://schemas.microsoft.com/office/drawing/2014/main" id="{284044AC-3EEC-C845-9414-C15D53DBFE5F}"/>
              </a:ext>
            </a:extLst>
          </p:cNvPr>
          <p:cNvPicPr>
            <a:picLocks noChangeAspect="1"/>
          </p:cNvPicPr>
          <p:nvPr/>
        </p:nvPicPr>
        <p:blipFill>
          <a:blip r:embed="rId5"/>
          <a:srcRect l="65780" t="7400" r="6544" b="68650"/>
          <a:stretch/>
        </p:blipFill>
        <p:spPr>
          <a:xfrm>
            <a:off x="4880625" y="3362290"/>
            <a:ext cx="877502" cy="1026794"/>
          </a:xfrm>
          <a:prstGeom prst="rect">
            <a:avLst/>
          </a:prstGeom>
        </p:spPr>
      </p:pic>
      <p:pic>
        <p:nvPicPr>
          <p:cNvPr id="3" name="Picture 2">
            <a:extLst>
              <a:ext uri="{FF2B5EF4-FFF2-40B4-BE49-F238E27FC236}">
                <a16:creationId xmlns:a16="http://schemas.microsoft.com/office/drawing/2014/main" id="{2C30A72F-2FA1-C03A-67C4-7808462C74FA}"/>
              </a:ext>
            </a:extLst>
          </p:cNvPr>
          <p:cNvPicPr>
            <a:picLocks noChangeAspect="1"/>
          </p:cNvPicPr>
          <p:nvPr/>
        </p:nvPicPr>
        <p:blipFill>
          <a:blip r:embed="rId6"/>
          <a:stretch>
            <a:fillRect/>
          </a:stretch>
        </p:blipFill>
        <p:spPr>
          <a:xfrm>
            <a:off x="1591134" y="953965"/>
            <a:ext cx="4748401" cy="3701567"/>
          </a:xfrm>
          <a:prstGeom prst="rect">
            <a:avLst/>
          </a:prstGeom>
        </p:spPr>
      </p:pic>
      <p:sp>
        <p:nvSpPr>
          <p:cNvPr id="2" name="Google Shape;754;p114">
            <a:extLst>
              <a:ext uri="{FF2B5EF4-FFF2-40B4-BE49-F238E27FC236}">
                <a16:creationId xmlns:a16="http://schemas.microsoft.com/office/drawing/2014/main" id="{7D7B9414-0DCF-9EBA-8920-E1F45E18F38D}"/>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066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p:nvPr/>
        </p:nvSpPr>
        <p:spPr>
          <a:xfrm>
            <a:off x="1197000" y="0"/>
            <a:ext cx="6858000" cy="342900"/>
          </a:xfrm>
          <a:prstGeom prst="rect">
            <a:avLst/>
          </a:prstGeom>
          <a:noFill/>
          <a:ln>
            <a:noFill/>
          </a:ln>
        </p:spPr>
        <p:txBody>
          <a:bodyPr spcFirstLastPara="1" wrap="square" lIns="68569" tIns="34275" rIns="68569" bIns="34275" anchor="ctr" anchorCtr="0">
            <a:noAutofit/>
          </a:bodyPr>
          <a:lstStyle/>
          <a:p>
            <a:pPr>
              <a:buSzPts val="2400"/>
            </a:pPr>
            <a:endParaRPr sz="1800" b="1">
              <a:solidFill>
                <a:schemeClr val="dk1"/>
              </a:solidFill>
            </a:endParaRPr>
          </a:p>
        </p:txBody>
      </p:sp>
      <p:pic>
        <p:nvPicPr>
          <p:cNvPr id="157" name="Google Shape;157;p27"/>
          <p:cNvPicPr preferRelativeResize="0"/>
          <p:nvPr/>
        </p:nvPicPr>
        <p:blipFill rotWithShape="1">
          <a:blip r:embed="rId3">
            <a:alphaModFix/>
          </a:blip>
          <a:srcRect/>
          <a:stretch/>
        </p:blipFill>
        <p:spPr>
          <a:xfrm>
            <a:off x="1277635" y="33468"/>
            <a:ext cx="754856" cy="845344"/>
          </a:xfrm>
          <a:prstGeom prst="rect">
            <a:avLst/>
          </a:prstGeom>
          <a:noFill/>
          <a:ln>
            <a:noFill/>
          </a:ln>
        </p:spPr>
      </p:pic>
      <p:pic>
        <p:nvPicPr>
          <p:cNvPr id="158" name="Google Shape;158;p27" descr="image001"/>
          <p:cNvPicPr preferRelativeResize="0"/>
          <p:nvPr/>
        </p:nvPicPr>
        <p:blipFill rotWithShape="1">
          <a:blip r:embed="rId4">
            <a:alphaModFix/>
          </a:blip>
          <a:srcRect/>
          <a:stretch/>
        </p:blipFill>
        <p:spPr>
          <a:xfrm>
            <a:off x="5129571" y="1475284"/>
            <a:ext cx="1704296" cy="274523"/>
          </a:xfrm>
          <a:prstGeom prst="rect">
            <a:avLst/>
          </a:prstGeom>
          <a:noFill/>
          <a:ln>
            <a:noFill/>
          </a:ln>
        </p:spPr>
      </p:pic>
      <p:pic>
        <p:nvPicPr>
          <p:cNvPr id="159" name="Google Shape;159;p27"/>
          <p:cNvPicPr preferRelativeResize="0"/>
          <p:nvPr/>
        </p:nvPicPr>
        <p:blipFill rotWithShape="1">
          <a:blip r:embed="rId5">
            <a:alphaModFix/>
          </a:blip>
          <a:srcRect/>
          <a:stretch/>
        </p:blipFill>
        <p:spPr>
          <a:xfrm>
            <a:off x="1180519" y="4027712"/>
            <a:ext cx="754856" cy="276539"/>
          </a:xfrm>
          <a:prstGeom prst="rect">
            <a:avLst/>
          </a:prstGeom>
          <a:noFill/>
          <a:ln>
            <a:noFill/>
          </a:ln>
        </p:spPr>
      </p:pic>
      <p:sp>
        <p:nvSpPr>
          <p:cNvPr id="160" name="Google Shape;160;p27"/>
          <p:cNvSpPr txBox="1"/>
          <p:nvPr/>
        </p:nvSpPr>
        <p:spPr>
          <a:xfrm>
            <a:off x="1899394" y="3297900"/>
            <a:ext cx="4934475" cy="443700"/>
          </a:xfrm>
          <a:prstGeom prst="rect">
            <a:avLst/>
          </a:prstGeom>
          <a:noFill/>
          <a:ln>
            <a:noFill/>
          </a:ln>
        </p:spPr>
        <p:txBody>
          <a:bodyPr spcFirstLastPara="1" wrap="square" lIns="68569" tIns="68569" rIns="68569" bIns="68569" anchor="ctr" anchorCtr="0">
            <a:noAutofit/>
          </a:bodyPr>
          <a:lstStyle/>
          <a:p>
            <a:r>
              <a:rPr lang="en-CA" sz="1785" b="1">
                <a:solidFill>
                  <a:schemeClr val="lt1"/>
                </a:solidFill>
              </a:rPr>
              <a:t>Arctic Climate Forum-7, May 26-28, 2021</a:t>
            </a:r>
            <a:endParaRPr sz="1785" b="1">
              <a:solidFill>
                <a:schemeClr val="lt1"/>
              </a:solidFill>
            </a:endParaRPr>
          </a:p>
        </p:txBody>
      </p:sp>
      <p:pic>
        <p:nvPicPr>
          <p:cNvPr id="161" name="Google Shape;161;p27"/>
          <p:cNvPicPr preferRelativeResize="0"/>
          <p:nvPr/>
        </p:nvPicPr>
        <p:blipFill>
          <a:blip r:embed="rId6">
            <a:alphaModFix/>
          </a:blip>
          <a:stretch>
            <a:fillRect/>
          </a:stretch>
        </p:blipFill>
        <p:spPr>
          <a:xfrm>
            <a:off x="6815926" y="912657"/>
            <a:ext cx="1160849" cy="1461767"/>
          </a:xfrm>
          <a:prstGeom prst="rect">
            <a:avLst/>
          </a:prstGeom>
          <a:noFill/>
          <a:ln w="9525" cap="flat" cmpd="sng">
            <a:solidFill>
              <a:schemeClr val="lt1"/>
            </a:solidFill>
            <a:prstDash val="solid"/>
            <a:round/>
            <a:headEnd type="none" w="sm" len="sm"/>
            <a:tailEnd type="none" w="sm" len="sm"/>
          </a:ln>
        </p:spPr>
      </p:pic>
      <p:pic>
        <p:nvPicPr>
          <p:cNvPr id="162" name="Google Shape;162;p27"/>
          <p:cNvPicPr preferRelativeResize="0"/>
          <p:nvPr/>
        </p:nvPicPr>
        <p:blipFill>
          <a:blip r:embed="rId7">
            <a:alphaModFix/>
          </a:blip>
          <a:stretch>
            <a:fillRect/>
          </a:stretch>
        </p:blipFill>
        <p:spPr>
          <a:xfrm>
            <a:off x="1200265" y="1635506"/>
            <a:ext cx="710210" cy="722250"/>
          </a:xfrm>
          <a:prstGeom prst="rect">
            <a:avLst/>
          </a:prstGeom>
          <a:noFill/>
          <a:ln>
            <a:noFill/>
          </a:ln>
        </p:spPr>
      </p:pic>
      <p:sp>
        <p:nvSpPr>
          <p:cNvPr id="163" name="Google Shape;163;p27"/>
          <p:cNvSpPr txBox="1"/>
          <p:nvPr/>
        </p:nvSpPr>
        <p:spPr>
          <a:xfrm>
            <a:off x="6021450" y="4359150"/>
            <a:ext cx="972000" cy="230810"/>
          </a:xfrm>
          <a:prstGeom prst="rect">
            <a:avLst/>
          </a:prstGeom>
          <a:noFill/>
          <a:ln>
            <a:noFill/>
          </a:ln>
        </p:spPr>
        <p:txBody>
          <a:bodyPr spcFirstLastPara="1" wrap="square" lIns="68569" tIns="68569" rIns="68569" bIns="68569" anchor="t" anchorCtr="0">
            <a:spAutoFit/>
          </a:bodyPr>
          <a:lstStyle/>
          <a:p>
            <a:r>
              <a:rPr lang="en-CA" sz="600"/>
              <a:t>Photo: Adobe Stock</a:t>
            </a:r>
            <a:endParaRPr sz="600"/>
          </a:p>
        </p:txBody>
      </p:sp>
      <p:pic>
        <p:nvPicPr>
          <p:cNvPr id="164" name="Google Shape;164;p27"/>
          <p:cNvPicPr preferRelativeResize="0"/>
          <p:nvPr/>
        </p:nvPicPr>
        <p:blipFill>
          <a:blip r:embed="rId8">
            <a:alphaModFix/>
          </a:blip>
          <a:stretch>
            <a:fillRect/>
          </a:stretch>
        </p:blipFill>
        <p:spPr>
          <a:xfrm>
            <a:off x="1200150" y="2698144"/>
            <a:ext cx="754856" cy="754856"/>
          </a:xfrm>
          <a:prstGeom prst="rect">
            <a:avLst/>
          </a:prstGeom>
          <a:noFill/>
          <a:ln>
            <a:noFill/>
          </a:ln>
        </p:spPr>
      </p:pic>
      <p:pic>
        <p:nvPicPr>
          <p:cNvPr id="165" name="Google Shape;165;p27"/>
          <p:cNvPicPr preferRelativeResize="0"/>
          <p:nvPr/>
        </p:nvPicPr>
        <p:blipFill>
          <a:blip r:embed="rId9">
            <a:alphaModFix/>
          </a:blip>
          <a:stretch>
            <a:fillRect/>
          </a:stretch>
        </p:blipFill>
        <p:spPr>
          <a:xfrm>
            <a:off x="6641099" y="3627169"/>
            <a:ext cx="1602525" cy="677081"/>
          </a:xfrm>
          <a:prstGeom prst="rect">
            <a:avLst/>
          </a:prstGeom>
          <a:noFill/>
          <a:ln>
            <a:noFill/>
          </a:ln>
        </p:spPr>
      </p:pic>
      <p:pic>
        <p:nvPicPr>
          <p:cNvPr id="166" name="Google Shape;166;p27"/>
          <p:cNvPicPr preferRelativeResize="0"/>
          <p:nvPr/>
        </p:nvPicPr>
        <p:blipFill>
          <a:blip r:embed="rId10">
            <a:alphaModFix/>
          </a:blip>
          <a:stretch>
            <a:fillRect/>
          </a:stretch>
        </p:blipFill>
        <p:spPr>
          <a:xfrm>
            <a:off x="5072419" y="149427"/>
            <a:ext cx="2848594" cy="406942"/>
          </a:xfrm>
          <a:prstGeom prst="rect">
            <a:avLst/>
          </a:prstGeom>
          <a:noFill/>
          <a:ln>
            <a:noFill/>
          </a:ln>
        </p:spPr>
      </p:pic>
      <p:pic>
        <p:nvPicPr>
          <p:cNvPr id="167" name="Google Shape;167;p27"/>
          <p:cNvPicPr preferRelativeResize="0"/>
          <p:nvPr/>
        </p:nvPicPr>
        <p:blipFill>
          <a:blip r:embed="rId11">
            <a:alphaModFix/>
          </a:blip>
          <a:stretch>
            <a:fillRect/>
          </a:stretch>
        </p:blipFill>
        <p:spPr>
          <a:xfrm>
            <a:off x="6829425" y="2550319"/>
            <a:ext cx="1137215" cy="892125"/>
          </a:xfrm>
          <a:prstGeom prst="rect">
            <a:avLst/>
          </a:prstGeom>
          <a:noFill/>
          <a:ln>
            <a:noFill/>
          </a:ln>
        </p:spPr>
      </p:pic>
      <p:pic>
        <p:nvPicPr>
          <p:cNvPr id="168" name="Google Shape;168;p27"/>
          <p:cNvPicPr preferRelativeResize="0"/>
          <p:nvPr/>
        </p:nvPicPr>
        <p:blipFill>
          <a:blip r:embed="rId12">
            <a:alphaModFix/>
          </a:blip>
          <a:stretch>
            <a:fillRect/>
          </a:stretch>
        </p:blipFill>
        <p:spPr>
          <a:xfrm>
            <a:off x="3445707" y="52932"/>
            <a:ext cx="1589894" cy="722251"/>
          </a:xfrm>
          <a:prstGeom prst="rect">
            <a:avLst/>
          </a:prstGeom>
          <a:noFill/>
          <a:ln>
            <a:noFill/>
          </a:ln>
        </p:spPr>
      </p:pic>
      <p:pic>
        <p:nvPicPr>
          <p:cNvPr id="169" name="Google Shape;169;p27"/>
          <p:cNvPicPr preferRelativeResize="0"/>
          <p:nvPr/>
        </p:nvPicPr>
        <p:blipFill>
          <a:blip r:embed="rId13">
            <a:alphaModFix/>
          </a:blip>
          <a:stretch>
            <a:fillRect/>
          </a:stretch>
        </p:blipFill>
        <p:spPr>
          <a:xfrm>
            <a:off x="2171707" y="206576"/>
            <a:ext cx="1346415" cy="406950"/>
          </a:xfrm>
          <a:prstGeom prst="rect">
            <a:avLst/>
          </a:prstGeom>
          <a:noFill/>
          <a:ln>
            <a:noFill/>
          </a:ln>
        </p:spPr>
      </p:pic>
      <p:pic>
        <p:nvPicPr>
          <p:cNvPr id="170" name="Google Shape;170;p27"/>
          <p:cNvPicPr preferRelativeResize="0"/>
          <p:nvPr/>
        </p:nvPicPr>
        <p:blipFill>
          <a:blip r:embed="rId14">
            <a:alphaModFix/>
          </a:blip>
          <a:stretch>
            <a:fillRect/>
          </a:stretch>
        </p:blipFill>
        <p:spPr>
          <a:xfrm>
            <a:off x="1998343" y="724481"/>
            <a:ext cx="4796944" cy="3631125"/>
          </a:xfrm>
          <a:prstGeom prst="rect">
            <a:avLst/>
          </a:prstGeom>
          <a:noFill/>
          <a:ln>
            <a:noFill/>
          </a:ln>
        </p:spPr>
      </p:pic>
      <p:sp>
        <p:nvSpPr>
          <p:cNvPr id="171" name="Google Shape;171;p27"/>
          <p:cNvSpPr txBox="1"/>
          <p:nvPr/>
        </p:nvSpPr>
        <p:spPr>
          <a:xfrm>
            <a:off x="2328760" y="1108822"/>
            <a:ext cx="4486500" cy="1125479"/>
          </a:xfrm>
          <a:prstGeom prst="rect">
            <a:avLst/>
          </a:prstGeom>
          <a:noFill/>
          <a:ln>
            <a:noFill/>
          </a:ln>
        </p:spPr>
        <p:txBody>
          <a:bodyPr spcFirstLastPara="1" wrap="square" lIns="68569" tIns="68569" rIns="68569" bIns="68569" anchor="t" anchorCtr="0">
            <a:spAutoFit/>
          </a:bodyPr>
          <a:lstStyle/>
          <a:p>
            <a:pPr algn="ctr">
              <a:lnSpc>
                <a:spcPct val="80000"/>
              </a:lnSpc>
              <a:buClr>
                <a:schemeClr val="lt1"/>
              </a:buClr>
              <a:buSzPts val="2380"/>
            </a:pPr>
            <a:r>
              <a:rPr lang="en-CA" sz="1785" b="1" dirty="0">
                <a:solidFill>
                  <a:srgbClr val="00FF00"/>
                </a:solidFill>
                <a:effectLst>
                  <a:outerShdw blurRad="38100" dist="38100" dir="2700000" algn="tl">
                    <a:srgbClr val="000000">
                      <a:alpha val="43137"/>
                    </a:srgbClr>
                  </a:outerShdw>
                </a:effectLst>
              </a:rPr>
              <a:t>Introducing the </a:t>
            </a:r>
            <a:endParaRPr sz="1050" dirty="0">
              <a:solidFill>
                <a:srgbClr val="00FF00"/>
              </a:solidFill>
              <a:effectLst>
                <a:outerShdw blurRad="38100" dist="38100" dir="2700000" algn="tl">
                  <a:srgbClr val="000000">
                    <a:alpha val="43137"/>
                  </a:srgbClr>
                </a:outerShdw>
              </a:effectLst>
            </a:endParaRPr>
          </a:p>
          <a:p>
            <a:pPr algn="ctr">
              <a:lnSpc>
                <a:spcPct val="80000"/>
              </a:lnSpc>
              <a:buClr>
                <a:schemeClr val="lt1"/>
              </a:buClr>
              <a:buSzPts val="2380"/>
            </a:pPr>
            <a:r>
              <a:rPr lang="en-CA" sz="1785" b="1" dirty="0">
                <a:solidFill>
                  <a:srgbClr val="00FF00"/>
                </a:solidFill>
                <a:effectLst>
                  <a:outerShdw blurRad="38100" dist="38100" dir="2700000" algn="tl">
                    <a:srgbClr val="000000">
                      <a:alpha val="43137"/>
                    </a:srgbClr>
                  </a:outerShdw>
                </a:effectLst>
              </a:rPr>
              <a:t>Arctic Regional Climate Centre Network</a:t>
            </a:r>
            <a:endParaRPr sz="1050" dirty="0">
              <a:solidFill>
                <a:srgbClr val="00FF00"/>
              </a:solidFill>
              <a:effectLst>
                <a:outerShdw blurRad="38100" dist="38100" dir="2700000" algn="tl">
                  <a:srgbClr val="000000">
                    <a:alpha val="43137"/>
                  </a:srgbClr>
                </a:outerShdw>
              </a:effectLst>
            </a:endParaRPr>
          </a:p>
          <a:p>
            <a:pPr algn="ctr">
              <a:lnSpc>
                <a:spcPct val="80000"/>
              </a:lnSpc>
              <a:buClr>
                <a:schemeClr val="lt1"/>
              </a:buClr>
              <a:buSzPts val="2380"/>
            </a:pPr>
            <a:r>
              <a:rPr lang="en-CA" sz="1785" b="1" dirty="0">
                <a:solidFill>
                  <a:srgbClr val="00FF00"/>
                </a:solidFill>
                <a:effectLst>
                  <a:outerShdw blurRad="38100" dist="38100" dir="2700000" algn="tl">
                    <a:srgbClr val="000000">
                      <a:alpha val="43137"/>
                    </a:srgbClr>
                  </a:outerShdw>
                </a:effectLst>
              </a:rPr>
              <a:t>(</a:t>
            </a:r>
            <a:r>
              <a:rPr lang="en-CA" sz="1785" b="1" dirty="0" err="1">
                <a:solidFill>
                  <a:srgbClr val="00FF00"/>
                </a:solidFill>
                <a:effectLst>
                  <a:outerShdw blurRad="38100" dist="38100" dir="2700000" algn="tl">
                    <a:srgbClr val="000000">
                      <a:alpha val="43137"/>
                    </a:srgbClr>
                  </a:outerShdw>
                </a:effectLst>
              </a:rPr>
              <a:t>ArcRCC</a:t>
            </a:r>
            <a:r>
              <a:rPr lang="en-CA" sz="1785" b="1" dirty="0">
                <a:solidFill>
                  <a:srgbClr val="00FF00"/>
                </a:solidFill>
                <a:effectLst>
                  <a:outerShdw blurRad="38100" dist="38100" dir="2700000" algn="tl">
                    <a:srgbClr val="000000">
                      <a:alpha val="43137"/>
                    </a:srgbClr>
                  </a:outerShdw>
                </a:effectLst>
              </a:rPr>
              <a:t>-N)</a:t>
            </a:r>
            <a:endParaRPr sz="1785" b="1" dirty="0">
              <a:solidFill>
                <a:srgbClr val="00FF00"/>
              </a:solidFill>
              <a:effectLst>
                <a:outerShdw blurRad="38100" dist="38100" dir="2700000" algn="tl">
                  <a:srgbClr val="000000">
                    <a:alpha val="43137"/>
                  </a:srgbClr>
                </a:outerShdw>
              </a:effectLst>
            </a:endParaRPr>
          </a:p>
          <a:p>
            <a:pPr algn="ctr">
              <a:lnSpc>
                <a:spcPct val="80000"/>
              </a:lnSpc>
            </a:pPr>
            <a:r>
              <a:rPr lang="en-CA" sz="1350" u="sng" dirty="0">
                <a:solidFill>
                  <a:srgbClr val="00FFFF"/>
                </a:solidFill>
                <a:hlinkClick r:id="rId15">
                  <a:extLst>
                    <a:ext uri="{A12FA001-AC4F-418D-AE19-62706E023703}">
                      <ahyp:hlinkClr xmlns:ahyp="http://schemas.microsoft.com/office/drawing/2018/hyperlinkcolor" val="tx"/>
                    </a:ext>
                  </a:extLst>
                </a:hlinkClick>
              </a:rPr>
              <a:t>https://www.arctic-rcc.org</a:t>
            </a:r>
            <a:endParaRPr sz="1350" b="1" dirty="0">
              <a:solidFill>
                <a:srgbClr val="00FFFF"/>
              </a:solidFill>
            </a:endParaRPr>
          </a:p>
          <a:p>
            <a:endParaRPr sz="1050" dirty="0"/>
          </a:p>
        </p:txBody>
      </p:sp>
      <p:sp>
        <p:nvSpPr>
          <p:cNvPr id="172" name="Google Shape;172;p27"/>
          <p:cNvSpPr txBox="1"/>
          <p:nvPr/>
        </p:nvSpPr>
        <p:spPr>
          <a:xfrm>
            <a:off x="2476566" y="3667500"/>
            <a:ext cx="3826125" cy="722099"/>
          </a:xfrm>
          <a:prstGeom prst="rect">
            <a:avLst/>
          </a:prstGeom>
          <a:noFill/>
          <a:ln>
            <a:noFill/>
          </a:ln>
        </p:spPr>
        <p:txBody>
          <a:bodyPr spcFirstLastPara="1" wrap="square" lIns="68569" tIns="68569" rIns="68569" bIns="68569" anchor="t" anchorCtr="0">
            <a:spAutoFit/>
          </a:bodyPr>
          <a:lstStyle/>
          <a:p>
            <a:pPr algn="ctr">
              <a:lnSpc>
                <a:spcPct val="80000"/>
              </a:lnSpc>
              <a:buClr>
                <a:srgbClr val="FF9900"/>
              </a:buClr>
              <a:buSzPts val="2040"/>
            </a:pPr>
            <a:r>
              <a:rPr lang="en-CA" sz="1680" b="1">
                <a:solidFill>
                  <a:srgbClr val="00FFFF"/>
                </a:solidFill>
              </a:rPr>
              <a:t>Helge Tangen</a:t>
            </a:r>
            <a:endParaRPr sz="1200">
              <a:solidFill>
                <a:srgbClr val="00FFFF"/>
              </a:solidFill>
            </a:endParaRPr>
          </a:p>
          <a:p>
            <a:pPr algn="ctr">
              <a:lnSpc>
                <a:spcPct val="80000"/>
              </a:lnSpc>
              <a:buClr>
                <a:srgbClr val="FF9900"/>
              </a:buClr>
              <a:buSzPts val="2040"/>
            </a:pPr>
            <a:r>
              <a:rPr lang="en-CA" sz="1530" b="1">
                <a:solidFill>
                  <a:srgbClr val="00FFFF"/>
                </a:solidFill>
              </a:rPr>
              <a:t>Norwegian Meteorological Institute</a:t>
            </a:r>
            <a:endParaRPr sz="1050">
              <a:solidFill>
                <a:srgbClr val="00FFFF"/>
              </a:solidFill>
            </a:endParaRPr>
          </a:p>
          <a:p>
            <a:pPr algn="ctr">
              <a:lnSpc>
                <a:spcPct val="80000"/>
              </a:lnSpc>
              <a:buClr>
                <a:srgbClr val="FF9900"/>
              </a:buClr>
              <a:buSzPts val="2040"/>
            </a:pPr>
            <a:r>
              <a:rPr lang="en-CA" sz="1530" b="1">
                <a:solidFill>
                  <a:srgbClr val="00FFFF"/>
                </a:solidFill>
              </a:rPr>
              <a:t>ArcRCC Network Coordinator</a:t>
            </a:r>
            <a:endParaRPr sz="1050">
              <a:solidFill>
                <a:srgbClr val="00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a:extLst>
            <a:ext uri="{FF2B5EF4-FFF2-40B4-BE49-F238E27FC236}">
              <a16:creationId xmlns:a16="http://schemas.microsoft.com/office/drawing/2014/main" id="{B0CA3E11-F11B-138D-E66E-E677FF458C50}"/>
            </a:ext>
          </a:extLst>
        </p:cNvPr>
        <p:cNvGrpSpPr/>
        <p:nvPr/>
      </p:nvGrpSpPr>
      <p:grpSpPr>
        <a:xfrm>
          <a:off x="0" y="0"/>
          <a:ext cx="0" cy="0"/>
          <a:chOff x="0" y="0"/>
          <a:chExt cx="0" cy="0"/>
        </a:xfrm>
      </p:grpSpPr>
      <p:pic>
        <p:nvPicPr>
          <p:cNvPr id="12" name="Google Shape;337;g289ecd0e798_0_172">
            <a:extLst>
              <a:ext uri="{FF2B5EF4-FFF2-40B4-BE49-F238E27FC236}">
                <a16:creationId xmlns:a16="http://schemas.microsoft.com/office/drawing/2014/main" id="{7EA7ABDE-1E6D-BC70-8379-8DB452B2EF3E}"/>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3"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7AEDF3C7-4AD7-E101-0A3F-619AFE4F1284}"/>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15" name="Google Shape;341;g289ecd0e798_0_172">
            <a:extLst>
              <a:ext uri="{FF2B5EF4-FFF2-40B4-BE49-F238E27FC236}">
                <a16:creationId xmlns:a16="http://schemas.microsoft.com/office/drawing/2014/main" id="{885067F6-9955-CA71-C4BC-4A58A01CB569}"/>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graphicFrame>
        <p:nvGraphicFramePr>
          <p:cNvPr id="6" name="Google Shape;350;g289ecd0e798_0_181">
            <a:extLst>
              <a:ext uri="{FF2B5EF4-FFF2-40B4-BE49-F238E27FC236}">
                <a16:creationId xmlns:a16="http://schemas.microsoft.com/office/drawing/2014/main" id="{13D813FB-940A-ACF3-7858-9AEABD215900}"/>
              </a:ext>
            </a:extLst>
          </p:cNvPr>
          <p:cNvGraphicFramePr/>
          <p:nvPr>
            <p:extLst>
              <p:ext uri="{D42A27DB-BD31-4B8C-83A1-F6EECF244321}">
                <p14:modId xmlns:p14="http://schemas.microsoft.com/office/powerpoint/2010/main" val="2652952314"/>
              </p:ext>
            </p:extLst>
          </p:nvPr>
        </p:nvGraphicFramePr>
        <p:xfrm>
          <a:off x="594732" y="681755"/>
          <a:ext cx="8036311" cy="4111682"/>
        </p:xfrm>
        <a:graphic>
          <a:graphicData uri="http://schemas.openxmlformats.org/drawingml/2006/table">
            <a:tbl>
              <a:tblPr>
                <a:noFill/>
              </a:tblPr>
              <a:tblGrid>
                <a:gridCol w="917619">
                  <a:extLst>
                    <a:ext uri="{9D8B030D-6E8A-4147-A177-3AD203B41FA5}">
                      <a16:colId xmlns:a16="http://schemas.microsoft.com/office/drawing/2014/main" val="20000"/>
                    </a:ext>
                  </a:extLst>
                </a:gridCol>
                <a:gridCol w="847304">
                  <a:extLst>
                    <a:ext uri="{9D8B030D-6E8A-4147-A177-3AD203B41FA5}">
                      <a16:colId xmlns:a16="http://schemas.microsoft.com/office/drawing/2014/main" val="20001"/>
                    </a:ext>
                  </a:extLst>
                </a:gridCol>
                <a:gridCol w="3702787">
                  <a:extLst>
                    <a:ext uri="{9D8B030D-6E8A-4147-A177-3AD203B41FA5}">
                      <a16:colId xmlns:a16="http://schemas.microsoft.com/office/drawing/2014/main" val="20002"/>
                    </a:ext>
                  </a:extLst>
                </a:gridCol>
                <a:gridCol w="2568601">
                  <a:extLst>
                    <a:ext uri="{9D8B030D-6E8A-4147-A177-3AD203B41FA5}">
                      <a16:colId xmlns:a16="http://schemas.microsoft.com/office/drawing/2014/main" val="20003"/>
                    </a:ext>
                  </a:extLst>
                </a:gridCol>
              </a:tblGrid>
              <a:tr h="446905">
                <a:tc gridSpan="4">
                  <a:txBody>
                    <a:bodyPr/>
                    <a:lstStyle/>
                    <a:p>
                      <a:pPr marL="0" marR="0" lvl="0" indent="0" algn="ctr" rtl="0">
                        <a:lnSpc>
                          <a:spcPct val="100000"/>
                        </a:lnSpc>
                        <a:spcBef>
                          <a:spcPts val="0"/>
                        </a:spcBef>
                        <a:spcAft>
                          <a:spcPts val="0"/>
                        </a:spcAft>
                        <a:buClr>
                          <a:srgbClr val="000000"/>
                        </a:buClr>
                        <a:buSzPts val="300"/>
                        <a:buFont typeface="Arial"/>
                        <a:buNone/>
                      </a:pPr>
                      <a:endParaRPr sz="200" b="1" u="none" strike="noStrike" cap="small">
                        <a:solidFill>
                          <a:srgbClr val="000000"/>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r>
                        <a:rPr lang="en-CA" sz="1300" b="1" u="none" strike="noStrike" cap="small" dirty="0">
                          <a:solidFill>
                            <a:srgbClr val="17365D"/>
                          </a:solidFill>
                          <a:latin typeface="Arial"/>
                          <a:cs typeface="Arial"/>
                        </a:rPr>
                        <a:t>Observed extreme climate events</a:t>
                      </a:r>
                      <a:endParaRPr sz="1300" u="none" strike="noStrike" cap="none" dirty="0">
                        <a:solidFill>
                          <a:srgbClr val="17365D"/>
                        </a:solidFill>
                        <a:latin typeface="Arial"/>
                        <a:cs typeface="Arial"/>
                      </a:endParaRPr>
                    </a:p>
                    <a:p>
                      <a:pPr marL="0" marR="0" lvl="0" indent="0" algn="ctr" rtl="0">
                        <a:lnSpc>
                          <a:spcPct val="100000"/>
                        </a:lnSpc>
                        <a:spcBef>
                          <a:spcPts val="0"/>
                        </a:spcBef>
                        <a:spcAft>
                          <a:spcPts val="0"/>
                        </a:spcAft>
                        <a:buClr>
                          <a:srgbClr val="000000"/>
                        </a:buClr>
                        <a:buSzPts val="1700"/>
                        <a:buFont typeface="Arial"/>
                        <a:buNone/>
                      </a:pPr>
                      <a:r>
                        <a:rPr lang="en-US" sz="1300" b="1" u="none" strike="noStrike" cap="small" dirty="0">
                          <a:solidFill>
                            <a:srgbClr val="17365D"/>
                          </a:solidFill>
                          <a:latin typeface="Arial"/>
                          <a:cs typeface="Arial"/>
                        </a:rPr>
                        <a:t>SUMMER 2025</a:t>
                      </a:r>
                      <a:endParaRPr sz="900" u="none" strike="noStrike" cap="none" dirty="0">
                        <a:latin typeface="Arial"/>
                        <a:cs typeface="Arial"/>
                      </a:endParaRPr>
                    </a:p>
                    <a:p>
                      <a:pPr marL="0" marR="0" lvl="0" indent="0" algn="ctr" rtl="0">
                        <a:lnSpc>
                          <a:spcPct val="100000"/>
                        </a:lnSpc>
                        <a:spcBef>
                          <a:spcPts val="0"/>
                        </a:spcBef>
                        <a:spcAft>
                          <a:spcPts val="0"/>
                        </a:spcAft>
                        <a:buClr>
                          <a:srgbClr val="000000"/>
                        </a:buClr>
                        <a:buSzPts val="300"/>
                        <a:buFont typeface="Arial"/>
                        <a:buNone/>
                      </a:pPr>
                      <a:endParaRPr sz="200" u="none" strike="noStrike" cap="none">
                        <a:latin typeface="Arial" panose="020B0604020202020204" pitchFamily="34" charset="0"/>
                        <a:cs typeface="Arial" panose="020B0604020202020204" pitchFamily="34" charset="0"/>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3094">
                <a:tc>
                  <a:txBody>
                    <a:bodyPr/>
                    <a:lstStyle/>
                    <a:p>
                      <a:pPr marL="0" marR="0" lvl="0" indent="0" algn="ctr" rtl="0">
                        <a:lnSpc>
                          <a:spcPct val="107000"/>
                        </a:lnSpc>
                        <a:spcBef>
                          <a:spcPts val="0"/>
                        </a:spcBef>
                        <a:spcAft>
                          <a:spcPts val="0"/>
                        </a:spcAft>
                        <a:buClr>
                          <a:srgbClr val="000000"/>
                        </a:buClr>
                        <a:buSzPts val="1200"/>
                        <a:buFont typeface="Arial"/>
                        <a:buNone/>
                      </a:pPr>
                      <a:r>
                        <a:rPr lang="en-CA" sz="900" b="1" u="none" strike="noStrike" cap="none" dirty="0">
                          <a:solidFill>
                            <a:srgbClr val="FFFFFF"/>
                          </a:solidFill>
                          <a:latin typeface="Arial"/>
                          <a:cs typeface="Arial"/>
                        </a:rPr>
                        <a:t>Category</a:t>
                      </a:r>
                      <a:endParaRPr lang="en-CA" sz="900" u="none" strike="noStrike" cap="none" dirty="0">
                        <a:latin typeface="Arial"/>
                        <a:cs typeface="Arial"/>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900" b="1" u="none" strike="noStrike" cap="none" dirty="0">
                          <a:solidFill>
                            <a:srgbClr val="FFFFFF"/>
                          </a:solidFill>
                          <a:latin typeface="Arial"/>
                          <a:cs typeface="Arial"/>
                        </a:rPr>
                        <a:t>Location</a:t>
                      </a:r>
                      <a:endParaRPr lang="en-CA" sz="900" u="none" strike="noStrike" cap="none" dirty="0">
                        <a:latin typeface="Arial"/>
                        <a:cs typeface="Arial"/>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900" b="1" u="none" strike="noStrike" cap="none" dirty="0">
                          <a:solidFill>
                            <a:srgbClr val="FFFFFF"/>
                          </a:solidFill>
                          <a:latin typeface="Arial"/>
                          <a:cs typeface="Arial"/>
                        </a:rPr>
                        <a:t>Rarity</a:t>
                      </a:r>
                      <a:endParaRPr lang="en-CA" sz="900" u="none" strike="noStrike" cap="none" dirty="0">
                        <a:latin typeface="Arial"/>
                        <a:cs typeface="Arial"/>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900" b="1" u="none" strike="noStrike" cap="none" dirty="0">
                          <a:solidFill>
                            <a:srgbClr val="FFFFFF"/>
                          </a:solidFill>
                          <a:latin typeface="Arial"/>
                          <a:cs typeface="Arial"/>
                        </a:rPr>
                        <a:t>Impacts associated with event</a:t>
                      </a:r>
                      <a:endParaRPr lang="en-CA" sz="900" u="none" strike="noStrike" cap="none" dirty="0">
                        <a:latin typeface="Arial"/>
                        <a:cs typeface="Arial"/>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351887">
                <a:tc>
                  <a:txBody>
                    <a:bodyPr/>
                    <a:lstStyle/>
                    <a:p>
                      <a:pPr marL="0" marR="0" lvl="0" indent="0" algn="l" rtl="0">
                        <a:lnSpc>
                          <a:spcPct val="107000"/>
                        </a:lnSpc>
                        <a:spcBef>
                          <a:spcPts val="0"/>
                        </a:spcBef>
                        <a:spcAft>
                          <a:spcPts val="0"/>
                        </a:spcAft>
                        <a:buClr>
                          <a:srgbClr val="000000"/>
                        </a:buClr>
                        <a:buSzPts val="1200"/>
                        <a:buFont typeface="Arial"/>
                        <a:buNone/>
                      </a:pPr>
                      <a:r>
                        <a:rPr lang="en-CA" sz="800" dirty="0">
                          <a:latin typeface="Arial"/>
                          <a:cs typeface="Arial"/>
                        </a:rPr>
                        <a:t>High Temperature</a:t>
                      </a:r>
                    </a:p>
                    <a:p>
                      <a:pPr marL="0" marR="0" lvl="0" indent="0" algn="l" rtl="0">
                        <a:lnSpc>
                          <a:spcPct val="107000"/>
                        </a:lnSpc>
                        <a:spcBef>
                          <a:spcPts val="0"/>
                        </a:spcBef>
                        <a:spcAft>
                          <a:spcPts val="0"/>
                        </a:spcAft>
                        <a:buClr>
                          <a:srgbClr val="000000"/>
                        </a:buClr>
                        <a:buSzPts val="1200"/>
                        <a:buFont typeface="Arial"/>
                        <a:buNone/>
                      </a:pPr>
                      <a:endParaRPr lang="en-CA" sz="800">
                        <a:latin typeface="Arial"/>
                        <a:cs typeface="Arial"/>
                      </a:endParaRPr>
                    </a:p>
                    <a:p>
                      <a:pPr marL="0" marR="0" lvl="0" indent="0" algn="l" rtl="0">
                        <a:lnSpc>
                          <a:spcPct val="107000"/>
                        </a:lnSpc>
                        <a:spcBef>
                          <a:spcPts val="0"/>
                        </a:spcBef>
                        <a:spcAft>
                          <a:spcPts val="0"/>
                        </a:spcAft>
                        <a:buClr>
                          <a:srgbClr val="000000"/>
                        </a:buClr>
                        <a:buSzPts val="1200"/>
                        <a:buFont typeface="Arial"/>
                        <a:buNone/>
                      </a:pPr>
                      <a:endParaRPr lang="en-CA" sz="800">
                        <a:latin typeface="Arial"/>
                        <a:cs typeface="Arial"/>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noProof="0" dirty="0">
                          <a:solidFill>
                            <a:srgbClr val="000000"/>
                          </a:solidFill>
                          <a:latin typeface="Arial"/>
                        </a:rPr>
                        <a:t>Nunatsiavut</a:t>
                      </a:r>
                    </a:p>
                    <a:p>
                      <a:pPr marL="0" marR="0" lvl="0" indent="0" algn="l" rtl="0">
                        <a:lnSpc>
                          <a:spcPct val="100000"/>
                        </a:lnSpc>
                        <a:spcBef>
                          <a:spcPts val="0"/>
                        </a:spcBef>
                        <a:spcAft>
                          <a:spcPts val="0"/>
                        </a:spcAft>
                        <a:buClr>
                          <a:srgbClr val="000000"/>
                        </a:buClr>
                        <a:buSzPts val="1100"/>
                        <a:buFont typeface="Arial"/>
                        <a:buNone/>
                      </a:pPr>
                      <a:endParaRPr lang="en-US" sz="800" b="0" i="0" u="none" strike="noStrike" cap="none" noProof="0">
                        <a:solidFill>
                          <a:srgbClr val="000000"/>
                        </a:solidFill>
                        <a:latin typeface="Arial"/>
                      </a:endParaRPr>
                    </a:p>
                    <a:p>
                      <a:pPr marL="0" marR="0" lvl="0" indent="0" algn="l" rtl="0">
                        <a:lnSpc>
                          <a:spcPct val="100000"/>
                        </a:lnSpc>
                        <a:spcBef>
                          <a:spcPts val="0"/>
                        </a:spcBef>
                        <a:spcAft>
                          <a:spcPts val="0"/>
                        </a:spcAft>
                        <a:buClr>
                          <a:srgbClr val="000000"/>
                        </a:buClr>
                        <a:buSzPts val="1100"/>
                        <a:buFont typeface="Arial"/>
                        <a:buNone/>
                      </a:pPr>
                      <a:endParaRPr lang="en-US" sz="800" b="0" i="0" u="none" strike="noStrike" cap="none" noProof="0">
                        <a:solidFill>
                          <a:srgbClr val="000000"/>
                        </a:solidFill>
                        <a:latin typeface="Arial"/>
                      </a:endParaRPr>
                    </a:p>
                    <a:p>
                      <a:pPr marL="0" marR="0" lvl="0" indent="0" algn="l" rtl="0">
                        <a:lnSpc>
                          <a:spcPct val="100000"/>
                        </a:lnSpc>
                        <a:spcBef>
                          <a:spcPts val="0"/>
                        </a:spcBef>
                        <a:spcAft>
                          <a:spcPts val="0"/>
                        </a:spcAft>
                        <a:buClr>
                          <a:srgbClr val="000000"/>
                        </a:buClr>
                        <a:buSzPts val="1100"/>
                        <a:buFont typeface="Arial"/>
                        <a:buNone/>
                      </a:pPr>
                      <a:endParaRPr lang="en-US" sz="800" b="0" i="0" u="none" strike="noStrike" cap="none" noProof="0">
                        <a:solidFill>
                          <a:srgbClr val="000000"/>
                        </a:solidFill>
                        <a:latin typeface="Arial"/>
                      </a:endParaRPr>
                    </a:p>
                    <a:p>
                      <a:pPr marL="0" marR="0" lvl="0" indent="0" algn="l" rtl="0">
                        <a:lnSpc>
                          <a:spcPct val="100000"/>
                        </a:lnSpc>
                        <a:spcBef>
                          <a:spcPts val="0"/>
                        </a:spcBef>
                        <a:spcAft>
                          <a:spcPts val="0"/>
                        </a:spcAft>
                        <a:buClr>
                          <a:srgbClr val="000000"/>
                        </a:buClr>
                        <a:buSzPts val="1100"/>
                        <a:buFont typeface="Arial"/>
                        <a:buNone/>
                      </a:pPr>
                      <a:r>
                        <a:rPr lang="en-US" sz="800" b="0" i="0" u="none" strike="noStrike" cap="none" noProof="0" dirty="0">
                          <a:solidFill>
                            <a:srgbClr val="000000"/>
                          </a:solidFill>
                          <a:latin typeface="Arial"/>
                        </a:rPr>
                        <a:t>Nunavik</a:t>
                      </a:r>
                    </a:p>
                    <a:p>
                      <a:pPr marL="0" marR="0" lvl="0" indent="0" algn="l" rtl="0">
                        <a:lnSpc>
                          <a:spcPct val="100000"/>
                        </a:lnSpc>
                        <a:spcBef>
                          <a:spcPts val="0"/>
                        </a:spcBef>
                        <a:spcAft>
                          <a:spcPts val="0"/>
                        </a:spcAft>
                        <a:buClr>
                          <a:srgbClr val="000000"/>
                        </a:buClr>
                        <a:buSzPts val="1100"/>
                        <a:buFont typeface="Arial"/>
                        <a:buNone/>
                      </a:pPr>
                      <a:endParaRPr lang="en-US" sz="800" b="0" i="0" u="none" strike="noStrike" cap="none" noProof="0">
                        <a:solidFill>
                          <a:srgbClr val="000000"/>
                        </a:solidFill>
                        <a:latin typeface="Arial"/>
                      </a:endParaRPr>
                    </a:p>
                    <a:p>
                      <a:pPr marL="0" marR="0" lvl="0" indent="0" algn="l" rtl="0">
                        <a:lnSpc>
                          <a:spcPct val="100000"/>
                        </a:lnSpc>
                        <a:spcBef>
                          <a:spcPts val="0"/>
                        </a:spcBef>
                        <a:spcAft>
                          <a:spcPts val="0"/>
                        </a:spcAft>
                        <a:buClr>
                          <a:srgbClr val="000000"/>
                        </a:buClr>
                        <a:buSzPts val="1100"/>
                        <a:buFont typeface="Arial"/>
                        <a:buNone/>
                      </a:pPr>
                      <a:endParaRPr lang="en-US" sz="800" b="0" i="0" u="none" strike="noStrike" cap="none" noProof="0">
                        <a:solidFill>
                          <a:srgbClr val="000000"/>
                        </a:solidFill>
                        <a:latin typeface="Arial"/>
                      </a:endParaRPr>
                    </a:p>
                    <a:p>
                      <a:pPr marL="0" marR="0" lvl="0" indent="0" algn="l" rtl="0">
                        <a:lnSpc>
                          <a:spcPct val="100000"/>
                        </a:lnSpc>
                        <a:spcBef>
                          <a:spcPts val="0"/>
                        </a:spcBef>
                        <a:spcAft>
                          <a:spcPts val="0"/>
                        </a:spcAft>
                        <a:buClr>
                          <a:srgbClr val="000000"/>
                        </a:buClr>
                        <a:buSzPts val="1100"/>
                        <a:buFont typeface="Arial"/>
                        <a:buNone/>
                      </a:pPr>
                      <a:endParaRPr lang="en-US" sz="800" b="0" i="0" u="none" strike="noStrike" cap="none" noProof="0">
                        <a:solidFill>
                          <a:srgbClr val="000000"/>
                        </a:solidFill>
                        <a:latin typeface="Arial"/>
                      </a:endParaRPr>
                    </a:p>
                    <a:p>
                      <a:pPr marL="0" marR="0" lvl="0" indent="0" algn="l" rtl="0">
                        <a:lnSpc>
                          <a:spcPct val="100000"/>
                        </a:lnSpc>
                        <a:spcBef>
                          <a:spcPts val="0"/>
                        </a:spcBef>
                        <a:spcAft>
                          <a:spcPts val="0"/>
                        </a:spcAft>
                        <a:buClr>
                          <a:srgbClr val="000000"/>
                        </a:buClr>
                        <a:buSzPts val="1100"/>
                        <a:buFont typeface="Arial"/>
                        <a:buNone/>
                      </a:pPr>
                      <a:r>
                        <a:rPr lang="en-US" sz="800" b="0" i="0" u="none" strike="noStrike" cap="none" noProof="0" dirty="0">
                          <a:solidFill>
                            <a:srgbClr val="000000"/>
                          </a:solidFill>
                          <a:latin typeface="Arial"/>
                        </a:rPr>
                        <a:t>Nunavut</a:t>
                      </a: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defTabSz="914400" rtl="0" eaLnBrk="1" latinLnBrk="0" hangingPunct="1">
                        <a:lnSpc>
                          <a:spcPct val="100000"/>
                        </a:lnSpc>
                        <a:spcBef>
                          <a:spcPts val="0"/>
                        </a:spcBef>
                        <a:spcAft>
                          <a:spcPts val="0"/>
                        </a:spcAft>
                        <a:buSzPts val="1100"/>
                        <a:buFont typeface="Arial"/>
                        <a:buNone/>
                      </a:pPr>
                      <a:r>
                        <a:rPr lang="en-US" sz="800" kern="1200" dirty="0">
                          <a:solidFill>
                            <a:schemeClr val="tx1"/>
                          </a:solidFill>
                          <a:latin typeface="Arial"/>
                          <a:ea typeface="+mn-ea"/>
                          <a:cs typeface="Arial"/>
                        </a:rPr>
                        <a:t>Happy Valley-Goose Bay broke the record for maximum temperature in August in all of Labrador with 36.5</a:t>
                      </a:r>
                      <a:r>
                        <a:rPr lang="en-US" sz="800" kern="1200" noProof="0" dirty="0">
                          <a:solidFill>
                            <a:schemeClr val="tx1"/>
                          </a:solidFill>
                          <a:latin typeface="Arial"/>
                          <a:ea typeface="+mn-ea"/>
                          <a:cs typeface="Arial"/>
                        </a:rPr>
                        <a:t>°</a:t>
                      </a:r>
                      <a:r>
                        <a:rPr lang="en-US" sz="800" kern="1200" dirty="0">
                          <a:solidFill>
                            <a:schemeClr val="tx1"/>
                          </a:solidFill>
                          <a:latin typeface="Arial"/>
                          <a:ea typeface="+mn-ea"/>
                          <a:cs typeface="Arial"/>
                        </a:rPr>
                        <a:t>C. It also saw Cartwright tie the provincial humidex record.</a:t>
                      </a:r>
                    </a:p>
                    <a:p>
                      <a:pPr marL="0" marR="0" lvl="0" indent="0" algn="l" defTabSz="914400" rtl="0" eaLnBrk="1" latinLnBrk="0" hangingPunct="1">
                        <a:lnSpc>
                          <a:spcPct val="100000"/>
                        </a:lnSpc>
                        <a:spcBef>
                          <a:spcPts val="0"/>
                        </a:spcBef>
                        <a:spcAft>
                          <a:spcPts val="0"/>
                        </a:spcAft>
                        <a:buSzPts val="1100"/>
                        <a:buFont typeface="Arial"/>
                        <a:buNone/>
                      </a:pPr>
                      <a:endParaRPr lang="en-US" sz="800" kern="1200">
                        <a:solidFill>
                          <a:schemeClr val="tx1"/>
                        </a:solidFill>
                        <a:latin typeface="Arial" panose="020B0604020202020204" pitchFamily="34" charset="0"/>
                        <a:ea typeface="+mn-ea"/>
                        <a:cs typeface="Arial" panose="020B0604020202020204" pitchFamily="34" charset="0"/>
                      </a:endParaRPr>
                    </a:p>
                    <a:p>
                      <a:pPr marL="0" marR="0" lvl="0" indent="0" algn="l" rtl="0" eaLnBrk="1" latinLnBrk="0" hangingPunct="1">
                        <a:lnSpc>
                          <a:spcPct val="100000"/>
                        </a:lnSpc>
                        <a:spcBef>
                          <a:spcPts val="0"/>
                        </a:spcBef>
                        <a:spcAft>
                          <a:spcPts val="0"/>
                        </a:spcAft>
                        <a:buSzPts val="1100"/>
                        <a:buFont typeface="Arial"/>
                        <a:buNone/>
                      </a:pPr>
                      <a:r>
                        <a:rPr lang="en-US" sz="800" kern="1200" dirty="0">
                          <a:solidFill>
                            <a:schemeClr val="tx1"/>
                          </a:solidFill>
                          <a:latin typeface="Arial"/>
                          <a:ea typeface="+mn-ea"/>
                          <a:cs typeface="Arial"/>
                        </a:rPr>
                        <a:t>Eastern Nunavik experienced a heatwave with well above normal temperatures in early-mid July. On July 11, Kuujjuaq observed 31.7</a:t>
                      </a:r>
                      <a:r>
                        <a:rPr lang="en-US" sz="800" kern="1200" noProof="0" dirty="0">
                          <a:solidFill>
                            <a:schemeClr val="tx1"/>
                          </a:solidFill>
                          <a:latin typeface="Arial"/>
                          <a:ea typeface="+mn-ea"/>
                          <a:cs typeface="Arial"/>
                        </a:rPr>
                        <a:t>°</a:t>
                      </a:r>
                      <a:r>
                        <a:rPr lang="en-US" sz="800" kern="1200" dirty="0">
                          <a:solidFill>
                            <a:schemeClr val="tx1"/>
                          </a:solidFill>
                          <a:latin typeface="Arial"/>
                          <a:ea typeface="+mn-ea"/>
                          <a:cs typeface="Arial"/>
                        </a:rPr>
                        <a:t>C setting a new daily temperature record.</a:t>
                      </a: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US" sz="80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sz="800" kern="1200" dirty="0" err="1">
                          <a:solidFill>
                            <a:schemeClr val="tx1"/>
                          </a:solidFill>
                          <a:latin typeface="Arial"/>
                          <a:ea typeface="+mn-ea"/>
                          <a:cs typeface="Arial"/>
                        </a:rPr>
                        <a:t>Kugaaruk</a:t>
                      </a:r>
                      <a:r>
                        <a:rPr lang="en-US" sz="800" kern="1200" dirty="0">
                          <a:solidFill>
                            <a:schemeClr val="tx1"/>
                          </a:solidFill>
                          <a:latin typeface="Arial"/>
                          <a:ea typeface="+mn-ea"/>
                          <a:cs typeface="Arial"/>
                        </a:rPr>
                        <a:t> reached 19.6°C on Aug 23 and Igloolik reached 18.7°C on Aug 24, very high temperatures for so late in the season.</a:t>
                      </a: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800" kern="1200" dirty="0">
                          <a:solidFill>
                            <a:schemeClr val="tx1"/>
                          </a:solidFill>
                          <a:latin typeface="Arial"/>
                          <a:ea typeface="+mn-ea"/>
                          <a:cs typeface="Arial"/>
                        </a:rPr>
                        <a:t>Mid-</a:t>
                      </a:r>
                      <a:r>
                        <a:rPr lang="en-US" sz="800" b="0" i="0" u="none" strike="noStrike" kern="1200" cap="none" spc="0" normalizeH="0" baseline="0" noProof="0" dirty="0">
                          <a:ln>
                            <a:noFill/>
                          </a:ln>
                          <a:solidFill>
                            <a:schemeClr val="tx1"/>
                          </a:solidFill>
                          <a:effectLst/>
                          <a:uLnTx/>
                          <a:uFillTx/>
                          <a:latin typeface="Arial"/>
                        </a:rPr>
                        <a:t>August saw a prolonged hot and dry spell which shattered temperature records and fueled many new and fast-growing wildfires in Labrador.</a:t>
                      </a:r>
                    </a:p>
                    <a:p>
                      <a:pPr marL="0" marR="0" lvl="0" indent="0" algn="l">
                        <a:lnSpc>
                          <a:spcPct val="100000"/>
                        </a:lnSpc>
                        <a:spcBef>
                          <a:spcPts val="0"/>
                        </a:spcBef>
                        <a:spcAft>
                          <a:spcPts val="0"/>
                        </a:spcAft>
                        <a:buClrTx/>
                        <a:buSzTx/>
                        <a:buFontTx/>
                        <a:buNone/>
                      </a:pPr>
                      <a:endParaRPr lang="en-US" sz="800" b="0" i="0" u="none" strike="noStrike" kern="1200" cap="none" spc="0" normalizeH="0" baseline="0" noProof="0">
                        <a:ln>
                          <a:noFill/>
                        </a:ln>
                        <a:solidFill>
                          <a:schemeClr val="tx1"/>
                        </a:solidFill>
                        <a:effectLst/>
                        <a:uLnTx/>
                        <a:uFillTx/>
                        <a:latin typeface="Arial"/>
                      </a:endParaRPr>
                    </a:p>
                    <a:p>
                      <a:pPr marL="0" marR="0" lvl="0" indent="0" algn="l">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Arial"/>
                        </a:rPr>
                        <a:t>Accelerated snow melt and heavy rain led to flooding near Deception Bay, Nunavik in June. 40 cabins flooded.</a:t>
                      </a:r>
                    </a:p>
                    <a:p>
                      <a:pPr marL="0" marR="0" lvl="0" indent="0" algn="l">
                        <a:lnSpc>
                          <a:spcPct val="100000"/>
                        </a:lnSpc>
                        <a:spcBef>
                          <a:spcPts val="0"/>
                        </a:spcBef>
                        <a:spcAft>
                          <a:spcPts val="0"/>
                        </a:spcAft>
                        <a:buClrTx/>
                        <a:buSzTx/>
                        <a:buFontTx/>
                        <a:buNone/>
                      </a:pPr>
                      <a:endParaRPr lang="en-US" sz="800" b="0" i="0" u="none" strike="noStrike" kern="1200" cap="none" spc="0" normalizeH="0" baseline="0" noProof="0">
                        <a:ln>
                          <a:noFill/>
                        </a:ln>
                        <a:solidFill>
                          <a:schemeClr val="tx1"/>
                        </a:solidFill>
                        <a:effectLst/>
                        <a:highlight>
                          <a:srgbClr val="FFFF00"/>
                        </a:highlight>
                        <a:uLnTx/>
                        <a:uFillTx/>
                        <a:latin typeface="Arial"/>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491595">
                <a:tc>
                  <a:txBody>
                    <a:bodyPr/>
                    <a:lstStyle/>
                    <a:p>
                      <a:pPr marL="0" marR="0" lvl="0" indent="0" algn="l" rtl="0" eaLnBrk="1" fontAlgn="auto" latinLnBrk="0" hangingPunct="1">
                        <a:lnSpc>
                          <a:spcPct val="107000"/>
                        </a:lnSpc>
                        <a:spcBef>
                          <a:spcPts val="0"/>
                        </a:spcBef>
                        <a:spcAft>
                          <a:spcPts val="0"/>
                        </a:spcAft>
                        <a:buClrTx/>
                        <a:buSzTx/>
                        <a:buFontTx/>
                        <a:buNone/>
                      </a:pPr>
                      <a:r>
                        <a:rPr lang="en-CA" sz="800" dirty="0">
                          <a:latin typeface="Arial"/>
                          <a:cs typeface="Arial"/>
                        </a:rPr>
                        <a:t>Low Precipitation</a:t>
                      </a:r>
                      <a:endParaRPr lang="en-US" sz="800" b="0" i="0" u="none" strike="noStrike" kern="1200" baseline="0" dirty="0">
                        <a:solidFill>
                          <a:srgbClr val="000000"/>
                        </a:solidFill>
                        <a:latin typeface="Arial"/>
                        <a:ea typeface="+mn-ea"/>
                        <a:cs typeface="+mn-cs"/>
                      </a:endParaRPr>
                    </a:p>
                  </a:txBody>
                  <a:tcPr marL="51431" marR="51431" marT="0" marB="0">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lvl="0" indent="0" algn="l">
                        <a:lnSpc>
                          <a:spcPct val="100000"/>
                        </a:lnSpc>
                        <a:spcBef>
                          <a:spcPts val="0"/>
                        </a:spcBef>
                        <a:spcAft>
                          <a:spcPts val="0"/>
                        </a:spcAft>
                        <a:buNone/>
                      </a:pPr>
                      <a:r>
                        <a:rPr lang="en-US" sz="800" dirty="0">
                          <a:solidFill>
                            <a:schemeClr val="dk1"/>
                          </a:solidFill>
                          <a:latin typeface="Arial"/>
                          <a:cs typeface="Arial"/>
                        </a:rPr>
                        <a:t>ISR</a:t>
                      </a:r>
                    </a:p>
                    <a:p>
                      <a:pPr marL="0" lvl="0" indent="0" algn="l">
                        <a:lnSpc>
                          <a:spcPct val="100000"/>
                        </a:lnSpc>
                        <a:spcBef>
                          <a:spcPts val="0"/>
                        </a:spcBef>
                        <a:spcAft>
                          <a:spcPts val="0"/>
                        </a:spcAft>
                        <a:buNone/>
                      </a:pPr>
                      <a:endParaRPr lang="en-US" sz="800">
                        <a:solidFill>
                          <a:schemeClr val="dk1"/>
                        </a:solidFill>
                        <a:latin typeface="Arial"/>
                        <a:cs typeface="Arial"/>
                      </a:endParaRPr>
                    </a:p>
                    <a:p>
                      <a:pPr marL="0" lvl="0" indent="0" algn="l">
                        <a:lnSpc>
                          <a:spcPct val="100000"/>
                        </a:lnSpc>
                        <a:spcBef>
                          <a:spcPts val="0"/>
                        </a:spcBef>
                        <a:spcAft>
                          <a:spcPts val="0"/>
                        </a:spcAft>
                        <a:buNone/>
                      </a:pPr>
                      <a:endParaRPr lang="en-US" sz="800">
                        <a:solidFill>
                          <a:schemeClr val="dk1"/>
                        </a:solidFill>
                        <a:latin typeface="Arial"/>
                        <a:cs typeface="Arial"/>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lvl="0" indent="0" algn="l">
                        <a:lnSpc>
                          <a:spcPct val="100000"/>
                        </a:lnSpc>
                        <a:spcBef>
                          <a:spcPts val="0"/>
                        </a:spcBef>
                        <a:spcAft>
                          <a:spcPts val="0"/>
                        </a:spcAft>
                        <a:buNone/>
                      </a:pPr>
                      <a:r>
                        <a:rPr lang="en-US" sz="800" dirty="0">
                          <a:latin typeface="Arial"/>
                          <a:cs typeface="Arial"/>
                        </a:rPr>
                        <a:t>Inuvik received 52% of normal seasonal precipitation. In July, Old Crow only received 12.5 mm (29.5% of normal) despite July typically being its second wettest month. </a:t>
                      </a:r>
                    </a:p>
                    <a:p>
                      <a:pPr marL="0" lvl="0" indent="0" algn="l">
                        <a:lnSpc>
                          <a:spcPct val="100000"/>
                        </a:lnSpc>
                        <a:spcBef>
                          <a:spcPts val="0"/>
                        </a:spcBef>
                        <a:spcAft>
                          <a:spcPts val="0"/>
                        </a:spcAft>
                        <a:buNone/>
                      </a:pPr>
                      <a:endParaRPr lang="en-US" sz="800">
                        <a:highlight>
                          <a:srgbClr val="FFFF00"/>
                        </a:highlight>
                        <a:latin typeface="Arial" panose="020B0604020202020204" pitchFamily="34" charset="0"/>
                        <a:cs typeface="Arial" panose="020B0604020202020204" pitchFamily="34" charset="0"/>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marR="0" lvl="0" indent="0" algn="l">
                        <a:lnSpc>
                          <a:spcPct val="100000"/>
                        </a:lnSpc>
                        <a:spcBef>
                          <a:spcPts val="0"/>
                        </a:spcBef>
                        <a:spcAft>
                          <a:spcPts val="0"/>
                        </a:spcAft>
                        <a:buClrTx/>
                        <a:buSzTx/>
                        <a:buFontTx/>
                        <a:buNone/>
                      </a:pPr>
                      <a:r>
                        <a:rPr lang="en-US" sz="800" dirty="0">
                          <a:latin typeface="Arial"/>
                          <a:cs typeface="Arial"/>
                        </a:rPr>
                        <a:t>Low precipitation in much of the ISR and northern Yukon. </a:t>
                      </a:r>
                      <a:r>
                        <a:rPr lang="en-US" sz="800" b="0" i="0" u="none" strike="noStrike" baseline="0" noProof="0" dirty="0">
                          <a:solidFill>
                            <a:srgbClr val="000000"/>
                          </a:solidFill>
                          <a:latin typeface="Arial"/>
                        </a:rPr>
                        <a:t>The Yukon extended its wildfire season due to dry conditions in August</a:t>
                      </a:r>
                    </a:p>
                  </a:txBody>
                  <a:tcPr marL="51431" marR="51431" marT="0" marB="0">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56894239"/>
                  </a:ext>
                </a:extLst>
              </a:tr>
              <a:tr h="737393">
                <a:tc>
                  <a:txBody>
                    <a:bodyPr/>
                    <a:lstStyle/>
                    <a:p>
                      <a:pPr marL="0" lvl="0" indent="0" algn="l">
                        <a:lnSpc>
                          <a:spcPct val="107000"/>
                        </a:lnSpc>
                        <a:spcBef>
                          <a:spcPts val="0"/>
                        </a:spcBef>
                        <a:spcAft>
                          <a:spcPts val="0"/>
                        </a:spcAft>
                        <a:buNone/>
                      </a:pPr>
                      <a:r>
                        <a:rPr lang="en-US" sz="800" b="0" i="0" u="none" strike="noStrike" kern="1200" baseline="0" dirty="0">
                          <a:solidFill>
                            <a:srgbClr val="000000"/>
                          </a:solidFill>
                          <a:latin typeface="Arial"/>
                          <a:ea typeface="+mn-ea"/>
                          <a:cs typeface="+mn-cs"/>
                        </a:rPr>
                        <a:t>Storm Surge</a:t>
                      </a:r>
                    </a:p>
                  </a:txBody>
                  <a:tcPr marL="51431" marR="51431" marT="0" marB="0">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gn="l">
                        <a:lnSpc>
                          <a:spcPct val="100000"/>
                        </a:lnSpc>
                        <a:spcBef>
                          <a:spcPts val="0"/>
                        </a:spcBef>
                        <a:spcAft>
                          <a:spcPts val="0"/>
                        </a:spcAft>
                        <a:buNone/>
                      </a:pPr>
                      <a:r>
                        <a:rPr lang="en-CA" sz="800" dirty="0">
                          <a:solidFill>
                            <a:schemeClr val="dk1"/>
                          </a:solidFill>
                          <a:latin typeface="Arial"/>
                          <a:cs typeface="Arial"/>
                        </a:rPr>
                        <a:t>ISR</a:t>
                      </a: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gn="l">
                        <a:lnSpc>
                          <a:spcPct val="100000"/>
                        </a:lnSpc>
                        <a:spcBef>
                          <a:spcPts val="0"/>
                        </a:spcBef>
                        <a:spcAft>
                          <a:spcPts val="0"/>
                        </a:spcAft>
                        <a:buNone/>
                      </a:pPr>
                      <a:r>
                        <a:rPr lang="en-US" sz="800" dirty="0">
                          <a:latin typeface="Arial"/>
                          <a:cs typeface="Arial"/>
                        </a:rPr>
                        <a:t>Tuktoyaktuk set a new record for highest water level on August 30 when a storm surge reached 2.62 m above chart datum, nearly 0.42 m higher than the literature reported 2.2 m.</a:t>
                      </a: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800" b="0" i="0" u="none" strike="noStrike" baseline="0" noProof="0" dirty="0">
                          <a:solidFill>
                            <a:srgbClr val="000000"/>
                          </a:solidFill>
                          <a:latin typeface="Arial"/>
                        </a:rPr>
                        <a:t>Homes flooded, roads washed away, power outages, and extensive inland flooding. Just completed $54M shoreline protection program the month before. At Herschel Island, high water levels prevented planes from using the airstrip.</a:t>
                      </a:r>
                    </a:p>
                  </a:txBody>
                  <a:tcPr marL="51431" marR="51431" marT="0" marB="0">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5686618"/>
                  </a:ext>
                </a:extLst>
              </a:tr>
              <a:tr h="620822">
                <a:tc>
                  <a:txBody>
                    <a:bodyPr/>
                    <a:lstStyle/>
                    <a:p>
                      <a:pPr marL="0" lvl="0" indent="0" algn="l">
                        <a:lnSpc>
                          <a:spcPct val="107000"/>
                        </a:lnSpc>
                        <a:spcBef>
                          <a:spcPts val="0"/>
                        </a:spcBef>
                        <a:spcAft>
                          <a:spcPts val="0"/>
                        </a:spcAft>
                        <a:buNone/>
                      </a:pPr>
                      <a:r>
                        <a:rPr lang="en-US" sz="800" dirty="0">
                          <a:solidFill>
                            <a:schemeClr val="dk1"/>
                          </a:solidFill>
                          <a:latin typeface="Arial"/>
                          <a:cs typeface="Arial"/>
                        </a:rPr>
                        <a:t>Poor Air Quality</a:t>
                      </a:r>
                    </a:p>
                  </a:txBody>
                  <a:tcPr marL="51431" marR="51431" marT="0" marB="0">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solidFill>
                  </a:tcPr>
                </a:tc>
                <a:tc>
                  <a:txBody>
                    <a:bodyPr/>
                    <a:lstStyle/>
                    <a:p>
                      <a:pPr marL="0" lvl="0" indent="0" algn="l">
                        <a:lnSpc>
                          <a:spcPct val="100000"/>
                        </a:lnSpc>
                        <a:spcBef>
                          <a:spcPts val="0"/>
                        </a:spcBef>
                        <a:spcAft>
                          <a:spcPts val="0"/>
                        </a:spcAft>
                        <a:buNone/>
                      </a:pPr>
                      <a:r>
                        <a:rPr lang="en-US" sz="800" dirty="0">
                          <a:solidFill>
                            <a:schemeClr val="dk1"/>
                          </a:solidFill>
                          <a:latin typeface="Arial"/>
                          <a:cs typeface="Arial"/>
                        </a:rPr>
                        <a:t>Nunavut</a:t>
                      </a:r>
                    </a:p>
                    <a:p>
                      <a:pPr marL="0" lvl="0" indent="0" algn="l">
                        <a:lnSpc>
                          <a:spcPct val="100000"/>
                        </a:lnSpc>
                        <a:spcBef>
                          <a:spcPts val="0"/>
                        </a:spcBef>
                        <a:spcAft>
                          <a:spcPts val="0"/>
                        </a:spcAft>
                        <a:buNone/>
                      </a:pPr>
                      <a:endParaRPr lang="en-US" sz="800">
                        <a:solidFill>
                          <a:schemeClr val="dk1"/>
                        </a:solidFill>
                        <a:latin typeface="Arial"/>
                        <a:cs typeface="Arial"/>
                      </a:endParaRPr>
                    </a:p>
                    <a:p>
                      <a:pPr marL="0" lvl="0" indent="0" algn="l">
                        <a:lnSpc>
                          <a:spcPct val="100000"/>
                        </a:lnSpc>
                        <a:spcBef>
                          <a:spcPts val="0"/>
                        </a:spcBef>
                        <a:spcAft>
                          <a:spcPts val="0"/>
                        </a:spcAft>
                        <a:buNone/>
                      </a:pPr>
                      <a:endParaRPr lang="en-US" sz="800">
                        <a:solidFill>
                          <a:schemeClr val="dk1"/>
                        </a:solidFill>
                        <a:latin typeface="Arial"/>
                        <a:cs typeface="Arial"/>
                      </a:endParaRPr>
                    </a:p>
                    <a:p>
                      <a:pPr marL="0" lvl="0" indent="0" algn="l">
                        <a:lnSpc>
                          <a:spcPct val="100000"/>
                        </a:lnSpc>
                        <a:spcBef>
                          <a:spcPts val="0"/>
                        </a:spcBef>
                        <a:spcAft>
                          <a:spcPts val="0"/>
                        </a:spcAft>
                        <a:buNone/>
                      </a:pPr>
                      <a:r>
                        <a:rPr lang="en-US" sz="800" dirty="0">
                          <a:solidFill>
                            <a:schemeClr val="dk1"/>
                          </a:solidFill>
                          <a:latin typeface="Arial"/>
                          <a:cs typeface="Arial"/>
                        </a:rPr>
                        <a:t>Nunatsiavut</a:t>
                      </a:r>
                    </a:p>
                    <a:p>
                      <a:pPr marL="0" lvl="0" indent="0" algn="l">
                        <a:lnSpc>
                          <a:spcPct val="100000"/>
                        </a:lnSpc>
                        <a:spcBef>
                          <a:spcPts val="0"/>
                        </a:spcBef>
                        <a:spcAft>
                          <a:spcPts val="0"/>
                        </a:spcAft>
                        <a:buNone/>
                      </a:pPr>
                      <a:endParaRPr lang="en-US" sz="800">
                        <a:solidFill>
                          <a:schemeClr val="dk1"/>
                        </a:solidFill>
                        <a:latin typeface="Arial"/>
                        <a:cs typeface="Arial"/>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solidFill>
                  </a:tcPr>
                </a:tc>
                <a:tc>
                  <a:txBody>
                    <a:bodyPr/>
                    <a:lstStyle/>
                    <a:p>
                      <a:pPr marL="0" lvl="0" indent="0" algn="l">
                        <a:lnSpc>
                          <a:spcPct val="100000"/>
                        </a:lnSpc>
                        <a:spcBef>
                          <a:spcPts val="0"/>
                        </a:spcBef>
                        <a:spcAft>
                          <a:spcPts val="0"/>
                        </a:spcAft>
                        <a:buNone/>
                      </a:pPr>
                      <a:r>
                        <a:rPr lang="en-US" sz="800" b="0" i="0" u="none" strike="noStrike" noProof="0" dirty="0">
                          <a:solidFill>
                            <a:schemeClr val="dk1"/>
                          </a:solidFill>
                          <a:latin typeface="Arial"/>
                          <a:cs typeface="Arial"/>
                        </a:rPr>
                        <a:t>Thick smoke from wildfires nearby being transported throughout Nunavut is becoming more common</a:t>
                      </a:r>
                    </a:p>
                    <a:p>
                      <a:pPr marL="0" lvl="0" indent="0" algn="l">
                        <a:lnSpc>
                          <a:spcPct val="100000"/>
                        </a:lnSpc>
                        <a:spcBef>
                          <a:spcPts val="0"/>
                        </a:spcBef>
                        <a:spcAft>
                          <a:spcPts val="0"/>
                        </a:spcAft>
                        <a:buNone/>
                      </a:pPr>
                      <a:endParaRPr lang="en-US" sz="800" b="0" i="0" u="none" strike="noStrike" noProof="0">
                        <a:solidFill>
                          <a:schemeClr val="dk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chemeClr val="tx1"/>
                          </a:solidFill>
                          <a:effectLst/>
                          <a:uLnTx/>
                          <a:uFillTx/>
                          <a:latin typeface="Arial"/>
                        </a:rPr>
                        <a:t>In early June, wildfire smoke from the Prairies caused poor air quality in much of Labrador.</a:t>
                      </a: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solidFill>
                  </a:tcPr>
                </a:tc>
                <a:tc>
                  <a:txBody>
                    <a:bodyPr/>
                    <a:lstStyle/>
                    <a:p>
                      <a:pPr marL="0" lvl="0" indent="0" algn="l">
                        <a:lnSpc>
                          <a:spcPct val="100000"/>
                        </a:lnSpc>
                        <a:spcBef>
                          <a:spcPts val="0"/>
                        </a:spcBef>
                        <a:spcAft>
                          <a:spcPts val="0"/>
                        </a:spcAft>
                        <a:buNone/>
                      </a:pPr>
                      <a:r>
                        <a:rPr lang="en-US" sz="800" b="0" i="0" u="none" strike="noStrike" baseline="0" noProof="0" dirty="0">
                          <a:solidFill>
                            <a:srgbClr val="000000"/>
                          </a:solidFill>
                          <a:latin typeface="Arial"/>
                        </a:rPr>
                        <a:t>Increasing number of days with Air Quality Advisories, people remaining indoors</a:t>
                      </a:r>
                    </a:p>
                  </a:txBody>
                  <a:tcPr marL="51431" marR="51431" marT="0" marB="0">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solidFill>
                      <a:schemeClr val="bg1"/>
                    </a:solidFill>
                  </a:tcPr>
                </a:tc>
                <a:extLst>
                  <a:ext uri="{0D108BD9-81ED-4DB2-BD59-A6C34878D82A}">
                    <a16:rowId xmlns:a16="http://schemas.microsoft.com/office/drawing/2014/main" val="2956267409"/>
                  </a:ext>
                </a:extLst>
              </a:tr>
              <a:tr h="316704">
                <a:tc>
                  <a:txBody>
                    <a:bodyPr/>
                    <a:lstStyle/>
                    <a:p>
                      <a:pPr marL="0" marR="0" lvl="0" indent="0" algn="l" defTabSz="914400" rtl="0" eaLnBrk="1" fontAlgn="auto" latinLnBrk="0" hangingPunct="1">
                        <a:lnSpc>
                          <a:spcPct val="107000"/>
                        </a:lnSpc>
                        <a:spcBef>
                          <a:spcPts val="0"/>
                        </a:spcBef>
                        <a:spcAft>
                          <a:spcPts val="0"/>
                        </a:spcAft>
                        <a:buClr>
                          <a:srgbClr val="000000"/>
                        </a:buClr>
                        <a:buSzPts val="1100"/>
                        <a:buFont typeface="Arial"/>
                        <a:buNone/>
                        <a:tabLst/>
                        <a:defRPr/>
                      </a:pPr>
                      <a:r>
                        <a:rPr lang="en-CA" sz="800" dirty="0">
                          <a:solidFill>
                            <a:schemeClr val="dk1"/>
                          </a:solidFill>
                          <a:latin typeface="Arial"/>
                          <a:cs typeface="Arial"/>
                        </a:rPr>
                        <a:t>Sea Ice</a:t>
                      </a:r>
                    </a:p>
                  </a:txBody>
                  <a:tcPr marL="51431" marR="51431"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a:lnSpc>
                          <a:spcPct val="100000"/>
                        </a:lnSpc>
                        <a:spcBef>
                          <a:spcPts val="0"/>
                        </a:spcBef>
                        <a:spcAft>
                          <a:spcPts val="0"/>
                        </a:spcAft>
                        <a:buNone/>
                      </a:pPr>
                      <a:r>
                        <a:rPr lang="en-US" sz="800" b="0" i="0" u="none" strike="noStrike" cap="none" noProof="0" dirty="0">
                          <a:solidFill>
                            <a:srgbClr val="000000"/>
                          </a:solidFill>
                          <a:latin typeface="Arial"/>
                        </a:rPr>
                        <a:t>ISR</a:t>
                      </a:r>
                      <a:endParaRPr lang="en-US" sz="1000" dirty="0"/>
                    </a:p>
                  </a:txBody>
                  <a:tcPr marL="51431" marR="51431"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a:lnSpc>
                          <a:spcPct val="100000"/>
                        </a:lnSpc>
                        <a:spcBef>
                          <a:spcPts val="0"/>
                        </a:spcBef>
                        <a:spcAft>
                          <a:spcPts val="0"/>
                        </a:spcAft>
                        <a:buNone/>
                      </a:pPr>
                      <a:r>
                        <a:rPr lang="en-US" sz="800" b="0" i="0" u="none" strike="noStrike" cap="none" noProof="0" dirty="0">
                          <a:solidFill>
                            <a:srgbClr val="000000"/>
                          </a:solidFill>
                          <a:latin typeface="Arial"/>
                        </a:rPr>
                        <a:t>Abnormal old ice</a:t>
                      </a:r>
                    </a:p>
                  </a:txBody>
                  <a:tcPr marL="51431" marR="51431"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sm" len="sm"/>
                      <a:tailEnd type="none" w="sm" len="sm"/>
                    </a:lnB>
                    <a:solidFill>
                      <a:schemeClr val="bg1"/>
                    </a:solidFill>
                  </a:tcPr>
                </a:tc>
                <a:tc>
                  <a:txBody>
                    <a:bodyPr/>
                    <a:lstStyle/>
                    <a:p>
                      <a:pPr marL="0" lvl="0" indent="0" algn="l">
                        <a:spcBef>
                          <a:spcPts val="0"/>
                        </a:spcBef>
                        <a:spcAft>
                          <a:spcPts val="0"/>
                        </a:spcAft>
                        <a:buNone/>
                      </a:pPr>
                      <a:r>
                        <a:rPr lang="en-CA" sz="800" b="0" i="0" u="none" strike="noStrike" noProof="0" dirty="0">
                          <a:solidFill>
                            <a:schemeClr val="dk1"/>
                          </a:solidFill>
                          <a:latin typeface="Arial"/>
                        </a:rPr>
                        <a:t>Impacted resupply schedules and shipping routes</a:t>
                      </a:r>
                    </a:p>
                  </a:txBody>
                  <a:tcPr marL="51431" marR="51431"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2789454925"/>
                  </a:ext>
                </a:extLst>
              </a:tr>
            </a:tbl>
          </a:graphicData>
        </a:graphic>
      </p:graphicFrame>
      <p:sp>
        <p:nvSpPr>
          <p:cNvPr id="2" name="Google Shape;754;p114">
            <a:extLst>
              <a:ext uri="{FF2B5EF4-FFF2-40B4-BE49-F238E27FC236}">
                <a16:creationId xmlns:a16="http://schemas.microsoft.com/office/drawing/2014/main" id="{09967C23-A665-E78C-CD36-052A466C92D3}"/>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77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CFE2F3"/>
        </a:solidFill>
        <a:effectLst/>
      </p:bgPr>
    </p:bg>
    <p:spTree>
      <p:nvGrpSpPr>
        <p:cNvPr id="1" name="Shape 148">
          <a:extLst>
            <a:ext uri="{FF2B5EF4-FFF2-40B4-BE49-F238E27FC236}">
              <a16:creationId xmlns:a16="http://schemas.microsoft.com/office/drawing/2014/main" id="{E56E6D50-9439-8A8F-E146-925410F1AF86}"/>
            </a:ext>
          </a:extLst>
        </p:cNvPr>
        <p:cNvGrpSpPr/>
        <p:nvPr/>
      </p:nvGrpSpPr>
      <p:grpSpPr>
        <a:xfrm>
          <a:off x="0" y="0"/>
          <a:ext cx="0" cy="0"/>
          <a:chOff x="0" y="0"/>
          <a:chExt cx="0" cy="0"/>
        </a:xfrm>
      </p:grpSpPr>
      <p:pic>
        <p:nvPicPr>
          <p:cNvPr id="149" name="Google Shape;149;g289ecd0e798_0_190">
            <a:extLst>
              <a:ext uri="{FF2B5EF4-FFF2-40B4-BE49-F238E27FC236}">
                <a16:creationId xmlns:a16="http://schemas.microsoft.com/office/drawing/2014/main" id="{B3F88494-EE93-CF45-B559-A11C715D671D}"/>
              </a:ext>
            </a:extLst>
          </p:cNvPr>
          <p:cNvPicPr preferRelativeResize="0"/>
          <p:nvPr/>
        </p:nvPicPr>
        <p:blipFill rotWithShape="1">
          <a:blip r:embed="rId3">
            <a:alphaModFix/>
          </a:blip>
          <a:srcRect/>
          <a:stretch/>
        </p:blipFill>
        <p:spPr>
          <a:xfrm>
            <a:off x="7114660" y="65185"/>
            <a:ext cx="631031" cy="794606"/>
          </a:xfrm>
          <a:prstGeom prst="rect">
            <a:avLst/>
          </a:prstGeom>
          <a:noFill/>
          <a:ln>
            <a:noFill/>
          </a:ln>
        </p:spPr>
      </p:pic>
      <p:pic>
        <p:nvPicPr>
          <p:cNvPr id="150" name="Google Shape;150;g289ecd0e798_0_190"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C1937BE1-8437-298B-3399-FAED492EF056}"/>
              </a:ext>
            </a:extLst>
          </p:cNvPr>
          <p:cNvPicPr preferRelativeResize="0"/>
          <p:nvPr/>
        </p:nvPicPr>
        <p:blipFill rotWithShape="1">
          <a:blip r:embed="rId4">
            <a:alphaModFix/>
          </a:blip>
          <a:srcRect/>
          <a:stretch/>
        </p:blipFill>
        <p:spPr>
          <a:xfrm>
            <a:off x="1278055" y="65184"/>
            <a:ext cx="631031" cy="702469"/>
          </a:xfrm>
          <a:prstGeom prst="rect">
            <a:avLst/>
          </a:prstGeom>
          <a:noFill/>
          <a:ln>
            <a:noFill/>
          </a:ln>
        </p:spPr>
      </p:pic>
      <p:sp>
        <p:nvSpPr>
          <p:cNvPr id="152" name="Google Shape;152;g289ecd0e798_0_190">
            <a:extLst>
              <a:ext uri="{FF2B5EF4-FFF2-40B4-BE49-F238E27FC236}">
                <a16:creationId xmlns:a16="http://schemas.microsoft.com/office/drawing/2014/main" id="{FEC0A70A-4324-C851-B0C5-296B89CC51F8}"/>
              </a:ext>
            </a:extLst>
          </p:cNvPr>
          <p:cNvSpPr txBox="1"/>
          <p:nvPr/>
        </p:nvSpPr>
        <p:spPr>
          <a:xfrm>
            <a:off x="1808519" y="173642"/>
            <a:ext cx="5504175" cy="1014300"/>
          </a:xfrm>
          <a:prstGeom prst="rect">
            <a:avLst/>
          </a:prstGeom>
          <a:noFill/>
          <a:ln>
            <a:noFill/>
          </a:ln>
        </p:spPr>
        <p:txBody>
          <a:bodyPr spcFirstLastPara="1" wrap="square" lIns="68569" tIns="34275" rIns="68569" bIns="34275" anchor="t" anchorCtr="0">
            <a:normAutofit/>
          </a:bodyPr>
          <a:lstStyle/>
          <a:p>
            <a:pPr algn="ctr" defTabSz="685800">
              <a:buSzPts val="3200"/>
            </a:pPr>
            <a:r>
              <a:rPr lang="en-CA" sz="2250" b="1">
                <a:solidFill>
                  <a:srgbClr val="17365D"/>
                </a:solidFill>
              </a:rPr>
              <a:t>Central &amp; Eastern Canadian Arctic</a:t>
            </a:r>
            <a:endParaRPr sz="2250"/>
          </a:p>
        </p:txBody>
      </p:sp>
      <p:sp>
        <p:nvSpPr>
          <p:cNvPr id="153" name="Google Shape;153;g289ecd0e798_0_190">
            <a:extLst>
              <a:ext uri="{FF2B5EF4-FFF2-40B4-BE49-F238E27FC236}">
                <a16:creationId xmlns:a16="http://schemas.microsoft.com/office/drawing/2014/main" id="{7B09CE96-252A-674E-9A1E-FF95D12B9553}"/>
              </a:ext>
            </a:extLst>
          </p:cNvPr>
          <p:cNvSpPr txBox="1"/>
          <p:nvPr/>
        </p:nvSpPr>
        <p:spPr>
          <a:xfrm>
            <a:off x="2441310" y="599719"/>
            <a:ext cx="4238592" cy="646300"/>
          </a:xfrm>
          <a:prstGeom prst="rect">
            <a:avLst/>
          </a:prstGeom>
          <a:noFill/>
          <a:ln>
            <a:noFill/>
          </a:ln>
        </p:spPr>
        <p:txBody>
          <a:bodyPr spcFirstLastPara="1" wrap="square" lIns="68569" tIns="34275" rIns="68569" bIns="34275" anchor="t" anchorCtr="0">
            <a:spAutoFit/>
          </a:bodyPr>
          <a:lstStyle/>
          <a:p>
            <a:pPr algn="ctr" defTabSz="685800">
              <a:buClrTx/>
            </a:pPr>
            <a:r>
              <a:rPr lang="en-CA" sz="1350">
                <a:ea typeface="+mn-ea"/>
              </a:rPr>
              <a:t>Extreme Winter Warming Days</a:t>
            </a:r>
            <a:endParaRPr lang="en-US" sz="1350" kern="1200">
              <a:ea typeface="+mn-ea"/>
              <a:cs typeface="+mn-cs"/>
            </a:endParaRPr>
          </a:p>
          <a:p>
            <a:pPr algn="ctr" defTabSz="685800"/>
            <a:r>
              <a:rPr lang="en-CA" sz="1050">
                <a:ea typeface="+mn-ea"/>
              </a:rPr>
              <a:t>Harmful Impacts on Arctic Wildlife</a:t>
            </a:r>
          </a:p>
          <a:p>
            <a:pPr defTabSz="685800"/>
            <a:endParaRPr sz="1350"/>
          </a:p>
        </p:txBody>
      </p:sp>
      <p:pic>
        <p:nvPicPr>
          <p:cNvPr id="5" name="Picture 4" descr="Popup Image">
            <a:extLst>
              <a:ext uri="{FF2B5EF4-FFF2-40B4-BE49-F238E27FC236}">
                <a16:creationId xmlns:a16="http://schemas.microsoft.com/office/drawing/2014/main" id="{5647DBDB-C59C-E519-250E-3504C0A8CBA3}"/>
              </a:ext>
            </a:extLst>
          </p:cNvPr>
          <p:cNvPicPr>
            <a:picLocks noChangeAspect="1"/>
          </p:cNvPicPr>
          <p:nvPr/>
        </p:nvPicPr>
        <p:blipFill>
          <a:blip r:embed="rId5"/>
          <a:stretch>
            <a:fillRect/>
          </a:stretch>
        </p:blipFill>
        <p:spPr>
          <a:xfrm>
            <a:off x="1416577" y="1006531"/>
            <a:ext cx="6287782" cy="2338538"/>
          </a:xfrm>
          <a:prstGeom prst="rect">
            <a:avLst/>
          </a:prstGeom>
        </p:spPr>
      </p:pic>
      <p:pic>
        <p:nvPicPr>
          <p:cNvPr id="8" name="Picture 7" descr="A map of the world&#10;&#10;AI-generated content may be incorrect.">
            <a:extLst>
              <a:ext uri="{FF2B5EF4-FFF2-40B4-BE49-F238E27FC236}">
                <a16:creationId xmlns:a16="http://schemas.microsoft.com/office/drawing/2014/main" id="{A465B91D-E3E1-8996-CBBC-B8FC04E72B9B}"/>
              </a:ext>
            </a:extLst>
          </p:cNvPr>
          <p:cNvPicPr>
            <a:picLocks noChangeAspect="1"/>
          </p:cNvPicPr>
          <p:nvPr/>
        </p:nvPicPr>
        <p:blipFill>
          <a:blip r:embed="rId6">
            <a:extLst>
              <a:ext uri="{28A0092B-C50C-407E-A947-70E740481C1C}">
                <a14:useLocalDpi xmlns:a14="http://schemas.microsoft.com/office/drawing/2010/main" val="0"/>
              </a:ext>
            </a:extLst>
          </a:blip>
          <a:srcRect t="2540" r="16833" b="8398"/>
          <a:stretch/>
        </p:blipFill>
        <p:spPr>
          <a:xfrm>
            <a:off x="5484240" y="3335257"/>
            <a:ext cx="2217451" cy="1611190"/>
          </a:xfrm>
          <a:prstGeom prst="rect">
            <a:avLst/>
          </a:prstGeom>
        </p:spPr>
      </p:pic>
      <p:sp>
        <p:nvSpPr>
          <p:cNvPr id="10" name="TextBox 9">
            <a:extLst>
              <a:ext uri="{FF2B5EF4-FFF2-40B4-BE49-F238E27FC236}">
                <a16:creationId xmlns:a16="http://schemas.microsoft.com/office/drawing/2014/main" id="{B04BDAB4-CF19-B05C-5D93-BFEA6F3ECF7F}"/>
              </a:ext>
            </a:extLst>
          </p:cNvPr>
          <p:cNvSpPr txBox="1"/>
          <p:nvPr/>
        </p:nvSpPr>
        <p:spPr>
          <a:xfrm>
            <a:off x="4013743" y="3343459"/>
            <a:ext cx="111528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buClrTx/>
            </a:pPr>
            <a:r>
              <a:rPr lang="en-US" sz="1350" kern="1200">
                <a:ea typeface="+mn-ea"/>
              </a:rPr>
              <a:t>Igloolik, NU</a:t>
            </a:r>
            <a:endParaRPr lang="en-US" sz="1350" kern="1200">
              <a:ea typeface="+mn-ea"/>
              <a:cs typeface="+mn-cs"/>
            </a:endParaRPr>
          </a:p>
        </p:txBody>
      </p:sp>
      <p:sp>
        <p:nvSpPr>
          <p:cNvPr id="11" name="Star: 5 Points 10">
            <a:extLst>
              <a:ext uri="{FF2B5EF4-FFF2-40B4-BE49-F238E27FC236}">
                <a16:creationId xmlns:a16="http://schemas.microsoft.com/office/drawing/2014/main" id="{19D84870-C848-05C8-54EE-92FA6CDC2E2C}"/>
              </a:ext>
            </a:extLst>
          </p:cNvPr>
          <p:cNvSpPr/>
          <p:nvPr/>
        </p:nvSpPr>
        <p:spPr>
          <a:xfrm>
            <a:off x="6883074" y="4141719"/>
            <a:ext cx="86677" cy="8667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Arial"/>
            </a:endParaRPr>
          </a:p>
        </p:txBody>
      </p:sp>
      <p:sp>
        <p:nvSpPr>
          <p:cNvPr id="12" name="Oval 11">
            <a:extLst>
              <a:ext uri="{FF2B5EF4-FFF2-40B4-BE49-F238E27FC236}">
                <a16:creationId xmlns:a16="http://schemas.microsoft.com/office/drawing/2014/main" id="{157F4A77-CA1D-131B-CFC8-434008537B35}"/>
              </a:ext>
            </a:extLst>
          </p:cNvPr>
          <p:cNvSpPr/>
          <p:nvPr/>
        </p:nvSpPr>
        <p:spPr>
          <a:xfrm>
            <a:off x="6115367" y="1324438"/>
            <a:ext cx="488448" cy="1207689"/>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Arial"/>
            </a:endParaRPr>
          </a:p>
        </p:txBody>
      </p:sp>
      <p:sp>
        <p:nvSpPr>
          <p:cNvPr id="3" name="TextBox 2">
            <a:extLst>
              <a:ext uri="{FF2B5EF4-FFF2-40B4-BE49-F238E27FC236}">
                <a16:creationId xmlns:a16="http://schemas.microsoft.com/office/drawing/2014/main" id="{A67F92F8-624C-C3DB-B7F2-E556B7C7CCC1}"/>
              </a:ext>
            </a:extLst>
          </p:cNvPr>
          <p:cNvSpPr txBox="1"/>
          <p:nvPr/>
        </p:nvSpPr>
        <p:spPr>
          <a:xfrm>
            <a:off x="1414561" y="4447596"/>
            <a:ext cx="4071085"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buClrTx/>
            </a:pPr>
            <a:r>
              <a:rPr lang="en-US" sz="900" kern="1200" dirty="0">
                <a:ea typeface="+mn-ea"/>
              </a:rPr>
              <a:t>Lemaire et. al. (2025), Increases in Arctic Extreme Climatic Events Are Linked to Negative Fitness Effects on the Local Biota. Glob Change Biol, 31: e70157. </a:t>
            </a:r>
            <a:r>
              <a:rPr lang="en-US" sz="900" kern="1200" dirty="0">
                <a:ea typeface="+mn-ea"/>
                <a:hlinkClick r:id="rId7"/>
              </a:rPr>
              <a:t>https://doi.org/10.1111/gcb.70157</a:t>
            </a:r>
            <a:r>
              <a:rPr lang="en-US" sz="900" kern="1200" dirty="0">
                <a:ea typeface="+mn-ea"/>
              </a:rPr>
              <a:t> </a:t>
            </a:r>
          </a:p>
          <a:p>
            <a:pPr defTabSz="342900">
              <a:buClrTx/>
            </a:pPr>
            <a:endParaRPr lang="en-US" sz="1350" kern="1200" dirty="0">
              <a:ea typeface="+mn-ea"/>
            </a:endParaRPr>
          </a:p>
        </p:txBody>
      </p:sp>
      <p:sp>
        <p:nvSpPr>
          <p:cNvPr id="4" name="Google Shape;754;p114">
            <a:extLst>
              <a:ext uri="{FF2B5EF4-FFF2-40B4-BE49-F238E27FC236}">
                <a16:creationId xmlns:a16="http://schemas.microsoft.com/office/drawing/2014/main" id="{452DF1CF-41DF-12D8-765B-369B609C8380}"/>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7683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pic>
        <p:nvPicPr>
          <p:cNvPr id="12" name="Google Shape;337;g289ecd0e798_0_172">
            <a:extLst>
              <a:ext uri="{FF2B5EF4-FFF2-40B4-BE49-F238E27FC236}">
                <a16:creationId xmlns:a16="http://schemas.microsoft.com/office/drawing/2014/main" id="{90E51705-AC5F-7775-8B73-ECC303A62CBB}"/>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3"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900188E5-3137-C3FD-5796-2FF104016878}"/>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15" name="Google Shape;341;g289ecd0e798_0_172">
            <a:extLst>
              <a:ext uri="{FF2B5EF4-FFF2-40B4-BE49-F238E27FC236}">
                <a16:creationId xmlns:a16="http://schemas.microsoft.com/office/drawing/2014/main" id="{0EC2D532-CE60-F985-0E6C-777603064440}"/>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graphicFrame>
        <p:nvGraphicFramePr>
          <p:cNvPr id="7" name="Google Shape;380;g289ecd0e798_0_208">
            <a:extLst>
              <a:ext uri="{FF2B5EF4-FFF2-40B4-BE49-F238E27FC236}">
                <a16:creationId xmlns:a16="http://schemas.microsoft.com/office/drawing/2014/main" id="{37BB3B0C-8D3C-09BF-155F-96CCDFF0E001}"/>
              </a:ext>
            </a:extLst>
          </p:cNvPr>
          <p:cNvGraphicFramePr/>
          <p:nvPr/>
        </p:nvGraphicFramePr>
        <p:xfrm>
          <a:off x="1274788" y="633836"/>
          <a:ext cx="6572607" cy="678180"/>
        </p:xfrm>
        <a:graphic>
          <a:graphicData uri="http://schemas.openxmlformats.org/drawingml/2006/table">
            <a:tbl>
              <a:tblPr firstRow="1" bandRow="1">
                <a:noFill/>
              </a:tblPr>
              <a:tblGrid>
                <a:gridCol w="3459750">
                  <a:extLst>
                    <a:ext uri="{9D8B030D-6E8A-4147-A177-3AD203B41FA5}">
                      <a16:colId xmlns:a16="http://schemas.microsoft.com/office/drawing/2014/main" val="20000"/>
                    </a:ext>
                  </a:extLst>
                </a:gridCol>
                <a:gridCol w="1129950">
                  <a:extLst>
                    <a:ext uri="{9D8B030D-6E8A-4147-A177-3AD203B41FA5}">
                      <a16:colId xmlns:a16="http://schemas.microsoft.com/office/drawing/2014/main" val="20001"/>
                    </a:ext>
                  </a:extLst>
                </a:gridCol>
                <a:gridCol w="563119">
                  <a:extLst>
                    <a:ext uri="{9D8B030D-6E8A-4147-A177-3AD203B41FA5}">
                      <a16:colId xmlns:a16="http://schemas.microsoft.com/office/drawing/2014/main" val="20002"/>
                    </a:ext>
                  </a:extLst>
                </a:gridCol>
                <a:gridCol w="563119">
                  <a:extLst>
                    <a:ext uri="{9D8B030D-6E8A-4147-A177-3AD203B41FA5}">
                      <a16:colId xmlns:a16="http://schemas.microsoft.com/office/drawing/2014/main" val="20003"/>
                    </a:ext>
                  </a:extLst>
                </a:gridCol>
                <a:gridCol w="563119">
                  <a:extLst>
                    <a:ext uri="{9D8B030D-6E8A-4147-A177-3AD203B41FA5}">
                      <a16:colId xmlns:a16="http://schemas.microsoft.com/office/drawing/2014/main" val="20004"/>
                    </a:ext>
                  </a:extLst>
                </a:gridCol>
                <a:gridCol w="293550">
                  <a:extLst>
                    <a:ext uri="{9D8B030D-6E8A-4147-A177-3AD203B41FA5}">
                      <a16:colId xmlns:a16="http://schemas.microsoft.com/office/drawing/2014/main" val="20005"/>
                    </a:ext>
                  </a:extLst>
                </a:gridCol>
              </a:tblGrid>
              <a:tr h="251460">
                <a:tc gridSpan="2">
                  <a:txBody>
                    <a:bodyPr/>
                    <a:lstStyle/>
                    <a:p>
                      <a:pPr marL="0" lvl="0" indent="0" algn="l" rtl="0">
                        <a:spcBef>
                          <a:spcPts val="0"/>
                        </a:spcBef>
                        <a:spcAft>
                          <a:spcPts val="0"/>
                        </a:spcAft>
                        <a:buNone/>
                      </a:pPr>
                      <a:r>
                        <a:rPr lang="en-CA" sz="1300" b="1" cap="small">
                          <a:solidFill>
                            <a:srgbClr val="17365D"/>
                          </a:solidFill>
                        </a:rPr>
                        <a:t>Seasonal Outlook: Winter 2025-26</a:t>
                      </a:r>
                      <a:endParaRPr sz="1000" b="1">
                        <a:solidFill>
                          <a:srgbClr val="17365D"/>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gridSpan="4">
                  <a:txBody>
                    <a:bodyPr/>
                    <a:lstStyle/>
                    <a:p>
                      <a:pPr marL="0" lvl="0" indent="0" algn="ctr" rtl="0">
                        <a:spcBef>
                          <a:spcPts val="0"/>
                        </a:spcBef>
                        <a:spcAft>
                          <a:spcPts val="0"/>
                        </a:spcAft>
                        <a:buNone/>
                      </a:pPr>
                      <a:r>
                        <a:rPr lang="en-CA" sz="1000" b="1">
                          <a:solidFill>
                            <a:srgbClr val="17365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Multi Model Agreement</a:t>
                      </a:r>
                      <a:endParaRPr lang="en-CA" sz="1000" b="1">
                        <a:solidFill>
                          <a:srgbClr val="17365D"/>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5750">
                <a:tc>
                  <a:txBody>
                    <a:bodyPr/>
                    <a:lstStyle/>
                    <a:p>
                      <a:pPr marL="0" marR="0" lvl="0" indent="0" algn="ctr" rtl="0">
                        <a:lnSpc>
                          <a:spcPct val="100000"/>
                        </a:lnSpc>
                        <a:spcBef>
                          <a:spcPts val="0"/>
                        </a:spcBef>
                        <a:spcAft>
                          <a:spcPts val="0"/>
                        </a:spcAft>
                        <a:buClr>
                          <a:schemeClr val="lt1"/>
                        </a:buClr>
                        <a:buSzPts val="900"/>
                        <a:buFont typeface="Arial"/>
                        <a:buNone/>
                      </a:pPr>
                      <a:r>
                        <a:rPr lang="en-CA" sz="800" b="1">
                          <a:solidFill>
                            <a:schemeClr val="lt1"/>
                          </a:solidFill>
                        </a:rPr>
                        <a:t>Climatological </a:t>
                      </a:r>
                      <a:endParaRPr sz="800" b="1">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800" b="1">
                          <a:solidFill>
                            <a:schemeClr val="lt1"/>
                          </a:solidFill>
                        </a:rPr>
                        <a:t>variables</a:t>
                      </a:r>
                      <a:endParaRPr sz="800" b="1" u="none" strike="noStrike" cap="none">
                        <a:solidFill>
                          <a:schemeClr val="lt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None/>
                      </a:pPr>
                      <a:r>
                        <a:rPr lang="en-CA" sz="800" b="1">
                          <a:solidFill>
                            <a:schemeClr val="lt1"/>
                          </a:solidFill>
                        </a:rPr>
                        <a:t>Forecast relative to </a:t>
                      </a:r>
                      <a:endParaRPr sz="800" b="1">
                        <a:solidFill>
                          <a:schemeClr val="lt1"/>
                        </a:solidFill>
                      </a:endParaRPr>
                    </a:p>
                    <a:p>
                      <a:pPr marL="0" marR="0" lvl="0" indent="0" algn="ctr" rtl="0">
                        <a:lnSpc>
                          <a:spcPct val="100000"/>
                        </a:lnSpc>
                        <a:spcBef>
                          <a:spcPts val="0"/>
                        </a:spcBef>
                        <a:spcAft>
                          <a:spcPts val="0"/>
                        </a:spcAft>
                        <a:buNone/>
                      </a:pPr>
                      <a:r>
                        <a:rPr lang="en-CA" sz="800" b="1">
                          <a:solidFill>
                            <a:schemeClr val="lt1"/>
                          </a:solidFill>
                        </a:rPr>
                        <a:t>climatological normal</a:t>
                      </a:r>
                      <a:endParaRPr sz="800" b="1" u="none" strike="noStrike" cap="none">
                        <a:solidFill>
                          <a:schemeClr val="lt1"/>
                        </a:solidFill>
                      </a:endParaRPr>
                    </a:p>
                  </a:txBody>
                  <a:tcPr marL="68588" marR="68588" marT="28575" marB="285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800" b="1" u="none" strike="noStrike" cap="none">
                          <a:solidFill>
                            <a:schemeClr val="lt1"/>
                          </a:solidFill>
                        </a:rPr>
                        <a:t>High</a:t>
                      </a:r>
                      <a:endParaRPr sz="800" u="none" strike="noStrike" cap="none"/>
                    </a:p>
                  </a:txBody>
                  <a:tcPr marL="68588" marR="68588" marT="28575" marB="285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800" b="1" u="none" strike="noStrike" cap="none">
                          <a:solidFill>
                            <a:schemeClr val="lt1"/>
                          </a:solidFill>
                        </a:rPr>
                        <a:t>Moderate</a:t>
                      </a:r>
                      <a:endParaRPr sz="800" u="none" strike="noStrike" cap="none"/>
                    </a:p>
                  </a:txBody>
                  <a:tcPr marL="68588" marR="68588" marT="28575" marB="285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800" b="1" u="none" strike="noStrike" cap="none">
                          <a:solidFill>
                            <a:schemeClr val="lt1"/>
                          </a:solidFill>
                        </a:rPr>
                        <a:t>Low</a:t>
                      </a:r>
                      <a:endParaRPr sz="800" u="none" strike="noStrike" cap="none"/>
                    </a:p>
                  </a:txBody>
                  <a:tcPr marL="68588" marR="68588" marT="28575" marB="285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None/>
                      </a:pPr>
                      <a:r>
                        <a:rPr lang="en-CA" sz="800" b="1" i="1">
                          <a:solidFill>
                            <a:schemeClr val="lt1"/>
                          </a:solidFill>
                        </a:rPr>
                        <a:t>No</a:t>
                      </a:r>
                      <a:endParaRPr sz="800" b="1" i="1" u="none" strike="noStrike" cap="none">
                        <a:solidFill>
                          <a:schemeClr val="lt1"/>
                        </a:solidFill>
                      </a:endParaRPr>
                    </a:p>
                  </a:txBody>
                  <a:tcPr marL="68588" marR="68588" marT="28575" marB="28575">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8" name="Google Shape;381;g289ecd0e798_0_208">
            <a:extLst>
              <a:ext uri="{FF2B5EF4-FFF2-40B4-BE49-F238E27FC236}">
                <a16:creationId xmlns:a16="http://schemas.microsoft.com/office/drawing/2014/main" id="{257F3CB5-EA2E-8A8E-CEF0-D0F11F8BC791}"/>
              </a:ext>
            </a:extLst>
          </p:cNvPr>
          <p:cNvGraphicFramePr/>
          <p:nvPr/>
        </p:nvGraphicFramePr>
        <p:xfrm>
          <a:off x="1274740" y="2309015"/>
          <a:ext cx="6572640" cy="888490"/>
        </p:xfrm>
        <a:graphic>
          <a:graphicData uri="http://schemas.openxmlformats.org/drawingml/2006/table">
            <a:tbl>
              <a:tblPr firstRow="1" bandRow="1">
                <a:noFill/>
              </a:tblPr>
              <a:tblGrid>
                <a:gridCol w="697048">
                  <a:extLst>
                    <a:ext uri="{9D8B030D-6E8A-4147-A177-3AD203B41FA5}">
                      <a16:colId xmlns:a16="http://schemas.microsoft.com/office/drawing/2014/main" val="20000"/>
                    </a:ext>
                  </a:extLst>
                </a:gridCol>
                <a:gridCol w="2762719">
                  <a:extLst>
                    <a:ext uri="{9D8B030D-6E8A-4147-A177-3AD203B41FA5}">
                      <a16:colId xmlns:a16="http://schemas.microsoft.com/office/drawing/2014/main" val="20001"/>
                    </a:ext>
                  </a:extLst>
                </a:gridCol>
                <a:gridCol w="1129950">
                  <a:extLst>
                    <a:ext uri="{9D8B030D-6E8A-4147-A177-3AD203B41FA5}">
                      <a16:colId xmlns:a16="http://schemas.microsoft.com/office/drawing/2014/main" val="20002"/>
                    </a:ext>
                  </a:extLst>
                </a:gridCol>
                <a:gridCol w="563119">
                  <a:extLst>
                    <a:ext uri="{9D8B030D-6E8A-4147-A177-3AD203B41FA5}">
                      <a16:colId xmlns:a16="http://schemas.microsoft.com/office/drawing/2014/main" val="20003"/>
                    </a:ext>
                  </a:extLst>
                </a:gridCol>
                <a:gridCol w="563119">
                  <a:extLst>
                    <a:ext uri="{9D8B030D-6E8A-4147-A177-3AD203B41FA5}">
                      <a16:colId xmlns:a16="http://schemas.microsoft.com/office/drawing/2014/main" val="20004"/>
                    </a:ext>
                  </a:extLst>
                </a:gridCol>
                <a:gridCol w="551985">
                  <a:extLst>
                    <a:ext uri="{9D8B030D-6E8A-4147-A177-3AD203B41FA5}">
                      <a16:colId xmlns:a16="http://schemas.microsoft.com/office/drawing/2014/main" val="20005"/>
                    </a:ext>
                  </a:extLst>
                </a:gridCol>
                <a:gridCol w="304700">
                  <a:extLst>
                    <a:ext uri="{9D8B030D-6E8A-4147-A177-3AD203B41FA5}">
                      <a16:colId xmlns:a16="http://schemas.microsoft.com/office/drawing/2014/main" val="20006"/>
                    </a:ext>
                  </a:extLst>
                </a:gridCol>
              </a:tblGrid>
              <a:tr h="169593">
                <a:tc rowSpan="4">
                  <a:txBody>
                    <a:bodyPr/>
                    <a:lstStyle/>
                    <a:p>
                      <a:pPr marL="0" marR="0" lvl="0" indent="0" algn="ctr" rtl="0">
                        <a:lnSpc>
                          <a:spcPct val="100000"/>
                        </a:lnSpc>
                        <a:spcBef>
                          <a:spcPts val="0"/>
                        </a:spcBef>
                        <a:spcAft>
                          <a:spcPts val="0"/>
                        </a:spcAft>
                        <a:buClr>
                          <a:schemeClr val="dk1"/>
                        </a:buClr>
                        <a:buSzPts val="900"/>
                        <a:buFont typeface="Arial"/>
                        <a:buNone/>
                      </a:pPr>
                      <a:r>
                        <a:rPr lang="en-CA" sz="700" b="1" u="none" strike="noStrike" cap="none" dirty="0">
                          <a:solidFill>
                            <a:schemeClr val="dk1"/>
                          </a:solidFill>
                        </a:rPr>
                        <a:t>Precipitation</a:t>
                      </a:r>
                      <a:endParaRPr sz="700" u="none" strike="noStrike" cap="none" dirty="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a:solidFill>
                        <a:schemeClr val="dk1"/>
                      </a:solidFill>
                    </a:lnB>
                    <a:solidFill>
                      <a:srgbClr val="E6E6E6"/>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CA" sz="700" dirty="0">
                          <a:solidFill>
                            <a:schemeClr val="dk1"/>
                          </a:solidFill>
                        </a:rPr>
                        <a:t>Nunavut – Hudson Bay</a:t>
                      </a:r>
                      <a:endParaRPr lang="en-CA" sz="700" dirty="0"/>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rowSpan="4">
                  <a:txBody>
                    <a:bodyPr/>
                    <a:lstStyle/>
                    <a:p>
                      <a:pPr marL="0" marR="0" lvl="0" indent="0" algn="ctr" rtl="0">
                        <a:lnSpc>
                          <a:spcPct val="100000"/>
                        </a:lnSpc>
                        <a:spcBef>
                          <a:spcPts val="0"/>
                        </a:spcBef>
                        <a:spcAft>
                          <a:spcPts val="0"/>
                        </a:spcAft>
                        <a:buClr>
                          <a:srgbClr val="000000"/>
                        </a:buClr>
                        <a:buSzPts val="1000"/>
                        <a:buFont typeface="Arial"/>
                        <a:buNone/>
                      </a:pPr>
                      <a:r>
                        <a:rPr lang="en-US" sz="700" b="1" dirty="0">
                          <a:solidFill>
                            <a:schemeClr val="accent6">
                              <a:lumMod val="75000"/>
                            </a:schemeClr>
                          </a:solidFill>
                        </a:rPr>
                        <a:t>Above Normal</a:t>
                      </a: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a:solidFill>
                        <a:schemeClr val="dk1"/>
                      </a:solidFill>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62890">
                <a:tc vMerge="1">
                  <a:txBody>
                    <a:bodyPr/>
                    <a:lstStyle/>
                    <a:p>
                      <a:endParaRPr lang="en-US"/>
                    </a:p>
                  </a:txBody>
                  <a:tcPr/>
                </a:tc>
                <a:tc>
                  <a:txBody>
                    <a:bodyPr/>
                    <a:lstStyle/>
                    <a:p>
                      <a:pPr marL="0" lvl="0" indent="0" algn="l">
                        <a:spcBef>
                          <a:spcPts val="0"/>
                        </a:spcBef>
                        <a:spcAft>
                          <a:spcPts val="0"/>
                        </a:spcAft>
                        <a:buNone/>
                      </a:pPr>
                      <a:r>
                        <a:rPr lang="en-CA" sz="700" dirty="0">
                          <a:solidFill>
                            <a:schemeClr val="dk1"/>
                          </a:solidFill>
                        </a:rPr>
                        <a:t>Nunavut – northern regions, Ellesmere Island, Northern Baffin Island, Baffin Bay; western and  Greenland, </a:t>
                      </a:r>
                    </a:p>
                  </a:txBody>
                  <a:tcPr marL="68588" marR="68588" marT="28575" marB="2857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vMerge="1">
                  <a:txBody>
                    <a:bodyPr/>
                    <a:lstStyle/>
                    <a:p>
                      <a:pPr marL="0" marR="0" lvl="0" indent="0" algn="ctr" rtl="0">
                        <a:lnSpc>
                          <a:spcPct val="100000"/>
                        </a:lnSpc>
                        <a:spcBef>
                          <a:spcPts val="0"/>
                        </a:spcBef>
                        <a:spcAft>
                          <a:spcPts val="0"/>
                        </a:spcAft>
                        <a:buClr>
                          <a:srgbClr val="000000"/>
                        </a:buClr>
                        <a:buSzPts val="1000"/>
                        <a:buFont typeface="Arial"/>
                        <a:buNone/>
                      </a:pPr>
                      <a:r>
                        <a:rPr lang="en-US" sz="900" b="1">
                          <a:solidFill>
                            <a:srgbClr val="FF0000"/>
                          </a:solidFill>
                        </a:rPr>
                        <a:t>Above Normal</a:t>
                      </a:r>
                    </a:p>
                  </a:txBody>
                  <a:tcPr marL="91450" marR="91450" marT="38100" marB="3810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262890">
                <a:tc vMerge="1">
                  <a:txBody>
                    <a:bodyPr/>
                    <a:lstStyle/>
                    <a:p>
                      <a:endParaRPr lang="en-US"/>
                    </a:p>
                  </a:txBody>
                  <a:tcPr/>
                </a:tc>
                <a:tc>
                  <a:txBody>
                    <a:bodyPr/>
                    <a:lstStyle/>
                    <a:p>
                      <a:pPr marL="0" lvl="0" indent="0" algn="l">
                        <a:spcBef>
                          <a:spcPts val="0"/>
                        </a:spcBef>
                        <a:spcAft>
                          <a:spcPts val="0"/>
                        </a:spcAft>
                        <a:buNone/>
                      </a:pPr>
                      <a:r>
                        <a:rPr lang="en-CA" sz="700" b="0" i="0" u="none" strike="noStrike" noProof="0" dirty="0">
                          <a:solidFill>
                            <a:schemeClr val="dk1"/>
                          </a:solidFill>
                          <a:latin typeface="Aptos"/>
                        </a:rPr>
                        <a:t>Inuvialuit Settlement Region, Arctic Archipelago, southeastern Baffin Island</a:t>
                      </a:r>
                      <a:endParaRPr sz="1000" dirty="0"/>
                    </a:p>
                  </a:txBody>
                  <a:tcPr marL="68588" marR="68588" marT="28575" marB="285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900" b="1">
                          <a:solidFill>
                            <a:schemeClr val="dk1"/>
                          </a:solidFill>
                        </a:rPr>
                        <a:t>Equal Chance</a:t>
                      </a:r>
                    </a:p>
                  </a:txBody>
                  <a:tcPr marL="91450" marR="91450" marT="38100" marB="3810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700" b="1" u="none" strike="noStrike" cap="none">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700" b="1" u="none" strike="noStrike" cap="none">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169592">
                <a:tc vMerge="1">
                  <a:txBody>
                    <a:bodyPr/>
                    <a:lstStyle/>
                    <a:p>
                      <a:endParaRPr lang="en-US"/>
                    </a:p>
                  </a:txBody>
                  <a:tcPr marL="91450" marR="91450" marT="38099" marB="38099"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rgbClr val="E6E6E6"/>
                    </a:solidFill>
                  </a:tcPr>
                </a:tc>
                <a:tc>
                  <a:txBody>
                    <a:bodyPr/>
                    <a:lstStyle/>
                    <a:p>
                      <a:pPr lvl="0" algn="l">
                        <a:lnSpc>
                          <a:spcPct val="100000"/>
                        </a:lnSpc>
                        <a:spcBef>
                          <a:spcPts val="0"/>
                        </a:spcBef>
                        <a:spcAft>
                          <a:spcPts val="0"/>
                        </a:spcAft>
                        <a:buNone/>
                      </a:pPr>
                      <a:r>
                        <a:rPr lang="en-CA" sz="700" b="0" i="0" u="none" strike="noStrike" noProof="0" dirty="0">
                          <a:solidFill>
                            <a:schemeClr val="dk1"/>
                          </a:solidFill>
                          <a:latin typeface="Aptos"/>
                        </a:rPr>
                        <a:t>Nunavik</a:t>
                      </a: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vMerge="1">
                  <a:txBody>
                    <a:bodyPr/>
                    <a:lstStyle/>
                    <a:p>
                      <a:endParaRPr lang="en-US"/>
                    </a:p>
                  </a:txBody>
                  <a:tcPr marL="91450" marR="91450" marT="38099" marB="38099" anchor="ctr">
                    <a:lnL w="12700">
                      <a:solidFill>
                        <a:schemeClr val="dk1"/>
                      </a:solidFill>
                    </a:lnL>
                    <a:lnR w="12700">
                      <a:solidFill>
                        <a:schemeClr val="dk1"/>
                      </a:solidFill>
                    </a:lnR>
                    <a:lnT w="12700">
                      <a:solidFill>
                        <a:schemeClr val="dk1"/>
                      </a:solidFill>
                    </a:lnT>
                    <a:lnB w="12700">
                      <a:solidFill>
                        <a:schemeClr val="dk1"/>
                      </a:solidFill>
                    </a:lnB>
                    <a:solidFill>
                      <a:srgbClr val="E6E6E6"/>
                    </a:solidFill>
                  </a:tcPr>
                </a:tc>
                <a:tc>
                  <a:txBody>
                    <a:bodyPr/>
                    <a:lstStyle/>
                    <a:p>
                      <a:pPr marL="0" lvl="0" indent="0" algn="ctr">
                        <a:lnSpc>
                          <a:spcPct val="114999"/>
                        </a:lnSpc>
                        <a:spcBef>
                          <a:spcPts val="0"/>
                        </a:spcBef>
                        <a:spcAft>
                          <a:spcPts val="0"/>
                        </a:spcAft>
                        <a:buNone/>
                      </a:pPr>
                      <a:endParaRPr sz="700" u="none" strike="noStrike" cap="none"/>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lvl="0" indent="0" algn="ctr" defTabSz="914400">
                        <a:lnSpc>
                          <a:spcPct val="114999"/>
                        </a:lnSpc>
                        <a:spcBef>
                          <a:spcPts val="0"/>
                        </a:spcBef>
                        <a:spcAft>
                          <a:spcPts val="0"/>
                        </a:spcAft>
                        <a:buNone/>
                        <a:tabLst/>
                        <a:defRPr/>
                      </a:pPr>
                      <a:endParaRPr lang="en-CA" sz="700" b="1" u="none" strike="noStrike" cap="none">
                        <a:solidFill>
                          <a:schemeClr val="dk1"/>
                        </a:solidFill>
                      </a:endParaRP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lvl="0" indent="0" algn="ctr" defTabSz="914400">
                        <a:lnSpc>
                          <a:spcPct val="114999"/>
                        </a:lnSpc>
                        <a:spcBef>
                          <a:spcPts val="0"/>
                        </a:spcBef>
                        <a:spcAft>
                          <a:spcPts val="0"/>
                        </a:spcAft>
                        <a:buNone/>
                        <a:tabLst/>
                        <a:defRPr/>
                      </a:pPr>
                      <a:endParaRPr lang="en-CA" sz="700" b="1" u="none" strike="noStrike" cap="none">
                        <a:solidFill>
                          <a:schemeClr val="dk1"/>
                        </a:solidFill>
                      </a:endParaRP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lvl="0" indent="0" algn="ctr">
                        <a:lnSpc>
                          <a:spcPct val="114999"/>
                        </a:lnSpc>
                        <a:spcBef>
                          <a:spcPts val="0"/>
                        </a:spcBef>
                        <a:spcAft>
                          <a:spcPts val="0"/>
                        </a:spcAft>
                        <a:buNone/>
                      </a:pPr>
                      <a:endParaRPr sz="700" b="1" u="none" strike="noStrike" cap="none" dirty="0">
                        <a:solidFill>
                          <a:schemeClr val="dk1"/>
                        </a:solidFill>
                      </a:endParaRP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573531810"/>
                  </a:ext>
                </a:extLst>
              </a:tr>
            </a:tbl>
          </a:graphicData>
        </a:graphic>
      </p:graphicFrame>
      <p:graphicFrame>
        <p:nvGraphicFramePr>
          <p:cNvPr id="9" name="Google Shape;382;g289ecd0e798_0_208">
            <a:extLst>
              <a:ext uri="{FF2B5EF4-FFF2-40B4-BE49-F238E27FC236}">
                <a16:creationId xmlns:a16="http://schemas.microsoft.com/office/drawing/2014/main" id="{F5F60236-45D5-1D4B-C004-2AFEBDB6EF7A}"/>
              </a:ext>
            </a:extLst>
          </p:cNvPr>
          <p:cNvGraphicFramePr/>
          <p:nvPr>
            <p:extLst>
              <p:ext uri="{D42A27DB-BD31-4B8C-83A1-F6EECF244321}">
                <p14:modId xmlns:p14="http://schemas.microsoft.com/office/powerpoint/2010/main" val="1215843378"/>
              </p:ext>
            </p:extLst>
          </p:nvPr>
        </p:nvGraphicFramePr>
        <p:xfrm>
          <a:off x="1275902" y="3171771"/>
          <a:ext cx="6577670" cy="1786698"/>
        </p:xfrm>
        <a:graphic>
          <a:graphicData uri="http://schemas.openxmlformats.org/drawingml/2006/table">
            <a:tbl>
              <a:tblPr firstRow="1" bandRow="1">
                <a:noFill/>
              </a:tblPr>
              <a:tblGrid>
                <a:gridCol w="727617">
                  <a:extLst>
                    <a:ext uri="{9D8B030D-6E8A-4147-A177-3AD203B41FA5}">
                      <a16:colId xmlns:a16="http://schemas.microsoft.com/office/drawing/2014/main" val="20000"/>
                    </a:ext>
                  </a:extLst>
                </a:gridCol>
                <a:gridCol w="882153">
                  <a:extLst>
                    <a:ext uri="{9D8B030D-6E8A-4147-A177-3AD203B41FA5}">
                      <a16:colId xmlns:a16="http://schemas.microsoft.com/office/drawing/2014/main" val="20001"/>
                    </a:ext>
                  </a:extLst>
                </a:gridCol>
                <a:gridCol w="824721">
                  <a:extLst>
                    <a:ext uri="{9D8B030D-6E8A-4147-A177-3AD203B41FA5}">
                      <a16:colId xmlns:a16="http://schemas.microsoft.com/office/drawing/2014/main" val="2824628332"/>
                    </a:ext>
                  </a:extLst>
                </a:gridCol>
                <a:gridCol w="1016153">
                  <a:extLst>
                    <a:ext uri="{9D8B030D-6E8A-4147-A177-3AD203B41FA5}">
                      <a16:colId xmlns:a16="http://schemas.microsoft.com/office/drawing/2014/main" val="20002"/>
                    </a:ext>
                  </a:extLst>
                </a:gridCol>
                <a:gridCol w="1166694">
                  <a:extLst>
                    <a:ext uri="{9D8B030D-6E8A-4147-A177-3AD203B41FA5}">
                      <a16:colId xmlns:a16="http://schemas.microsoft.com/office/drawing/2014/main" val="20003"/>
                    </a:ext>
                  </a:extLst>
                </a:gridCol>
                <a:gridCol w="564529">
                  <a:extLst>
                    <a:ext uri="{9D8B030D-6E8A-4147-A177-3AD203B41FA5}">
                      <a16:colId xmlns:a16="http://schemas.microsoft.com/office/drawing/2014/main" val="20004"/>
                    </a:ext>
                  </a:extLst>
                </a:gridCol>
                <a:gridCol w="551985">
                  <a:extLst>
                    <a:ext uri="{9D8B030D-6E8A-4147-A177-3AD203B41FA5}">
                      <a16:colId xmlns:a16="http://schemas.microsoft.com/office/drawing/2014/main" val="20005"/>
                    </a:ext>
                  </a:extLst>
                </a:gridCol>
                <a:gridCol w="514349">
                  <a:extLst>
                    <a:ext uri="{9D8B030D-6E8A-4147-A177-3AD203B41FA5}">
                      <a16:colId xmlns:a16="http://schemas.microsoft.com/office/drawing/2014/main" val="20006"/>
                    </a:ext>
                  </a:extLst>
                </a:gridCol>
                <a:gridCol w="329469">
                  <a:extLst>
                    <a:ext uri="{9D8B030D-6E8A-4147-A177-3AD203B41FA5}">
                      <a16:colId xmlns:a16="http://schemas.microsoft.com/office/drawing/2014/main" val="20007"/>
                    </a:ext>
                  </a:extLst>
                </a:gridCol>
              </a:tblGrid>
              <a:tr h="169593">
                <a:tc rowSpan="5">
                  <a:txBody>
                    <a:bodyPr/>
                    <a:lstStyle/>
                    <a:p>
                      <a:pPr marL="0" marR="0" lvl="0" indent="0" algn="ctr" rtl="0">
                        <a:lnSpc>
                          <a:spcPct val="100000"/>
                        </a:lnSpc>
                        <a:spcBef>
                          <a:spcPts val="0"/>
                        </a:spcBef>
                        <a:spcAft>
                          <a:spcPts val="0"/>
                        </a:spcAft>
                        <a:buClr>
                          <a:srgbClr val="000000"/>
                        </a:buClr>
                        <a:buSzPts val="1000"/>
                        <a:buFont typeface="Arial"/>
                        <a:buNone/>
                      </a:pPr>
                      <a:r>
                        <a:rPr lang="en-CA" sz="700" b="1" u="none" strike="noStrike" cap="none" dirty="0">
                          <a:solidFill>
                            <a:schemeClr val="dk1"/>
                          </a:solidFill>
                          <a:highlight>
                            <a:srgbClr val="FFFF00"/>
                          </a:highlight>
                        </a:rPr>
                        <a:t>Sea-Ice</a:t>
                      </a:r>
                      <a:endParaRPr sz="700" u="none" strike="noStrike" cap="none">
                        <a:highlight>
                          <a:srgbClr val="FFFF00"/>
                        </a:highlight>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tx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a:lnSpc>
                          <a:spcPct val="100000"/>
                        </a:lnSpc>
                        <a:spcBef>
                          <a:spcPts val="0"/>
                        </a:spcBef>
                        <a:spcAft>
                          <a:spcPts val="0"/>
                        </a:spcAft>
                        <a:buNone/>
                      </a:pPr>
                      <a:r>
                        <a:rPr lang="en-CA" sz="700" b="1" u="none" strike="noStrike" cap="none" dirty="0">
                          <a:solidFill>
                            <a:schemeClr val="dk1"/>
                          </a:solidFill>
                        </a:rPr>
                        <a:t>Freeze-up</a:t>
                      </a:r>
                      <a:endParaRPr sz="1000" dirty="0"/>
                    </a:p>
                  </a:txBody>
                  <a:tcPr marL="68588" marR="68588" marT="28575" marB="28575" anchor="ctr">
                    <a:lnL w="12700" cap="flat" cmpd="sng" algn="ctr">
                      <a:solidFill>
                        <a:schemeClr val="tx1"/>
                      </a:solidFill>
                      <a:prstDash val="solid"/>
                      <a:round/>
                      <a:headEnd type="none" w="sm" len="sm"/>
                      <a:tailEnd type="none" w="sm" len="sm"/>
                    </a:lnL>
                    <a:lnR w="12700" cap="flat" cmpd="sng">
                      <a:solidFill>
                        <a:schemeClr val="tx1"/>
                      </a:solidFill>
                      <a:prstDash val="solid"/>
                      <a:round/>
                      <a:headEnd type="none" w="sm" len="sm"/>
                      <a:tailEnd type="none" w="sm" len="sm"/>
                    </a:lnR>
                    <a:lnT w="12700" cap="flat" cmpd="sng">
                      <a:solidFill>
                        <a:schemeClr val="tx1"/>
                      </a:solidFill>
                      <a:prstDash val="solid"/>
                      <a:round/>
                      <a:headEnd type="none" w="sm" len="sm"/>
                      <a:tailEnd type="none" w="sm" len="sm"/>
                    </a:lnT>
                    <a:lnB w="0" cap="flat" cmpd="sng">
                      <a:noFill/>
                      <a:prstDash val="solid"/>
                      <a:round/>
                      <a:headEnd type="none" w="sm" len="sm"/>
                      <a:tailEnd type="none" w="sm" len="sm"/>
                    </a:lnB>
                    <a:solidFill>
                      <a:schemeClr val="lt1"/>
                    </a:solidFill>
                  </a:tcPr>
                </a:tc>
                <a:tc rowSpan="3">
                  <a:txBody>
                    <a:bodyPr/>
                    <a:lstStyle/>
                    <a:p>
                      <a:pPr marL="0" lvl="0" indent="0" algn="ctr">
                        <a:lnSpc>
                          <a:spcPct val="100000"/>
                        </a:lnSpc>
                        <a:spcBef>
                          <a:spcPts val="0"/>
                        </a:spcBef>
                        <a:spcAft>
                          <a:spcPts val="0"/>
                        </a:spcAft>
                        <a:buNone/>
                      </a:pPr>
                      <a:endParaRPr lang="en-CA" sz="700" b="1" u="none" strike="noStrike" cap="none" dirty="0">
                        <a:solidFill>
                          <a:schemeClr val="dk1"/>
                        </a:solidFill>
                      </a:endParaRPr>
                    </a:p>
                  </a:txBody>
                  <a:tcPr marL="68588" marR="68588" marT="28574" marB="28574" anchor="ctr">
                    <a:lnL w="12700" cap="flat" cmpd="sng" algn="ctr">
                      <a:solidFill>
                        <a:schemeClr val="tx1"/>
                      </a:solidFill>
                      <a:prstDash val="solid"/>
                      <a:round/>
                      <a:headEnd type="none" w="sm" len="sm"/>
                      <a:tailEnd type="none" w="sm" len="sm"/>
                    </a:lnL>
                    <a:lnR w="12700">
                      <a:solidFill>
                        <a:schemeClr val="tx1"/>
                      </a:solidFill>
                    </a:lnR>
                    <a:lnT w="12700">
                      <a:solidFill>
                        <a:schemeClr val="tx1"/>
                      </a:solidFill>
                    </a:lnT>
                    <a:lnB w="0">
                      <a:noFill/>
                    </a:lnB>
                    <a:solidFill>
                      <a:schemeClr val="lt1"/>
                    </a:solidFill>
                  </a:tcPr>
                </a:tc>
                <a:tc>
                  <a:txBody>
                    <a:bodyPr/>
                    <a:lstStyle/>
                    <a:p>
                      <a:pPr marL="0" marR="0" lvl="0" indent="0" algn="l" rtl="0">
                        <a:lnSpc>
                          <a:spcPct val="114999"/>
                        </a:lnSpc>
                        <a:spcBef>
                          <a:spcPts val="0"/>
                        </a:spcBef>
                        <a:spcAft>
                          <a:spcPts val="0"/>
                        </a:spcAft>
                        <a:buSzPts val="1000"/>
                        <a:buFont typeface="Arial"/>
                        <a:buNone/>
                      </a:pPr>
                      <a:r>
                        <a:rPr lang="en-CA" sz="700" b="1" u="none" strike="noStrike" cap="none" dirty="0">
                          <a:solidFill>
                            <a:schemeClr val="dk1"/>
                          </a:solidFill>
                        </a:rPr>
                        <a:t>Baffin Bay</a:t>
                      </a:r>
                    </a:p>
                  </a:txBody>
                  <a:tcPr marL="68588" marR="68588" marT="28575" marB="28575">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a:lnSpc>
                          <a:spcPct val="114999"/>
                        </a:lnSpc>
                        <a:spcBef>
                          <a:spcPts val="0"/>
                        </a:spcBef>
                        <a:spcAft>
                          <a:spcPts val="0"/>
                        </a:spcAft>
                        <a:buNone/>
                      </a:pPr>
                      <a:r>
                        <a:rPr lang="en-US" sz="700" b="1" i="0" u="none" strike="noStrike" cap="none" noProof="0" dirty="0">
                          <a:solidFill>
                            <a:srgbClr val="FF0000"/>
                          </a:solidFill>
                          <a:latin typeface="Aptos"/>
                        </a:rPr>
                        <a:t>Earlier than Normal</a:t>
                      </a:r>
                      <a:endParaRPr lang="en-US" sz="1000" dirty="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8789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lnSpc>
                          <a:spcPct val="114999"/>
                        </a:lnSpc>
                        <a:spcBef>
                          <a:spcPts val="0"/>
                        </a:spcBef>
                        <a:spcAft>
                          <a:spcPts val="0"/>
                        </a:spcAft>
                        <a:buSzPts val="1000"/>
                        <a:buFont typeface="Arial"/>
                        <a:buNone/>
                      </a:pPr>
                      <a:r>
                        <a:rPr lang="en-CA" sz="700" b="1" dirty="0">
                          <a:solidFill>
                            <a:schemeClr val="dk1"/>
                          </a:solidFill>
                        </a:rPr>
                        <a:t>Hudson Bay / Labrador Sea</a:t>
                      </a:r>
                      <a:endParaRPr sz="700" b="1" dirty="0">
                        <a:solidFill>
                          <a:srgbClr val="0070C0"/>
                        </a:solidFill>
                      </a:endParaRPr>
                    </a:p>
                  </a:txBody>
                  <a:tcPr marL="68588" marR="68588" marT="28575" marB="28575" anchor="ctr">
                    <a:lnL w="12700" cap="flat" cmpd="sng">
                      <a:solidFill>
                        <a:schemeClr val="tx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lvl="0" indent="0" algn="ctr">
                        <a:lnSpc>
                          <a:spcPct val="114999"/>
                        </a:lnSpc>
                        <a:spcBef>
                          <a:spcPts val="0"/>
                        </a:spcBef>
                        <a:spcAft>
                          <a:spcPts val="0"/>
                        </a:spcAft>
                        <a:buNone/>
                      </a:pPr>
                      <a:r>
                        <a:rPr lang="en-US" sz="700" b="1" i="0" u="none" strike="noStrike" noProof="0" dirty="0">
                          <a:solidFill>
                            <a:srgbClr val="FF0000"/>
                          </a:solidFill>
                          <a:latin typeface="Aptos"/>
                        </a:rPr>
                        <a:t>Earlier than Normal</a:t>
                      </a:r>
                      <a:endParaRPr lang="en-US" sz="1000" dirty="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15000"/>
                        </a:lnSpc>
                        <a:spcBef>
                          <a:spcPts val="0"/>
                        </a:spcBef>
                        <a:spcAft>
                          <a:spcPts val="0"/>
                        </a:spcAft>
                        <a:buClr>
                          <a:srgbClr val="000000"/>
                        </a:buClr>
                        <a:buSzPts val="1000"/>
                        <a:buFont typeface="Arial"/>
                        <a:buNone/>
                      </a:pPr>
                      <a:endParaRPr lang="en-CA"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28789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lnSpc>
                          <a:spcPct val="114999"/>
                        </a:lnSpc>
                        <a:spcBef>
                          <a:spcPts val="0"/>
                        </a:spcBef>
                        <a:spcAft>
                          <a:spcPts val="0"/>
                        </a:spcAft>
                        <a:buSzPts val="1000"/>
                        <a:buFont typeface="Arial"/>
                        <a:buNone/>
                      </a:pPr>
                      <a:r>
                        <a:rPr lang="en-CA" sz="700" b="1" dirty="0">
                          <a:solidFill>
                            <a:schemeClr val="dk1"/>
                          </a:solidFill>
                        </a:rPr>
                        <a:t>Beaufort Sea </a:t>
                      </a:r>
                    </a:p>
                  </a:txBody>
                  <a:tcPr marL="68588" marR="68588" marT="28575" marB="28575" anchor="ctr">
                    <a:lnL w="12700" cap="flat" cmpd="sng">
                      <a:solidFill>
                        <a:schemeClr val="tx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lvl="0" indent="0" algn="ctr">
                        <a:lnSpc>
                          <a:spcPct val="114999"/>
                        </a:lnSpc>
                        <a:spcBef>
                          <a:spcPts val="0"/>
                        </a:spcBef>
                        <a:spcAft>
                          <a:spcPts val="0"/>
                        </a:spcAft>
                        <a:buNone/>
                      </a:pPr>
                      <a:r>
                        <a:rPr lang="en-US" sz="700" b="1" i="0" u="none" strike="noStrike" noProof="0" dirty="0">
                          <a:solidFill>
                            <a:srgbClr val="FF0000"/>
                          </a:solidFill>
                          <a:latin typeface="Aptos"/>
                        </a:rPr>
                        <a:t>Earlier than Normal</a:t>
                      </a:r>
                    </a:p>
                    <a:p>
                      <a:pPr marL="0" lvl="0" indent="0" algn="ctr">
                        <a:lnSpc>
                          <a:spcPct val="114999"/>
                        </a:lnSpc>
                        <a:spcBef>
                          <a:spcPts val="0"/>
                        </a:spcBef>
                        <a:spcAft>
                          <a:spcPts val="0"/>
                        </a:spcAft>
                        <a:buNone/>
                      </a:pPr>
                      <a:r>
                        <a:rPr lang="en-US" sz="700" b="1" i="0" u="none" strike="noStrike" noProof="0" dirty="0">
                          <a:solidFill>
                            <a:srgbClr val="0070C0"/>
                          </a:solidFill>
                          <a:latin typeface="Aptos"/>
                        </a:rPr>
                        <a:t>Later than normal (coast)</a:t>
                      </a: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a:lnSpc>
                          <a:spcPct val="114999"/>
                        </a:lnSpc>
                        <a:spcBef>
                          <a:spcPts val="0"/>
                        </a:spcBef>
                        <a:spcAft>
                          <a:spcPts val="0"/>
                        </a:spcAft>
                        <a:buNone/>
                      </a:pPr>
                      <a:endParaRPr lang="en-US" sz="100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a:lnSpc>
                          <a:spcPct val="114999"/>
                        </a:lnSpc>
                        <a:spcBef>
                          <a:spcPts val="0"/>
                        </a:spcBef>
                        <a:spcAft>
                          <a:spcPts val="0"/>
                        </a:spcAft>
                        <a:buNone/>
                      </a:pPr>
                      <a:endParaRPr lang="en-CA" sz="700" b="1" i="0" u="none" strike="noStrike" noProof="0">
                        <a:solidFill>
                          <a:schemeClr val="dk1"/>
                        </a:solidFill>
                        <a:latin typeface="Aria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286940">
                <a:tc vMerge="1">
                  <a:txBody>
                    <a:bodyPr/>
                    <a:lstStyle/>
                    <a:p>
                      <a:endParaRPr lang="en-US"/>
                    </a:p>
                  </a:txBody>
                  <a:tcPr/>
                </a:tc>
                <a:tc>
                  <a:txBody>
                    <a:bodyPr/>
                    <a:lstStyle/>
                    <a:p>
                      <a:pPr marL="0" lvl="0" indent="0" algn="ctr">
                        <a:lnSpc>
                          <a:spcPct val="100000"/>
                        </a:lnSpc>
                        <a:spcBef>
                          <a:spcPts val="0"/>
                        </a:spcBef>
                        <a:spcAft>
                          <a:spcPts val="0"/>
                        </a:spcAft>
                        <a:buNone/>
                      </a:pPr>
                      <a:endParaRPr lang="en-CA" sz="700" b="1" u="none" strike="noStrike" cap="none">
                        <a:solidFill>
                          <a:schemeClr val="dk1"/>
                        </a:solidFill>
                      </a:endParaRPr>
                    </a:p>
                  </a:txBody>
                  <a:tcPr marL="68588" marR="68588" marT="28574" marB="28574" anchor="ctr">
                    <a:lnL w="12700">
                      <a:solidFill>
                        <a:schemeClr val="tx1"/>
                      </a:solidFill>
                    </a:lnL>
                    <a:lnR w="12700">
                      <a:solidFill>
                        <a:schemeClr val="tx1"/>
                      </a:solidFill>
                    </a:lnR>
                    <a:lnT w="0">
                      <a:noFill/>
                    </a:lnT>
                    <a:lnB w="12700" cap="flat" cmpd="sng" algn="ctr">
                      <a:solidFill>
                        <a:schemeClr val="tx1"/>
                      </a:solidFill>
                      <a:prstDash val="solid"/>
                      <a:round/>
                      <a:headEnd type="none" w="med" len="med"/>
                      <a:tailEnd type="none" w="med" len="med"/>
                    </a:lnB>
                    <a:solidFill>
                      <a:schemeClr val="lt1"/>
                    </a:solidFill>
                  </a:tcPr>
                </a:tc>
                <a:tc>
                  <a:txBody>
                    <a:bodyPr/>
                    <a:lstStyle/>
                    <a:p>
                      <a:pPr marL="0" lvl="0" indent="0" algn="ctr">
                        <a:lnSpc>
                          <a:spcPct val="100000"/>
                        </a:lnSpc>
                        <a:spcBef>
                          <a:spcPts val="0"/>
                        </a:spcBef>
                        <a:spcAft>
                          <a:spcPts val="0"/>
                        </a:spcAft>
                        <a:buNone/>
                      </a:pPr>
                      <a:endParaRPr lang="en-CA" sz="700" b="1" u="none" strike="noStrike" cap="none" dirty="0">
                        <a:solidFill>
                          <a:schemeClr val="dk1"/>
                        </a:solidFill>
                      </a:endParaRPr>
                    </a:p>
                  </a:txBody>
                  <a:tcPr marL="68588" marR="68588" marT="28574" marB="28574" anchor="ctr">
                    <a:lnL w="12700">
                      <a:solidFill>
                        <a:schemeClr val="tx1"/>
                      </a:solidFill>
                    </a:lnL>
                    <a:lnR w="12700">
                      <a:solidFill>
                        <a:schemeClr val="tx1"/>
                      </a:solidFill>
                    </a:lnR>
                    <a:lnT w="0">
                      <a:noFill/>
                    </a:lnT>
                    <a:lnB w="12700">
                      <a:solidFill>
                        <a:schemeClr val="tx1"/>
                      </a:solidFill>
                    </a:lnB>
                    <a:solidFill>
                      <a:schemeClr val="lt1"/>
                    </a:solidFill>
                  </a:tcPr>
                </a:tc>
                <a:tc>
                  <a:txBody>
                    <a:bodyPr/>
                    <a:lstStyle/>
                    <a:p>
                      <a:pPr marL="0" lvl="0" indent="0" algn="l">
                        <a:lnSpc>
                          <a:spcPct val="114999"/>
                        </a:lnSpc>
                        <a:spcBef>
                          <a:spcPts val="0"/>
                        </a:spcBef>
                        <a:spcAft>
                          <a:spcPts val="0"/>
                        </a:spcAft>
                        <a:buNone/>
                      </a:pPr>
                      <a:r>
                        <a:rPr lang="en-CA" sz="700" b="1" i="0" u="none" strike="noStrike" noProof="0" dirty="0">
                          <a:solidFill>
                            <a:schemeClr val="dk1"/>
                          </a:solidFill>
                          <a:latin typeface="Arial"/>
                        </a:rPr>
                        <a:t>Canadian Arctic Archipelago</a:t>
                      </a:r>
                      <a:endParaRPr lang="en-US" sz="1000" dirty="0"/>
                    </a:p>
                  </a:txBody>
                  <a:tcPr marL="68588" marR="68588" marT="28574" marB="28574" anchor="ctr">
                    <a:lnL w="12700">
                      <a:solidFill>
                        <a:schemeClr val="tx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noFill/>
                  </a:tcPr>
                </a:tc>
                <a:tc>
                  <a:txBody>
                    <a:bodyPr/>
                    <a:lstStyle/>
                    <a:p>
                      <a:pPr marL="0" lvl="0" indent="0" algn="ctr">
                        <a:lnSpc>
                          <a:spcPct val="114999"/>
                        </a:lnSpc>
                        <a:spcBef>
                          <a:spcPts val="0"/>
                        </a:spcBef>
                        <a:spcAft>
                          <a:spcPts val="0"/>
                        </a:spcAft>
                        <a:buNone/>
                      </a:pPr>
                      <a:r>
                        <a:rPr lang="en-US" sz="700" b="1" i="0" u="none" strike="noStrike" noProof="0" dirty="0">
                          <a:solidFill>
                            <a:srgbClr val="0070C0"/>
                          </a:solidFill>
                          <a:latin typeface="Aptos"/>
                        </a:rPr>
                        <a:t>Late in most regions</a:t>
                      </a: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noFill/>
                  </a:tcPr>
                </a:tc>
                <a:tc>
                  <a:txBody>
                    <a:bodyPr/>
                    <a:lstStyle/>
                    <a:p>
                      <a:pPr marL="0" lvl="0" indent="0" algn="ctr">
                        <a:lnSpc>
                          <a:spcPct val="114999"/>
                        </a:lnSpc>
                        <a:spcBef>
                          <a:spcPts val="0"/>
                        </a:spcBef>
                        <a:spcAft>
                          <a:spcPts val="0"/>
                        </a:spcAft>
                        <a:buNone/>
                      </a:pPr>
                      <a:endParaRPr lang="en-CA" sz="700" b="1" i="0" u="none" strike="noStrike" cap="none" noProof="0">
                        <a:solidFill>
                          <a:schemeClr val="dk1"/>
                        </a:solidFill>
                        <a:latin typeface="Arial"/>
                      </a:endParaRP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a:lnSpc>
                          <a:spcPct val="114999"/>
                        </a:lnSpc>
                        <a:spcBef>
                          <a:spcPts val="0"/>
                        </a:spcBef>
                        <a:spcAft>
                          <a:spcPts val="0"/>
                        </a:spcAft>
                        <a:buNone/>
                      </a:pPr>
                      <a:endParaRPr lang="en-CA" sz="700" b="1">
                        <a:solidFill>
                          <a:schemeClr val="dk1"/>
                        </a:solidFill>
                      </a:endParaRP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a:lnSpc>
                          <a:spcPct val="114999"/>
                        </a:lnSpc>
                        <a:spcBef>
                          <a:spcPts val="0"/>
                        </a:spcBef>
                        <a:spcAft>
                          <a:spcPts val="0"/>
                        </a:spcAft>
                        <a:buNone/>
                      </a:pPr>
                      <a:endParaRPr lang="en-US" sz="1000"/>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a:lnSpc>
                          <a:spcPct val="114999"/>
                        </a:lnSpc>
                        <a:spcBef>
                          <a:spcPts val="0"/>
                        </a:spcBef>
                        <a:spcAft>
                          <a:spcPts val="0"/>
                        </a:spcAft>
                        <a:buNone/>
                      </a:pPr>
                      <a:endParaRPr lang="en-CA" sz="700" b="1">
                        <a:solidFill>
                          <a:schemeClr val="dk1"/>
                        </a:solidFill>
                      </a:endParaRPr>
                    </a:p>
                  </a:txBody>
                  <a:tcPr marL="68588" marR="68588" marT="28574" marB="28574" anchor="ctr">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rgbClr val="F4CCCC"/>
                    </a:solidFill>
                  </a:tcPr>
                </a:tc>
                <a:extLst>
                  <a:ext uri="{0D108BD9-81ED-4DB2-BD59-A6C34878D82A}">
                    <a16:rowId xmlns:a16="http://schemas.microsoft.com/office/drawing/2014/main" val="1800912107"/>
                  </a:ext>
                </a:extLst>
              </a:tr>
              <a:tr h="36576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800"/>
                        <a:buFont typeface="Arial"/>
                        <a:buNone/>
                      </a:pPr>
                      <a:r>
                        <a:rPr lang="en-CA" sz="700" b="1" u="none" strike="noStrike" cap="none" dirty="0">
                          <a:solidFill>
                            <a:schemeClr val="dk1"/>
                          </a:solidFill>
                        </a:rPr>
                        <a:t>Maximum Ice Extent </a:t>
                      </a:r>
                    </a:p>
                    <a:p>
                      <a:pPr marL="0" marR="0" lvl="0" indent="0" algn="ctr" rtl="0">
                        <a:lnSpc>
                          <a:spcPct val="100000"/>
                        </a:lnSpc>
                        <a:spcBef>
                          <a:spcPts val="0"/>
                        </a:spcBef>
                        <a:spcAft>
                          <a:spcPts val="0"/>
                        </a:spcAft>
                        <a:buClr>
                          <a:schemeClr val="dk1"/>
                        </a:buClr>
                        <a:buSzPts val="800"/>
                        <a:buFont typeface="Arial"/>
                        <a:buNone/>
                      </a:pPr>
                      <a:r>
                        <a:rPr lang="en-CA" sz="700" b="1" dirty="0">
                          <a:solidFill>
                            <a:schemeClr val="dk1"/>
                          </a:solidFill>
                        </a:rPr>
                        <a:t>[March, 2026</a:t>
                      </a:r>
                      <a:r>
                        <a:rPr lang="en-CA" sz="700" b="1" u="none" strike="noStrike" cap="none" dirty="0">
                          <a:solidFill>
                            <a:schemeClr val="dk1"/>
                          </a:solidFill>
                        </a:rPr>
                        <a:t>]</a:t>
                      </a:r>
                      <a:endParaRPr lang="en-CA" sz="700" u="none" strike="noStrike" cap="none" dirty="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dk1"/>
                      </a:solidFill>
                      <a:prstDash val="solid"/>
                      <a:round/>
                      <a:headEnd type="none" w="sm" len="sm"/>
                      <a:tailEnd type="none" w="sm" len="sm"/>
                    </a:lnB>
                  </a:tcPr>
                </a:tc>
                <a:tc>
                  <a:txBody>
                    <a:bodyPr/>
                    <a:lstStyle/>
                    <a:p>
                      <a:pPr marL="0" lvl="0" indent="0" algn="ctr">
                        <a:lnSpc>
                          <a:spcPct val="100000"/>
                        </a:lnSpc>
                        <a:spcBef>
                          <a:spcPts val="0"/>
                        </a:spcBef>
                        <a:spcAft>
                          <a:spcPts val="0"/>
                        </a:spcAft>
                        <a:buNone/>
                      </a:pPr>
                      <a:endParaRPr lang="en-CA" sz="700" b="1" u="none" strike="noStrike" cap="none" dirty="0">
                        <a:solidFill>
                          <a:schemeClr val="dk1"/>
                        </a:solidFill>
                      </a:endParaRPr>
                    </a:p>
                  </a:txBody>
                  <a:tcPr marL="68588" marR="68588" marT="28574" marB="28574" anchor="ctr">
                    <a:lnL w="12700" cap="flat" cmpd="sng" algn="ctr">
                      <a:solidFill>
                        <a:schemeClr val="dk1"/>
                      </a:solidFill>
                      <a:prstDash val="solid"/>
                      <a:round/>
                      <a:headEnd type="none" w="sm" len="sm"/>
                      <a:tailEnd type="none" w="sm" len="sm"/>
                    </a:lnL>
                    <a:lnR w="12700">
                      <a:solidFill>
                        <a:schemeClr val="dk1"/>
                      </a:solidFill>
                    </a:lnR>
                    <a:lnT w="12700">
                      <a:solidFill>
                        <a:schemeClr val="tx1"/>
                      </a:solidFill>
                    </a:lnT>
                    <a:lnB w="12700">
                      <a:solidFill>
                        <a:schemeClr val="dk1"/>
                      </a:solidFill>
                    </a:lnB>
                  </a:tcPr>
                </a:tc>
                <a:tc>
                  <a:txBody>
                    <a:bodyPr/>
                    <a:lstStyle/>
                    <a:p>
                      <a:pPr marL="0" lvl="0" indent="0" algn="l" rtl="0">
                        <a:spcBef>
                          <a:spcPts val="0"/>
                        </a:spcBef>
                        <a:spcAft>
                          <a:spcPts val="0"/>
                        </a:spcAft>
                        <a:buClr>
                          <a:schemeClr val="dk1"/>
                        </a:buClr>
                        <a:buSzPts val="1100"/>
                        <a:buFont typeface="Arial"/>
                        <a:buNone/>
                      </a:pPr>
                      <a:r>
                        <a:rPr lang="en-CA" sz="700" b="1" dirty="0">
                          <a:solidFill>
                            <a:schemeClr val="dk1"/>
                          </a:solidFill>
                        </a:rPr>
                        <a:t>Canadian Arctic Archipelago</a:t>
                      </a:r>
                      <a:endParaRPr sz="700" b="1" u="none" strike="noStrike" cap="none" dirty="0">
                        <a:solidFill>
                          <a:schemeClr val="dk1"/>
                        </a:solidFill>
                      </a:endParaRPr>
                    </a:p>
                  </a:txBody>
                  <a:tcPr marL="68588" marR="68588" marT="28575" marB="2857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noFill/>
                  </a:tcPr>
                </a:tc>
                <a:tc>
                  <a:txBody>
                    <a:bodyPr/>
                    <a:lstStyle/>
                    <a:p>
                      <a:pPr marL="0" marR="0" lvl="0" indent="0" algn="ctr">
                        <a:lnSpc>
                          <a:spcPct val="114999"/>
                        </a:lnSpc>
                        <a:spcBef>
                          <a:spcPts val="0"/>
                        </a:spcBef>
                        <a:spcAft>
                          <a:spcPts val="0"/>
                        </a:spcAft>
                        <a:buNone/>
                      </a:pPr>
                      <a:r>
                        <a:rPr lang="en-US" sz="700" b="1" i="0" u="none" strike="noStrike" noProof="0" dirty="0">
                          <a:solidFill>
                            <a:srgbClr val="FF0000"/>
                          </a:solidFill>
                          <a:latin typeface="Aptos"/>
                        </a:rPr>
                        <a:t>Below Normal</a:t>
                      </a:r>
                      <a:endParaRPr lang="en-US" sz="1000" dirty="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Clr>
                          <a:schemeClr val="dk1"/>
                        </a:buClr>
                        <a:buSzPts val="900"/>
                        <a:buFont typeface="Arial"/>
                        <a:buNone/>
                      </a:pPr>
                      <a:endParaRPr lang="en-CA" sz="700" b="1">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lang="en-CA" sz="700" b="1" u="none" strike="noStrike" cap="none">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lang="en-CA" sz="700" b="1" u="none" strike="noStrike" cap="none">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169593">
                <a:tc rowSpan="2">
                  <a:txBody>
                    <a:bodyPr/>
                    <a:lstStyle/>
                    <a:p>
                      <a:pPr marL="0" marR="0" lvl="0" indent="0" algn="ctr" rtl="0">
                        <a:lnSpc>
                          <a:spcPct val="100000"/>
                        </a:lnSpc>
                        <a:spcBef>
                          <a:spcPts val="0"/>
                        </a:spcBef>
                        <a:spcAft>
                          <a:spcPts val="0"/>
                        </a:spcAft>
                        <a:buClr>
                          <a:srgbClr val="000000"/>
                        </a:buClr>
                        <a:buSzPts val="1000"/>
                        <a:buFont typeface="Arial"/>
                        <a:buNone/>
                      </a:pPr>
                      <a:r>
                        <a:rPr lang="en-CA" sz="700" b="1" u="none" strike="noStrike" cap="none" dirty="0">
                          <a:highlight>
                            <a:srgbClr val="FFFF00"/>
                          </a:highlight>
                        </a:rPr>
                        <a:t>Snow Water Equivale</a:t>
                      </a:r>
                      <a:r>
                        <a:rPr lang="en-CA" sz="700" b="1" u="none" strike="noStrike" cap="none" dirty="0"/>
                        <a:t>nt</a:t>
                      </a:r>
                      <a:endParaRPr sz="700" u="none" strike="noStrike" cap="none" dirty="0"/>
                    </a:p>
                  </a:txBody>
                  <a:tcPr marL="68588" marR="68588" marT="28575" marB="285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gridSpan="3">
                  <a:txBody>
                    <a:bodyPr/>
                    <a:lstStyle/>
                    <a:p>
                      <a:pPr marL="0" marR="0" lvl="0" indent="0" algn="l" rtl="0" eaLnBrk="1" fontAlgn="auto" latinLnBrk="0" hangingPunct="1">
                        <a:lnSpc>
                          <a:spcPct val="100000"/>
                        </a:lnSpc>
                        <a:spcBef>
                          <a:spcPts val="0"/>
                        </a:spcBef>
                        <a:spcAft>
                          <a:spcPts val="0"/>
                        </a:spcAft>
                        <a:buClr>
                          <a:schemeClr val="dk1"/>
                        </a:buClr>
                        <a:buSzPts val="800"/>
                        <a:buFont typeface="Arial"/>
                        <a:buNone/>
                      </a:pPr>
                      <a:r>
                        <a:rPr lang="en-US" sz="700" u="none" strike="noStrike" cap="none" dirty="0">
                          <a:solidFill>
                            <a:schemeClr val="dk1"/>
                          </a:solidFill>
                        </a:rPr>
                        <a:t>Nunavut: Eastern Baffin Island, northern Ellesmere Island</a:t>
                      </a:r>
                    </a:p>
                  </a:txBody>
                  <a:tcPr marL="68588" marR="68588" marT="28575" marB="285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hMerge="1">
                  <a:txBody>
                    <a:bodyPr/>
                    <a:lstStyle/>
                    <a:p>
                      <a:endParaRPr lang="en-US"/>
                    </a:p>
                  </a:txBody>
                  <a:tcPr marL="91450" marR="91450" marT="38099" marB="38099" anchor="ctr">
                    <a:lnL w="12700">
                      <a:solidFill>
                        <a:schemeClr val="dk1"/>
                      </a:solidFill>
                    </a:lnL>
                    <a:lnR w="12700">
                      <a:solidFill>
                        <a:schemeClr val="dk1"/>
                      </a:solidFill>
                    </a:lnR>
                    <a:lnT w="12700">
                      <a:solidFill>
                        <a:schemeClr val="dk1"/>
                      </a:solidFill>
                    </a:lnT>
                    <a:lnB w="12700">
                      <a:solidFill>
                        <a:schemeClr val="dk1"/>
                      </a:solidFill>
                    </a:lnB>
                    <a:solidFill>
                      <a:srgbClr val="E6E6E6"/>
                    </a:solidFill>
                  </a:tcPr>
                </a:tc>
                <a:tc hMerge="1">
                  <a:txBody>
                    <a:bodyPr/>
                    <a:lstStyle/>
                    <a:p>
                      <a:endParaRPr lang="en-US"/>
                    </a:p>
                  </a:txBody>
                  <a:tcPr/>
                </a:tc>
                <a:tc>
                  <a:txBody>
                    <a:bodyPr/>
                    <a:lstStyle/>
                    <a:p>
                      <a:pPr marL="0" lvl="0" indent="0" algn="ctr" rtl="0">
                        <a:lnSpc>
                          <a:spcPct val="115000"/>
                        </a:lnSpc>
                        <a:spcBef>
                          <a:spcPts val="0"/>
                        </a:spcBef>
                        <a:spcAft>
                          <a:spcPts val="0"/>
                        </a:spcAft>
                        <a:buClr>
                          <a:schemeClr val="dk1"/>
                        </a:buClr>
                        <a:buSzPts val="1000"/>
                        <a:buFont typeface="Arial"/>
                        <a:buNone/>
                      </a:pPr>
                      <a:r>
                        <a:rPr lang="en-US" sz="700" b="1" dirty="0">
                          <a:solidFill>
                            <a:srgbClr val="0070C0"/>
                          </a:solidFill>
                        </a:rPr>
                        <a:t>Above Normal</a:t>
                      </a:r>
                      <a:endParaRPr sz="700" b="1" dirty="0">
                        <a:solidFill>
                          <a:srgbClr val="0070C0"/>
                        </a:solidFill>
                      </a:endParaRPr>
                    </a:p>
                  </a:txBody>
                  <a:tcPr marL="68588" marR="68588" marT="28575" marB="285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700" u="none" strike="noStrike" cap="none"/>
                    </a:p>
                  </a:txBody>
                  <a:tcPr marL="68588" marR="68588" marT="28575" marB="285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169593">
                <a:tc vMerge="1">
                  <a:txBody>
                    <a:bodyPr/>
                    <a:lstStyle/>
                    <a:p>
                      <a:endParaRPr lang="en-US"/>
                    </a:p>
                  </a:txBody>
                  <a:tcPr/>
                </a:tc>
                <a:tc gridSpan="3">
                  <a:txBody>
                    <a:bodyPr/>
                    <a:lstStyle/>
                    <a:p>
                      <a:pPr marL="0" marR="0" lvl="0" indent="0" algn="l" rtl="0" eaLnBrk="1" fontAlgn="auto" latinLnBrk="0" hangingPunct="1">
                        <a:lnSpc>
                          <a:spcPct val="100000"/>
                        </a:lnSpc>
                        <a:spcBef>
                          <a:spcPts val="0"/>
                        </a:spcBef>
                        <a:spcAft>
                          <a:spcPts val="0"/>
                        </a:spcAft>
                        <a:buClr>
                          <a:schemeClr val="dk1"/>
                        </a:buClr>
                        <a:buSzPts val="1100"/>
                        <a:buFont typeface="Arial"/>
                        <a:buNone/>
                      </a:pPr>
                      <a:r>
                        <a:rPr lang="en-US" sz="700" u="none" strike="noStrike" cap="none" dirty="0">
                          <a:solidFill>
                            <a:schemeClr val="dk1"/>
                          </a:solidFill>
                        </a:rPr>
                        <a:t>Nunavut: eastern and southeastern, Nunavik, Nunatsiavut</a:t>
                      </a: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hMerge="1">
                  <a:txBody>
                    <a:bodyPr/>
                    <a:lstStyle/>
                    <a:p>
                      <a:endParaRPr lang="en-US"/>
                    </a:p>
                  </a:txBody>
                  <a:tcPr marL="91450" marR="91450" marT="38099" marB="38099" anchor="ctr">
                    <a:lnL w="12700">
                      <a:solidFill>
                        <a:schemeClr val="dk1"/>
                      </a:solidFill>
                    </a:lnL>
                    <a:lnR w="12700">
                      <a:solidFill>
                        <a:schemeClr val="dk1"/>
                      </a:solidFill>
                    </a:lnR>
                    <a:lnT w="12700">
                      <a:solidFill>
                        <a:schemeClr val="dk1"/>
                      </a:solidFill>
                    </a:lnT>
                    <a:lnB w="12700">
                      <a:solidFill>
                        <a:schemeClr val="dk1"/>
                      </a:solidFill>
                    </a:lnB>
                    <a:solidFill>
                      <a:srgbClr val="E6E6E6"/>
                    </a:solidFill>
                  </a:tcPr>
                </a:tc>
                <a:tc hMerge="1">
                  <a:txBody>
                    <a:bodyPr/>
                    <a:lstStyle/>
                    <a:p>
                      <a:endParaRPr lang="en-US"/>
                    </a:p>
                  </a:txBody>
                  <a:tcPr/>
                </a:tc>
                <a:tc>
                  <a:txBody>
                    <a:bodyPr/>
                    <a:lstStyle/>
                    <a:p>
                      <a:pPr marL="0" lvl="0" indent="0" algn="ctr" rtl="0">
                        <a:lnSpc>
                          <a:spcPct val="115000"/>
                        </a:lnSpc>
                        <a:spcBef>
                          <a:spcPts val="0"/>
                        </a:spcBef>
                        <a:spcAft>
                          <a:spcPts val="0"/>
                        </a:spcAft>
                        <a:buClr>
                          <a:schemeClr val="dk1"/>
                        </a:buClr>
                        <a:buSzPts val="1000"/>
                        <a:buFont typeface="Arial"/>
                        <a:buNone/>
                      </a:pPr>
                      <a:r>
                        <a:rPr lang="en-US" sz="700" b="1" dirty="0">
                          <a:solidFill>
                            <a:srgbClr val="6B4B04"/>
                          </a:solidFill>
                        </a:rPr>
                        <a:t>Below Normal</a:t>
                      </a:r>
                      <a:endParaRPr sz="700" b="1" dirty="0">
                        <a:solidFill>
                          <a:srgbClr val="6B4B04"/>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700" u="none" strike="noStrike" cap="none"/>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dirty="0">
                        <a:solidFill>
                          <a:schemeClr val="dk1"/>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bl>
          </a:graphicData>
        </a:graphic>
      </p:graphicFrame>
      <p:graphicFrame>
        <p:nvGraphicFramePr>
          <p:cNvPr id="10" name="Google Shape;383;g289ecd0e798_0_208">
            <a:extLst>
              <a:ext uri="{FF2B5EF4-FFF2-40B4-BE49-F238E27FC236}">
                <a16:creationId xmlns:a16="http://schemas.microsoft.com/office/drawing/2014/main" id="{EF672DFA-9FDF-FC7A-F7A8-E55BD8E0F5D0}"/>
              </a:ext>
            </a:extLst>
          </p:cNvPr>
          <p:cNvGraphicFramePr/>
          <p:nvPr/>
        </p:nvGraphicFramePr>
        <p:xfrm>
          <a:off x="1274750" y="1164295"/>
          <a:ext cx="6572662" cy="1150741"/>
        </p:xfrm>
        <a:graphic>
          <a:graphicData uri="http://schemas.openxmlformats.org/drawingml/2006/table">
            <a:tbl>
              <a:tblPr firstRow="1" bandRow="1">
                <a:noFill/>
              </a:tblPr>
              <a:tblGrid>
                <a:gridCol w="697049">
                  <a:extLst>
                    <a:ext uri="{9D8B030D-6E8A-4147-A177-3AD203B41FA5}">
                      <a16:colId xmlns:a16="http://schemas.microsoft.com/office/drawing/2014/main" val="20000"/>
                    </a:ext>
                  </a:extLst>
                </a:gridCol>
                <a:gridCol w="2762738">
                  <a:extLst>
                    <a:ext uri="{9D8B030D-6E8A-4147-A177-3AD203B41FA5}">
                      <a16:colId xmlns:a16="http://schemas.microsoft.com/office/drawing/2014/main" val="20001"/>
                    </a:ext>
                  </a:extLst>
                </a:gridCol>
                <a:gridCol w="1129950">
                  <a:extLst>
                    <a:ext uri="{9D8B030D-6E8A-4147-A177-3AD203B41FA5}">
                      <a16:colId xmlns:a16="http://schemas.microsoft.com/office/drawing/2014/main" val="20002"/>
                    </a:ext>
                  </a:extLst>
                </a:gridCol>
                <a:gridCol w="563119">
                  <a:extLst>
                    <a:ext uri="{9D8B030D-6E8A-4147-A177-3AD203B41FA5}">
                      <a16:colId xmlns:a16="http://schemas.microsoft.com/office/drawing/2014/main" val="20003"/>
                    </a:ext>
                  </a:extLst>
                </a:gridCol>
                <a:gridCol w="563119">
                  <a:extLst>
                    <a:ext uri="{9D8B030D-6E8A-4147-A177-3AD203B41FA5}">
                      <a16:colId xmlns:a16="http://schemas.microsoft.com/office/drawing/2014/main" val="20004"/>
                    </a:ext>
                  </a:extLst>
                </a:gridCol>
                <a:gridCol w="539440">
                  <a:extLst>
                    <a:ext uri="{9D8B030D-6E8A-4147-A177-3AD203B41FA5}">
                      <a16:colId xmlns:a16="http://schemas.microsoft.com/office/drawing/2014/main" val="20005"/>
                    </a:ext>
                  </a:extLst>
                </a:gridCol>
                <a:gridCol w="317247">
                  <a:extLst>
                    <a:ext uri="{9D8B030D-6E8A-4147-A177-3AD203B41FA5}">
                      <a16:colId xmlns:a16="http://schemas.microsoft.com/office/drawing/2014/main" val="20006"/>
                    </a:ext>
                  </a:extLst>
                </a:gridCol>
              </a:tblGrid>
              <a:tr h="169593">
                <a:tc rowSpan="6">
                  <a:txBody>
                    <a:bodyPr/>
                    <a:lstStyle/>
                    <a:p>
                      <a:pPr marL="0" marR="0" lvl="0" indent="0" algn="ctr" rtl="0">
                        <a:lnSpc>
                          <a:spcPct val="100000"/>
                        </a:lnSpc>
                        <a:spcBef>
                          <a:spcPts val="0"/>
                        </a:spcBef>
                        <a:spcAft>
                          <a:spcPts val="0"/>
                        </a:spcAft>
                        <a:buClr>
                          <a:schemeClr val="dk1"/>
                        </a:buClr>
                        <a:buSzPts val="900"/>
                        <a:buFont typeface="Arial"/>
                        <a:buNone/>
                      </a:pPr>
                      <a:r>
                        <a:rPr lang="en-CA" sz="700" b="1" u="none" strike="noStrike" cap="none" dirty="0">
                          <a:solidFill>
                            <a:schemeClr val="dk1"/>
                          </a:solidFill>
                        </a:rPr>
                        <a:t>Temperature</a:t>
                      </a:r>
                      <a:endParaRPr sz="700" u="none" strike="noStrike" cap="none" dirty="0"/>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l" rtl="0">
                        <a:spcBef>
                          <a:spcPts val="0"/>
                        </a:spcBef>
                        <a:spcAft>
                          <a:spcPts val="0"/>
                        </a:spcAft>
                        <a:buClr>
                          <a:schemeClr val="dk1"/>
                        </a:buClr>
                        <a:buSzPts val="1100"/>
                        <a:buFont typeface="Arial"/>
                        <a:buNone/>
                      </a:pPr>
                      <a:r>
                        <a:rPr lang="en-US" sz="700" u="none" strike="noStrike" cap="none" dirty="0">
                          <a:solidFill>
                            <a:schemeClr val="dk1"/>
                          </a:solidFill>
                        </a:rPr>
                        <a:t>Nunavut: Hudson Bay, Foxe Basin, Hudson Strait</a:t>
                      </a: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6">
                  <a:txBody>
                    <a:bodyPr/>
                    <a:lstStyle/>
                    <a:p>
                      <a:pPr marL="0" lvl="0" indent="0" algn="ctr" rtl="0">
                        <a:spcBef>
                          <a:spcPts val="0"/>
                        </a:spcBef>
                        <a:spcAft>
                          <a:spcPts val="0"/>
                        </a:spcAft>
                        <a:buClr>
                          <a:schemeClr val="dk1"/>
                        </a:buClr>
                        <a:buSzPts val="1000"/>
                        <a:buFont typeface="Arial"/>
                        <a:buNone/>
                      </a:pPr>
                      <a:r>
                        <a:rPr lang="en-US" sz="700" b="1" dirty="0">
                          <a:solidFill>
                            <a:srgbClr val="FF0000"/>
                          </a:solidFill>
                        </a:rPr>
                        <a:t>Above Normal</a:t>
                      </a:r>
                      <a:endParaRPr sz="700" b="1" dirty="0">
                        <a:solidFill>
                          <a:srgbClr val="FF0000"/>
                        </a:solidFill>
                      </a:endParaRPr>
                    </a:p>
                  </a:txBody>
                  <a:tcPr marL="68588" marR="68588"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79269">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US" sz="700" dirty="0"/>
                        <a:t>Nunavut: central regions, Arctic Archipelago</a:t>
                      </a:r>
                      <a:endParaRPr lang="en-US" sz="700" dirty="0" err="1"/>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69593">
                <a:tc vMerge="1">
                  <a:txBody>
                    <a:bodyPr/>
                    <a:lstStyle/>
                    <a:p>
                      <a:endParaRPr lang="en-US"/>
                    </a:p>
                  </a:txBody>
                  <a:tcPr/>
                </a:tc>
                <a:tc>
                  <a:txBody>
                    <a:bodyPr/>
                    <a:lstStyle/>
                    <a:p>
                      <a:pPr marL="0" lvl="0" indent="0" algn="l">
                        <a:spcBef>
                          <a:spcPts val="0"/>
                        </a:spcBef>
                        <a:spcAft>
                          <a:spcPts val="0"/>
                        </a:spcAft>
                        <a:buNone/>
                      </a:pPr>
                      <a:r>
                        <a:rPr lang="en-CA" sz="700" b="0" i="0" u="none" strike="noStrike" noProof="0" dirty="0">
                          <a:solidFill>
                            <a:schemeClr val="dk1"/>
                          </a:solidFill>
                          <a:latin typeface="Aptos"/>
                        </a:rPr>
                        <a:t>Nunavut: eastern Baffin Island, eastern Ellesmere Island; </a:t>
                      </a: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marL="91450" marR="91450" marT="38100" marB="381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262889">
                <a:tc vMerge="1">
                  <a:txBody>
                    <a:bodyPr/>
                    <a:lstStyle/>
                    <a:p>
                      <a:endParaRPr lang="en-US"/>
                    </a:p>
                  </a:txBody>
                  <a:tcPr/>
                </a:tc>
                <a:tc>
                  <a:txBody>
                    <a:bodyPr/>
                    <a:lstStyle/>
                    <a:p>
                      <a:pPr marL="0" lvl="0" indent="0" algn="l">
                        <a:spcBef>
                          <a:spcPts val="0"/>
                        </a:spcBef>
                        <a:spcAft>
                          <a:spcPts val="0"/>
                        </a:spcAft>
                        <a:buNone/>
                      </a:pPr>
                      <a:r>
                        <a:rPr lang="en-CA" sz="700" b="0" i="0" u="none" strike="noStrike" noProof="0" dirty="0">
                          <a:solidFill>
                            <a:schemeClr val="dk1"/>
                          </a:solidFill>
                          <a:latin typeface="Aptos"/>
                        </a:rPr>
                        <a:t>Inuvialuit Settlement Region</a:t>
                      </a:r>
                      <a:r>
                        <a:rPr lang="en-CA" sz="700" dirty="0">
                          <a:solidFill>
                            <a:schemeClr val="dk1"/>
                          </a:solidFill>
                        </a:rPr>
                        <a:t>; western Nunavut (western Kitikmeot), southern Kivalliq</a:t>
                      </a:r>
                      <a:endParaRPr lang="en-US" sz="1000" dirty="0"/>
                    </a:p>
                  </a:txBody>
                  <a:tcPr marL="68588" marR="68588" marT="28574" marB="28574">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vMerge="1">
                  <a:txBody>
                    <a:bodyPr/>
                    <a:lstStyle/>
                    <a:p>
                      <a:endParaRPr lang="en-US"/>
                    </a:p>
                  </a:txBody>
                  <a:tcPr/>
                </a:tc>
                <a:tc>
                  <a:txBody>
                    <a:bodyPr/>
                    <a:lstStyle/>
                    <a:p>
                      <a:pPr marL="0" lvl="0" indent="0" algn="ctr">
                        <a:lnSpc>
                          <a:spcPct val="114999"/>
                        </a:lnSpc>
                        <a:spcBef>
                          <a:spcPts val="0"/>
                        </a:spcBef>
                        <a:spcAft>
                          <a:spcPts val="0"/>
                        </a:spcAft>
                        <a:buNone/>
                      </a:pPr>
                      <a:endParaRPr sz="700" b="1" u="none" strike="noStrike" cap="none">
                        <a:solidFill>
                          <a:schemeClr val="dk1"/>
                        </a:solidFill>
                      </a:endParaRPr>
                    </a:p>
                  </a:txBody>
                  <a:tcPr marL="68588" marR="68588" marT="28574" marB="28574">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a:lnSpc>
                          <a:spcPct val="114999"/>
                        </a:lnSpc>
                        <a:spcBef>
                          <a:spcPts val="0"/>
                        </a:spcBef>
                        <a:spcAft>
                          <a:spcPts val="0"/>
                        </a:spcAft>
                        <a:buNone/>
                      </a:pPr>
                      <a:endParaRPr sz="700" b="1" u="none" strike="noStrike" cap="none">
                        <a:solidFill>
                          <a:schemeClr val="dk1"/>
                        </a:solidFill>
                      </a:endParaRPr>
                    </a:p>
                  </a:txBody>
                  <a:tcPr marL="68588" marR="68588" marT="28574" marB="28574">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a:lnSpc>
                          <a:spcPct val="114999"/>
                        </a:lnSpc>
                        <a:spcBef>
                          <a:spcPts val="0"/>
                        </a:spcBef>
                        <a:spcAft>
                          <a:spcPts val="0"/>
                        </a:spcAft>
                        <a:buNone/>
                      </a:pPr>
                      <a:endParaRPr sz="700" b="1" u="none" strike="noStrike" cap="none">
                        <a:solidFill>
                          <a:schemeClr val="dk1"/>
                        </a:solidFill>
                      </a:endParaRPr>
                    </a:p>
                  </a:txBody>
                  <a:tcPr marL="68588" marR="68588" marT="28574" marB="28574">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chemeClr val="lt1"/>
                    </a:solidFill>
                  </a:tcPr>
                </a:tc>
                <a:tc>
                  <a:txBody>
                    <a:bodyPr/>
                    <a:lstStyle/>
                    <a:p>
                      <a:pPr marL="0" lvl="0" indent="0" algn="ctr">
                        <a:lnSpc>
                          <a:spcPct val="114999"/>
                        </a:lnSpc>
                        <a:spcBef>
                          <a:spcPts val="0"/>
                        </a:spcBef>
                        <a:spcAft>
                          <a:spcPts val="0"/>
                        </a:spcAft>
                        <a:buNone/>
                      </a:pPr>
                      <a:endParaRPr sz="700" b="1" u="none" strike="noStrike" cap="none">
                        <a:solidFill>
                          <a:schemeClr val="dk1"/>
                        </a:solidFill>
                      </a:endParaRPr>
                    </a:p>
                  </a:txBody>
                  <a:tcPr marL="68588" marR="68588" marT="28574" marB="28574">
                    <a:lnL w="12700">
                      <a:solidFill>
                        <a:schemeClr val="dk1"/>
                      </a:solidFill>
                    </a:lnL>
                    <a:lnR w="12700">
                      <a:solidFill>
                        <a:schemeClr val="dk1"/>
                      </a:solidFill>
                    </a:lnR>
                    <a:lnT w="12700" cap="flat" cmpd="sng" algn="ctr">
                      <a:solidFill>
                        <a:schemeClr val="dk1"/>
                      </a:solidFill>
                      <a:prstDash val="solid"/>
                      <a:round/>
                      <a:headEnd type="none" w="sm" len="sm"/>
                      <a:tailEnd type="none" w="sm" len="sm"/>
                    </a:lnT>
                    <a:lnB w="12700">
                      <a:solidFill>
                        <a:schemeClr val="dk1"/>
                      </a:solidFill>
                    </a:lnB>
                    <a:solidFill>
                      <a:srgbClr val="F4CCCC"/>
                    </a:solidFill>
                  </a:tcPr>
                </a:tc>
                <a:extLst>
                  <a:ext uri="{0D108BD9-81ED-4DB2-BD59-A6C34878D82A}">
                    <a16:rowId xmlns:a16="http://schemas.microsoft.com/office/drawing/2014/main" val="1806839916"/>
                  </a:ext>
                </a:extLst>
              </a:tr>
              <a:tr h="169593">
                <a:tc vMerge="1">
                  <a:txBody>
                    <a:bodyPr/>
                    <a:lstStyle/>
                    <a:p>
                      <a:endParaRPr lang="en-US"/>
                    </a:p>
                  </a:txBody>
                  <a:tcPr/>
                </a:tc>
                <a:tc>
                  <a:txBody>
                    <a:bodyPr/>
                    <a:lstStyle/>
                    <a:p>
                      <a:pPr lvl="0" algn="l">
                        <a:lnSpc>
                          <a:spcPct val="100000"/>
                        </a:lnSpc>
                        <a:spcBef>
                          <a:spcPts val="0"/>
                        </a:spcBef>
                        <a:spcAft>
                          <a:spcPts val="0"/>
                        </a:spcAft>
                        <a:buNone/>
                      </a:pPr>
                      <a:r>
                        <a:rPr lang="en-CA" sz="700" b="0" i="0" u="none" strike="noStrike" noProof="0" dirty="0">
                          <a:solidFill>
                            <a:schemeClr val="dk1"/>
                          </a:solidFill>
                          <a:latin typeface="Aptos"/>
                        </a:rPr>
                        <a:t>Northern Inuvialuit Settlement Region; Northern Nunatsiavut</a:t>
                      </a:r>
                      <a:endParaRPr lang="en-US" sz="700" b="0" i="0" u="none" strike="noStrike" noProof="0" dirty="0">
                        <a:solidFill>
                          <a:srgbClr val="000000"/>
                        </a:solidFill>
                        <a:latin typeface="Aptos"/>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marL="91450" marR="91450" marT="38100" marB="381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179756">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CA" sz="700" dirty="0">
                          <a:solidFill>
                            <a:schemeClr val="dk1"/>
                          </a:solidFill>
                        </a:rPr>
                        <a:t>Western Greenland, Baffin Bay</a:t>
                      </a:r>
                      <a:endParaRPr sz="700" dirty="0"/>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u="none" strike="noStrike" cap="none"/>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700" b="1" u="none" strike="noStrike" cap="none">
                        <a:solidFill>
                          <a:schemeClr val="dk1"/>
                        </a:solidFill>
                      </a:endParaRPr>
                    </a:p>
                  </a:txBody>
                  <a:tcPr marL="68588" marR="68588" marT="28575" marB="2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bl>
          </a:graphicData>
        </a:graphic>
      </p:graphicFrame>
      <p:sp>
        <p:nvSpPr>
          <p:cNvPr id="2" name="Google Shape;339;g289ecd0e798_0_172">
            <a:extLst>
              <a:ext uri="{FF2B5EF4-FFF2-40B4-BE49-F238E27FC236}">
                <a16:creationId xmlns:a16="http://schemas.microsoft.com/office/drawing/2014/main" id="{7AC64D03-1428-2E7F-C7C8-ADCDEA73B71E}"/>
              </a:ext>
            </a:extLst>
          </p:cNvPr>
          <p:cNvSpPr/>
          <p:nvPr/>
        </p:nvSpPr>
        <p:spPr>
          <a:xfrm>
            <a:off x="1143000" y="4920410"/>
            <a:ext cx="6858000" cy="217125"/>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342900">
              <a:buClrTx/>
            </a:pPr>
            <a:r>
              <a:rPr lang="en-CA" sz="1725" kern="1200">
                <a:solidFill>
                  <a:prstClr val="white"/>
                </a:solidFill>
                <a:latin typeface="Calibri"/>
                <a:ea typeface="Calibri"/>
                <a:cs typeface="Calibri"/>
                <a:sym typeface="Calibri"/>
              </a:rPr>
              <a:t>Arctic Climate Forum #16   5-6 November 2025</a:t>
            </a:r>
            <a:endParaRPr sz="1725" kern="1200">
              <a:solidFill>
                <a:prstClr val="white"/>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BE3121D-71E2-177C-79ED-1D2684F9E2C6}"/>
              </a:ext>
            </a:extLst>
          </p:cNvPr>
          <p:cNvPicPr>
            <a:picLocks noChangeAspect="1"/>
          </p:cNvPicPr>
          <p:nvPr/>
        </p:nvPicPr>
        <p:blipFill>
          <a:blip r:embed="rId5"/>
          <a:stretch>
            <a:fillRect/>
          </a:stretch>
        </p:blipFill>
        <p:spPr>
          <a:xfrm>
            <a:off x="10454420" y="1328882"/>
            <a:ext cx="136299" cy="144132"/>
          </a:xfrm>
          <a:prstGeom prst="rect">
            <a:avLst/>
          </a:prstGeom>
        </p:spPr>
      </p:pic>
      <p:pic>
        <p:nvPicPr>
          <p:cNvPr id="4" name="Picture 3">
            <a:extLst>
              <a:ext uri="{FF2B5EF4-FFF2-40B4-BE49-F238E27FC236}">
                <a16:creationId xmlns:a16="http://schemas.microsoft.com/office/drawing/2014/main" id="{19BE6846-4011-4E2D-0419-27ABFE0582AF}"/>
              </a:ext>
            </a:extLst>
          </p:cNvPr>
          <p:cNvPicPr>
            <a:picLocks noChangeAspect="1"/>
          </p:cNvPicPr>
          <p:nvPr/>
        </p:nvPicPr>
        <p:blipFill>
          <a:blip r:embed="rId5"/>
          <a:stretch>
            <a:fillRect/>
          </a:stretch>
        </p:blipFill>
        <p:spPr>
          <a:xfrm>
            <a:off x="7204709" y="1746446"/>
            <a:ext cx="136299" cy="144132"/>
          </a:xfrm>
          <a:prstGeom prst="rect">
            <a:avLst/>
          </a:prstGeom>
        </p:spPr>
      </p:pic>
      <p:pic>
        <p:nvPicPr>
          <p:cNvPr id="5" name="Picture 4">
            <a:extLst>
              <a:ext uri="{FF2B5EF4-FFF2-40B4-BE49-F238E27FC236}">
                <a16:creationId xmlns:a16="http://schemas.microsoft.com/office/drawing/2014/main" id="{C42ECD35-3337-1645-6899-03E018DE3DC1}"/>
              </a:ext>
            </a:extLst>
          </p:cNvPr>
          <p:cNvPicPr>
            <a:picLocks noChangeAspect="1"/>
          </p:cNvPicPr>
          <p:nvPr/>
        </p:nvPicPr>
        <p:blipFill>
          <a:blip r:embed="rId5"/>
          <a:stretch>
            <a:fillRect/>
          </a:stretch>
        </p:blipFill>
        <p:spPr>
          <a:xfrm>
            <a:off x="6085645" y="1369977"/>
            <a:ext cx="136299" cy="144132"/>
          </a:xfrm>
          <a:prstGeom prst="rect">
            <a:avLst/>
          </a:prstGeom>
        </p:spPr>
      </p:pic>
      <p:pic>
        <p:nvPicPr>
          <p:cNvPr id="6" name="Picture 5">
            <a:extLst>
              <a:ext uri="{FF2B5EF4-FFF2-40B4-BE49-F238E27FC236}">
                <a16:creationId xmlns:a16="http://schemas.microsoft.com/office/drawing/2014/main" id="{9B38B537-3738-D178-F488-33DF8C1ACFA4}"/>
              </a:ext>
            </a:extLst>
          </p:cNvPr>
          <p:cNvPicPr>
            <a:picLocks noChangeAspect="1"/>
          </p:cNvPicPr>
          <p:nvPr/>
        </p:nvPicPr>
        <p:blipFill>
          <a:blip r:embed="rId5"/>
          <a:stretch>
            <a:fillRect/>
          </a:stretch>
        </p:blipFill>
        <p:spPr>
          <a:xfrm>
            <a:off x="7217517" y="1977069"/>
            <a:ext cx="136299" cy="144132"/>
          </a:xfrm>
          <a:prstGeom prst="rect">
            <a:avLst/>
          </a:prstGeom>
        </p:spPr>
      </p:pic>
      <p:pic>
        <p:nvPicPr>
          <p:cNvPr id="11" name="Picture 10">
            <a:extLst>
              <a:ext uri="{FF2B5EF4-FFF2-40B4-BE49-F238E27FC236}">
                <a16:creationId xmlns:a16="http://schemas.microsoft.com/office/drawing/2014/main" id="{DB75A9B7-FD52-E947-8FF6-5E3740ACFD13}"/>
              </a:ext>
            </a:extLst>
          </p:cNvPr>
          <p:cNvPicPr>
            <a:picLocks noChangeAspect="1"/>
          </p:cNvPicPr>
          <p:nvPr/>
        </p:nvPicPr>
        <p:blipFill>
          <a:blip r:embed="rId5"/>
          <a:stretch>
            <a:fillRect/>
          </a:stretch>
        </p:blipFill>
        <p:spPr>
          <a:xfrm>
            <a:off x="10441730" y="2417612"/>
            <a:ext cx="136299" cy="144132"/>
          </a:xfrm>
          <a:prstGeom prst="rect">
            <a:avLst/>
          </a:prstGeom>
        </p:spPr>
      </p:pic>
      <p:pic>
        <p:nvPicPr>
          <p:cNvPr id="14" name="Picture 13">
            <a:extLst>
              <a:ext uri="{FF2B5EF4-FFF2-40B4-BE49-F238E27FC236}">
                <a16:creationId xmlns:a16="http://schemas.microsoft.com/office/drawing/2014/main" id="{577CFFFD-7CAE-75D6-E9B3-2DF956CB3CCC}"/>
              </a:ext>
            </a:extLst>
          </p:cNvPr>
          <p:cNvPicPr>
            <a:picLocks noChangeAspect="1"/>
          </p:cNvPicPr>
          <p:nvPr/>
        </p:nvPicPr>
        <p:blipFill>
          <a:blip r:embed="rId5"/>
          <a:stretch>
            <a:fillRect/>
          </a:stretch>
        </p:blipFill>
        <p:spPr>
          <a:xfrm>
            <a:off x="6667922" y="3009336"/>
            <a:ext cx="136299" cy="144132"/>
          </a:xfrm>
          <a:prstGeom prst="rect">
            <a:avLst/>
          </a:prstGeom>
        </p:spPr>
      </p:pic>
      <p:pic>
        <p:nvPicPr>
          <p:cNvPr id="16" name="Picture 15">
            <a:extLst>
              <a:ext uri="{FF2B5EF4-FFF2-40B4-BE49-F238E27FC236}">
                <a16:creationId xmlns:a16="http://schemas.microsoft.com/office/drawing/2014/main" id="{8EA55A55-0D5D-81A1-5755-1060577A3EE7}"/>
              </a:ext>
            </a:extLst>
          </p:cNvPr>
          <p:cNvPicPr>
            <a:picLocks noChangeAspect="1"/>
          </p:cNvPicPr>
          <p:nvPr/>
        </p:nvPicPr>
        <p:blipFill>
          <a:blip r:embed="rId5"/>
          <a:stretch>
            <a:fillRect/>
          </a:stretch>
        </p:blipFill>
        <p:spPr>
          <a:xfrm>
            <a:off x="10896271" y="2773172"/>
            <a:ext cx="136299" cy="144132"/>
          </a:xfrm>
          <a:prstGeom prst="rect">
            <a:avLst/>
          </a:prstGeom>
        </p:spPr>
      </p:pic>
      <p:pic>
        <p:nvPicPr>
          <p:cNvPr id="17" name="Picture 16">
            <a:extLst>
              <a:ext uri="{FF2B5EF4-FFF2-40B4-BE49-F238E27FC236}">
                <a16:creationId xmlns:a16="http://schemas.microsoft.com/office/drawing/2014/main" id="{7E6D8E29-829A-75B3-E087-BE5786F818A1}"/>
              </a:ext>
            </a:extLst>
          </p:cNvPr>
          <p:cNvPicPr>
            <a:picLocks noChangeAspect="1"/>
          </p:cNvPicPr>
          <p:nvPr/>
        </p:nvPicPr>
        <p:blipFill>
          <a:blip r:embed="rId5"/>
          <a:stretch>
            <a:fillRect/>
          </a:stretch>
        </p:blipFill>
        <p:spPr>
          <a:xfrm>
            <a:off x="6084185" y="2153999"/>
            <a:ext cx="136299" cy="144132"/>
          </a:xfrm>
          <a:prstGeom prst="rect">
            <a:avLst/>
          </a:prstGeom>
        </p:spPr>
      </p:pic>
      <p:pic>
        <p:nvPicPr>
          <p:cNvPr id="18" name="Picture 17">
            <a:extLst>
              <a:ext uri="{FF2B5EF4-FFF2-40B4-BE49-F238E27FC236}">
                <a16:creationId xmlns:a16="http://schemas.microsoft.com/office/drawing/2014/main" id="{F3CC6B3A-49D4-182B-C6C6-3FCED68BF0FE}"/>
              </a:ext>
            </a:extLst>
          </p:cNvPr>
          <p:cNvPicPr>
            <a:picLocks noChangeAspect="1"/>
          </p:cNvPicPr>
          <p:nvPr/>
        </p:nvPicPr>
        <p:blipFill>
          <a:blip r:embed="rId5"/>
          <a:stretch>
            <a:fillRect/>
          </a:stretch>
        </p:blipFill>
        <p:spPr>
          <a:xfrm>
            <a:off x="10440342" y="2261369"/>
            <a:ext cx="136299" cy="144132"/>
          </a:xfrm>
          <a:prstGeom prst="rect">
            <a:avLst/>
          </a:prstGeom>
        </p:spPr>
      </p:pic>
      <p:pic>
        <p:nvPicPr>
          <p:cNvPr id="19" name="Picture 18">
            <a:extLst>
              <a:ext uri="{FF2B5EF4-FFF2-40B4-BE49-F238E27FC236}">
                <a16:creationId xmlns:a16="http://schemas.microsoft.com/office/drawing/2014/main" id="{96BDB650-81BF-E38E-47EF-EEA13DE627E4}"/>
              </a:ext>
            </a:extLst>
          </p:cNvPr>
          <p:cNvPicPr>
            <a:picLocks noChangeAspect="1"/>
          </p:cNvPicPr>
          <p:nvPr/>
        </p:nvPicPr>
        <p:blipFill>
          <a:blip r:embed="rId5"/>
          <a:stretch>
            <a:fillRect/>
          </a:stretch>
        </p:blipFill>
        <p:spPr>
          <a:xfrm>
            <a:off x="6086517" y="1186637"/>
            <a:ext cx="136299" cy="144132"/>
          </a:xfrm>
          <a:prstGeom prst="rect">
            <a:avLst/>
          </a:prstGeom>
        </p:spPr>
      </p:pic>
      <p:pic>
        <p:nvPicPr>
          <p:cNvPr id="20" name="Picture 19">
            <a:extLst>
              <a:ext uri="{FF2B5EF4-FFF2-40B4-BE49-F238E27FC236}">
                <a16:creationId xmlns:a16="http://schemas.microsoft.com/office/drawing/2014/main" id="{0C1CBA46-7CED-E92C-964D-545BD364A3D5}"/>
              </a:ext>
            </a:extLst>
          </p:cNvPr>
          <p:cNvPicPr>
            <a:picLocks noChangeAspect="1"/>
          </p:cNvPicPr>
          <p:nvPr/>
        </p:nvPicPr>
        <p:blipFill>
          <a:blip r:embed="rId5"/>
          <a:stretch>
            <a:fillRect/>
          </a:stretch>
        </p:blipFill>
        <p:spPr>
          <a:xfrm>
            <a:off x="6639260" y="1538807"/>
            <a:ext cx="136299" cy="144132"/>
          </a:xfrm>
          <a:prstGeom prst="rect">
            <a:avLst/>
          </a:prstGeom>
        </p:spPr>
      </p:pic>
      <p:pic>
        <p:nvPicPr>
          <p:cNvPr id="21" name="Picture 20">
            <a:extLst>
              <a:ext uri="{FF2B5EF4-FFF2-40B4-BE49-F238E27FC236}">
                <a16:creationId xmlns:a16="http://schemas.microsoft.com/office/drawing/2014/main" id="{7B9DFF86-3C98-CB25-F2C9-AAEEC505A9CE}"/>
              </a:ext>
            </a:extLst>
          </p:cNvPr>
          <p:cNvPicPr>
            <a:picLocks noChangeAspect="1"/>
          </p:cNvPicPr>
          <p:nvPr/>
        </p:nvPicPr>
        <p:blipFill>
          <a:blip r:embed="rId5"/>
          <a:stretch>
            <a:fillRect/>
          </a:stretch>
        </p:blipFill>
        <p:spPr>
          <a:xfrm>
            <a:off x="7629141" y="2540948"/>
            <a:ext cx="136299" cy="144132"/>
          </a:xfrm>
          <a:prstGeom prst="rect">
            <a:avLst/>
          </a:prstGeom>
        </p:spPr>
      </p:pic>
      <p:pic>
        <p:nvPicPr>
          <p:cNvPr id="22" name="Picture 21">
            <a:extLst>
              <a:ext uri="{FF2B5EF4-FFF2-40B4-BE49-F238E27FC236}">
                <a16:creationId xmlns:a16="http://schemas.microsoft.com/office/drawing/2014/main" id="{BC0C1DBE-B9F3-0CAC-6A79-3E245B317810}"/>
              </a:ext>
            </a:extLst>
          </p:cNvPr>
          <p:cNvPicPr>
            <a:picLocks noChangeAspect="1"/>
          </p:cNvPicPr>
          <p:nvPr/>
        </p:nvPicPr>
        <p:blipFill>
          <a:blip r:embed="rId5"/>
          <a:stretch>
            <a:fillRect/>
          </a:stretch>
        </p:blipFill>
        <p:spPr>
          <a:xfrm>
            <a:off x="9324962" y="4564238"/>
            <a:ext cx="136299" cy="144132"/>
          </a:xfrm>
          <a:prstGeom prst="rect">
            <a:avLst/>
          </a:prstGeom>
        </p:spPr>
      </p:pic>
      <p:pic>
        <p:nvPicPr>
          <p:cNvPr id="23" name="Picture 22">
            <a:extLst>
              <a:ext uri="{FF2B5EF4-FFF2-40B4-BE49-F238E27FC236}">
                <a16:creationId xmlns:a16="http://schemas.microsoft.com/office/drawing/2014/main" id="{A4CCD7DD-2C53-5CE8-643C-C18B07936AA8}"/>
              </a:ext>
            </a:extLst>
          </p:cNvPr>
          <p:cNvPicPr>
            <a:picLocks noChangeAspect="1"/>
          </p:cNvPicPr>
          <p:nvPr/>
        </p:nvPicPr>
        <p:blipFill>
          <a:blip r:embed="rId5"/>
          <a:stretch>
            <a:fillRect/>
          </a:stretch>
        </p:blipFill>
        <p:spPr>
          <a:xfrm>
            <a:off x="9324961" y="4750596"/>
            <a:ext cx="136299" cy="144132"/>
          </a:xfrm>
          <a:prstGeom prst="rect">
            <a:avLst/>
          </a:prstGeom>
        </p:spPr>
      </p:pic>
      <p:pic>
        <p:nvPicPr>
          <p:cNvPr id="24" name="Picture 23">
            <a:extLst>
              <a:ext uri="{FF2B5EF4-FFF2-40B4-BE49-F238E27FC236}">
                <a16:creationId xmlns:a16="http://schemas.microsoft.com/office/drawing/2014/main" id="{C46C7C69-A08A-F31F-0ED0-47B6141A70A1}"/>
              </a:ext>
            </a:extLst>
          </p:cNvPr>
          <p:cNvPicPr>
            <a:picLocks noChangeAspect="1"/>
          </p:cNvPicPr>
          <p:nvPr/>
        </p:nvPicPr>
        <p:blipFill>
          <a:blip r:embed="rId5"/>
          <a:stretch>
            <a:fillRect/>
          </a:stretch>
        </p:blipFill>
        <p:spPr>
          <a:xfrm>
            <a:off x="10394104" y="4334507"/>
            <a:ext cx="136299" cy="144132"/>
          </a:xfrm>
          <a:prstGeom prst="rect">
            <a:avLst/>
          </a:prstGeom>
        </p:spPr>
      </p:pic>
      <p:pic>
        <p:nvPicPr>
          <p:cNvPr id="25" name="Picture 24">
            <a:extLst>
              <a:ext uri="{FF2B5EF4-FFF2-40B4-BE49-F238E27FC236}">
                <a16:creationId xmlns:a16="http://schemas.microsoft.com/office/drawing/2014/main" id="{3BC6D9C3-7E54-1EFE-7F54-ECA5E680289A}"/>
              </a:ext>
            </a:extLst>
          </p:cNvPr>
          <p:cNvPicPr>
            <a:picLocks noChangeAspect="1"/>
          </p:cNvPicPr>
          <p:nvPr/>
        </p:nvPicPr>
        <p:blipFill>
          <a:blip r:embed="rId5"/>
          <a:stretch>
            <a:fillRect/>
          </a:stretch>
        </p:blipFill>
        <p:spPr>
          <a:xfrm>
            <a:off x="7220081" y="2807643"/>
            <a:ext cx="136299" cy="144132"/>
          </a:xfrm>
          <a:prstGeom prst="rect">
            <a:avLst/>
          </a:prstGeom>
        </p:spPr>
      </p:pic>
      <p:pic>
        <p:nvPicPr>
          <p:cNvPr id="26" name="Picture 25">
            <a:extLst>
              <a:ext uri="{FF2B5EF4-FFF2-40B4-BE49-F238E27FC236}">
                <a16:creationId xmlns:a16="http://schemas.microsoft.com/office/drawing/2014/main" id="{69C00953-5392-5729-054D-BAF2A118E94B}"/>
              </a:ext>
            </a:extLst>
          </p:cNvPr>
          <p:cNvPicPr>
            <a:picLocks noChangeAspect="1"/>
          </p:cNvPicPr>
          <p:nvPr/>
        </p:nvPicPr>
        <p:blipFill>
          <a:blip r:embed="rId5"/>
          <a:stretch>
            <a:fillRect/>
          </a:stretch>
        </p:blipFill>
        <p:spPr>
          <a:xfrm>
            <a:off x="10894502" y="4023590"/>
            <a:ext cx="136299" cy="144132"/>
          </a:xfrm>
          <a:prstGeom prst="rect">
            <a:avLst/>
          </a:prstGeom>
        </p:spPr>
      </p:pic>
      <p:pic>
        <p:nvPicPr>
          <p:cNvPr id="27" name="Picture 26">
            <a:extLst>
              <a:ext uri="{FF2B5EF4-FFF2-40B4-BE49-F238E27FC236}">
                <a16:creationId xmlns:a16="http://schemas.microsoft.com/office/drawing/2014/main" id="{37E5CF61-79AC-55EB-9AEB-C2E21F1CD66A}"/>
              </a:ext>
            </a:extLst>
          </p:cNvPr>
          <p:cNvPicPr>
            <a:picLocks noChangeAspect="1"/>
          </p:cNvPicPr>
          <p:nvPr/>
        </p:nvPicPr>
        <p:blipFill>
          <a:blip r:embed="rId5"/>
          <a:stretch>
            <a:fillRect/>
          </a:stretch>
        </p:blipFill>
        <p:spPr>
          <a:xfrm>
            <a:off x="9885901" y="3709265"/>
            <a:ext cx="136299" cy="144132"/>
          </a:xfrm>
          <a:prstGeom prst="rect">
            <a:avLst/>
          </a:prstGeom>
        </p:spPr>
      </p:pic>
      <p:pic>
        <p:nvPicPr>
          <p:cNvPr id="28" name="Picture 27">
            <a:extLst>
              <a:ext uri="{FF2B5EF4-FFF2-40B4-BE49-F238E27FC236}">
                <a16:creationId xmlns:a16="http://schemas.microsoft.com/office/drawing/2014/main" id="{E827FBDC-3043-D8D5-D428-503BA7658905}"/>
              </a:ext>
            </a:extLst>
          </p:cNvPr>
          <p:cNvPicPr>
            <a:picLocks noChangeAspect="1"/>
          </p:cNvPicPr>
          <p:nvPr/>
        </p:nvPicPr>
        <p:blipFill>
          <a:blip r:embed="rId5"/>
          <a:stretch>
            <a:fillRect/>
          </a:stretch>
        </p:blipFill>
        <p:spPr>
          <a:xfrm>
            <a:off x="6081825" y="2337433"/>
            <a:ext cx="136299" cy="144132"/>
          </a:xfrm>
          <a:prstGeom prst="rect">
            <a:avLst/>
          </a:prstGeom>
        </p:spPr>
      </p:pic>
    </p:spTree>
    <p:extLst>
      <p:ext uri="{BB962C8B-B14F-4D97-AF65-F5344CB8AC3E}">
        <p14:creationId xmlns:p14="http://schemas.microsoft.com/office/powerpoint/2010/main" val="3595831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5"/>
        <p:cNvGrpSpPr/>
        <p:nvPr/>
      </p:nvGrpSpPr>
      <p:grpSpPr>
        <a:xfrm>
          <a:off x="0" y="0"/>
          <a:ext cx="0" cy="0"/>
          <a:chOff x="0" y="0"/>
          <a:chExt cx="0" cy="0"/>
        </a:xfrm>
      </p:grpSpPr>
      <p:pic>
        <p:nvPicPr>
          <p:cNvPr id="186" name="Google Shape;186;g24da80952b0_0_29"/>
          <p:cNvPicPr preferRelativeResize="0"/>
          <p:nvPr/>
        </p:nvPicPr>
        <p:blipFill rotWithShape="1">
          <a:blip r:embed="rId3">
            <a:alphaModFix/>
          </a:blip>
          <a:srcRect/>
          <a:stretch/>
        </p:blipFill>
        <p:spPr>
          <a:xfrm>
            <a:off x="7139252" y="85516"/>
            <a:ext cx="631031" cy="794606"/>
          </a:xfrm>
          <a:prstGeom prst="rect">
            <a:avLst/>
          </a:prstGeom>
          <a:noFill/>
          <a:ln>
            <a:noFill/>
          </a:ln>
        </p:spPr>
      </p:pic>
      <p:pic>
        <p:nvPicPr>
          <p:cNvPr id="187" name="Google Shape;187;g24da80952b0_0_29"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262146" y="96773"/>
            <a:ext cx="631031" cy="702469"/>
          </a:xfrm>
          <a:prstGeom prst="rect">
            <a:avLst/>
          </a:prstGeom>
          <a:noFill/>
          <a:ln>
            <a:noFill/>
          </a:ln>
        </p:spPr>
      </p:pic>
      <p:sp>
        <p:nvSpPr>
          <p:cNvPr id="189" name="Google Shape;189;g24da80952b0_0_29"/>
          <p:cNvSpPr txBox="1"/>
          <p:nvPr/>
        </p:nvSpPr>
        <p:spPr>
          <a:xfrm>
            <a:off x="1689233" y="192086"/>
            <a:ext cx="5539725" cy="434925"/>
          </a:xfrm>
          <a:prstGeom prst="rect">
            <a:avLst/>
          </a:prstGeom>
          <a:noFill/>
          <a:ln>
            <a:noFill/>
          </a:ln>
        </p:spPr>
        <p:txBody>
          <a:bodyPr spcFirstLastPara="1" wrap="square" lIns="68569" tIns="34275" rIns="68569" bIns="34275" anchor="t" anchorCtr="0">
            <a:normAutofit/>
          </a:bodyPr>
          <a:lstStyle/>
          <a:p>
            <a:pPr algn="ctr" defTabSz="685800">
              <a:buSzPts val="3200"/>
            </a:pPr>
            <a:r>
              <a:rPr lang="en-CA" sz="2250" b="1">
                <a:solidFill>
                  <a:srgbClr val="17365D"/>
                </a:solidFill>
              </a:rPr>
              <a:t>Central &amp; Eastern Canadian Arctic</a:t>
            </a:r>
            <a:endParaRPr sz="2400" b="1">
              <a:solidFill>
                <a:srgbClr val="17365D"/>
              </a:solidFill>
              <a:highlight>
                <a:srgbClr val="00B050"/>
              </a:highlight>
            </a:endParaRPr>
          </a:p>
        </p:txBody>
      </p:sp>
      <p:sp>
        <p:nvSpPr>
          <p:cNvPr id="190" name="Google Shape;190;g24da80952b0_0_29"/>
          <p:cNvSpPr txBox="1"/>
          <p:nvPr/>
        </p:nvSpPr>
        <p:spPr>
          <a:xfrm>
            <a:off x="1356103" y="1211250"/>
            <a:ext cx="3187532" cy="253885"/>
          </a:xfrm>
          <a:prstGeom prst="rect">
            <a:avLst/>
          </a:prstGeom>
          <a:noFill/>
          <a:ln>
            <a:noFill/>
          </a:ln>
        </p:spPr>
        <p:txBody>
          <a:bodyPr spcFirstLastPara="1" wrap="square" lIns="68569" tIns="34275" rIns="68569" bIns="34275" anchor="t" anchorCtr="0">
            <a:spAutoFit/>
          </a:bodyPr>
          <a:lstStyle/>
          <a:p>
            <a:pPr defTabSz="685800"/>
            <a:r>
              <a:rPr lang="en-CA" sz="1200" b="1" dirty="0"/>
              <a:t>DJF Multi-Model Temperature Outlook</a:t>
            </a:r>
            <a:endParaRPr sz="1050" dirty="0">
              <a:ea typeface="+mn-ea"/>
            </a:endParaRPr>
          </a:p>
        </p:txBody>
      </p:sp>
      <p:sp>
        <p:nvSpPr>
          <p:cNvPr id="191" name="Google Shape;191;g24da80952b0_0_29"/>
          <p:cNvSpPr txBox="1"/>
          <p:nvPr/>
        </p:nvSpPr>
        <p:spPr>
          <a:xfrm>
            <a:off x="4760737" y="1209412"/>
            <a:ext cx="3022112" cy="276969"/>
          </a:xfrm>
          <a:prstGeom prst="rect">
            <a:avLst/>
          </a:prstGeom>
          <a:noFill/>
          <a:ln>
            <a:noFill/>
          </a:ln>
        </p:spPr>
        <p:txBody>
          <a:bodyPr spcFirstLastPara="1" wrap="square" lIns="68569" tIns="34275" rIns="68569" bIns="34275" anchor="t" anchorCtr="0">
            <a:spAutoFit/>
          </a:bodyPr>
          <a:lstStyle/>
          <a:p>
            <a:pPr defTabSz="685800"/>
            <a:r>
              <a:rPr lang="en-CA" sz="1200" b="1" dirty="0"/>
              <a:t>DJF Multi-Model Precipitation Outloo</a:t>
            </a:r>
            <a:r>
              <a:rPr lang="en-CA" sz="1350" b="1" dirty="0"/>
              <a:t>k</a:t>
            </a:r>
            <a:endParaRPr lang="en-US" sz="1050">
              <a:ea typeface="+mn-ea"/>
            </a:endParaRPr>
          </a:p>
        </p:txBody>
      </p:sp>
      <p:sp>
        <p:nvSpPr>
          <p:cNvPr id="2" name="Google Shape;105;g289ecd0e798_0_237">
            <a:extLst>
              <a:ext uri="{FF2B5EF4-FFF2-40B4-BE49-F238E27FC236}">
                <a16:creationId xmlns:a16="http://schemas.microsoft.com/office/drawing/2014/main" id="{91BDE5DC-8101-68A8-B983-2856EE1348AB}"/>
              </a:ext>
            </a:extLst>
          </p:cNvPr>
          <p:cNvSpPr/>
          <p:nvPr/>
        </p:nvSpPr>
        <p:spPr>
          <a:xfrm>
            <a:off x="1143000" y="4926375"/>
            <a:ext cx="6858000" cy="217125"/>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685800">
              <a:buSzPts val="2300"/>
            </a:pPr>
            <a:r>
              <a:rPr lang="en-CA" sz="1725">
                <a:solidFill>
                  <a:srgbClr val="FFFFFF"/>
                </a:solidFill>
                <a:latin typeface="Calibri"/>
                <a:ea typeface="Calibri"/>
                <a:cs typeface="Calibri"/>
                <a:sym typeface="Calibri"/>
              </a:rPr>
              <a:t>Arctic Climate Forum #16   5-6 November 2025</a:t>
            </a:r>
            <a:endParaRPr sz="1725">
              <a:solidFill>
                <a:srgbClr val="FFFFFF"/>
              </a:solidFill>
              <a:latin typeface="Calibri"/>
              <a:ea typeface="Calibri"/>
              <a:cs typeface="Calibri"/>
              <a:sym typeface="Calibri"/>
            </a:endParaRPr>
          </a:p>
        </p:txBody>
      </p:sp>
      <p:pic>
        <p:nvPicPr>
          <p:cNvPr id="4" name="Picture 3" descr="A map of the world&#10;&#10;AI-generated content may be incorrect.">
            <a:extLst>
              <a:ext uri="{FF2B5EF4-FFF2-40B4-BE49-F238E27FC236}">
                <a16:creationId xmlns:a16="http://schemas.microsoft.com/office/drawing/2014/main" id="{553FDBFB-07B3-5DFB-D887-D585C3E91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076" y="1559378"/>
            <a:ext cx="2857439" cy="2908283"/>
          </a:xfrm>
          <a:prstGeom prst="rect">
            <a:avLst/>
          </a:prstGeom>
        </p:spPr>
      </p:pic>
      <p:pic>
        <p:nvPicPr>
          <p:cNvPr id="6" name="Picture 5" descr="A map of the united kingdom&#10;&#10;AI-generated content may be incorrect.">
            <a:extLst>
              <a:ext uri="{FF2B5EF4-FFF2-40B4-BE49-F238E27FC236}">
                <a16:creationId xmlns:a16="http://schemas.microsoft.com/office/drawing/2014/main" id="{8C5C1E0D-E76E-39E7-CA22-4EA75C5E4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4910" y="1543005"/>
            <a:ext cx="2857439" cy="290828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pic>
        <p:nvPicPr>
          <p:cNvPr id="12" name="Google Shape;337;g289ecd0e798_0_172">
            <a:extLst>
              <a:ext uri="{FF2B5EF4-FFF2-40B4-BE49-F238E27FC236}">
                <a16:creationId xmlns:a16="http://schemas.microsoft.com/office/drawing/2014/main" id="{90E51705-AC5F-7775-8B73-ECC303A62CBB}"/>
              </a:ext>
            </a:extLst>
          </p:cNvPr>
          <p:cNvPicPr preferRelativeResize="0"/>
          <p:nvPr/>
        </p:nvPicPr>
        <p:blipFill rotWithShape="1">
          <a:blip r:embed="rId3">
            <a:alphaModFix/>
          </a:blip>
          <a:srcRect/>
          <a:stretch/>
        </p:blipFill>
        <p:spPr>
          <a:xfrm>
            <a:off x="7109550" y="40313"/>
            <a:ext cx="459919" cy="579139"/>
          </a:xfrm>
          <a:prstGeom prst="rect">
            <a:avLst/>
          </a:prstGeom>
          <a:noFill/>
          <a:ln>
            <a:noFill/>
          </a:ln>
        </p:spPr>
      </p:pic>
      <p:pic>
        <p:nvPicPr>
          <p:cNvPr id="13" name="Google Shape;338;g289ecd0e798_0_17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900188E5-3137-C3FD-5796-2FF104016878}"/>
              </a:ext>
            </a:extLst>
          </p:cNvPr>
          <p:cNvPicPr preferRelativeResize="0"/>
          <p:nvPr/>
        </p:nvPicPr>
        <p:blipFill rotWithShape="1">
          <a:blip r:embed="rId4">
            <a:alphaModFix/>
          </a:blip>
          <a:srcRect/>
          <a:stretch/>
        </p:blipFill>
        <p:spPr>
          <a:xfrm>
            <a:off x="1448004" y="86382"/>
            <a:ext cx="459921" cy="511988"/>
          </a:xfrm>
          <a:prstGeom prst="rect">
            <a:avLst/>
          </a:prstGeom>
          <a:noFill/>
          <a:ln>
            <a:noFill/>
          </a:ln>
        </p:spPr>
      </p:pic>
      <p:sp>
        <p:nvSpPr>
          <p:cNvPr id="15" name="Google Shape;341;g289ecd0e798_0_172">
            <a:extLst>
              <a:ext uri="{FF2B5EF4-FFF2-40B4-BE49-F238E27FC236}">
                <a16:creationId xmlns:a16="http://schemas.microsoft.com/office/drawing/2014/main" id="{0EC2D532-CE60-F985-0E6C-777603064440}"/>
              </a:ext>
            </a:extLst>
          </p:cNvPr>
          <p:cNvSpPr txBox="1"/>
          <p:nvPr/>
        </p:nvSpPr>
        <p:spPr>
          <a:xfrm>
            <a:off x="1713825" y="169294"/>
            <a:ext cx="5504175" cy="511988"/>
          </a:xfrm>
          <a:prstGeom prst="rect">
            <a:avLst/>
          </a:prstGeom>
          <a:noFill/>
          <a:ln>
            <a:noFill/>
          </a:ln>
        </p:spPr>
        <p:txBody>
          <a:bodyPr spcFirstLastPara="1" wrap="square" lIns="68569" tIns="34275" rIns="68569" bIns="34275" anchor="t" anchorCtr="0">
            <a:normAutofit/>
          </a:bodyPr>
          <a:lstStyle/>
          <a:p>
            <a:pPr algn="ctr" defTabSz="342900">
              <a:buSzPts val="3200"/>
            </a:pPr>
            <a:r>
              <a:rPr lang="en-CA" sz="2250" b="1" kern="1200">
                <a:solidFill>
                  <a:srgbClr val="17365D"/>
                </a:solidFill>
              </a:rPr>
              <a:t>Central &amp; Eastern Canadian Arctic</a:t>
            </a:r>
            <a:endParaRPr sz="2250" kern="1200"/>
          </a:p>
        </p:txBody>
      </p:sp>
      <p:graphicFrame>
        <p:nvGraphicFramePr>
          <p:cNvPr id="4" name="Google Shape;399;g289ecd0e798_0_220">
            <a:extLst>
              <a:ext uri="{FF2B5EF4-FFF2-40B4-BE49-F238E27FC236}">
                <a16:creationId xmlns:a16="http://schemas.microsoft.com/office/drawing/2014/main" id="{95856D04-AEB7-3961-D121-2F21A0436B5A}"/>
              </a:ext>
            </a:extLst>
          </p:cNvPr>
          <p:cNvGraphicFramePr/>
          <p:nvPr/>
        </p:nvGraphicFramePr>
        <p:xfrm>
          <a:off x="1399613" y="942975"/>
          <a:ext cx="6398157" cy="2786949"/>
        </p:xfrm>
        <a:graphic>
          <a:graphicData uri="http://schemas.openxmlformats.org/drawingml/2006/table">
            <a:tbl>
              <a:tblPr>
                <a:noFill/>
              </a:tblPr>
              <a:tblGrid>
                <a:gridCol w="2132719">
                  <a:extLst>
                    <a:ext uri="{9D8B030D-6E8A-4147-A177-3AD203B41FA5}">
                      <a16:colId xmlns:a16="http://schemas.microsoft.com/office/drawing/2014/main" val="20000"/>
                    </a:ext>
                  </a:extLst>
                </a:gridCol>
                <a:gridCol w="2132719">
                  <a:extLst>
                    <a:ext uri="{9D8B030D-6E8A-4147-A177-3AD203B41FA5}">
                      <a16:colId xmlns:a16="http://schemas.microsoft.com/office/drawing/2014/main" val="20001"/>
                    </a:ext>
                  </a:extLst>
                </a:gridCol>
                <a:gridCol w="2132719">
                  <a:extLst>
                    <a:ext uri="{9D8B030D-6E8A-4147-A177-3AD203B41FA5}">
                      <a16:colId xmlns:a16="http://schemas.microsoft.com/office/drawing/2014/main" val="20002"/>
                    </a:ext>
                  </a:extLst>
                </a:gridCol>
              </a:tblGrid>
              <a:tr h="285750">
                <a:tc gridSpan="3">
                  <a:txBody>
                    <a:bodyPr/>
                    <a:lstStyle/>
                    <a:p>
                      <a:pPr marL="0" marR="0" lvl="0" indent="0" algn="ctr" rtl="0">
                        <a:lnSpc>
                          <a:spcPct val="100000"/>
                        </a:lnSpc>
                        <a:spcBef>
                          <a:spcPts val="0"/>
                        </a:spcBef>
                        <a:spcAft>
                          <a:spcPts val="0"/>
                        </a:spcAft>
                        <a:buClr>
                          <a:schemeClr val="lt1"/>
                        </a:buClr>
                        <a:buSzPts val="900"/>
                        <a:buFont typeface="Arial"/>
                        <a:buNone/>
                      </a:pPr>
                      <a:r>
                        <a:rPr lang="en-CA" sz="1300" b="1" dirty="0">
                          <a:solidFill>
                            <a:schemeClr val="lt1"/>
                          </a:solidFill>
                        </a:rPr>
                        <a:t>Potential societal and environmental impacts</a:t>
                      </a:r>
                      <a:endParaRPr sz="1300" b="1" dirty="0">
                        <a:solidFill>
                          <a:schemeClr val="lt1"/>
                        </a:solidFill>
                      </a:endParaRPr>
                    </a:p>
                  </a:txBody>
                  <a:tcPr marL="68588" marR="68588" marT="28575" marB="285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1470">
                <a:tc>
                  <a:txBody>
                    <a:bodyPr/>
                    <a:lstStyle/>
                    <a:p>
                      <a:pPr marL="0" marR="0" lvl="0" indent="0" algn="l" rtl="0">
                        <a:lnSpc>
                          <a:spcPct val="100000"/>
                        </a:lnSpc>
                        <a:spcBef>
                          <a:spcPts val="0"/>
                        </a:spcBef>
                        <a:spcAft>
                          <a:spcPts val="0"/>
                        </a:spcAft>
                        <a:buClr>
                          <a:srgbClr val="000000"/>
                        </a:buClr>
                        <a:buSzPts val="1500"/>
                        <a:buFont typeface="Arial"/>
                        <a:buNone/>
                      </a:pPr>
                      <a:r>
                        <a:rPr lang="en-CA" sz="900" b="1" dirty="0"/>
                        <a:t>Economy sector/</a:t>
                      </a:r>
                      <a:endParaRPr sz="900" b="1" dirty="0"/>
                    </a:p>
                    <a:p>
                      <a:pPr marL="0" marR="0" lvl="0" indent="0" algn="l" rtl="0">
                        <a:lnSpc>
                          <a:spcPct val="100000"/>
                        </a:lnSpc>
                        <a:spcBef>
                          <a:spcPts val="0"/>
                        </a:spcBef>
                        <a:spcAft>
                          <a:spcPts val="0"/>
                        </a:spcAft>
                        <a:buClr>
                          <a:srgbClr val="000000"/>
                        </a:buClr>
                        <a:buSzPts val="1500"/>
                        <a:buFont typeface="Arial"/>
                        <a:buNone/>
                      </a:pPr>
                      <a:r>
                        <a:rPr lang="en-CA" sz="900" b="1" dirty="0"/>
                        <a:t>Livelihood conditions</a:t>
                      </a:r>
                      <a:endParaRPr sz="900" b="1" dirty="0"/>
                    </a:p>
                  </a:txBody>
                  <a:tcPr marL="68588" marR="68588" marT="28575" marB="285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900" b="1" dirty="0"/>
                        <a:t>Relevant variables </a:t>
                      </a:r>
                      <a:endParaRPr sz="900" b="1" dirty="0"/>
                    </a:p>
                    <a:p>
                      <a:pPr marL="0" marR="0" lvl="0" indent="0" algn="ctr" rtl="0">
                        <a:lnSpc>
                          <a:spcPct val="100000"/>
                        </a:lnSpc>
                        <a:spcBef>
                          <a:spcPts val="0"/>
                        </a:spcBef>
                        <a:spcAft>
                          <a:spcPts val="0"/>
                        </a:spcAft>
                        <a:buClr>
                          <a:srgbClr val="000000"/>
                        </a:buClr>
                        <a:buSzPts val="1500"/>
                        <a:buFont typeface="Arial"/>
                        <a:buNone/>
                      </a:pPr>
                      <a:r>
                        <a:rPr lang="en-CA" sz="900" b="1" dirty="0"/>
                        <a:t>from the Seasonal Outlook</a:t>
                      </a:r>
                      <a:endParaRPr sz="900" b="1" dirty="0"/>
                    </a:p>
                  </a:txBody>
                  <a:tcPr marL="68588" marR="68588" marT="28575" marB="285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900" b="1" dirty="0"/>
                        <a:t>Impacts associated</a:t>
                      </a:r>
                      <a:endParaRPr sz="900" b="1" dirty="0"/>
                    </a:p>
                  </a:txBody>
                  <a:tcPr marL="68588" marR="68588" marT="28575" marB="285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1097258">
                <a:tc>
                  <a:txBody>
                    <a:bodyPr/>
                    <a:lstStyle/>
                    <a:p>
                      <a:pPr marL="0" lvl="0" indent="0" algn="l" rtl="0">
                        <a:spcBef>
                          <a:spcPts val="0"/>
                        </a:spcBef>
                        <a:spcAft>
                          <a:spcPts val="0"/>
                        </a:spcAft>
                        <a:buNone/>
                      </a:pPr>
                      <a:r>
                        <a:rPr lang="en-US" sz="1000" dirty="0"/>
                        <a:t>Subsistence fishing and hunting</a:t>
                      </a:r>
                    </a:p>
                  </a:txBody>
                  <a:tcPr marL="68569" marR="68569" marT="68569" marB="68569">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l">
                        <a:spcBef>
                          <a:spcPts val="0"/>
                        </a:spcBef>
                        <a:spcAft>
                          <a:spcPts val="0"/>
                        </a:spcAft>
                        <a:buNone/>
                      </a:pPr>
                      <a:r>
                        <a:rPr lang="en-US" sz="900" b="0" i="0" u="none" strike="noStrike" baseline="0" noProof="0" dirty="0">
                          <a:solidFill>
                            <a:srgbClr val="000000"/>
                          </a:solidFill>
                          <a:latin typeface="Aptos"/>
                        </a:rPr>
                        <a:t>Higher than normal temperatures, delayed freeze up</a:t>
                      </a:r>
                      <a:endParaRPr lang="en-US" sz="1000" dirty="0"/>
                    </a:p>
                  </a:txBody>
                  <a:tcPr marL="68569" marR="68569" marT="68569" marB="68569">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l">
                        <a:lnSpc>
                          <a:spcPct val="100000"/>
                        </a:lnSpc>
                        <a:buNone/>
                      </a:pPr>
                      <a:r>
                        <a:rPr lang="en-US" sz="900" b="0" i="0" u="none" strike="noStrike" baseline="0" noProof="0" dirty="0">
                          <a:solidFill>
                            <a:srgbClr val="000000"/>
                          </a:solidFill>
                          <a:latin typeface="Aptos"/>
                        </a:rPr>
                        <a:t>Delayed sea ice formation</a:t>
                      </a:r>
                    </a:p>
                    <a:p>
                      <a:pPr marL="0" lvl="0" indent="0" algn="l">
                        <a:lnSpc>
                          <a:spcPct val="100000"/>
                        </a:lnSpc>
                        <a:buNone/>
                      </a:pPr>
                      <a:r>
                        <a:rPr lang="en-US" sz="900" b="0" i="0" u="none" strike="noStrike" baseline="0" noProof="0" dirty="0">
                          <a:solidFill>
                            <a:srgbClr val="000000"/>
                          </a:solidFill>
                          <a:latin typeface="Aptos"/>
                        </a:rPr>
                        <a:t>    Delayed subsistence fishing/hunting</a:t>
                      </a:r>
                    </a:p>
                    <a:p>
                      <a:pPr marL="0" lvl="0" indent="0" algn="l">
                        <a:lnSpc>
                          <a:spcPct val="100000"/>
                        </a:lnSpc>
                        <a:buNone/>
                      </a:pPr>
                      <a:r>
                        <a:rPr lang="en-US" sz="900" b="0" i="0" u="none" strike="noStrike" baseline="0" noProof="0" dirty="0">
                          <a:solidFill>
                            <a:srgbClr val="000000"/>
                          </a:solidFill>
                          <a:latin typeface="Aptos"/>
                        </a:rPr>
                        <a:t>    Unpredictable shift in fresh water           availability</a:t>
                      </a:r>
                    </a:p>
                    <a:p>
                      <a:pPr marL="0" lvl="0" indent="0" algn="l">
                        <a:lnSpc>
                          <a:spcPct val="100000"/>
                        </a:lnSpc>
                        <a:buNone/>
                      </a:pPr>
                      <a:endParaRPr lang="en-US" sz="900" b="0" i="0" u="none" strike="noStrike" baseline="0" noProof="0" dirty="0">
                        <a:solidFill>
                          <a:srgbClr val="000000"/>
                        </a:solidFill>
                        <a:latin typeface="Aptos"/>
                      </a:endParaRPr>
                    </a:p>
                    <a:p>
                      <a:pPr marL="0" lvl="0" indent="0" algn="l">
                        <a:spcBef>
                          <a:spcPts val="0"/>
                        </a:spcBef>
                        <a:spcAft>
                          <a:spcPts val="0"/>
                        </a:spcAft>
                        <a:buNone/>
                      </a:pPr>
                      <a:r>
                        <a:rPr lang="en-US" sz="900" b="0" i="0" u="none" strike="noStrike" baseline="0" noProof="0" dirty="0">
                          <a:solidFill>
                            <a:srgbClr val="000000"/>
                          </a:solidFill>
                          <a:latin typeface="Aptos"/>
                        </a:rPr>
                        <a:t>On water activities stretching into October – higher risk (storm season)</a:t>
                      </a:r>
                      <a:endParaRPr lang="en-US" sz="1000" dirty="0"/>
                    </a:p>
                  </a:txBody>
                  <a:tcPr marL="68569" marR="68569" marT="68569" marB="68569">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600053">
                <a:tc>
                  <a:txBody>
                    <a:bodyPr/>
                    <a:lstStyle/>
                    <a:p>
                      <a:pPr marL="0" lvl="0" indent="0" algn="l">
                        <a:spcBef>
                          <a:spcPts val="0"/>
                        </a:spcBef>
                        <a:spcAft>
                          <a:spcPts val="0"/>
                        </a:spcAft>
                        <a:buNone/>
                      </a:pPr>
                      <a:r>
                        <a:rPr lang="en-US" sz="1000" dirty="0"/>
                        <a:t>Marine Traffic</a:t>
                      </a:r>
                    </a:p>
                    <a:p>
                      <a:pPr marL="0" lvl="0" indent="0" algn="l">
                        <a:spcBef>
                          <a:spcPts val="0"/>
                        </a:spcBef>
                        <a:spcAft>
                          <a:spcPts val="0"/>
                        </a:spcAft>
                        <a:buNone/>
                      </a:pPr>
                      <a:r>
                        <a:rPr lang="en-US" sz="1000" dirty="0"/>
                        <a:t>Sea Lift, Resupply</a:t>
                      </a:r>
                    </a:p>
                    <a:p>
                      <a:pPr marL="0" lvl="0" indent="0" algn="l">
                        <a:spcBef>
                          <a:spcPts val="0"/>
                        </a:spcBef>
                        <a:spcAft>
                          <a:spcPts val="0"/>
                        </a:spcAft>
                        <a:buNone/>
                      </a:pPr>
                      <a:r>
                        <a:rPr lang="en-US" sz="1000" dirty="0"/>
                        <a:t>Marine Domain Awareness</a:t>
                      </a:r>
                    </a:p>
                  </a:txBody>
                  <a:tcPr marL="68569" marR="68569" marT="68569" marB="68569">
                    <a:lnT w="9525" cap="flat" cmpd="sng" algn="ctr">
                      <a:solidFill>
                        <a:schemeClr val="dk1"/>
                      </a:solidFill>
                      <a:prstDash val="solid"/>
                      <a:round/>
                      <a:headEnd type="none" w="sm" len="sm"/>
                      <a:tailEnd type="none" w="sm" len="sm"/>
                    </a:lnT>
                    <a:lnB w="9524">
                      <a:solidFill>
                        <a:schemeClr val="dk1"/>
                      </a:solidFill>
                    </a:lnB>
                    <a:solidFill>
                      <a:srgbClr val="E6E6E6"/>
                    </a:solidFill>
                  </a:tcPr>
                </a:tc>
                <a:tc>
                  <a:txBody>
                    <a:bodyPr/>
                    <a:lstStyle/>
                    <a:p>
                      <a:pPr marL="0" lvl="0" indent="0" algn="l">
                        <a:spcBef>
                          <a:spcPts val="0"/>
                        </a:spcBef>
                        <a:spcAft>
                          <a:spcPts val="0"/>
                        </a:spcAft>
                        <a:buNone/>
                      </a:pPr>
                      <a:endParaRPr lang="en-US" sz="900" b="0" i="0" u="none" strike="noStrike" noProof="0" dirty="0">
                        <a:solidFill>
                          <a:srgbClr val="000000"/>
                        </a:solidFill>
                        <a:latin typeface="Aptos"/>
                      </a:endParaRPr>
                    </a:p>
                  </a:txBody>
                  <a:tcPr marL="68569" marR="68569" marT="68569" marB="68569">
                    <a:lnT w="9525" cap="flat" cmpd="sng" algn="ctr">
                      <a:solidFill>
                        <a:schemeClr val="dk1"/>
                      </a:solidFill>
                      <a:prstDash val="solid"/>
                      <a:round/>
                      <a:headEnd type="none" w="sm" len="sm"/>
                      <a:tailEnd type="none" w="sm" len="sm"/>
                    </a:lnT>
                    <a:lnB w="9524">
                      <a:solidFill>
                        <a:schemeClr val="dk1"/>
                      </a:solidFill>
                    </a:lnB>
                    <a:solidFill>
                      <a:srgbClr val="E6E6E6"/>
                    </a:solidFill>
                  </a:tcPr>
                </a:tc>
                <a:tc>
                  <a:txBody>
                    <a:bodyPr/>
                    <a:lstStyle/>
                    <a:p>
                      <a:pPr marL="0" lvl="0" indent="0" algn="l">
                        <a:spcBef>
                          <a:spcPts val="0"/>
                        </a:spcBef>
                        <a:spcAft>
                          <a:spcPts val="0"/>
                        </a:spcAft>
                        <a:buNone/>
                      </a:pPr>
                      <a:endParaRPr lang="en-US" sz="900" b="0" i="0" u="none" strike="noStrike" noProof="0" dirty="0">
                        <a:solidFill>
                          <a:srgbClr val="000000"/>
                        </a:solidFill>
                        <a:latin typeface="Aptos"/>
                      </a:endParaRPr>
                    </a:p>
                  </a:txBody>
                  <a:tcPr marL="68569" marR="68569" marT="68569" marB="68569">
                    <a:lnT w="9525" cap="flat" cmpd="sng" algn="ctr">
                      <a:solidFill>
                        <a:schemeClr val="dk1"/>
                      </a:solidFill>
                      <a:prstDash val="solid"/>
                      <a:round/>
                      <a:headEnd type="none" w="sm" len="sm"/>
                      <a:tailEnd type="none" w="sm" len="sm"/>
                    </a:lnT>
                    <a:lnB w="9524">
                      <a:solidFill>
                        <a:schemeClr val="dk1"/>
                      </a:solidFill>
                    </a:lnB>
                    <a:solidFill>
                      <a:srgbClr val="E6E6E6"/>
                    </a:solidFill>
                  </a:tcPr>
                </a:tc>
                <a:extLst>
                  <a:ext uri="{0D108BD9-81ED-4DB2-BD59-A6C34878D82A}">
                    <a16:rowId xmlns:a16="http://schemas.microsoft.com/office/drawing/2014/main" val="3730661784"/>
                  </a:ext>
                </a:extLst>
              </a:tr>
              <a:tr h="457178">
                <a:tc gridSpan="3">
                  <a:txBody>
                    <a:bodyPr/>
                    <a:lstStyle/>
                    <a:p>
                      <a:pPr marL="0" lvl="0" indent="0" algn="ctr">
                        <a:spcBef>
                          <a:spcPts val="0"/>
                        </a:spcBef>
                        <a:spcAft>
                          <a:spcPts val="0"/>
                        </a:spcAft>
                        <a:buNone/>
                      </a:pPr>
                      <a:r>
                        <a:rPr lang="en-US" sz="1100" b="1" i="0" u="none" strike="noStrike" noProof="0" dirty="0">
                          <a:solidFill>
                            <a:srgbClr val="000000"/>
                          </a:solidFill>
                          <a:latin typeface="Aptos"/>
                        </a:rPr>
                        <a:t>Search and Rescue (SAR) cases are increasing year over year </a:t>
                      </a:r>
                      <a:endParaRPr lang="en-US" sz="1100" b="1" dirty="0"/>
                    </a:p>
                    <a:p>
                      <a:pPr marL="0" lvl="0" indent="0" algn="ctr">
                        <a:spcBef>
                          <a:spcPts val="0"/>
                        </a:spcBef>
                        <a:spcAft>
                          <a:spcPts val="0"/>
                        </a:spcAft>
                        <a:buNone/>
                      </a:pPr>
                      <a:r>
                        <a:rPr lang="en-US" sz="1100" b="1" i="0" u="none" strike="noStrike" noProof="0" dirty="0">
                          <a:solidFill>
                            <a:srgbClr val="000000"/>
                          </a:solidFill>
                          <a:latin typeface="Aptos"/>
                        </a:rPr>
                        <a:t>Weather is one of the top 5 causes for SAR activations in the Canadian Arctic</a:t>
                      </a:r>
                      <a:endParaRPr lang="en-US" sz="1100" b="1" dirty="0"/>
                    </a:p>
                  </a:txBody>
                  <a:tcPr marL="68569" marR="68569" marT="68569" marB="68569">
                    <a:lnT w="9524" cap="flat" cmpd="sng" algn="ctr">
                      <a:solidFill>
                        <a:schemeClr val="dk1"/>
                      </a:solidFill>
                      <a:prstDash val="solid"/>
                      <a:round/>
                      <a:headEnd type="none" w="med" len="med"/>
                      <a:tailEnd type="none" w="med" len="med"/>
                    </a:lnT>
                    <a:solidFill>
                      <a:srgbClr val="E6E6E6"/>
                    </a:solidFill>
                  </a:tcPr>
                </a:tc>
                <a:tc hMerge="1">
                  <a:txBody>
                    <a:bodyPr/>
                    <a:lstStyle/>
                    <a:p>
                      <a:endParaRPr lang="en-US"/>
                    </a:p>
                  </a:txBody>
                  <a:tcPr marL="91425" marR="91425" marT="91425" marB="91425">
                    <a:lnT w="9524">
                      <a:solidFill>
                        <a:schemeClr val="dk1"/>
                      </a:solidFill>
                    </a:lnT>
                    <a:solidFill>
                      <a:srgbClr val="E6E6E6"/>
                    </a:solidFill>
                  </a:tcPr>
                </a:tc>
                <a:tc hMerge="1">
                  <a:txBody>
                    <a:bodyPr/>
                    <a:lstStyle/>
                    <a:p>
                      <a:endParaRPr lang="en-US"/>
                    </a:p>
                  </a:txBody>
                  <a:tcPr marL="91425" marR="91425" marT="91425" marB="91425">
                    <a:lnT w="9524">
                      <a:solidFill>
                        <a:schemeClr val="dk1"/>
                      </a:solidFill>
                    </a:lnT>
                    <a:solidFill>
                      <a:srgbClr val="E6E6E6"/>
                    </a:solidFill>
                  </a:tcPr>
                </a:tc>
                <a:extLst>
                  <a:ext uri="{0D108BD9-81ED-4DB2-BD59-A6C34878D82A}">
                    <a16:rowId xmlns:a16="http://schemas.microsoft.com/office/drawing/2014/main" val="1330990629"/>
                  </a:ext>
                </a:extLst>
              </a:tr>
            </a:tbl>
          </a:graphicData>
        </a:graphic>
      </p:graphicFrame>
      <p:sp>
        <p:nvSpPr>
          <p:cNvPr id="2" name="Google Shape;339;g289ecd0e798_0_172">
            <a:extLst>
              <a:ext uri="{FF2B5EF4-FFF2-40B4-BE49-F238E27FC236}">
                <a16:creationId xmlns:a16="http://schemas.microsoft.com/office/drawing/2014/main" id="{736C4546-F2CA-A7DD-5EE1-5DBE881F7850}"/>
              </a:ext>
            </a:extLst>
          </p:cNvPr>
          <p:cNvSpPr/>
          <p:nvPr/>
        </p:nvSpPr>
        <p:spPr>
          <a:xfrm>
            <a:off x="1143000" y="4920410"/>
            <a:ext cx="6858000" cy="217125"/>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342900">
              <a:buClrTx/>
            </a:pPr>
            <a:r>
              <a:rPr lang="en-CA" sz="1725" kern="1200">
                <a:solidFill>
                  <a:prstClr val="white"/>
                </a:solidFill>
                <a:latin typeface="Calibri"/>
                <a:ea typeface="Calibri"/>
                <a:cs typeface="Calibri"/>
                <a:sym typeface="Calibri"/>
              </a:rPr>
              <a:t>Arctic Climate Forum #16   5-6 November 2025</a:t>
            </a:r>
            <a:endParaRPr sz="1725" kern="120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406152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09"/>
        <p:cNvGrpSpPr/>
        <p:nvPr/>
      </p:nvGrpSpPr>
      <p:grpSpPr>
        <a:xfrm>
          <a:off x="0" y="0"/>
          <a:ext cx="0" cy="0"/>
          <a:chOff x="0" y="0"/>
          <a:chExt cx="0" cy="0"/>
        </a:xfrm>
      </p:grpSpPr>
      <p:sp>
        <p:nvSpPr>
          <p:cNvPr id="910" name="Google Shape;910;p125"/>
          <p:cNvSpPr txBox="1">
            <a:spLocks noGrp="1"/>
          </p:cNvSpPr>
          <p:nvPr>
            <p:ph type="title"/>
          </p:nvPr>
        </p:nvSpPr>
        <p:spPr>
          <a:xfrm>
            <a:off x="554444" y="1393753"/>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Arial"/>
              <a:buNone/>
            </a:pPr>
            <a:r>
              <a:rPr lang="en" sz="4000" b="1" dirty="0">
                <a:solidFill>
                  <a:srgbClr val="17365D"/>
                </a:solidFill>
                <a:effectLst>
                  <a:outerShdw blurRad="38100" dist="38100" dir="2700000" algn="tl">
                    <a:srgbClr val="000000">
                      <a:alpha val="43137"/>
                    </a:srgbClr>
                  </a:outerShdw>
                </a:effectLst>
              </a:rPr>
              <a:t>North European Node</a:t>
            </a:r>
            <a:endParaRPr sz="4000" b="1" dirty="0">
              <a:solidFill>
                <a:srgbClr val="17365D"/>
              </a:solidFill>
              <a:effectLst>
                <a:outerShdw blurRad="38100" dist="38100" dir="2700000" algn="tl">
                  <a:srgbClr val="000000">
                    <a:alpha val="43137"/>
                  </a:srgbClr>
                </a:outerShdw>
              </a:effectLst>
            </a:endParaRPr>
          </a:p>
        </p:txBody>
      </p:sp>
      <p:sp>
        <p:nvSpPr>
          <p:cNvPr id="911" name="Google Shape;911;p125"/>
          <p:cNvSpPr txBox="1"/>
          <p:nvPr/>
        </p:nvSpPr>
        <p:spPr>
          <a:xfrm>
            <a:off x="1306286" y="4079855"/>
            <a:ext cx="7677300" cy="6081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dirty="0">
                <a:solidFill>
                  <a:srgbClr val="888888"/>
                </a:solidFill>
                <a:latin typeface="Arial"/>
                <a:ea typeface="Arial"/>
                <a:cs typeface="Arial"/>
                <a:sym typeface="Arial"/>
              </a:rPr>
              <a:t>Arctic Regional Climate Centre Network</a:t>
            </a:r>
            <a:endParaRPr sz="3200" b="0" i="0" u="none" strike="noStrike" cap="none" dirty="0">
              <a:solidFill>
                <a:srgbClr val="888888"/>
              </a:solidFill>
              <a:latin typeface="Arial"/>
              <a:ea typeface="Arial"/>
              <a:cs typeface="Arial"/>
              <a:sym typeface="Arial"/>
            </a:endParaRPr>
          </a:p>
        </p:txBody>
      </p:sp>
      <p:pic>
        <p:nvPicPr>
          <p:cNvPr id="912" name="Google Shape;912;p125"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9634" y="3863285"/>
            <a:ext cx="757238" cy="842963"/>
          </a:xfrm>
          <a:prstGeom prst="rect">
            <a:avLst/>
          </a:prstGeom>
          <a:noFill/>
          <a:ln>
            <a:noFill/>
          </a:ln>
        </p:spPr>
      </p:pic>
      <p:pic>
        <p:nvPicPr>
          <p:cNvPr id="913" name="Google Shape;913;p125"/>
          <p:cNvPicPr preferRelativeResize="0"/>
          <p:nvPr/>
        </p:nvPicPr>
        <p:blipFill rotWithShape="1">
          <a:blip r:embed="rId4">
            <a:alphaModFix/>
          </a:blip>
          <a:srcRect/>
          <a:stretch/>
        </p:blipFill>
        <p:spPr>
          <a:xfrm>
            <a:off x="7380312" y="141480"/>
            <a:ext cx="1043405" cy="1313883"/>
          </a:xfrm>
          <a:prstGeom prst="rect">
            <a:avLst/>
          </a:prstGeom>
          <a:noFill/>
          <a:ln>
            <a:noFill/>
          </a:ln>
        </p:spPr>
      </p:pic>
      <p:sp>
        <p:nvSpPr>
          <p:cNvPr id="914" name="Google Shape;914;p125"/>
          <p:cNvSpPr txBox="1"/>
          <p:nvPr/>
        </p:nvSpPr>
        <p:spPr>
          <a:xfrm>
            <a:off x="1356390" y="2355277"/>
            <a:ext cx="7230675" cy="869428"/>
          </a:xfrm>
          <a:prstGeom prst="rect">
            <a:avLst/>
          </a:prstGeom>
          <a:noFill/>
          <a:ln>
            <a:noFill/>
          </a:ln>
        </p:spPr>
        <p:txBody>
          <a:bodyPr spcFirstLastPara="1" wrap="square" lIns="91425" tIns="45700" rIns="91425" bIns="45700" anchor="t" anchorCtr="0">
            <a:spAutoFit/>
          </a:bodyPr>
          <a:lstStyle/>
          <a:p>
            <a:pPr marL="355600" marR="5080" lvl="0" indent="-342900">
              <a:buClr>
                <a:schemeClr val="dk1"/>
              </a:buClr>
              <a:buSzPts val="1600"/>
              <a:buFont typeface="Wingdings" panose="05000000000000000000" pitchFamily="2" charset="2"/>
              <a:buChar char="q"/>
            </a:pPr>
            <a:r>
              <a:rPr lang="en" sz="2400" b="1" i="0" u="none" strike="noStrike" cap="none" dirty="0">
                <a:solidFill>
                  <a:srgbClr val="002060"/>
                </a:solidFill>
                <a:latin typeface="Arial"/>
                <a:ea typeface="Arial"/>
                <a:cs typeface="Arial"/>
                <a:sym typeface="Arial"/>
              </a:rPr>
              <a:t>Western Nordic - </a:t>
            </a:r>
            <a:r>
              <a:rPr lang="en-CA" sz="2400" b="1" dirty="0">
                <a:solidFill>
                  <a:srgbClr val="002060"/>
                </a:solidFill>
              </a:rPr>
              <a:t>Kristín Ólafsdóttir - IMO</a:t>
            </a:r>
            <a:endParaRPr sz="2400" b="1" i="0" u="none" strike="noStrike" cap="none" dirty="0">
              <a:solidFill>
                <a:srgbClr val="002060"/>
              </a:solidFill>
              <a:latin typeface="Arial"/>
              <a:ea typeface="Arial"/>
              <a:cs typeface="Arial"/>
              <a:sym typeface="Arial"/>
            </a:endParaRPr>
          </a:p>
          <a:p>
            <a:pPr marL="355600" indent="-342900">
              <a:spcBef>
                <a:spcPts val="300"/>
              </a:spcBef>
              <a:buClr>
                <a:schemeClr val="dk1"/>
              </a:buClr>
              <a:buSzPts val="1600"/>
              <a:buFont typeface="Wingdings" panose="05000000000000000000" pitchFamily="2" charset="2"/>
              <a:buChar char="q"/>
            </a:pPr>
            <a:r>
              <a:rPr lang="en" sz="2400" b="1" i="0" u="none" strike="noStrike" cap="none" dirty="0">
                <a:solidFill>
                  <a:srgbClr val="002060"/>
                </a:solidFill>
                <a:latin typeface="Arial"/>
                <a:ea typeface="Arial"/>
                <a:cs typeface="Arial"/>
                <a:sym typeface="Arial"/>
              </a:rPr>
              <a:t>Eastern Nordic - </a:t>
            </a:r>
            <a:r>
              <a:rPr lang="en-CA" sz="2400" b="1" dirty="0">
                <a:solidFill>
                  <a:srgbClr val="002060"/>
                </a:solidFill>
              </a:rPr>
              <a:t>Cyril </a:t>
            </a:r>
            <a:r>
              <a:rPr lang="en-CA" sz="2400" b="1" dirty="0" err="1">
                <a:solidFill>
                  <a:srgbClr val="002060"/>
                </a:solidFill>
              </a:rPr>
              <a:t>Palerme</a:t>
            </a:r>
            <a:r>
              <a:rPr lang="en-CA" sz="2400" b="1" dirty="0">
                <a:solidFill>
                  <a:srgbClr val="002060"/>
                </a:solidFill>
              </a:rPr>
              <a:t> - NMI</a:t>
            </a:r>
            <a:endParaRPr lang="en-US" sz="2400" b="1" dirty="0">
              <a:solidFill>
                <a:srgbClr val="002060"/>
              </a:solidFill>
              <a:latin typeface="Calibri" panose="020F0502020204030204" pitchFamily="34" charset="0"/>
              <a:ea typeface="Calibri" panose="020F0502020204030204" pitchFamily="34" charset="0"/>
            </a:endParaRPr>
          </a:p>
        </p:txBody>
      </p:sp>
      <p:sp>
        <p:nvSpPr>
          <p:cNvPr id="4" name="Google Shape;754;p114">
            <a:extLst>
              <a:ext uri="{FF2B5EF4-FFF2-40B4-BE49-F238E27FC236}">
                <a16:creationId xmlns:a16="http://schemas.microsoft.com/office/drawing/2014/main" id="{05C3DD3F-EA59-5F52-FAC7-BD64BA7E0B0D}"/>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18"/>
        <p:cNvGrpSpPr/>
        <p:nvPr/>
      </p:nvGrpSpPr>
      <p:grpSpPr>
        <a:xfrm>
          <a:off x="0" y="0"/>
          <a:ext cx="0" cy="0"/>
          <a:chOff x="0" y="0"/>
          <a:chExt cx="0" cy="0"/>
        </a:xfrm>
      </p:grpSpPr>
      <p:sp>
        <p:nvSpPr>
          <p:cNvPr id="919" name="Google Shape;919;p126"/>
          <p:cNvSpPr txBox="1">
            <a:spLocks noGrp="1"/>
          </p:cNvSpPr>
          <p:nvPr>
            <p:ph type="title"/>
          </p:nvPr>
        </p:nvSpPr>
        <p:spPr>
          <a:xfrm>
            <a:off x="0" y="49701"/>
            <a:ext cx="5046981" cy="498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Arial"/>
              <a:buNone/>
            </a:pPr>
            <a:r>
              <a:rPr lang="en" sz="4000" b="1" dirty="0">
                <a:solidFill>
                  <a:srgbClr val="17365D"/>
                </a:solidFill>
                <a:effectLst>
                  <a:outerShdw blurRad="38100" dist="38100" dir="2700000" algn="tl">
                    <a:srgbClr val="000000">
                      <a:alpha val="43137"/>
                    </a:srgbClr>
                  </a:outerShdw>
                </a:effectLst>
              </a:rPr>
              <a:t>Western Nordic</a:t>
            </a:r>
            <a:endParaRPr sz="4000" b="1" dirty="0">
              <a:solidFill>
                <a:srgbClr val="17365D"/>
              </a:solidFill>
              <a:effectLst>
                <a:outerShdw blurRad="38100" dist="38100" dir="2700000" algn="tl">
                  <a:srgbClr val="000000">
                    <a:alpha val="43137"/>
                  </a:srgbClr>
                </a:outerShdw>
              </a:effectLst>
            </a:endParaRPr>
          </a:p>
        </p:txBody>
      </p:sp>
      <p:grpSp>
        <p:nvGrpSpPr>
          <p:cNvPr id="920" name="Google Shape;920;p126"/>
          <p:cNvGrpSpPr/>
          <p:nvPr/>
        </p:nvGrpSpPr>
        <p:grpSpPr>
          <a:xfrm>
            <a:off x="510371" y="622275"/>
            <a:ext cx="4155010" cy="4182187"/>
            <a:chOff x="253336" y="1120141"/>
            <a:chExt cx="4858093" cy="4890769"/>
          </a:xfrm>
        </p:grpSpPr>
        <p:pic>
          <p:nvPicPr>
            <p:cNvPr id="921" name="Google Shape;921;p126"/>
            <p:cNvPicPr preferRelativeResize="0"/>
            <p:nvPr/>
          </p:nvPicPr>
          <p:blipFill rotWithShape="1">
            <a:blip r:embed="rId3">
              <a:alphaModFix/>
            </a:blip>
            <a:srcRect/>
            <a:stretch/>
          </p:blipFill>
          <p:spPr>
            <a:xfrm>
              <a:off x="253336" y="1120141"/>
              <a:ext cx="4858093" cy="4890769"/>
            </a:xfrm>
            <a:prstGeom prst="rect">
              <a:avLst/>
            </a:prstGeom>
            <a:noFill/>
            <a:ln>
              <a:noFill/>
            </a:ln>
          </p:spPr>
        </p:pic>
        <p:cxnSp>
          <p:nvCxnSpPr>
            <p:cNvPr id="922" name="Google Shape;922;p126"/>
            <p:cNvCxnSpPr/>
            <p:nvPr/>
          </p:nvCxnSpPr>
          <p:spPr>
            <a:xfrm rot="10800000" flipH="1">
              <a:off x="1512383" y="4241185"/>
              <a:ext cx="1170000" cy="942600"/>
            </a:xfrm>
            <a:prstGeom prst="straightConnector1">
              <a:avLst/>
            </a:prstGeom>
            <a:noFill/>
            <a:ln w="28575" cap="flat" cmpd="sng">
              <a:solidFill>
                <a:srgbClr val="FF0000"/>
              </a:solidFill>
              <a:prstDash val="solid"/>
              <a:round/>
              <a:headEnd type="none" w="sm" len="sm"/>
              <a:tailEnd type="none" w="sm" len="sm"/>
            </a:ln>
          </p:spPr>
        </p:cxnSp>
        <p:cxnSp>
          <p:nvCxnSpPr>
            <p:cNvPr id="923" name="Google Shape;923;p126"/>
            <p:cNvCxnSpPr/>
            <p:nvPr/>
          </p:nvCxnSpPr>
          <p:spPr>
            <a:xfrm rot="10800000">
              <a:off x="2942218" y="4324971"/>
              <a:ext cx="123600" cy="1491600"/>
            </a:xfrm>
            <a:prstGeom prst="straightConnector1">
              <a:avLst/>
            </a:prstGeom>
            <a:noFill/>
            <a:ln w="28575" cap="flat" cmpd="sng">
              <a:solidFill>
                <a:srgbClr val="FF0000"/>
              </a:solidFill>
              <a:prstDash val="solid"/>
              <a:round/>
              <a:headEnd type="none" w="sm" len="sm"/>
              <a:tailEnd type="none" w="sm" len="sm"/>
            </a:ln>
          </p:spPr>
        </p:cxnSp>
        <p:sp>
          <p:nvSpPr>
            <p:cNvPr id="924" name="Google Shape;924;p126"/>
            <p:cNvSpPr/>
            <p:nvPr/>
          </p:nvSpPr>
          <p:spPr>
            <a:xfrm>
              <a:off x="2669335" y="4228149"/>
              <a:ext cx="272674" cy="104632"/>
            </a:xfrm>
            <a:custGeom>
              <a:avLst/>
              <a:gdLst/>
              <a:ahLst/>
              <a:cxnLst/>
              <a:rect l="l" t="t" r="r" b="b"/>
              <a:pathLst>
                <a:path w="256032" h="98709" extrusionOk="0">
                  <a:moveTo>
                    <a:pt x="0" y="0"/>
                  </a:moveTo>
                  <a:cubicBezTo>
                    <a:pt x="27940" y="20320"/>
                    <a:pt x="55880" y="40640"/>
                    <a:pt x="79248" y="54864"/>
                  </a:cubicBezTo>
                  <a:cubicBezTo>
                    <a:pt x="102616" y="69088"/>
                    <a:pt x="118872" y="78232"/>
                    <a:pt x="140208" y="85344"/>
                  </a:cubicBezTo>
                  <a:cubicBezTo>
                    <a:pt x="161544" y="92456"/>
                    <a:pt x="187960" y="95504"/>
                    <a:pt x="207264" y="97536"/>
                  </a:cubicBezTo>
                  <a:cubicBezTo>
                    <a:pt x="226568" y="99568"/>
                    <a:pt x="241300" y="98552"/>
                    <a:pt x="256032" y="97536"/>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5" name="Google Shape;925;p126"/>
            <p:cNvSpPr/>
            <p:nvPr/>
          </p:nvSpPr>
          <p:spPr>
            <a:xfrm>
              <a:off x="1525382" y="5196699"/>
              <a:ext cx="1525676" cy="634496"/>
            </a:xfrm>
            <a:custGeom>
              <a:avLst/>
              <a:gdLst/>
              <a:ahLst/>
              <a:cxnLst/>
              <a:rect l="l" t="t" r="r" b="b"/>
              <a:pathLst>
                <a:path w="1432560" h="598581" extrusionOk="0">
                  <a:moveTo>
                    <a:pt x="0" y="0"/>
                  </a:moveTo>
                  <a:cubicBezTo>
                    <a:pt x="90424" y="85344"/>
                    <a:pt x="180848" y="170688"/>
                    <a:pt x="249936" y="225552"/>
                  </a:cubicBezTo>
                  <a:cubicBezTo>
                    <a:pt x="319024" y="280416"/>
                    <a:pt x="359664" y="293624"/>
                    <a:pt x="414528" y="329184"/>
                  </a:cubicBezTo>
                  <a:cubicBezTo>
                    <a:pt x="469392" y="364744"/>
                    <a:pt x="521208" y="408432"/>
                    <a:pt x="579120" y="438912"/>
                  </a:cubicBezTo>
                  <a:cubicBezTo>
                    <a:pt x="637032" y="469392"/>
                    <a:pt x="689864" y="487680"/>
                    <a:pt x="762000" y="512064"/>
                  </a:cubicBezTo>
                  <a:cubicBezTo>
                    <a:pt x="834136" y="536448"/>
                    <a:pt x="934720" y="570992"/>
                    <a:pt x="1011936" y="585216"/>
                  </a:cubicBezTo>
                  <a:cubicBezTo>
                    <a:pt x="1089152" y="599440"/>
                    <a:pt x="1155192" y="595376"/>
                    <a:pt x="1225296" y="597408"/>
                  </a:cubicBezTo>
                  <a:cubicBezTo>
                    <a:pt x="1295400" y="599440"/>
                    <a:pt x="1363980" y="598424"/>
                    <a:pt x="1432560" y="597408"/>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926" name="Google Shape;926;p126"/>
          <p:cNvPicPr preferRelativeResize="0"/>
          <p:nvPr/>
        </p:nvPicPr>
        <p:blipFill rotWithShape="1">
          <a:blip r:embed="rId4">
            <a:alphaModFix/>
          </a:blip>
          <a:srcRect/>
          <a:stretch/>
        </p:blipFill>
        <p:spPr>
          <a:xfrm>
            <a:off x="5576379" y="1331931"/>
            <a:ext cx="2250520" cy="2471159"/>
          </a:xfrm>
          <a:prstGeom prst="rect">
            <a:avLst/>
          </a:prstGeom>
          <a:noFill/>
          <a:ln>
            <a:noFill/>
          </a:ln>
        </p:spPr>
      </p:pic>
      <p:sp>
        <p:nvSpPr>
          <p:cNvPr id="2" name="Google Shape;754;p114">
            <a:extLst>
              <a:ext uri="{FF2B5EF4-FFF2-40B4-BE49-F238E27FC236}">
                <a16:creationId xmlns:a16="http://schemas.microsoft.com/office/drawing/2014/main" id="{33E39698-2C1D-80F0-7A06-7E6AFBB2EBD5}"/>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8"/>
        <p:cNvGrpSpPr/>
        <p:nvPr/>
      </p:nvGrpSpPr>
      <p:grpSpPr>
        <a:xfrm>
          <a:off x="0" y="0"/>
          <a:ext cx="0" cy="0"/>
          <a:chOff x="0" y="0"/>
          <a:chExt cx="0" cy="0"/>
        </a:xfrm>
      </p:grpSpPr>
      <p:pic>
        <p:nvPicPr>
          <p:cNvPr id="99" name="Google Shape;99;g289ecd0e798_0_228"/>
          <p:cNvPicPr preferRelativeResize="0"/>
          <p:nvPr/>
        </p:nvPicPr>
        <p:blipFill rotWithShape="1">
          <a:blip r:embed="rId3">
            <a:alphaModFix/>
          </a:blip>
          <a:srcRect/>
          <a:stretch/>
        </p:blipFill>
        <p:spPr>
          <a:xfrm>
            <a:off x="8410848" y="52394"/>
            <a:ext cx="551903" cy="694967"/>
          </a:xfrm>
          <a:prstGeom prst="rect">
            <a:avLst/>
          </a:prstGeom>
          <a:noFill/>
          <a:ln>
            <a:noFill/>
          </a:ln>
        </p:spPr>
      </p:pic>
      <p:pic>
        <p:nvPicPr>
          <p:cNvPr id="100" name="Google Shape;100;g289ecd0e798_0_228"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43275" y="48375"/>
            <a:ext cx="551905" cy="614385"/>
          </a:xfrm>
          <a:prstGeom prst="rect">
            <a:avLst/>
          </a:prstGeom>
          <a:noFill/>
          <a:ln>
            <a:noFill/>
          </a:ln>
        </p:spPr>
      </p:pic>
      <p:graphicFrame>
        <p:nvGraphicFramePr>
          <p:cNvPr id="101" name="Google Shape;101;g289ecd0e798_0_228"/>
          <p:cNvGraphicFramePr/>
          <p:nvPr>
            <p:extLst>
              <p:ext uri="{D42A27DB-BD31-4B8C-83A1-F6EECF244321}">
                <p14:modId xmlns:p14="http://schemas.microsoft.com/office/powerpoint/2010/main" val="2409497182"/>
              </p:ext>
            </p:extLst>
          </p:nvPr>
        </p:nvGraphicFramePr>
        <p:xfrm>
          <a:off x="701171" y="660201"/>
          <a:ext cx="7854436" cy="4039392"/>
        </p:xfrm>
        <a:graphic>
          <a:graphicData uri="http://schemas.openxmlformats.org/drawingml/2006/table">
            <a:tbl>
              <a:tblPr>
                <a:noFill/>
              </a:tblPr>
              <a:tblGrid>
                <a:gridCol w="1418513">
                  <a:extLst>
                    <a:ext uri="{9D8B030D-6E8A-4147-A177-3AD203B41FA5}">
                      <a16:colId xmlns:a16="http://schemas.microsoft.com/office/drawing/2014/main" val="20000"/>
                    </a:ext>
                  </a:extLst>
                </a:gridCol>
                <a:gridCol w="2157683">
                  <a:extLst>
                    <a:ext uri="{9D8B030D-6E8A-4147-A177-3AD203B41FA5}">
                      <a16:colId xmlns:a16="http://schemas.microsoft.com/office/drawing/2014/main" val="20001"/>
                    </a:ext>
                  </a:extLst>
                </a:gridCol>
                <a:gridCol w="2139120">
                  <a:extLst>
                    <a:ext uri="{9D8B030D-6E8A-4147-A177-3AD203B41FA5}">
                      <a16:colId xmlns:a16="http://schemas.microsoft.com/office/drawing/2014/main" val="20002"/>
                    </a:ext>
                  </a:extLst>
                </a:gridCol>
                <a:gridCol w="2139120">
                  <a:extLst>
                    <a:ext uri="{9D8B030D-6E8A-4147-A177-3AD203B41FA5}">
                      <a16:colId xmlns:a16="http://schemas.microsoft.com/office/drawing/2014/main" val="20003"/>
                    </a:ext>
                  </a:extLst>
                </a:gridCol>
              </a:tblGrid>
              <a:tr h="328384">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none"/>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Seasonal Summary: Summer 2025 (JJA)</a:t>
                      </a:r>
                      <a:endParaRPr sz="1500" b="1" u="none" strike="noStrike" cap="none">
                        <a:solidFill>
                          <a:srgbClr val="17365D"/>
                        </a:solidFill>
                      </a:endParaRPr>
                    </a:p>
                    <a:p>
                      <a:pPr marL="0" marR="0" lvl="0" indent="0" algn="ctr" rtl="0">
                        <a:lnSpc>
                          <a:spcPct val="150000"/>
                        </a:lnSpc>
                        <a:spcBef>
                          <a:spcPts val="0"/>
                        </a:spcBef>
                        <a:spcAft>
                          <a:spcPts val="0"/>
                        </a:spcAft>
                        <a:buClr>
                          <a:srgbClr val="000000"/>
                        </a:buClr>
                        <a:buSzPts val="300"/>
                        <a:buFont typeface="Arial"/>
                        <a:buNone/>
                      </a:pPr>
                      <a:endParaRPr sz="3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4592">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1100" b="1" u="none" strike="noStrike" cap="none">
                          <a:solidFill>
                            <a:schemeClr val="lt1"/>
                          </a:solidFill>
                        </a:rPr>
                        <a:t>Observations above (+) and below (-) climatological normal</a:t>
                      </a:r>
                      <a:endParaRPr sz="1100" u="none" strike="noStrike" cap="none">
                        <a:solidFill>
                          <a:schemeClr val="lt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25020">
                <a:tc>
                  <a:txBody>
                    <a:bodyPr/>
                    <a:lstStyle/>
                    <a:p>
                      <a:pPr marL="0" marR="0" lvl="0" indent="0" algn="l" rtl="0">
                        <a:lnSpc>
                          <a:spcPct val="100000"/>
                        </a:lnSpc>
                        <a:spcBef>
                          <a:spcPts val="0"/>
                        </a:spcBef>
                        <a:spcAft>
                          <a:spcPts val="0"/>
                        </a:spcAft>
                        <a:buClr>
                          <a:srgbClr val="000000"/>
                        </a:buClr>
                        <a:buSzPts val="300"/>
                        <a:buFont typeface="Arial"/>
                        <a:buNone/>
                      </a:pPr>
                      <a:endParaRPr sz="1000" b="1" u="none" strike="noStrike" cap="none"/>
                    </a:p>
                    <a:p>
                      <a:pPr marL="0" marR="0" lvl="0" indent="0" algn="l" rtl="0">
                        <a:lnSpc>
                          <a:spcPct val="100000"/>
                        </a:lnSpc>
                        <a:spcBef>
                          <a:spcPts val="0"/>
                        </a:spcBef>
                        <a:spcAft>
                          <a:spcPts val="0"/>
                        </a:spcAft>
                        <a:buClr>
                          <a:srgbClr val="000000"/>
                        </a:buClr>
                        <a:buSzPts val="1200"/>
                        <a:buFont typeface="Arial"/>
                        <a:buNone/>
                      </a:pPr>
                      <a:r>
                        <a:rPr lang="en-CA" sz="1000" b="1" u="none" strike="noStrike" cap="none"/>
                        <a:t>Temperature</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71450" marR="0" lvl="0" indent="-95250" algn="l" rtl="0">
                        <a:lnSpc>
                          <a:spcPct val="100000"/>
                        </a:lnSpc>
                        <a:spcBef>
                          <a:spcPts val="0"/>
                        </a:spcBef>
                        <a:spcAft>
                          <a:spcPts val="0"/>
                        </a:spcAft>
                        <a:buClr>
                          <a:srgbClr val="000000"/>
                        </a:buClr>
                        <a:buSzPts val="1200"/>
                        <a:buFont typeface="Arial"/>
                        <a:buNone/>
                      </a:pPr>
                      <a:endParaRPr sz="1000" u="none" strike="noStrike" cap="none">
                        <a:solidFill>
                          <a:schemeClr val="dk1"/>
                        </a:solidFill>
                      </a:endParaRPr>
                    </a:p>
                    <a:p>
                      <a:pPr marL="171450" marR="0" lvl="0" indent="-171450" algn="l" rtl="0">
                        <a:lnSpc>
                          <a:spcPct val="100000"/>
                        </a:lnSpc>
                        <a:spcBef>
                          <a:spcPts val="600"/>
                        </a:spcBef>
                        <a:spcAft>
                          <a:spcPts val="0"/>
                        </a:spcAft>
                        <a:buClr>
                          <a:srgbClr val="000000"/>
                        </a:buClr>
                        <a:buSzPts val="1200"/>
                        <a:buFont typeface="Arial"/>
                        <a:buChar char="•"/>
                      </a:pPr>
                      <a:r>
                        <a:rPr lang="en-CA" sz="1000" u="none" strike="noStrike" cap="none">
                          <a:solidFill>
                            <a:schemeClr val="dk1"/>
                          </a:solidFill>
                        </a:rPr>
                        <a:t>The average temperature for the whole region was </a:t>
                      </a:r>
                      <a:r>
                        <a:rPr lang="en-CA" sz="1000" b="1" u="none" strike="noStrike" cap="none">
                          <a:solidFill>
                            <a:srgbClr val="FF0000"/>
                          </a:solidFill>
                        </a:rPr>
                        <a:t>0.3 °C</a:t>
                      </a:r>
                      <a:r>
                        <a:rPr lang="en-CA" sz="1000" u="none" strike="noStrike" cap="none"/>
                        <a:t> above normal</a:t>
                      </a:r>
                      <a:endParaRPr sz="1100"/>
                    </a:p>
                    <a:p>
                      <a:pPr marL="171450" marR="0" lvl="0" indent="-171450" algn="l" rtl="0">
                        <a:lnSpc>
                          <a:spcPct val="100000"/>
                        </a:lnSpc>
                        <a:spcBef>
                          <a:spcPts val="600"/>
                        </a:spcBef>
                        <a:spcAft>
                          <a:spcPts val="0"/>
                        </a:spcAft>
                        <a:buClr>
                          <a:srgbClr val="000000"/>
                        </a:buClr>
                        <a:buSzPts val="1200"/>
                        <a:buFont typeface="Arial"/>
                        <a:buChar char="•"/>
                      </a:pPr>
                      <a:r>
                        <a:rPr lang="en-CA" sz="1000" u="none" strike="noStrike" cap="none"/>
                        <a:t>12th warmest on record        (based on 1950-2025)</a:t>
                      </a:r>
                      <a:endParaRPr sz="1100"/>
                    </a:p>
                    <a:p>
                      <a:pPr marL="171450" marR="0" lvl="0" indent="-171450" algn="l" rtl="0">
                        <a:lnSpc>
                          <a:spcPct val="100000"/>
                        </a:lnSpc>
                        <a:spcBef>
                          <a:spcPts val="600"/>
                        </a:spcBef>
                        <a:spcAft>
                          <a:spcPts val="0"/>
                        </a:spcAft>
                        <a:buClr>
                          <a:srgbClr val="000000"/>
                        </a:buClr>
                        <a:buSzPts val="1200"/>
                        <a:buFont typeface="Arial"/>
                        <a:buChar char="•"/>
                      </a:pPr>
                      <a:r>
                        <a:rPr lang="en-CA" sz="1000" u="none" strike="noStrike" cap="none"/>
                        <a:t>May and July unusually </a:t>
                      </a:r>
                      <a:r>
                        <a:rPr lang="en-CA" sz="1000" b="1" u="none" strike="noStrike" cap="none">
                          <a:solidFill>
                            <a:srgbClr val="FF0000"/>
                          </a:solidFill>
                        </a:rPr>
                        <a:t>warm</a:t>
                      </a:r>
                      <a:r>
                        <a:rPr lang="en-CA" sz="1000" u="none" strike="noStrike" cap="none"/>
                        <a:t> (2</a:t>
                      </a:r>
                      <a:r>
                        <a:rPr lang="en-CA" sz="1000" u="none" strike="noStrike" cap="none" baseline="30000"/>
                        <a:t>nd</a:t>
                      </a:r>
                      <a:r>
                        <a:rPr lang="en-CA" sz="1000" u="none" strike="noStrike" cap="none"/>
                        <a:t> warmest on record)</a:t>
                      </a:r>
                      <a:endParaRPr sz="1100"/>
                    </a:p>
                    <a:p>
                      <a:pPr marL="171450" marR="0" lvl="0" indent="-95250" algn="l" rtl="0">
                        <a:lnSpc>
                          <a:spcPct val="100000"/>
                        </a:lnSpc>
                        <a:spcBef>
                          <a:spcPts val="600"/>
                        </a:spcBef>
                        <a:spcAft>
                          <a:spcPts val="0"/>
                        </a:spcAft>
                        <a:buClr>
                          <a:srgbClr val="000000"/>
                        </a:buClr>
                        <a:buSzPts val="12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71450" marR="0" lvl="0" indent="-101600" algn="l" rtl="0">
                        <a:lnSpc>
                          <a:spcPct val="100000"/>
                        </a:lnSpc>
                        <a:spcBef>
                          <a:spcPts val="0"/>
                        </a:spcBef>
                        <a:spcAft>
                          <a:spcPts val="0"/>
                        </a:spcAft>
                        <a:buClr>
                          <a:srgbClr val="000000"/>
                        </a:buClr>
                        <a:buSzPts val="1100"/>
                        <a:buFont typeface="Arial"/>
                        <a:buNone/>
                      </a:pPr>
                      <a:endParaRPr sz="1000" b="1" i="0" u="none" strike="noStrike" cap="none">
                        <a:solidFill>
                          <a:srgbClr val="FF0000"/>
                        </a:solidFill>
                        <a:latin typeface="Arial"/>
                        <a:ea typeface="Arial"/>
                        <a:cs typeface="Arial"/>
                        <a:sym typeface="Arial"/>
                      </a:endParaRPr>
                    </a:p>
                    <a:p>
                      <a:pPr marL="171450" marR="0" lvl="0" indent="-171450" algn="l" rtl="0">
                        <a:lnSpc>
                          <a:spcPct val="100000"/>
                        </a:lnSpc>
                        <a:spcBef>
                          <a:spcPts val="600"/>
                        </a:spcBef>
                        <a:spcAft>
                          <a:spcPts val="0"/>
                        </a:spcAft>
                        <a:buClr>
                          <a:srgbClr val="000000"/>
                        </a:buClr>
                        <a:buSzPts val="1100"/>
                        <a:buFont typeface="Arial"/>
                        <a:buChar char="•"/>
                      </a:pPr>
                      <a:r>
                        <a:rPr lang="en-CA" sz="1000" b="1" i="0" u="none" strike="noStrike" cap="none">
                          <a:solidFill>
                            <a:srgbClr val="FF0000"/>
                          </a:solidFill>
                          <a:latin typeface="Arial"/>
                          <a:ea typeface="Arial"/>
                          <a:cs typeface="Arial"/>
                          <a:sym typeface="Arial"/>
                        </a:rPr>
                        <a:t>Warmest </a:t>
                      </a:r>
                      <a:r>
                        <a:rPr lang="en-CA" sz="1000" b="0" i="0" u="none" strike="noStrike" cap="none">
                          <a:solidFill>
                            <a:srgbClr val="000000"/>
                          </a:solidFill>
                          <a:latin typeface="Arial"/>
                          <a:ea typeface="Arial"/>
                          <a:cs typeface="Arial"/>
                          <a:sym typeface="Arial"/>
                        </a:rPr>
                        <a:t>year (since 1900) was  </a:t>
                      </a:r>
                      <a:r>
                        <a:rPr lang="en-CA" sz="1000" b="1" i="0" u="none" strike="noStrike" cap="none">
                          <a:solidFill>
                            <a:srgbClr val="000000"/>
                          </a:solidFill>
                          <a:latin typeface="Arial"/>
                          <a:ea typeface="Arial"/>
                          <a:cs typeface="Arial"/>
                          <a:sym typeface="Arial"/>
                        </a:rPr>
                        <a:t>1933</a:t>
                      </a:r>
                      <a:endParaRPr sz="1100"/>
                    </a:p>
                    <a:p>
                      <a:pPr marL="0" marR="0" lvl="0" indent="0" algn="ctr" rtl="0">
                        <a:lnSpc>
                          <a:spcPct val="100000"/>
                        </a:lnSpc>
                        <a:spcBef>
                          <a:spcPts val="600"/>
                        </a:spcBef>
                        <a:spcAft>
                          <a:spcPts val="0"/>
                        </a:spcAft>
                        <a:buClr>
                          <a:srgbClr val="000000"/>
                        </a:buClr>
                        <a:buSzPts val="12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71450" marR="0" lvl="0" indent="-101600" algn="l" rtl="0">
                        <a:lnSpc>
                          <a:spcPct val="100000"/>
                        </a:lnSpc>
                        <a:spcBef>
                          <a:spcPts val="0"/>
                        </a:spcBef>
                        <a:spcAft>
                          <a:spcPts val="0"/>
                        </a:spcAft>
                        <a:buClr>
                          <a:srgbClr val="000000"/>
                        </a:buClr>
                        <a:buSzPts val="1100"/>
                        <a:buFont typeface="Arial"/>
                        <a:buNone/>
                      </a:pPr>
                      <a:endParaRPr sz="1000" b="1" i="0" u="none" strike="noStrike" cap="none">
                        <a:solidFill>
                          <a:srgbClr val="0070C0"/>
                        </a:solidFill>
                        <a:latin typeface="Arial"/>
                        <a:ea typeface="Arial"/>
                        <a:cs typeface="Arial"/>
                        <a:sym typeface="Arial"/>
                      </a:endParaRPr>
                    </a:p>
                    <a:p>
                      <a:pPr marL="171450" marR="0" lvl="0" indent="-171450" algn="l" rtl="0">
                        <a:lnSpc>
                          <a:spcPct val="100000"/>
                        </a:lnSpc>
                        <a:spcBef>
                          <a:spcPts val="600"/>
                        </a:spcBef>
                        <a:spcAft>
                          <a:spcPts val="0"/>
                        </a:spcAft>
                        <a:buClr>
                          <a:srgbClr val="000000"/>
                        </a:buClr>
                        <a:buSzPts val="1100"/>
                        <a:buFont typeface="Arial"/>
                        <a:buChar char="•"/>
                      </a:pPr>
                      <a:r>
                        <a:rPr lang="en-CA" sz="1000" b="1" i="0" u="none" strike="noStrike" cap="none">
                          <a:solidFill>
                            <a:srgbClr val="0070C0"/>
                          </a:solidFill>
                          <a:latin typeface="Arial"/>
                          <a:ea typeface="Arial"/>
                          <a:cs typeface="Arial"/>
                          <a:sym typeface="Arial"/>
                        </a:rPr>
                        <a:t>Coldest </a:t>
                      </a:r>
                      <a:r>
                        <a:rPr lang="en-CA" sz="1000" b="0" i="0" u="none" strike="noStrike" cap="none">
                          <a:solidFill>
                            <a:srgbClr val="000000"/>
                          </a:solidFill>
                          <a:latin typeface="Arial"/>
                          <a:ea typeface="Arial"/>
                          <a:cs typeface="Arial"/>
                          <a:sym typeface="Arial"/>
                        </a:rPr>
                        <a:t>year (since 1900) was </a:t>
                      </a:r>
                      <a:r>
                        <a:rPr lang="en-CA" sz="1000" b="1" i="0" u="none" strike="noStrike" cap="none">
                          <a:solidFill>
                            <a:srgbClr val="000000"/>
                          </a:solidFill>
                          <a:latin typeface="Arial"/>
                          <a:ea typeface="Arial"/>
                          <a:cs typeface="Arial"/>
                          <a:sym typeface="Arial"/>
                        </a:rPr>
                        <a:t>1933</a:t>
                      </a: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48203">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Precipitation</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171450" marR="0" lvl="0" indent="-76200" algn="l" rtl="0">
                        <a:lnSpc>
                          <a:spcPct val="100000"/>
                        </a:lnSpc>
                        <a:spcBef>
                          <a:spcPts val="0"/>
                        </a:spcBef>
                        <a:spcAft>
                          <a:spcPts val="0"/>
                        </a:spcAft>
                        <a:buClr>
                          <a:schemeClr val="dk1"/>
                        </a:buClr>
                        <a:buSzPts val="1500"/>
                        <a:buFont typeface="Arial"/>
                        <a:buNone/>
                      </a:pPr>
                      <a:endParaRPr sz="1000" u="none" strike="noStrike" cap="none"/>
                    </a:p>
                    <a:p>
                      <a:pPr marL="171450" marR="0" lvl="0" indent="-171450" algn="l" rtl="0">
                        <a:lnSpc>
                          <a:spcPct val="100000"/>
                        </a:lnSpc>
                        <a:spcBef>
                          <a:spcPts val="0"/>
                        </a:spcBef>
                        <a:spcAft>
                          <a:spcPts val="0"/>
                        </a:spcAft>
                        <a:buClr>
                          <a:schemeClr val="dk1"/>
                        </a:buClr>
                        <a:buSzPts val="1500"/>
                        <a:buFont typeface="Arial"/>
                        <a:buChar char="•"/>
                      </a:pPr>
                      <a:r>
                        <a:rPr lang="en-CA" sz="1000"/>
                        <a:t>Above normals for the summer but not in each month</a:t>
                      </a:r>
                      <a:endParaRPr sz="110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171450" lvl="0" indent="-76200" algn="l" rtl="0">
                        <a:spcBef>
                          <a:spcPts val="0"/>
                        </a:spcBef>
                        <a:spcAft>
                          <a:spcPts val="0"/>
                        </a:spcAft>
                        <a:buClr>
                          <a:schemeClr val="dk1"/>
                        </a:buClr>
                        <a:buSzPts val="1500"/>
                        <a:buFont typeface="Arial"/>
                        <a:buNone/>
                      </a:pPr>
                      <a:endParaRPr sz="1000">
                        <a:solidFill>
                          <a:schemeClr val="dk1"/>
                        </a:solidFill>
                      </a:endParaRPr>
                    </a:p>
                    <a:p>
                      <a:pPr marL="171450" lvl="0" indent="-171450" algn="l" rtl="0">
                        <a:spcBef>
                          <a:spcPts val="0"/>
                        </a:spcBef>
                        <a:spcAft>
                          <a:spcPts val="0"/>
                        </a:spcAft>
                        <a:buClr>
                          <a:schemeClr val="dk1"/>
                        </a:buClr>
                        <a:buSzPts val="1500"/>
                        <a:buChar char="•"/>
                      </a:pPr>
                      <a:r>
                        <a:rPr lang="en-CA" sz="1000">
                          <a:solidFill>
                            <a:schemeClr val="dk1"/>
                          </a:solidFill>
                        </a:rPr>
                        <a:t>Close to normal in Reykjavik, 29% above in Akureyri</a:t>
                      </a:r>
                      <a:endParaRPr sz="100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171450" lvl="0" indent="-76200" algn="l" rtl="0">
                        <a:spcBef>
                          <a:spcPts val="0"/>
                        </a:spcBef>
                        <a:spcAft>
                          <a:spcPts val="0"/>
                        </a:spcAft>
                        <a:buClr>
                          <a:schemeClr val="dk1"/>
                        </a:buClr>
                        <a:buSzPts val="1500"/>
                        <a:buFont typeface="Arial"/>
                        <a:buNone/>
                      </a:pPr>
                      <a:endParaRPr sz="1000">
                        <a:solidFill>
                          <a:schemeClr val="dk1"/>
                        </a:solidFill>
                      </a:endParaRPr>
                    </a:p>
                    <a:p>
                      <a:pPr marL="171450" lvl="0" indent="-171450" algn="l" rtl="0">
                        <a:spcBef>
                          <a:spcPts val="0"/>
                        </a:spcBef>
                        <a:spcAft>
                          <a:spcPts val="0"/>
                        </a:spcAft>
                        <a:buClr>
                          <a:schemeClr val="dk1"/>
                        </a:buClr>
                        <a:buSzPts val="1500"/>
                        <a:buChar char="•"/>
                      </a:pPr>
                      <a:r>
                        <a:rPr lang="en-CA" sz="1000">
                          <a:solidFill>
                            <a:schemeClr val="dk1"/>
                          </a:solidFill>
                        </a:rPr>
                        <a:t>Tassilaq 1.7 mm precip in June, normal is 35 mm</a:t>
                      </a:r>
                      <a:endParaRPr sz="100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1064138">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Sea-Ice </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rgbClr val="444746"/>
                        </a:solidFill>
                        <a:highlight>
                          <a:srgbClr val="FFFFFF"/>
                        </a:highlight>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Ice extent rank s</a:t>
                      </a:r>
                      <a:r>
                        <a:rPr lang="en-CA" sz="100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ince 1979</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3">
                  <a:txBody>
                    <a:bodyPr/>
                    <a:lstStyle/>
                    <a:p>
                      <a:pPr marL="171450" marR="0" lvl="0" indent="-95250" algn="l" rtl="0">
                        <a:lnSpc>
                          <a:spcPct val="100000"/>
                        </a:lnSpc>
                        <a:spcBef>
                          <a:spcPts val="0"/>
                        </a:spcBef>
                        <a:spcAft>
                          <a:spcPts val="0"/>
                        </a:spcAft>
                        <a:buClr>
                          <a:srgbClr val="000000"/>
                        </a:buClr>
                        <a:buSzPts val="1200"/>
                        <a:buFont typeface="Arial"/>
                        <a:buNone/>
                      </a:pPr>
                      <a:endParaRPr sz="1000" u="none" strike="noStrike" cap="none" dirty="0">
                        <a:solidFill>
                          <a:schemeClr val="dk1"/>
                        </a:solidFill>
                      </a:endParaRPr>
                    </a:p>
                    <a:p>
                      <a:pPr marL="171450" marR="0" lvl="0" indent="-171450" algn="l" rtl="0">
                        <a:lnSpc>
                          <a:spcPct val="100000"/>
                        </a:lnSpc>
                        <a:spcBef>
                          <a:spcPts val="0"/>
                        </a:spcBef>
                        <a:spcAft>
                          <a:spcPts val="0"/>
                        </a:spcAft>
                        <a:buClr>
                          <a:srgbClr val="000000"/>
                        </a:buClr>
                        <a:buSzPts val="1200"/>
                        <a:buFont typeface="Arial"/>
                        <a:buChar char="•"/>
                      </a:pPr>
                      <a:r>
                        <a:rPr lang="en-CA" sz="1000" u="none" strike="noStrike" cap="none" dirty="0">
                          <a:solidFill>
                            <a:schemeClr val="dk1"/>
                          </a:solidFill>
                        </a:rPr>
                        <a:t>Sea ice extent east of Greenland (at the minimum in September) was well below the 1991-2020 average, the exten</a:t>
                      </a:r>
                      <a:r>
                        <a:rPr lang="en-CA" sz="1000" dirty="0">
                          <a:solidFill>
                            <a:schemeClr val="dk1"/>
                          </a:solidFill>
                        </a:rPr>
                        <a:t>t was </a:t>
                      </a:r>
                      <a:r>
                        <a:rPr lang="en-CA" sz="1000" u="none" strike="noStrike" cap="none" dirty="0">
                          <a:solidFill>
                            <a:schemeClr val="dk1"/>
                          </a:solidFill>
                        </a:rPr>
                        <a:t>4.6 million sq km2 </a:t>
                      </a:r>
                      <a:r>
                        <a:rPr lang="en-CA" sz="1000" dirty="0">
                          <a:solidFill>
                            <a:schemeClr val="dk1"/>
                          </a:solidFill>
                        </a:rPr>
                        <a:t>which is 10th lowest in the record </a:t>
                      </a:r>
                      <a:endParaRPr sz="1000" b="1" u="none" strike="noStrike" cap="none" dirty="0"/>
                    </a:p>
                    <a:p>
                      <a:pPr marL="0" marR="0" lvl="0" indent="0" algn="l" rtl="0">
                        <a:lnSpc>
                          <a:spcPct val="100000"/>
                        </a:lnSpc>
                        <a:spcBef>
                          <a:spcPts val="0"/>
                        </a:spcBef>
                        <a:spcAft>
                          <a:spcPts val="0"/>
                        </a:spcAft>
                        <a:buClr>
                          <a:srgbClr val="000000"/>
                        </a:buClr>
                        <a:buSzPts val="1200"/>
                        <a:buFont typeface="Arial"/>
                        <a:buNone/>
                      </a:pPr>
                      <a:endParaRPr sz="1000" b="1" u="none" strike="noStrike" cap="none" dirty="0"/>
                    </a:p>
                  </a:txBody>
                  <a:tcPr marL="15998" marR="15998" marT="0" marB="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02" name="Google Shape;102;g289ecd0e798_0_228"/>
          <p:cNvSpPr txBox="1">
            <a:spLocks noGrp="1"/>
          </p:cNvSpPr>
          <p:nvPr>
            <p:ph type="title"/>
          </p:nvPr>
        </p:nvSpPr>
        <p:spPr>
          <a:xfrm>
            <a:off x="2927389" y="161511"/>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Western Nordic</a:t>
            </a:r>
            <a:endParaRPr sz="27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FF9F9A16-7362-5AFD-B56F-AFFFCEA8E37B}"/>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8"/>
        <p:cNvGrpSpPr/>
        <p:nvPr/>
      </p:nvGrpSpPr>
      <p:grpSpPr>
        <a:xfrm>
          <a:off x="0" y="0"/>
          <a:ext cx="0" cy="0"/>
          <a:chOff x="0" y="0"/>
          <a:chExt cx="0" cy="0"/>
        </a:xfrm>
      </p:grpSpPr>
      <p:pic>
        <p:nvPicPr>
          <p:cNvPr id="109" name="Google Shape;109;g289ecd0e798_0_246"/>
          <p:cNvPicPr preferRelativeResize="0"/>
          <p:nvPr/>
        </p:nvPicPr>
        <p:blipFill rotWithShape="1">
          <a:blip r:embed="rId3">
            <a:alphaModFix/>
          </a:blip>
          <a:srcRect/>
          <a:stretch/>
        </p:blipFill>
        <p:spPr>
          <a:xfrm>
            <a:off x="8292881" y="48375"/>
            <a:ext cx="757238" cy="953528"/>
          </a:xfrm>
          <a:prstGeom prst="rect">
            <a:avLst/>
          </a:prstGeom>
          <a:noFill/>
          <a:ln>
            <a:noFill/>
          </a:ln>
        </p:spPr>
      </p:pic>
      <p:pic>
        <p:nvPicPr>
          <p:cNvPr id="110" name="Google Shape;110;g289ecd0e798_0_24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239254" y="42562"/>
            <a:ext cx="757238" cy="842963"/>
          </a:xfrm>
          <a:prstGeom prst="rect">
            <a:avLst/>
          </a:prstGeom>
          <a:noFill/>
          <a:ln>
            <a:noFill/>
          </a:ln>
        </p:spPr>
      </p:pic>
      <p:sp>
        <p:nvSpPr>
          <p:cNvPr id="111" name="Google Shape;111;g289ecd0e798_0_246"/>
          <p:cNvSpPr txBox="1">
            <a:spLocks noGrp="1"/>
          </p:cNvSpPr>
          <p:nvPr>
            <p:ph type="title"/>
          </p:nvPr>
        </p:nvSpPr>
        <p:spPr>
          <a:xfrm>
            <a:off x="1530814" y="147876"/>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effectLst>
                  <a:outerShdw blurRad="38100" dist="38100" dir="2700000" algn="tl">
                    <a:srgbClr val="000000">
                      <a:alpha val="43137"/>
                    </a:srgbClr>
                  </a:outerShdw>
                </a:effectLst>
              </a:rPr>
              <a:t>Western Nordic</a:t>
            </a:r>
            <a:endParaRPr sz="2800" b="1" dirty="0">
              <a:solidFill>
                <a:srgbClr val="17365D"/>
              </a:solidFill>
              <a:effectLst>
                <a:outerShdw blurRad="38100" dist="38100" dir="2700000" algn="tl">
                  <a:srgbClr val="000000">
                    <a:alpha val="43137"/>
                  </a:srgbClr>
                </a:outerShdw>
              </a:effectLst>
            </a:endParaRPr>
          </a:p>
        </p:txBody>
      </p:sp>
      <p:grpSp>
        <p:nvGrpSpPr>
          <p:cNvPr id="113" name="Google Shape;113;g289ecd0e798_0_246"/>
          <p:cNvGrpSpPr/>
          <p:nvPr/>
        </p:nvGrpSpPr>
        <p:grpSpPr>
          <a:xfrm>
            <a:off x="5229608" y="48375"/>
            <a:ext cx="2294258" cy="2294258"/>
            <a:chOff x="5302675" y="53750"/>
            <a:chExt cx="2549175" cy="2549175"/>
          </a:xfrm>
        </p:grpSpPr>
        <p:pic>
          <p:nvPicPr>
            <p:cNvPr id="114" name="Google Shape;114;g289ecd0e798_0_246"/>
            <p:cNvPicPr preferRelativeResize="0"/>
            <p:nvPr/>
          </p:nvPicPr>
          <p:blipFill>
            <a:blip r:embed="rId5">
              <a:alphaModFix/>
            </a:blip>
            <a:stretch>
              <a:fillRect/>
            </a:stretch>
          </p:blipFill>
          <p:spPr>
            <a:xfrm>
              <a:off x="5302675" y="53750"/>
              <a:ext cx="2549175" cy="2549175"/>
            </a:xfrm>
            <a:prstGeom prst="rect">
              <a:avLst/>
            </a:prstGeom>
            <a:noFill/>
            <a:ln>
              <a:noFill/>
            </a:ln>
          </p:spPr>
        </p:pic>
        <p:sp>
          <p:nvSpPr>
            <p:cNvPr id="115" name="Google Shape;115;g289ecd0e798_0_246"/>
            <p:cNvSpPr txBox="1"/>
            <p:nvPr/>
          </p:nvSpPr>
          <p:spPr>
            <a:xfrm>
              <a:off x="5868813" y="53750"/>
              <a:ext cx="1416900" cy="401100"/>
            </a:xfrm>
            <a:prstGeom prst="rect">
              <a:avLst/>
            </a:prstGeom>
            <a:noFill/>
            <a:ln>
              <a:noFill/>
            </a:ln>
          </p:spPr>
          <p:txBody>
            <a:bodyPr spcFirstLastPara="1" wrap="square" lIns="82283" tIns="82283" rIns="82283" bIns="82283" anchor="t" anchorCtr="0">
              <a:noAutofit/>
            </a:bodyPr>
            <a:lstStyle/>
            <a:p>
              <a:pPr defTabSz="822960"/>
              <a:r>
                <a:rPr lang="en-CA" sz="1260" b="1" dirty="0"/>
                <a:t>Summer (JJA)</a:t>
              </a:r>
              <a:endParaRPr sz="1260" b="1" dirty="0"/>
            </a:p>
          </p:txBody>
        </p:sp>
        <p:sp>
          <p:nvSpPr>
            <p:cNvPr id="116" name="Google Shape;116;g289ecd0e798_0_246"/>
            <p:cNvSpPr txBox="1"/>
            <p:nvPr/>
          </p:nvSpPr>
          <p:spPr>
            <a:xfrm>
              <a:off x="5325225" y="2201825"/>
              <a:ext cx="1960500" cy="401100"/>
            </a:xfrm>
            <a:prstGeom prst="rect">
              <a:avLst/>
            </a:prstGeom>
            <a:noFill/>
            <a:ln>
              <a:noFill/>
            </a:ln>
          </p:spPr>
          <p:txBody>
            <a:bodyPr spcFirstLastPara="1" wrap="square" lIns="82283" tIns="82283" rIns="82283" bIns="82283" anchor="t" anchorCtr="0">
              <a:noAutofit/>
            </a:bodyPr>
            <a:lstStyle/>
            <a:p>
              <a:pPr defTabSz="822960"/>
              <a:r>
                <a:rPr lang="en-CA" sz="900"/>
                <a:t>Reference period: 1991-2020</a:t>
              </a:r>
              <a:endParaRPr sz="900"/>
            </a:p>
            <a:p>
              <a:pPr defTabSz="822960"/>
              <a:r>
                <a:rPr lang="en-CA" sz="900"/>
                <a:t>Data: ERA5</a:t>
              </a:r>
              <a:endParaRPr sz="900"/>
            </a:p>
          </p:txBody>
        </p:sp>
      </p:grpSp>
      <p:grpSp>
        <p:nvGrpSpPr>
          <p:cNvPr id="117" name="Google Shape;117;g289ecd0e798_0_246"/>
          <p:cNvGrpSpPr/>
          <p:nvPr/>
        </p:nvGrpSpPr>
        <p:grpSpPr>
          <a:xfrm>
            <a:off x="691233" y="2465802"/>
            <a:ext cx="2249303" cy="2283366"/>
            <a:chOff x="178525" y="2888552"/>
            <a:chExt cx="2499225" cy="2537073"/>
          </a:xfrm>
        </p:grpSpPr>
        <p:pic>
          <p:nvPicPr>
            <p:cNvPr id="118" name="Google Shape;118;g289ecd0e798_0_246"/>
            <p:cNvPicPr preferRelativeResize="0"/>
            <p:nvPr/>
          </p:nvPicPr>
          <p:blipFill>
            <a:blip r:embed="rId6">
              <a:alphaModFix/>
            </a:blip>
            <a:stretch>
              <a:fillRect/>
            </a:stretch>
          </p:blipFill>
          <p:spPr>
            <a:xfrm>
              <a:off x="178525" y="2926400"/>
              <a:ext cx="2499225" cy="2499225"/>
            </a:xfrm>
            <a:prstGeom prst="rect">
              <a:avLst/>
            </a:prstGeom>
            <a:noFill/>
            <a:ln>
              <a:noFill/>
            </a:ln>
          </p:spPr>
        </p:pic>
        <p:sp>
          <p:nvSpPr>
            <p:cNvPr id="119" name="Google Shape;119;g289ecd0e798_0_246"/>
            <p:cNvSpPr txBox="1"/>
            <p:nvPr/>
          </p:nvSpPr>
          <p:spPr>
            <a:xfrm>
              <a:off x="893950" y="2888552"/>
              <a:ext cx="770400" cy="401100"/>
            </a:xfrm>
            <a:prstGeom prst="rect">
              <a:avLst/>
            </a:prstGeom>
            <a:noFill/>
            <a:ln>
              <a:noFill/>
            </a:ln>
          </p:spPr>
          <p:txBody>
            <a:bodyPr spcFirstLastPara="1" wrap="square" lIns="82283" tIns="82283" rIns="82283" bIns="82283" anchor="t" anchorCtr="0">
              <a:noAutofit/>
            </a:bodyPr>
            <a:lstStyle/>
            <a:p>
              <a:pPr defTabSz="822960"/>
              <a:r>
                <a:rPr lang="en-CA" sz="1260" b="1" dirty="0"/>
                <a:t>June</a:t>
              </a:r>
              <a:endParaRPr sz="1260" b="1" dirty="0"/>
            </a:p>
          </p:txBody>
        </p:sp>
        <p:sp>
          <p:nvSpPr>
            <p:cNvPr id="120" name="Google Shape;120;g289ecd0e798_0_246"/>
            <p:cNvSpPr txBox="1"/>
            <p:nvPr/>
          </p:nvSpPr>
          <p:spPr>
            <a:xfrm>
              <a:off x="178525" y="5024525"/>
              <a:ext cx="1960500" cy="401100"/>
            </a:xfrm>
            <a:prstGeom prst="rect">
              <a:avLst/>
            </a:prstGeom>
            <a:noFill/>
            <a:ln>
              <a:noFill/>
            </a:ln>
          </p:spPr>
          <p:txBody>
            <a:bodyPr spcFirstLastPara="1" wrap="square" lIns="82283" tIns="82283" rIns="82283" bIns="82283" anchor="t" anchorCtr="0">
              <a:noAutofit/>
            </a:bodyPr>
            <a:lstStyle/>
            <a:p>
              <a:pPr defTabSz="822960"/>
              <a:r>
                <a:rPr lang="en-CA" sz="900"/>
                <a:t>Reference period: 1991-2020</a:t>
              </a:r>
              <a:endParaRPr sz="900"/>
            </a:p>
            <a:p>
              <a:pPr defTabSz="822960"/>
              <a:r>
                <a:rPr lang="en-CA" sz="900"/>
                <a:t>Data: ERA5</a:t>
              </a:r>
              <a:endParaRPr sz="900"/>
            </a:p>
          </p:txBody>
        </p:sp>
      </p:grpSp>
      <p:grpSp>
        <p:nvGrpSpPr>
          <p:cNvPr id="121" name="Google Shape;121;g289ecd0e798_0_246"/>
          <p:cNvGrpSpPr/>
          <p:nvPr/>
        </p:nvGrpSpPr>
        <p:grpSpPr>
          <a:xfrm>
            <a:off x="3172068" y="2465800"/>
            <a:ext cx="2249303" cy="2283368"/>
            <a:chOff x="3024244" y="2888550"/>
            <a:chExt cx="2499225" cy="2537075"/>
          </a:xfrm>
        </p:grpSpPr>
        <p:pic>
          <p:nvPicPr>
            <p:cNvPr id="122" name="Google Shape;122;g289ecd0e798_0_246"/>
            <p:cNvPicPr preferRelativeResize="0"/>
            <p:nvPr/>
          </p:nvPicPr>
          <p:blipFill>
            <a:blip r:embed="rId7">
              <a:alphaModFix/>
            </a:blip>
            <a:stretch>
              <a:fillRect/>
            </a:stretch>
          </p:blipFill>
          <p:spPr>
            <a:xfrm>
              <a:off x="3024244" y="2926400"/>
              <a:ext cx="2499225" cy="2499225"/>
            </a:xfrm>
            <a:prstGeom prst="rect">
              <a:avLst/>
            </a:prstGeom>
            <a:noFill/>
            <a:ln>
              <a:noFill/>
            </a:ln>
          </p:spPr>
        </p:pic>
        <p:sp>
          <p:nvSpPr>
            <p:cNvPr id="123" name="Google Shape;123;g289ecd0e798_0_246"/>
            <p:cNvSpPr txBox="1"/>
            <p:nvPr/>
          </p:nvSpPr>
          <p:spPr>
            <a:xfrm>
              <a:off x="3960063" y="2888550"/>
              <a:ext cx="627600" cy="401100"/>
            </a:xfrm>
            <a:prstGeom prst="rect">
              <a:avLst/>
            </a:prstGeom>
            <a:noFill/>
            <a:ln>
              <a:noFill/>
            </a:ln>
          </p:spPr>
          <p:txBody>
            <a:bodyPr spcFirstLastPara="1" wrap="square" lIns="82283" tIns="82283" rIns="82283" bIns="82283" anchor="t" anchorCtr="0">
              <a:noAutofit/>
            </a:bodyPr>
            <a:lstStyle/>
            <a:p>
              <a:pPr defTabSz="822960"/>
              <a:r>
                <a:rPr lang="en-CA" sz="1260" b="1" dirty="0"/>
                <a:t>July</a:t>
              </a:r>
              <a:endParaRPr sz="1260" b="1" dirty="0"/>
            </a:p>
          </p:txBody>
        </p:sp>
        <p:sp>
          <p:nvSpPr>
            <p:cNvPr id="124" name="Google Shape;124;g289ecd0e798_0_246"/>
            <p:cNvSpPr txBox="1"/>
            <p:nvPr/>
          </p:nvSpPr>
          <p:spPr>
            <a:xfrm>
              <a:off x="3046963" y="5024525"/>
              <a:ext cx="1960500" cy="401100"/>
            </a:xfrm>
            <a:prstGeom prst="rect">
              <a:avLst/>
            </a:prstGeom>
            <a:noFill/>
            <a:ln>
              <a:noFill/>
            </a:ln>
          </p:spPr>
          <p:txBody>
            <a:bodyPr spcFirstLastPara="1" wrap="square" lIns="82283" tIns="82283" rIns="82283" bIns="82283" anchor="t" anchorCtr="0">
              <a:noAutofit/>
            </a:bodyPr>
            <a:lstStyle/>
            <a:p>
              <a:pPr defTabSz="822960"/>
              <a:r>
                <a:rPr lang="en-CA" sz="900"/>
                <a:t>Reference period: 1991-2020</a:t>
              </a:r>
              <a:endParaRPr sz="900"/>
            </a:p>
            <a:p>
              <a:pPr defTabSz="822960"/>
              <a:r>
                <a:rPr lang="en-CA" sz="900"/>
                <a:t>Data: ERA5</a:t>
              </a:r>
              <a:endParaRPr sz="900"/>
            </a:p>
          </p:txBody>
        </p:sp>
      </p:grpSp>
      <p:grpSp>
        <p:nvGrpSpPr>
          <p:cNvPr id="125" name="Google Shape;125;g289ecd0e798_0_246"/>
          <p:cNvGrpSpPr/>
          <p:nvPr/>
        </p:nvGrpSpPr>
        <p:grpSpPr>
          <a:xfrm>
            <a:off x="5740170" y="2465800"/>
            <a:ext cx="2249303" cy="2297890"/>
            <a:chOff x="5915391" y="2888550"/>
            <a:chExt cx="2499225" cy="2553211"/>
          </a:xfrm>
        </p:grpSpPr>
        <p:pic>
          <p:nvPicPr>
            <p:cNvPr id="126" name="Google Shape;126;g289ecd0e798_0_246"/>
            <p:cNvPicPr preferRelativeResize="0"/>
            <p:nvPr/>
          </p:nvPicPr>
          <p:blipFill>
            <a:blip r:embed="rId8">
              <a:alphaModFix/>
            </a:blip>
            <a:stretch>
              <a:fillRect/>
            </a:stretch>
          </p:blipFill>
          <p:spPr>
            <a:xfrm>
              <a:off x="5915391" y="2926400"/>
              <a:ext cx="2499225" cy="2499225"/>
            </a:xfrm>
            <a:prstGeom prst="rect">
              <a:avLst/>
            </a:prstGeom>
            <a:noFill/>
            <a:ln>
              <a:noFill/>
            </a:ln>
          </p:spPr>
        </p:pic>
        <p:sp>
          <p:nvSpPr>
            <p:cNvPr id="127" name="Google Shape;127;g289ecd0e798_0_246"/>
            <p:cNvSpPr txBox="1"/>
            <p:nvPr/>
          </p:nvSpPr>
          <p:spPr>
            <a:xfrm>
              <a:off x="6744263" y="2888550"/>
              <a:ext cx="841500" cy="401100"/>
            </a:xfrm>
            <a:prstGeom prst="rect">
              <a:avLst/>
            </a:prstGeom>
            <a:noFill/>
            <a:ln>
              <a:noFill/>
            </a:ln>
          </p:spPr>
          <p:txBody>
            <a:bodyPr spcFirstLastPara="1" wrap="square" lIns="82283" tIns="82283" rIns="82283" bIns="82283" anchor="t" anchorCtr="0">
              <a:noAutofit/>
            </a:bodyPr>
            <a:lstStyle/>
            <a:p>
              <a:pPr defTabSz="822960"/>
              <a:r>
                <a:rPr lang="en-CA" sz="1260" b="1" dirty="0"/>
                <a:t>August</a:t>
              </a:r>
              <a:endParaRPr sz="1260" b="1" dirty="0"/>
            </a:p>
          </p:txBody>
        </p:sp>
        <p:sp>
          <p:nvSpPr>
            <p:cNvPr id="128" name="Google Shape;128;g289ecd0e798_0_246"/>
            <p:cNvSpPr txBox="1"/>
            <p:nvPr/>
          </p:nvSpPr>
          <p:spPr>
            <a:xfrm>
              <a:off x="5915425" y="5040661"/>
              <a:ext cx="1960500" cy="401100"/>
            </a:xfrm>
            <a:prstGeom prst="rect">
              <a:avLst/>
            </a:prstGeom>
            <a:noFill/>
            <a:ln>
              <a:noFill/>
            </a:ln>
          </p:spPr>
          <p:txBody>
            <a:bodyPr spcFirstLastPara="1" wrap="square" lIns="82283" tIns="82283" rIns="82283" bIns="82283" anchor="t" anchorCtr="0">
              <a:noAutofit/>
            </a:bodyPr>
            <a:lstStyle/>
            <a:p>
              <a:pPr defTabSz="822960"/>
              <a:r>
                <a:rPr lang="en-CA" sz="900"/>
                <a:t>Reference period: 1991-2020</a:t>
              </a:r>
              <a:endParaRPr sz="900"/>
            </a:p>
            <a:p>
              <a:pPr defTabSz="822960"/>
              <a:r>
                <a:rPr lang="en-CA" sz="900"/>
                <a:t>Data: ERA5</a:t>
              </a:r>
              <a:endParaRPr sz="900"/>
            </a:p>
          </p:txBody>
        </p:sp>
      </p:grpSp>
      <p:sp>
        <p:nvSpPr>
          <p:cNvPr id="129" name="Google Shape;129;g289ecd0e798_0_246"/>
          <p:cNvSpPr txBox="1"/>
          <p:nvPr/>
        </p:nvSpPr>
        <p:spPr>
          <a:xfrm>
            <a:off x="617873" y="1001903"/>
            <a:ext cx="4484700" cy="1532790"/>
          </a:xfrm>
          <a:prstGeom prst="rect">
            <a:avLst/>
          </a:prstGeom>
          <a:noFill/>
          <a:ln>
            <a:noFill/>
          </a:ln>
        </p:spPr>
        <p:txBody>
          <a:bodyPr spcFirstLastPara="1" wrap="square" lIns="82283" tIns="82283" rIns="82283" bIns="82283" anchor="t" anchorCtr="0">
            <a:noAutofit/>
          </a:bodyPr>
          <a:lstStyle/>
          <a:p>
            <a:pPr marL="411480" indent="-297180" defTabSz="822960">
              <a:buSzPts val="1600"/>
              <a:buFont typeface="Arial"/>
              <a:buChar char="●"/>
            </a:pPr>
            <a:r>
              <a:rPr lang="en-CA" sz="1440" dirty="0"/>
              <a:t>The average temperature for the whole region was above the 1991 to 2020 normal</a:t>
            </a:r>
            <a:endParaRPr sz="1440" dirty="0"/>
          </a:p>
          <a:p>
            <a:pPr marL="411480" indent="-297180" defTabSz="822960">
              <a:buSzPts val="1600"/>
              <a:buFont typeface="Arial"/>
              <a:buChar char="●"/>
            </a:pPr>
            <a:r>
              <a:rPr lang="en-CA" sz="1440" dirty="0"/>
              <a:t>July was especially warm (2nd warmest on record)</a:t>
            </a:r>
            <a:endParaRPr sz="1890" dirty="0">
              <a:solidFill>
                <a:srgbClr val="1F1F1F"/>
              </a:solidFill>
              <a:highlight>
                <a:srgbClr val="F8F9FA"/>
              </a:highlight>
            </a:endParaRPr>
          </a:p>
          <a:p>
            <a:pPr marL="411480" indent="-297180" defTabSz="822960">
              <a:buSzPts val="1600"/>
              <a:buFont typeface="Arial"/>
              <a:buChar char="●"/>
            </a:pPr>
            <a:r>
              <a:rPr lang="en-CA" sz="1440" dirty="0"/>
              <a:t>June was colder than normal in Iceland and large part of Greenland</a:t>
            </a:r>
            <a:endParaRPr sz="1440" dirty="0"/>
          </a:p>
        </p:txBody>
      </p:sp>
      <p:sp>
        <p:nvSpPr>
          <p:cNvPr id="2" name="Google Shape;754;p114">
            <a:extLst>
              <a:ext uri="{FF2B5EF4-FFF2-40B4-BE49-F238E27FC236}">
                <a16:creationId xmlns:a16="http://schemas.microsoft.com/office/drawing/2014/main" id="{2277CCD0-6B8D-BAC9-48DF-916287D16CF8}"/>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4"/>
        <p:cNvGrpSpPr/>
        <p:nvPr/>
      </p:nvGrpSpPr>
      <p:grpSpPr>
        <a:xfrm>
          <a:off x="0" y="0"/>
          <a:ext cx="0" cy="0"/>
          <a:chOff x="0" y="0"/>
          <a:chExt cx="0" cy="0"/>
        </a:xfrm>
      </p:grpSpPr>
      <p:pic>
        <p:nvPicPr>
          <p:cNvPr id="135" name="Google Shape;135;p51"/>
          <p:cNvPicPr preferRelativeResize="0"/>
          <p:nvPr/>
        </p:nvPicPr>
        <p:blipFill rotWithShape="1">
          <a:blip r:embed="rId3">
            <a:alphaModFix/>
          </a:blip>
          <a:srcRect/>
          <a:stretch/>
        </p:blipFill>
        <p:spPr>
          <a:xfrm>
            <a:off x="8193260" y="55389"/>
            <a:ext cx="757238" cy="953528"/>
          </a:xfrm>
          <a:prstGeom prst="rect">
            <a:avLst/>
          </a:prstGeom>
          <a:noFill/>
          <a:ln>
            <a:noFill/>
          </a:ln>
        </p:spPr>
      </p:pic>
      <p:pic>
        <p:nvPicPr>
          <p:cNvPr id="136" name="Google Shape;136;p51"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239254" y="81137"/>
            <a:ext cx="757238" cy="842963"/>
          </a:xfrm>
          <a:prstGeom prst="rect">
            <a:avLst/>
          </a:prstGeom>
          <a:noFill/>
          <a:ln>
            <a:noFill/>
          </a:ln>
        </p:spPr>
      </p:pic>
      <p:sp>
        <p:nvSpPr>
          <p:cNvPr id="137" name="Google Shape;137;p51"/>
          <p:cNvSpPr txBox="1">
            <a:spLocks noGrp="1"/>
          </p:cNvSpPr>
          <p:nvPr>
            <p:ph type="title"/>
          </p:nvPr>
        </p:nvSpPr>
        <p:spPr>
          <a:xfrm>
            <a:off x="1652246" y="17584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effectLst>
                  <a:outerShdw blurRad="38100" dist="38100" dir="2700000" algn="tl">
                    <a:srgbClr val="000000">
                      <a:alpha val="43137"/>
                    </a:srgbClr>
                  </a:outerShdw>
                </a:effectLst>
              </a:rPr>
              <a:t>Western Nordic</a:t>
            </a:r>
            <a:endParaRPr sz="2800" b="1" dirty="0">
              <a:solidFill>
                <a:srgbClr val="17365D"/>
              </a:solidFill>
              <a:effectLst>
                <a:outerShdw blurRad="38100" dist="38100" dir="2700000" algn="tl">
                  <a:srgbClr val="000000">
                    <a:alpha val="43137"/>
                  </a:srgbClr>
                </a:outerShdw>
              </a:effectLst>
            </a:endParaRPr>
          </a:p>
        </p:txBody>
      </p:sp>
      <p:pic>
        <p:nvPicPr>
          <p:cNvPr id="139" name="Google Shape;139;p51" title="AnoTPaug.png"/>
          <p:cNvPicPr preferRelativeResize="0"/>
          <p:nvPr/>
        </p:nvPicPr>
        <p:blipFill>
          <a:blip r:embed="rId5">
            <a:alphaModFix/>
          </a:blip>
          <a:stretch>
            <a:fillRect/>
          </a:stretch>
        </p:blipFill>
        <p:spPr>
          <a:xfrm>
            <a:off x="6080130" y="2404733"/>
            <a:ext cx="2345738" cy="2345738"/>
          </a:xfrm>
          <a:prstGeom prst="rect">
            <a:avLst/>
          </a:prstGeom>
          <a:noFill/>
          <a:ln>
            <a:noFill/>
          </a:ln>
        </p:spPr>
      </p:pic>
      <p:pic>
        <p:nvPicPr>
          <p:cNvPr id="140" name="Google Shape;140;p51" title="AnoTPjuly.png"/>
          <p:cNvPicPr preferRelativeResize="0"/>
          <p:nvPr/>
        </p:nvPicPr>
        <p:blipFill>
          <a:blip r:embed="rId6">
            <a:alphaModFix/>
          </a:blip>
          <a:stretch>
            <a:fillRect/>
          </a:stretch>
        </p:blipFill>
        <p:spPr>
          <a:xfrm>
            <a:off x="3441184" y="2390401"/>
            <a:ext cx="2374403" cy="2374403"/>
          </a:xfrm>
          <a:prstGeom prst="rect">
            <a:avLst/>
          </a:prstGeom>
          <a:noFill/>
          <a:ln>
            <a:noFill/>
          </a:ln>
        </p:spPr>
      </p:pic>
      <p:pic>
        <p:nvPicPr>
          <p:cNvPr id="141" name="Google Shape;141;p51" title="AnoTPjune.png"/>
          <p:cNvPicPr preferRelativeResize="0"/>
          <p:nvPr/>
        </p:nvPicPr>
        <p:blipFill>
          <a:blip r:embed="rId7">
            <a:alphaModFix/>
          </a:blip>
          <a:stretch>
            <a:fillRect/>
          </a:stretch>
        </p:blipFill>
        <p:spPr>
          <a:xfrm>
            <a:off x="837833" y="2374684"/>
            <a:ext cx="2405835" cy="2405835"/>
          </a:xfrm>
          <a:prstGeom prst="rect">
            <a:avLst/>
          </a:prstGeom>
          <a:noFill/>
          <a:ln>
            <a:noFill/>
          </a:ln>
        </p:spPr>
      </p:pic>
      <p:pic>
        <p:nvPicPr>
          <p:cNvPr id="142" name="Google Shape;142;p51" title="AnoTP_JJA.png"/>
          <p:cNvPicPr preferRelativeResize="0"/>
          <p:nvPr/>
        </p:nvPicPr>
        <p:blipFill>
          <a:blip r:embed="rId8">
            <a:alphaModFix/>
          </a:blip>
          <a:stretch>
            <a:fillRect/>
          </a:stretch>
        </p:blipFill>
        <p:spPr>
          <a:xfrm>
            <a:off x="5240174" y="47422"/>
            <a:ext cx="2305260" cy="2305260"/>
          </a:xfrm>
          <a:prstGeom prst="rect">
            <a:avLst/>
          </a:prstGeom>
          <a:noFill/>
          <a:ln>
            <a:noFill/>
          </a:ln>
        </p:spPr>
      </p:pic>
      <p:sp>
        <p:nvSpPr>
          <p:cNvPr id="143" name="Google Shape;143;p51"/>
          <p:cNvSpPr txBox="1"/>
          <p:nvPr/>
        </p:nvSpPr>
        <p:spPr>
          <a:xfrm>
            <a:off x="617873" y="1001903"/>
            <a:ext cx="4484700" cy="1532790"/>
          </a:xfrm>
          <a:prstGeom prst="rect">
            <a:avLst/>
          </a:prstGeom>
          <a:noFill/>
          <a:ln>
            <a:noFill/>
          </a:ln>
        </p:spPr>
        <p:txBody>
          <a:bodyPr spcFirstLastPara="1" wrap="square" lIns="82283" tIns="82283" rIns="82283" bIns="82283" anchor="t" anchorCtr="0">
            <a:noAutofit/>
          </a:bodyPr>
          <a:lstStyle/>
          <a:p>
            <a:pPr marL="411480" indent="-297180" defTabSz="822960">
              <a:buSzPts val="1600"/>
              <a:buFont typeface="Arial"/>
              <a:buChar char="●"/>
            </a:pPr>
            <a:r>
              <a:rPr lang="en-CA" sz="1440"/>
              <a:t>JJA precipitation was above 1991 - 2020 normal for the whole region</a:t>
            </a:r>
            <a:endParaRPr sz="1440"/>
          </a:p>
          <a:p>
            <a:pPr marL="411480" indent="-297180" defTabSz="822960">
              <a:buSzPts val="1600"/>
              <a:buFont typeface="Arial"/>
              <a:buChar char="●"/>
            </a:pPr>
            <a:r>
              <a:rPr lang="en-CA" sz="1440"/>
              <a:t>However, during each month the signal was regionally heterogeneous with both dry and wet subregions </a:t>
            </a:r>
            <a:endParaRPr sz="1440"/>
          </a:p>
        </p:txBody>
      </p:sp>
      <p:sp>
        <p:nvSpPr>
          <p:cNvPr id="2" name="Google Shape;754;p114">
            <a:extLst>
              <a:ext uri="{FF2B5EF4-FFF2-40B4-BE49-F238E27FC236}">
                <a16:creationId xmlns:a16="http://schemas.microsoft.com/office/drawing/2014/main" id="{A9C59790-E258-CAB0-7332-AA96869B32F4}"/>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 name="Google Shape;123;g289ecd0e798_0_246">
            <a:extLst>
              <a:ext uri="{FF2B5EF4-FFF2-40B4-BE49-F238E27FC236}">
                <a16:creationId xmlns:a16="http://schemas.microsoft.com/office/drawing/2014/main" id="{38F98D3C-9E2B-76C5-99E7-38E43C2D8AE8}"/>
              </a:ext>
            </a:extLst>
          </p:cNvPr>
          <p:cNvSpPr txBox="1"/>
          <p:nvPr/>
        </p:nvSpPr>
        <p:spPr>
          <a:xfrm>
            <a:off x="4354071" y="2374684"/>
            <a:ext cx="564840" cy="360990"/>
          </a:xfrm>
          <a:prstGeom prst="rect">
            <a:avLst/>
          </a:prstGeom>
          <a:noFill/>
          <a:ln>
            <a:noFill/>
          </a:ln>
        </p:spPr>
        <p:txBody>
          <a:bodyPr spcFirstLastPara="1" wrap="square" lIns="82283" tIns="82283" rIns="82283" bIns="82283" anchor="t" anchorCtr="0">
            <a:noAutofit/>
          </a:bodyPr>
          <a:lstStyle/>
          <a:p>
            <a:pPr defTabSz="822960"/>
            <a:r>
              <a:rPr lang="en-CA" sz="1260" b="1" dirty="0"/>
              <a:t>July</a:t>
            </a:r>
            <a:endParaRPr sz="1260" b="1" dirty="0"/>
          </a:p>
        </p:txBody>
      </p:sp>
      <p:sp>
        <p:nvSpPr>
          <p:cNvPr id="4" name="Google Shape;127;g289ecd0e798_0_246">
            <a:extLst>
              <a:ext uri="{FF2B5EF4-FFF2-40B4-BE49-F238E27FC236}">
                <a16:creationId xmlns:a16="http://schemas.microsoft.com/office/drawing/2014/main" id="{AE2E8790-792C-E54C-EF61-8F3BB73BD4D9}"/>
              </a:ext>
            </a:extLst>
          </p:cNvPr>
          <p:cNvSpPr txBox="1"/>
          <p:nvPr/>
        </p:nvSpPr>
        <p:spPr>
          <a:xfrm>
            <a:off x="6925990" y="2374684"/>
            <a:ext cx="757350" cy="360990"/>
          </a:xfrm>
          <a:prstGeom prst="rect">
            <a:avLst/>
          </a:prstGeom>
          <a:noFill/>
          <a:ln>
            <a:noFill/>
          </a:ln>
        </p:spPr>
        <p:txBody>
          <a:bodyPr spcFirstLastPara="1" wrap="square" lIns="82283" tIns="82283" rIns="82283" bIns="82283" anchor="t" anchorCtr="0">
            <a:noAutofit/>
          </a:bodyPr>
          <a:lstStyle/>
          <a:p>
            <a:pPr defTabSz="822960"/>
            <a:r>
              <a:rPr lang="en-CA" sz="1260" b="1" dirty="0"/>
              <a:t>August</a:t>
            </a:r>
            <a:endParaRPr sz="1260" b="1" dirty="0"/>
          </a:p>
        </p:txBody>
      </p:sp>
      <p:sp>
        <p:nvSpPr>
          <p:cNvPr id="5" name="Google Shape;119;g289ecd0e798_0_246">
            <a:extLst>
              <a:ext uri="{FF2B5EF4-FFF2-40B4-BE49-F238E27FC236}">
                <a16:creationId xmlns:a16="http://schemas.microsoft.com/office/drawing/2014/main" id="{D3500D9B-95C0-33B4-1F81-29D23391EEDF}"/>
              </a:ext>
            </a:extLst>
          </p:cNvPr>
          <p:cNvSpPr txBox="1"/>
          <p:nvPr/>
        </p:nvSpPr>
        <p:spPr>
          <a:xfrm>
            <a:off x="1694070" y="2352682"/>
            <a:ext cx="693360" cy="360990"/>
          </a:xfrm>
          <a:prstGeom prst="rect">
            <a:avLst/>
          </a:prstGeom>
          <a:noFill/>
          <a:ln>
            <a:noFill/>
          </a:ln>
        </p:spPr>
        <p:txBody>
          <a:bodyPr spcFirstLastPara="1" wrap="square" lIns="82283" tIns="82283" rIns="82283" bIns="82283" anchor="t" anchorCtr="0">
            <a:noAutofit/>
          </a:bodyPr>
          <a:lstStyle/>
          <a:p>
            <a:pPr defTabSz="822960"/>
            <a:r>
              <a:rPr lang="en-CA" sz="1260" b="1" dirty="0"/>
              <a:t>June</a:t>
            </a:r>
            <a:endParaRPr sz="1260" b="1" dirty="0"/>
          </a:p>
        </p:txBody>
      </p:sp>
      <p:sp>
        <p:nvSpPr>
          <p:cNvPr id="6" name="Google Shape;115;g289ecd0e798_0_246">
            <a:extLst>
              <a:ext uri="{FF2B5EF4-FFF2-40B4-BE49-F238E27FC236}">
                <a16:creationId xmlns:a16="http://schemas.microsoft.com/office/drawing/2014/main" id="{1457B503-1CD7-3603-C599-8EF12741F9C2}"/>
              </a:ext>
            </a:extLst>
          </p:cNvPr>
          <p:cNvSpPr txBox="1"/>
          <p:nvPr/>
        </p:nvSpPr>
        <p:spPr>
          <a:xfrm>
            <a:off x="5739132" y="48375"/>
            <a:ext cx="1275210" cy="360990"/>
          </a:xfrm>
          <a:prstGeom prst="rect">
            <a:avLst/>
          </a:prstGeom>
          <a:noFill/>
          <a:ln>
            <a:noFill/>
          </a:ln>
        </p:spPr>
        <p:txBody>
          <a:bodyPr spcFirstLastPara="1" wrap="square" lIns="82283" tIns="82283" rIns="82283" bIns="82283" anchor="t" anchorCtr="0">
            <a:noAutofit/>
          </a:bodyPr>
          <a:lstStyle/>
          <a:p>
            <a:pPr defTabSz="822960"/>
            <a:r>
              <a:rPr lang="en-CA" sz="1260" b="1" dirty="0"/>
              <a:t>Summer (JJA)</a:t>
            </a:r>
            <a:endParaRPr sz="126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688744" y="144963"/>
            <a:ext cx="6535350" cy="594225"/>
          </a:xfrm>
          <a:prstGeom prst="rect">
            <a:avLst/>
          </a:prstGeom>
        </p:spPr>
        <p:txBody>
          <a:bodyPr spcFirstLastPara="1" wrap="square" lIns="68569" tIns="34275" rIns="68569" bIns="34275" anchor="ctr" anchorCtr="0">
            <a:noAutofit/>
          </a:bodyPr>
          <a:lstStyle/>
          <a:p>
            <a:pPr algn="just">
              <a:lnSpc>
                <a:spcPct val="115000"/>
              </a:lnSpc>
              <a:spcBef>
                <a:spcPts val="900"/>
              </a:spcBef>
              <a:buClr>
                <a:schemeClr val="dk1"/>
              </a:buClr>
              <a:buSzPts val="1100"/>
            </a:pPr>
            <a:r>
              <a:rPr lang="en-CA" sz="2800" dirty="0">
                <a:effectLst>
                  <a:outerShdw blurRad="38100" dist="38100" dir="2700000" algn="tl">
                    <a:srgbClr val="000000">
                      <a:alpha val="43137"/>
                    </a:srgbClr>
                  </a:outerShdw>
                </a:effectLst>
              </a:rPr>
              <a:t>WMO Regional Climate Centres</a:t>
            </a:r>
            <a:endParaRPr sz="2800" dirty="0">
              <a:effectLst>
                <a:outerShdw blurRad="38100" dist="38100" dir="2700000" algn="tl">
                  <a:srgbClr val="000000">
                    <a:alpha val="43137"/>
                  </a:srgbClr>
                </a:outerShdw>
              </a:effectLst>
            </a:endParaRPr>
          </a:p>
        </p:txBody>
      </p:sp>
      <p:sp>
        <p:nvSpPr>
          <p:cNvPr id="179" name="Google Shape;179;p28"/>
          <p:cNvSpPr txBox="1">
            <a:spLocks noGrp="1"/>
          </p:cNvSpPr>
          <p:nvPr>
            <p:ph type="body" idx="1"/>
          </p:nvPr>
        </p:nvSpPr>
        <p:spPr>
          <a:xfrm>
            <a:off x="543115" y="1007100"/>
            <a:ext cx="8226323" cy="3673125"/>
          </a:xfrm>
          <a:prstGeom prst="rect">
            <a:avLst/>
          </a:prstGeom>
        </p:spPr>
        <p:txBody>
          <a:bodyPr spcFirstLastPara="1" wrap="square" lIns="68569" tIns="34275" rIns="68569" bIns="34275" anchor="t" anchorCtr="0">
            <a:noAutofit/>
          </a:bodyPr>
          <a:lstStyle/>
          <a:p>
            <a:pPr indent="-285750">
              <a:buClrTx/>
              <a:buSzPct val="100000"/>
              <a:buFont typeface="Wingdings" panose="05000000000000000000" pitchFamily="2" charset="2"/>
              <a:buChar char="q"/>
            </a:pPr>
            <a:r>
              <a:rPr lang="en-CA" sz="1800" dirty="0"/>
              <a:t>The World Meteorological Organization (WMO) Regional Climate Centres (RCCs) are centres of excellence dedicated to providing regional climate products and services. Their mission is to enhance the capacity of WMO Members in each region, enabling them to deliver high quality climate services to national users. </a:t>
            </a:r>
            <a:endParaRPr sz="1800" dirty="0"/>
          </a:p>
          <a:p>
            <a:pPr indent="-285750">
              <a:spcBef>
                <a:spcPts val="0"/>
              </a:spcBef>
              <a:buClrTx/>
              <a:buSzPct val="100000"/>
              <a:buFont typeface="Wingdings" panose="05000000000000000000" pitchFamily="2" charset="2"/>
              <a:buChar char="q"/>
            </a:pPr>
            <a:r>
              <a:rPr lang="en-CA" sz="1800" dirty="0"/>
              <a:t>RCCs produce mandatory regional products, including climate data sets, climate monitoring tools and long-range forecasts, which serve as critical regional inputs for National Meteorological and Hydrological Services (NMHS) climate operations. Additionally, RCCs undertake various  highly recommended functions to address the  needs of their respective regional domains.</a:t>
            </a:r>
            <a:endParaRPr sz="1800" dirty="0"/>
          </a:p>
          <a:p>
            <a:pPr marL="0" indent="0">
              <a:buNone/>
            </a:pPr>
            <a:endParaRPr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8"/>
        <p:cNvGrpSpPr/>
        <p:nvPr/>
      </p:nvGrpSpPr>
      <p:grpSpPr>
        <a:xfrm>
          <a:off x="0" y="0"/>
          <a:ext cx="0" cy="0"/>
          <a:chOff x="0" y="0"/>
          <a:chExt cx="0" cy="0"/>
        </a:xfrm>
      </p:grpSpPr>
      <p:pic>
        <p:nvPicPr>
          <p:cNvPr id="149" name="Google Shape;149;g289ecd0e798_0_237"/>
          <p:cNvPicPr preferRelativeResize="0"/>
          <p:nvPr/>
        </p:nvPicPr>
        <p:blipFill rotWithShape="1">
          <a:blip r:embed="rId3">
            <a:alphaModFix/>
          </a:blip>
          <a:srcRect/>
          <a:stretch/>
        </p:blipFill>
        <p:spPr>
          <a:xfrm>
            <a:off x="8489138" y="63372"/>
            <a:ext cx="551903" cy="694967"/>
          </a:xfrm>
          <a:prstGeom prst="rect">
            <a:avLst/>
          </a:prstGeom>
          <a:noFill/>
          <a:ln>
            <a:noFill/>
          </a:ln>
        </p:spPr>
      </p:pic>
      <p:pic>
        <p:nvPicPr>
          <p:cNvPr id="150" name="Google Shape;150;g289ecd0e798_0_237"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02959" y="45816"/>
            <a:ext cx="551905" cy="614385"/>
          </a:xfrm>
          <a:prstGeom prst="rect">
            <a:avLst/>
          </a:prstGeom>
          <a:noFill/>
          <a:ln>
            <a:noFill/>
          </a:ln>
        </p:spPr>
      </p:pic>
      <p:graphicFrame>
        <p:nvGraphicFramePr>
          <p:cNvPr id="151" name="Google Shape;151;g289ecd0e798_0_237"/>
          <p:cNvGraphicFramePr/>
          <p:nvPr/>
        </p:nvGraphicFramePr>
        <p:xfrm>
          <a:off x="774383" y="804545"/>
          <a:ext cx="7765651" cy="3807454"/>
        </p:xfrm>
        <a:graphic>
          <a:graphicData uri="http://schemas.openxmlformats.org/drawingml/2006/table">
            <a:tbl>
              <a:tblPr>
                <a:noFill/>
              </a:tblPr>
              <a:tblGrid>
                <a:gridCol w="1012050">
                  <a:extLst>
                    <a:ext uri="{9D8B030D-6E8A-4147-A177-3AD203B41FA5}">
                      <a16:colId xmlns:a16="http://schemas.microsoft.com/office/drawing/2014/main" val="20000"/>
                    </a:ext>
                  </a:extLst>
                </a:gridCol>
                <a:gridCol w="1182398">
                  <a:extLst>
                    <a:ext uri="{9D8B030D-6E8A-4147-A177-3AD203B41FA5}">
                      <a16:colId xmlns:a16="http://schemas.microsoft.com/office/drawing/2014/main" val="20001"/>
                    </a:ext>
                  </a:extLst>
                </a:gridCol>
                <a:gridCol w="2080238">
                  <a:extLst>
                    <a:ext uri="{9D8B030D-6E8A-4147-A177-3AD203B41FA5}">
                      <a16:colId xmlns:a16="http://schemas.microsoft.com/office/drawing/2014/main" val="20002"/>
                    </a:ext>
                  </a:extLst>
                </a:gridCol>
                <a:gridCol w="3490965">
                  <a:extLst>
                    <a:ext uri="{9D8B030D-6E8A-4147-A177-3AD203B41FA5}">
                      <a16:colId xmlns:a16="http://schemas.microsoft.com/office/drawing/2014/main" val="20003"/>
                    </a:ext>
                  </a:extLst>
                </a:gridCol>
              </a:tblGrid>
              <a:tr h="548640">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small">
                        <a:solidFill>
                          <a:srgbClr val="000000"/>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Observed extreme climate events </a:t>
                      </a:r>
                      <a:endParaRPr sz="1500" u="none" strike="noStrike" cap="none">
                        <a:solidFill>
                          <a:srgbClr val="17365D"/>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Summer 2025 (MJJAS)</a:t>
                      </a:r>
                      <a:endParaRPr sz="1100" u="none" strike="noStrike" cap="none"/>
                    </a:p>
                    <a:p>
                      <a:pPr marL="0" marR="0" lvl="0" indent="0" algn="ctr" rtl="0">
                        <a:lnSpc>
                          <a:spcPct val="100000"/>
                        </a:lnSpc>
                        <a:spcBef>
                          <a:spcPts val="0"/>
                        </a:spcBef>
                        <a:spcAft>
                          <a:spcPts val="0"/>
                        </a:spcAft>
                        <a:buClr>
                          <a:srgbClr val="000000"/>
                        </a:buClr>
                        <a:buSzPts val="300"/>
                        <a:buFont typeface="Arial"/>
                        <a:buNone/>
                      </a:pPr>
                      <a:endParaRPr sz="3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4300">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Category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Location</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Rarity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Impacts associated with event</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56132">
                <a:tc>
                  <a:txBody>
                    <a:bodyPr/>
                    <a:lstStyle/>
                    <a:p>
                      <a:pPr marL="0" marR="0" lvl="0" indent="0" algn="l" rtl="0">
                        <a:lnSpc>
                          <a:spcPct val="107000"/>
                        </a:lnSpc>
                        <a:spcBef>
                          <a:spcPts val="0"/>
                        </a:spcBef>
                        <a:spcAft>
                          <a:spcPts val="0"/>
                        </a:spcAft>
                        <a:buClr>
                          <a:srgbClr val="000000"/>
                        </a:buClr>
                        <a:buSzPts val="1200"/>
                        <a:buFont typeface="Arial"/>
                        <a:buNone/>
                      </a:pPr>
                      <a:r>
                        <a:rPr lang="en-CA" sz="1000" u="none" strike="noStrike" cap="none"/>
                        <a:t>Temperature</a:t>
                      </a:r>
                      <a:endParaRPr sz="110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u="none" strike="noStrike" cap="none"/>
                        <a:t>Iceland and Greenland  </a:t>
                      </a:r>
                      <a:endParaRPr sz="1100"/>
                    </a:p>
                    <a:p>
                      <a:pPr marL="0" marR="0" lvl="0" indent="0" algn="l" rtl="0">
                        <a:lnSpc>
                          <a:spcPct val="100000"/>
                        </a:lnSpc>
                        <a:spcBef>
                          <a:spcPts val="0"/>
                        </a:spcBef>
                        <a:spcAft>
                          <a:spcPts val="0"/>
                        </a:spcAft>
                        <a:buClr>
                          <a:srgbClr val="000000"/>
                        </a:buClr>
                        <a:buSzPts val="1100"/>
                        <a:buFont typeface="Arial"/>
                        <a:buNone/>
                      </a:pPr>
                      <a:r>
                        <a:rPr lang="en-CA" sz="1000" u="none" strike="noStrike" cap="none"/>
                        <a:t>May, Spring</a:t>
                      </a: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u="none" strike="noStrike" cap="none"/>
                        <a:t>Warmest May on record</a:t>
                      </a:r>
                      <a:endParaRPr sz="1100"/>
                    </a:p>
                    <a:p>
                      <a:pPr marL="0" marR="0" lvl="0" indent="0" algn="l" rtl="0">
                        <a:lnSpc>
                          <a:spcPct val="100000"/>
                        </a:lnSpc>
                        <a:spcBef>
                          <a:spcPts val="0"/>
                        </a:spcBef>
                        <a:spcAft>
                          <a:spcPts val="0"/>
                        </a:spcAft>
                        <a:buClr>
                          <a:srgbClr val="000000"/>
                        </a:buClr>
                        <a:buSzPts val="1100"/>
                        <a:buFont typeface="Arial"/>
                        <a:buNone/>
                      </a:pPr>
                      <a:endParaRPr sz="1000" u="none" strike="noStrike" cap="none"/>
                    </a:p>
                    <a:p>
                      <a:pPr marL="0" marR="0" lvl="0" indent="0" algn="l" rtl="0">
                        <a:lnSpc>
                          <a:spcPct val="100000"/>
                        </a:lnSpc>
                        <a:spcBef>
                          <a:spcPts val="0"/>
                        </a:spcBef>
                        <a:spcAft>
                          <a:spcPts val="0"/>
                        </a:spcAft>
                        <a:buClr>
                          <a:srgbClr val="000000"/>
                        </a:buClr>
                        <a:buSzPts val="1100"/>
                        <a:buFont typeface="Arial"/>
                        <a:buNone/>
                      </a:pPr>
                      <a:r>
                        <a:rPr lang="en-CA" sz="1000" u="none" strike="noStrike" cap="none"/>
                        <a:t>Warmest spring (April and May) on record</a:t>
                      </a:r>
                      <a:endParaRPr sz="1100"/>
                    </a:p>
                    <a:p>
                      <a:pPr marL="0" marR="0" lvl="0" indent="0" algn="l" rtl="0">
                        <a:lnSpc>
                          <a:spcPct val="100000"/>
                        </a:lnSpc>
                        <a:spcBef>
                          <a:spcPts val="0"/>
                        </a:spcBef>
                        <a:spcAft>
                          <a:spcPts val="0"/>
                        </a:spcAft>
                        <a:buClr>
                          <a:srgbClr val="000000"/>
                        </a:buClr>
                        <a:buSzPts val="1100"/>
                        <a:buFont typeface="Arial"/>
                        <a:buNone/>
                      </a:pPr>
                      <a:r>
                        <a:rPr lang="en-CA" sz="1000" u="none" strike="noStrike" cap="none"/>
                        <a:t>Heat wave (13– 21 May) </a:t>
                      </a:r>
                      <a:endParaRPr sz="1100"/>
                    </a:p>
                    <a:p>
                      <a:pPr marL="0" marR="0" lvl="0" indent="0" algn="l" rtl="0">
                        <a:lnSpc>
                          <a:spcPct val="100000"/>
                        </a:lnSpc>
                        <a:spcBef>
                          <a:spcPts val="0"/>
                        </a:spcBef>
                        <a:spcAft>
                          <a:spcPts val="0"/>
                        </a:spcAft>
                        <a:buClr>
                          <a:srgbClr val="000000"/>
                        </a:buClr>
                        <a:buSzPts val="1100"/>
                        <a:buFont typeface="Arial"/>
                        <a:buNone/>
                      </a:pPr>
                      <a:endParaRPr sz="1000" u="none" strike="noStrike" cap="none"/>
                    </a:p>
                    <a:p>
                      <a:pPr marL="0" marR="0" lvl="0" indent="0" algn="l" rtl="0">
                        <a:lnSpc>
                          <a:spcPct val="100000"/>
                        </a:lnSpc>
                        <a:spcBef>
                          <a:spcPts val="0"/>
                        </a:spcBef>
                        <a:spcAft>
                          <a:spcPts val="0"/>
                        </a:spcAft>
                        <a:buClr>
                          <a:srgbClr val="000000"/>
                        </a:buClr>
                        <a:buSzPts val="11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a:solidFill>
                            <a:schemeClr val="dk1"/>
                          </a:solidFill>
                        </a:rPr>
                        <a:t>The World Weather Attribution program did examine the event and concluded that </a:t>
                      </a:r>
                      <a:r>
                        <a:rPr lang="en-CA" sz="1000" i="1">
                          <a:solidFill>
                            <a:schemeClr val="dk1"/>
                          </a:solidFill>
                        </a:rPr>
                        <a:t>“</a:t>
                      </a:r>
                      <a:r>
                        <a:rPr lang="en-CA" sz="1100" i="1">
                          <a:solidFill>
                            <a:schemeClr val="dk1"/>
                          </a:solidFill>
                          <a:highlight>
                            <a:srgbClr val="FFFFFF"/>
                          </a:highlight>
                        </a:rPr>
                        <a:t>climate change made the extreme heat about 3°C hotter and about 40 times more likely” </a:t>
                      </a:r>
                      <a:endParaRPr sz="1000" i="1" u="none" strike="noStrike" cap="none">
                        <a:solidFill>
                          <a:schemeClr val="dk1"/>
                        </a:solidFill>
                        <a:highlight>
                          <a:srgbClr val="00B050"/>
                        </a:highlight>
                      </a:endParaRPr>
                    </a:p>
                    <a:p>
                      <a:pPr marL="0" marR="0" lvl="0" indent="0" algn="l" rtl="0">
                        <a:lnSpc>
                          <a:spcPct val="100000"/>
                        </a:lnSpc>
                        <a:spcBef>
                          <a:spcPts val="0"/>
                        </a:spcBef>
                        <a:spcAft>
                          <a:spcPts val="0"/>
                        </a:spcAft>
                        <a:buClr>
                          <a:srgbClr val="000000"/>
                        </a:buClr>
                        <a:buSzPts val="11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94423">
                <a:tc>
                  <a:txBody>
                    <a:bodyPr/>
                    <a:lstStyle/>
                    <a:p>
                      <a:pPr marL="0" marR="0" lvl="0" indent="0" algn="l" rtl="0">
                        <a:lnSpc>
                          <a:spcPct val="107000"/>
                        </a:lnSpc>
                        <a:spcBef>
                          <a:spcPts val="0"/>
                        </a:spcBef>
                        <a:spcAft>
                          <a:spcPts val="0"/>
                        </a:spcAft>
                        <a:buClr>
                          <a:srgbClr val="000000"/>
                        </a:buClr>
                        <a:buSzPts val="1200"/>
                        <a:buFont typeface="Arial"/>
                        <a:buNone/>
                      </a:pPr>
                      <a:r>
                        <a:rPr lang="en-CA" sz="1000" u="none" strike="noStrike" cap="none"/>
                        <a:t>Temperature</a:t>
                      </a:r>
                      <a:endParaRPr sz="1100"/>
                    </a:p>
                    <a:p>
                      <a:pPr marL="0" marR="0" lvl="0" indent="0" algn="l" rtl="0">
                        <a:lnSpc>
                          <a:spcPct val="107000"/>
                        </a:lnSpc>
                        <a:spcBef>
                          <a:spcPts val="0"/>
                        </a:spcBef>
                        <a:spcAft>
                          <a:spcPts val="0"/>
                        </a:spcAft>
                        <a:buClr>
                          <a:srgbClr val="000000"/>
                        </a:buClr>
                        <a:buSzPts val="12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u="none" strike="noStrike" cap="none">
                          <a:solidFill>
                            <a:schemeClr val="dk1"/>
                          </a:solidFill>
                        </a:rPr>
                        <a:t>Iceland</a:t>
                      </a:r>
                      <a:endParaRPr sz="1100"/>
                    </a:p>
                    <a:p>
                      <a:pPr marL="0" marR="0" lvl="0" indent="0" algn="l" rtl="0">
                        <a:lnSpc>
                          <a:spcPct val="100000"/>
                        </a:lnSpc>
                        <a:spcBef>
                          <a:spcPts val="0"/>
                        </a:spcBef>
                        <a:spcAft>
                          <a:spcPts val="0"/>
                        </a:spcAft>
                        <a:buClr>
                          <a:srgbClr val="000000"/>
                        </a:buClr>
                        <a:buSzPts val="1100"/>
                        <a:buFont typeface="Arial"/>
                        <a:buNone/>
                      </a:pPr>
                      <a:r>
                        <a:rPr lang="en-CA" sz="1000" u="none" strike="noStrike" cap="none">
                          <a:solidFill>
                            <a:schemeClr val="dk1"/>
                          </a:solidFill>
                        </a:rPr>
                        <a:t>Greenland </a:t>
                      </a:r>
                      <a:endParaRPr sz="1100"/>
                    </a:p>
                    <a:p>
                      <a:pPr marL="0" marR="0" lvl="0" indent="0" algn="l" rtl="0">
                        <a:lnSpc>
                          <a:spcPct val="100000"/>
                        </a:lnSpc>
                        <a:spcBef>
                          <a:spcPts val="0"/>
                        </a:spcBef>
                        <a:spcAft>
                          <a:spcPts val="0"/>
                        </a:spcAft>
                        <a:buClr>
                          <a:srgbClr val="000000"/>
                        </a:buClr>
                        <a:buSzPts val="1100"/>
                        <a:buFont typeface="Arial"/>
                        <a:buNone/>
                      </a:pPr>
                      <a:endParaRPr sz="100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CA" sz="1000" u="none" strike="noStrike" cap="none">
                          <a:solidFill>
                            <a:schemeClr val="dk1"/>
                          </a:solidFill>
                        </a:rPr>
                        <a:t>Heatwave</a:t>
                      </a:r>
                      <a:endParaRPr sz="100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CA" sz="1000" u="none" strike="noStrike" cap="none"/>
                        <a:t>New maximum temperature record set  for May at ~95% of all weather stations in Iceland</a:t>
                      </a:r>
                      <a:endParaRPr sz="1100"/>
                    </a:p>
                    <a:p>
                      <a:pPr marL="0" marR="0" lvl="0" indent="0" algn="l" rtl="0">
                        <a:lnSpc>
                          <a:spcPct val="100000"/>
                        </a:lnSpc>
                        <a:spcBef>
                          <a:spcPts val="0"/>
                        </a:spcBef>
                        <a:spcAft>
                          <a:spcPts val="0"/>
                        </a:spcAft>
                        <a:buClr>
                          <a:schemeClr val="dk1"/>
                        </a:buClr>
                        <a:buSzPts val="1100"/>
                        <a:buFont typeface="Arial"/>
                        <a:buNone/>
                      </a:pPr>
                      <a:endParaRPr sz="1000" u="none" strike="noStrike" cap="none"/>
                    </a:p>
                    <a:p>
                      <a:pPr marL="0" marR="0" lvl="0" indent="0" algn="l" rtl="0">
                        <a:lnSpc>
                          <a:spcPct val="100000"/>
                        </a:lnSpc>
                        <a:spcBef>
                          <a:spcPts val="0"/>
                        </a:spcBef>
                        <a:spcAft>
                          <a:spcPts val="0"/>
                        </a:spcAft>
                        <a:buClr>
                          <a:schemeClr val="dk1"/>
                        </a:buClr>
                        <a:buSzPts val="1100"/>
                        <a:buFont typeface="Arial"/>
                        <a:buNone/>
                      </a:pPr>
                      <a:r>
                        <a:rPr lang="en-CA" sz="1000" u="none" strike="noStrike" cap="none"/>
                        <a:t>Heat wave (13– 21 May) </a:t>
                      </a:r>
                      <a:endParaRPr sz="1100"/>
                    </a:p>
                    <a:p>
                      <a:pPr marL="0" marR="0" lvl="0" indent="0" algn="l" rtl="0">
                        <a:lnSpc>
                          <a:spcPct val="100000"/>
                        </a:lnSpc>
                        <a:spcBef>
                          <a:spcPts val="0"/>
                        </a:spcBef>
                        <a:spcAft>
                          <a:spcPts val="0"/>
                        </a:spcAft>
                        <a:buClr>
                          <a:schemeClr val="dk1"/>
                        </a:buClr>
                        <a:buSzPts val="11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15000"/>
                        </a:lnSpc>
                        <a:spcBef>
                          <a:spcPts val="0"/>
                        </a:spcBef>
                        <a:spcAft>
                          <a:spcPts val="0"/>
                        </a:spcAft>
                        <a:buClr>
                          <a:srgbClr val="000000"/>
                        </a:buClr>
                        <a:buSzPts val="1100"/>
                        <a:buFont typeface="Arial"/>
                        <a:buNone/>
                      </a:pPr>
                      <a:endParaRPr sz="1000" u="none" strike="noStrike" cap="none">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CA" sz="1100">
                          <a:solidFill>
                            <a:schemeClr val="dk1"/>
                          </a:solidFill>
                          <a:highlight>
                            <a:srgbClr val="FFFFFF"/>
                          </a:highlight>
                        </a:rPr>
                        <a:t>Few impacts have been reported, but cold adapted ecosystems are known to be sensitive to temperature shifts </a:t>
                      </a:r>
                      <a:endParaRPr sz="1100">
                        <a:solidFill>
                          <a:schemeClr val="dk1"/>
                        </a:solidFill>
                        <a:highlight>
                          <a:srgbClr val="FFFFFF"/>
                        </a:highlight>
                      </a:endParaRPr>
                    </a:p>
                    <a:p>
                      <a:pPr marL="0" marR="0" lvl="0" indent="0" algn="l" rtl="0">
                        <a:lnSpc>
                          <a:spcPct val="115000"/>
                        </a:lnSpc>
                        <a:spcBef>
                          <a:spcPts val="1700"/>
                        </a:spcBef>
                        <a:spcAft>
                          <a:spcPts val="0"/>
                        </a:spcAft>
                        <a:buClr>
                          <a:srgbClr val="000000"/>
                        </a:buClr>
                        <a:buSzPts val="1100"/>
                        <a:buFont typeface="Arial"/>
                        <a:buNone/>
                      </a:pPr>
                      <a:endParaRPr sz="1000">
                        <a:solidFill>
                          <a:schemeClr val="dk1"/>
                        </a:solidFill>
                        <a:highlight>
                          <a:srgbClr val="00B050"/>
                        </a:highlight>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857858">
                <a:tc>
                  <a:txBody>
                    <a:bodyPr/>
                    <a:lstStyle/>
                    <a:p>
                      <a:pPr marL="0" marR="0" lvl="0" indent="0" algn="l" rtl="0">
                        <a:lnSpc>
                          <a:spcPct val="107000"/>
                        </a:lnSpc>
                        <a:spcBef>
                          <a:spcPts val="0"/>
                        </a:spcBef>
                        <a:spcAft>
                          <a:spcPts val="0"/>
                        </a:spcAft>
                        <a:buClr>
                          <a:srgbClr val="000000"/>
                        </a:buClr>
                        <a:buSzPts val="1200"/>
                        <a:buFont typeface="Arial"/>
                        <a:buNone/>
                      </a:pPr>
                      <a:r>
                        <a:rPr lang="en-CA" sz="1000" u="none" strike="noStrike" cap="none"/>
                        <a:t>Temperature</a:t>
                      </a:r>
                      <a:endParaRPr sz="110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u="none" strike="noStrike" cap="none">
                          <a:solidFill>
                            <a:schemeClr val="dk1"/>
                          </a:solidFill>
                        </a:rPr>
                        <a:t>Iceland</a:t>
                      </a:r>
                      <a:endParaRPr sz="1100"/>
                    </a:p>
                    <a:p>
                      <a:pPr marL="0" marR="0" lvl="0" indent="0" algn="l" rtl="0">
                        <a:lnSpc>
                          <a:spcPct val="100000"/>
                        </a:lnSpc>
                        <a:spcBef>
                          <a:spcPts val="0"/>
                        </a:spcBef>
                        <a:spcAft>
                          <a:spcPts val="0"/>
                        </a:spcAft>
                        <a:buClr>
                          <a:srgbClr val="000000"/>
                        </a:buClr>
                        <a:buSzPts val="1100"/>
                        <a:buFont typeface="Arial"/>
                        <a:buNone/>
                      </a:pPr>
                      <a:r>
                        <a:rPr lang="en-CA" sz="1000" u="none" strike="noStrike" cap="none">
                          <a:solidFill>
                            <a:schemeClr val="dk1"/>
                          </a:solidFill>
                        </a:rPr>
                        <a:t>July</a:t>
                      </a:r>
                      <a:endParaRPr sz="1000" u="none" strike="noStrike" cap="none">
                        <a:solidFill>
                          <a:schemeClr val="dk1"/>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CA" sz="1000" u="none" strike="noStrike" cap="none">
                          <a:solidFill>
                            <a:schemeClr val="dk1"/>
                          </a:solidFill>
                        </a:rPr>
                        <a:t>Warmest July on record (along with July 1933)</a:t>
                      </a: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CA" sz="1000" u="none" strike="noStrike" cap="none">
                          <a:solidFill>
                            <a:schemeClr val="dk1"/>
                          </a:solidFill>
                        </a:rPr>
                        <a:t>None</a:t>
                      </a:r>
                      <a:endParaRPr sz="1000" u="none" strike="noStrike" cap="none">
                        <a:solidFill>
                          <a:schemeClr val="dk1"/>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152" name="Google Shape;152;g289ecd0e798_0_237"/>
          <p:cNvSpPr txBox="1">
            <a:spLocks noGrp="1"/>
          </p:cNvSpPr>
          <p:nvPr>
            <p:ph type="title"/>
          </p:nvPr>
        </p:nvSpPr>
        <p:spPr>
          <a:xfrm>
            <a:off x="2927389" y="161511"/>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effectLst>
                  <a:outerShdw blurRad="38100" dist="38100" dir="2700000" algn="tl">
                    <a:srgbClr val="000000">
                      <a:alpha val="43137"/>
                    </a:srgbClr>
                  </a:outerShdw>
                </a:effectLst>
              </a:rPr>
              <a:t>Western Nordic</a:t>
            </a:r>
            <a:endParaRPr sz="28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064F9658-5653-A6A0-1673-C8518B263809}"/>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8"/>
        <p:cNvGrpSpPr/>
        <p:nvPr/>
      </p:nvGrpSpPr>
      <p:grpSpPr>
        <a:xfrm>
          <a:off x="0" y="0"/>
          <a:ext cx="0" cy="0"/>
          <a:chOff x="0" y="0"/>
          <a:chExt cx="0" cy="0"/>
        </a:xfrm>
      </p:grpSpPr>
      <p:pic>
        <p:nvPicPr>
          <p:cNvPr id="159" name="Google Shape;159;g289ecd0e798_0_255"/>
          <p:cNvPicPr preferRelativeResize="0"/>
          <p:nvPr/>
        </p:nvPicPr>
        <p:blipFill rotWithShape="1">
          <a:blip r:embed="rId3">
            <a:alphaModFix/>
          </a:blip>
          <a:srcRect/>
          <a:stretch/>
        </p:blipFill>
        <p:spPr>
          <a:xfrm>
            <a:off x="8331045" y="48378"/>
            <a:ext cx="757238" cy="953528"/>
          </a:xfrm>
          <a:prstGeom prst="rect">
            <a:avLst/>
          </a:prstGeom>
          <a:noFill/>
          <a:ln>
            <a:noFill/>
          </a:ln>
        </p:spPr>
      </p:pic>
      <p:pic>
        <p:nvPicPr>
          <p:cNvPr id="160" name="Google Shape;160;g289ecd0e798_0_255"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92429" y="48378"/>
            <a:ext cx="757238" cy="842963"/>
          </a:xfrm>
          <a:prstGeom prst="rect">
            <a:avLst/>
          </a:prstGeom>
          <a:noFill/>
          <a:ln>
            <a:noFill/>
          </a:ln>
        </p:spPr>
      </p:pic>
      <p:sp>
        <p:nvSpPr>
          <p:cNvPr id="161" name="Google Shape;161;g289ecd0e798_0_255"/>
          <p:cNvSpPr txBox="1">
            <a:spLocks noGrp="1"/>
          </p:cNvSpPr>
          <p:nvPr>
            <p:ph type="title"/>
          </p:nvPr>
        </p:nvSpPr>
        <p:spPr>
          <a:xfrm>
            <a:off x="513765" y="3775253"/>
            <a:ext cx="8116470" cy="1016280"/>
          </a:xfrm>
          <a:prstGeom prst="rect">
            <a:avLst/>
          </a:prstGeom>
          <a:noFill/>
          <a:ln>
            <a:noFill/>
          </a:ln>
        </p:spPr>
        <p:txBody>
          <a:bodyPr spcFirstLastPara="1" wrap="square" lIns="82283" tIns="41130" rIns="82283" bIns="41130" anchor="ctr" anchorCtr="0">
            <a:normAutofit/>
          </a:bodyPr>
          <a:lstStyle/>
          <a:p>
            <a:pPr algn="l">
              <a:buSzPts val="4400"/>
            </a:pPr>
            <a:r>
              <a:rPr lang="en-CA" sz="1206" u="sng">
                <a:solidFill>
                  <a:schemeClr val="hlink"/>
                </a:solidFill>
                <a:hlinkClick r:id="rId5"/>
              </a:rPr>
              <a:t>https://en.vedur.is/about-imo/news/analysis-climate-change-made-the-may-heatwave-more-likely-and-more-intense</a:t>
            </a:r>
            <a:endParaRPr sz="1206">
              <a:solidFill>
                <a:srgbClr val="17365D"/>
              </a:solidFill>
            </a:endParaRPr>
          </a:p>
          <a:p>
            <a:pPr algn="l">
              <a:buSzPts val="4400"/>
            </a:pPr>
            <a:r>
              <a:rPr lang="en-CA" sz="1206" u="sng">
                <a:solidFill>
                  <a:srgbClr val="17365D"/>
                </a:solidFill>
                <a:hlinkClick r:id="rId6">
                  <a:extLst>
                    <a:ext uri="{A12FA001-AC4F-418D-AE19-62706E023703}">
                      <ahyp:hlinkClr xmlns:ahyp="http://schemas.microsoft.com/office/drawing/2018/hyperlinkcolor" val="tx"/>
                    </a:ext>
                  </a:extLst>
                </a:hlinkClick>
              </a:rPr>
              <a:t>https://www.dmi.dk/nyheder/2025/rekordvarm-maj-og-foraar-i-nogle-af-groenlands-koldeste-egn</a:t>
            </a:r>
            <a:endParaRPr sz="1206">
              <a:solidFill>
                <a:srgbClr val="17365D"/>
              </a:solidFill>
            </a:endParaRPr>
          </a:p>
          <a:p>
            <a:pPr algn="l">
              <a:buSzPts val="4400"/>
            </a:pPr>
            <a:r>
              <a:rPr lang="en-CA" sz="1206" u="sng">
                <a:solidFill>
                  <a:schemeClr val="hlink"/>
                </a:solidFill>
                <a:hlinkClick r:id="rId7"/>
              </a:rPr>
              <a:t>https://www.worldweatherattribution.org/climate-change-drives-record-breaking-heat-in-iceland-and-greenland-challenging-cold-adapted-ecosystems-and-societies/</a:t>
            </a:r>
            <a:endParaRPr sz="1206">
              <a:solidFill>
                <a:srgbClr val="17365D"/>
              </a:solidFill>
            </a:endParaRPr>
          </a:p>
        </p:txBody>
      </p:sp>
      <p:sp>
        <p:nvSpPr>
          <p:cNvPr id="162" name="Google Shape;162;g289ecd0e798_0_255"/>
          <p:cNvSpPr txBox="1">
            <a:spLocks noGrp="1"/>
          </p:cNvSpPr>
          <p:nvPr>
            <p:ph type="title"/>
          </p:nvPr>
        </p:nvSpPr>
        <p:spPr>
          <a:xfrm>
            <a:off x="1501811" y="154356"/>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effectLst>
                  <a:outerShdw blurRad="38100" dist="38100" dir="2700000" algn="tl">
                    <a:srgbClr val="000000">
                      <a:alpha val="43137"/>
                    </a:srgbClr>
                  </a:outerShdw>
                </a:effectLst>
              </a:rPr>
              <a:t>Western Nordic</a:t>
            </a:r>
            <a:endParaRPr sz="2800" b="1" dirty="0">
              <a:solidFill>
                <a:srgbClr val="17365D"/>
              </a:solidFill>
              <a:effectLst>
                <a:outerShdw blurRad="38100" dist="38100" dir="2700000" algn="tl">
                  <a:srgbClr val="000000">
                    <a:alpha val="43137"/>
                  </a:srgbClr>
                </a:outerShdw>
              </a:effectLst>
            </a:endParaRPr>
          </a:p>
        </p:txBody>
      </p:sp>
      <p:pic>
        <p:nvPicPr>
          <p:cNvPr id="164" name="Google Shape;164;g289ecd0e798_0_255" title="AnoT2MMai.png"/>
          <p:cNvPicPr preferRelativeResize="0"/>
          <p:nvPr/>
        </p:nvPicPr>
        <p:blipFill>
          <a:blip r:embed="rId8">
            <a:alphaModFix/>
          </a:blip>
          <a:stretch>
            <a:fillRect/>
          </a:stretch>
        </p:blipFill>
        <p:spPr>
          <a:xfrm>
            <a:off x="5361861" y="0"/>
            <a:ext cx="2511133" cy="2511113"/>
          </a:xfrm>
          <a:prstGeom prst="rect">
            <a:avLst/>
          </a:prstGeom>
          <a:noFill/>
          <a:ln>
            <a:noFill/>
          </a:ln>
        </p:spPr>
      </p:pic>
      <p:pic>
        <p:nvPicPr>
          <p:cNvPr id="165" name="Google Shape;165;g289ecd0e798_0_255"/>
          <p:cNvPicPr preferRelativeResize="0"/>
          <p:nvPr/>
        </p:nvPicPr>
        <p:blipFill>
          <a:blip r:embed="rId9">
            <a:alphaModFix/>
          </a:blip>
          <a:stretch>
            <a:fillRect/>
          </a:stretch>
        </p:blipFill>
        <p:spPr>
          <a:xfrm>
            <a:off x="5199490" y="2193457"/>
            <a:ext cx="2673504" cy="1673415"/>
          </a:xfrm>
          <a:prstGeom prst="rect">
            <a:avLst/>
          </a:prstGeom>
          <a:noFill/>
          <a:ln>
            <a:noFill/>
          </a:ln>
        </p:spPr>
      </p:pic>
      <p:pic>
        <p:nvPicPr>
          <p:cNvPr id="166" name="Google Shape;166;g289ecd0e798_0_255"/>
          <p:cNvPicPr preferRelativeResize="0"/>
          <p:nvPr/>
        </p:nvPicPr>
        <p:blipFill>
          <a:blip r:embed="rId10">
            <a:alphaModFix/>
          </a:blip>
          <a:stretch>
            <a:fillRect/>
          </a:stretch>
        </p:blipFill>
        <p:spPr>
          <a:xfrm>
            <a:off x="394571" y="1552865"/>
            <a:ext cx="4620239" cy="1951110"/>
          </a:xfrm>
          <a:prstGeom prst="rect">
            <a:avLst/>
          </a:prstGeom>
          <a:noFill/>
          <a:ln>
            <a:noFill/>
          </a:ln>
        </p:spPr>
      </p:pic>
      <p:sp>
        <p:nvSpPr>
          <p:cNvPr id="2" name="Google Shape;754;p114">
            <a:extLst>
              <a:ext uri="{FF2B5EF4-FFF2-40B4-BE49-F238E27FC236}">
                <a16:creationId xmlns:a16="http://schemas.microsoft.com/office/drawing/2014/main" id="{4C131F16-11A9-3CBD-8991-9BF2249951F0}"/>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1"/>
        <p:cNvGrpSpPr/>
        <p:nvPr/>
      </p:nvGrpSpPr>
      <p:grpSpPr>
        <a:xfrm>
          <a:off x="0" y="0"/>
          <a:ext cx="0" cy="0"/>
          <a:chOff x="0" y="0"/>
          <a:chExt cx="0" cy="0"/>
        </a:xfrm>
      </p:grpSpPr>
      <p:pic>
        <p:nvPicPr>
          <p:cNvPr id="172" name="Google Shape;172;g289ecd0e798_0_264"/>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173" name="Google Shape;173;g289ecd0e798_0_264"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graphicFrame>
        <p:nvGraphicFramePr>
          <p:cNvPr id="174" name="Google Shape;174;g289ecd0e798_0_264"/>
          <p:cNvGraphicFramePr/>
          <p:nvPr/>
        </p:nvGraphicFramePr>
        <p:xfrm>
          <a:off x="615344" y="1125942"/>
          <a:ext cx="7887129" cy="644652"/>
        </p:xfrm>
        <a:graphic>
          <a:graphicData uri="http://schemas.openxmlformats.org/drawingml/2006/table">
            <a:tbl>
              <a:tblPr firstRow="1" bandRow="1">
                <a:noFill/>
              </a:tblPr>
              <a:tblGrid>
                <a:gridCol w="4151700">
                  <a:extLst>
                    <a:ext uri="{9D8B030D-6E8A-4147-A177-3AD203B41FA5}">
                      <a16:colId xmlns:a16="http://schemas.microsoft.com/office/drawing/2014/main" val="20000"/>
                    </a:ext>
                  </a:extLst>
                </a:gridCol>
                <a:gridCol w="1355940">
                  <a:extLst>
                    <a:ext uri="{9D8B030D-6E8A-4147-A177-3AD203B41FA5}">
                      <a16:colId xmlns:a16="http://schemas.microsoft.com/office/drawing/2014/main" val="20001"/>
                    </a:ext>
                  </a:extLst>
                </a:gridCol>
                <a:gridCol w="675743">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352260">
                  <a:extLst>
                    <a:ext uri="{9D8B030D-6E8A-4147-A177-3AD203B41FA5}">
                      <a16:colId xmlns:a16="http://schemas.microsoft.com/office/drawing/2014/main" val="20005"/>
                    </a:ext>
                  </a:extLst>
                </a:gridCol>
              </a:tblGrid>
              <a:tr h="301752">
                <a:tc gridSpan="2">
                  <a:txBody>
                    <a:bodyPr/>
                    <a:lstStyle/>
                    <a:p>
                      <a:pPr marL="0" marR="0" lvl="0" indent="0" algn="l"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Seasonal Outlook: Winter 2025/2026</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gridSpan="4">
                  <a:txBody>
                    <a:bodyPr/>
                    <a:lstStyle/>
                    <a:p>
                      <a:pPr marL="0" marR="0" lvl="0" indent="0" algn="ctr" rtl="0">
                        <a:lnSpc>
                          <a:spcPct val="100000"/>
                        </a:lnSpc>
                        <a:spcBef>
                          <a:spcPts val="0"/>
                        </a:spcBef>
                        <a:spcAft>
                          <a:spcPts val="0"/>
                        </a:spcAft>
                        <a:buClr>
                          <a:srgbClr val="000000"/>
                        </a:buClr>
                        <a:buSzPts val="1300"/>
                        <a:buFont typeface="Arial"/>
                        <a:buNone/>
                      </a:pPr>
                      <a:r>
                        <a:rPr lang="en-CA" sz="1200" b="1" u="none" strike="noStrike" cap="none">
                          <a:solidFill>
                            <a:srgbClr val="17365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Multi Model Agreement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00">
                <a:tc>
                  <a:txBody>
                    <a:bodyPr/>
                    <a:lstStyle/>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Climatological </a:t>
                      </a:r>
                      <a:endParaRPr sz="900" b="1" u="none" strike="noStrike" cap="none">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variables</a:t>
                      </a:r>
                      <a:endParaRPr sz="900" b="1" u="none" strike="noStrike" cap="none">
                        <a:solidFill>
                          <a:schemeClr val="lt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Forecast relative to </a:t>
                      </a:r>
                      <a:endParaRPr sz="900" b="1" u="none" strike="noStrike" cap="none">
                        <a:solidFill>
                          <a:schemeClr val="lt1"/>
                        </a:solidFill>
                      </a:endParaRPr>
                    </a:p>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climatological normal</a:t>
                      </a:r>
                      <a:endParaRPr sz="900" b="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High</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Moderate</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Low</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i="1" u="none" strike="noStrike" cap="none">
                          <a:solidFill>
                            <a:schemeClr val="lt1"/>
                          </a:solidFill>
                        </a:rPr>
                        <a:t>No</a:t>
                      </a:r>
                      <a:endParaRPr sz="900" b="1" i="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175" name="Google Shape;175;g289ecd0e798_0_264"/>
          <p:cNvGraphicFramePr/>
          <p:nvPr/>
        </p:nvGraphicFramePr>
        <p:xfrm>
          <a:off x="615322" y="2779050"/>
          <a:ext cx="7887175" cy="805733"/>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63">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333293">
                <a:tc rowSpan="3">
                  <a:txBody>
                    <a:bodyPr/>
                    <a:lstStyle/>
                    <a:p>
                      <a:pPr marL="0" marR="0" lvl="0" indent="0" algn="ctr" rtl="0">
                        <a:lnSpc>
                          <a:spcPct val="100000"/>
                        </a:lnSpc>
                        <a:spcBef>
                          <a:spcPts val="0"/>
                        </a:spcBef>
                        <a:spcAft>
                          <a:spcPts val="0"/>
                        </a:spcAft>
                        <a:buClr>
                          <a:schemeClr val="dk1"/>
                        </a:buClr>
                        <a:buSzPts val="900"/>
                        <a:buFont typeface="Arial"/>
                        <a:buNone/>
                      </a:pPr>
                      <a:r>
                        <a:rPr lang="en-CA" sz="800" b="1" i="1" u="none" strike="noStrike" cap="none">
                          <a:solidFill>
                            <a:schemeClr val="dk1"/>
                          </a:solidFill>
                        </a:rPr>
                        <a:t>Precipitation</a:t>
                      </a:r>
                      <a:endParaRPr sz="800" i="1" u="none" strike="noStrike" cap="none"/>
                    </a:p>
                    <a:p>
                      <a:pPr marL="0" marR="0" lvl="0" indent="0" algn="l" rtl="0">
                        <a:lnSpc>
                          <a:spcPct val="100000"/>
                        </a:lnSpc>
                        <a:spcBef>
                          <a:spcPts val="0"/>
                        </a:spcBef>
                        <a:spcAft>
                          <a:spcPts val="0"/>
                        </a:spcAft>
                        <a:buClr>
                          <a:srgbClr val="000000"/>
                        </a:buClr>
                        <a:buSzPts val="1000"/>
                        <a:buFont typeface="Arial"/>
                        <a:buNone/>
                      </a:pPr>
                      <a:r>
                        <a:rPr lang="en-CA" sz="800" b="1" i="1">
                          <a:solidFill>
                            <a:schemeClr val="dk1"/>
                          </a:solidFill>
                        </a:rPr>
                        <a:t> </a:t>
                      </a:r>
                      <a:endParaRPr sz="800" b="1" i="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CA" sz="800">
                          <a:solidFill>
                            <a:schemeClr val="dk1"/>
                          </a:solidFill>
                        </a:rPr>
                        <a:t>C</a:t>
                      </a:r>
                      <a:r>
                        <a:rPr lang="en-CA" sz="1100">
                          <a:solidFill>
                            <a:schemeClr val="dk1"/>
                          </a:solidFill>
                          <a:latin typeface="Calibri"/>
                          <a:ea typeface="Calibri"/>
                          <a:cs typeface="Calibri"/>
                          <a:sym typeface="Calibri"/>
                        </a:rPr>
                        <a:t>ontinental and west Greenland</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CA" sz="1100" b="1">
                          <a:solidFill>
                            <a:srgbClr val="FF0000"/>
                          </a:solidFill>
                          <a:latin typeface="Calibri"/>
                          <a:ea typeface="Calibri"/>
                          <a:cs typeface="Calibri"/>
                          <a:sym typeface="Calibri"/>
                        </a:rPr>
                        <a:t>Inconclusve</a:t>
                      </a:r>
                      <a:endParaRPr sz="1100" b="1" u="none" strike="noStrike" cap="none">
                        <a:solidFill>
                          <a:srgbClr val="FF0000"/>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33172">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CA" sz="900">
                          <a:solidFill>
                            <a:schemeClr val="dk1"/>
                          </a:solidFill>
                        </a:rPr>
                        <a:t>East Greenland</a:t>
                      </a:r>
                      <a:endParaRPr sz="9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FF"/>
                        </a:buClr>
                        <a:buSzPts val="900"/>
                        <a:buFont typeface="Arial"/>
                        <a:buNone/>
                      </a:pPr>
                      <a:r>
                        <a:rPr lang="en-CA" sz="1100" b="1">
                          <a:solidFill>
                            <a:srgbClr val="FF0000"/>
                          </a:solidFill>
                          <a:latin typeface="Calibri"/>
                          <a:ea typeface="Calibri"/>
                          <a:cs typeface="Calibri"/>
                          <a:sym typeface="Calibri"/>
                        </a:rPr>
                        <a:t>Wetter</a:t>
                      </a:r>
                      <a:endParaRPr sz="1100" u="none" strike="noStrike" cap="none">
                        <a:solidFill>
                          <a:srgbClr val="FF0000"/>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u="none" strike="noStrike" cap="none"/>
                    </a:p>
                  </a:txBody>
                  <a:tcPr marL="82305" marR="82305" marT="34290" marB="34290">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233172">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900">
                          <a:solidFill>
                            <a:schemeClr val="dk1"/>
                          </a:solidFill>
                        </a:rPr>
                        <a:t>Iceland</a:t>
                      </a:r>
                      <a:endParaRPr sz="9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FF"/>
                        </a:buClr>
                        <a:buSzPts val="900"/>
                        <a:buFont typeface="Arial"/>
                        <a:buNone/>
                      </a:pPr>
                      <a:r>
                        <a:rPr lang="en-CA" sz="1100" b="1">
                          <a:solidFill>
                            <a:srgbClr val="FF0000"/>
                          </a:solidFill>
                          <a:latin typeface="Calibri"/>
                          <a:ea typeface="Calibri"/>
                          <a:cs typeface="Calibri"/>
                          <a:sym typeface="Calibri"/>
                        </a:rPr>
                        <a:t> Inconclusive</a:t>
                      </a:r>
                      <a:endParaRPr sz="1100" u="none" strike="noStrike" cap="none">
                        <a:solidFill>
                          <a:srgbClr val="538CD5"/>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bl>
          </a:graphicData>
        </a:graphic>
      </p:graphicFrame>
      <p:graphicFrame>
        <p:nvGraphicFramePr>
          <p:cNvPr id="176" name="Google Shape;176;g289ecd0e798_0_264"/>
          <p:cNvGraphicFramePr/>
          <p:nvPr/>
        </p:nvGraphicFramePr>
        <p:xfrm>
          <a:off x="641786" y="3654443"/>
          <a:ext cx="7860692" cy="787366"/>
        </p:xfrm>
        <a:graphic>
          <a:graphicData uri="http://schemas.openxmlformats.org/drawingml/2006/table">
            <a:tbl>
              <a:tblPr firstRow="1" bandRow="1">
                <a:noFill/>
              </a:tblPr>
              <a:tblGrid>
                <a:gridCol w="836438">
                  <a:extLst>
                    <a:ext uri="{9D8B030D-6E8A-4147-A177-3AD203B41FA5}">
                      <a16:colId xmlns:a16="http://schemas.microsoft.com/office/drawing/2014/main" val="20000"/>
                    </a:ext>
                  </a:extLst>
                </a:gridCol>
                <a:gridCol w="3288825">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60">
                  <a:extLst>
                    <a:ext uri="{9D8B030D-6E8A-4147-A177-3AD203B41FA5}">
                      <a16:colId xmlns:a16="http://schemas.microsoft.com/office/drawing/2014/main" val="20006"/>
                    </a:ext>
                  </a:extLst>
                </a:gridCol>
              </a:tblGrid>
              <a:tr h="205740">
                <a:tc rowSpan="4">
                  <a:txBody>
                    <a:bodyPr/>
                    <a:lstStyle/>
                    <a:p>
                      <a:pPr marL="0" marR="0" lvl="0" indent="0" algn="ctr" rtl="0">
                        <a:lnSpc>
                          <a:spcPct val="100000"/>
                        </a:lnSpc>
                        <a:spcBef>
                          <a:spcPts val="0"/>
                        </a:spcBef>
                        <a:spcAft>
                          <a:spcPts val="0"/>
                        </a:spcAft>
                        <a:buClr>
                          <a:srgbClr val="000000"/>
                        </a:buClr>
                        <a:buSzPts val="1000"/>
                        <a:buFont typeface="Arial"/>
                        <a:buNone/>
                      </a:pPr>
                      <a:r>
                        <a:rPr lang="en-CA" sz="800" b="1">
                          <a:solidFill>
                            <a:schemeClr val="dk1"/>
                          </a:solidFill>
                        </a:rPr>
                        <a:t>SST</a:t>
                      </a:r>
                      <a:r>
                        <a:rPr lang="en-CA" sz="800" b="1" u="none" strike="noStrike" cap="none">
                          <a:solidFill>
                            <a:schemeClr val="dk1"/>
                          </a:solidFill>
                        </a:rPr>
                        <a:t>&amp;</a:t>
                      </a:r>
                      <a:br>
                        <a:rPr lang="en-CA" sz="800" b="1" u="none" strike="noStrike" cap="none">
                          <a:solidFill>
                            <a:schemeClr val="dk1"/>
                          </a:solidFill>
                        </a:rPr>
                      </a:br>
                      <a:r>
                        <a:rPr lang="en-CA" sz="800" b="1" u="none" strike="noStrike" cap="none">
                          <a:solidFill>
                            <a:schemeClr val="dk1"/>
                          </a:solidFill>
                        </a:rPr>
                        <a:t>Sea I</a:t>
                      </a:r>
                      <a:r>
                        <a:rPr lang="en-CA" sz="800" b="1">
                          <a:solidFill>
                            <a:schemeClr val="dk1"/>
                          </a:solidFill>
                        </a:rPr>
                        <a:t>ce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CA" sz="900">
                          <a:solidFill>
                            <a:schemeClr val="dk1"/>
                          </a:solidFill>
                        </a:rPr>
                        <a:t>SST: Northern North Atlantic</a:t>
                      </a:r>
                      <a:endParaRPr sz="900"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CA" sz="800" b="1">
                          <a:solidFill>
                            <a:schemeClr val="dk1"/>
                          </a:solidFill>
                        </a:rPr>
                        <a:t>Colder (Blue Blob) </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0574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Arial"/>
                        <a:buNone/>
                      </a:pPr>
                      <a:r>
                        <a:rPr lang="en-CA" sz="900">
                          <a:solidFill>
                            <a:schemeClr val="dk1"/>
                          </a:solidFill>
                        </a:rPr>
                        <a:t>SST: Iceland and Greenland seas</a:t>
                      </a:r>
                      <a:endParaRPr sz="9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1000"/>
                        <a:buFont typeface="Arial"/>
                        <a:buNone/>
                      </a:pPr>
                      <a:r>
                        <a:rPr lang="en-CA" sz="800" b="1">
                          <a:solidFill>
                            <a:srgbClr val="0070C0"/>
                          </a:solidFill>
                        </a:rPr>
                        <a:t>Warm</a:t>
                      </a:r>
                      <a:endParaRPr sz="800" b="1" u="none" strike="noStrike" cap="none">
                        <a:solidFill>
                          <a:srgbClr val="0070C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CA" sz="800" b="1" u="none" strike="noStrike" cap="none">
                          <a:solidFill>
                            <a:schemeClr val="dk1"/>
                          </a:solidFill>
                        </a:rPr>
                        <a:t>✓</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87943">
                <a:tc vMerge="1">
                  <a:txBody>
                    <a:bodyPr/>
                    <a:lstStyle/>
                    <a:p>
                      <a:endParaRPr lang="en-US"/>
                    </a:p>
                  </a:txBody>
                  <a:tcPr/>
                </a:tc>
                <a:tc rowSpan="2">
                  <a:txBody>
                    <a:bodyPr/>
                    <a:lstStyle/>
                    <a:p>
                      <a:pPr marL="0" lvl="0" indent="0" algn="l" rtl="0">
                        <a:spcBef>
                          <a:spcPts val="0"/>
                        </a:spcBef>
                        <a:spcAft>
                          <a:spcPts val="0"/>
                        </a:spcAft>
                        <a:buNone/>
                      </a:pPr>
                      <a:r>
                        <a:rPr lang="en-CA" sz="1100"/>
                        <a:t>Sea ice </a:t>
                      </a:r>
                      <a:endParaRPr sz="110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lvl="0" indent="0" algn="l" rtl="0">
                        <a:spcBef>
                          <a:spcPts val="0"/>
                        </a:spcBef>
                        <a:spcAft>
                          <a:spcPts val="0"/>
                        </a:spcAft>
                        <a:buNone/>
                      </a:pPr>
                      <a:endParaRPr sz="110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lvl="0" indent="0" algn="l" rtl="0">
                        <a:spcBef>
                          <a:spcPts val="0"/>
                        </a:spcBef>
                        <a:spcAft>
                          <a:spcPts val="0"/>
                        </a:spcAft>
                        <a:buNone/>
                      </a:pPr>
                      <a:endParaRPr sz="110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1879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graphicFrame>
        <p:nvGraphicFramePr>
          <p:cNvPr id="177" name="Google Shape;177;g289ecd0e798_0_264"/>
          <p:cNvGraphicFramePr/>
          <p:nvPr/>
        </p:nvGraphicFramePr>
        <p:xfrm>
          <a:off x="615299" y="1770585"/>
          <a:ext cx="7887197" cy="944880"/>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85">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233172">
                <a:tc rowSpan="4">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Temperature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SzPts val="900"/>
                        <a:buFont typeface="Arial"/>
                        <a:buNone/>
                      </a:pPr>
                      <a:r>
                        <a:rPr lang="en-CA" sz="1100">
                          <a:solidFill>
                            <a:schemeClr val="dk1"/>
                          </a:solidFill>
                          <a:latin typeface="Calibri"/>
                          <a:ea typeface="Calibri"/>
                          <a:cs typeface="Calibri"/>
                          <a:sym typeface="Calibri"/>
                        </a:rPr>
                        <a:t>Northern, southern and continental Greenland</a:t>
                      </a:r>
                      <a:endParaRPr sz="800"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CA" sz="1100" b="1" u="none" strike="noStrike" cap="none">
                          <a:solidFill>
                            <a:srgbClr val="FF0000"/>
                          </a:solidFill>
                          <a:latin typeface="Calibri"/>
                          <a:ea typeface="Calibri"/>
                          <a:cs typeface="Calibri"/>
                          <a:sym typeface="Calibri"/>
                        </a:rPr>
                        <a:t>Warmer</a:t>
                      </a:r>
                      <a:endParaRPr sz="1100" b="1" u="none" strike="noStrike" cap="none">
                        <a:solidFill>
                          <a:srgbClr val="FF0000"/>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33172">
                <a:tc vMerge="1">
                  <a:txBody>
                    <a:bodyPr/>
                    <a:lstStyle/>
                    <a:p>
                      <a:endParaRPr lang="en-US"/>
                    </a:p>
                  </a:txBody>
                  <a:tcPr/>
                </a:tc>
                <a:tc>
                  <a:txBody>
                    <a:bodyPr/>
                    <a:lstStyle/>
                    <a:p>
                      <a:pPr marL="0" lvl="0" indent="0" algn="l" rtl="0">
                        <a:spcBef>
                          <a:spcPts val="0"/>
                        </a:spcBef>
                        <a:spcAft>
                          <a:spcPts val="0"/>
                        </a:spcAft>
                        <a:buClr>
                          <a:schemeClr val="dk1"/>
                        </a:buClr>
                        <a:buSzPts val="900"/>
                        <a:buFont typeface="Arial"/>
                        <a:buNone/>
                      </a:pPr>
                      <a:r>
                        <a:rPr lang="en-CA" sz="1100">
                          <a:solidFill>
                            <a:schemeClr val="dk1"/>
                          </a:solidFill>
                          <a:latin typeface="Calibri"/>
                          <a:ea typeface="Calibri"/>
                          <a:cs typeface="Calibri"/>
                          <a:sym typeface="Calibri"/>
                        </a:rPr>
                        <a:t>Iceland</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FF"/>
                        </a:buClr>
                        <a:buSzPts val="900"/>
                        <a:buFont typeface="Arial"/>
                        <a:buNone/>
                      </a:pPr>
                      <a:r>
                        <a:rPr lang="en-CA" sz="1100" b="1" u="none" strike="noStrike" cap="none">
                          <a:solidFill>
                            <a:srgbClr val="FF0000"/>
                          </a:solidFill>
                          <a:latin typeface="Calibri"/>
                          <a:ea typeface="Calibri"/>
                          <a:cs typeface="Calibri"/>
                          <a:sym typeface="Calibri"/>
                        </a:rPr>
                        <a:t>Warmer</a:t>
                      </a:r>
                      <a:endParaRPr sz="1100" u="none" strike="noStrike" cap="none">
                        <a:solidFill>
                          <a:srgbClr val="FF0000"/>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233172">
                <a:tc vMerge="1">
                  <a:txBody>
                    <a:bodyPr/>
                    <a:lstStyle/>
                    <a:p>
                      <a:endParaRPr lang="en-US"/>
                    </a:p>
                  </a:txBody>
                  <a:tcPr/>
                </a:tc>
                <a:tc>
                  <a:txBody>
                    <a:bodyPr/>
                    <a:lstStyle/>
                    <a:p>
                      <a:pPr marL="0" lvl="0" indent="0" algn="l" rtl="0">
                        <a:spcBef>
                          <a:spcPts val="0"/>
                        </a:spcBef>
                        <a:spcAft>
                          <a:spcPts val="0"/>
                        </a:spcAft>
                        <a:buClr>
                          <a:schemeClr val="dk1"/>
                        </a:buClr>
                        <a:buSzPts val="900"/>
                        <a:buFont typeface="Arial"/>
                        <a:buNone/>
                      </a:pPr>
                      <a:r>
                        <a:rPr lang="en-CA" sz="1100">
                          <a:solidFill>
                            <a:schemeClr val="dk1"/>
                          </a:solidFill>
                          <a:latin typeface="Calibri"/>
                          <a:ea typeface="Calibri"/>
                          <a:cs typeface="Calibri"/>
                          <a:sym typeface="Calibri"/>
                        </a:rPr>
                        <a:t>Northern North Atlantic</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FF"/>
                        </a:buClr>
                        <a:buSzPts val="900"/>
                        <a:buFont typeface="Arial"/>
                        <a:buNone/>
                      </a:pPr>
                      <a:r>
                        <a:rPr lang="en-CA" sz="1100" b="1">
                          <a:solidFill>
                            <a:srgbClr val="FF0000"/>
                          </a:solidFill>
                          <a:latin typeface="Calibri"/>
                          <a:ea typeface="Calibri"/>
                          <a:cs typeface="Calibri"/>
                          <a:sym typeface="Calibri"/>
                        </a:rPr>
                        <a:t> Inconclusive</a:t>
                      </a:r>
                      <a:endParaRPr sz="1100" u="none" strike="noStrike" cap="none">
                        <a:solidFill>
                          <a:srgbClr val="538CD5"/>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233172">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CA" sz="1100">
                          <a:solidFill>
                            <a:schemeClr val="dk1"/>
                          </a:solidFill>
                          <a:latin typeface="Calibri"/>
                          <a:ea typeface="Calibri"/>
                          <a:cs typeface="Calibri"/>
                          <a:sym typeface="Calibri"/>
                        </a:rPr>
                        <a:t>Greenland seas</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FF"/>
                        </a:buClr>
                        <a:buSzPts val="900"/>
                        <a:buFont typeface="Arial"/>
                        <a:buNone/>
                      </a:pPr>
                      <a:r>
                        <a:rPr lang="en-CA" sz="1100" b="1" u="none" strike="noStrike" cap="none">
                          <a:solidFill>
                            <a:srgbClr val="FF0000"/>
                          </a:solidFill>
                          <a:latin typeface="Calibri"/>
                          <a:ea typeface="Calibri"/>
                          <a:cs typeface="Calibri"/>
                          <a:sym typeface="Calibri"/>
                        </a:rPr>
                        <a:t>Warmer</a:t>
                      </a:r>
                      <a:endParaRPr sz="1100" u="none" strike="noStrike" cap="none">
                        <a:solidFill>
                          <a:srgbClr val="538CD5"/>
                        </a:solidFill>
                        <a:latin typeface="Calibri"/>
                        <a:ea typeface="Calibri"/>
                        <a:cs typeface="Calibri"/>
                        <a:sym typeface="Calibri"/>
                      </a:endParaRPr>
                    </a:p>
                  </a:txBody>
                  <a:tcPr marL="82305" marR="82305" marT="34290" marB="3429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a:solidFill>
                            <a:schemeClr val="dk1"/>
                          </a:solidFill>
                        </a:rPr>
                        <a:t> </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sp>
        <p:nvSpPr>
          <p:cNvPr id="178" name="Google Shape;178;g289ecd0e798_0_264"/>
          <p:cNvSpPr txBox="1">
            <a:spLocks noGrp="1"/>
          </p:cNvSpPr>
          <p:nvPr>
            <p:ph type="title"/>
          </p:nvPr>
        </p:nvSpPr>
        <p:spPr>
          <a:xfrm>
            <a:off x="2927389" y="161511"/>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Western Nordic</a:t>
            </a:r>
            <a:endParaRPr sz="27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0D44AC58-D7E2-4225-9039-917CC14D9579}"/>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3"/>
        <p:cNvGrpSpPr/>
        <p:nvPr/>
      </p:nvGrpSpPr>
      <p:grpSpPr>
        <a:xfrm>
          <a:off x="0" y="0"/>
          <a:ext cx="0" cy="0"/>
          <a:chOff x="0" y="0"/>
          <a:chExt cx="0" cy="0"/>
        </a:xfrm>
      </p:grpSpPr>
      <p:graphicFrame>
        <p:nvGraphicFramePr>
          <p:cNvPr id="184" name="Google Shape;184;g289ecd0e798_0_276"/>
          <p:cNvGraphicFramePr/>
          <p:nvPr>
            <p:extLst>
              <p:ext uri="{D42A27DB-BD31-4B8C-83A1-F6EECF244321}">
                <p14:modId xmlns:p14="http://schemas.microsoft.com/office/powerpoint/2010/main" val="22352018"/>
              </p:ext>
            </p:extLst>
          </p:nvPr>
        </p:nvGraphicFramePr>
        <p:xfrm>
          <a:off x="765135" y="1131570"/>
          <a:ext cx="7677789" cy="2560190"/>
        </p:xfrm>
        <a:graphic>
          <a:graphicData uri="http://schemas.openxmlformats.org/drawingml/2006/table">
            <a:tbl>
              <a:tblPr>
                <a:noFill/>
              </a:tblPr>
              <a:tblGrid>
                <a:gridCol w="2559263">
                  <a:extLst>
                    <a:ext uri="{9D8B030D-6E8A-4147-A177-3AD203B41FA5}">
                      <a16:colId xmlns:a16="http://schemas.microsoft.com/office/drawing/2014/main" val="20000"/>
                    </a:ext>
                  </a:extLst>
                </a:gridCol>
                <a:gridCol w="2559263">
                  <a:extLst>
                    <a:ext uri="{9D8B030D-6E8A-4147-A177-3AD203B41FA5}">
                      <a16:colId xmlns:a16="http://schemas.microsoft.com/office/drawing/2014/main" val="20001"/>
                    </a:ext>
                  </a:extLst>
                </a:gridCol>
                <a:gridCol w="2559263">
                  <a:extLst>
                    <a:ext uri="{9D8B030D-6E8A-4147-A177-3AD203B41FA5}">
                      <a16:colId xmlns:a16="http://schemas.microsoft.com/office/drawing/2014/main" val="20002"/>
                    </a:ext>
                  </a:extLst>
                </a:gridCol>
              </a:tblGrid>
              <a:tr h="342900">
                <a:tc gridSpan="3">
                  <a:txBody>
                    <a:bodyPr/>
                    <a:lstStyle/>
                    <a:p>
                      <a:pPr marL="0" marR="0" lvl="0" indent="0" algn="ctr" rtl="0">
                        <a:lnSpc>
                          <a:spcPct val="100000"/>
                        </a:lnSpc>
                        <a:spcBef>
                          <a:spcPts val="0"/>
                        </a:spcBef>
                        <a:spcAft>
                          <a:spcPts val="0"/>
                        </a:spcAft>
                        <a:buClr>
                          <a:schemeClr val="lt1"/>
                        </a:buClr>
                        <a:buSzPts val="900"/>
                        <a:buFont typeface="Arial"/>
                        <a:buNone/>
                      </a:pPr>
                      <a:r>
                        <a:rPr lang="en-CA" sz="1500" b="1" u="none" strike="noStrike" cap="none">
                          <a:solidFill>
                            <a:schemeClr val="lt1"/>
                          </a:solidFill>
                        </a:rPr>
                        <a:t>Potential societal and environmental impacts</a:t>
                      </a:r>
                      <a:endParaRPr sz="1500" b="1" u="none" strike="noStrike" cap="none">
                        <a:solidFill>
                          <a:schemeClr val="lt1"/>
                        </a:solidFill>
                      </a:endParaRPr>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764">
                <a:tc>
                  <a:txBody>
                    <a:bodyPr/>
                    <a:lstStyle/>
                    <a:p>
                      <a:pPr marL="0" marR="0" lvl="0" indent="0" algn="l" rtl="0">
                        <a:lnSpc>
                          <a:spcPct val="100000"/>
                        </a:lnSpc>
                        <a:spcBef>
                          <a:spcPts val="0"/>
                        </a:spcBef>
                        <a:spcAft>
                          <a:spcPts val="0"/>
                        </a:spcAft>
                        <a:buClr>
                          <a:srgbClr val="000000"/>
                        </a:buClr>
                        <a:buSzPts val="1500"/>
                        <a:buFont typeface="Arial"/>
                        <a:buNone/>
                      </a:pPr>
                      <a:r>
                        <a:rPr lang="en-CA" sz="1100" b="1" u="none" strike="noStrike" cap="none"/>
                        <a:t>Economy sector/</a:t>
                      </a:r>
                      <a:endParaRPr sz="1100" b="1" u="none" strike="noStrike" cap="none"/>
                    </a:p>
                    <a:p>
                      <a:pPr marL="0" marR="0" lvl="0" indent="0" algn="l" rtl="0">
                        <a:lnSpc>
                          <a:spcPct val="100000"/>
                        </a:lnSpc>
                        <a:spcBef>
                          <a:spcPts val="0"/>
                        </a:spcBef>
                        <a:spcAft>
                          <a:spcPts val="0"/>
                        </a:spcAft>
                        <a:buClr>
                          <a:srgbClr val="000000"/>
                        </a:buClr>
                        <a:buSzPts val="1500"/>
                        <a:buFont typeface="Arial"/>
                        <a:buNone/>
                      </a:pPr>
                      <a:r>
                        <a:rPr lang="en-CA" sz="1100" b="1" u="none" strike="noStrike" cap="none"/>
                        <a:t>Livelihood conditions</a:t>
                      </a:r>
                      <a:endParaRPr sz="1100" b="1" u="none" strike="noStrike" cap="none"/>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100" b="1" u="none" strike="noStrike" cap="none"/>
                        <a:t>Relevant variables </a:t>
                      </a:r>
                      <a:endParaRPr sz="1100" b="1" u="none" strike="noStrike" cap="none"/>
                    </a:p>
                    <a:p>
                      <a:pPr marL="0" marR="0" lvl="0" indent="0" algn="ctr" rtl="0">
                        <a:lnSpc>
                          <a:spcPct val="100000"/>
                        </a:lnSpc>
                        <a:spcBef>
                          <a:spcPts val="0"/>
                        </a:spcBef>
                        <a:spcAft>
                          <a:spcPts val="0"/>
                        </a:spcAft>
                        <a:buClr>
                          <a:srgbClr val="000000"/>
                        </a:buClr>
                        <a:buSzPts val="1500"/>
                        <a:buFont typeface="Arial"/>
                        <a:buNone/>
                      </a:pPr>
                      <a:r>
                        <a:rPr lang="en-CA" sz="1100" b="1" u="none" strike="noStrike" cap="none"/>
                        <a:t>from the Seasonal Outlook</a:t>
                      </a:r>
                      <a:endParaRPr sz="1100" b="1" u="none" strike="noStrike" cap="none"/>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100" b="1" u="none" strike="noStrike" cap="none"/>
                        <a:t>Impacts associated</a:t>
                      </a:r>
                      <a:endParaRPr sz="1100" b="1" u="none" strike="noStrike" cap="none"/>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356589">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lnT w="9525" cap="flat" cmpd="sng">
                      <a:solidFill>
                        <a:schemeClr val="dk1"/>
                      </a:solidFill>
                      <a:prstDash val="solid"/>
                      <a:round/>
                      <a:headEnd type="none" w="sm" len="sm"/>
                      <a:tailEnd type="none" w="sm" len="sm"/>
                    </a:lnT>
                    <a:solidFill>
                      <a:srgbClr val="E6E6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100" u="none" strike="noStrike" cap="none"/>
                    </a:p>
                  </a:txBody>
                  <a:tcPr marL="82283" marR="82283" marT="82283" marB="82283">
                    <a:lnT w="9525" cap="flat" cmpd="sng">
                      <a:solidFill>
                        <a:schemeClr val="dk1"/>
                      </a:solidFill>
                      <a:prstDash val="solid"/>
                      <a:round/>
                      <a:headEnd type="none" w="sm" len="sm"/>
                      <a:tailEnd type="none" w="sm" len="sm"/>
                    </a:lnT>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lnT w="9525" cap="flat" cmpd="sng">
                      <a:solidFill>
                        <a:schemeClr val="dk1"/>
                      </a:solidFill>
                      <a:prstDash val="solid"/>
                      <a:round/>
                      <a:headEnd type="none" w="sm" len="sm"/>
                      <a:tailEnd type="none" w="sm" len="sm"/>
                    </a:lnT>
                    <a:solidFill>
                      <a:srgbClr val="E6E6E6"/>
                    </a:solidFill>
                  </a:tcPr>
                </a:tc>
                <a:extLst>
                  <a:ext uri="{0D108BD9-81ED-4DB2-BD59-A6C34878D82A}">
                    <a16:rowId xmlns:a16="http://schemas.microsoft.com/office/drawing/2014/main" val="10002"/>
                  </a:ext>
                </a:extLst>
              </a:tr>
              <a:tr h="356589">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chemeClr val="lt1"/>
                    </a:solidFill>
                  </a:tcPr>
                </a:tc>
                <a:extLst>
                  <a:ext uri="{0D108BD9-81ED-4DB2-BD59-A6C34878D82A}">
                    <a16:rowId xmlns:a16="http://schemas.microsoft.com/office/drawing/2014/main" val="10003"/>
                  </a:ext>
                </a:extLst>
              </a:tr>
              <a:tr h="356589">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rgbClr val="E6E6E6"/>
                    </a:solidFill>
                  </a:tcPr>
                </a:tc>
                <a:extLst>
                  <a:ext uri="{0D108BD9-81ED-4DB2-BD59-A6C34878D82A}">
                    <a16:rowId xmlns:a16="http://schemas.microsoft.com/office/drawing/2014/main" val="10004"/>
                  </a:ext>
                </a:extLst>
              </a:tr>
              <a:tr h="356589">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chemeClr val="lt1"/>
                    </a:solidFill>
                  </a:tcPr>
                </a:tc>
                <a:extLst>
                  <a:ext uri="{0D108BD9-81ED-4DB2-BD59-A6C34878D82A}">
                    <a16:rowId xmlns:a16="http://schemas.microsoft.com/office/drawing/2014/main" val="10005"/>
                  </a:ext>
                </a:extLst>
              </a:tr>
              <a:tr h="356589">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2283" marR="82283" marT="82283" marB="82283">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dirty="0"/>
                    </a:p>
                  </a:txBody>
                  <a:tcPr marL="82283" marR="82283" marT="82283" marB="82283">
                    <a:solidFill>
                      <a:srgbClr val="E6E6E6"/>
                    </a:solidFill>
                  </a:tcPr>
                </a:tc>
                <a:extLst>
                  <a:ext uri="{0D108BD9-81ED-4DB2-BD59-A6C34878D82A}">
                    <a16:rowId xmlns:a16="http://schemas.microsoft.com/office/drawing/2014/main" val="10006"/>
                  </a:ext>
                </a:extLst>
              </a:tr>
            </a:tbl>
          </a:graphicData>
        </a:graphic>
      </p:graphicFrame>
      <p:pic>
        <p:nvPicPr>
          <p:cNvPr id="185" name="Google Shape;185;g289ecd0e798_0_276"/>
          <p:cNvPicPr preferRelativeResize="0"/>
          <p:nvPr/>
        </p:nvPicPr>
        <p:blipFill rotWithShape="1">
          <a:blip r:embed="rId3">
            <a:alphaModFix/>
          </a:blip>
          <a:srcRect/>
          <a:stretch/>
        </p:blipFill>
        <p:spPr>
          <a:xfrm>
            <a:off x="7922670" y="57926"/>
            <a:ext cx="757238" cy="953528"/>
          </a:xfrm>
          <a:prstGeom prst="rect">
            <a:avLst/>
          </a:prstGeom>
          <a:noFill/>
          <a:ln>
            <a:noFill/>
          </a:ln>
        </p:spPr>
      </p:pic>
      <p:pic>
        <p:nvPicPr>
          <p:cNvPr id="186" name="Google Shape;186;g289ecd0e798_0_27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98251" y="48374"/>
            <a:ext cx="757238" cy="842963"/>
          </a:xfrm>
          <a:prstGeom prst="rect">
            <a:avLst/>
          </a:prstGeom>
          <a:noFill/>
          <a:ln>
            <a:noFill/>
          </a:ln>
        </p:spPr>
      </p:pic>
      <p:sp>
        <p:nvSpPr>
          <p:cNvPr id="187" name="Google Shape;187;g289ecd0e798_0_276"/>
          <p:cNvSpPr txBox="1">
            <a:spLocks noGrp="1"/>
          </p:cNvSpPr>
          <p:nvPr>
            <p:ph type="title" idx="4294967295"/>
          </p:nvPr>
        </p:nvSpPr>
        <p:spPr>
          <a:xfrm>
            <a:off x="2927389" y="161511"/>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Western Nordic</a:t>
            </a:r>
            <a:endParaRPr sz="27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5E2E5E54-6B50-7F71-2D23-0052CC4EC919}"/>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52"/>
        <p:cNvGrpSpPr/>
        <p:nvPr/>
      </p:nvGrpSpPr>
      <p:grpSpPr>
        <a:xfrm>
          <a:off x="0" y="0"/>
          <a:ext cx="0" cy="0"/>
          <a:chOff x="0" y="0"/>
          <a:chExt cx="0" cy="0"/>
        </a:xfrm>
      </p:grpSpPr>
      <p:sp>
        <p:nvSpPr>
          <p:cNvPr id="1053" name="Google Shape;1053;p134"/>
          <p:cNvSpPr txBox="1">
            <a:spLocks noGrp="1"/>
          </p:cNvSpPr>
          <p:nvPr>
            <p:ph type="title"/>
          </p:nvPr>
        </p:nvSpPr>
        <p:spPr>
          <a:xfrm>
            <a:off x="490277" y="316221"/>
            <a:ext cx="5695369" cy="498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n" sz="4000" b="1" dirty="0">
                <a:solidFill>
                  <a:srgbClr val="17365D"/>
                </a:solidFill>
                <a:effectLst>
                  <a:outerShdw blurRad="38100" dist="38100" dir="2700000" algn="tl">
                    <a:srgbClr val="000000">
                      <a:alpha val="43137"/>
                    </a:srgbClr>
                  </a:outerShdw>
                </a:effectLst>
              </a:rPr>
              <a:t>Eastern Nordic</a:t>
            </a:r>
            <a:endParaRPr sz="4000" b="1" dirty="0">
              <a:solidFill>
                <a:srgbClr val="17365D"/>
              </a:solidFill>
              <a:effectLst>
                <a:outerShdw blurRad="38100" dist="38100" dir="2700000" algn="tl">
                  <a:srgbClr val="000000">
                    <a:alpha val="43137"/>
                  </a:srgbClr>
                </a:outerShdw>
              </a:effectLst>
            </a:endParaRPr>
          </a:p>
        </p:txBody>
      </p:sp>
      <p:grpSp>
        <p:nvGrpSpPr>
          <p:cNvPr id="1054" name="Google Shape;1054;p134"/>
          <p:cNvGrpSpPr/>
          <p:nvPr/>
        </p:nvGrpSpPr>
        <p:grpSpPr>
          <a:xfrm>
            <a:off x="570820" y="876492"/>
            <a:ext cx="4001180" cy="3887797"/>
            <a:chOff x="570838" y="1369807"/>
            <a:chExt cx="4556332" cy="4617336"/>
          </a:xfrm>
        </p:grpSpPr>
        <p:pic>
          <p:nvPicPr>
            <p:cNvPr id="1055" name="Google Shape;1055;p134"/>
            <p:cNvPicPr preferRelativeResize="0"/>
            <p:nvPr/>
          </p:nvPicPr>
          <p:blipFill rotWithShape="1">
            <a:blip r:embed="rId3">
              <a:alphaModFix/>
            </a:blip>
            <a:srcRect/>
            <a:stretch/>
          </p:blipFill>
          <p:spPr>
            <a:xfrm>
              <a:off x="570838" y="1369807"/>
              <a:ext cx="4556332" cy="4617336"/>
            </a:xfrm>
            <a:prstGeom prst="rect">
              <a:avLst/>
            </a:prstGeom>
            <a:noFill/>
            <a:ln>
              <a:noFill/>
            </a:ln>
          </p:spPr>
        </p:pic>
        <p:cxnSp>
          <p:nvCxnSpPr>
            <p:cNvPr id="1056" name="Google Shape;1056;p134"/>
            <p:cNvCxnSpPr/>
            <p:nvPr/>
          </p:nvCxnSpPr>
          <p:spPr>
            <a:xfrm rot="10800000">
              <a:off x="3372204" y="4121928"/>
              <a:ext cx="1193700" cy="712200"/>
            </a:xfrm>
            <a:prstGeom prst="straightConnector1">
              <a:avLst/>
            </a:prstGeom>
            <a:noFill/>
            <a:ln w="28575" cap="flat" cmpd="sng">
              <a:solidFill>
                <a:srgbClr val="FF0000"/>
              </a:solidFill>
              <a:prstDash val="solid"/>
              <a:round/>
              <a:headEnd type="none" w="sm" len="sm"/>
              <a:tailEnd type="none" w="sm" len="sm"/>
            </a:ln>
          </p:spPr>
        </p:cxnSp>
        <p:cxnSp>
          <p:nvCxnSpPr>
            <p:cNvPr id="1057" name="Google Shape;1057;p134"/>
            <p:cNvCxnSpPr/>
            <p:nvPr/>
          </p:nvCxnSpPr>
          <p:spPr>
            <a:xfrm rot="10800000">
              <a:off x="3169944" y="4267176"/>
              <a:ext cx="115800" cy="1408200"/>
            </a:xfrm>
            <a:prstGeom prst="straightConnector1">
              <a:avLst/>
            </a:prstGeom>
            <a:noFill/>
            <a:ln w="28575" cap="flat" cmpd="sng">
              <a:solidFill>
                <a:srgbClr val="FF0000"/>
              </a:solidFill>
              <a:prstDash val="solid"/>
              <a:round/>
              <a:headEnd type="none" w="sm" len="sm"/>
              <a:tailEnd type="none" w="sm" len="sm"/>
            </a:ln>
          </p:spPr>
        </p:cxnSp>
        <p:sp>
          <p:nvSpPr>
            <p:cNvPr id="1058" name="Google Shape;1058;p134"/>
            <p:cNvSpPr/>
            <p:nvPr/>
          </p:nvSpPr>
          <p:spPr>
            <a:xfrm>
              <a:off x="3169920" y="4151376"/>
              <a:ext cx="213360" cy="115824"/>
            </a:xfrm>
            <a:custGeom>
              <a:avLst/>
              <a:gdLst/>
              <a:ahLst/>
              <a:cxnLst/>
              <a:rect l="l" t="t" r="r" b="b"/>
              <a:pathLst>
                <a:path w="213360" h="115824" extrusionOk="0">
                  <a:moveTo>
                    <a:pt x="0" y="115824"/>
                  </a:moveTo>
                  <a:cubicBezTo>
                    <a:pt x="48260" y="100584"/>
                    <a:pt x="96520" y="85344"/>
                    <a:pt x="121920" y="73152"/>
                  </a:cubicBezTo>
                  <a:cubicBezTo>
                    <a:pt x="147320" y="60960"/>
                    <a:pt x="141224" y="51816"/>
                    <a:pt x="152400" y="42672"/>
                  </a:cubicBezTo>
                  <a:cubicBezTo>
                    <a:pt x="163576" y="33528"/>
                    <a:pt x="188976" y="18288"/>
                    <a:pt x="188976" y="18288"/>
                  </a:cubicBezTo>
                  <a:cubicBezTo>
                    <a:pt x="199136" y="11176"/>
                    <a:pt x="206248" y="5588"/>
                    <a:pt x="213360" y="0"/>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59" name="Google Shape;1059;p134"/>
            <p:cNvSpPr/>
            <p:nvPr/>
          </p:nvSpPr>
          <p:spPr>
            <a:xfrm>
              <a:off x="3285744" y="4849611"/>
              <a:ext cx="1310640" cy="831861"/>
            </a:xfrm>
            <a:custGeom>
              <a:avLst/>
              <a:gdLst/>
              <a:ahLst/>
              <a:cxnLst/>
              <a:rect l="l" t="t" r="r" b="b"/>
              <a:pathLst>
                <a:path w="1310640" h="831861" extrusionOk="0">
                  <a:moveTo>
                    <a:pt x="0" y="831861"/>
                  </a:moveTo>
                  <a:cubicBezTo>
                    <a:pt x="98552" y="818653"/>
                    <a:pt x="197104" y="805445"/>
                    <a:pt x="274320" y="789189"/>
                  </a:cubicBezTo>
                  <a:cubicBezTo>
                    <a:pt x="351536" y="772933"/>
                    <a:pt x="399288" y="757693"/>
                    <a:pt x="463296" y="734325"/>
                  </a:cubicBezTo>
                  <a:cubicBezTo>
                    <a:pt x="527304" y="710957"/>
                    <a:pt x="598424" y="679461"/>
                    <a:pt x="658368" y="648981"/>
                  </a:cubicBezTo>
                  <a:cubicBezTo>
                    <a:pt x="718312" y="618501"/>
                    <a:pt x="770128" y="589037"/>
                    <a:pt x="822960" y="551445"/>
                  </a:cubicBezTo>
                  <a:cubicBezTo>
                    <a:pt x="875792" y="513853"/>
                    <a:pt x="932688" y="465085"/>
                    <a:pt x="975360" y="423429"/>
                  </a:cubicBezTo>
                  <a:cubicBezTo>
                    <a:pt x="1018032" y="381773"/>
                    <a:pt x="1045464" y="339101"/>
                    <a:pt x="1078992" y="301509"/>
                  </a:cubicBezTo>
                  <a:cubicBezTo>
                    <a:pt x="1112520" y="263917"/>
                    <a:pt x="1150112" y="228357"/>
                    <a:pt x="1176528" y="197877"/>
                  </a:cubicBezTo>
                  <a:cubicBezTo>
                    <a:pt x="1202944" y="167397"/>
                    <a:pt x="1219200" y="149109"/>
                    <a:pt x="1237488" y="118629"/>
                  </a:cubicBezTo>
                  <a:cubicBezTo>
                    <a:pt x="1255776" y="88149"/>
                    <a:pt x="1286256" y="14997"/>
                    <a:pt x="1286256" y="14997"/>
                  </a:cubicBezTo>
                  <a:cubicBezTo>
                    <a:pt x="1298448" y="-4307"/>
                    <a:pt x="1304544" y="-751"/>
                    <a:pt x="1310640" y="2805"/>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060" name="Google Shape;1060;p134"/>
          <p:cNvPicPr preferRelativeResize="0"/>
          <p:nvPr/>
        </p:nvPicPr>
        <p:blipFill rotWithShape="1">
          <a:blip r:embed="rId4">
            <a:alphaModFix/>
          </a:blip>
          <a:srcRect/>
          <a:stretch/>
        </p:blipFill>
        <p:spPr>
          <a:xfrm>
            <a:off x="5039936" y="907460"/>
            <a:ext cx="3340828" cy="3856829"/>
          </a:xfrm>
          <a:prstGeom prst="rect">
            <a:avLst/>
          </a:prstGeom>
          <a:noFill/>
          <a:ln>
            <a:noFill/>
          </a:ln>
        </p:spPr>
      </p:pic>
      <p:sp>
        <p:nvSpPr>
          <p:cNvPr id="2" name="Google Shape;754;p114">
            <a:extLst>
              <a:ext uri="{FF2B5EF4-FFF2-40B4-BE49-F238E27FC236}">
                <a16:creationId xmlns:a16="http://schemas.microsoft.com/office/drawing/2014/main" id="{48A489A6-4AD6-7301-80DF-E6B6C24EF98A}"/>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0"/>
        <p:cNvGrpSpPr/>
        <p:nvPr/>
      </p:nvGrpSpPr>
      <p:grpSpPr>
        <a:xfrm>
          <a:off x="0" y="0"/>
          <a:ext cx="0" cy="0"/>
          <a:chOff x="0" y="0"/>
          <a:chExt cx="0" cy="0"/>
        </a:xfrm>
      </p:grpSpPr>
      <p:pic>
        <p:nvPicPr>
          <p:cNvPr id="101" name="Google Shape;101;g289ecd0e798_0_284"/>
          <p:cNvPicPr preferRelativeResize="0"/>
          <p:nvPr/>
        </p:nvPicPr>
        <p:blipFill rotWithShape="1">
          <a:blip r:embed="rId3">
            <a:alphaModFix/>
          </a:blip>
          <a:srcRect/>
          <a:stretch/>
        </p:blipFill>
        <p:spPr>
          <a:xfrm>
            <a:off x="8592103" y="0"/>
            <a:ext cx="551903" cy="694967"/>
          </a:xfrm>
          <a:prstGeom prst="rect">
            <a:avLst/>
          </a:prstGeom>
          <a:noFill/>
          <a:ln>
            <a:noFill/>
          </a:ln>
        </p:spPr>
      </p:pic>
      <p:pic>
        <p:nvPicPr>
          <p:cNvPr id="102" name="Google Shape;102;g289ecd0e798_0_284"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0" y="0"/>
            <a:ext cx="551905" cy="614385"/>
          </a:xfrm>
          <a:prstGeom prst="rect">
            <a:avLst/>
          </a:prstGeom>
          <a:noFill/>
          <a:ln>
            <a:noFill/>
          </a:ln>
        </p:spPr>
      </p:pic>
      <p:graphicFrame>
        <p:nvGraphicFramePr>
          <p:cNvPr id="103" name="Google Shape;103;g289ecd0e798_0_284"/>
          <p:cNvGraphicFramePr/>
          <p:nvPr/>
        </p:nvGraphicFramePr>
        <p:xfrm>
          <a:off x="695180" y="834521"/>
          <a:ext cx="7866407" cy="3732706"/>
        </p:xfrm>
        <a:graphic>
          <a:graphicData uri="http://schemas.openxmlformats.org/drawingml/2006/table">
            <a:tbl>
              <a:tblPr>
                <a:noFill/>
              </a:tblPr>
              <a:tblGrid>
                <a:gridCol w="1420673">
                  <a:extLst>
                    <a:ext uri="{9D8B030D-6E8A-4147-A177-3AD203B41FA5}">
                      <a16:colId xmlns:a16="http://schemas.microsoft.com/office/drawing/2014/main" val="20000"/>
                    </a:ext>
                  </a:extLst>
                </a:gridCol>
                <a:gridCol w="2160968">
                  <a:extLst>
                    <a:ext uri="{9D8B030D-6E8A-4147-A177-3AD203B41FA5}">
                      <a16:colId xmlns:a16="http://schemas.microsoft.com/office/drawing/2014/main" val="20001"/>
                    </a:ext>
                  </a:extLst>
                </a:gridCol>
                <a:gridCol w="2142383">
                  <a:extLst>
                    <a:ext uri="{9D8B030D-6E8A-4147-A177-3AD203B41FA5}">
                      <a16:colId xmlns:a16="http://schemas.microsoft.com/office/drawing/2014/main" val="20002"/>
                    </a:ext>
                  </a:extLst>
                </a:gridCol>
                <a:gridCol w="2142383">
                  <a:extLst>
                    <a:ext uri="{9D8B030D-6E8A-4147-A177-3AD203B41FA5}">
                      <a16:colId xmlns:a16="http://schemas.microsoft.com/office/drawing/2014/main" val="20003"/>
                    </a:ext>
                  </a:extLst>
                </a:gridCol>
              </a:tblGrid>
              <a:tr h="387045">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none"/>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Seasonal Summary: Summer 2025</a:t>
                      </a:r>
                      <a:endParaRPr sz="1500" b="1" u="none" strike="noStrike" cap="none">
                        <a:solidFill>
                          <a:srgbClr val="17365D"/>
                        </a:solidFill>
                      </a:endParaRPr>
                    </a:p>
                    <a:p>
                      <a:pPr marL="0" marR="0" lvl="0" indent="0" algn="ctr" rtl="0">
                        <a:lnSpc>
                          <a:spcPct val="150000"/>
                        </a:lnSpc>
                        <a:spcBef>
                          <a:spcPts val="0"/>
                        </a:spcBef>
                        <a:spcAft>
                          <a:spcPts val="0"/>
                        </a:spcAft>
                        <a:buClr>
                          <a:srgbClr val="000000"/>
                        </a:buClr>
                        <a:buSzPts val="300"/>
                        <a:buFont typeface="Arial"/>
                        <a:buNone/>
                      </a:pPr>
                      <a:endParaRPr sz="3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743">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1100" b="1" u="none" strike="noStrike" cap="none">
                          <a:solidFill>
                            <a:schemeClr val="lt1"/>
                          </a:solidFill>
                        </a:rPr>
                        <a:t>Observations above (+) and below (-) climatological normal</a:t>
                      </a:r>
                      <a:endParaRPr sz="1100" u="none" strike="noStrike" cap="none">
                        <a:solidFill>
                          <a:schemeClr val="lt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09123">
                <a:tc>
                  <a:txBody>
                    <a:bodyPr/>
                    <a:lstStyle/>
                    <a:p>
                      <a:pPr marL="0" marR="0" lvl="0" indent="0" algn="l" rtl="0">
                        <a:lnSpc>
                          <a:spcPct val="100000"/>
                        </a:lnSpc>
                        <a:spcBef>
                          <a:spcPts val="0"/>
                        </a:spcBef>
                        <a:spcAft>
                          <a:spcPts val="0"/>
                        </a:spcAft>
                        <a:buClr>
                          <a:srgbClr val="000000"/>
                        </a:buClr>
                        <a:buSzPts val="300"/>
                        <a:buFont typeface="Arial"/>
                        <a:buNone/>
                      </a:pPr>
                      <a:endParaRPr sz="1000" b="1" u="none" strike="noStrike" cap="none"/>
                    </a:p>
                    <a:p>
                      <a:pPr marL="0" marR="0" lvl="0" indent="0" algn="l" rtl="0">
                        <a:lnSpc>
                          <a:spcPct val="100000"/>
                        </a:lnSpc>
                        <a:spcBef>
                          <a:spcPts val="0"/>
                        </a:spcBef>
                        <a:spcAft>
                          <a:spcPts val="0"/>
                        </a:spcAft>
                        <a:buClr>
                          <a:srgbClr val="000000"/>
                        </a:buClr>
                        <a:buSzPts val="1200"/>
                        <a:buFont typeface="Arial"/>
                        <a:buNone/>
                      </a:pPr>
                      <a:r>
                        <a:rPr lang="en-CA" sz="1000" b="1" u="none" strike="noStrike" cap="none"/>
                        <a:t>Temperature</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CA" sz="1000" b="1">
                          <a:solidFill>
                            <a:srgbClr val="FF0000"/>
                          </a:solidFill>
                        </a:rPr>
                        <a:t> +0.52 ℃</a:t>
                      </a:r>
                      <a:r>
                        <a:rPr lang="en-CA" sz="1000"/>
                        <a:t> in June - July - August 2025</a:t>
                      </a:r>
                      <a:endParaRPr sz="1000"/>
                    </a:p>
                    <a:p>
                      <a:pPr marL="0" marR="0" lvl="0" indent="0" algn="l" rtl="0">
                        <a:lnSpc>
                          <a:spcPct val="100000"/>
                        </a:lnSpc>
                        <a:spcBef>
                          <a:spcPts val="0"/>
                        </a:spcBef>
                        <a:spcAft>
                          <a:spcPts val="0"/>
                        </a:spcAft>
                        <a:buNone/>
                      </a:pPr>
                      <a:r>
                        <a:rPr lang="en-CA" sz="1000"/>
                        <a:t> </a:t>
                      </a:r>
                      <a:r>
                        <a:rPr lang="en-CA" sz="1000" b="1">
                          <a:solidFill>
                            <a:srgbClr val="FF0000"/>
                          </a:solidFill>
                        </a:rPr>
                        <a:t>+2.27 ℃</a:t>
                      </a:r>
                      <a:r>
                        <a:rPr lang="en-CA" sz="1000"/>
                        <a:t> in September 2025 (3</a:t>
                      </a:r>
                      <a:r>
                        <a:rPr lang="en-CA" sz="1000" baseline="30000"/>
                        <a:t>rd</a:t>
                      </a:r>
                      <a:r>
                        <a:rPr lang="en-CA" sz="1000"/>
                        <a:t> warmest September ever)</a:t>
                      </a:r>
                      <a:endParaRPr sz="100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1000"/>
                        <a:t>Warmest year: 2024 </a:t>
                      </a:r>
                      <a:endParaRPr sz="1000"/>
                    </a:p>
                    <a:p>
                      <a:pPr marL="0" marR="0" lvl="0" indent="0" algn="ctr" rtl="0">
                        <a:lnSpc>
                          <a:spcPct val="100000"/>
                        </a:lnSpc>
                        <a:spcBef>
                          <a:spcPts val="0"/>
                        </a:spcBef>
                        <a:spcAft>
                          <a:spcPts val="0"/>
                        </a:spcAft>
                        <a:buClr>
                          <a:srgbClr val="000000"/>
                        </a:buClr>
                        <a:buSzPts val="1200"/>
                        <a:buFont typeface="Arial"/>
                        <a:buNone/>
                      </a:pPr>
                      <a:r>
                        <a:rPr lang="en-CA" sz="1000"/>
                        <a:t>(June - July - August)</a:t>
                      </a:r>
                      <a:endParaRPr sz="1000" u="none" strike="noStrike" cap="none"/>
                    </a:p>
                    <a:p>
                      <a:pPr marL="0" marR="0" lvl="0" indent="0" algn="ctr" rtl="0">
                        <a:lnSpc>
                          <a:spcPct val="100000"/>
                        </a:lnSpc>
                        <a:spcBef>
                          <a:spcPts val="0"/>
                        </a:spcBef>
                        <a:spcAft>
                          <a:spcPts val="0"/>
                        </a:spcAft>
                        <a:buClr>
                          <a:srgbClr val="000000"/>
                        </a:buClr>
                        <a:buSzPts val="12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CA" sz="1000">
                          <a:solidFill>
                            <a:schemeClr val="dk1"/>
                          </a:solidFill>
                        </a:rPr>
                        <a:t>Coldest year: 1949 </a:t>
                      </a:r>
                      <a:endParaRPr sz="1000">
                        <a:solidFill>
                          <a:schemeClr val="dk1"/>
                        </a:solidFill>
                      </a:endParaRPr>
                    </a:p>
                    <a:p>
                      <a:pPr marL="0" marR="0" lvl="0" indent="0" algn="ctr" rtl="0">
                        <a:lnSpc>
                          <a:spcPct val="100000"/>
                        </a:lnSpc>
                        <a:spcBef>
                          <a:spcPts val="0"/>
                        </a:spcBef>
                        <a:spcAft>
                          <a:spcPts val="0"/>
                        </a:spcAft>
                        <a:buClr>
                          <a:schemeClr val="dk1"/>
                        </a:buClr>
                        <a:buSzPts val="1200"/>
                        <a:buFont typeface="Arial"/>
                        <a:buNone/>
                      </a:pPr>
                      <a:r>
                        <a:rPr lang="en-CA" sz="1000">
                          <a:solidFill>
                            <a:schemeClr val="dk1"/>
                          </a:solidFill>
                        </a:rPr>
                        <a:t>(June - July - August)</a:t>
                      </a:r>
                      <a:endParaRPr sz="1000">
                        <a:solidFill>
                          <a:schemeClr val="dk1"/>
                        </a:solidFill>
                      </a:endParaRPr>
                    </a:p>
                    <a:p>
                      <a:pPr marL="0" marR="0" lvl="0" indent="0" algn="ctr" rtl="0">
                        <a:lnSpc>
                          <a:spcPct val="100000"/>
                        </a:lnSpc>
                        <a:spcBef>
                          <a:spcPts val="0"/>
                        </a:spcBef>
                        <a:spcAft>
                          <a:spcPts val="0"/>
                        </a:spcAft>
                        <a:buClr>
                          <a:schemeClr val="dk1"/>
                        </a:buClr>
                        <a:buSzPts val="1200"/>
                        <a:buFont typeface="Arial"/>
                        <a:buNone/>
                      </a:pPr>
                      <a:endParaRPr sz="1000">
                        <a:solidFill>
                          <a:schemeClr val="dk1"/>
                        </a:solidFill>
                      </a:endParaRPr>
                    </a:p>
                    <a:p>
                      <a:pPr marL="0" marR="0" lvl="0" indent="0" algn="ctr" rtl="0">
                        <a:lnSpc>
                          <a:spcPct val="100000"/>
                        </a:lnSpc>
                        <a:spcBef>
                          <a:spcPts val="0"/>
                        </a:spcBef>
                        <a:spcAft>
                          <a:spcPts val="0"/>
                        </a:spcAft>
                        <a:buClr>
                          <a:srgbClr val="000000"/>
                        </a:buClr>
                        <a:buSzPts val="12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84970">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Precipitation</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000" u="none" strike="noStrike" cap="none">
                          <a:solidFill>
                            <a:schemeClr val="dk1"/>
                          </a:solidFill>
                        </a:rPr>
                        <a:t> </a:t>
                      </a:r>
                      <a:r>
                        <a:rPr lang="en-CA" sz="1000">
                          <a:solidFill>
                            <a:schemeClr val="dk1"/>
                          </a:solidFill>
                        </a:rPr>
                        <a:t>Anomalies for MJJAS 2025: </a:t>
                      </a:r>
                      <a:endParaRPr sz="1000">
                        <a:solidFill>
                          <a:schemeClr val="dk1"/>
                        </a:solidFill>
                      </a:endParaRPr>
                    </a:p>
                    <a:p>
                      <a:pPr marL="0" marR="0" lvl="0" indent="0" algn="l" rtl="0">
                        <a:lnSpc>
                          <a:spcPct val="100000"/>
                        </a:lnSpc>
                        <a:spcBef>
                          <a:spcPts val="0"/>
                        </a:spcBef>
                        <a:spcAft>
                          <a:spcPts val="0"/>
                        </a:spcAft>
                        <a:buClr>
                          <a:srgbClr val="000000"/>
                        </a:buClr>
                        <a:buSzPts val="1200"/>
                        <a:buFont typeface="Arial"/>
                        <a:buNone/>
                      </a:pPr>
                      <a:r>
                        <a:rPr lang="en-CA" sz="1000">
                          <a:solidFill>
                            <a:schemeClr val="dk1"/>
                          </a:solidFill>
                        </a:rPr>
                        <a:t> wetter in west, drier in east</a:t>
                      </a:r>
                      <a:endParaRPr sz="1000" u="none" strike="noStrike" cap="none">
                        <a:solidFill>
                          <a:schemeClr val="dk1"/>
                        </a:solidFill>
                      </a:endParaRPr>
                    </a:p>
                    <a:p>
                      <a:pPr marL="0" marR="0" lvl="0" indent="0" algn="l" rtl="0">
                        <a:lnSpc>
                          <a:spcPct val="100000"/>
                        </a:lnSpc>
                        <a:spcBef>
                          <a:spcPts val="0"/>
                        </a:spcBef>
                        <a:spcAft>
                          <a:spcPts val="0"/>
                        </a:spcAft>
                        <a:buClr>
                          <a:schemeClr val="dk1"/>
                        </a:buClr>
                        <a:buSzPts val="15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1452825">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Sea-Ice </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rgbClr val="444746"/>
                        </a:solidFill>
                        <a:highlight>
                          <a:srgbClr val="FFFFFF"/>
                        </a:highlight>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Ice extent rank s</a:t>
                      </a:r>
                      <a:r>
                        <a:rPr lang="en-CA" sz="1000" u="none" strike="noStrike" cap="none">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ince 1979</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CA" sz="1000"/>
                        <a:t>Sea ice extent much lower than normal</a:t>
                      </a: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l" rtl="0">
                        <a:lnSpc>
                          <a:spcPct val="100000"/>
                        </a:lnSpc>
                        <a:spcBef>
                          <a:spcPts val="0"/>
                        </a:spcBef>
                        <a:spcAft>
                          <a:spcPts val="0"/>
                        </a:spcAft>
                        <a:buClr>
                          <a:schemeClr val="dk1"/>
                        </a:buClr>
                        <a:buSzPts val="1100"/>
                        <a:buFont typeface="Arial"/>
                        <a:buNone/>
                      </a:pPr>
                      <a:endParaRPr sz="1000" u="none" strike="noStrike" cap="none">
                        <a:solidFill>
                          <a:schemeClr val="dk1"/>
                        </a:solidFill>
                      </a:endParaRPr>
                    </a:p>
                    <a:p>
                      <a:pPr marL="76200" marR="0" lvl="0" indent="0" algn="l" rtl="0">
                        <a:lnSpc>
                          <a:spcPct val="100000"/>
                        </a:lnSpc>
                        <a:spcBef>
                          <a:spcPts val="0"/>
                        </a:spcBef>
                        <a:spcAft>
                          <a:spcPts val="0"/>
                        </a:spcAft>
                        <a:buClr>
                          <a:srgbClr val="000000"/>
                        </a:buClr>
                        <a:buSzPts val="1200"/>
                        <a:buFont typeface="Arial"/>
                        <a:buNone/>
                      </a:pPr>
                      <a:endParaRPr sz="1000" u="none" strike="noStrike" cap="none"/>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04" name="Google Shape;104;g289ecd0e798_0_284"/>
          <p:cNvSpPr txBox="1">
            <a:spLocks noGrp="1"/>
          </p:cNvSpPr>
          <p:nvPr>
            <p:ph type="title"/>
          </p:nvPr>
        </p:nvSpPr>
        <p:spPr>
          <a:xfrm>
            <a:off x="2871004" y="16151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Eastern Nordic</a:t>
            </a:r>
            <a:endParaRPr sz="27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90232A4E-E3A4-4241-5071-B399C7937AF7}"/>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0"/>
        <p:cNvGrpSpPr/>
        <p:nvPr/>
      </p:nvGrpSpPr>
      <p:grpSpPr>
        <a:xfrm>
          <a:off x="0" y="0"/>
          <a:ext cx="0" cy="0"/>
          <a:chOff x="0" y="0"/>
          <a:chExt cx="0" cy="0"/>
        </a:xfrm>
      </p:grpSpPr>
      <p:pic>
        <p:nvPicPr>
          <p:cNvPr id="111" name="Google Shape;111;g2da7be747df_0_0"/>
          <p:cNvPicPr preferRelativeResize="0"/>
          <p:nvPr/>
        </p:nvPicPr>
        <p:blipFill rotWithShape="1">
          <a:blip r:embed="rId3">
            <a:alphaModFix/>
          </a:blip>
          <a:srcRect/>
          <a:stretch/>
        </p:blipFill>
        <p:spPr>
          <a:xfrm>
            <a:off x="8592097" y="-21936"/>
            <a:ext cx="551903" cy="694967"/>
          </a:xfrm>
          <a:prstGeom prst="rect">
            <a:avLst/>
          </a:prstGeom>
          <a:noFill/>
          <a:ln>
            <a:noFill/>
          </a:ln>
        </p:spPr>
      </p:pic>
      <p:pic>
        <p:nvPicPr>
          <p:cNvPr id="112" name="Google Shape;112;g2da7be747df_0_0"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0" y="0"/>
            <a:ext cx="551905" cy="614385"/>
          </a:xfrm>
          <a:prstGeom prst="rect">
            <a:avLst/>
          </a:prstGeom>
          <a:noFill/>
          <a:ln>
            <a:noFill/>
          </a:ln>
        </p:spPr>
      </p:pic>
      <p:graphicFrame>
        <p:nvGraphicFramePr>
          <p:cNvPr id="113" name="Google Shape;113;g2da7be747df_0_0"/>
          <p:cNvGraphicFramePr/>
          <p:nvPr/>
        </p:nvGraphicFramePr>
        <p:xfrm>
          <a:off x="714983" y="1214090"/>
          <a:ext cx="7765651" cy="2468656"/>
        </p:xfrm>
        <a:graphic>
          <a:graphicData uri="http://schemas.openxmlformats.org/drawingml/2006/table">
            <a:tbl>
              <a:tblPr>
                <a:noFill/>
              </a:tblPr>
              <a:tblGrid>
                <a:gridCol w="1012050">
                  <a:extLst>
                    <a:ext uri="{9D8B030D-6E8A-4147-A177-3AD203B41FA5}">
                      <a16:colId xmlns:a16="http://schemas.microsoft.com/office/drawing/2014/main" val="20000"/>
                    </a:ext>
                  </a:extLst>
                </a:gridCol>
                <a:gridCol w="1240965">
                  <a:extLst>
                    <a:ext uri="{9D8B030D-6E8A-4147-A177-3AD203B41FA5}">
                      <a16:colId xmlns:a16="http://schemas.microsoft.com/office/drawing/2014/main" val="20001"/>
                    </a:ext>
                  </a:extLst>
                </a:gridCol>
                <a:gridCol w="860918">
                  <a:extLst>
                    <a:ext uri="{9D8B030D-6E8A-4147-A177-3AD203B41FA5}">
                      <a16:colId xmlns:a16="http://schemas.microsoft.com/office/drawing/2014/main" val="20002"/>
                    </a:ext>
                  </a:extLst>
                </a:gridCol>
                <a:gridCol w="4651718">
                  <a:extLst>
                    <a:ext uri="{9D8B030D-6E8A-4147-A177-3AD203B41FA5}">
                      <a16:colId xmlns:a16="http://schemas.microsoft.com/office/drawing/2014/main" val="20003"/>
                    </a:ext>
                  </a:extLst>
                </a:gridCol>
              </a:tblGrid>
              <a:tr h="548640">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small">
                        <a:solidFill>
                          <a:srgbClr val="000000"/>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Observed extreme climate events</a:t>
                      </a:r>
                      <a:endParaRPr sz="1500" u="none" strike="noStrike" cap="none">
                        <a:solidFill>
                          <a:srgbClr val="17365D"/>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Summer 2025</a:t>
                      </a:r>
                      <a:endParaRPr sz="1100" u="none" strike="noStrike" cap="none"/>
                    </a:p>
                    <a:p>
                      <a:pPr marL="0" marR="0" lvl="0" indent="0" algn="ctr" rtl="0">
                        <a:lnSpc>
                          <a:spcPct val="100000"/>
                        </a:lnSpc>
                        <a:spcBef>
                          <a:spcPts val="0"/>
                        </a:spcBef>
                        <a:spcAft>
                          <a:spcPts val="0"/>
                        </a:spcAft>
                        <a:buClr>
                          <a:srgbClr val="000000"/>
                        </a:buClr>
                        <a:buSzPts val="300"/>
                        <a:buFont typeface="Arial"/>
                        <a:buNone/>
                      </a:pPr>
                      <a:endParaRPr sz="3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4300">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Category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Location</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Rarity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Impacts associated with event</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857858">
                <a:tc>
                  <a:txBody>
                    <a:bodyPr/>
                    <a:lstStyle/>
                    <a:p>
                      <a:pPr marL="0" marR="0" lvl="0" indent="0" algn="l" rtl="0">
                        <a:lnSpc>
                          <a:spcPct val="107000"/>
                        </a:lnSpc>
                        <a:spcBef>
                          <a:spcPts val="0"/>
                        </a:spcBef>
                        <a:spcAft>
                          <a:spcPts val="0"/>
                        </a:spcAft>
                        <a:buClr>
                          <a:srgbClr val="000000"/>
                        </a:buClr>
                        <a:buSzPts val="1200"/>
                        <a:buFont typeface="Arial"/>
                        <a:buNone/>
                      </a:pPr>
                      <a:r>
                        <a:rPr lang="en-CA" sz="1000" u="none" strike="noStrike" cap="none"/>
                        <a:t>Temperature </a:t>
                      </a: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CA" sz="1100">
                          <a:solidFill>
                            <a:schemeClr val="dk1"/>
                          </a:solidFill>
                        </a:rPr>
                        <a:t>Nordic countries (Norway, Sweden, Finland)</a:t>
                      </a:r>
                      <a:endParaRPr sz="1000" u="none" strike="noStrike" cap="none"/>
                    </a:p>
                    <a:p>
                      <a:pPr marL="0" marR="0" lvl="0" indent="0" algn="l" rtl="0">
                        <a:lnSpc>
                          <a:spcPct val="100000"/>
                        </a:lnSpc>
                        <a:spcBef>
                          <a:spcPts val="0"/>
                        </a:spcBef>
                        <a:spcAft>
                          <a:spcPts val="0"/>
                        </a:spcAft>
                        <a:buClr>
                          <a:srgbClr val="000000"/>
                        </a:buClr>
                        <a:buSzPts val="1100"/>
                        <a:buFont typeface="Arial"/>
                        <a:buNone/>
                      </a:pP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CA" sz="1100">
                          <a:solidFill>
                            <a:schemeClr val="dk1"/>
                          </a:solidFill>
                        </a:rPr>
                        <a:t>New record</a:t>
                      </a:r>
                      <a:endParaRPr sz="11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000">
                        <a:solidFill>
                          <a:srgbClr val="222222"/>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000" b="1"/>
                        <a:t>Heat wave that lasted about 2 weeks from mid-July:</a:t>
                      </a:r>
                      <a:r>
                        <a:rPr lang="en-CA" sz="1000"/>
                        <a:t> </a:t>
                      </a:r>
                      <a:endParaRPr sz="1000"/>
                    </a:p>
                    <a:p>
                      <a:pPr marL="0" marR="0" lvl="0" indent="0" algn="l" rtl="0">
                        <a:lnSpc>
                          <a:spcPct val="100000"/>
                        </a:lnSpc>
                        <a:spcBef>
                          <a:spcPts val="0"/>
                        </a:spcBef>
                        <a:spcAft>
                          <a:spcPts val="0"/>
                        </a:spcAft>
                        <a:buClr>
                          <a:srgbClr val="000000"/>
                        </a:buClr>
                        <a:buSzPts val="1100"/>
                        <a:buFont typeface="Arial"/>
                        <a:buNone/>
                      </a:pPr>
                      <a:r>
                        <a:rPr lang="en-CA" sz="1100">
                          <a:solidFill>
                            <a:schemeClr val="dk1"/>
                          </a:solidFill>
                        </a:rPr>
                        <a:t>- 22 consecutive days with temperatures &gt; 30°C in Finland. </a:t>
                      </a:r>
                      <a:endParaRPr sz="1100">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CA" sz="1100">
                          <a:solidFill>
                            <a:schemeClr val="dk1"/>
                          </a:solidFill>
                        </a:rPr>
                        <a:t>- Many hospital admissions and difficulties for cooling hospital buildings</a:t>
                      </a:r>
                      <a:endParaRPr sz="1100">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CA" sz="1100">
                          <a:solidFill>
                            <a:schemeClr val="dk1"/>
                          </a:solidFill>
                        </a:rPr>
                        <a:t>- Numerous wildfires</a:t>
                      </a:r>
                      <a:endParaRPr sz="1100">
                        <a:solidFill>
                          <a:schemeClr val="dk1"/>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857858">
                <a:tc>
                  <a:txBody>
                    <a:bodyPr/>
                    <a:lstStyle/>
                    <a:p>
                      <a:pPr marL="0" marR="0" lvl="0" indent="0" algn="l" rtl="0">
                        <a:lnSpc>
                          <a:spcPct val="107000"/>
                        </a:lnSpc>
                        <a:spcBef>
                          <a:spcPts val="0"/>
                        </a:spcBef>
                        <a:spcAft>
                          <a:spcPts val="0"/>
                        </a:spcAft>
                        <a:buNone/>
                      </a:pPr>
                      <a:r>
                        <a:rPr lang="en-CA" sz="1000"/>
                        <a:t>Wind</a:t>
                      </a:r>
                      <a:endParaRPr sz="10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CA" sz="1100">
                          <a:solidFill>
                            <a:schemeClr val="dk1"/>
                          </a:solidFill>
                        </a:rPr>
                        <a:t>Finland</a:t>
                      </a:r>
                      <a:endParaRPr sz="1100">
                        <a:solidFill>
                          <a:schemeClr val="dk1"/>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Clr>
                          <a:schemeClr val="dk1"/>
                        </a:buClr>
                        <a:buSzPts val="1100"/>
                        <a:buFont typeface="Arial"/>
                        <a:buNone/>
                      </a:pPr>
                      <a:r>
                        <a:rPr lang="en-CA" sz="1100">
                          <a:solidFill>
                            <a:schemeClr val="dk1"/>
                          </a:solidFill>
                        </a:rPr>
                        <a:t>New record</a:t>
                      </a:r>
                      <a:endParaRPr sz="1100">
                        <a:solidFill>
                          <a:schemeClr val="dk1"/>
                        </a:solidFill>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CA" sz="1000" b="1"/>
                        <a:t>Storm “Ulla”:</a:t>
                      </a:r>
                      <a:r>
                        <a:rPr lang="en-CA" sz="1000"/>
                        <a:t> </a:t>
                      </a:r>
                      <a:endParaRPr sz="1000"/>
                    </a:p>
                    <a:p>
                      <a:pPr marL="0" marR="0" lvl="0" indent="0" algn="l" rtl="0">
                        <a:lnSpc>
                          <a:spcPct val="100000"/>
                        </a:lnSpc>
                        <a:spcBef>
                          <a:spcPts val="0"/>
                        </a:spcBef>
                        <a:spcAft>
                          <a:spcPts val="0"/>
                        </a:spcAft>
                        <a:buNone/>
                      </a:pPr>
                      <a:r>
                        <a:rPr lang="en-CA" sz="1000"/>
                        <a:t>- New wind speed record for July in Finland, with a 10-minute average wind speed of 25.6 m/s. </a:t>
                      </a:r>
                      <a:endParaRPr sz="1000"/>
                    </a:p>
                    <a:p>
                      <a:pPr marL="0" marR="0" lvl="0" indent="0" algn="l" rtl="0">
                        <a:lnSpc>
                          <a:spcPct val="100000"/>
                        </a:lnSpc>
                        <a:spcBef>
                          <a:spcPts val="0"/>
                        </a:spcBef>
                        <a:spcAft>
                          <a:spcPts val="0"/>
                        </a:spcAft>
                        <a:buNone/>
                      </a:pPr>
                      <a:r>
                        <a:rPr lang="en-CA" sz="1000"/>
                        <a:t>- High storm surges with +100 cm in Hamina and +67 cm in Helsinki (relative to the theoretical mean sea level)</a:t>
                      </a:r>
                      <a:endParaRPr sz="100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114" name="Google Shape;114;g2da7be747df_0_0"/>
          <p:cNvSpPr txBox="1">
            <a:spLocks noGrp="1"/>
          </p:cNvSpPr>
          <p:nvPr>
            <p:ph type="title"/>
          </p:nvPr>
        </p:nvSpPr>
        <p:spPr>
          <a:xfrm>
            <a:off x="2927389" y="161511"/>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Eastern Nordic</a:t>
            </a:r>
            <a:endParaRPr sz="27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9ECE6AF1-328A-1422-8E0A-F6E4BDA53FF4}"/>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0"/>
        <p:cNvGrpSpPr/>
        <p:nvPr/>
      </p:nvGrpSpPr>
      <p:grpSpPr>
        <a:xfrm>
          <a:off x="0" y="0"/>
          <a:ext cx="0" cy="0"/>
          <a:chOff x="0" y="0"/>
          <a:chExt cx="0" cy="0"/>
        </a:xfrm>
      </p:grpSpPr>
      <p:pic>
        <p:nvPicPr>
          <p:cNvPr id="121" name="Google Shape;121;g2da7be747df_0_9"/>
          <p:cNvPicPr preferRelativeResize="0"/>
          <p:nvPr/>
        </p:nvPicPr>
        <p:blipFill rotWithShape="1">
          <a:blip r:embed="rId3">
            <a:alphaModFix/>
          </a:blip>
          <a:srcRect/>
          <a:stretch/>
        </p:blipFill>
        <p:spPr>
          <a:xfrm>
            <a:off x="8386762" y="6910"/>
            <a:ext cx="757238" cy="953528"/>
          </a:xfrm>
          <a:prstGeom prst="rect">
            <a:avLst/>
          </a:prstGeom>
          <a:noFill/>
          <a:ln>
            <a:noFill/>
          </a:ln>
        </p:spPr>
      </p:pic>
      <p:pic>
        <p:nvPicPr>
          <p:cNvPr id="122" name="Google Shape;122;g2da7be747df_0_9"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0" y="0"/>
            <a:ext cx="757238" cy="842963"/>
          </a:xfrm>
          <a:prstGeom prst="rect">
            <a:avLst/>
          </a:prstGeom>
          <a:noFill/>
          <a:ln>
            <a:noFill/>
          </a:ln>
        </p:spPr>
      </p:pic>
      <p:sp>
        <p:nvSpPr>
          <p:cNvPr id="123" name="Google Shape;123;g2da7be747df_0_9"/>
          <p:cNvSpPr txBox="1">
            <a:spLocks noGrp="1"/>
          </p:cNvSpPr>
          <p:nvPr>
            <p:ph type="title"/>
          </p:nvPr>
        </p:nvSpPr>
        <p:spPr>
          <a:xfrm>
            <a:off x="2927389" y="161511"/>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Eastern Nordic</a:t>
            </a:r>
            <a:endParaRPr sz="2700" b="1" dirty="0">
              <a:solidFill>
                <a:srgbClr val="17365D"/>
              </a:solidFill>
              <a:effectLst>
                <a:outerShdw blurRad="38100" dist="38100" dir="2700000" algn="tl">
                  <a:srgbClr val="000000">
                    <a:alpha val="43137"/>
                  </a:srgbClr>
                </a:outerShdw>
              </a:effectLst>
            </a:endParaRPr>
          </a:p>
        </p:txBody>
      </p:sp>
      <p:pic>
        <p:nvPicPr>
          <p:cNvPr id="125" name="Google Shape;125;g2da7be747df_0_9" title="osisaf_sval_sie_daily-2years.png"/>
          <p:cNvPicPr preferRelativeResize="0"/>
          <p:nvPr/>
        </p:nvPicPr>
        <p:blipFill>
          <a:blip r:embed="rId5">
            <a:alphaModFix/>
          </a:blip>
          <a:stretch>
            <a:fillRect/>
          </a:stretch>
        </p:blipFill>
        <p:spPr>
          <a:xfrm>
            <a:off x="519008" y="1260668"/>
            <a:ext cx="4039920" cy="2967015"/>
          </a:xfrm>
          <a:prstGeom prst="rect">
            <a:avLst/>
          </a:prstGeom>
          <a:noFill/>
          <a:ln>
            <a:noFill/>
          </a:ln>
        </p:spPr>
      </p:pic>
      <p:pic>
        <p:nvPicPr>
          <p:cNvPr id="126" name="Google Shape;126;g2da7be747df_0_9" title="icechart_season_extent_plot_latest.png"/>
          <p:cNvPicPr preferRelativeResize="0"/>
          <p:nvPr/>
        </p:nvPicPr>
        <p:blipFill>
          <a:blip r:embed="rId6">
            <a:alphaModFix/>
          </a:blip>
          <a:stretch>
            <a:fillRect/>
          </a:stretch>
        </p:blipFill>
        <p:spPr>
          <a:xfrm>
            <a:off x="4677240" y="1260675"/>
            <a:ext cx="3956009" cy="2967008"/>
          </a:xfrm>
          <a:prstGeom prst="rect">
            <a:avLst/>
          </a:prstGeom>
          <a:noFill/>
          <a:ln>
            <a:noFill/>
          </a:ln>
        </p:spPr>
      </p:pic>
      <p:sp>
        <p:nvSpPr>
          <p:cNvPr id="2" name="Google Shape;754;p114">
            <a:extLst>
              <a:ext uri="{FF2B5EF4-FFF2-40B4-BE49-F238E27FC236}">
                <a16:creationId xmlns:a16="http://schemas.microsoft.com/office/drawing/2014/main" id="{CC8D7AA9-CDB3-4378-2371-809E1A6B17C5}"/>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1"/>
        <p:cNvGrpSpPr/>
        <p:nvPr/>
      </p:nvGrpSpPr>
      <p:grpSpPr>
        <a:xfrm>
          <a:off x="0" y="0"/>
          <a:ext cx="0" cy="0"/>
          <a:chOff x="0" y="0"/>
          <a:chExt cx="0" cy="0"/>
        </a:xfrm>
      </p:grpSpPr>
      <p:pic>
        <p:nvPicPr>
          <p:cNvPr id="132" name="Google Shape;132;g289ecd0e798_0_320"/>
          <p:cNvPicPr preferRelativeResize="0"/>
          <p:nvPr/>
        </p:nvPicPr>
        <p:blipFill rotWithShape="1">
          <a:blip r:embed="rId3">
            <a:alphaModFix/>
          </a:blip>
          <a:srcRect/>
          <a:stretch/>
        </p:blipFill>
        <p:spPr>
          <a:xfrm>
            <a:off x="8386762" y="0"/>
            <a:ext cx="757238" cy="953528"/>
          </a:xfrm>
          <a:prstGeom prst="rect">
            <a:avLst/>
          </a:prstGeom>
          <a:noFill/>
          <a:ln>
            <a:noFill/>
          </a:ln>
        </p:spPr>
      </p:pic>
      <p:pic>
        <p:nvPicPr>
          <p:cNvPr id="133" name="Google Shape;133;g289ecd0e798_0_320"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2462" y="1826"/>
            <a:ext cx="757238" cy="842963"/>
          </a:xfrm>
          <a:prstGeom prst="rect">
            <a:avLst/>
          </a:prstGeom>
          <a:noFill/>
          <a:ln>
            <a:noFill/>
          </a:ln>
        </p:spPr>
      </p:pic>
      <p:graphicFrame>
        <p:nvGraphicFramePr>
          <p:cNvPr id="134" name="Google Shape;134;g289ecd0e798_0_320"/>
          <p:cNvGraphicFramePr/>
          <p:nvPr/>
        </p:nvGraphicFramePr>
        <p:xfrm>
          <a:off x="615344" y="1125942"/>
          <a:ext cx="7887130" cy="644652"/>
        </p:xfrm>
        <a:graphic>
          <a:graphicData uri="http://schemas.openxmlformats.org/drawingml/2006/table">
            <a:tbl>
              <a:tblPr firstRow="1" bandRow="1">
                <a:noFill/>
              </a:tblPr>
              <a:tblGrid>
                <a:gridCol w="3837533">
                  <a:extLst>
                    <a:ext uri="{9D8B030D-6E8A-4147-A177-3AD203B41FA5}">
                      <a16:colId xmlns:a16="http://schemas.microsoft.com/office/drawing/2014/main" val="20000"/>
                    </a:ext>
                  </a:extLst>
                </a:gridCol>
                <a:gridCol w="1670108">
                  <a:extLst>
                    <a:ext uri="{9D8B030D-6E8A-4147-A177-3AD203B41FA5}">
                      <a16:colId xmlns:a16="http://schemas.microsoft.com/office/drawing/2014/main" val="20001"/>
                    </a:ext>
                  </a:extLst>
                </a:gridCol>
                <a:gridCol w="675743">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352260">
                  <a:extLst>
                    <a:ext uri="{9D8B030D-6E8A-4147-A177-3AD203B41FA5}">
                      <a16:colId xmlns:a16="http://schemas.microsoft.com/office/drawing/2014/main" val="20005"/>
                    </a:ext>
                  </a:extLst>
                </a:gridCol>
              </a:tblGrid>
              <a:tr h="301752">
                <a:tc gridSpan="2">
                  <a:txBody>
                    <a:bodyPr/>
                    <a:lstStyle/>
                    <a:p>
                      <a:pPr marL="0" marR="0" lvl="0" indent="0" algn="l" rtl="0">
                        <a:lnSpc>
                          <a:spcPct val="100000"/>
                        </a:lnSpc>
                        <a:spcBef>
                          <a:spcPts val="0"/>
                        </a:spcBef>
                        <a:spcAft>
                          <a:spcPts val="0"/>
                        </a:spcAft>
                        <a:buClr>
                          <a:srgbClr val="000000"/>
                        </a:buClr>
                        <a:buSzPts val="1700"/>
                        <a:buFont typeface="Arial"/>
                        <a:buNone/>
                      </a:pPr>
                      <a:r>
                        <a:rPr lang="en-CA" sz="1500" b="1" u="none" strike="noStrike" cap="small">
                          <a:solidFill>
                            <a:srgbClr val="17365D"/>
                          </a:solidFill>
                        </a:rPr>
                        <a:t>Seasonal Outlook: Winter 2025/26 (</a:t>
                      </a:r>
                      <a:r>
                        <a:rPr lang="en-CA" sz="1500" b="1">
                          <a:solidFill>
                            <a:srgbClr val="17365D"/>
                          </a:solidFill>
                        </a:rPr>
                        <a:t>November - January</a:t>
                      </a:r>
                      <a:r>
                        <a:rPr lang="en-CA" sz="1500" b="1" u="none" strike="noStrike" cap="small">
                          <a:solidFill>
                            <a:srgbClr val="17365D"/>
                          </a:solidFill>
                        </a:rPr>
                        <a: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gridSpan="4">
                  <a:txBody>
                    <a:bodyPr/>
                    <a:lstStyle/>
                    <a:p>
                      <a:pPr marL="0" marR="0" lvl="0" indent="0" algn="ctr" rtl="0">
                        <a:lnSpc>
                          <a:spcPct val="100000"/>
                        </a:lnSpc>
                        <a:spcBef>
                          <a:spcPts val="0"/>
                        </a:spcBef>
                        <a:spcAft>
                          <a:spcPts val="0"/>
                        </a:spcAft>
                        <a:buClr>
                          <a:srgbClr val="000000"/>
                        </a:buClr>
                        <a:buSzPts val="1300"/>
                        <a:buFont typeface="Arial"/>
                        <a:buNone/>
                      </a:pPr>
                      <a:r>
                        <a:rPr lang="en-CA" sz="1200" b="1" u="none" strike="noStrike" cap="none">
                          <a:solidFill>
                            <a:srgbClr val="17365D"/>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Multi Model Agreement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00">
                <a:tc>
                  <a:txBody>
                    <a:bodyPr/>
                    <a:lstStyle/>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Climatological </a:t>
                      </a:r>
                      <a:endParaRPr sz="900" b="1" u="none" strike="noStrike" cap="none">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variables</a:t>
                      </a:r>
                      <a:endParaRPr sz="900" b="1" u="none" strike="noStrike" cap="none">
                        <a:solidFill>
                          <a:schemeClr val="lt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Forecast relative to </a:t>
                      </a:r>
                      <a:endParaRPr sz="900" b="1" u="none" strike="noStrike" cap="none">
                        <a:solidFill>
                          <a:schemeClr val="lt1"/>
                        </a:solidFill>
                      </a:endParaRPr>
                    </a:p>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climatological normal</a:t>
                      </a:r>
                      <a:endParaRPr sz="900" b="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High</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Moderate</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Low</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i="1" u="none" strike="noStrike" cap="none">
                          <a:solidFill>
                            <a:schemeClr val="lt1"/>
                          </a:solidFill>
                        </a:rPr>
                        <a:t>No</a:t>
                      </a:r>
                      <a:endParaRPr sz="900" b="1" i="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135" name="Google Shape;135;g289ecd0e798_0_320"/>
          <p:cNvGraphicFramePr/>
          <p:nvPr/>
        </p:nvGraphicFramePr>
        <p:xfrm>
          <a:off x="615344" y="2371350"/>
          <a:ext cx="7887174" cy="595275"/>
        </p:xfrm>
        <a:graphic>
          <a:graphicData uri="http://schemas.openxmlformats.org/drawingml/2006/table">
            <a:tbl>
              <a:tblPr firstRow="1" bandRow="1">
                <a:noFill/>
              </a:tblPr>
              <a:tblGrid>
                <a:gridCol w="836415">
                  <a:extLst>
                    <a:ext uri="{9D8B030D-6E8A-4147-A177-3AD203B41FA5}">
                      <a16:colId xmlns:a16="http://schemas.microsoft.com/office/drawing/2014/main" val="20000"/>
                    </a:ext>
                  </a:extLst>
                </a:gridCol>
                <a:gridCol w="3001118">
                  <a:extLst>
                    <a:ext uri="{9D8B030D-6E8A-4147-A177-3AD203B41FA5}">
                      <a16:colId xmlns:a16="http://schemas.microsoft.com/office/drawing/2014/main" val="20001"/>
                    </a:ext>
                  </a:extLst>
                </a:gridCol>
                <a:gridCol w="1670130">
                  <a:extLst>
                    <a:ext uri="{9D8B030D-6E8A-4147-A177-3AD203B41FA5}">
                      <a16:colId xmlns:a16="http://schemas.microsoft.com/office/drawing/2014/main" val="20002"/>
                    </a:ext>
                  </a:extLst>
                </a:gridCol>
                <a:gridCol w="675720">
                  <a:extLst>
                    <a:ext uri="{9D8B030D-6E8A-4147-A177-3AD203B41FA5}">
                      <a16:colId xmlns:a16="http://schemas.microsoft.com/office/drawing/2014/main" val="20003"/>
                    </a:ext>
                  </a:extLst>
                </a:gridCol>
                <a:gridCol w="675765">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198425">
                <a:tc rowSpan="3">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Precipitation</a:t>
                      </a:r>
                      <a:endParaRPr sz="800" u="none" strike="noStrike" cap="none"/>
                    </a:p>
                    <a:p>
                      <a:pPr marL="0" marR="0" lvl="0" indent="0" algn="l" rtl="0">
                        <a:lnSpc>
                          <a:spcPct val="100000"/>
                        </a:lnSpc>
                        <a:spcBef>
                          <a:spcPts val="0"/>
                        </a:spcBef>
                        <a:spcAft>
                          <a:spcPts val="0"/>
                        </a:spcAft>
                        <a:buClr>
                          <a:srgbClr val="000000"/>
                        </a:buClr>
                        <a:buSzPts val="10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l" rtl="0">
                        <a:spcBef>
                          <a:spcPts val="0"/>
                        </a:spcBef>
                        <a:spcAft>
                          <a:spcPts val="0"/>
                        </a:spcAft>
                        <a:buClr>
                          <a:schemeClr val="dk1"/>
                        </a:buClr>
                        <a:buSzPts val="1100"/>
                        <a:buFont typeface="Arial"/>
                        <a:buNone/>
                      </a:pPr>
                      <a:r>
                        <a:rPr lang="en-CA" sz="800">
                          <a:solidFill>
                            <a:schemeClr val="dk1"/>
                          </a:solidFill>
                        </a:rPr>
                        <a:t>Svalbard, northern Barents sea</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None/>
                      </a:pPr>
                      <a:r>
                        <a:rPr lang="en-CA" sz="800" b="1">
                          <a:solidFill>
                            <a:srgbClr val="00B050"/>
                          </a:solidFill>
                        </a:rPr>
                        <a:t>Wetter</a:t>
                      </a:r>
                      <a:endParaRPr sz="800" b="1" u="none" strike="noStrike" cap="none">
                        <a:solidFill>
                          <a:srgbClr val="00B050"/>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98425">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CA" sz="800">
                          <a:solidFill>
                            <a:schemeClr val="dk1"/>
                          </a:solidFill>
                        </a:rPr>
                        <a:t>Southern Barents Sea, Murmansk, White Sea, Continent</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CA" sz="800" b="1">
                          <a:solidFill>
                            <a:srgbClr val="00B050"/>
                          </a:solidFill>
                        </a:rPr>
                        <a:t>Wetter</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CA" sz="800">
                          <a:solidFill>
                            <a:schemeClr val="dk1"/>
                          </a:solidFill>
                        </a:rPr>
                        <a:t>Scandinavia, Norwegian Sea</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None/>
                      </a:pPr>
                      <a:r>
                        <a:rPr lang="en-CA" sz="800" b="1">
                          <a:solidFill>
                            <a:schemeClr val="dk1"/>
                          </a:solidFill>
                        </a:rPr>
                        <a:t>No multi-model agreement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bl>
          </a:graphicData>
        </a:graphic>
      </p:graphicFrame>
      <p:graphicFrame>
        <p:nvGraphicFramePr>
          <p:cNvPr id="136" name="Google Shape;136;g289ecd0e798_0_320"/>
          <p:cNvGraphicFramePr/>
          <p:nvPr/>
        </p:nvGraphicFramePr>
        <p:xfrm>
          <a:off x="615310" y="2933655"/>
          <a:ext cx="7887220" cy="1106721"/>
        </p:xfrm>
        <a:graphic>
          <a:graphicData uri="http://schemas.openxmlformats.org/drawingml/2006/table">
            <a:tbl>
              <a:tblPr firstRow="1" bandRow="1">
                <a:noFill/>
              </a:tblPr>
              <a:tblGrid>
                <a:gridCol w="836438">
                  <a:extLst>
                    <a:ext uri="{9D8B030D-6E8A-4147-A177-3AD203B41FA5}">
                      <a16:colId xmlns:a16="http://schemas.microsoft.com/office/drawing/2014/main" val="20000"/>
                    </a:ext>
                  </a:extLst>
                </a:gridCol>
                <a:gridCol w="1170495">
                  <a:extLst>
                    <a:ext uri="{9D8B030D-6E8A-4147-A177-3AD203B41FA5}">
                      <a16:colId xmlns:a16="http://schemas.microsoft.com/office/drawing/2014/main" val="20001"/>
                    </a:ext>
                  </a:extLst>
                </a:gridCol>
                <a:gridCol w="1830645">
                  <a:extLst>
                    <a:ext uri="{9D8B030D-6E8A-4147-A177-3AD203B41FA5}">
                      <a16:colId xmlns:a16="http://schemas.microsoft.com/office/drawing/2014/main" val="20002"/>
                    </a:ext>
                  </a:extLst>
                </a:gridCol>
                <a:gridCol w="1670130">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675743">
                  <a:extLst>
                    <a:ext uri="{9D8B030D-6E8A-4147-A177-3AD203B41FA5}">
                      <a16:colId xmlns:a16="http://schemas.microsoft.com/office/drawing/2014/main" val="20006"/>
                    </a:ext>
                  </a:extLst>
                </a:gridCol>
                <a:gridCol w="352283">
                  <a:extLst>
                    <a:ext uri="{9D8B030D-6E8A-4147-A177-3AD203B41FA5}">
                      <a16:colId xmlns:a16="http://schemas.microsoft.com/office/drawing/2014/main" val="20007"/>
                    </a:ext>
                  </a:extLst>
                </a:gridCol>
              </a:tblGrid>
              <a:tr h="333985">
                <a:tc rowSpan="3">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Sea-Ice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Freeze-up</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CA" sz="800">
                          <a:solidFill>
                            <a:schemeClr val="dk1"/>
                          </a:solidFill>
                        </a:rPr>
                        <a:t>Barents Sea</a:t>
                      </a:r>
                      <a:endParaRPr sz="800"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1000"/>
                        <a:buFont typeface="Arial"/>
                        <a:buNone/>
                      </a:pPr>
                      <a:endParaRPr sz="800" b="1" u="none" strike="noStrike" cap="none">
                        <a:solidFill>
                          <a:schemeClr val="dk1"/>
                        </a:solidFill>
                      </a:endParaRPr>
                    </a:p>
                    <a:p>
                      <a:pPr marL="0" lvl="0" indent="0" algn="ctr" rtl="0">
                        <a:spcBef>
                          <a:spcPts val="0"/>
                        </a:spcBef>
                        <a:spcAft>
                          <a:spcPts val="0"/>
                        </a:spcAft>
                        <a:buClr>
                          <a:schemeClr val="dk1"/>
                        </a:buClr>
                        <a:buSzPts val="900"/>
                        <a:buFont typeface="Arial"/>
                        <a:buNone/>
                      </a:pPr>
                      <a:r>
                        <a:rPr lang="en-CA" sz="800">
                          <a:solidFill>
                            <a:schemeClr val="dk1"/>
                          </a:solidFill>
                        </a:rPr>
                        <a:t>Late</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900"/>
                        <a:buFont typeface="Arial"/>
                        <a:buNone/>
                      </a:pP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87943">
                <a:tc vMerge="1">
                  <a:txBody>
                    <a:bodyPr/>
                    <a:lstStyle/>
                    <a:p>
                      <a:endParaRPr lang="en-US"/>
                    </a:p>
                  </a:txBody>
                  <a:tcPr/>
                </a:tc>
                <a:tc rowSpan="2">
                  <a:txBody>
                    <a:bodyPr/>
                    <a:lstStyle/>
                    <a:p>
                      <a:pPr marL="0" marR="0" lvl="0" indent="0" algn="ctr" rtl="0">
                        <a:lnSpc>
                          <a:spcPct val="100000"/>
                        </a:lnSpc>
                        <a:spcBef>
                          <a:spcPts val="0"/>
                        </a:spcBef>
                        <a:spcAft>
                          <a:spcPts val="0"/>
                        </a:spcAft>
                        <a:buClr>
                          <a:schemeClr val="dk1"/>
                        </a:buClr>
                        <a:buSzPts val="800"/>
                        <a:buFont typeface="Arial"/>
                        <a:buNone/>
                      </a:pPr>
                      <a:r>
                        <a:rPr lang="en-CA" sz="800" b="1" u="none" strike="noStrike" cap="none">
                          <a:solidFill>
                            <a:schemeClr val="dk1"/>
                          </a:solidFill>
                        </a:rPr>
                        <a:t>Maximum Ice Extent </a:t>
                      </a:r>
                      <a:endParaRPr sz="800" b="1" u="none" strike="noStrike" cap="none">
                        <a:solidFill>
                          <a:schemeClr val="dk1"/>
                        </a:solidFill>
                      </a:endParaRPr>
                    </a:p>
                    <a:p>
                      <a:pPr marL="0" marR="0" lvl="0" indent="0" algn="ctr" rtl="0">
                        <a:lnSpc>
                          <a:spcPct val="100000"/>
                        </a:lnSpc>
                        <a:spcBef>
                          <a:spcPts val="0"/>
                        </a:spcBef>
                        <a:spcAft>
                          <a:spcPts val="0"/>
                        </a:spcAft>
                        <a:buClr>
                          <a:schemeClr val="dk1"/>
                        </a:buClr>
                        <a:buSzPts val="800"/>
                        <a:buFont typeface="Arial"/>
                        <a:buNone/>
                      </a:pPr>
                      <a:endParaRPr sz="800" u="none" strike="noStrike" cap="none">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lvl="0" indent="0" algn="l" rtl="0">
                        <a:spcBef>
                          <a:spcPts val="0"/>
                        </a:spcBef>
                        <a:spcAft>
                          <a:spcPts val="0"/>
                        </a:spcAft>
                        <a:buClr>
                          <a:schemeClr val="dk1"/>
                        </a:buClr>
                        <a:buSzPts val="900"/>
                        <a:buFont typeface="Arial"/>
                        <a:buNone/>
                      </a:pPr>
                      <a:r>
                        <a:rPr lang="en-CA" sz="800">
                          <a:solidFill>
                            <a:schemeClr val="dk1"/>
                          </a:solidFill>
                        </a:rPr>
                        <a:t>Barents Sea</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lnSpc>
                          <a:spcPct val="115000"/>
                        </a:lnSpc>
                        <a:spcBef>
                          <a:spcPts val="0"/>
                        </a:spcBef>
                        <a:spcAft>
                          <a:spcPts val="0"/>
                        </a:spcAft>
                        <a:buClr>
                          <a:schemeClr val="dk1"/>
                        </a:buClr>
                        <a:buSzPts val="1000"/>
                        <a:buFont typeface="Arial"/>
                        <a:buNone/>
                      </a:pPr>
                      <a:endParaRPr sz="800" b="1" u="none" strike="noStrike" cap="none">
                        <a:solidFill>
                          <a:schemeClr val="dk1"/>
                        </a:solidFill>
                      </a:endParaRPr>
                    </a:p>
                    <a:p>
                      <a:pPr marL="0" lvl="0" indent="0" algn="ctr" rtl="0">
                        <a:spcBef>
                          <a:spcPts val="0"/>
                        </a:spcBef>
                        <a:spcAft>
                          <a:spcPts val="0"/>
                        </a:spcAft>
                        <a:buClr>
                          <a:schemeClr val="dk1"/>
                        </a:buClr>
                        <a:buSzPts val="1100"/>
                        <a:buFont typeface="Arial"/>
                        <a:buNone/>
                      </a:pPr>
                      <a:r>
                        <a:rPr lang="en-CA" sz="800">
                          <a:solidFill>
                            <a:schemeClr val="dk1"/>
                          </a:solidFill>
                        </a:rPr>
                        <a:t>Below than normal</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879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98425">
                <a:tc rowSpan="2">
                  <a:txBody>
                    <a:bodyPr/>
                    <a:lstStyle/>
                    <a:p>
                      <a:pPr marL="0" lvl="0" indent="0" algn="ctr" rtl="0">
                        <a:spcBef>
                          <a:spcPts val="0"/>
                        </a:spcBef>
                        <a:spcAft>
                          <a:spcPts val="0"/>
                        </a:spcAft>
                        <a:buNone/>
                      </a:pPr>
                      <a:r>
                        <a:rPr lang="en-CA" sz="800" b="1"/>
                        <a:t>Snow Water Equivalent</a:t>
                      </a:r>
                      <a:endParaRPr sz="80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gridSpan="2">
                  <a:txBody>
                    <a:bodyPr/>
                    <a:lstStyle/>
                    <a:p>
                      <a:pPr marL="0" marR="0" lvl="0" indent="0" algn="l" rtl="0">
                        <a:lnSpc>
                          <a:spcPct val="100000"/>
                        </a:lnSpc>
                        <a:spcBef>
                          <a:spcPts val="0"/>
                        </a:spcBef>
                        <a:spcAft>
                          <a:spcPts val="0"/>
                        </a:spcAft>
                        <a:buClr>
                          <a:schemeClr val="dk1"/>
                        </a:buClr>
                        <a:buSzPts val="800"/>
                        <a:buFont typeface="Arial"/>
                        <a:buNone/>
                      </a:pPr>
                      <a:r>
                        <a:rPr lang="en-CA" sz="800">
                          <a:solidFill>
                            <a:schemeClr val="dk1"/>
                          </a:solidFill>
                        </a:rPr>
                        <a:t>Svalbard</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h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1000"/>
                        <a:buFont typeface="Arial"/>
                        <a:buNone/>
                      </a:pPr>
                      <a:r>
                        <a:rPr lang="en-CA" sz="800" b="1">
                          <a:solidFill>
                            <a:schemeClr val="dk1"/>
                          </a:solidFill>
                        </a:rPr>
                        <a:t>Above than normal</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198425">
                <a:tc vMerge="1">
                  <a:txBody>
                    <a:bodyPr/>
                    <a:lstStyle/>
                    <a:p>
                      <a:endParaRPr lang="en-US"/>
                    </a:p>
                  </a:txBody>
                  <a:tcPr/>
                </a:tc>
                <a:tc gridSpan="2">
                  <a:txBody>
                    <a:bodyPr/>
                    <a:lstStyle/>
                    <a:p>
                      <a:pPr marL="0" marR="0" lvl="0" indent="0" algn="l" rtl="0">
                        <a:lnSpc>
                          <a:spcPct val="100000"/>
                        </a:lnSpc>
                        <a:spcBef>
                          <a:spcPts val="0"/>
                        </a:spcBef>
                        <a:spcAft>
                          <a:spcPts val="0"/>
                        </a:spcAft>
                        <a:buNone/>
                      </a:pPr>
                      <a:r>
                        <a:rPr lang="en-CA" sz="800">
                          <a:solidFill>
                            <a:schemeClr val="dk1"/>
                          </a:solidFill>
                        </a:rPr>
                        <a:t>Scandinavia</a:t>
                      </a:r>
                      <a:endParaRPr sz="80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CA" sz="800" b="1">
                          <a:solidFill>
                            <a:schemeClr val="dk1"/>
                          </a:solidFill>
                        </a:rPr>
                        <a:t>Below than normal</a:t>
                      </a: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None/>
                      </a:pPr>
                      <a:r>
                        <a:rPr lang="en-CA" sz="800" b="1">
                          <a:solidFill>
                            <a:schemeClr val="dk1"/>
                          </a:solidFill>
                        </a:rPr>
                        <a:t>✓</a:t>
                      </a:r>
                      <a:endParaRPr sz="800" b="1">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bl>
          </a:graphicData>
        </a:graphic>
      </p:graphicFrame>
      <p:graphicFrame>
        <p:nvGraphicFramePr>
          <p:cNvPr id="137" name="Google Shape;137;g289ecd0e798_0_320"/>
          <p:cNvGraphicFramePr/>
          <p:nvPr/>
        </p:nvGraphicFramePr>
        <p:xfrm>
          <a:off x="615299" y="1770585"/>
          <a:ext cx="7887198" cy="611973"/>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001118">
                  <a:extLst>
                    <a:ext uri="{9D8B030D-6E8A-4147-A177-3AD203B41FA5}">
                      <a16:colId xmlns:a16="http://schemas.microsoft.com/office/drawing/2014/main" val="20001"/>
                    </a:ext>
                  </a:extLst>
                </a:gridCol>
                <a:gridCol w="1670108">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198425">
                <a:tc rowSpan="3">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Temperature</a:t>
                      </a:r>
                      <a:endParaRPr sz="800" b="1" u="none" strike="noStrike" cap="none">
                        <a:solidFill>
                          <a:schemeClr val="dk1"/>
                        </a:solidFill>
                      </a:endParaRPr>
                    </a:p>
                    <a:p>
                      <a:pPr marL="0" marR="0" lvl="0" indent="0" algn="ctr" rtl="0">
                        <a:lnSpc>
                          <a:spcPct val="100000"/>
                        </a:lnSpc>
                        <a:spcBef>
                          <a:spcPts val="0"/>
                        </a:spcBef>
                        <a:spcAft>
                          <a:spcPts val="0"/>
                        </a:spcAft>
                        <a:buClr>
                          <a:schemeClr val="dk1"/>
                        </a:buClr>
                        <a:buSzPts val="900"/>
                        <a:buFont typeface="Arial"/>
                        <a:buNone/>
                      </a:pPr>
                      <a:endParaRPr sz="800" b="1">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a:solidFill>
                            <a:schemeClr val="dk1"/>
                          </a:solidFill>
                        </a:rPr>
                        <a:t>Svalbard, Barents sea</a:t>
                      </a:r>
                      <a:endParaRPr sz="800"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lnSpc>
                          <a:spcPct val="100000"/>
                        </a:lnSpc>
                        <a:spcBef>
                          <a:spcPts val="0"/>
                        </a:spcBef>
                        <a:spcAft>
                          <a:spcPts val="0"/>
                        </a:spcAft>
                        <a:buClr>
                          <a:schemeClr val="dk1"/>
                        </a:buClr>
                        <a:buSzPts val="1000"/>
                        <a:buFont typeface="Arial"/>
                        <a:buNone/>
                      </a:pPr>
                      <a:r>
                        <a:rPr lang="en-CA" sz="800" b="1">
                          <a:solidFill>
                            <a:srgbClr val="FF0000"/>
                          </a:solidFill>
                        </a:rPr>
                        <a:t>Warmer</a:t>
                      </a:r>
                      <a:endParaRPr sz="800" b="1" u="none" strike="noStrike" cap="none">
                        <a:solidFill>
                          <a:srgbClr val="FF000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215123">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a:t>Murmansk, White Sea, Continent</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CA" sz="800"/>
                        <a:t>Scandinavia, Norwegian Sea</a:t>
                      </a:r>
                      <a:endParaRPr sz="800" u="none" strike="noStrike" cap="none"/>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a:solidFill>
                            <a:schemeClr val="dk1"/>
                          </a:solidFill>
                        </a:rPr>
                        <a:t>✓</a:t>
                      </a: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bl>
          </a:graphicData>
        </a:graphic>
      </p:graphicFrame>
      <p:sp>
        <p:nvSpPr>
          <p:cNvPr id="138" name="Google Shape;138;g289ecd0e798_0_320"/>
          <p:cNvSpPr txBox="1">
            <a:spLocks noGrp="1"/>
          </p:cNvSpPr>
          <p:nvPr>
            <p:ph type="title"/>
          </p:nvPr>
        </p:nvSpPr>
        <p:spPr>
          <a:xfrm>
            <a:off x="2871004" y="16151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Eastern Nordic</a:t>
            </a:r>
            <a:endParaRPr sz="2700" b="1" dirty="0">
              <a:solidFill>
                <a:srgbClr val="17365D"/>
              </a:solidFill>
              <a:effectLst>
                <a:outerShdw blurRad="38100" dist="38100" dir="2700000" algn="tl">
                  <a:srgbClr val="000000">
                    <a:alpha val="43137"/>
                  </a:srgbClr>
                </a:outerShdw>
              </a:effectLst>
            </a:endParaRPr>
          </a:p>
        </p:txBody>
      </p:sp>
      <p:sp>
        <p:nvSpPr>
          <p:cNvPr id="2" name="Google Shape;754;p114">
            <a:extLst>
              <a:ext uri="{FF2B5EF4-FFF2-40B4-BE49-F238E27FC236}">
                <a16:creationId xmlns:a16="http://schemas.microsoft.com/office/drawing/2014/main" id="{C93A3758-3DEE-A2FA-1DDC-56B4BFDBE9D3}"/>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4"/>
        <p:cNvGrpSpPr/>
        <p:nvPr/>
      </p:nvGrpSpPr>
      <p:grpSpPr>
        <a:xfrm>
          <a:off x="0" y="0"/>
          <a:ext cx="0" cy="0"/>
          <a:chOff x="0" y="0"/>
          <a:chExt cx="0" cy="0"/>
        </a:xfrm>
      </p:grpSpPr>
      <p:pic>
        <p:nvPicPr>
          <p:cNvPr id="145" name="Google Shape;145;g39eeb56b5d4_1_6"/>
          <p:cNvPicPr preferRelativeResize="0"/>
          <p:nvPr/>
        </p:nvPicPr>
        <p:blipFill rotWithShape="1">
          <a:blip r:embed="rId3">
            <a:alphaModFix/>
          </a:blip>
          <a:srcRect/>
          <a:stretch/>
        </p:blipFill>
        <p:spPr>
          <a:xfrm>
            <a:off x="8386770" y="0"/>
            <a:ext cx="757238" cy="953528"/>
          </a:xfrm>
          <a:prstGeom prst="rect">
            <a:avLst/>
          </a:prstGeom>
          <a:noFill/>
          <a:ln>
            <a:noFill/>
          </a:ln>
        </p:spPr>
      </p:pic>
      <p:pic>
        <p:nvPicPr>
          <p:cNvPr id="146" name="Google Shape;146;g39eeb56b5d4_1_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0" y="0"/>
            <a:ext cx="757238" cy="842963"/>
          </a:xfrm>
          <a:prstGeom prst="rect">
            <a:avLst/>
          </a:prstGeom>
          <a:noFill/>
          <a:ln>
            <a:noFill/>
          </a:ln>
        </p:spPr>
      </p:pic>
      <p:sp>
        <p:nvSpPr>
          <p:cNvPr id="147" name="Google Shape;147;g39eeb56b5d4_1_6"/>
          <p:cNvSpPr txBox="1">
            <a:spLocks noGrp="1"/>
          </p:cNvSpPr>
          <p:nvPr>
            <p:ph type="title"/>
          </p:nvPr>
        </p:nvSpPr>
        <p:spPr>
          <a:xfrm>
            <a:off x="2871004" y="16151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700" b="1" dirty="0">
                <a:solidFill>
                  <a:srgbClr val="17365D"/>
                </a:solidFill>
                <a:effectLst>
                  <a:outerShdw blurRad="38100" dist="38100" dir="2700000" algn="tl">
                    <a:srgbClr val="000000">
                      <a:alpha val="43137"/>
                    </a:srgbClr>
                  </a:outerShdw>
                </a:effectLst>
              </a:rPr>
              <a:t>Eastern Nordic</a:t>
            </a:r>
            <a:endParaRPr sz="2700" b="1" dirty="0">
              <a:solidFill>
                <a:srgbClr val="17365D"/>
              </a:solidFill>
              <a:effectLst>
                <a:outerShdw blurRad="38100" dist="38100" dir="2700000" algn="tl">
                  <a:srgbClr val="000000">
                    <a:alpha val="43137"/>
                  </a:srgbClr>
                </a:outerShdw>
              </a:effectLst>
            </a:endParaRPr>
          </a:p>
        </p:txBody>
      </p:sp>
      <p:pic>
        <p:nvPicPr>
          <p:cNvPr id="149" name="Google Shape;149;g39eeb56b5d4_1_6" title="Screenshot from 2025-10-31 10-20-55.png"/>
          <p:cNvPicPr preferRelativeResize="0"/>
          <p:nvPr/>
        </p:nvPicPr>
        <p:blipFill>
          <a:blip r:embed="rId5">
            <a:alphaModFix/>
          </a:blip>
          <a:stretch>
            <a:fillRect/>
          </a:stretch>
        </p:blipFill>
        <p:spPr>
          <a:xfrm>
            <a:off x="4762328" y="777089"/>
            <a:ext cx="3386633" cy="3989076"/>
          </a:xfrm>
          <a:prstGeom prst="rect">
            <a:avLst/>
          </a:prstGeom>
          <a:noFill/>
          <a:ln>
            <a:noFill/>
          </a:ln>
        </p:spPr>
      </p:pic>
      <p:pic>
        <p:nvPicPr>
          <p:cNvPr id="150" name="Google Shape;150;g39eeb56b5d4_1_6" title="Screenshot from 2025-10-31 10-13-35.png"/>
          <p:cNvPicPr preferRelativeResize="0"/>
          <p:nvPr/>
        </p:nvPicPr>
        <p:blipFill>
          <a:blip r:embed="rId6">
            <a:alphaModFix/>
          </a:blip>
          <a:stretch>
            <a:fillRect/>
          </a:stretch>
        </p:blipFill>
        <p:spPr>
          <a:xfrm>
            <a:off x="1270890" y="777093"/>
            <a:ext cx="3386628" cy="3989070"/>
          </a:xfrm>
          <a:prstGeom prst="rect">
            <a:avLst/>
          </a:prstGeom>
          <a:noFill/>
          <a:ln>
            <a:noFill/>
          </a:ln>
        </p:spPr>
      </p:pic>
      <p:sp>
        <p:nvSpPr>
          <p:cNvPr id="2" name="Google Shape;754;p114">
            <a:extLst>
              <a:ext uri="{FF2B5EF4-FFF2-40B4-BE49-F238E27FC236}">
                <a16:creationId xmlns:a16="http://schemas.microsoft.com/office/drawing/2014/main" id="{61605684-5875-CC4A-EBB3-2C8B90982A8F}"/>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544052" y="477170"/>
            <a:ext cx="8341031" cy="594225"/>
          </a:xfrm>
          <a:prstGeom prst="rect">
            <a:avLst/>
          </a:prstGeom>
        </p:spPr>
        <p:txBody>
          <a:bodyPr spcFirstLastPara="1" wrap="square" lIns="68569" tIns="34275" rIns="68569" bIns="34275" anchor="ctr" anchorCtr="0">
            <a:noAutofit/>
          </a:bodyPr>
          <a:lstStyle/>
          <a:p>
            <a:pPr algn="ctr"/>
            <a:r>
              <a:rPr lang="en-CA" sz="2800" dirty="0">
                <a:effectLst>
                  <a:outerShdw blurRad="38100" dist="38100" dir="2700000" algn="tl">
                    <a:srgbClr val="000000">
                      <a:alpha val="43137"/>
                    </a:srgbClr>
                  </a:outerShdw>
                </a:effectLst>
              </a:rPr>
              <a:t>Welcome to Arctic Climate Forum #16 – ACF-16</a:t>
            </a:r>
            <a:endParaRPr sz="2800" dirty="0">
              <a:effectLst>
                <a:outerShdw blurRad="38100" dist="38100" dir="2700000" algn="tl">
                  <a:srgbClr val="000000">
                    <a:alpha val="43137"/>
                  </a:srgbClr>
                </a:outerShdw>
              </a:effectLst>
            </a:endParaRPr>
          </a:p>
        </p:txBody>
      </p:sp>
      <p:sp>
        <p:nvSpPr>
          <p:cNvPr id="187" name="Google Shape;187;p29"/>
          <p:cNvSpPr txBox="1">
            <a:spLocks noGrp="1"/>
          </p:cNvSpPr>
          <p:nvPr>
            <p:ph type="body" idx="1"/>
          </p:nvPr>
        </p:nvSpPr>
        <p:spPr>
          <a:xfrm>
            <a:off x="713678" y="846535"/>
            <a:ext cx="7248293" cy="3673125"/>
          </a:xfrm>
          <a:prstGeom prst="rect">
            <a:avLst/>
          </a:prstGeom>
        </p:spPr>
        <p:txBody>
          <a:bodyPr spcFirstLastPara="1" wrap="square" lIns="68569" tIns="34275" rIns="68569" bIns="34275" anchor="t" anchorCtr="0">
            <a:noAutofit/>
          </a:bodyPr>
          <a:lstStyle/>
          <a:p>
            <a:pPr marL="0" indent="0">
              <a:buNone/>
            </a:pPr>
            <a:endParaRPr b="1" i="1" dirty="0"/>
          </a:p>
          <a:p>
            <a:pPr>
              <a:buClrTx/>
              <a:buSzPct val="100000"/>
              <a:buFont typeface="Wingdings" panose="05000000000000000000" pitchFamily="2" charset="2"/>
              <a:buChar char="q"/>
            </a:pPr>
            <a:r>
              <a:rPr lang="en-CA" sz="2400" dirty="0"/>
              <a:t>A forum for Arctic Regional Climate Centre Network to meet stakeholders and users</a:t>
            </a:r>
            <a:endParaRPr sz="2400" dirty="0"/>
          </a:p>
          <a:p>
            <a:pPr>
              <a:spcBef>
                <a:spcPts val="0"/>
              </a:spcBef>
              <a:buClrTx/>
              <a:buSzPct val="100000"/>
              <a:buFont typeface="Wingdings" panose="05000000000000000000" pitchFamily="2" charset="2"/>
              <a:buChar char="q"/>
            </a:pPr>
            <a:r>
              <a:rPr lang="en-CA" sz="2400" dirty="0"/>
              <a:t>Every spring (last part of May) and every fall (last part of October or early November)</a:t>
            </a:r>
            <a:endParaRPr sz="2400" dirty="0"/>
          </a:p>
        </p:txBody>
      </p:sp>
      <p:pic>
        <p:nvPicPr>
          <p:cNvPr id="189" name="Google Shape;189;p29"/>
          <p:cNvPicPr preferRelativeResize="0"/>
          <p:nvPr/>
        </p:nvPicPr>
        <p:blipFill>
          <a:blip r:embed="rId3">
            <a:alphaModFix/>
          </a:blip>
          <a:stretch>
            <a:fillRect/>
          </a:stretch>
        </p:blipFill>
        <p:spPr>
          <a:xfrm>
            <a:off x="7235142" y="2842725"/>
            <a:ext cx="1625045" cy="20463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09"/>
        <p:cNvGrpSpPr/>
        <p:nvPr/>
      </p:nvGrpSpPr>
      <p:grpSpPr>
        <a:xfrm>
          <a:off x="0" y="0"/>
          <a:ext cx="0" cy="0"/>
          <a:chOff x="0" y="0"/>
          <a:chExt cx="0" cy="0"/>
        </a:xfrm>
      </p:grpSpPr>
      <p:sp>
        <p:nvSpPr>
          <p:cNvPr id="1110" name="Google Shape;1110;p139"/>
          <p:cNvSpPr txBox="1">
            <a:spLocks noGrp="1"/>
          </p:cNvSpPr>
          <p:nvPr>
            <p:ph type="title"/>
          </p:nvPr>
        </p:nvSpPr>
        <p:spPr>
          <a:xfrm>
            <a:off x="330635" y="1473404"/>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Arial"/>
              <a:buNone/>
            </a:pPr>
            <a:r>
              <a:rPr lang="en" sz="4000" b="1" dirty="0">
                <a:solidFill>
                  <a:srgbClr val="17365D"/>
                </a:solidFill>
                <a:effectLst>
                  <a:outerShdw blurRad="38100" dist="38100" dir="2700000" algn="tl">
                    <a:srgbClr val="000000">
                      <a:alpha val="43137"/>
                    </a:srgbClr>
                  </a:outerShdw>
                </a:effectLst>
              </a:rPr>
              <a:t>Eurasian Node</a:t>
            </a:r>
            <a:endParaRPr sz="4000" b="1" dirty="0">
              <a:solidFill>
                <a:srgbClr val="17365D"/>
              </a:solidFill>
              <a:effectLst>
                <a:outerShdw blurRad="38100" dist="38100" dir="2700000" algn="tl">
                  <a:srgbClr val="000000">
                    <a:alpha val="43137"/>
                  </a:srgbClr>
                </a:outerShdw>
              </a:effectLst>
            </a:endParaRPr>
          </a:p>
        </p:txBody>
      </p:sp>
      <p:sp>
        <p:nvSpPr>
          <p:cNvPr id="1111" name="Google Shape;1111;p139"/>
          <p:cNvSpPr txBox="1"/>
          <p:nvPr/>
        </p:nvSpPr>
        <p:spPr>
          <a:xfrm>
            <a:off x="1333180" y="4141174"/>
            <a:ext cx="7538700" cy="599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888888"/>
              </a:buClr>
              <a:buSzPts val="3200"/>
              <a:buFont typeface="Arial"/>
              <a:buNone/>
            </a:pPr>
            <a:r>
              <a:rPr lang="en" sz="3200" b="0" i="0" u="none" strike="noStrike" cap="none" dirty="0">
                <a:solidFill>
                  <a:srgbClr val="888888"/>
                </a:solidFill>
                <a:latin typeface="Arial"/>
                <a:ea typeface="Arial"/>
                <a:cs typeface="Arial"/>
                <a:sym typeface="Arial"/>
              </a:rPr>
              <a:t>Arctic Regional Climate Centre Network</a:t>
            </a:r>
            <a:endParaRPr sz="3200" b="0" i="0" u="none" strike="noStrike" cap="none" dirty="0">
              <a:solidFill>
                <a:srgbClr val="888888"/>
              </a:solidFill>
              <a:latin typeface="Arial"/>
              <a:ea typeface="Arial"/>
              <a:cs typeface="Arial"/>
              <a:sym typeface="Arial"/>
            </a:endParaRPr>
          </a:p>
        </p:txBody>
      </p:sp>
      <p:pic>
        <p:nvPicPr>
          <p:cNvPr id="1112" name="Google Shape;1112;p139"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272120" y="3987679"/>
            <a:ext cx="757238" cy="842963"/>
          </a:xfrm>
          <a:prstGeom prst="rect">
            <a:avLst/>
          </a:prstGeom>
          <a:noFill/>
          <a:ln>
            <a:noFill/>
          </a:ln>
        </p:spPr>
      </p:pic>
      <p:pic>
        <p:nvPicPr>
          <p:cNvPr id="1113" name="Google Shape;1113;p139"/>
          <p:cNvPicPr preferRelativeResize="0"/>
          <p:nvPr/>
        </p:nvPicPr>
        <p:blipFill rotWithShape="1">
          <a:blip r:embed="rId4">
            <a:alphaModFix/>
          </a:blip>
          <a:srcRect/>
          <a:stretch/>
        </p:blipFill>
        <p:spPr>
          <a:xfrm>
            <a:off x="7984512" y="63952"/>
            <a:ext cx="1043405" cy="1313883"/>
          </a:xfrm>
          <a:prstGeom prst="rect">
            <a:avLst/>
          </a:prstGeom>
          <a:noFill/>
          <a:ln>
            <a:noFill/>
          </a:ln>
        </p:spPr>
      </p:pic>
      <p:sp>
        <p:nvSpPr>
          <p:cNvPr id="1114" name="Google Shape;1114;p139"/>
          <p:cNvSpPr txBox="1"/>
          <p:nvPr/>
        </p:nvSpPr>
        <p:spPr>
          <a:xfrm>
            <a:off x="1821561" y="2412557"/>
            <a:ext cx="5500878" cy="1092566"/>
          </a:xfrm>
          <a:prstGeom prst="rect">
            <a:avLst/>
          </a:prstGeom>
          <a:noFill/>
          <a:ln>
            <a:noFill/>
          </a:ln>
        </p:spPr>
        <p:txBody>
          <a:bodyPr spcFirstLastPara="1" wrap="square" lIns="91425" tIns="45700" rIns="91425" bIns="45700" anchor="t" anchorCtr="0">
            <a:spAutoFit/>
          </a:bodyPr>
          <a:lstStyle/>
          <a:p>
            <a:pPr marL="355600" marR="0" lvl="0" indent="-342900" algn="l" rtl="0">
              <a:lnSpc>
                <a:spcPct val="100000"/>
              </a:lnSpc>
              <a:spcBef>
                <a:spcPts val="0"/>
              </a:spcBef>
              <a:spcAft>
                <a:spcPts val="0"/>
              </a:spcAft>
              <a:buClr>
                <a:schemeClr val="dk1"/>
              </a:buClr>
              <a:buSzPts val="1600"/>
              <a:buFont typeface="Wingdings" panose="05000000000000000000" pitchFamily="2" charset="2"/>
              <a:buChar char="q"/>
            </a:pPr>
            <a:r>
              <a:rPr lang="en" sz="2000" b="1" i="0" u="none" strike="noStrike" cap="none" dirty="0">
                <a:solidFill>
                  <a:srgbClr val="17365D"/>
                </a:solidFill>
                <a:latin typeface="Arial"/>
                <a:ea typeface="Arial"/>
                <a:cs typeface="Arial"/>
                <a:sym typeface="Arial"/>
              </a:rPr>
              <a:t>Western Siberian</a:t>
            </a:r>
            <a:endParaRPr sz="2000" b="0" i="0" u="none" strike="noStrike" cap="none" dirty="0">
              <a:solidFill>
                <a:srgbClr val="17365D"/>
              </a:solidFill>
              <a:latin typeface="Arial"/>
              <a:ea typeface="Arial"/>
              <a:cs typeface="Arial"/>
              <a:sym typeface="Arial"/>
            </a:endParaRPr>
          </a:p>
          <a:p>
            <a:pPr marL="355600" marR="0" lvl="0" indent="-342900" algn="l" rtl="0">
              <a:lnSpc>
                <a:spcPct val="100000"/>
              </a:lnSpc>
              <a:spcBef>
                <a:spcPts val="300"/>
              </a:spcBef>
              <a:spcAft>
                <a:spcPts val="0"/>
              </a:spcAft>
              <a:buClr>
                <a:schemeClr val="dk1"/>
              </a:buClr>
              <a:buSzPts val="1600"/>
              <a:buFont typeface="Wingdings" panose="05000000000000000000" pitchFamily="2" charset="2"/>
              <a:buChar char="q"/>
            </a:pPr>
            <a:r>
              <a:rPr lang="en" sz="2000" b="1" i="0" u="none" strike="noStrike" cap="none" dirty="0">
                <a:solidFill>
                  <a:srgbClr val="17365D"/>
                </a:solidFill>
                <a:latin typeface="Arial"/>
                <a:ea typeface="Arial"/>
                <a:cs typeface="Arial"/>
                <a:sym typeface="Arial"/>
              </a:rPr>
              <a:t>Eastern Siberian       Svetlana Emelina</a:t>
            </a:r>
            <a:endParaRPr sz="2000" b="0" i="0" u="none" strike="noStrike" cap="none" dirty="0">
              <a:solidFill>
                <a:srgbClr val="17365D"/>
              </a:solidFill>
              <a:latin typeface="Arial"/>
              <a:ea typeface="Arial"/>
              <a:cs typeface="Arial"/>
              <a:sym typeface="Arial"/>
            </a:endParaRPr>
          </a:p>
          <a:p>
            <a:pPr marL="355600" marR="0" lvl="0" indent="-342900" algn="l" rtl="0">
              <a:lnSpc>
                <a:spcPct val="100000"/>
              </a:lnSpc>
              <a:spcBef>
                <a:spcPts val="300"/>
              </a:spcBef>
              <a:spcAft>
                <a:spcPts val="0"/>
              </a:spcAft>
              <a:buClr>
                <a:schemeClr val="dk1"/>
              </a:buClr>
              <a:buSzPts val="1600"/>
              <a:buFont typeface="Wingdings" panose="05000000000000000000" pitchFamily="2" charset="2"/>
              <a:buChar char="q"/>
            </a:pPr>
            <a:r>
              <a:rPr lang="en" sz="2000" b="1" i="0" u="none" strike="noStrike" cap="none" dirty="0">
                <a:solidFill>
                  <a:srgbClr val="17365D"/>
                </a:solidFill>
                <a:latin typeface="Arial"/>
                <a:ea typeface="Arial"/>
                <a:cs typeface="Arial"/>
                <a:sym typeface="Arial"/>
              </a:rPr>
              <a:t>Chukchi &amp; Bering</a:t>
            </a:r>
            <a:endParaRPr sz="2000" b="0" i="0" u="none" strike="noStrike" cap="none" dirty="0">
              <a:solidFill>
                <a:srgbClr val="17365D"/>
              </a:solidFill>
              <a:latin typeface="Arial"/>
              <a:ea typeface="Arial"/>
              <a:cs typeface="Arial"/>
              <a:sym typeface="Arial"/>
            </a:endParaRPr>
          </a:p>
        </p:txBody>
      </p:sp>
      <p:sp>
        <p:nvSpPr>
          <p:cNvPr id="2" name="Google Shape;754;p114">
            <a:extLst>
              <a:ext uri="{FF2B5EF4-FFF2-40B4-BE49-F238E27FC236}">
                <a16:creationId xmlns:a16="http://schemas.microsoft.com/office/drawing/2014/main" id="{620ED241-E9FE-2176-555E-FA35FE8E26F1}"/>
              </a:ext>
            </a:extLst>
          </p:cNvPr>
          <p:cNvSpPr/>
          <p:nvPr/>
        </p:nvSpPr>
        <p:spPr>
          <a:xfrm>
            <a:off x="0" y="492041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Right Brace 4">
            <a:extLst>
              <a:ext uri="{FF2B5EF4-FFF2-40B4-BE49-F238E27FC236}">
                <a16:creationId xmlns:a16="http://schemas.microsoft.com/office/drawing/2014/main" id="{34FFE7AA-3397-CC52-5C46-159C213AE5BD}"/>
              </a:ext>
            </a:extLst>
          </p:cNvPr>
          <p:cNvSpPr/>
          <p:nvPr/>
        </p:nvSpPr>
        <p:spPr>
          <a:xfrm>
            <a:off x="4455651" y="2510340"/>
            <a:ext cx="232697" cy="924232"/>
          </a:xfrm>
          <a:prstGeom prst="rightBrac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92"/>
        <p:cNvGrpSpPr/>
        <p:nvPr/>
      </p:nvGrpSpPr>
      <p:grpSpPr>
        <a:xfrm>
          <a:off x="0" y="0"/>
          <a:ext cx="0" cy="0"/>
          <a:chOff x="0" y="0"/>
          <a:chExt cx="0" cy="0"/>
        </a:xfrm>
      </p:grpSpPr>
      <p:sp>
        <p:nvSpPr>
          <p:cNvPr id="593" name="Google Shape;593;p55"/>
          <p:cNvSpPr txBox="1">
            <a:spLocks noGrp="1"/>
          </p:cNvSpPr>
          <p:nvPr>
            <p:ph type="title"/>
          </p:nvPr>
        </p:nvSpPr>
        <p:spPr>
          <a:xfrm>
            <a:off x="917207" y="198878"/>
            <a:ext cx="5269443" cy="498690"/>
          </a:xfrm>
          <a:prstGeom prst="rect">
            <a:avLst/>
          </a:prstGeom>
          <a:noFill/>
          <a:ln>
            <a:noFill/>
          </a:ln>
        </p:spPr>
        <p:txBody>
          <a:bodyPr spcFirstLastPara="1" wrap="square" lIns="82283" tIns="41130" rIns="82283" bIns="41130" anchor="ctr" anchorCtr="0">
            <a:noAutofit/>
          </a:bodyPr>
          <a:lstStyle/>
          <a:p>
            <a:pPr algn="l">
              <a:buSzPts val="3200"/>
            </a:pPr>
            <a:r>
              <a:rPr lang="en-CA" sz="4000" b="1" dirty="0">
                <a:solidFill>
                  <a:srgbClr val="17365D"/>
                </a:solidFill>
                <a:effectLst>
                  <a:outerShdw blurRad="38100" dist="38100" dir="2700000" algn="tl">
                    <a:srgbClr val="000000">
                      <a:alpha val="43137"/>
                    </a:srgbClr>
                  </a:outerShdw>
                </a:effectLst>
              </a:rPr>
              <a:t>Western Siberia</a:t>
            </a:r>
            <a:endParaRPr sz="4000" b="1" dirty="0">
              <a:solidFill>
                <a:srgbClr val="17365D"/>
              </a:solidFill>
              <a:effectLst>
                <a:outerShdw blurRad="38100" dist="38100" dir="2700000" algn="tl">
                  <a:srgbClr val="000000">
                    <a:alpha val="43137"/>
                  </a:srgbClr>
                </a:outerShdw>
              </a:effectLst>
            </a:endParaRPr>
          </a:p>
        </p:txBody>
      </p:sp>
      <p:grpSp>
        <p:nvGrpSpPr>
          <p:cNvPr id="594" name="Google Shape;594;p55"/>
          <p:cNvGrpSpPr/>
          <p:nvPr/>
        </p:nvGrpSpPr>
        <p:grpSpPr>
          <a:xfrm>
            <a:off x="979477" y="817389"/>
            <a:ext cx="3887873" cy="3887982"/>
            <a:chOff x="596238" y="1222487"/>
            <a:chExt cx="4556333" cy="4617336"/>
          </a:xfrm>
        </p:grpSpPr>
        <p:pic>
          <p:nvPicPr>
            <p:cNvPr id="595" name="Google Shape;595;p55"/>
            <p:cNvPicPr preferRelativeResize="0"/>
            <p:nvPr/>
          </p:nvPicPr>
          <p:blipFill rotWithShape="1">
            <a:blip r:embed="rId3">
              <a:alphaModFix/>
            </a:blip>
            <a:srcRect/>
            <a:stretch/>
          </p:blipFill>
          <p:spPr>
            <a:xfrm>
              <a:off x="596238" y="1222487"/>
              <a:ext cx="4556333" cy="4617336"/>
            </a:xfrm>
            <a:prstGeom prst="rect">
              <a:avLst/>
            </a:prstGeom>
            <a:noFill/>
            <a:ln>
              <a:noFill/>
            </a:ln>
          </p:spPr>
        </p:pic>
        <p:cxnSp>
          <p:nvCxnSpPr>
            <p:cNvPr id="596" name="Google Shape;596;p55"/>
            <p:cNvCxnSpPr/>
            <p:nvPr/>
          </p:nvCxnSpPr>
          <p:spPr>
            <a:xfrm rot="10800000">
              <a:off x="3397528" y="3974750"/>
              <a:ext cx="1206923" cy="727541"/>
            </a:xfrm>
            <a:prstGeom prst="straightConnector1">
              <a:avLst/>
            </a:prstGeom>
            <a:noFill/>
            <a:ln w="28575" cap="flat" cmpd="sng">
              <a:solidFill>
                <a:srgbClr val="FF0000"/>
              </a:solidFill>
              <a:prstDash val="solid"/>
              <a:round/>
              <a:headEnd type="none" w="sm" len="sm"/>
              <a:tailEnd type="none" w="sm" len="sm"/>
            </a:ln>
          </p:spPr>
        </p:cxnSp>
        <p:cxnSp>
          <p:nvCxnSpPr>
            <p:cNvPr id="597" name="Google Shape;597;p55"/>
            <p:cNvCxnSpPr/>
            <p:nvPr/>
          </p:nvCxnSpPr>
          <p:spPr>
            <a:xfrm flipH="1">
              <a:off x="3408681" y="3552364"/>
              <a:ext cx="1391919" cy="252471"/>
            </a:xfrm>
            <a:prstGeom prst="straightConnector1">
              <a:avLst/>
            </a:prstGeom>
            <a:noFill/>
            <a:ln w="28575" cap="flat" cmpd="sng">
              <a:solidFill>
                <a:srgbClr val="FF0000"/>
              </a:solidFill>
              <a:prstDash val="solid"/>
              <a:round/>
              <a:headEnd type="none" w="sm" len="sm"/>
              <a:tailEnd type="none" w="sm" len="sm"/>
            </a:ln>
          </p:spPr>
        </p:cxnSp>
        <p:sp>
          <p:nvSpPr>
            <p:cNvPr id="598" name="Google Shape;598;p55"/>
            <p:cNvSpPr/>
            <p:nvPr/>
          </p:nvSpPr>
          <p:spPr>
            <a:xfrm>
              <a:off x="3398520" y="3799840"/>
              <a:ext cx="40732" cy="187960"/>
            </a:xfrm>
            <a:custGeom>
              <a:avLst/>
              <a:gdLst/>
              <a:ahLst/>
              <a:cxnLst/>
              <a:rect l="l" t="t" r="r" b="b"/>
              <a:pathLst>
                <a:path w="40732" h="187960" extrusionOk="0">
                  <a:moveTo>
                    <a:pt x="25400" y="0"/>
                  </a:moveTo>
                  <a:cubicBezTo>
                    <a:pt x="32596" y="20320"/>
                    <a:pt x="39793" y="40640"/>
                    <a:pt x="40640" y="60960"/>
                  </a:cubicBezTo>
                  <a:cubicBezTo>
                    <a:pt x="41487" y="81280"/>
                    <a:pt x="36407" y="107527"/>
                    <a:pt x="30480" y="121920"/>
                  </a:cubicBezTo>
                  <a:cubicBezTo>
                    <a:pt x="24553" y="136313"/>
                    <a:pt x="10160" y="136313"/>
                    <a:pt x="5080" y="147320"/>
                  </a:cubicBezTo>
                  <a:cubicBezTo>
                    <a:pt x="0" y="158327"/>
                    <a:pt x="0" y="173143"/>
                    <a:pt x="0" y="187960"/>
                  </a:cubicBezTo>
                </a:path>
              </a:pathLst>
            </a:custGeom>
            <a:noFill/>
            <a:ln w="28575" cap="flat" cmpd="sng">
              <a:solidFill>
                <a:srgbClr val="FF0000"/>
              </a:solidFill>
              <a:prstDash val="solid"/>
              <a:round/>
              <a:headEnd type="none" w="sm" len="sm"/>
              <a:tailEnd type="none" w="sm" len="sm"/>
            </a:ln>
          </p:spPr>
          <p:txBody>
            <a:bodyPr spcFirstLastPara="1" wrap="square" lIns="82283" tIns="41130" rIns="82283" bIns="41130" anchor="ctr" anchorCtr="0">
              <a:noAutofit/>
            </a:bodyPr>
            <a:lstStyle/>
            <a:p>
              <a:pPr algn="ctr" defTabSz="822960">
                <a:buSzPts val="1400"/>
              </a:pPr>
              <a:endParaRPr sz="1260">
                <a:solidFill>
                  <a:srgbClr val="FFFFFF"/>
                </a:solidFill>
              </a:endParaRPr>
            </a:p>
          </p:txBody>
        </p:sp>
        <p:sp>
          <p:nvSpPr>
            <p:cNvPr id="599" name="Google Shape;599;p55"/>
            <p:cNvSpPr/>
            <p:nvPr/>
          </p:nvSpPr>
          <p:spPr>
            <a:xfrm>
              <a:off x="4617720" y="3556000"/>
              <a:ext cx="213442" cy="1132840"/>
            </a:xfrm>
            <a:custGeom>
              <a:avLst/>
              <a:gdLst/>
              <a:ahLst/>
              <a:cxnLst/>
              <a:rect l="l" t="t" r="r" b="b"/>
              <a:pathLst>
                <a:path w="213442" h="1132840" extrusionOk="0">
                  <a:moveTo>
                    <a:pt x="203200" y="0"/>
                  </a:moveTo>
                  <a:cubicBezTo>
                    <a:pt x="207856" y="57573"/>
                    <a:pt x="212513" y="115147"/>
                    <a:pt x="213360" y="157480"/>
                  </a:cubicBezTo>
                  <a:cubicBezTo>
                    <a:pt x="214207" y="199813"/>
                    <a:pt x="208280" y="254000"/>
                    <a:pt x="208280" y="254000"/>
                  </a:cubicBezTo>
                  <a:cubicBezTo>
                    <a:pt x="206587" y="286173"/>
                    <a:pt x="204047" y="316653"/>
                    <a:pt x="203200" y="350520"/>
                  </a:cubicBezTo>
                  <a:cubicBezTo>
                    <a:pt x="202353" y="384387"/>
                    <a:pt x="205740" y="418253"/>
                    <a:pt x="203200" y="457200"/>
                  </a:cubicBezTo>
                  <a:cubicBezTo>
                    <a:pt x="200660" y="496147"/>
                    <a:pt x="193040" y="546100"/>
                    <a:pt x="187960" y="584200"/>
                  </a:cubicBezTo>
                  <a:cubicBezTo>
                    <a:pt x="182880" y="622300"/>
                    <a:pt x="179493" y="651933"/>
                    <a:pt x="172720" y="685800"/>
                  </a:cubicBezTo>
                  <a:cubicBezTo>
                    <a:pt x="165947" y="719667"/>
                    <a:pt x="158327" y="751840"/>
                    <a:pt x="147320" y="787400"/>
                  </a:cubicBezTo>
                  <a:cubicBezTo>
                    <a:pt x="136313" y="822960"/>
                    <a:pt x="117687" y="866987"/>
                    <a:pt x="106680" y="899160"/>
                  </a:cubicBezTo>
                  <a:cubicBezTo>
                    <a:pt x="95673" y="931333"/>
                    <a:pt x="90593" y="954193"/>
                    <a:pt x="81280" y="980440"/>
                  </a:cubicBezTo>
                  <a:cubicBezTo>
                    <a:pt x="71967" y="1006687"/>
                    <a:pt x="60960" y="1036320"/>
                    <a:pt x="50800" y="1056640"/>
                  </a:cubicBezTo>
                  <a:cubicBezTo>
                    <a:pt x="40640" y="1076960"/>
                    <a:pt x="20320" y="1102360"/>
                    <a:pt x="20320" y="1102360"/>
                  </a:cubicBezTo>
                  <a:lnTo>
                    <a:pt x="0" y="1132840"/>
                  </a:lnTo>
                </a:path>
              </a:pathLst>
            </a:custGeom>
            <a:noFill/>
            <a:ln w="28575" cap="flat" cmpd="sng">
              <a:solidFill>
                <a:srgbClr val="FF0000"/>
              </a:solidFill>
              <a:prstDash val="solid"/>
              <a:round/>
              <a:headEnd type="none" w="sm" len="sm"/>
              <a:tailEnd type="none" w="sm" len="sm"/>
            </a:ln>
          </p:spPr>
          <p:txBody>
            <a:bodyPr spcFirstLastPara="1" wrap="square" lIns="82283" tIns="41130" rIns="82283" bIns="41130" anchor="ctr" anchorCtr="0">
              <a:noAutofit/>
            </a:bodyPr>
            <a:lstStyle/>
            <a:p>
              <a:pPr algn="ctr" defTabSz="822960">
                <a:buSzPts val="1400"/>
              </a:pPr>
              <a:endParaRPr sz="1260">
                <a:solidFill>
                  <a:srgbClr val="FFFFFF"/>
                </a:solidFill>
              </a:endParaRPr>
            </a:p>
          </p:txBody>
        </p:sp>
      </p:grpSp>
      <p:pic>
        <p:nvPicPr>
          <p:cNvPr id="600" name="Google Shape;600;p55"/>
          <p:cNvPicPr preferRelativeResize="0"/>
          <p:nvPr/>
        </p:nvPicPr>
        <p:blipFill rotWithShape="1">
          <a:blip r:embed="rId4">
            <a:alphaModFix/>
          </a:blip>
          <a:srcRect/>
          <a:stretch/>
        </p:blipFill>
        <p:spPr>
          <a:xfrm>
            <a:off x="5175027" y="1126081"/>
            <a:ext cx="2847779" cy="2949503"/>
          </a:xfrm>
          <a:prstGeom prst="rect">
            <a:avLst/>
          </a:prstGeom>
          <a:noFill/>
          <a:ln>
            <a:noFill/>
          </a:ln>
        </p:spPr>
      </p:pic>
      <p:sp>
        <p:nvSpPr>
          <p:cNvPr id="3" name="Google Shape;754;p114">
            <a:extLst>
              <a:ext uri="{FF2B5EF4-FFF2-40B4-BE49-F238E27FC236}">
                <a16:creationId xmlns:a16="http://schemas.microsoft.com/office/drawing/2014/main" id="{7D5DADF9-5223-1EB6-E16D-A1CC711CEFC0}"/>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05"/>
        <p:cNvGrpSpPr/>
        <p:nvPr/>
      </p:nvGrpSpPr>
      <p:grpSpPr>
        <a:xfrm>
          <a:off x="0" y="0"/>
          <a:ext cx="0" cy="0"/>
          <a:chOff x="0" y="0"/>
          <a:chExt cx="0" cy="0"/>
        </a:xfrm>
      </p:grpSpPr>
      <p:pic>
        <p:nvPicPr>
          <p:cNvPr id="606" name="Google Shape;606;g289ecd0e798_0_340"/>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607" name="Google Shape;607;g289ecd0e798_0_340"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graphicFrame>
        <p:nvGraphicFramePr>
          <p:cNvPr id="608" name="Google Shape;608;g289ecd0e798_0_340"/>
          <p:cNvGraphicFramePr/>
          <p:nvPr/>
        </p:nvGraphicFramePr>
        <p:xfrm>
          <a:off x="695180" y="834521"/>
          <a:ext cx="7866407" cy="2504929"/>
        </p:xfrm>
        <a:graphic>
          <a:graphicData uri="http://schemas.openxmlformats.org/drawingml/2006/table">
            <a:tbl>
              <a:tblPr>
                <a:noFill/>
              </a:tblPr>
              <a:tblGrid>
                <a:gridCol w="1420673">
                  <a:extLst>
                    <a:ext uri="{9D8B030D-6E8A-4147-A177-3AD203B41FA5}">
                      <a16:colId xmlns:a16="http://schemas.microsoft.com/office/drawing/2014/main" val="20000"/>
                    </a:ext>
                  </a:extLst>
                </a:gridCol>
                <a:gridCol w="2160968">
                  <a:extLst>
                    <a:ext uri="{9D8B030D-6E8A-4147-A177-3AD203B41FA5}">
                      <a16:colId xmlns:a16="http://schemas.microsoft.com/office/drawing/2014/main" val="20001"/>
                    </a:ext>
                  </a:extLst>
                </a:gridCol>
                <a:gridCol w="2142383">
                  <a:extLst>
                    <a:ext uri="{9D8B030D-6E8A-4147-A177-3AD203B41FA5}">
                      <a16:colId xmlns:a16="http://schemas.microsoft.com/office/drawing/2014/main" val="20002"/>
                    </a:ext>
                  </a:extLst>
                </a:gridCol>
                <a:gridCol w="2142383">
                  <a:extLst>
                    <a:ext uri="{9D8B030D-6E8A-4147-A177-3AD203B41FA5}">
                      <a16:colId xmlns:a16="http://schemas.microsoft.com/office/drawing/2014/main" val="20003"/>
                    </a:ext>
                  </a:extLst>
                </a:gridCol>
              </a:tblGrid>
              <a:tr h="371197">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none" dirty="0"/>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Seasonal Summary: SUMMER 202</a:t>
                      </a:r>
                      <a:r>
                        <a:rPr lang="ru-RU" sz="1500" b="1" u="none" strike="noStrike" cap="small" dirty="0">
                          <a:solidFill>
                            <a:srgbClr val="17365D"/>
                          </a:solidFill>
                        </a:rPr>
                        <a:t>5</a:t>
                      </a:r>
                      <a:endParaRPr sz="1500" b="1" u="none" strike="noStrike" cap="none" dirty="0">
                        <a:solidFill>
                          <a:srgbClr val="17365D"/>
                        </a:solidFill>
                        <a:highlight>
                          <a:srgbClr val="00B050"/>
                        </a:highlight>
                      </a:endParaRPr>
                    </a:p>
                    <a:p>
                      <a:pPr marL="0" marR="0" lvl="0" indent="0" algn="ctr" rtl="0">
                        <a:lnSpc>
                          <a:spcPct val="150000"/>
                        </a:lnSpc>
                        <a:spcBef>
                          <a:spcPts val="0"/>
                        </a:spcBef>
                        <a:spcAft>
                          <a:spcPts val="0"/>
                        </a:spcAft>
                        <a:buClr>
                          <a:srgbClr val="000000"/>
                        </a:buClr>
                        <a:buSzPts val="300"/>
                        <a:buFont typeface="Arial"/>
                        <a:buNone/>
                      </a:pPr>
                      <a:endParaRPr sz="300" u="none" strike="noStrike" cap="none" dirty="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0604">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1100" b="1" u="none" strike="noStrike" cap="none">
                          <a:solidFill>
                            <a:schemeClr val="lt1"/>
                          </a:solidFill>
                        </a:rPr>
                        <a:t>Observations above (+) and below (-) climatological normal</a:t>
                      </a:r>
                      <a:endParaRPr sz="1100" u="none" strike="noStrike" cap="none">
                        <a:solidFill>
                          <a:schemeClr val="lt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775991">
                <a:tc>
                  <a:txBody>
                    <a:bodyPr/>
                    <a:lstStyle/>
                    <a:p>
                      <a:pPr marL="0" marR="0" lvl="0" indent="0" algn="l" rtl="0">
                        <a:lnSpc>
                          <a:spcPct val="100000"/>
                        </a:lnSpc>
                        <a:spcBef>
                          <a:spcPts val="0"/>
                        </a:spcBef>
                        <a:spcAft>
                          <a:spcPts val="0"/>
                        </a:spcAft>
                        <a:buClr>
                          <a:srgbClr val="000000"/>
                        </a:buClr>
                        <a:buSzPts val="300"/>
                        <a:buFont typeface="Arial"/>
                        <a:buNone/>
                      </a:pPr>
                      <a:endParaRPr sz="1000" b="1" u="none" strike="noStrike" cap="none" dirty="0"/>
                    </a:p>
                    <a:p>
                      <a:pPr marL="0" marR="0" lvl="0" indent="0" algn="l" rtl="0">
                        <a:lnSpc>
                          <a:spcPct val="100000"/>
                        </a:lnSpc>
                        <a:spcBef>
                          <a:spcPts val="0"/>
                        </a:spcBef>
                        <a:spcAft>
                          <a:spcPts val="0"/>
                        </a:spcAft>
                        <a:buClr>
                          <a:srgbClr val="000000"/>
                        </a:buClr>
                        <a:buSzPts val="1200"/>
                        <a:buFont typeface="Arial"/>
                        <a:buNone/>
                      </a:pPr>
                      <a:r>
                        <a:rPr lang="en-CA" sz="1000" b="1" u="none" strike="noStrike" cap="none" dirty="0"/>
                        <a:t>Temperature</a:t>
                      </a:r>
                      <a:endParaRPr sz="1000" u="none" strike="noStrike" cap="none" dirty="0"/>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chemeClr val="dk1"/>
                          </a:solidFill>
                        </a:rPr>
                        <a:t>Normal 1991-2020</a:t>
                      </a:r>
                      <a:endParaRPr sz="1000" u="none" strike="noStrike" cap="none" dirty="0">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lang="ru-RU" sz="1000" b="1" i="0" u="none" strike="noStrike" cap="none" dirty="0">
                        <a:solidFill>
                          <a:schemeClr val="tx1"/>
                        </a:solidFill>
                        <a:latin typeface="+mn-lt"/>
                        <a:ea typeface="Calibri"/>
                        <a:cs typeface="Calibri"/>
                        <a:sym typeface="Calibri"/>
                      </a:endParaRPr>
                    </a:p>
                    <a:p>
                      <a:pPr marL="0" lvl="0" indent="0" algn="ctr" rtl="0">
                        <a:spcBef>
                          <a:spcPts val="0"/>
                        </a:spcBef>
                        <a:spcAft>
                          <a:spcPts val="0"/>
                        </a:spcAft>
                        <a:buNone/>
                      </a:pPr>
                      <a:r>
                        <a:rPr lang="en-US" sz="1300" b="1" i="0" u="none" strike="noStrike" cap="none" dirty="0">
                          <a:solidFill>
                            <a:srgbClr val="FF0000"/>
                          </a:solidFill>
                          <a:latin typeface="+mn-lt"/>
                          <a:ea typeface="Calibri"/>
                          <a:cs typeface="Calibri"/>
                          <a:sym typeface="Calibri"/>
                        </a:rPr>
                        <a:t>+</a:t>
                      </a:r>
                      <a:r>
                        <a:rPr lang="ru-RU" sz="1300" b="1" i="0" u="none" strike="noStrike" cap="none" dirty="0">
                          <a:solidFill>
                            <a:srgbClr val="FF0000"/>
                          </a:solidFill>
                          <a:latin typeface="+mn-lt"/>
                          <a:ea typeface="Calibri"/>
                          <a:cs typeface="Calibri"/>
                          <a:sym typeface="Calibri"/>
                        </a:rPr>
                        <a:t>1</a:t>
                      </a:r>
                      <a:r>
                        <a:rPr lang="en-US" sz="1300" b="1" i="0" u="none" strike="noStrike" cap="none" dirty="0">
                          <a:solidFill>
                            <a:srgbClr val="FF0000"/>
                          </a:solidFill>
                          <a:latin typeface="+mn-lt"/>
                          <a:ea typeface="Calibri"/>
                          <a:cs typeface="Calibri"/>
                          <a:sym typeface="Calibri"/>
                        </a:rPr>
                        <a:t>.</a:t>
                      </a:r>
                      <a:r>
                        <a:rPr lang="ru-RU" sz="1300" b="1" i="0" u="none" strike="noStrike" cap="none" dirty="0">
                          <a:solidFill>
                            <a:srgbClr val="FF0000"/>
                          </a:solidFill>
                          <a:latin typeface="+mn-lt"/>
                          <a:ea typeface="Calibri"/>
                          <a:cs typeface="Calibri"/>
                          <a:sym typeface="Calibri"/>
                        </a:rPr>
                        <a:t>9</a:t>
                      </a:r>
                      <a:r>
                        <a:rPr lang="en-US" sz="1300" b="1" i="0" u="none" strike="noStrike" cap="none" dirty="0">
                          <a:solidFill>
                            <a:srgbClr val="FF0000"/>
                          </a:solidFill>
                          <a:latin typeface="+mn-lt"/>
                          <a:ea typeface="Calibri"/>
                          <a:cs typeface="Calibri"/>
                          <a:sym typeface="Calibri"/>
                        </a:rPr>
                        <a:t>8</a:t>
                      </a:r>
                      <a:r>
                        <a:rPr lang="en-US" sz="1300" dirty="0">
                          <a:solidFill>
                            <a:srgbClr val="FF0000"/>
                          </a:solidFill>
                          <a:latin typeface="+mn-lt"/>
                          <a:ea typeface="Calibri"/>
                          <a:cs typeface="Calibri"/>
                          <a:sym typeface="Calibri"/>
                        </a:rPr>
                        <a:t>℃</a:t>
                      </a:r>
                      <a:r>
                        <a:rPr lang="en-US" sz="1000" dirty="0">
                          <a:solidFill>
                            <a:schemeClr val="dk1"/>
                          </a:solidFill>
                          <a:latin typeface="+mn-lt"/>
                          <a:ea typeface="Calibri"/>
                          <a:cs typeface="Calibri"/>
                          <a:sym typeface="Calibri"/>
                        </a:rPr>
                        <a:t> warmer than normal in JJA</a:t>
                      </a:r>
                    </a:p>
                    <a:p>
                      <a:pPr marL="0" lvl="0" indent="0" algn="ctr" rtl="0">
                        <a:lnSpc>
                          <a:spcPct val="115000"/>
                        </a:lnSpc>
                        <a:spcBef>
                          <a:spcPts val="0"/>
                        </a:spcBef>
                        <a:spcAft>
                          <a:spcPts val="0"/>
                        </a:spcAft>
                        <a:buNone/>
                      </a:pPr>
                      <a:r>
                        <a:rPr lang="ru-RU" sz="1300" b="1" baseline="0" dirty="0">
                          <a:solidFill>
                            <a:schemeClr val="dk1"/>
                          </a:solidFill>
                          <a:latin typeface="+mn-lt"/>
                          <a:ea typeface="Calibri"/>
                          <a:cs typeface="Calibri"/>
                          <a:sym typeface="Calibri"/>
                        </a:rPr>
                        <a:t>2</a:t>
                      </a:r>
                      <a:r>
                        <a:rPr lang="en-US" sz="1300" b="1" baseline="30000" dirty="0" err="1">
                          <a:solidFill>
                            <a:schemeClr val="dk1"/>
                          </a:solidFill>
                          <a:latin typeface="+mn-lt"/>
                          <a:ea typeface="Calibri"/>
                          <a:cs typeface="Calibri"/>
                          <a:sym typeface="Calibri"/>
                        </a:rPr>
                        <a:t>th</a:t>
                      </a:r>
                      <a:r>
                        <a:rPr lang="en-US" sz="1300" b="1" dirty="0">
                          <a:solidFill>
                            <a:schemeClr val="dk1"/>
                          </a:solidFill>
                          <a:latin typeface="+mn-lt"/>
                          <a:ea typeface="Calibri"/>
                          <a:cs typeface="Calibri"/>
                          <a:sym typeface="Calibri"/>
                        </a:rPr>
                        <a:t> </a:t>
                      </a:r>
                      <a:r>
                        <a:rPr lang="en-US" sz="1000" dirty="0">
                          <a:solidFill>
                            <a:schemeClr val="dk1"/>
                          </a:solidFill>
                          <a:latin typeface="+mn-lt"/>
                          <a:ea typeface="Calibri"/>
                          <a:cs typeface="Calibri"/>
                          <a:sym typeface="Calibri"/>
                        </a:rPr>
                        <a:t>warmest year on record</a:t>
                      </a:r>
                    </a:p>
                    <a:p>
                      <a:pPr marL="0" lvl="0" indent="0" algn="ctr" rtl="0">
                        <a:lnSpc>
                          <a:spcPct val="115000"/>
                        </a:lnSpc>
                        <a:spcBef>
                          <a:spcPts val="0"/>
                        </a:spcBef>
                        <a:spcAft>
                          <a:spcPts val="0"/>
                        </a:spcAft>
                        <a:buNone/>
                      </a:pPr>
                      <a:r>
                        <a:rPr lang="en-US" sz="1000" b="1" dirty="0">
                          <a:solidFill>
                            <a:srgbClr val="FF0000"/>
                          </a:solidFill>
                          <a:latin typeface="+mn-lt"/>
                          <a:ea typeface="Calibri"/>
                          <a:cs typeface="Calibri"/>
                          <a:sym typeface="Calibri"/>
                        </a:rPr>
                        <a:t>JUN</a:t>
                      </a:r>
                      <a:r>
                        <a:rPr lang="en-US" sz="1000" b="1" baseline="0" dirty="0">
                          <a:solidFill>
                            <a:srgbClr val="FF0000"/>
                          </a:solidFill>
                          <a:latin typeface="+mn-lt"/>
                          <a:ea typeface="Calibri"/>
                          <a:cs typeface="Calibri"/>
                          <a:sym typeface="Calibri"/>
                        </a:rPr>
                        <a:t> +2,08 (5</a:t>
                      </a:r>
                      <a:r>
                        <a:rPr lang="en-US" sz="1000" b="1" i="0" u="none" strike="noStrike" cap="none" baseline="30000" dirty="0">
                          <a:solidFill>
                            <a:srgbClr val="FF0000"/>
                          </a:solidFill>
                          <a:latin typeface="Arial"/>
                          <a:ea typeface="Calibri"/>
                          <a:cs typeface="Calibri"/>
                          <a:sym typeface="Calibri"/>
                        </a:rPr>
                        <a:t>th</a:t>
                      </a:r>
                      <a:r>
                        <a:rPr lang="en-US" sz="1000" b="1" baseline="0" dirty="0">
                          <a:solidFill>
                            <a:srgbClr val="FF0000"/>
                          </a:solidFill>
                          <a:latin typeface="+mn-lt"/>
                          <a:ea typeface="Calibri"/>
                          <a:cs typeface="Calibri"/>
                          <a:sym typeface="Calibri"/>
                        </a:rPr>
                        <a:t>), AUG +3,85 (1</a:t>
                      </a:r>
                      <a:r>
                        <a:rPr lang="en-US" sz="1000" b="1" i="0" u="none" strike="noStrike" cap="none" baseline="30000" dirty="0">
                          <a:solidFill>
                            <a:srgbClr val="FF0000"/>
                          </a:solidFill>
                          <a:latin typeface="Arial"/>
                          <a:ea typeface="Calibri"/>
                          <a:cs typeface="Calibri"/>
                          <a:sym typeface="Calibri"/>
                        </a:rPr>
                        <a:t>th</a:t>
                      </a:r>
                      <a:r>
                        <a:rPr lang="en-US" sz="1000" b="1" baseline="0" dirty="0">
                          <a:solidFill>
                            <a:srgbClr val="FF0000"/>
                          </a:solidFill>
                          <a:latin typeface="+mn-lt"/>
                          <a:ea typeface="Calibri"/>
                          <a:cs typeface="Calibri"/>
                          <a:sym typeface="Calibri"/>
                        </a:rPr>
                        <a:t>)</a:t>
                      </a:r>
                      <a:endParaRPr lang="en-US" sz="1000" b="1" dirty="0">
                        <a:solidFill>
                          <a:srgbClr val="FF0000"/>
                        </a:solidFill>
                        <a:latin typeface="+mn-lt"/>
                        <a:ea typeface="Calibri"/>
                        <a:cs typeface="Calibri"/>
                        <a:sym typeface="Calibri"/>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Warmest year was </a:t>
                      </a:r>
                      <a:endParaRPr lang="ru-RU" sz="100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ru-RU" sz="1000" u="none" strike="noStrike" cap="none" dirty="0">
                          <a:solidFill>
                            <a:schemeClr val="dk1"/>
                          </a:solidFill>
                          <a:latin typeface="+mn-lt"/>
                          <a:ea typeface="Calibri"/>
                          <a:cs typeface="Calibri"/>
                          <a:sym typeface="Calibri"/>
                        </a:rPr>
                        <a:t>1915</a:t>
                      </a:r>
                      <a:endParaRPr sz="1000" u="none" strike="noStrike" cap="none" dirty="0">
                        <a:solidFill>
                          <a:schemeClr val="dk1"/>
                        </a:solidFill>
                        <a:latin typeface="+mn-lt"/>
                        <a:ea typeface="Calibri"/>
                        <a:cs typeface="Calibri"/>
                        <a:sym typeface="Calibri"/>
                      </a:endParaRPr>
                    </a:p>
                  </a:txBody>
                  <a:tcPr marL="15998" marR="15998"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Coldest year was</a:t>
                      </a:r>
                      <a:endParaRPr lang="ru-RU" sz="100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ru-RU" sz="1000" u="none" strike="noStrike" cap="none" dirty="0">
                          <a:solidFill>
                            <a:schemeClr val="dk1"/>
                          </a:solidFill>
                          <a:latin typeface="+mn-lt"/>
                          <a:ea typeface="Calibri"/>
                          <a:cs typeface="Calibri"/>
                          <a:sym typeface="Calibri"/>
                        </a:rPr>
                        <a:t>1968</a:t>
                      </a:r>
                      <a:endParaRPr sz="1000" u="none" strike="noStrike" cap="none" dirty="0">
                        <a:solidFill>
                          <a:schemeClr val="dk1"/>
                        </a:solidFill>
                        <a:latin typeface="+mn-lt"/>
                        <a:ea typeface="Calibri"/>
                        <a:cs typeface="Calibri"/>
                        <a:sym typeface="Calibri"/>
                      </a:endParaRPr>
                    </a:p>
                  </a:txBody>
                  <a:tcPr marL="15998" marR="15998"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7512">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Precipitation</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lang="ru-RU" sz="1000" b="0" u="none" strike="noStrike" cap="none" dirty="0">
                        <a:solidFill>
                          <a:schemeClr val="dk1"/>
                        </a:solidFill>
                        <a:latin typeface="+mn-lt"/>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800"/>
                        <a:buFont typeface="Arial"/>
                        <a:buNone/>
                      </a:pPr>
                      <a:r>
                        <a:rPr lang="en-US" sz="1000" b="0" u="none" strike="noStrike" cap="none" dirty="0">
                          <a:solidFill>
                            <a:schemeClr val="dk1"/>
                          </a:solidFill>
                          <a:latin typeface="+mn-lt"/>
                          <a:ea typeface="Calibri"/>
                          <a:cs typeface="Calibri" panose="020F0502020204030204" pitchFamily="34" charset="0"/>
                          <a:sym typeface="Calibri"/>
                        </a:rPr>
                        <a:t>Drier</a:t>
                      </a:r>
                      <a:endParaRPr sz="1000" u="none" strike="noStrike" cap="none" dirty="0">
                        <a:latin typeface="+mn-lt"/>
                        <a:cs typeface="Calibri" panose="020F0502020204030204" pitchFamily="34" charset="0"/>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b="0" u="none" strike="noStrike" cap="none" dirty="0">
                          <a:solidFill>
                            <a:schemeClr val="dk1"/>
                          </a:solidFill>
                          <a:latin typeface="+mn-lt"/>
                          <a:ea typeface="Calibri"/>
                          <a:cs typeface="Calibri"/>
                          <a:sym typeface="Calibri"/>
                        </a:rPr>
                        <a:t>Wettest year was</a:t>
                      </a:r>
                      <a:endParaRPr sz="1000" u="none" strike="noStrike" cap="none" dirty="0">
                        <a:latin typeface="+mn-lt"/>
                      </a:endParaRPr>
                    </a:p>
                    <a:p>
                      <a:pPr marL="0" marR="0" lvl="0" indent="0" algn="ctr" rtl="0">
                        <a:lnSpc>
                          <a:spcPct val="100000"/>
                        </a:lnSpc>
                        <a:spcBef>
                          <a:spcPts val="0"/>
                        </a:spcBef>
                        <a:spcAft>
                          <a:spcPts val="0"/>
                        </a:spcAft>
                        <a:buClr>
                          <a:srgbClr val="000000"/>
                        </a:buClr>
                        <a:buSzPts val="1300"/>
                        <a:buFont typeface="Arial"/>
                        <a:buNone/>
                      </a:pPr>
                      <a:r>
                        <a:rPr lang="en-CA" sz="1000" b="0" u="none" strike="noStrike" cap="none" dirty="0">
                          <a:solidFill>
                            <a:schemeClr val="dk1"/>
                          </a:solidFill>
                          <a:latin typeface="+mn-lt"/>
                          <a:ea typeface="Calibri"/>
                          <a:cs typeface="Calibri"/>
                          <a:sym typeface="Calibri"/>
                        </a:rPr>
                        <a:t>2002</a:t>
                      </a:r>
                      <a:endParaRPr sz="1000" u="none" strike="noStrike" cap="none" dirty="0">
                        <a:latin typeface="+mn-lt"/>
                      </a:endParaRPr>
                    </a:p>
                  </a:txBody>
                  <a:tcPr marL="15998" marR="15998"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b="0" u="none" strike="noStrike" cap="none" dirty="0">
                          <a:solidFill>
                            <a:schemeClr val="dk1"/>
                          </a:solidFill>
                          <a:latin typeface="+mn-lt"/>
                          <a:ea typeface="Calibri"/>
                          <a:cs typeface="Calibri"/>
                          <a:sym typeface="Calibri"/>
                        </a:rPr>
                        <a:t>Driest year was</a:t>
                      </a:r>
                      <a:endParaRPr sz="1000" b="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en-CA" sz="1000" b="0" u="none" strike="noStrike" cap="none" dirty="0">
                          <a:solidFill>
                            <a:schemeClr val="dk1"/>
                          </a:solidFill>
                          <a:latin typeface="+mn-lt"/>
                          <a:ea typeface="Calibri"/>
                          <a:cs typeface="Calibri"/>
                          <a:sym typeface="Calibri"/>
                        </a:rPr>
                        <a:t> 1946</a:t>
                      </a:r>
                      <a:endParaRPr sz="1000" u="none" strike="noStrike" cap="none" dirty="0">
                        <a:latin typeface="+mn-lt"/>
                      </a:endParaRPr>
                    </a:p>
                  </a:txBody>
                  <a:tcPr marL="15998" marR="15998"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689625">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dirty="0">
                          <a:solidFill>
                            <a:srgbClr val="FF0000"/>
                          </a:solidFill>
                        </a:rPr>
                        <a:t>Sea-Ice </a:t>
                      </a:r>
                      <a:endParaRPr sz="1000" u="none" strike="noStrike" cap="none" dirty="0">
                        <a:solidFill>
                          <a:srgbClr val="FF0000"/>
                        </a:solidFill>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rgbClr val="FF0000"/>
                          </a:solidFill>
                        </a:rPr>
                        <a:t>Normal 1991-2020</a:t>
                      </a:r>
                      <a:endParaRPr sz="1000" u="none" strike="noStrike" cap="none" dirty="0">
                        <a:solidFill>
                          <a:srgbClr val="FF0000"/>
                        </a:solidFill>
                        <a:highlight>
                          <a:srgbClr val="FFFFFF"/>
                        </a:highlight>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rgbClr val="FF0000"/>
                          </a:solidFill>
                        </a:rPr>
                        <a:t>Ice extent rank s</a:t>
                      </a:r>
                      <a:r>
                        <a:rPr lang="en-CA" sz="1000" u="none" strike="noStrike" cap="none"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ince 1979</a:t>
                      </a:r>
                      <a:endParaRPr sz="1000" u="none" strike="noStrike" cap="none" dirty="0">
                        <a:solidFill>
                          <a:srgbClr val="FF0000"/>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25400" lvl="0" indent="0" algn="ctr" rtl="0">
                        <a:lnSpc>
                          <a:spcPct val="115000"/>
                        </a:lnSpc>
                        <a:spcBef>
                          <a:spcPts val="0"/>
                        </a:spcBef>
                        <a:spcAft>
                          <a:spcPts val="0"/>
                        </a:spcAft>
                        <a:buClr>
                          <a:schemeClr val="dk1"/>
                        </a:buClr>
                        <a:buSzPts val="1100"/>
                        <a:buFont typeface="Arial"/>
                        <a:buNone/>
                      </a:pPr>
                      <a:r>
                        <a:rPr lang="en-US" sz="1000" u="none" dirty="0">
                          <a:solidFill>
                            <a:schemeClr val="tx1"/>
                          </a:solidFill>
                          <a:latin typeface="+mn-lt"/>
                          <a:ea typeface="Calibri"/>
                          <a:cs typeface="Calibri" panose="020F0502020204030204" pitchFamily="34" charset="0"/>
                          <a:sym typeface="Calibri"/>
                        </a:rPr>
                        <a:t> Kara Sea:</a:t>
                      </a:r>
                    </a:p>
                    <a:p>
                      <a:pPr marL="25400" lvl="0" indent="0" algn="ctr" rtl="0">
                        <a:lnSpc>
                          <a:spcPct val="115000"/>
                        </a:lnSpc>
                        <a:spcBef>
                          <a:spcPts val="0"/>
                        </a:spcBef>
                        <a:spcAft>
                          <a:spcPts val="0"/>
                        </a:spcAft>
                        <a:buClr>
                          <a:schemeClr val="dk1"/>
                        </a:buClr>
                        <a:buSzPts val="1100"/>
                        <a:buFont typeface="Arial"/>
                        <a:buNone/>
                      </a:pPr>
                      <a:r>
                        <a:rPr lang="ru-RU" sz="1000" u="none" dirty="0">
                          <a:solidFill>
                            <a:schemeClr val="tx1"/>
                          </a:solidFill>
                          <a:latin typeface="+mn-lt"/>
                          <a:ea typeface="Calibri"/>
                          <a:cs typeface="Calibri" panose="020F0502020204030204" pitchFamily="34" charset="0"/>
                          <a:sym typeface="Calibri"/>
                        </a:rPr>
                        <a:t> </a:t>
                      </a:r>
                      <a:r>
                        <a:rPr lang="en-US" sz="1000" b="0" i="0" u="none" strike="noStrike" cap="none" dirty="0">
                          <a:solidFill>
                            <a:srgbClr val="000000"/>
                          </a:solidFill>
                          <a:effectLst/>
                          <a:latin typeface="+mn-lt"/>
                          <a:ea typeface="Arial"/>
                          <a:cs typeface="Calibri" panose="020F0502020204030204" pitchFamily="34" charset="0"/>
                          <a:sym typeface="Arial"/>
                        </a:rPr>
                        <a:t> Late break-up</a:t>
                      </a:r>
                      <a:r>
                        <a:rPr lang="en-US" sz="1000" b="0" i="0" u="none" strike="noStrike" cap="none" baseline="0" dirty="0">
                          <a:solidFill>
                            <a:srgbClr val="000000"/>
                          </a:solidFill>
                          <a:effectLst/>
                          <a:latin typeface="+mn-lt"/>
                          <a:ea typeface="Arial"/>
                          <a:cs typeface="Calibri" panose="020F0502020204030204" pitchFamily="34" charset="0"/>
                          <a:sym typeface="Arial"/>
                        </a:rPr>
                        <a:t> in the </a:t>
                      </a:r>
                      <a:r>
                        <a:rPr lang="en-US" sz="1000" b="0" i="0" u="none" strike="noStrike" cap="none" dirty="0">
                          <a:solidFill>
                            <a:srgbClr val="000000"/>
                          </a:solidFill>
                          <a:effectLst/>
                          <a:latin typeface="+mn-lt"/>
                          <a:ea typeface="Arial"/>
                          <a:cs typeface="Calibri" panose="020F0502020204030204" pitchFamily="34" charset="0"/>
                          <a:sym typeface="Arial"/>
                        </a:rPr>
                        <a:t>west;</a:t>
                      </a:r>
                    </a:p>
                    <a:p>
                      <a:pPr marL="25400" marR="0" lvl="0" indent="0" algn="ctr" defTabSz="914400" rtl="0" eaLnBrk="1" fontAlgn="auto" latinLnBrk="0" hangingPunct="1">
                        <a:lnSpc>
                          <a:spcPct val="115000"/>
                        </a:lnSpc>
                        <a:spcBef>
                          <a:spcPts val="0"/>
                        </a:spcBef>
                        <a:spcAft>
                          <a:spcPts val="0"/>
                        </a:spcAft>
                        <a:buClr>
                          <a:schemeClr val="dk1"/>
                        </a:buClr>
                        <a:buSzPts val="1100"/>
                        <a:buFont typeface="Arial"/>
                        <a:buNone/>
                        <a:tabLst/>
                        <a:defRPr/>
                      </a:pPr>
                      <a:r>
                        <a:rPr lang="en-US" sz="1000" b="0" i="0" u="none" strike="noStrike" cap="none" dirty="0">
                          <a:solidFill>
                            <a:srgbClr val="000000"/>
                          </a:solidFill>
                          <a:effectLst/>
                          <a:latin typeface="+mn-lt"/>
                          <a:ea typeface="Arial"/>
                          <a:cs typeface="Calibri" panose="020F0502020204030204" pitchFamily="34" charset="0"/>
                          <a:sym typeface="Arial"/>
                        </a:rPr>
                        <a:t>Early break-up</a:t>
                      </a:r>
                      <a:r>
                        <a:rPr lang="en-US" sz="1000" b="0" i="0" u="none" strike="noStrike" cap="none" baseline="0" dirty="0">
                          <a:solidFill>
                            <a:srgbClr val="000000"/>
                          </a:solidFill>
                          <a:effectLst/>
                          <a:latin typeface="+mn-lt"/>
                          <a:ea typeface="Arial"/>
                          <a:cs typeface="Calibri" panose="020F0502020204030204" pitchFamily="34" charset="0"/>
                          <a:sym typeface="Arial"/>
                        </a:rPr>
                        <a:t> in the east </a:t>
                      </a:r>
                      <a:br>
                        <a:rPr lang="en-US" sz="1000" dirty="0">
                          <a:latin typeface="+mn-lt"/>
                        </a:rPr>
                      </a:br>
                      <a:endParaRPr sz="1000" b="1" u="none" strike="noStrike" cap="none" dirty="0">
                        <a:latin typeface="+mn-lt"/>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762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000" b="0" i="0" u="none" strike="noStrike" cap="none" dirty="0">
                        <a:solidFill>
                          <a:schemeClr val="tx1"/>
                        </a:solidFill>
                        <a:latin typeface="Arial"/>
                        <a:ea typeface="Calibri"/>
                        <a:cs typeface="Calibri" panose="020F0502020204030204" pitchFamily="34" charset="0"/>
                        <a:sym typeface="Calibri"/>
                      </a:endParaRPr>
                    </a:p>
                    <a:p>
                      <a:pPr marL="762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b="0" i="0" u="none" strike="noStrike" cap="none" dirty="0">
                          <a:solidFill>
                            <a:schemeClr val="tx1"/>
                          </a:solidFill>
                          <a:latin typeface="Arial"/>
                          <a:ea typeface="Calibri"/>
                          <a:cs typeface="Calibri" panose="020F0502020204030204" pitchFamily="34" charset="0"/>
                          <a:sym typeface="Calibri"/>
                        </a:rPr>
                        <a:t>Kara Sea:</a:t>
                      </a:r>
                    </a:p>
                    <a:p>
                      <a:pPr marL="762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b="0" i="0" u="none" strike="noStrike" cap="none" dirty="0">
                          <a:solidFill>
                            <a:srgbClr val="000000"/>
                          </a:solidFill>
                          <a:effectLst/>
                          <a:latin typeface="+mn-lt"/>
                          <a:ea typeface="Arial"/>
                          <a:cs typeface="Calibri" panose="020F0502020204030204" pitchFamily="34" charset="0"/>
                          <a:sym typeface="Arial"/>
                        </a:rPr>
                        <a:t>Above normal</a:t>
                      </a:r>
                      <a:r>
                        <a:rPr lang="ru-RU" sz="1000" b="0" i="0" u="none" strike="noStrike" cap="none" dirty="0">
                          <a:solidFill>
                            <a:srgbClr val="000000"/>
                          </a:solidFill>
                          <a:effectLst/>
                          <a:latin typeface="+mn-lt"/>
                          <a:ea typeface="Arial"/>
                          <a:cs typeface="Calibri" panose="020F0502020204030204" pitchFamily="34" charset="0"/>
                          <a:sym typeface="Arial"/>
                        </a:rPr>
                        <a:t> </a:t>
                      </a:r>
                      <a:r>
                        <a:rPr lang="en-US" sz="1000" b="0" i="0" u="none" strike="noStrike" cap="none" dirty="0">
                          <a:solidFill>
                            <a:srgbClr val="000000"/>
                          </a:solidFill>
                          <a:effectLst/>
                          <a:latin typeface="+mn-lt"/>
                          <a:ea typeface="Arial"/>
                          <a:cs typeface="Calibri" panose="020F0502020204030204" pitchFamily="34" charset="0"/>
                          <a:sym typeface="Arial"/>
                        </a:rPr>
                        <a:t>sea-ice</a:t>
                      </a:r>
                      <a:r>
                        <a:rPr lang="en-US" sz="1000" b="0" i="0" u="none" strike="noStrike" cap="none" baseline="0" dirty="0">
                          <a:solidFill>
                            <a:srgbClr val="000000"/>
                          </a:solidFill>
                          <a:effectLst/>
                          <a:latin typeface="+mn-lt"/>
                          <a:ea typeface="Arial"/>
                          <a:cs typeface="Calibri" panose="020F0502020204030204" pitchFamily="34" charset="0"/>
                          <a:sym typeface="Arial"/>
                        </a:rPr>
                        <a:t> extent </a:t>
                      </a:r>
                      <a:endParaRPr lang="ru-RU" sz="1000" b="0" i="0" u="none" strike="noStrike" cap="none" dirty="0">
                        <a:solidFill>
                          <a:srgbClr val="000000"/>
                        </a:solidFill>
                        <a:effectLst/>
                        <a:latin typeface="+mn-lt"/>
                        <a:ea typeface="Arial"/>
                        <a:cs typeface="Calibri" panose="020F0502020204030204" pitchFamily="34" charset="0"/>
                        <a:sym typeface="Aria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ru-RU"/>
                    </a:p>
                  </a:txBody>
                  <a:tcPr/>
                </a:tc>
                <a:extLst>
                  <a:ext uri="{0D108BD9-81ED-4DB2-BD59-A6C34878D82A}">
                    <a16:rowId xmlns:a16="http://schemas.microsoft.com/office/drawing/2014/main" val="10004"/>
                  </a:ext>
                </a:extLst>
              </a:tr>
            </a:tbl>
          </a:graphicData>
        </a:graphic>
      </p:graphicFrame>
      <p:sp>
        <p:nvSpPr>
          <p:cNvPr id="609" name="Google Shape;609;g289ecd0e798_0_340"/>
          <p:cNvSpPr txBox="1">
            <a:spLocks noGrp="1"/>
          </p:cNvSpPr>
          <p:nvPr>
            <p:ph type="title"/>
          </p:nvPr>
        </p:nvSpPr>
        <p:spPr>
          <a:xfrm>
            <a:off x="2871005" y="16151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Western Siberia</a:t>
            </a:r>
            <a:endParaRPr sz="2800" b="1" dirty="0">
              <a:solidFill>
                <a:srgbClr val="17365D"/>
              </a:solidFill>
            </a:endParaRPr>
          </a:p>
        </p:txBody>
      </p:sp>
      <p:sp>
        <p:nvSpPr>
          <p:cNvPr id="2" name="Google Shape;754;p114">
            <a:extLst>
              <a:ext uri="{FF2B5EF4-FFF2-40B4-BE49-F238E27FC236}">
                <a16:creationId xmlns:a16="http://schemas.microsoft.com/office/drawing/2014/main" id="{81F66B41-DEC0-0688-FC55-315D1BE50E2A}"/>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15"/>
        <p:cNvGrpSpPr/>
        <p:nvPr/>
      </p:nvGrpSpPr>
      <p:grpSpPr>
        <a:xfrm>
          <a:off x="0" y="0"/>
          <a:ext cx="0" cy="0"/>
          <a:chOff x="0" y="0"/>
          <a:chExt cx="0" cy="0"/>
        </a:xfrm>
      </p:grpSpPr>
      <p:pic>
        <p:nvPicPr>
          <p:cNvPr id="616" name="Google Shape;616;g289ecd0e798_0_349"/>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617" name="Google Shape;617;g289ecd0e798_0_349"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sp>
        <p:nvSpPr>
          <p:cNvPr id="619" name="Google Shape;619;g289ecd0e798_0_349"/>
          <p:cNvSpPr txBox="1">
            <a:spLocks noGrp="1"/>
          </p:cNvSpPr>
          <p:nvPr>
            <p:ph type="title"/>
          </p:nvPr>
        </p:nvSpPr>
        <p:spPr>
          <a:xfrm>
            <a:off x="2871005" y="16151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Western Siberia</a:t>
            </a:r>
            <a:endParaRPr sz="2800" b="1" dirty="0">
              <a:solidFill>
                <a:srgbClr val="17365D"/>
              </a:solidFill>
            </a:endParaRP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43" y="917121"/>
            <a:ext cx="2636933" cy="1677772"/>
          </a:xfrm>
          <a:prstGeom prst="rect">
            <a:avLst/>
          </a:prstGeom>
        </p:spPr>
      </p:pic>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6864" y="917118"/>
            <a:ext cx="2636933" cy="1677772"/>
          </a:xfrm>
          <a:prstGeom prst="rect">
            <a:avLst/>
          </a:prstGeom>
        </p:spPr>
      </p:pic>
      <p:pic>
        <p:nvPicPr>
          <p:cNvPr id="20" name="Рисунок 19"/>
          <p:cNvPicPr>
            <a:picLocks noChangeAspect="1"/>
          </p:cNvPicPr>
          <p:nvPr/>
        </p:nvPicPr>
        <p:blipFill rotWithShape="1">
          <a:blip r:embed="rId7">
            <a:extLst>
              <a:ext uri="{28A0092B-C50C-407E-A947-70E740481C1C}">
                <a14:useLocalDpi xmlns:a14="http://schemas.microsoft.com/office/drawing/2010/main" val="0"/>
              </a:ext>
            </a:extLst>
          </a:blip>
          <a:srcRect l="1" r="892"/>
          <a:stretch/>
        </p:blipFill>
        <p:spPr>
          <a:xfrm>
            <a:off x="5998685" y="917119"/>
            <a:ext cx="2613386" cy="1677772"/>
          </a:xfrm>
          <a:prstGeom prst="rect">
            <a:avLst/>
          </a:prstGeom>
        </p:spPr>
      </p:pic>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43" y="2793970"/>
            <a:ext cx="2636933" cy="1677772"/>
          </a:xfrm>
          <a:prstGeom prst="rect">
            <a:avLst/>
          </a:prstGeom>
        </p:spPr>
      </p:pic>
      <p:pic>
        <p:nvPicPr>
          <p:cNvPr id="22" name="Рисунок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6864" y="2793970"/>
            <a:ext cx="2636933" cy="1677772"/>
          </a:xfrm>
          <a:prstGeom prst="rect">
            <a:avLst/>
          </a:prstGeom>
        </p:spPr>
      </p:pic>
      <p:pic>
        <p:nvPicPr>
          <p:cNvPr id="23" name="Рисунок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98686" y="2793970"/>
            <a:ext cx="2636933" cy="1677772"/>
          </a:xfrm>
          <a:prstGeom prst="rect">
            <a:avLst/>
          </a:prstGeom>
        </p:spPr>
      </p:pic>
      <p:sp>
        <p:nvSpPr>
          <p:cNvPr id="29" name="Прямоугольник 28">
            <a:extLst>
              <a:ext uri="{FF2B5EF4-FFF2-40B4-BE49-F238E27FC236}">
                <a16:creationId xmlns:a16="http://schemas.microsoft.com/office/drawing/2014/main" id="{52A0966D-7DE5-4B73-A5D1-4E87F8B174FC}"/>
              </a:ext>
            </a:extLst>
          </p:cNvPr>
          <p:cNvSpPr/>
          <p:nvPr/>
        </p:nvSpPr>
        <p:spPr>
          <a:xfrm rot="5400000">
            <a:off x="1324271" y="1261743"/>
            <a:ext cx="666724" cy="741344"/>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30" name="Прямоугольник 29">
            <a:extLst>
              <a:ext uri="{FF2B5EF4-FFF2-40B4-BE49-F238E27FC236}">
                <a16:creationId xmlns:a16="http://schemas.microsoft.com/office/drawing/2014/main" id="{52A0966D-7DE5-4B73-A5D1-4E87F8B174FC}"/>
              </a:ext>
            </a:extLst>
          </p:cNvPr>
          <p:cNvSpPr/>
          <p:nvPr/>
        </p:nvSpPr>
        <p:spPr>
          <a:xfrm rot="5400000">
            <a:off x="1324271" y="3034942"/>
            <a:ext cx="666724" cy="741344"/>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31" name="Прямоугольник 30">
            <a:extLst>
              <a:ext uri="{FF2B5EF4-FFF2-40B4-BE49-F238E27FC236}">
                <a16:creationId xmlns:a16="http://schemas.microsoft.com/office/drawing/2014/main" id="{52A0966D-7DE5-4B73-A5D1-4E87F8B174FC}"/>
              </a:ext>
            </a:extLst>
          </p:cNvPr>
          <p:cNvSpPr/>
          <p:nvPr/>
        </p:nvSpPr>
        <p:spPr>
          <a:xfrm rot="5400000">
            <a:off x="6849211" y="1182394"/>
            <a:ext cx="666724" cy="741344"/>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32" name="Прямоугольник 31">
            <a:extLst>
              <a:ext uri="{FF2B5EF4-FFF2-40B4-BE49-F238E27FC236}">
                <a16:creationId xmlns:a16="http://schemas.microsoft.com/office/drawing/2014/main" id="{52A0966D-7DE5-4B73-A5D1-4E87F8B174FC}"/>
              </a:ext>
            </a:extLst>
          </p:cNvPr>
          <p:cNvSpPr/>
          <p:nvPr/>
        </p:nvSpPr>
        <p:spPr>
          <a:xfrm rot="5400000">
            <a:off x="6849211" y="3072963"/>
            <a:ext cx="666724" cy="741344"/>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4" name="TextBox 23"/>
          <p:cNvSpPr txBox="1"/>
          <p:nvPr/>
        </p:nvSpPr>
        <p:spPr>
          <a:xfrm>
            <a:off x="1424575" y="2566206"/>
            <a:ext cx="6922159" cy="286232"/>
          </a:xfrm>
          <a:prstGeom prst="rect">
            <a:avLst/>
          </a:prstGeom>
          <a:noFill/>
        </p:spPr>
        <p:txBody>
          <a:bodyPr wrap="square" rtlCol="0">
            <a:spAutoFit/>
          </a:bodyPr>
          <a:lstStyle/>
          <a:p>
            <a:pPr defTabSz="822960"/>
            <a:r>
              <a:rPr lang="en-US" sz="1260" b="1" dirty="0">
                <a:solidFill>
                  <a:srgbClr val="1F497D">
                    <a:lumMod val="75000"/>
                  </a:srgbClr>
                </a:solidFill>
              </a:rPr>
              <a:t>JUNE                                                         JULY                                                AUGUST</a:t>
            </a:r>
            <a:endParaRPr lang="ru-RU" sz="1260" b="1" dirty="0">
              <a:solidFill>
                <a:srgbClr val="1F497D">
                  <a:lumMod val="75000"/>
                </a:srgbClr>
              </a:solidFill>
            </a:endParaRPr>
          </a:p>
        </p:txBody>
      </p:sp>
      <p:sp>
        <p:nvSpPr>
          <p:cNvPr id="34" name="TextBox 33"/>
          <p:cNvSpPr txBox="1"/>
          <p:nvPr/>
        </p:nvSpPr>
        <p:spPr>
          <a:xfrm>
            <a:off x="4438694" y="621245"/>
            <a:ext cx="670610" cy="286232"/>
          </a:xfrm>
          <a:prstGeom prst="rect">
            <a:avLst/>
          </a:prstGeom>
          <a:noFill/>
        </p:spPr>
        <p:txBody>
          <a:bodyPr wrap="square" rtlCol="0">
            <a:spAutoFit/>
          </a:bodyPr>
          <a:lstStyle/>
          <a:p>
            <a:pPr defTabSz="822960"/>
            <a:r>
              <a:rPr lang="en-US" sz="1260" b="1" dirty="0">
                <a:solidFill>
                  <a:srgbClr val="1F497D">
                    <a:lumMod val="75000"/>
                  </a:srgbClr>
                </a:solidFill>
              </a:rPr>
              <a:t>ERA5</a:t>
            </a:r>
            <a:endParaRPr lang="ru-RU" sz="1260" b="1" dirty="0">
              <a:solidFill>
                <a:srgbClr val="1F497D">
                  <a:lumMod val="75000"/>
                </a:srgbClr>
              </a:solidFill>
            </a:endParaRPr>
          </a:p>
        </p:txBody>
      </p:sp>
      <p:sp>
        <p:nvSpPr>
          <p:cNvPr id="35" name="TextBox 34"/>
          <p:cNvSpPr txBox="1"/>
          <p:nvPr/>
        </p:nvSpPr>
        <p:spPr>
          <a:xfrm rot="16200000">
            <a:off x="-54390" y="1529498"/>
            <a:ext cx="1300181" cy="286232"/>
          </a:xfrm>
          <a:prstGeom prst="rect">
            <a:avLst/>
          </a:prstGeom>
          <a:noFill/>
        </p:spPr>
        <p:txBody>
          <a:bodyPr wrap="square" rtlCol="0">
            <a:spAutoFit/>
          </a:bodyPr>
          <a:lstStyle/>
          <a:p>
            <a:pPr defTabSz="822960"/>
            <a:r>
              <a:rPr lang="en-US" sz="1260" b="1" dirty="0">
                <a:solidFill>
                  <a:srgbClr val="1F497D">
                    <a:lumMod val="75000"/>
                  </a:srgbClr>
                </a:solidFill>
              </a:rPr>
              <a:t>Temperature</a:t>
            </a:r>
            <a:endParaRPr lang="ru-RU" sz="1260" b="1" dirty="0">
              <a:solidFill>
                <a:srgbClr val="1F497D">
                  <a:lumMod val="75000"/>
                </a:srgbClr>
              </a:solidFill>
            </a:endParaRPr>
          </a:p>
        </p:txBody>
      </p:sp>
      <p:sp>
        <p:nvSpPr>
          <p:cNvPr id="36" name="TextBox 35"/>
          <p:cNvSpPr txBox="1"/>
          <p:nvPr/>
        </p:nvSpPr>
        <p:spPr>
          <a:xfrm rot="16200000">
            <a:off x="-53216" y="3434295"/>
            <a:ext cx="1300181" cy="286232"/>
          </a:xfrm>
          <a:prstGeom prst="rect">
            <a:avLst/>
          </a:prstGeom>
          <a:noFill/>
        </p:spPr>
        <p:txBody>
          <a:bodyPr wrap="square" rtlCol="0">
            <a:spAutoFit/>
          </a:bodyPr>
          <a:lstStyle/>
          <a:p>
            <a:pPr defTabSz="822960"/>
            <a:r>
              <a:rPr lang="en-US" sz="1260" b="1" dirty="0">
                <a:solidFill>
                  <a:srgbClr val="1F497D">
                    <a:lumMod val="75000"/>
                  </a:srgbClr>
                </a:solidFill>
              </a:rPr>
              <a:t>Precipitation</a:t>
            </a:r>
            <a:endParaRPr lang="ru-RU" sz="1260" b="1" dirty="0">
              <a:solidFill>
                <a:srgbClr val="1F497D">
                  <a:lumMod val="75000"/>
                </a:srgbClr>
              </a:solidFill>
            </a:endParaRPr>
          </a:p>
        </p:txBody>
      </p:sp>
      <p:sp>
        <p:nvSpPr>
          <p:cNvPr id="3" name="Google Shape;754;p114">
            <a:extLst>
              <a:ext uri="{FF2B5EF4-FFF2-40B4-BE49-F238E27FC236}">
                <a16:creationId xmlns:a16="http://schemas.microsoft.com/office/drawing/2014/main" id="{82496DF7-5F77-1CB3-0DED-3374B6D7F9BF}"/>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15"/>
        <p:cNvGrpSpPr/>
        <p:nvPr/>
      </p:nvGrpSpPr>
      <p:grpSpPr>
        <a:xfrm>
          <a:off x="0" y="0"/>
          <a:ext cx="0" cy="0"/>
          <a:chOff x="0" y="0"/>
          <a:chExt cx="0" cy="0"/>
        </a:xfrm>
      </p:grpSpPr>
      <p:pic>
        <p:nvPicPr>
          <p:cNvPr id="616" name="Google Shape;616;g289ecd0e798_0_349"/>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617" name="Google Shape;617;g289ecd0e798_0_349"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graphicFrame>
        <p:nvGraphicFramePr>
          <p:cNvPr id="618" name="Google Shape;618;g289ecd0e798_0_349"/>
          <p:cNvGraphicFramePr/>
          <p:nvPr/>
        </p:nvGraphicFramePr>
        <p:xfrm>
          <a:off x="1375111" y="614593"/>
          <a:ext cx="6241949" cy="2103434"/>
        </p:xfrm>
        <a:graphic>
          <a:graphicData uri="http://schemas.openxmlformats.org/drawingml/2006/table">
            <a:tbl>
              <a:tblPr>
                <a:noFill/>
              </a:tblPr>
              <a:tblGrid>
                <a:gridCol w="1630669">
                  <a:extLst>
                    <a:ext uri="{9D8B030D-6E8A-4147-A177-3AD203B41FA5}">
                      <a16:colId xmlns:a16="http://schemas.microsoft.com/office/drawing/2014/main" val="20000"/>
                    </a:ext>
                  </a:extLst>
                </a:gridCol>
                <a:gridCol w="759796">
                  <a:extLst>
                    <a:ext uri="{9D8B030D-6E8A-4147-A177-3AD203B41FA5}">
                      <a16:colId xmlns:a16="http://schemas.microsoft.com/office/drawing/2014/main" val="20001"/>
                    </a:ext>
                  </a:extLst>
                </a:gridCol>
                <a:gridCol w="3851484">
                  <a:extLst>
                    <a:ext uri="{9D8B030D-6E8A-4147-A177-3AD203B41FA5}">
                      <a16:colId xmlns:a16="http://schemas.microsoft.com/office/drawing/2014/main" val="20003"/>
                    </a:ext>
                  </a:extLst>
                </a:gridCol>
              </a:tblGrid>
              <a:tr h="507492">
                <a:tc gridSpan="3">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small" dirty="0">
                        <a:solidFill>
                          <a:srgbClr val="000000"/>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Observed extreme climate events</a:t>
                      </a:r>
                      <a:endParaRPr sz="1500" u="none" strike="noStrike" cap="none" dirty="0">
                        <a:solidFill>
                          <a:srgbClr val="17365D"/>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SUMMER 2025</a:t>
                      </a:r>
                      <a:endParaRPr sz="300" u="none" strike="noStrike" cap="none" dirty="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63392">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Category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Location</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Impacts associated with event</a:t>
                      </a:r>
                      <a:endParaRPr sz="1100" u="none" strike="noStrike" cap="none"/>
                    </a:p>
                  </a:txBody>
                  <a:tcPr marL="61718" marR="61718"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044074">
                <a:tc>
                  <a:txBody>
                    <a:bodyPr/>
                    <a:lstStyle/>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endParaRPr lang="en-US" sz="1100" u="none" strike="noStrike" cap="none" baseline="0" dirty="0">
                        <a:latin typeface="+mn-lt"/>
                        <a:cs typeface="Calibri" panose="020F0502020204030204" pitchFamily="34" charset="0"/>
                      </a:endParaRPr>
                    </a:p>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r>
                        <a:rPr lang="en-US" sz="1100" u="none" strike="noStrike" cap="none" baseline="0" dirty="0">
                          <a:latin typeface="+mn-lt"/>
                          <a:cs typeface="Calibri" panose="020F0502020204030204" pitchFamily="34" charset="0"/>
                        </a:rPr>
                        <a:t>Above normal temperature </a:t>
                      </a:r>
                      <a:endParaRPr lang="ru-RU" sz="1100" dirty="0">
                        <a:latin typeface="+mn-lt"/>
                        <a:cs typeface="Calibri" panose="020F0502020204030204" pitchFamily="34" charset="0"/>
                      </a:endParaRPr>
                    </a:p>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r>
                        <a:rPr lang="en-US" sz="1100" b="1" i="0" u="none" strike="noStrike" cap="none" dirty="0">
                          <a:solidFill>
                            <a:srgbClr val="FF0000"/>
                          </a:solidFill>
                          <a:latin typeface="+mn-lt"/>
                          <a:ea typeface="Calibri"/>
                          <a:cs typeface="Calibri" panose="020F0502020204030204" pitchFamily="34" charset="0"/>
                          <a:sym typeface="Calibri"/>
                        </a:rPr>
                        <a:t>JUN</a:t>
                      </a:r>
                      <a:r>
                        <a:rPr lang="en-US" sz="1100" b="1" i="0" u="none" strike="noStrike" cap="none" baseline="0" dirty="0">
                          <a:solidFill>
                            <a:srgbClr val="FF0000"/>
                          </a:solidFill>
                          <a:latin typeface="+mn-lt"/>
                          <a:ea typeface="Calibri"/>
                          <a:cs typeface="Calibri" panose="020F0502020204030204" pitchFamily="34" charset="0"/>
                          <a:sym typeface="Calibri"/>
                        </a:rPr>
                        <a:t> +2,08 (5</a:t>
                      </a:r>
                      <a:r>
                        <a:rPr lang="en-US" sz="1100" b="1" i="0" u="none" strike="noStrike" cap="none" baseline="30000" dirty="0">
                          <a:solidFill>
                            <a:srgbClr val="FF0000"/>
                          </a:solidFill>
                          <a:latin typeface="+mn-lt"/>
                          <a:ea typeface="Calibri"/>
                          <a:cs typeface="Calibri" panose="020F0502020204030204" pitchFamily="34" charset="0"/>
                          <a:sym typeface="Calibri"/>
                        </a:rPr>
                        <a:t>th</a:t>
                      </a:r>
                      <a:r>
                        <a:rPr lang="en-US" sz="1100" b="1" i="0" u="none" strike="noStrike" cap="none" baseline="0" dirty="0">
                          <a:solidFill>
                            <a:srgbClr val="FF0000"/>
                          </a:solidFill>
                          <a:latin typeface="+mn-lt"/>
                          <a:ea typeface="Calibri"/>
                          <a:cs typeface="Calibri" panose="020F0502020204030204" pitchFamily="34" charset="0"/>
                          <a:sym typeface="Calibri"/>
                        </a:rPr>
                        <a:t>), </a:t>
                      </a:r>
                    </a:p>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r>
                        <a:rPr lang="en-US" sz="1100" b="1" i="0" u="none" strike="noStrike" cap="none" baseline="0" dirty="0">
                          <a:solidFill>
                            <a:srgbClr val="FF0000"/>
                          </a:solidFill>
                          <a:latin typeface="+mn-lt"/>
                          <a:ea typeface="Calibri"/>
                          <a:cs typeface="Calibri" panose="020F0502020204030204" pitchFamily="34" charset="0"/>
                          <a:sym typeface="Calibri"/>
                        </a:rPr>
                        <a:t>AUG +3,85 (1</a:t>
                      </a:r>
                      <a:r>
                        <a:rPr lang="en-US" sz="1100" b="1" i="0" u="none" strike="noStrike" cap="none" baseline="30000" dirty="0">
                          <a:solidFill>
                            <a:srgbClr val="FF0000"/>
                          </a:solidFill>
                          <a:latin typeface="+mn-lt"/>
                          <a:ea typeface="Calibri"/>
                          <a:cs typeface="Calibri" panose="020F0502020204030204" pitchFamily="34" charset="0"/>
                          <a:sym typeface="Calibri"/>
                        </a:rPr>
                        <a:t>th</a:t>
                      </a:r>
                      <a:r>
                        <a:rPr lang="en-US" sz="1100" b="1" i="0" u="none" strike="noStrike" cap="none" baseline="0" dirty="0">
                          <a:solidFill>
                            <a:srgbClr val="FF0000"/>
                          </a:solidFill>
                          <a:latin typeface="+mn-lt"/>
                          <a:ea typeface="Calibri"/>
                          <a:cs typeface="Calibri" panose="020F0502020204030204" pitchFamily="34" charset="0"/>
                          <a:sym typeface="Calibri"/>
                        </a:rPr>
                        <a:t>)</a:t>
                      </a:r>
                    </a:p>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endParaRPr lang="en-US" sz="1100" b="1" i="0" u="none" strike="noStrike" cap="none" dirty="0">
                        <a:solidFill>
                          <a:srgbClr val="FF0000"/>
                        </a:solidFill>
                        <a:latin typeface="+mn-lt"/>
                        <a:ea typeface="Calibri"/>
                        <a:cs typeface="Calibri" panose="020F0502020204030204" pitchFamily="34" charset="0"/>
                        <a:sym typeface="Calibri"/>
                      </a:endParaRPr>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rowSpan="2">
                  <a:txBody>
                    <a:bodyPr/>
                    <a:lstStyle/>
                    <a:p>
                      <a:pPr marL="0" marR="0" lvl="0" indent="0" algn="l" rtl="0">
                        <a:lnSpc>
                          <a:spcPct val="107000"/>
                        </a:lnSpc>
                        <a:spcBef>
                          <a:spcPts val="0"/>
                        </a:spcBef>
                        <a:spcAft>
                          <a:spcPts val="0"/>
                        </a:spcAft>
                        <a:buClr>
                          <a:srgbClr val="000000"/>
                        </a:buClr>
                        <a:buSzPts val="1200"/>
                        <a:buFont typeface="Arial"/>
                        <a:buNone/>
                      </a:pPr>
                      <a:endParaRPr lang="ru-RU" sz="1000" u="none" strike="noStrike" cap="none" dirty="0">
                        <a:latin typeface="+mn-lt"/>
                        <a:cs typeface="Calibri" panose="020F0502020204030204" pitchFamily="34" charset="0"/>
                      </a:endParaRPr>
                    </a:p>
                    <a:p>
                      <a:pPr marL="0" marR="0" lvl="0" indent="0" algn="ctr" rtl="0">
                        <a:lnSpc>
                          <a:spcPct val="107000"/>
                        </a:lnSpc>
                        <a:spcBef>
                          <a:spcPts val="0"/>
                        </a:spcBef>
                        <a:spcAft>
                          <a:spcPts val="0"/>
                        </a:spcAft>
                        <a:buClr>
                          <a:srgbClr val="000000"/>
                        </a:buClr>
                        <a:buSzPts val="1200"/>
                        <a:buFont typeface="Arial"/>
                        <a:buNone/>
                      </a:pPr>
                      <a:endParaRPr lang="ru-RU" sz="1000" u="none" strike="noStrike" cap="none" dirty="0">
                        <a:latin typeface="+mn-lt"/>
                        <a:cs typeface="Calibri" panose="020F0502020204030204" pitchFamily="34" charset="0"/>
                      </a:endParaRPr>
                    </a:p>
                    <a:p>
                      <a:pPr marL="0" marR="0" lvl="0" indent="0" algn="ctr" rtl="0">
                        <a:lnSpc>
                          <a:spcPct val="107000"/>
                        </a:lnSpc>
                        <a:spcBef>
                          <a:spcPts val="0"/>
                        </a:spcBef>
                        <a:spcAft>
                          <a:spcPts val="0"/>
                        </a:spcAft>
                        <a:buClr>
                          <a:srgbClr val="000000"/>
                        </a:buClr>
                        <a:buSzPts val="1200"/>
                        <a:buFont typeface="Arial"/>
                        <a:buNone/>
                      </a:pPr>
                      <a:endParaRPr lang="en-US" sz="1000" u="none" strike="noStrike" cap="none" dirty="0">
                        <a:latin typeface="+mn-lt"/>
                        <a:cs typeface="Calibri" panose="020F0502020204030204" pitchFamily="34" charset="0"/>
                      </a:endParaRPr>
                    </a:p>
                    <a:p>
                      <a:pPr marL="0" marR="0" lvl="0" indent="0" algn="ctr" rtl="0">
                        <a:lnSpc>
                          <a:spcPct val="107000"/>
                        </a:lnSpc>
                        <a:spcBef>
                          <a:spcPts val="0"/>
                        </a:spcBef>
                        <a:spcAft>
                          <a:spcPts val="0"/>
                        </a:spcAft>
                        <a:buClr>
                          <a:srgbClr val="000000"/>
                        </a:buClr>
                        <a:buSzPts val="1200"/>
                        <a:buFont typeface="Arial"/>
                        <a:buNone/>
                      </a:pPr>
                      <a:r>
                        <a:rPr lang="en-US" sz="1000" u="none" strike="noStrike" cap="none" dirty="0">
                          <a:latin typeface="+mn-lt"/>
                          <a:cs typeface="Calibri" panose="020F0502020204030204" pitchFamily="34" charset="0"/>
                        </a:rPr>
                        <a:t>Yamal</a:t>
                      </a:r>
                      <a:endParaRPr lang="ru-RU" sz="1000" u="none" strike="noStrike" cap="none" baseline="0" dirty="0">
                        <a:latin typeface="+mn-lt"/>
                        <a:cs typeface="Calibri" panose="020F0502020204030204" pitchFamily="34" charset="0"/>
                      </a:endParaRPr>
                    </a:p>
                    <a:p>
                      <a:pPr marL="0" marR="0" lvl="0" indent="0" algn="ctr" rtl="0">
                        <a:lnSpc>
                          <a:spcPct val="107000"/>
                        </a:lnSpc>
                        <a:spcBef>
                          <a:spcPts val="0"/>
                        </a:spcBef>
                        <a:spcAft>
                          <a:spcPts val="0"/>
                        </a:spcAft>
                        <a:buClr>
                          <a:srgbClr val="000000"/>
                        </a:buClr>
                        <a:buSzPts val="1200"/>
                        <a:buFont typeface="Arial"/>
                        <a:buNone/>
                      </a:pPr>
                      <a:r>
                        <a:rPr lang="en-US" sz="1000" u="none" strike="noStrike" cap="none" baseline="0" dirty="0">
                          <a:latin typeface="+mn-lt"/>
                          <a:cs typeface="Calibri" panose="020F0502020204030204" pitchFamily="34" charset="0"/>
                        </a:rPr>
                        <a:t>peninsula </a:t>
                      </a:r>
                      <a:endParaRPr sz="1000" u="none" strike="noStrike" cap="none" dirty="0">
                        <a:latin typeface="+mn-lt"/>
                        <a:cs typeface="Calibri" panose="020F0502020204030204" pitchFamily="34" charset="0"/>
                      </a:endParaRPr>
                    </a:p>
                  </a:txBody>
                  <a:tcPr marL="61718" marR="6171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rowSpan="2">
                  <a:txBody>
                    <a:bodyPr/>
                    <a:lstStyle/>
                    <a:p>
                      <a:endParaRPr lang="en-US" sz="1000" dirty="0">
                        <a:latin typeface="+mn-lt"/>
                        <a:ea typeface="Calibri" panose="020F0502020204030204" pitchFamily="34" charset="0"/>
                        <a:cs typeface="Calibri" panose="020F0502020204030204" pitchFamily="34" charset="0"/>
                      </a:endParaRPr>
                    </a:p>
                    <a:p>
                      <a:pPr algn="just"/>
                      <a:r>
                        <a:rPr lang="en-US" sz="1000" b="0" i="0" u="none" strike="noStrike" cap="none" dirty="0">
                          <a:solidFill>
                            <a:srgbClr val="000000"/>
                          </a:solidFill>
                          <a:effectLst/>
                          <a:latin typeface="+mn-lt"/>
                          <a:ea typeface="Arial"/>
                          <a:cs typeface="Arial"/>
                          <a:sym typeface="Arial"/>
                        </a:rPr>
                        <a:t>At</a:t>
                      </a:r>
                      <a:r>
                        <a:rPr lang="en-US" sz="1000" b="0" i="0" u="none" strike="noStrike" cap="none" baseline="0" dirty="0">
                          <a:solidFill>
                            <a:srgbClr val="000000"/>
                          </a:solidFill>
                          <a:effectLst/>
                          <a:latin typeface="+mn-lt"/>
                          <a:ea typeface="Arial"/>
                          <a:cs typeface="Arial"/>
                          <a:sym typeface="Arial"/>
                        </a:rPr>
                        <a:t> a</a:t>
                      </a:r>
                      <a:r>
                        <a:rPr lang="en-US" sz="1000" b="0" i="0" u="none" strike="noStrike" cap="none" dirty="0">
                          <a:solidFill>
                            <a:srgbClr val="000000"/>
                          </a:solidFill>
                          <a:effectLst/>
                          <a:latin typeface="+mn-lt"/>
                          <a:ea typeface="Arial"/>
                          <a:cs typeface="Arial"/>
                          <a:sym typeface="Arial"/>
                        </a:rPr>
                        <a:t>ll stations in the </a:t>
                      </a:r>
                      <a:r>
                        <a:rPr lang="en-US" sz="1000" b="0" i="0" u="none" strike="noStrike" cap="none" dirty="0" err="1">
                          <a:solidFill>
                            <a:srgbClr val="000000"/>
                          </a:solidFill>
                          <a:effectLst/>
                          <a:latin typeface="+mn-lt"/>
                          <a:ea typeface="Arial"/>
                          <a:cs typeface="Arial"/>
                          <a:sym typeface="Arial"/>
                        </a:rPr>
                        <a:t>Yamalo</a:t>
                      </a:r>
                      <a:r>
                        <a:rPr lang="en-US" sz="1000" b="0" i="0" u="none" strike="noStrike" cap="none" dirty="0">
                          <a:solidFill>
                            <a:srgbClr val="000000"/>
                          </a:solidFill>
                          <a:effectLst/>
                          <a:latin typeface="+mn-lt"/>
                          <a:ea typeface="Arial"/>
                          <a:cs typeface="Arial"/>
                          <a:sym typeface="Arial"/>
                        </a:rPr>
                        <a:t>-Nenets </a:t>
                      </a:r>
                      <a:r>
                        <a:rPr lang="en-US" sz="1000" b="0" i="0" u="none" strike="noStrike" cap="none" dirty="0" err="1">
                          <a:solidFill>
                            <a:srgbClr val="000000"/>
                          </a:solidFill>
                          <a:effectLst/>
                          <a:latin typeface="+mn-lt"/>
                          <a:ea typeface="Arial"/>
                          <a:cs typeface="Arial"/>
                          <a:sym typeface="Arial"/>
                        </a:rPr>
                        <a:t>Okrug</a:t>
                      </a:r>
                      <a:r>
                        <a:rPr lang="en-US" sz="1000" b="0" i="0" u="none" strike="noStrike" cap="none" dirty="0">
                          <a:solidFill>
                            <a:srgbClr val="000000"/>
                          </a:solidFill>
                          <a:effectLst/>
                          <a:latin typeface="+mn-lt"/>
                          <a:ea typeface="Arial"/>
                          <a:cs typeface="Arial"/>
                          <a:sym typeface="Arial"/>
                        </a:rPr>
                        <a:t> precipitation</a:t>
                      </a:r>
                      <a:r>
                        <a:rPr lang="ru-RU" sz="1000" b="0" i="0" u="none" strike="noStrike" cap="none" dirty="0">
                          <a:solidFill>
                            <a:srgbClr val="000000"/>
                          </a:solidFill>
                          <a:effectLst/>
                          <a:latin typeface="+mn-lt"/>
                          <a:ea typeface="Arial"/>
                          <a:cs typeface="Arial"/>
                          <a:sym typeface="Arial"/>
                        </a:rPr>
                        <a:t> </a:t>
                      </a:r>
                      <a:r>
                        <a:rPr lang="en-US" sz="1000" b="0" i="0" u="none" strike="noStrike" cap="none" dirty="0">
                          <a:solidFill>
                            <a:srgbClr val="000000"/>
                          </a:solidFill>
                          <a:effectLst/>
                          <a:latin typeface="+mn-lt"/>
                          <a:ea typeface="Arial"/>
                          <a:cs typeface="Arial"/>
                          <a:sym typeface="Arial"/>
                        </a:rPr>
                        <a:t>was above-normal in July. August was very warm, with anomalies at stations ranging from +3.3 to +5.1 °C, and maximum temperatures exceeding +26°C.</a:t>
                      </a:r>
                      <a:endParaRPr lang="ru-RU" sz="1000" b="0" i="0" u="none" strike="noStrike" cap="none" dirty="0">
                        <a:solidFill>
                          <a:srgbClr val="000000"/>
                        </a:solidFill>
                        <a:effectLst/>
                        <a:latin typeface="+mn-lt"/>
                        <a:ea typeface="Arial"/>
                        <a:cs typeface="Arial"/>
                        <a:sym typeface="Arial"/>
                      </a:endParaRPr>
                    </a:p>
                    <a:p>
                      <a:pPr algn="just"/>
                      <a:r>
                        <a:rPr lang="en-US" sz="1000" b="0" i="0" u="none" strike="noStrike" cap="none" dirty="0">
                          <a:solidFill>
                            <a:srgbClr val="000000"/>
                          </a:solidFill>
                          <a:effectLst/>
                          <a:latin typeface="+mn-lt"/>
                          <a:ea typeface="Arial"/>
                          <a:cs typeface="Arial"/>
                          <a:sym typeface="Arial"/>
                        </a:rPr>
                        <a:t>Reports from agrometeorological stations indicated that reindeer grazing was difficult due to the abundance of midges (due to the warm weather), and in some areas of the district there were heavy rains, contributing to the flooding of pastures.</a:t>
                      </a:r>
                      <a:endParaRPr lang="ru-RU" sz="1000" b="0" i="0" u="none" strike="noStrike" cap="none" dirty="0">
                        <a:solidFill>
                          <a:srgbClr val="000000"/>
                        </a:solidFill>
                        <a:effectLst/>
                        <a:latin typeface="+mn-lt"/>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66264">
                <a:tc>
                  <a:txBody>
                    <a:bodyPr/>
                    <a:lstStyle/>
                    <a:p>
                      <a:pPr marL="0" lvl="0" indent="0" algn="ctr" rtl="0">
                        <a:lnSpc>
                          <a:spcPct val="115000"/>
                        </a:lnSpc>
                        <a:spcBef>
                          <a:spcPts val="0"/>
                        </a:spcBef>
                        <a:spcAft>
                          <a:spcPts val="0"/>
                        </a:spcAft>
                        <a:buNone/>
                      </a:pPr>
                      <a:r>
                        <a:rPr lang="en-US" sz="1000" u="none" strike="noStrike" cap="none" dirty="0">
                          <a:latin typeface="+mn-lt"/>
                        </a:rPr>
                        <a:t>Above</a:t>
                      </a:r>
                      <a:r>
                        <a:rPr lang="en-US" sz="1000" u="none" strike="noStrike" cap="none" baseline="0" dirty="0">
                          <a:latin typeface="+mn-lt"/>
                        </a:rPr>
                        <a:t> normal precipitation </a:t>
                      </a:r>
                    </a:p>
                    <a:p>
                      <a:pPr marL="0" lvl="0" indent="0" algn="ctr" rtl="0">
                        <a:lnSpc>
                          <a:spcPct val="115000"/>
                        </a:lnSpc>
                        <a:spcBef>
                          <a:spcPts val="0"/>
                        </a:spcBef>
                        <a:spcAft>
                          <a:spcPts val="0"/>
                        </a:spcAft>
                        <a:buNone/>
                      </a:pPr>
                      <a:r>
                        <a:rPr lang="en-US" sz="1000" u="none" strike="noStrike" cap="none" baseline="0" dirty="0">
                          <a:latin typeface="+mn-lt"/>
                        </a:rPr>
                        <a:t>on July </a:t>
                      </a:r>
                      <a:r>
                        <a:rPr lang="en-US" sz="1000" u="none" strike="noStrike" cap="none" dirty="0">
                          <a:latin typeface="+mn-lt"/>
                        </a:rPr>
                        <a:t> </a:t>
                      </a:r>
                      <a:endParaRPr lang="en-US" sz="1000" b="1" i="0" u="none" strike="noStrike" cap="none" dirty="0">
                        <a:solidFill>
                          <a:srgbClr val="FF0000"/>
                        </a:solidFill>
                        <a:latin typeface="Arial"/>
                        <a:ea typeface="Calibri"/>
                        <a:cs typeface="Calibri"/>
                        <a:sym typeface="Calibri"/>
                      </a:endParaRPr>
                    </a:p>
                  </a:txBody>
                  <a:tcPr marL="61718" marR="6171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vMerge="1">
                  <a:txBody>
                    <a:bodyPr/>
                    <a:lstStyle/>
                    <a:p>
                      <a:pPr marL="0" marR="0" lvl="0" indent="0" algn="l" rtl="0">
                        <a:lnSpc>
                          <a:spcPct val="107000"/>
                        </a:lnSpc>
                        <a:spcBef>
                          <a:spcPts val="0"/>
                        </a:spcBef>
                        <a:spcAft>
                          <a:spcPts val="0"/>
                        </a:spcAft>
                        <a:buClr>
                          <a:srgbClr val="000000"/>
                        </a:buClr>
                        <a:buSzPts val="1200"/>
                        <a:buFont typeface="Arial"/>
                        <a:buNone/>
                      </a:pPr>
                      <a:endParaRPr sz="1100" u="none" strike="noStrike" cap="none"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vMerge="1">
                  <a:txBody>
                    <a:bodyPr/>
                    <a:lstStyle/>
                    <a:p>
                      <a:pPr marL="0" marR="0" lvl="0" indent="0" algn="l" rtl="0">
                        <a:lnSpc>
                          <a:spcPct val="115000"/>
                        </a:lnSpc>
                        <a:spcBef>
                          <a:spcPts val="0"/>
                        </a:spcBef>
                        <a:spcAft>
                          <a:spcPts val="0"/>
                        </a:spcAft>
                        <a:buClr>
                          <a:srgbClr val="000000"/>
                        </a:buClr>
                        <a:buSzPts val="1100"/>
                        <a:buFont typeface="Arial"/>
                        <a:buNone/>
                      </a:pPr>
                      <a:endParaRPr sz="1100" u="none" strike="noStrike" cap="none" dirty="0">
                        <a:solidFill>
                          <a:schemeClr val="dk1"/>
                        </a:solidFill>
                        <a:highlight>
                          <a:srgbClr val="00B050"/>
                        </a:highlight>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bl>
          </a:graphicData>
        </a:graphic>
      </p:graphicFrame>
      <p:sp>
        <p:nvSpPr>
          <p:cNvPr id="619" name="Google Shape;619;g289ecd0e798_0_349"/>
          <p:cNvSpPr txBox="1">
            <a:spLocks noGrp="1"/>
          </p:cNvSpPr>
          <p:nvPr>
            <p:ph type="title"/>
          </p:nvPr>
        </p:nvSpPr>
        <p:spPr>
          <a:xfrm>
            <a:off x="2871005" y="161514"/>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Western Siberia</a:t>
            </a:r>
            <a:endParaRPr sz="2800" b="1" dirty="0">
              <a:solidFill>
                <a:srgbClr val="17365D"/>
              </a:solidFill>
            </a:endParaRPr>
          </a:p>
        </p:txBody>
      </p:sp>
      <p:graphicFrame>
        <p:nvGraphicFramePr>
          <p:cNvPr id="13" name="Диаграмма 12"/>
          <p:cNvGraphicFramePr>
            <a:graphicFrameLocks/>
          </p:cNvGraphicFramePr>
          <p:nvPr/>
        </p:nvGraphicFramePr>
        <p:xfrm>
          <a:off x="1375110" y="2747735"/>
          <a:ext cx="3065432" cy="19728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Диаграмма 18"/>
          <p:cNvGraphicFramePr>
            <a:graphicFrameLocks/>
          </p:cNvGraphicFramePr>
          <p:nvPr/>
        </p:nvGraphicFramePr>
        <p:xfrm>
          <a:off x="4551760" y="2747735"/>
          <a:ext cx="3065300" cy="1972869"/>
        </p:xfrm>
        <a:graphic>
          <a:graphicData uri="http://schemas.openxmlformats.org/drawingml/2006/chart">
            <c:chart xmlns:c="http://schemas.openxmlformats.org/drawingml/2006/chart" xmlns:r="http://schemas.openxmlformats.org/officeDocument/2006/relationships" r:id="rId6"/>
          </a:graphicData>
        </a:graphic>
      </p:graphicFrame>
      <p:sp>
        <p:nvSpPr>
          <p:cNvPr id="3" name="Google Shape;754;p114">
            <a:extLst>
              <a:ext uri="{FF2B5EF4-FFF2-40B4-BE49-F238E27FC236}">
                <a16:creationId xmlns:a16="http://schemas.microsoft.com/office/drawing/2014/main" id="{A5200C56-92D6-A99D-2A50-DA762237F0CC}"/>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5472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45"/>
        <p:cNvGrpSpPr/>
        <p:nvPr/>
      </p:nvGrpSpPr>
      <p:grpSpPr>
        <a:xfrm>
          <a:off x="0" y="0"/>
          <a:ext cx="0" cy="0"/>
          <a:chOff x="0" y="0"/>
          <a:chExt cx="0" cy="0"/>
        </a:xfrm>
      </p:grpSpPr>
      <p:pic>
        <p:nvPicPr>
          <p:cNvPr id="646" name="Google Shape;646;g289ecd0e798_0_376"/>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647" name="Google Shape;647;g289ecd0e798_0_37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graphicFrame>
        <p:nvGraphicFramePr>
          <p:cNvPr id="648" name="Google Shape;648;g289ecd0e798_0_376"/>
          <p:cNvGraphicFramePr/>
          <p:nvPr/>
        </p:nvGraphicFramePr>
        <p:xfrm>
          <a:off x="615345" y="1125942"/>
          <a:ext cx="7887129" cy="644652"/>
        </p:xfrm>
        <a:graphic>
          <a:graphicData uri="http://schemas.openxmlformats.org/drawingml/2006/table">
            <a:tbl>
              <a:tblPr firstRow="1" bandRow="1">
                <a:noFill/>
              </a:tblPr>
              <a:tblGrid>
                <a:gridCol w="4151700">
                  <a:extLst>
                    <a:ext uri="{9D8B030D-6E8A-4147-A177-3AD203B41FA5}">
                      <a16:colId xmlns:a16="http://schemas.microsoft.com/office/drawing/2014/main" val="20000"/>
                    </a:ext>
                  </a:extLst>
                </a:gridCol>
                <a:gridCol w="1355940">
                  <a:extLst>
                    <a:ext uri="{9D8B030D-6E8A-4147-A177-3AD203B41FA5}">
                      <a16:colId xmlns:a16="http://schemas.microsoft.com/office/drawing/2014/main" val="20001"/>
                    </a:ext>
                  </a:extLst>
                </a:gridCol>
                <a:gridCol w="675743">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352260">
                  <a:extLst>
                    <a:ext uri="{9D8B030D-6E8A-4147-A177-3AD203B41FA5}">
                      <a16:colId xmlns:a16="http://schemas.microsoft.com/office/drawing/2014/main" val="20005"/>
                    </a:ext>
                  </a:extLst>
                </a:gridCol>
              </a:tblGrid>
              <a:tr h="301752">
                <a:tc gridSpan="2">
                  <a:txBody>
                    <a:bodyPr/>
                    <a:lstStyle/>
                    <a:p>
                      <a:pPr marL="0" marR="0" lvl="0" indent="0" algn="l" rtl="0">
                        <a:lnSpc>
                          <a:spcPct val="100000"/>
                        </a:lnSpc>
                        <a:spcBef>
                          <a:spcPts val="0"/>
                        </a:spcBef>
                        <a:spcAft>
                          <a:spcPts val="0"/>
                        </a:spcAft>
                        <a:buClr>
                          <a:srgbClr val="000000"/>
                        </a:buClr>
                        <a:buSzPts val="1700"/>
                        <a:buFont typeface="Arial"/>
                        <a:buNone/>
                      </a:pPr>
                      <a:r>
                        <a:rPr lang="en-CA" sz="1500" b="1" u="none" strike="noStrike" cap="small" dirty="0">
                          <a:solidFill>
                            <a:schemeClr val="bg2">
                              <a:lumMod val="75000"/>
                            </a:schemeClr>
                          </a:solidFill>
                        </a:rPr>
                        <a:t>Seasonal Outlook:</a:t>
                      </a:r>
                      <a:r>
                        <a:rPr lang="en-CA" sz="1500" b="1" u="none" strike="noStrike" cap="small" baseline="0" dirty="0">
                          <a:solidFill>
                            <a:schemeClr val="bg2">
                              <a:lumMod val="75000"/>
                            </a:schemeClr>
                          </a:solidFill>
                        </a:rPr>
                        <a:t> Winter 2025/2026</a:t>
                      </a:r>
                      <a:endParaRPr sz="1200" b="1" u="none" strike="noStrike" cap="none" dirty="0">
                        <a:solidFill>
                          <a:schemeClr val="bg2">
                            <a:lumMod val="75000"/>
                          </a:schemeClr>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ru-RU"/>
                    </a:p>
                  </a:txBody>
                  <a:tcPr/>
                </a:tc>
                <a:tc gridSpan="4">
                  <a:txBody>
                    <a:bodyPr/>
                    <a:lstStyle/>
                    <a:p>
                      <a:pPr marL="0" marR="0" lvl="0" indent="0" algn="ctr" rtl="0">
                        <a:lnSpc>
                          <a:spcPct val="100000"/>
                        </a:lnSpc>
                        <a:spcBef>
                          <a:spcPts val="0"/>
                        </a:spcBef>
                        <a:spcAft>
                          <a:spcPts val="0"/>
                        </a:spcAft>
                        <a:buClr>
                          <a:srgbClr val="000000"/>
                        </a:buClr>
                        <a:buSzPts val="1300"/>
                        <a:buFont typeface="Arial"/>
                        <a:buNone/>
                      </a:pPr>
                      <a:r>
                        <a:rPr lang="en-CA" sz="1200" b="1" u="none" strike="noStrike" cap="none">
                          <a:solidFill>
                            <a:srgbClr val="17365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Multi Model Agreement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42900">
                <a:tc>
                  <a:txBody>
                    <a:bodyPr/>
                    <a:lstStyle/>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Climatological </a:t>
                      </a:r>
                      <a:endParaRPr sz="900" b="1" u="none" strike="noStrike" cap="none">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variables</a:t>
                      </a:r>
                      <a:endParaRPr sz="900" b="1" u="none" strike="noStrike" cap="none">
                        <a:solidFill>
                          <a:schemeClr val="lt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Forecast relative to </a:t>
                      </a:r>
                      <a:endParaRPr sz="900" b="1" u="none" strike="noStrike" cap="none">
                        <a:solidFill>
                          <a:schemeClr val="lt1"/>
                        </a:solidFill>
                      </a:endParaRPr>
                    </a:p>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climatological normal</a:t>
                      </a:r>
                      <a:endParaRPr sz="900" b="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High</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Moderate</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Low</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i="1" u="none" strike="noStrike" cap="none" dirty="0">
                          <a:solidFill>
                            <a:schemeClr val="lt1"/>
                          </a:solidFill>
                        </a:rPr>
                        <a:t>No</a:t>
                      </a:r>
                      <a:endParaRPr sz="900" b="1" i="1" u="none" strike="noStrike" cap="none" dirty="0">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649" name="Google Shape;649;g289ecd0e798_0_376"/>
          <p:cNvGraphicFramePr/>
          <p:nvPr/>
        </p:nvGraphicFramePr>
        <p:xfrm>
          <a:off x="615300" y="2606783"/>
          <a:ext cx="7887175" cy="1140739"/>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63">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315468">
                <a:tc rowSpan="4">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Precipitation</a:t>
                      </a:r>
                      <a:endParaRPr sz="800" u="none" strike="noStrike" cap="none"/>
                    </a:p>
                    <a:p>
                      <a:pPr marL="0" marR="0" lvl="0" indent="0" algn="l" rtl="0">
                        <a:lnSpc>
                          <a:spcPct val="100000"/>
                        </a:lnSpc>
                        <a:spcBef>
                          <a:spcPts val="0"/>
                        </a:spcBef>
                        <a:spcAft>
                          <a:spcPts val="0"/>
                        </a:spcAft>
                        <a:buClr>
                          <a:srgbClr val="000000"/>
                        </a:buClr>
                        <a:buSzPts val="10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800" dirty="0"/>
                    </a:p>
                    <a:p>
                      <a:pPr marL="0" marR="0" lvl="0" indent="0" algn="l" rtl="0">
                        <a:lnSpc>
                          <a:spcPct val="100000"/>
                        </a:lnSpc>
                        <a:spcBef>
                          <a:spcPts val="0"/>
                        </a:spcBef>
                        <a:spcAft>
                          <a:spcPts val="0"/>
                        </a:spcAft>
                        <a:buClr>
                          <a:schemeClr val="dk1"/>
                        </a:buClr>
                        <a:buSzPts val="1100"/>
                        <a:buFont typeface="Arial"/>
                        <a:buNone/>
                      </a:pPr>
                      <a:r>
                        <a:rPr lang="en-US" sz="800" dirty="0"/>
                        <a:t>Over the Kara Sea and in the north of the Yamal Peninsula </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rowSpan="4">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800" b="1" i="0" u="none" strike="noStrike" cap="none" dirty="0">
                          <a:solidFill>
                            <a:srgbClr val="00B050"/>
                          </a:solidFill>
                          <a:effectLst/>
                          <a:latin typeface="Arial"/>
                          <a:ea typeface="Arial"/>
                          <a:cs typeface="Arial"/>
                          <a:sym typeface="Arial"/>
                        </a:rPr>
                        <a:t>Above normal</a:t>
                      </a:r>
                      <a:br>
                        <a:rPr lang="en-US" sz="800" b="1" dirty="0">
                          <a:solidFill>
                            <a:srgbClr val="00B050"/>
                          </a:solidFill>
                        </a:rPr>
                      </a:br>
                      <a:r>
                        <a:rPr lang="en-US" sz="800" b="1" dirty="0">
                          <a:solidFill>
                            <a:srgbClr val="00B050"/>
                          </a:solidFill>
                        </a:rPr>
                        <a:t>(wetter)</a:t>
                      </a:r>
                    </a:p>
                    <a:p>
                      <a:pPr marL="0" marR="0" lvl="0" indent="0" algn="ctr" rtl="0">
                        <a:lnSpc>
                          <a:spcPct val="100000"/>
                        </a:lnSpc>
                        <a:spcBef>
                          <a:spcPts val="0"/>
                        </a:spcBef>
                        <a:spcAft>
                          <a:spcPts val="0"/>
                        </a:spcAft>
                        <a:buClr>
                          <a:srgbClr val="000000"/>
                        </a:buClr>
                        <a:buSzPts val="1000"/>
                        <a:buFont typeface="Arial"/>
                        <a:buNone/>
                      </a:pPr>
                      <a:endParaRPr sz="800" b="1" u="none" strike="noStrike" cap="none" dirty="0">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40385">
                <a:tc vMerge="1">
                  <a:txBody>
                    <a:bodyPr/>
                    <a:lstStyle/>
                    <a:p>
                      <a:endParaRPr lang="ru-RU"/>
                    </a:p>
                  </a:txBody>
                  <a:tcPr/>
                </a:tc>
                <a:tc rowSpan="2">
                  <a:txBody>
                    <a:bodyPr/>
                    <a:lstStyle/>
                    <a:p>
                      <a:pPr marL="0" marR="0" lvl="0" indent="0" algn="l" rtl="0">
                        <a:lnSpc>
                          <a:spcPct val="100000"/>
                        </a:lnSpc>
                        <a:spcBef>
                          <a:spcPts val="0"/>
                        </a:spcBef>
                        <a:spcAft>
                          <a:spcPts val="0"/>
                        </a:spcAft>
                        <a:buClr>
                          <a:schemeClr val="dk1"/>
                        </a:buClr>
                        <a:buSzPts val="1100"/>
                        <a:buFont typeface="Arial"/>
                        <a:buNone/>
                      </a:pPr>
                      <a:endParaRPr lang="en-US" sz="800" u="none" strike="noStrike" cap="none" dirty="0"/>
                    </a:p>
                    <a:p>
                      <a:pPr marL="0" marR="0" lvl="0" indent="0" algn="l" rtl="0">
                        <a:lnSpc>
                          <a:spcPct val="100000"/>
                        </a:lnSpc>
                        <a:spcBef>
                          <a:spcPts val="0"/>
                        </a:spcBef>
                        <a:spcAft>
                          <a:spcPts val="0"/>
                        </a:spcAft>
                        <a:buClr>
                          <a:schemeClr val="dk1"/>
                        </a:buClr>
                        <a:buSzPts val="1100"/>
                        <a:buFont typeface="Arial"/>
                        <a:buNone/>
                      </a:pPr>
                      <a:r>
                        <a:rPr lang="en-US" sz="800" u="none" strike="noStrike" cap="none" dirty="0"/>
                        <a:t>Center and south of Yamal Peninsula</a:t>
                      </a: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vMerge="1">
                  <a:txBody>
                    <a:bodyPr/>
                    <a:lstStyle/>
                    <a:p>
                      <a:endParaRPr lang="ru-RU"/>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0">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lang="ru-RU" sz="800" u="none" strike="noStrike" cap="none" dirty="0"/>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rowSpan="2">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3714702513"/>
                  </a:ext>
                </a:extLst>
              </a:tr>
              <a:tr h="425196">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u-RU" sz="800" b="0" i="0" u="none" strike="noStrike" cap="none" dirty="0" err="1">
                          <a:solidFill>
                            <a:srgbClr val="000000"/>
                          </a:solidFill>
                          <a:effectLst/>
                          <a:latin typeface="Arial"/>
                          <a:ea typeface="Arial"/>
                          <a:cs typeface="Arial"/>
                          <a:sym typeface="Arial"/>
                        </a:rPr>
                        <a:t>north</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of</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the</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Novaya</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Zemlya</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archipelago</a:t>
                      </a:r>
                      <a:endParaRPr lang="ru-RU" sz="8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800" u="none" strike="noStrike" cap="none"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58475708"/>
                  </a:ext>
                </a:extLst>
              </a:tr>
            </a:tbl>
          </a:graphicData>
        </a:graphic>
      </p:graphicFrame>
      <p:graphicFrame>
        <p:nvGraphicFramePr>
          <p:cNvPr id="650" name="Google Shape;650;g289ecd0e798_0_376"/>
          <p:cNvGraphicFramePr/>
          <p:nvPr/>
        </p:nvGraphicFramePr>
        <p:xfrm>
          <a:off x="615255" y="3679585"/>
          <a:ext cx="7887220" cy="1067416"/>
        </p:xfrm>
        <a:graphic>
          <a:graphicData uri="http://schemas.openxmlformats.org/drawingml/2006/table">
            <a:tbl>
              <a:tblPr firstRow="1" bandRow="1">
                <a:noFill/>
              </a:tblPr>
              <a:tblGrid>
                <a:gridCol w="836438">
                  <a:extLst>
                    <a:ext uri="{9D8B030D-6E8A-4147-A177-3AD203B41FA5}">
                      <a16:colId xmlns:a16="http://schemas.microsoft.com/office/drawing/2014/main" val="20000"/>
                    </a:ext>
                  </a:extLst>
                </a:gridCol>
                <a:gridCol w="1170495">
                  <a:extLst>
                    <a:ext uri="{9D8B030D-6E8A-4147-A177-3AD203B41FA5}">
                      <a16:colId xmlns:a16="http://schemas.microsoft.com/office/drawing/2014/main" val="20001"/>
                    </a:ext>
                  </a:extLst>
                </a:gridCol>
                <a:gridCol w="2144835">
                  <a:extLst>
                    <a:ext uri="{9D8B030D-6E8A-4147-A177-3AD203B41FA5}">
                      <a16:colId xmlns:a16="http://schemas.microsoft.com/office/drawing/2014/main" val="20002"/>
                    </a:ext>
                  </a:extLst>
                </a:gridCol>
                <a:gridCol w="1355940">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675743">
                  <a:extLst>
                    <a:ext uri="{9D8B030D-6E8A-4147-A177-3AD203B41FA5}">
                      <a16:colId xmlns:a16="http://schemas.microsoft.com/office/drawing/2014/main" val="20006"/>
                    </a:ext>
                  </a:extLst>
                </a:gridCol>
                <a:gridCol w="352283">
                  <a:extLst>
                    <a:ext uri="{9D8B030D-6E8A-4147-A177-3AD203B41FA5}">
                      <a16:colId xmlns:a16="http://schemas.microsoft.com/office/drawing/2014/main" val="20007"/>
                    </a:ext>
                  </a:extLst>
                </a:gridCol>
              </a:tblGrid>
              <a:tr h="315646">
                <a:tc rowSpan="3">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Sea-Ice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Freeze-up</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US" sz="800" u="none" strike="noStrike" cap="none" dirty="0">
                          <a:solidFill>
                            <a:schemeClr val="dk1"/>
                          </a:solidFill>
                        </a:rPr>
                        <a:t>Kara sea (south)</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Pts val="1000"/>
                        <a:buFont typeface="Arial"/>
                        <a:buNone/>
                        <a:tabLst/>
                        <a:defRPr/>
                      </a:pPr>
                      <a:r>
                        <a:rPr lang="en-US" sz="800" b="0" i="0" u="none" strike="noStrike" cap="none" dirty="0">
                          <a:solidFill>
                            <a:srgbClr val="000000"/>
                          </a:solidFill>
                          <a:effectLst/>
                          <a:latin typeface="Arial"/>
                          <a:ea typeface="Arial"/>
                          <a:cs typeface="Arial"/>
                          <a:sym typeface="Arial"/>
                        </a:rPr>
                        <a:t>Late</a:t>
                      </a:r>
                      <a:endParaRPr lang="en-US" sz="800" b="1" u="none" strike="noStrike" cap="none" dirty="0">
                        <a:solidFill>
                          <a:schemeClr val="dk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dirty="0">
                          <a:solidFill>
                            <a:schemeClr val="dk1"/>
                          </a:solidFill>
                        </a:rPr>
                        <a:t>✓</a:t>
                      </a:r>
                      <a:endParaRPr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75885">
                <a:tc vMerge="1">
                  <a:txBody>
                    <a:bodyPr/>
                    <a:lstStyle/>
                    <a:p>
                      <a:endParaRPr lang="ru-RU"/>
                    </a:p>
                  </a:txBody>
                  <a:tcPr/>
                </a:tc>
                <a:tc vMerge="1">
                  <a:txBody>
                    <a:bodyPr/>
                    <a:lstStyle/>
                    <a:p>
                      <a:endParaRPr lang="ru-RU"/>
                    </a:p>
                  </a:txBody>
                  <a:tcPr/>
                </a:tc>
                <a:tc>
                  <a:txBody>
                    <a:bodyPr/>
                    <a:lstStyle/>
                    <a:p>
                      <a:pPr marL="0" marR="0" lvl="0" indent="0" algn="l" rtl="0">
                        <a:lnSpc>
                          <a:spcPct val="100000"/>
                        </a:lnSpc>
                        <a:spcBef>
                          <a:spcPts val="0"/>
                        </a:spcBef>
                        <a:spcAft>
                          <a:spcPts val="0"/>
                        </a:spcAft>
                        <a:buClr>
                          <a:schemeClr val="dk1"/>
                        </a:buClr>
                        <a:buSzPts val="900"/>
                        <a:buFont typeface="Arial"/>
                        <a:buNone/>
                      </a:pPr>
                      <a:r>
                        <a:rPr lang="en-US" sz="800" u="none" strike="noStrike" cap="none" dirty="0"/>
                        <a:t>Kara sea (north)</a:t>
                      </a:r>
                      <a:endParaRPr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1000"/>
                        <a:buFont typeface="Arial"/>
                        <a:buNone/>
                        <a:tabLst/>
                        <a:defRPr/>
                      </a:pPr>
                      <a:r>
                        <a:rPr lang="en-US" sz="800" b="0" i="0" u="none" strike="noStrike" cap="none" dirty="0">
                          <a:solidFill>
                            <a:srgbClr val="000000"/>
                          </a:solidFill>
                          <a:effectLst/>
                          <a:latin typeface="Arial"/>
                          <a:ea typeface="Arial"/>
                          <a:cs typeface="Arial"/>
                          <a:sym typeface="Arial"/>
                        </a:rPr>
                        <a:t>Near normal</a:t>
                      </a:r>
                      <a:endParaRPr lang="en-US" sz="800" b="1" u="none" strike="noStrike" cap="none" dirty="0">
                        <a:solidFill>
                          <a:schemeClr val="dk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0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r>
                        <a:rPr lang="en-CA" sz="800" b="1" u="none" strike="noStrike" cap="none" dirty="0">
                          <a:solidFill>
                            <a:schemeClr val="dk1"/>
                          </a:solidFill>
                        </a:rPr>
                        <a:t>✓</a:t>
                      </a:r>
                      <a:endParaRPr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375885">
                <a:tc vMerge="1">
                  <a:txBody>
                    <a:bodyPr/>
                    <a:lstStyle/>
                    <a:p>
                      <a:endParaRPr lang="ru-RU"/>
                    </a:p>
                  </a:txBody>
                  <a:tcPr>
                    <a:lnT w="12700" cap="flat" cmpd="sng" algn="ctr">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chemeClr val="dk1"/>
                        </a:buClr>
                        <a:buSzPts val="800"/>
                        <a:buFont typeface="Arial"/>
                        <a:buNone/>
                      </a:pPr>
                      <a:r>
                        <a:rPr lang="en-CA" sz="800" b="1" u="none" strike="noStrike" cap="none" dirty="0">
                          <a:solidFill>
                            <a:schemeClr val="dk1"/>
                          </a:solidFill>
                        </a:rPr>
                        <a:t>Maximum Ice Extent </a:t>
                      </a:r>
                    </a:p>
                    <a:p>
                      <a:pPr marL="0" marR="0" lvl="0" indent="0" algn="ctr" defTabSz="914400" rtl="0" eaLnBrk="1" fontAlgn="auto" latinLnBrk="0" hangingPunct="1">
                        <a:lnSpc>
                          <a:spcPct val="100000"/>
                        </a:lnSpc>
                        <a:spcBef>
                          <a:spcPts val="0"/>
                        </a:spcBef>
                        <a:spcAft>
                          <a:spcPts val="0"/>
                        </a:spcAft>
                        <a:buClr>
                          <a:schemeClr val="dk1"/>
                        </a:buClr>
                        <a:buSzPts val="800"/>
                        <a:buFont typeface="Arial"/>
                        <a:buNone/>
                        <a:tabLst/>
                        <a:defRPr/>
                      </a:pPr>
                      <a:r>
                        <a:rPr lang="en-CA" sz="800" b="0" u="none" strike="noStrike" cap="none" dirty="0">
                          <a:solidFill>
                            <a:schemeClr val="tx1"/>
                          </a:solidFill>
                        </a:rPr>
                        <a:t>March 202</a:t>
                      </a:r>
                      <a:r>
                        <a:rPr lang="ru-RU" sz="800" b="0" u="none" strike="noStrike" cap="none" dirty="0">
                          <a:solidFill>
                            <a:schemeClr val="tx1"/>
                          </a:solidFill>
                        </a:rPr>
                        <a:t>6</a:t>
                      </a:r>
                      <a:endParaRPr lang="en-CA" sz="800" b="0" u="none" strike="noStrike" cap="none" dirty="0">
                        <a:solidFill>
                          <a:schemeClr val="tx1"/>
                        </a:solidFill>
                        <a:highlight>
                          <a:srgbClr val="00B050"/>
                        </a:highlight>
                      </a:endParaRPr>
                    </a:p>
                  </a:txBody>
                  <a:tcPr marL="82305" marR="82305" marT="34290" marB="34290" anchor="ctr">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800" u="none" strike="noStrike" cap="none" dirty="0">
                          <a:solidFill>
                            <a:schemeClr val="dk1"/>
                          </a:solidFill>
                        </a:rPr>
                        <a:t>Kara sea </a:t>
                      </a:r>
                      <a:endParaRPr sz="800" u="none" strike="noStrike" cap="none" dirty="0">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1000"/>
                        <a:buFont typeface="Arial"/>
                        <a:buNone/>
                        <a:tabLst/>
                        <a:defRPr/>
                      </a:pPr>
                      <a:r>
                        <a:rPr lang="en-US" sz="800" b="0" i="0" u="none" strike="noStrike" cap="none" dirty="0">
                          <a:solidFill>
                            <a:srgbClr val="000000"/>
                          </a:solidFill>
                          <a:effectLst/>
                          <a:latin typeface="Arial"/>
                          <a:ea typeface="Arial"/>
                          <a:cs typeface="Arial"/>
                          <a:sym typeface="Arial"/>
                        </a:rPr>
                        <a:t>Near normal</a:t>
                      </a:r>
                      <a:endParaRPr lang="en-US" sz="800" b="1" u="none" strike="noStrike" cap="none" dirty="0">
                        <a:solidFill>
                          <a:schemeClr val="dk1"/>
                        </a:solidFill>
                        <a:highlight>
                          <a:srgbClr val="00B050"/>
                        </a:highlight>
                      </a:endParaRPr>
                    </a:p>
                    <a:p>
                      <a:pPr marL="0" marR="0" lvl="0" indent="0" algn="ctr" defTabSz="914400" rtl="0" eaLnBrk="1" fontAlgn="auto" latinLnBrk="0" hangingPunct="1">
                        <a:lnSpc>
                          <a:spcPct val="115000"/>
                        </a:lnSpc>
                        <a:spcBef>
                          <a:spcPts val="0"/>
                        </a:spcBef>
                        <a:spcAft>
                          <a:spcPts val="0"/>
                        </a:spcAft>
                        <a:buClr>
                          <a:schemeClr val="dk1"/>
                        </a:buClr>
                        <a:buSzPts val="1000"/>
                        <a:buFont typeface="Arial"/>
                        <a:buNone/>
                        <a:tabLst/>
                        <a:defRPr/>
                      </a:pPr>
                      <a:endParaRPr lang="en-US" sz="800" b="1" u="none" strike="noStrike" cap="none" dirty="0">
                        <a:solidFill>
                          <a:schemeClr val="dk1"/>
                        </a:solidFill>
                        <a:highlight>
                          <a:srgbClr val="00B050"/>
                        </a:highlight>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endParaRPr lang="en-CA" sz="800" u="none" strike="noStrike" cap="none" dirty="0"/>
                    </a:p>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graphicFrame>
        <p:nvGraphicFramePr>
          <p:cNvPr id="651" name="Google Shape;651;g289ecd0e798_0_376"/>
          <p:cNvGraphicFramePr/>
          <p:nvPr/>
        </p:nvGraphicFramePr>
        <p:xfrm>
          <a:off x="615299" y="1770586"/>
          <a:ext cx="7887197" cy="834398"/>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85">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417917">
                <a:tc rowSpan="2">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Temperature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800" dirty="0"/>
                    </a:p>
                    <a:p>
                      <a:pPr marL="0" marR="0" lvl="0" indent="0" algn="l" rtl="0">
                        <a:lnSpc>
                          <a:spcPct val="100000"/>
                        </a:lnSpc>
                        <a:spcBef>
                          <a:spcPts val="0"/>
                        </a:spcBef>
                        <a:spcAft>
                          <a:spcPts val="0"/>
                        </a:spcAft>
                        <a:buClr>
                          <a:schemeClr val="dk1"/>
                        </a:buClr>
                        <a:buSzPts val="1100"/>
                        <a:buFont typeface="Arial"/>
                        <a:buNone/>
                      </a:pPr>
                      <a:r>
                        <a:rPr lang="en-US" sz="800" dirty="0"/>
                        <a:t>Over the Kara Sea and in the north of the Yamal Peninsula </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CA" sz="800" b="1" i="0" u="none" strike="noStrike" cap="none" dirty="0">
                          <a:solidFill>
                            <a:srgbClr val="FF0000"/>
                          </a:solidFill>
                          <a:latin typeface="Arial"/>
                          <a:ea typeface="Calibri"/>
                          <a:cs typeface="Calibri"/>
                          <a:sym typeface="Calibri"/>
                        </a:rPr>
                        <a:t>Above normal</a:t>
                      </a:r>
                    </a:p>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CA" sz="800" b="1" i="0" u="none" strike="noStrike" cap="none" dirty="0">
                          <a:solidFill>
                            <a:srgbClr val="FF0000"/>
                          </a:solidFill>
                          <a:latin typeface="Arial"/>
                          <a:ea typeface="Calibri"/>
                          <a:cs typeface="Calibri"/>
                          <a:sym typeface="Calibri"/>
                        </a:rPr>
                        <a:t> (warmer)</a:t>
                      </a:r>
                      <a:endParaRPr lang="en-CA"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00"/>
                        <a:buFont typeface="Arial"/>
                        <a:buNone/>
                      </a:pPr>
                      <a:endParaRPr sz="800" b="1" u="none" strike="noStrike" cap="none" dirty="0">
                        <a:solidFill>
                          <a:srgbClr val="FF000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16481">
                <a:tc vMerge="1">
                  <a:txBody>
                    <a:bodyPr/>
                    <a:lstStyle/>
                    <a:p>
                      <a:pPr marL="0" marR="0" lvl="0" indent="0" algn="ctr" rtl="0">
                        <a:lnSpc>
                          <a:spcPct val="100000"/>
                        </a:lnSpc>
                        <a:spcBef>
                          <a:spcPts val="0"/>
                        </a:spcBef>
                        <a:spcAft>
                          <a:spcPts val="0"/>
                        </a:spcAft>
                        <a:buClr>
                          <a:schemeClr val="dk1"/>
                        </a:buClr>
                        <a:buSzPts val="900"/>
                        <a:buFont typeface="Arial"/>
                        <a:buNone/>
                      </a:pPr>
                      <a:endParaRPr sz="900" u="none" strike="noStrike" cap="none"/>
                    </a:p>
                  </a:txBody>
                  <a:tcPr marL="91450" marR="91450" marT="38100" marB="381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800" u="none" strike="noStrike" cap="none" dirty="0"/>
                    </a:p>
                    <a:p>
                      <a:pPr marL="0" marR="0" lvl="0" indent="0" algn="l" rtl="0">
                        <a:lnSpc>
                          <a:spcPct val="100000"/>
                        </a:lnSpc>
                        <a:spcBef>
                          <a:spcPts val="0"/>
                        </a:spcBef>
                        <a:spcAft>
                          <a:spcPts val="0"/>
                        </a:spcAft>
                        <a:buClr>
                          <a:schemeClr val="dk1"/>
                        </a:buClr>
                        <a:buSzPts val="1100"/>
                        <a:buFont typeface="Arial"/>
                        <a:buNone/>
                      </a:pPr>
                      <a:r>
                        <a:rPr lang="en-US" sz="800" u="none" strike="noStrike" cap="none" dirty="0"/>
                        <a:t>Center and south of Yamal Peninsula</a:t>
                      </a:r>
                      <a:endParaRPr sz="800" u="none" strike="noStrike" cap="none"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900" b="1" u="none" strike="noStrike" cap="none" dirty="0">
                        <a:solidFill>
                          <a:srgbClr val="FF0000"/>
                        </a:solidFill>
                      </a:endParaRPr>
                    </a:p>
                  </a:txBody>
                  <a:tcPr marL="91450" marR="91450" marT="38100" marB="3810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3683058361"/>
                  </a:ext>
                </a:extLst>
              </a:tr>
            </a:tbl>
          </a:graphicData>
        </a:graphic>
      </p:graphicFrame>
      <p:sp>
        <p:nvSpPr>
          <p:cNvPr id="652" name="Google Shape;652;g289ecd0e798_0_376"/>
          <p:cNvSpPr txBox="1">
            <a:spLocks noGrp="1"/>
          </p:cNvSpPr>
          <p:nvPr>
            <p:ph type="title"/>
          </p:nvPr>
        </p:nvSpPr>
        <p:spPr>
          <a:xfrm>
            <a:off x="2871000" y="171346"/>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Western Siberia</a:t>
            </a:r>
            <a:endParaRPr sz="2800" b="1" dirty="0">
              <a:solidFill>
                <a:srgbClr val="17365D"/>
              </a:solidFill>
            </a:endParaRPr>
          </a:p>
        </p:txBody>
      </p:sp>
      <p:sp>
        <p:nvSpPr>
          <p:cNvPr id="2" name="Google Shape;754;p114">
            <a:extLst>
              <a:ext uri="{FF2B5EF4-FFF2-40B4-BE49-F238E27FC236}">
                <a16:creationId xmlns:a16="http://schemas.microsoft.com/office/drawing/2014/main" id="{2F5F36B2-E64E-C2D6-EA89-6B644ACBD9B4}"/>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58"/>
        <p:cNvGrpSpPr/>
        <p:nvPr/>
      </p:nvGrpSpPr>
      <p:grpSpPr>
        <a:xfrm>
          <a:off x="0" y="0"/>
          <a:ext cx="0" cy="0"/>
          <a:chOff x="0" y="0"/>
          <a:chExt cx="0" cy="0"/>
        </a:xfrm>
      </p:grpSpPr>
      <p:pic>
        <p:nvPicPr>
          <p:cNvPr id="659" name="Google Shape;659;g24da80952b0_0_56"/>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660" name="Google Shape;660;g24da80952b0_0_5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9" name="Прямоугольник 18">
            <a:extLst>
              <a:ext uri="{FF2B5EF4-FFF2-40B4-BE49-F238E27FC236}">
                <a16:creationId xmlns:a16="http://schemas.microsoft.com/office/drawing/2014/main" id="{52A0966D-7DE5-4B73-A5D1-4E87F8B174FC}"/>
              </a:ext>
            </a:extLst>
          </p:cNvPr>
          <p:cNvSpPr/>
          <p:nvPr/>
        </p:nvSpPr>
        <p:spPr>
          <a:xfrm rot="5400000">
            <a:off x="3133952" y="904947"/>
            <a:ext cx="990523" cy="1656973"/>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0" name="Прямоугольник 19">
            <a:extLst>
              <a:ext uri="{FF2B5EF4-FFF2-40B4-BE49-F238E27FC236}">
                <a16:creationId xmlns:a16="http://schemas.microsoft.com/office/drawing/2014/main" id="{5F936737-7814-46D7-8160-39E0096DDF31}"/>
              </a:ext>
            </a:extLst>
          </p:cNvPr>
          <p:cNvSpPr/>
          <p:nvPr/>
        </p:nvSpPr>
        <p:spPr>
          <a:xfrm rot="5400000">
            <a:off x="3232755" y="2944912"/>
            <a:ext cx="860593" cy="1656973"/>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2" name="Google Shape;671;g289ecd0e798_0_388">
            <a:extLst>
              <a:ext uri="{FF2B5EF4-FFF2-40B4-BE49-F238E27FC236}">
                <a16:creationId xmlns:a16="http://schemas.microsoft.com/office/drawing/2014/main" id="{72E0F8CE-53B2-4D50-A4C6-21E020040EF3}"/>
              </a:ext>
            </a:extLst>
          </p:cNvPr>
          <p:cNvSpPr txBox="1">
            <a:spLocks/>
          </p:cNvSpPr>
          <p:nvPr/>
        </p:nvSpPr>
        <p:spPr>
          <a:xfrm>
            <a:off x="2871005" y="161514"/>
            <a:ext cx="3402000" cy="498690"/>
          </a:xfrm>
          <a:prstGeom prst="rect">
            <a:avLst/>
          </a:prstGeom>
          <a:noFill/>
          <a:ln>
            <a:noFill/>
          </a:ln>
        </p:spPr>
        <p:txBody>
          <a:bodyPr spcFirstLastPara="1" wrap="square" lIns="82283" tIns="41130" rIns="82283" bIns="4113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822960">
              <a:buClr>
                <a:srgbClr val="000000"/>
              </a:buClr>
              <a:buSzPts val="3200"/>
            </a:pPr>
            <a:r>
              <a:rPr lang="en-CA" sz="2800" b="1" dirty="0">
                <a:solidFill>
                  <a:srgbClr val="17365D"/>
                </a:solidFill>
              </a:rPr>
              <a:t>Western Siberia</a:t>
            </a:r>
          </a:p>
        </p:txBody>
      </p:sp>
      <p:grpSp>
        <p:nvGrpSpPr>
          <p:cNvPr id="3" name="Группа 2"/>
          <p:cNvGrpSpPr/>
          <p:nvPr/>
        </p:nvGrpSpPr>
        <p:grpSpPr>
          <a:xfrm>
            <a:off x="1755010" y="687412"/>
            <a:ext cx="5742802" cy="3978584"/>
            <a:chOff x="1516200" y="869268"/>
            <a:chExt cx="6380891" cy="4420649"/>
          </a:xfrm>
        </p:grpSpPr>
        <p:grpSp>
          <p:nvGrpSpPr>
            <p:cNvPr id="2" name="Группа 1"/>
            <p:cNvGrpSpPr/>
            <p:nvPr/>
          </p:nvGrpSpPr>
          <p:grpSpPr>
            <a:xfrm>
              <a:off x="1516200" y="869268"/>
              <a:ext cx="6380891" cy="4420649"/>
              <a:chOff x="1516200" y="869268"/>
              <a:chExt cx="6380891" cy="4420649"/>
            </a:xfrm>
          </p:grpSpPr>
          <p:pic>
            <p:nvPicPr>
              <p:cNvPr id="2050" name="Picture 2" descr="MME Plot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31045"/>
              <a:stretch/>
            </p:blipFill>
            <p:spPr bwMode="auto">
              <a:xfrm>
                <a:off x="1516200" y="3161363"/>
                <a:ext cx="6325845" cy="2128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ME Plot image"/>
              <p:cNvPicPr>
                <a:picLocks noChangeAspect="1" noChangeArrowheads="1"/>
              </p:cNvPicPr>
              <p:nvPr/>
            </p:nvPicPr>
            <p:blipFill rotWithShape="1">
              <a:blip r:embed="rId6">
                <a:extLst>
                  <a:ext uri="{28A0092B-C50C-407E-A947-70E740481C1C}">
                    <a14:useLocalDpi xmlns:a14="http://schemas.microsoft.com/office/drawing/2010/main" val="0"/>
                  </a:ext>
                </a:extLst>
              </a:blip>
              <a:srcRect b="30188"/>
              <a:stretch/>
            </p:blipFill>
            <p:spPr bwMode="auto">
              <a:xfrm>
                <a:off x="1516201" y="869268"/>
                <a:ext cx="6325845" cy="21445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MME Plot image">
                <a:extLst>
                  <a:ext uri="{FF2B5EF4-FFF2-40B4-BE49-F238E27FC236}">
                    <a16:creationId xmlns:a16="http://schemas.microsoft.com/office/drawing/2014/main" id="{12E8DA0D-FFBC-4259-90FD-37A307C8E0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9" t="71442" r="-669" b="171"/>
              <a:stretch/>
            </p:blipFill>
            <p:spPr bwMode="auto">
              <a:xfrm>
                <a:off x="1516200" y="2168229"/>
                <a:ext cx="6380891" cy="9271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MME Plot image">
              <a:extLst>
                <a:ext uri="{FF2B5EF4-FFF2-40B4-BE49-F238E27FC236}">
                  <a16:creationId xmlns:a16="http://schemas.microsoft.com/office/drawing/2014/main" id="{203D6288-4F77-48A7-949D-84FECA43920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4181" b="4409"/>
            <a:stretch/>
          </p:blipFill>
          <p:spPr bwMode="auto">
            <a:xfrm>
              <a:off x="1572459" y="4590617"/>
              <a:ext cx="6269586" cy="6993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Прямоугольник 14">
            <a:extLst>
              <a:ext uri="{FF2B5EF4-FFF2-40B4-BE49-F238E27FC236}">
                <a16:creationId xmlns:a16="http://schemas.microsoft.com/office/drawing/2014/main" id="{52A0966D-7DE5-4B73-A5D1-4E87F8B174FC}"/>
              </a:ext>
            </a:extLst>
          </p:cNvPr>
          <p:cNvSpPr/>
          <p:nvPr/>
        </p:nvSpPr>
        <p:spPr>
          <a:xfrm rot="5400000">
            <a:off x="3030731" y="2811208"/>
            <a:ext cx="923420" cy="1315753"/>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18" name="Прямоугольник 17">
            <a:extLst>
              <a:ext uri="{FF2B5EF4-FFF2-40B4-BE49-F238E27FC236}">
                <a16:creationId xmlns:a16="http://schemas.microsoft.com/office/drawing/2014/main" id="{52A0966D-7DE5-4B73-A5D1-4E87F8B174FC}"/>
              </a:ext>
            </a:extLst>
          </p:cNvPr>
          <p:cNvSpPr/>
          <p:nvPr/>
        </p:nvSpPr>
        <p:spPr>
          <a:xfrm rot="5400000">
            <a:off x="3067172" y="841821"/>
            <a:ext cx="923420" cy="1315753"/>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4" name="Google Shape;754;p114">
            <a:extLst>
              <a:ext uri="{FF2B5EF4-FFF2-40B4-BE49-F238E27FC236}">
                <a16:creationId xmlns:a16="http://schemas.microsoft.com/office/drawing/2014/main" id="{7CCF246F-FAE9-0DF1-0E5A-C67DC843DE8B}"/>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76"/>
        <p:cNvGrpSpPr/>
        <p:nvPr/>
      </p:nvGrpSpPr>
      <p:grpSpPr>
        <a:xfrm>
          <a:off x="0" y="0"/>
          <a:ext cx="0" cy="0"/>
          <a:chOff x="0" y="0"/>
          <a:chExt cx="0" cy="0"/>
        </a:xfrm>
      </p:grpSpPr>
      <p:sp>
        <p:nvSpPr>
          <p:cNvPr id="677" name="Google Shape;677;p59"/>
          <p:cNvSpPr txBox="1">
            <a:spLocks noGrp="1"/>
          </p:cNvSpPr>
          <p:nvPr>
            <p:ph type="title"/>
          </p:nvPr>
        </p:nvSpPr>
        <p:spPr>
          <a:xfrm>
            <a:off x="910177" y="168605"/>
            <a:ext cx="5047031" cy="498690"/>
          </a:xfrm>
          <a:prstGeom prst="rect">
            <a:avLst/>
          </a:prstGeom>
          <a:noFill/>
          <a:ln>
            <a:noFill/>
          </a:ln>
        </p:spPr>
        <p:txBody>
          <a:bodyPr spcFirstLastPara="1" wrap="square" lIns="82283" tIns="41130" rIns="82283" bIns="41130" anchor="ctr" anchorCtr="0">
            <a:noAutofit/>
          </a:bodyPr>
          <a:lstStyle/>
          <a:p>
            <a:pPr algn="l">
              <a:buSzPts val="3200"/>
            </a:pPr>
            <a:r>
              <a:rPr lang="en-CA" sz="4000" b="1" dirty="0">
                <a:solidFill>
                  <a:srgbClr val="17365D"/>
                </a:solidFill>
                <a:effectLst>
                  <a:outerShdw blurRad="38100" dist="38100" dir="2700000" algn="tl">
                    <a:srgbClr val="000000">
                      <a:alpha val="43137"/>
                    </a:srgbClr>
                  </a:outerShdw>
                </a:effectLst>
              </a:rPr>
              <a:t>Eastern Siberia</a:t>
            </a:r>
            <a:endParaRPr sz="4000" b="1" dirty="0">
              <a:solidFill>
                <a:srgbClr val="17365D"/>
              </a:solidFill>
              <a:effectLst>
                <a:outerShdw blurRad="38100" dist="38100" dir="2700000" algn="tl">
                  <a:srgbClr val="000000">
                    <a:alpha val="43137"/>
                  </a:srgbClr>
                </a:outerShdw>
              </a:effectLst>
            </a:endParaRPr>
          </a:p>
        </p:txBody>
      </p:sp>
      <p:grpSp>
        <p:nvGrpSpPr>
          <p:cNvPr id="678" name="Google Shape;678;p59"/>
          <p:cNvGrpSpPr/>
          <p:nvPr/>
        </p:nvGrpSpPr>
        <p:grpSpPr>
          <a:xfrm>
            <a:off x="953286" y="770487"/>
            <a:ext cx="3888112" cy="3888006"/>
            <a:chOff x="565758" y="1442720"/>
            <a:chExt cx="4900322" cy="4844143"/>
          </a:xfrm>
        </p:grpSpPr>
        <p:pic>
          <p:nvPicPr>
            <p:cNvPr id="679" name="Google Shape;679;p59"/>
            <p:cNvPicPr preferRelativeResize="0"/>
            <p:nvPr/>
          </p:nvPicPr>
          <p:blipFill rotWithShape="1">
            <a:blip r:embed="rId3">
              <a:alphaModFix/>
            </a:blip>
            <a:srcRect/>
            <a:stretch/>
          </p:blipFill>
          <p:spPr>
            <a:xfrm>
              <a:off x="565758" y="1442720"/>
              <a:ext cx="4900322" cy="4844143"/>
            </a:xfrm>
            <a:prstGeom prst="rect">
              <a:avLst/>
            </a:prstGeom>
            <a:noFill/>
            <a:ln>
              <a:noFill/>
            </a:ln>
          </p:spPr>
        </p:pic>
        <p:cxnSp>
          <p:nvCxnSpPr>
            <p:cNvPr id="680" name="Google Shape;680;p59"/>
            <p:cNvCxnSpPr/>
            <p:nvPr/>
          </p:nvCxnSpPr>
          <p:spPr>
            <a:xfrm rot="10800000" flipH="1">
              <a:off x="3675380" y="2650042"/>
              <a:ext cx="566448" cy="944058"/>
            </a:xfrm>
            <a:prstGeom prst="straightConnector1">
              <a:avLst/>
            </a:prstGeom>
            <a:noFill/>
            <a:ln w="28575" cap="flat" cmpd="sng">
              <a:solidFill>
                <a:srgbClr val="FF0000"/>
              </a:solidFill>
              <a:prstDash val="solid"/>
              <a:round/>
              <a:headEnd type="none" w="sm" len="sm"/>
              <a:tailEnd type="none" w="sm" len="sm"/>
            </a:ln>
          </p:spPr>
        </p:cxnSp>
        <p:cxnSp>
          <p:nvCxnSpPr>
            <p:cNvPr id="681" name="Google Shape;681;p59"/>
            <p:cNvCxnSpPr/>
            <p:nvPr/>
          </p:nvCxnSpPr>
          <p:spPr>
            <a:xfrm flipH="1">
              <a:off x="4033520" y="3887042"/>
              <a:ext cx="1054018" cy="178381"/>
            </a:xfrm>
            <a:prstGeom prst="straightConnector1">
              <a:avLst/>
            </a:prstGeom>
            <a:noFill/>
            <a:ln w="28575" cap="flat" cmpd="sng">
              <a:solidFill>
                <a:srgbClr val="FF0000"/>
              </a:solidFill>
              <a:prstDash val="solid"/>
              <a:round/>
              <a:headEnd type="none" w="sm" len="sm"/>
              <a:tailEnd type="none" w="sm" len="sm"/>
            </a:ln>
          </p:spPr>
        </p:cxnSp>
        <p:sp>
          <p:nvSpPr>
            <p:cNvPr id="682" name="Google Shape;682;p59"/>
            <p:cNvSpPr/>
            <p:nvPr/>
          </p:nvSpPr>
          <p:spPr>
            <a:xfrm>
              <a:off x="3677920" y="3583940"/>
              <a:ext cx="355600" cy="482600"/>
            </a:xfrm>
            <a:custGeom>
              <a:avLst/>
              <a:gdLst/>
              <a:ahLst/>
              <a:cxnLst/>
              <a:rect l="l" t="t" r="r" b="b"/>
              <a:pathLst>
                <a:path w="355600" h="482600" extrusionOk="0">
                  <a:moveTo>
                    <a:pt x="0" y="0"/>
                  </a:moveTo>
                  <a:cubicBezTo>
                    <a:pt x="34078" y="23071"/>
                    <a:pt x="68157" y="46143"/>
                    <a:pt x="96520" y="68580"/>
                  </a:cubicBezTo>
                  <a:cubicBezTo>
                    <a:pt x="124883" y="91017"/>
                    <a:pt x="149437" y="112183"/>
                    <a:pt x="170180" y="134620"/>
                  </a:cubicBezTo>
                  <a:cubicBezTo>
                    <a:pt x="190923" y="157057"/>
                    <a:pt x="202777" y="179070"/>
                    <a:pt x="220980" y="203200"/>
                  </a:cubicBezTo>
                  <a:cubicBezTo>
                    <a:pt x="239183" y="227330"/>
                    <a:pt x="264160" y="253153"/>
                    <a:pt x="279400" y="279400"/>
                  </a:cubicBezTo>
                  <a:cubicBezTo>
                    <a:pt x="294640" y="305647"/>
                    <a:pt x="303953" y="340360"/>
                    <a:pt x="312420" y="360680"/>
                  </a:cubicBezTo>
                  <a:cubicBezTo>
                    <a:pt x="320887" y="381000"/>
                    <a:pt x="323850" y="384810"/>
                    <a:pt x="330200" y="401320"/>
                  </a:cubicBezTo>
                  <a:cubicBezTo>
                    <a:pt x="336550" y="417830"/>
                    <a:pt x="346287" y="446193"/>
                    <a:pt x="350520" y="459740"/>
                  </a:cubicBezTo>
                  <a:cubicBezTo>
                    <a:pt x="354753" y="473287"/>
                    <a:pt x="355176" y="477943"/>
                    <a:pt x="355600" y="482600"/>
                  </a:cubicBezTo>
                </a:path>
              </a:pathLst>
            </a:custGeom>
            <a:noFill/>
            <a:ln w="28575" cap="flat" cmpd="sng">
              <a:solidFill>
                <a:srgbClr val="FF0000"/>
              </a:solidFill>
              <a:prstDash val="solid"/>
              <a:round/>
              <a:headEnd type="none" w="sm" len="sm"/>
              <a:tailEnd type="none" w="sm" len="sm"/>
            </a:ln>
          </p:spPr>
          <p:txBody>
            <a:bodyPr spcFirstLastPara="1" wrap="square" lIns="82283" tIns="41130" rIns="82283" bIns="41130" anchor="ctr" anchorCtr="0">
              <a:noAutofit/>
            </a:bodyPr>
            <a:lstStyle/>
            <a:p>
              <a:pPr algn="ctr" defTabSz="822960">
                <a:buSzPts val="1400"/>
              </a:pPr>
              <a:endParaRPr sz="1260">
                <a:solidFill>
                  <a:srgbClr val="FFFFFF"/>
                </a:solidFill>
              </a:endParaRPr>
            </a:p>
          </p:txBody>
        </p:sp>
        <p:sp>
          <p:nvSpPr>
            <p:cNvPr id="683" name="Google Shape;683;p59"/>
            <p:cNvSpPr/>
            <p:nvPr/>
          </p:nvSpPr>
          <p:spPr>
            <a:xfrm>
              <a:off x="4231640" y="2661920"/>
              <a:ext cx="873760" cy="1219200"/>
            </a:xfrm>
            <a:custGeom>
              <a:avLst/>
              <a:gdLst/>
              <a:ahLst/>
              <a:cxnLst/>
              <a:rect l="l" t="t" r="r" b="b"/>
              <a:pathLst>
                <a:path w="873760" h="1219200" extrusionOk="0">
                  <a:moveTo>
                    <a:pt x="0" y="0"/>
                  </a:moveTo>
                  <a:cubicBezTo>
                    <a:pt x="40851" y="27516"/>
                    <a:pt x="81703" y="55033"/>
                    <a:pt x="119380" y="78740"/>
                  </a:cubicBezTo>
                  <a:cubicBezTo>
                    <a:pt x="157057" y="102447"/>
                    <a:pt x="194310" y="118957"/>
                    <a:pt x="226060" y="142240"/>
                  </a:cubicBezTo>
                  <a:cubicBezTo>
                    <a:pt x="257810" y="165523"/>
                    <a:pt x="281517" y="191347"/>
                    <a:pt x="309880" y="218440"/>
                  </a:cubicBezTo>
                  <a:cubicBezTo>
                    <a:pt x="338243" y="245533"/>
                    <a:pt x="369147" y="278553"/>
                    <a:pt x="396240" y="304800"/>
                  </a:cubicBezTo>
                  <a:cubicBezTo>
                    <a:pt x="423333" y="331047"/>
                    <a:pt x="449157" y="349673"/>
                    <a:pt x="472440" y="375920"/>
                  </a:cubicBezTo>
                  <a:cubicBezTo>
                    <a:pt x="495723" y="402167"/>
                    <a:pt x="514773" y="430107"/>
                    <a:pt x="535940" y="462280"/>
                  </a:cubicBezTo>
                  <a:cubicBezTo>
                    <a:pt x="557107" y="494453"/>
                    <a:pt x="579967" y="539327"/>
                    <a:pt x="599440" y="568960"/>
                  </a:cubicBezTo>
                  <a:cubicBezTo>
                    <a:pt x="618913" y="598593"/>
                    <a:pt x="635847" y="610870"/>
                    <a:pt x="652780" y="640080"/>
                  </a:cubicBezTo>
                  <a:cubicBezTo>
                    <a:pt x="669713" y="669290"/>
                    <a:pt x="683683" y="708660"/>
                    <a:pt x="701040" y="744220"/>
                  </a:cubicBezTo>
                  <a:cubicBezTo>
                    <a:pt x="718397" y="779780"/>
                    <a:pt x="741680" y="822113"/>
                    <a:pt x="756920" y="853440"/>
                  </a:cubicBezTo>
                  <a:cubicBezTo>
                    <a:pt x="772160" y="884767"/>
                    <a:pt x="781050" y="901277"/>
                    <a:pt x="792480" y="932180"/>
                  </a:cubicBezTo>
                  <a:cubicBezTo>
                    <a:pt x="803910" y="963083"/>
                    <a:pt x="815763" y="1005417"/>
                    <a:pt x="825500" y="1038860"/>
                  </a:cubicBezTo>
                  <a:cubicBezTo>
                    <a:pt x="835237" y="1072303"/>
                    <a:pt x="842857" y="1102783"/>
                    <a:pt x="850900" y="1132840"/>
                  </a:cubicBezTo>
                  <a:cubicBezTo>
                    <a:pt x="858943" y="1162897"/>
                    <a:pt x="866351" y="1191048"/>
                    <a:pt x="873760" y="1219200"/>
                  </a:cubicBezTo>
                </a:path>
              </a:pathLst>
            </a:custGeom>
            <a:noFill/>
            <a:ln w="25400" cap="flat" cmpd="sng">
              <a:solidFill>
                <a:srgbClr val="FF0000"/>
              </a:solidFill>
              <a:prstDash val="solid"/>
              <a:round/>
              <a:headEnd type="none" w="sm" len="sm"/>
              <a:tailEnd type="none" w="sm" len="sm"/>
            </a:ln>
          </p:spPr>
          <p:txBody>
            <a:bodyPr spcFirstLastPara="1" wrap="square" lIns="82283" tIns="41130" rIns="82283" bIns="41130" anchor="ctr" anchorCtr="0">
              <a:noAutofit/>
            </a:bodyPr>
            <a:lstStyle/>
            <a:p>
              <a:pPr algn="ctr" defTabSz="822960">
                <a:buSzPts val="1400"/>
              </a:pPr>
              <a:endParaRPr sz="1260">
                <a:solidFill>
                  <a:srgbClr val="FFFFFF"/>
                </a:solidFill>
              </a:endParaRPr>
            </a:p>
          </p:txBody>
        </p:sp>
      </p:grpSp>
      <p:pic>
        <p:nvPicPr>
          <p:cNvPr id="684" name="Google Shape;684;p59"/>
          <p:cNvPicPr preferRelativeResize="0"/>
          <p:nvPr/>
        </p:nvPicPr>
        <p:blipFill rotWithShape="1">
          <a:blip r:embed="rId4">
            <a:alphaModFix/>
          </a:blip>
          <a:srcRect/>
          <a:stretch/>
        </p:blipFill>
        <p:spPr>
          <a:xfrm>
            <a:off x="5033929" y="1255545"/>
            <a:ext cx="3537089" cy="2917890"/>
          </a:xfrm>
          <a:prstGeom prst="rect">
            <a:avLst/>
          </a:prstGeom>
          <a:noFill/>
          <a:ln>
            <a:noFill/>
          </a:ln>
        </p:spPr>
      </p:pic>
      <p:sp>
        <p:nvSpPr>
          <p:cNvPr id="2" name="Google Shape;754;p114">
            <a:extLst>
              <a:ext uri="{FF2B5EF4-FFF2-40B4-BE49-F238E27FC236}">
                <a16:creationId xmlns:a16="http://schemas.microsoft.com/office/drawing/2014/main" id="{060F3AFE-DD63-115D-25A8-02E12E1D370A}"/>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89"/>
        <p:cNvGrpSpPr/>
        <p:nvPr/>
      </p:nvGrpSpPr>
      <p:grpSpPr>
        <a:xfrm>
          <a:off x="0" y="0"/>
          <a:ext cx="0" cy="0"/>
          <a:chOff x="0" y="0"/>
          <a:chExt cx="0" cy="0"/>
        </a:xfrm>
      </p:grpSpPr>
      <p:pic>
        <p:nvPicPr>
          <p:cNvPr id="690" name="Google Shape;690;g289ecd0e798_0_396"/>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691" name="Google Shape;691;g289ecd0e798_0_39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graphicFrame>
        <p:nvGraphicFramePr>
          <p:cNvPr id="692" name="Google Shape;692;g289ecd0e798_0_396"/>
          <p:cNvGraphicFramePr/>
          <p:nvPr/>
        </p:nvGraphicFramePr>
        <p:xfrm>
          <a:off x="695180" y="834521"/>
          <a:ext cx="7866407" cy="3143873"/>
        </p:xfrm>
        <a:graphic>
          <a:graphicData uri="http://schemas.openxmlformats.org/drawingml/2006/table">
            <a:tbl>
              <a:tblPr>
                <a:noFill/>
              </a:tblPr>
              <a:tblGrid>
                <a:gridCol w="1420673">
                  <a:extLst>
                    <a:ext uri="{9D8B030D-6E8A-4147-A177-3AD203B41FA5}">
                      <a16:colId xmlns:a16="http://schemas.microsoft.com/office/drawing/2014/main" val="20000"/>
                    </a:ext>
                  </a:extLst>
                </a:gridCol>
                <a:gridCol w="2160968">
                  <a:extLst>
                    <a:ext uri="{9D8B030D-6E8A-4147-A177-3AD203B41FA5}">
                      <a16:colId xmlns:a16="http://schemas.microsoft.com/office/drawing/2014/main" val="20001"/>
                    </a:ext>
                  </a:extLst>
                </a:gridCol>
                <a:gridCol w="2142383">
                  <a:extLst>
                    <a:ext uri="{9D8B030D-6E8A-4147-A177-3AD203B41FA5}">
                      <a16:colId xmlns:a16="http://schemas.microsoft.com/office/drawing/2014/main" val="20002"/>
                    </a:ext>
                  </a:extLst>
                </a:gridCol>
                <a:gridCol w="2142383">
                  <a:extLst>
                    <a:ext uri="{9D8B030D-6E8A-4147-A177-3AD203B41FA5}">
                      <a16:colId xmlns:a16="http://schemas.microsoft.com/office/drawing/2014/main" val="20003"/>
                    </a:ext>
                  </a:extLst>
                </a:gridCol>
              </a:tblGrid>
              <a:tr h="321330">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none" dirty="0"/>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Seasonal Summary: SUMMER 202</a:t>
                      </a:r>
                      <a:r>
                        <a:rPr lang="ru-RU" sz="1500" b="1" u="none" strike="noStrike" cap="small" dirty="0">
                          <a:solidFill>
                            <a:srgbClr val="17365D"/>
                          </a:solidFill>
                        </a:rPr>
                        <a:t>5</a:t>
                      </a:r>
                      <a:endParaRPr sz="300" u="none" strike="noStrike" cap="none" dirty="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64998">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1100" b="1" u="none" strike="noStrike" cap="none">
                          <a:solidFill>
                            <a:schemeClr val="lt1"/>
                          </a:solidFill>
                        </a:rPr>
                        <a:t>Observations above (+) and below (-) climatological normal</a:t>
                      </a:r>
                      <a:endParaRPr sz="1100" u="none" strike="noStrike" cap="none">
                        <a:solidFill>
                          <a:schemeClr val="lt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722490">
                <a:tc>
                  <a:txBody>
                    <a:bodyPr/>
                    <a:lstStyle/>
                    <a:p>
                      <a:pPr marL="0" marR="0" lvl="0" indent="0" algn="l" rtl="0">
                        <a:lnSpc>
                          <a:spcPct val="100000"/>
                        </a:lnSpc>
                        <a:spcBef>
                          <a:spcPts val="0"/>
                        </a:spcBef>
                        <a:spcAft>
                          <a:spcPts val="0"/>
                        </a:spcAft>
                        <a:buClr>
                          <a:srgbClr val="000000"/>
                        </a:buClr>
                        <a:buSzPts val="300"/>
                        <a:buFont typeface="Arial"/>
                        <a:buNone/>
                      </a:pPr>
                      <a:endParaRPr sz="1000" b="1" u="none" strike="noStrike" cap="none"/>
                    </a:p>
                    <a:p>
                      <a:pPr marL="0" marR="0" lvl="0" indent="0" algn="l" rtl="0">
                        <a:lnSpc>
                          <a:spcPct val="100000"/>
                        </a:lnSpc>
                        <a:spcBef>
                          <a:spcPts val="0"/>
                        </a:spcBef>
                        <a:spcAft>
                          <a:spcPts val="0"/>
                        </a:spcAft>
                        <a:buClr>
                          <a:srgbClr val="000000"/>
                        </a:buClr>
                        <a:buSzPts val="1200"/>
                        <a:buFont typeface="Arial"/>
                        <a:buNone/>
                      </a:pPr>
                      <a:r>
                        <a:rPr lang="en-CA" sz="1000" b="1" u="none" strike="noStrike" cap="none"/>
                        <a:t>Temperature</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lang="en-US" sz="1000" b="1" i="0" u="none" strike="noStrike" cap="none" dirty="0">
                        <a:solidFill>
                          <a:srgbClr val="FF0000"/>
                        </a:solidFill>
                        <a:latin typeface="+mn-lt"/>
                        <a:ea typeface="Calibri"/>
                        <a:cs typeface="Calibri"/>
                        <a:sym typeface="Calibri"/>
                      </a:endParaRPr>
                    </a:p>
                    <a:p>
                      <a:pPr marL="0" lvl="0" indent="0" algn="ctr" rtl="0">
                        <a:spcBef>
                          <a:spcPts val="0"/>
                        </a:spcBef>
                        <a:spcAft>
                          <a:spcPts val="0"/>
                        </a:spcAft>
                        <a:buNone/>
                      </a:pPr>
                      <a:r>
                        <a:rPr lang="en-US" sz="1300" b="1" i="0" u="none" strike="noStrike" cap="none" dirty="0">
                          <a:solidFill>
                            <a:schemeClr val="tx1"/>
                          </a:solidFill>
                          <a:latin typeface="+mn-lt"/>
                          <a:ea typeface="Calibri"/>
                          <a:cs typeface="Calibri"/>
                          <a:sym typeface="Calibri"/>
                        </a:rPr>
                        <a:t>+0.</a:t>
                      </a:r>
                      <a:r>
                        <a:rPr lang="ru-RU" sz="1300" b="1" i="0" u="none" strike="noStrike" cap="none" dirty="0">
                          <a:solidFill>
                            <a:schemeClr val="tx1"/>
                          </a:solidFill>
                          <a:latin typeface="+mn-lt"/>
                          <a:ea typeface="Calibri"/>
                          <a:cs typeface="Calibri"/>
                          <a:sym typeface="Calibri"/>
                        </a:rPr>
                        <a:t>26</a:t>
                      </a:r>
                      <a:r>
                        <a:rPr lang="en-US" sz="1300" dirty="0">
                          <a:solidFill>
                            <a:schemeClr val="dk1"/>
                          </a:solidFill>
                          <a:latin typeface="+mn-lt"/>
                          <a:ea typeface="Calibri"/>
                          <a:cs typeface="Calibri"/>
                          <a:sym typeface="Calibri"/>
                        </a:rPr>
                        <a:t>℃</a:t>
                      </a:r>
                      <a:r>
                        <a:rPr lang="en-US" sz="1000" dirty="0">
                          <a:solidFill>
                            <a:schemeClr val="dk1"/>
                          </a:solidFill>
                          <a:latin typeface="+mn-lt"/>
                          <a:ea typeface="Calibri"/>
                          <a:cs typeface="Calibri"/>
                          <a:sym typeface="Calibri"/>
                        </a:rPr>
                        <a:t> warmer than normal in JJA</a:t>
                      </a:r>
                    </a:p>
                    <a:p>
                      <a:pPr marL="0" lvl="0" indent="0" algn="ctr" rtl="0">
                        <a:lnSpc>
                          <a:spcPct val="115000"/>
                        </a:lnSpc>
                        <a:spcBef>
                          <a:spcPts val="0"/>
                        </a:spcBef>
                        <a:spcAft>
                          <a:spcPts val="0"/>
                        </a:spcAft>
                        <a:buNone/>
                      </a:pPr>
                      <a:r>
                        <a:rPr lang="en-US" sz="1300" b="1" baseline="0" dirty="0">
                          <a:solidFill>
                            <a:schemeClr val="dk1"/>
                          </a:solidFill>
                          <a:latin typeface="+mn-lt"/>
                          <a:ea typeface="Calibri"/>
                          <a:cs typeface="Calibri"/>
                          <a:sym typeface="Calibri"/>
                        </a:rPr>
                        <a:t>1</a:t>
                      </a:r>
                      <a:r>
                        <a:rPr lang="ru-RU" sz="1300" b="1" baseline="0" dirty="0">
                          <a:solidFill>
                            <a:schemeClr val="dk1"/>
                          </a:solidFill>
                          <a:latin typeface="+mn-lt"/>
                          <a:ea typeface="Calibri"/>
                          <a:cs typeface="Calibri"/>
                          <a:sym typeface="Calibri"/>
                        </a:rPr>
                        <a:t>7</a:t>
                      </a:r>
                      <a:r>
                        <a:rPr lang="en-US" sz="1300" b="1" baseline="30000" dirty="0" err="1">
                          <a:solidFill>
                            <a:schemeClr val="dk1"/>
                          </a:solidFill>
                          <a:latin typeface="+mn-lt"/>
                          <a:ea typeface="Calibri"/>
                          <a:cs typeface="Calibri"/>
                          <a:sym typeface="Calibri"/>
                        </a:rPr>
                        <a:t>th</a:t>
                      </a:r>
                      <a:r>
                        <a:rPr lang="en-US" sz="1300" b="1" dirty="0">
                          <a:solidFill>
                            <a:schemeClr val="dk1"/>
                          </a:solidFill>
                          <a:latin typeface="+mn-lt"/>
                          <a:ea typeface="Calibri"/>
                          <a:cs typeface="Calibri"/>
                          <a:sym typeface="Calibri"/>
                        </a:rPr>
                        <a:t> </a:t>
                      </a:r>
                      <a:r>
                        <a:rPr lang="en-US" sz="1000" dirty="0">
                          <a:solidFill>
                            <a:schemeClr val="dk1"/>
                          </a:solidFill>
                          <a:latin typeface="+mn-lt"/>
                          <a:ea typeface="Calibri"/>
                          <a:cs typeface="Calibri"/>
                          <a:sym typeface="Calibri"/>
                        </a:rPr>
                        <a:t>warmest year on record</a:t>
                      </a:r>
                    </a:p>
                    <a:p>
                      <a:pPr marL="0" lvl="0" indent="0" algn="ctr" rtl="0">
                        <a:lnSpc>
                          <a:spcPct val="115000"/>
                        </a:lnSpc>
                        <a:spcBef>
                          <a:spcPts val="0"/>
                        </a:spcBef>
                        <a:spcAft>
                          <a:spcPts val="0"/>
                        </a:spcAft>
                        <a:buNone/>
                      </a:pPr>
                      <a:r>
                        <a:rPr lang="en-US" sz="1000" b="1" dirty="0">
                          <a:solidFill>
                            <a:srgbClr val="0C25DE"/>
                          </a:solidFill>
                          <a:latin typeface="+mn-lt"/>
                          <a:ea typeface="Calibri"/>
                          <a:cs typeface="Calibri"/>
                          <a:sym typeface="Calibri"/>
                        </a:rPr>
                        <a:t>(JUN -0,96, SEP -1,28)</a:t>
                      </a: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Warmest year was </a:t>
                      </a:r>
                    </a:p>
                    <a:p>
                      <a:pPr marL="0" marR="0" lvl="0" indent="0" algn="ctr" rtl="0">
                        <a:lnSpc>
                          <a:spcPct val="100000"/>
                        </a:lnSpc>
                        <a:spcBef>
                          <a:spcPts val="0"/>
                        </a:spcBef>
                        <a:spcAft>
                          <a:spcPts val="0"/>
                        </a:spcAft>
                        <a:buClr>
                          <a:srgbClr val="000000"/>
                        </a:buClr>
                        <a:buSzPts val="1300"/>
                        <a:buFont typeface="Arial"/>
                        <a:buNone/>
                      </a:pPr>
                      <a:r>
                        <a:rPr lang="ru-RU" sz="1000" u="none" strike="noStrike" cap="none" dirty="0">
                          <a:solidFill>
                            <a:schemeClr val="dk1"/>
                          </a:solidFill>
                          <a:latin typeface="+mn-lt"/>
                          <a:ea typeface="Calibri"/>
                          <a:cs typeface="Calibri"/>
                          <a:sym typeface="Calibri"/>
                        </a:rPr>
                        <a:t>1906</a:t>
                      </a:r>
                      <a:endParaRPr sz="1000" u="none" strike="noStrike" cap="none" dirty="0">
                        <a:solidFill>
                          <a:schemeClr val="dk1"/>
                        </a:solidFill>
                        <a:latin typeface="+mn-lt"/>
                        <a:ea typeface="Calibri"/>
                        <a:cs typeface="Calibri"/>
                        <a:sym typeface="Calibri"/>
                      </a:endParaRPr>
                    </a:p>
                  </a:txBody>
                  <a:tcPr marL="15998" marR="15998"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Coldest year was </a:t>
                      </a:r>
                    </a:p>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1972</a:t>
                      </a:r>
                      <a:endParaRPr sz="1000" u="none" strike="noStrike" cap="none" dirty="0">
                        <a:solidFill>
                          <a:schemeClr val="dk1"/>
                        </a:solidFill>
                        <a:latin typeface="+mn-lt"/>
                        <a:ea typeface="Calibri"/>
                        <a:cs typeface="Calibri"/>
                        <a:sym typeface="Calibri"/>
                      </a:endParaRPr>
                    </a:p>
                  </a:txBody>
                  <a:tcPr marL="15998" marR="15998"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10055">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Precipitation</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000" b="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000" b="0" u="none" strike="noStrike" cap="none" dirty="0">
                          <a:solidFill>
                            <a:schemeClr val="dk1"/>
                          </a:solidFill>
                          <a:latin typeface="+mn-lt"/>
                          <a:ea typeface="Calibri"/>
                          <a:cs typeface="Calibri" panose="020F0502020204030204" pitchFamily="34" charset="0"/>
                          <a:sym typeface="Calibri"/>
                        </a:rPr>
                        <a:t>Drier</a:t>
                      </a:r>
                      <a:endParaRPr lang="en-US" sz="1000" u="none" strike="noStrike" cap="none" dirty="0">
                        <a:latin typeface="+mn-lt"/>
                        <a:cs typeface="Calibri" panose="020F0502020204030204" pitchFamily="34" charset="0"/>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latin typeface="+mn-lt"/>
                          <a:ea typeface="Calibri"/>
                          <a:cs typeface="Calibri"/>
                          <a:sym typeface="Calibri"/>
                        </a:rPr>
                        <a:t>Wettest year was</a:t>
                      </a:r>
                      <a:endParaRPr sz="1000" u="none" strike="noStrike" cap="none" dirty="0">
                        <a:latin typeface="+mn-lt"/>
                      </a:endParaRPr>
                    </a:p>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solidFill>
                            <a:schemeClr val="dk1"/>
                          </a:solidFill>
                          <a:latin typeface="+mn-lt"/>
                          <a:ea typeface="Calibri"/>
                          <a:cs typeface="Calibri"/>
                          <a:sym typeface="Calibri"/>
                        </a:rPr>
                        <a:t>1988 </a:t>
                      </a:r>
                    </a:p>
                  </a:txBody>
                  <a:tcPr marL="15998" marR="15998"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latin typeface="+mn-lt"/>
                          <a:ea typeface="Calibri"/>
                          <a:cs typeface="Calibri"/>
                          <a:sym typeface="Calibri"/>
                        </a:rPr>
                        <a:t>Driest year as</a:t>
                      </a:r>
                      <a:endParaRPr sz="1000" b="0" u="none" strike="noStrike" cap="none" dirty="0">
                        <a:latin typeface="+mn-lt"/>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latin typeface="+mn-lt"/>
                          <a:ea typeface="Calibri"/>
                          <a:cs typeface="Calibri"/>
                          <a:sym typeface="Calibri"/>
                        </a:rPr>
                        <a:t> </a:t>
                      </a:r>
                      <a:r>
                        <a:rPr lang="en-CA" sz="1000" b="0" u="none" strike="noStrike" cap="none" dirty="0">
                          <a:solidFill>
                            <a:schemeClr val="dk1"/>
                          </a:solidFill>
                          <a:latin typeface="+mn-lt"/>
                          <a:ea typeface="Calibri"/>
                          <a:cs typeface="Calibri"/>
                          <a:sym typeface="Calibri"/>
                        </a:rPr>
                        <a:t>1967 </a:t>
                      </a:r>
                    </a:p>
                  </a:txBody>
                  <a:tcPr marL="15998" marR="15998"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1206152">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dirty="0">
                          <a:solidFill>
                            <a:srgbClr val="FF0000"/>
                          </a:solidFill>
                        </a:rPr>
                        <a:t>Sea-Ice </a:t>
                      </a:r>
                      <a:endParaRPr sz="1000" u="none" strike="noStrike" cap="none" dirty="0">
                        <a:solidFill>
                          <a:srgbClr val="FF0000"/>
                        </a:solidFill>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rgbClr val="FF0000"/>
                          </a:solidFill>
                        </a:rPr>
                        <a:t>Normal 1991-2020</a:t>
                      </a:r>
                      <a:endParaRPr sz="1000" u="none" strike="noStrike" cap="none" dirty="0">
                        <a:solidFill>
                          <a:srgbClr val="FF0000"/>
                        </a:solidFill>
                        <a:highlight>
                          <a:srgbClr val="FFFFFF"/>
                        </a:highlight>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rgbClr val="FF0000"/>
                          </a:solidFill>
                        </a:rPr>
                        <a:t>Ice extent rank s</a:t>
                      </a:r>
                      <a:r>
                        <a:rPr lang="en-CA" sz="1000" u="none" strike="noStrike" cap="none"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ince 1979</a:t>
                      </a:r>
                      <a:endParaRPr sz="1000" u="none" strike="noStrike" cap="none" dirty="0">
                        <a:solidFill>
                          <a:srgbClr val="FF0000"/>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000" dirty="0">
                          <a:solidFill>
                            <a:schemeClr val="dk1"/>
                          </a:solidFill>
                          <a:latin typeface="+mn-lt"/>
                          <a:ea typeface="Calibri"/>
                          <a:cs typeface="Calibri"/>
                          <a:sym typeface="Calibri"/>
                        </a:rPr>
                        <a:t>Laptev sea: </a:t>
                      </a:r>
                      <a:r>
                        <a:rPr lang="en-US" sz="1000" b="0" i="0" u="none" strike="noStrike" cap="none" dirty="0">
                          <a:solidFill>
                            <a:srgbClr val="000000"/>
                          </a:solidFill>
                          <a:effectLst/>
                          <a:latin typeface="+mn-lt"/>
                          <a:ea typeface="Arial"/>
                          <a:cs typeface="Arial"/>
                          <a:sym typeface="Arial"/>
                        </a:rPr>
                        <a:t>early break-up</a:t>
                      </a:r>
                      <a:endParaRPr lang="en-US" sz="1000" b="0" dirty="0">
                        <a:effectLst/>
                        <a:latin typeface="+mn-lt"/>
                      </a:endParaRPr>
                    </a:p>
                    <a:p>
                      <a:endParaRPr lang="en-US" sz="100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000" dirty="0">
                          <a:solidFill>
                            <a:schemeClr val="dk1"/>
                          </a:solidFill>
                          <a:latin typeface="+mn-lt"/>
                          <a:ea typeface="Calibri"/>
                          <a:cs typeface="Calibri"/>
                          <a:sym typeface="Calibri"/>
                        </a:rPr>
                        <a:t>Eastern Siberian sea:</a:t>
                      </a:r>
                      <a:r>
                        <a:rPr lang="en-US" sz="1000" baseline="0" dirty="0">
                          <a:solidFill>
                            <a:schemeClr val="dk1"/>
                          </a:solidFill>
                          <a:latin typeface="+mn-lt"/>
                          <a:ea typeface="Calibri"/>
                          <a:cs typeface="Calibri"/>
                          <a:sym typeface="Calibri"/>
                        </a:rPr>
                        <a:t> </a:t>
                      </a:r>
                      <a:r>
                        <a:rPr lang="en-US" sz="1000" dirty="0">
                          <a:solidFill>
                            <a:schemeClr val="dk1"/>
                          </a:solidFill>
                          <a:latin typeface="+mn-lt"/>
                          <a:ea typeface="Calibri"/>
                          <a:cs typeface="Calibri"/>
                          <a:sym typeface="Calibri"/>
                        </a:rPr>
                        <a:t> l</a:t>
                      </a:r>
                      <a:r>
                        <a:rPr lang="en-US" sz="1000" b="0" i="0" u="none" strike="noStrike" cap="none" dirty="0">
                          <a:solidFill>
                            <a:srgbClr val="000000"/>
                          </a:solidFill>
                          <a:effectLst/>
                          <a:latin typeface="+mn-lt"/>
                          <a:ea typeface="Arial"/>
                          <a:cs typeface="Arial"/>
                          <a:sym typeface="Arial"/>
                        </a:rPr>
                        <a:t>ate (west), early (east)</a:t>
                      </a:r>
                      <a:r>
                        <a:rPr lang="en-US" sz="1000" b="0" i="0" u="none" strike="noStrike" cap="none" baseline="0" dirty="0">
                          <a:solidFill>
                            <a:srgbClr val="000000"/>
                          </a:solidFill>
                          <a:effectLst/>
                          <a:latin typeface="+mn-lt"/>
                          <a:ea typeface="Arial"/>
                          <a:cs typeface="Arial"/>
                          <a:sym typeface="Arial"/>
                        </a:rPr>
                        <a:t> b</a:t>
                      </a:r>
                      <a:r>
                        <a:rPr lang="en-US" sz="1000" u="none" dirty="0">
                          <a:solidFill>
                            <a:schemeClr val="dk1"/>
                          </a:solidFill>
                          <a:latin typeface="+mn-lt"/>
                          <a:ea typeface="Calibri"/>
                          <a:cs typeface="Calibri"/>
                          <a:sym typeface="Calibri"/>
                        </a:rPr>
                        <a:t>reak-up</a:t>
                      </a:r>
                      <a:endParaRPr lang="en-US" sz="1000" u="none" dirty="0">
                        <a:latin typeface="+mn-lt"/>
                        <a:ea typeface="Calibri"/>
                        <a:cs typeface="Calibri"/>
                        <a:sym typeface="Calibri"/>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762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dirty="0">
                          <a:solidFill>
                            <a:schemeClr val="dk1"/>
                          </a:solidFill>
                          <a:latin typeface="+mn-lt"/>
                          <a:ea typeface="Calibri"/>
                          <a:cs typeface="Calibri"/>
                          <a:sym typeface="Calibri"/>
                        </a:rPr>
                        <a:t>Laptev sea: </a:t>
                      </a:r>
                      <a:r>
                        <a:rPr lang="en-US" sz="1000" b="0" i="0" u="none" strike="noStrike" cap="none" dirty="0">
                          <a:solidFill>
                            <a:srgbClr val="000000"/>
                          </a:solidFill>
                          <a:effectLst/>
                          <a:latin typeface="+mn-lt"/>
                          <a:ea typeface="Calibri"/>
                          <a:cs typeface="Arial"/>
                          <a:sym typeface="Arial"/>
                        </a:rPr>
                        <a:t>near</a:t>
                      </a:r>
                      <a:r>
                        <a:rPr lang="en-US" sz="1000" b="0" i="0" u="none" strike="noStrike" cap="none" dirty="0">
                          <a:solidFill>
                            <a:srgbClr val="000000"/>
                          </a:solidFill>
                          <a:effectLst/>
                          <a:latin typeface="+mn-lt"/>
                          <a:ea typeface="Arial"/>
                          <a:cs typeface="Arial"/>
                          <a:sym typeface="Arial"/>
                        </a:rPr>
                        <a:t> normal</a:t>
                      </a:r>
                      <a:r>
                        <a:rPr lang="ru-RU" sz="1000" b="0" i="0" u="none" strike="noStrike" cap="none" dirty="0">
                          <a:solidFill>
                            <a:srgbClr val="000000"/>
                          </a:solidFill>
                          <a:effectLst/>
                          <a:latin typeface="+mn-lt"/>
                          <a:ea typeface="Arial"/>
                          <a:cs typeface="Arial"/>
                          <a:sym typeface="Arial"/>
                        </a:rPr>
                        <a:t> </a:t>
                      </a:r>
                      <a:r>
                        <a:rPr lang="en-US" sz="1000" b="0" i="0" u="none" strike="noStrike" cap="none" dirty="0">
                          <a:solidFill>
                            <a:srgbClr val="000000"/>
                          </a:solidFill>
                          <a:effectLst/>
                          <a:latin typeface="+mn-lt"/>
                          <a:ea typeface="Arial"/>
                          <a:cs typeface="Arial"/>
                          <a:sym typeface="Arial"/>
                        </a:rPr>
                        <a:t>sea-ice</a:t>
                      </a:r>
                      <a:r>
                        <a:rPr lang="en-US" sz="1000" b="0" i="0" u="none" strike="noStrike" cap="none" baseline="0" dirty="0">
                          <a:solidFill>
                            <a:srgbClr val="000000"/>
                          </a:solidFill>
                          <a:effectLst/>
                          <a:latin typeface="+mn-lt"/>
                          <a:ea typeface="Arial"/>
                          <a:cs typeface="Arial"/>
                          <a:sym typeface="Arial"/>
                        </a:rPr>
                        <a:t> extent </a:t>
                      </a:r>
                    </a:p>
                    <a:p>
                      <a:pPr marL="76200" marR="0" lvl="0" indent="0" algn="l" rtl="0">
                        <a:lnSpc>
                          <a:spcPct val="100000"/>
                        </a:lnSpc>
                        <a:spcBef>
                          <a:spcPts val="0"/>
                        </a:spcBef>
                        <a:spcAft>
                          <a:spcPts val="0"/>
                        </a:spcAft>
                        <a:buClr>
                          <a:srgbClr val="000000"/>
                        </a:buClr>
                        <a:buSzPts val="1200"/>
                        <a:buFont typeface="Arial"/>
                        <a:buNone/>
                      </a:pPr>
                      <a:endParaRPr lang="en-US" sz="1000" dirty="0">
                        <a:latin typeface="+mn-lt"/>
                      </a:endParaRPr>
                    </a:p>
                    <a:p>
                      <a:pPr marL="762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dirty="0">
                          <a:solidFill>
                            <a:schemeClr val="dk1"/>
                          </a:solidFill>
                          <a:latin typeface="+mn-lt"/>
                          <a:ea typeface="Calibri"/>
                          <a:cs typeface="Calibri"/>
                          <a:sym typeface="Calibri"/>
                        </a:rPr>
                        <a:t>Eastern Siberian sea: </a:t>
                      </a:r>
                      <a:r>
                        <a:rPr lang="en-US" sz="1000" b="0" i="0" u="none" strike="noStrike" cap="none" dirty="0">
                          <a:solidFill>
                            <a:srgbClr val="000000"/>
                          </a:solidFill>
                          <a:effectLst/>
                          <a:latin typeface="+mn-lt"/>
                          <a:ea typeface="Arial"/>
                          <a:cs typeface="Arial"/>
                          <a:sym typeface="Arial"/>
                        </a:rPr>
                        <a:t>near normal</a:t>
                      </a:r>
                      <a:r>
                        <a:rPr lang="ru-RU" sz="1000" b="0" i="0" u="none" strike="noStrike" cap="none" dirty="0">
                          <a:solidFill>
                            <a:srgbClr val="000000"/>
                          </a:solidFill>
                          <a:effectLst/>
                          <a:latin typeface="+mn-lt"/>
                          <a:ea typeface="Arial"/>
                          <a:cs typeface="Arial"/>
                          <a:sym typeface="Arial"/>
                        </a:rPr>
                        <a:t> </a:t>
                      </a:r>
                      <a:r>
                        <a:rPr lang="en-US" sz="1000" b="0" i="0" u="none" strike="noStrike" cap="none" dirty="0">
                          <a:solidFill>
                            <a:srgbClr val="000000"/>
                          </a:solidFill>
                          <a:effectLst/>
                          <a:latin typeface="+mn-lt"/>
                          <a:ea typeface="Arial"/>
                          <a:cs typeface="Arial"/>
                          <a:sym typeface="Arial"/>
                        </a:rPr>
                        <a:t>sea-ice</a:t>
                      </a:r>
                      <a:r>
                        <a:rPr lang="en-US" sz="1000" b="0" i="0" u="none" strike="noStrike" cap="none" baseline="0" dirty="0">
                          <a:solidFill>
                            <a:srgbClr val="000000"/>
                          </a:solidFill>
                          <a:effectLst/>
                          <a:latin typeface="+mn-lt"/>
                          <a:ea typeface="Arial"/>
                          <a:cs typeface="Arial"/>
                          <a:sym typeface="Arial"/>
                        </a:rPr>
                        <a:t> extent </a:t>
                      </a:r>
                      <a:endParaRPr lang="ru-RU" sz="1000" b="0" i="0" u="none" strike="noStrike" cap="none" dirty="0">
                        <a:solidFill>
                          <a:srgbClr val="000000"/>
                        </a:solidFill>
                        <a:effectLst/>
                        <a:latin typeface="+mn-lt"/>
                        <a:ea typeface="Arial"/>
                        <a:cs typeface="Arial"/>
                        <a:sym typeface="Aria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endParaRPr lang="ru-RU" sz="1100" dirty="0"/>
                    </a:p>
                  </a:txBody>
                  <a:tcPr marL="82296" marR="82296" marT="41148" marB="41148">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sp>
        <p:nvSpPr>
          <p:cNvPr id="693" name="Google Shape;693;g289ecd0e798_0_396"/>
          <p:cNvSpPr txBox="1">
            <a:spLocks noGrp="1"/>
          </p:cNvSpPr>
          <p:nvPr>
            <p:ph type="title"/>
          </p:nvPr>
        </p:nvSpPr>
        <p:spPr>
          <a:xfrm>
            <a:off x="2871005" y="103667"/>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Eastern Siberia</a:t>
            </a:r>
            <a:endParaRPr sz="2800" b="1" dirty="0">
              <a:solidFill>
                <a:srgbClr val="17365D"/>
              </a:solidFill>
            </a:endParaRPr>
          </a:p>
        </p:txBody>
      </p:sp>
      <p:sp>
        <p:nvSpPr>
          <p:cNvPr id="2" name="Google Shape;754;p114">
            <a:extLst>
              <a:ext uri="{FF2B5EF4-FFF2-40B4-BE49-F238E27FC236}">
                <a16:creationId xmlns:a16="http://schemas.microsoft.com/office/drawing/2014/main" id="{A013EB4B-81E6-2421-30E5-D9C4ADE5048E}"/>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99"/>
        <p:cNvGrpSpPr/>
        <p:nvPr/>
      </p:nvGrpSpPr>
      <p:grpSpPr>
        <a:xfrm>
          <a:off x="0" y="0"/>
          <a:ext cx="0" cy="0"/>
          <a:chOff x="0" y="0"/>
          <a:chExt cx="0" cy="0"/>
        </a:xfrm>
      </p:grpSpPr>
      <p:pic>
        <p:nvPicPr>
          <p:cNvPr id="700" name="Google Shape;700;g289ecd0e798_0_405"/>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701" name="Google Shape;701;g289ecd0e798_0_405"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graphicFrame>
        <p:nvGraphicFramePr>
          <p:cNvPr id="702" name="Google Shape;702;g289ecd0e798_0_405"/>
          <p:cNvGraphicFramePr/>
          <p:nvPr/>
        </p:nvGraphicFramePr>
        <p:xfrm>
          <a:off x="1375111" y="798491"/>
          <a:ext cx="6241949" cy="3828542"/>
        </p:xfrm>
        <a:graphic>
          <a:graphicData uri="http://schemas.openxmlformats.org/drawingml/2006/table">
            <a:tbl>
              <a:tblPr>
                <a:noFill/>
              </a:tblPr>
              <a:tblGrid>
                <a:gridCol w="1111118">
                  <a:extLst>
                    <a:ext uri="{9D8B030D-6E8A-4147-A177-3AD203B41FA5}">
                      <a16:colId xmlns:a16="http://schemas.microsoft.com/office/drawing/2014/main" val="20000"/>
                    </a:ext>
                  </a:extLst>
                </a:gridCol>
                <a:gridCol w="1298140">
                  <a:extLst>
                    <a:ext uri="{9D8B030D-6E8A-4147-A177-3AD203B41FA5}">
                      <a16:colId xmlns:a16="http://schemas.microsoft.com/office/drawing/2014/main" val="20001"/>
                    </a:ext>
                  </a:extLst>
                </a:gridCol>
                <a:gridCol w="3832691">
                  <a:extLst>
                    <a:ext uri="{9D8B030D-6E8A-4147-A177-3AD203B41FA5}">
                      <a16:colId xmlns:a16="http://schemas.microsoft.com/office/drawing/2014/main" val="20003"/>
                    </a:ext>
                  </a:extLst>
                </a:gridCol>
              </a:tblGrid>
              <a:tr h="507492">
                <a:tc gridSpan="3">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small" dirty="0">
                        <a:solidFill>
                          <a:srgbClr val="000000"/>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Observed extreme climate events</a:t>
                      </a:r>
                      <a:endParaRPr sz="1500" u="none" strike="noStrike" cap="none" dirty="0">
                        <a:solidFill>
                          <a:srgbClr val="17365D"/>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SUMMER 2025</a:t>
                      </a:r>
                      <a:endParaRPr sz="300" u="none" strike="noStrike" cap="none" dirty="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63392">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Category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Location</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Impacts associated with event</a:t>
                      </a:r>
                      <a:endParaRPr sz="1100" u="none" strike="noStrike" cap="none"/>
                    </a:p>
                  </a:txBody>
                  <a:tcPr marL="61718" marR="61718"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234440">
                <a:tc>
                  <a:txBody>
                    <a:bodyPr/>
                    <a:lstStyle/>
                    <a:p>
                      <a:pPr algn="ctr"/>
                      <a:endParaRPr lang="en-US" sz="900" dirty="0"/>
                    </a:p>
                    <a:p>
                      <a:pPr algn="ctr"/>
                      <a:endParaRPr lang="en-US" sz="900" dirty="0"/>
                    </a:p>
                    <a:p>
                      <a:pPr algn="ctr"/>
                      <a:endParaRPr lang="en-US" sz="900" dirty="0"/>
                    </a:p>
                    <a:p>
                      <a:pPr algn="ctr"/>
                      <a:endParaRPr lang="en-US" sz="900" dirty="0"/>
                    </a:p>
                    <a:p>
                      <a:pPr algn="ctr"/>
                      <a:r>
                        <a:rPr lang="en-US" sz="900" dirty="0"/>
                        <a:t>Strong</a:t>
                      </a:r>
                      <a:r>
                        <a:rPr lang="en-US" sz="900" baseline="0" dirty="0"/>
                        <a:t> wind </a:t>
                      </a:r>
                      <a:endParaRPr lang="ru-RU" sz="900" dirty="0"/>
                    </a:p>
                  </a:txBody>
                  <a:tcPr marL="61718" marR="6171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rowSpan="4">
                  <a:txBody>
                    <a:bodyPr/>
                    <a:lstStyle/>
                    <a:p>
                      <a:pPr algn="ctr"/>
                      <a:endParaRPr lang="en-US" sz="900" dirty="0"/>
                    </a:p>
                    <a:p>
                      <a:pPr algn="ctr"/>
                      <a:endParaRPr lang="en-US" sz="900" dirty="0"/>
                    </a:p>
                    <a:p>
                      <a:pPr algn="ctr"/>
                      <a:endParaRPr lang="en-US" sz="900" dirty="0"/>
                    </a:p>
                    <a:p>
                      <a:pPr algn="ctr"/>
                      <a:endParaRPr lang="ru-RU" sz="900" dirty="0"/>
                    </a:p>
                    <a:p>
                      <a:pPr algn="ctr"/>
                      <a:endParaRPr lang="ru-RU" sz="900" dirty="0"/>
                    </a:p>
                    <a:p>
                      <a:pPr algn="ctr"/>
                      <a:endParaRPr lang="ru-RU" sz="900" dirty="0"/>
                    </a:p>
                    <a:p>
                      <a:pPr algn="ctr"/>
                      <a:endParaRPr lang="ru-RU" sz="900" dirty="0"/>
                    </a:p>
                    <a:p>
                      <a:pPr algn="ctr"/>
                      <a:endParaRPr lang="ru-RU" sz="900" dirty="0"/>
                    </a:p>
                    <a:p>
                      <a:pPr algn="ctr"/>
                      <a:r>
                        <a:rPr lang="en-US" sz="900" baseline="0" dirty="0"/>
                        <a:t>north of</a:t>
                      </a:r>
                      <a:r>
                        <a:rPr lang="ru-RU" sz="900" baseline="0" dirty="0"/>
                        <a:t> </a:t>
                      </a:r>
                      <a:r>
                        <a:rPr lang="en-US" sz="900" baseline="0" dirty="0"/>
                        <a:t>the Krasnoyarsk region </a:t>
                      </a:r>
                      <a:endParaRPr lang="ru-RU" sz="900" dirty="0"/>
                    </a:p>
                  </a:txBody>
                  <a:tcPr marL="61718" marR="6171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algn="just"/>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night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June</a:t>
                      </a:r>
                      <a:r>
                        <a:rPr lang="ru-RU" sz="900" b="0" i="0" u="none" strike="noStrike" cap="none" dirty="0">
                          <a:solidFill>
                            <a:srgbClr val="000000"/>
                          </a:solidFill>
                          <a:effectLst/>
                          <a:latin typeface="Arial"/>
                          <a:ea typeface="Arial"/>
                          <a:cs typeface="Arial"/>
                          <a:sym typeface="Arial"/>
                        </a:rPr>
                        <a:t> 18, </a:t>
                      </a:r>
                      <a:r>
                        <a:rPr lang="ru-RU" sz="900" b="0" i="0" u="none" strike="noStrike" cap="none" dirty="0" err="1">
                          <a:solidFill>
                            <a:srgbClr val="000000"/>
                          </a:solidFill>
                          <a:effectLst/>
                          <a:latin typeface="Arial"/>
                          <a:ea typeface="Arial"/>
                          <a:cs typeface="Arial"/>
                          <a:sym typeface="Arial"/>
                        </a:rPr>
                        <a:t>near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Norilsk</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strong</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southeasterly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winds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gusts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22-24 m/s </a:t>
                      </a:r>
                      <a:r>
                        <a:rPr lang="ru-RU" sz="900" b="0" i="0" u="none" strike="noStrike" cap="none" dirty="0" err="1">
                          <a:solidFill>
                            <a:srgbClr val="000000"/>
                          </a:solidFill>
                          <a:effectLst/>
                          <a:latin typeface="Arial"/>
                          <a:ea typeface="Arial"/>
                          <a:cs typeface="Arial"/>
                          <a:sym typeface="Arial"/>
                        </a:rPr>
                        <a:t>were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observed</a:t>
                      </a:r>
                      <a:r>
                        <a:rPr lang="ru-RU" sz="900" b="0" i="0" u="none" strike="noStrike" cap="none" dirty="0">
                          <a:solidFill>
                            <a:srgbClr val="000000"/>
                          </a:solidFill>
                          <a:effectLst/>
                          <a:latin typeface="Arial"/>
                          <a:ea typeface="Arial"/>
                          <a:cs typeface="Arial"/>
                          <a:sym typeface="Arial"/>
                        </a:rPr>
                        <a:t>.</a:t>
                      </a:r>
                    </a:p>
                    <a:p>
                      <a:pPr algn="just"/>
                      <a:r>
                        <a:rPr lang="ru-RU" sz="900" b="0" i="0" u="none" strike="noStrike" cap="none" dirty="0">
                          <a:solidFill>
                            <a:srgbClr val="000000"/>
                          </a:solidFill>
                          <a:effectLst/>
                          <a:latin typeface="Arial"/>
                          <a:ea typeface="Arial"/>
                          <a:cs typeface="Arial"/>
                          <a:sym typeface="Arial"/>
                        </a:rPr>
                        <a:t> </a:t>
                      </a:r>
                    </a:p>
                    <a:p>
                      <a:pPr algn="just"/>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June</a:t>
                      </a:r>
                      <a:r>
                        <a:rPr lang="ru-RU" sz="900" b="0" i="0" u="none" strike="noStrike" cap="none" dirty="0">
                          <a:solidFill>
                            <a:srgbClr val="000000"/>
                          </a:solidFill>
                          <a:effectLst/>
                          <a:latin typeface="Arial"/>
                          <a:ea typeface="Arial"/>
                          <a:cs typeface="Arial"/>
                          <a:sym typeface="Arial"/>
                        </a:rPr>
                        <a:t> 21-22, </a:t>
                      </a:r>
                      <a:r>
                        <a:rPr lang="ru-RU" sz="900" b="0" i="0" u="none" strike="noStrike" cap="none" dirty="0" err="1">
                          <a:solidFill>
                            <a:srgbClr val="000000"/>
                          </a:solidFill>
                          <a:effectLst/>
                          <a:latin typeface="Arial"/>
                          <a:ea typeface="Arial"/>
                          <a:cs typeface="Arial"/>
                          <a:sym typeface="Arial"/>
                        </a:rPr>
                        <a:t>thunderstorms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reported</a:t>
                      </a:r>
                      <a:r>
                        <a:rPr lang="ru-RU" sz="900" b="0" i="0" u="none" strike="noStrike" cap="none" dirty="0">
                          <a:solidFill>
                            <a:srgbClr val="000000"/>
                          </a:solidFill>
                          <a:effectLst/>
                          <a:latin typeface="Arial"/>
                          <a:ea typeface="Arial"/>
                          <a:cs typeface="Arial"/>
                          <a:sym typeface="Arial"/>
                        </a:rPr>
                        <a:t> in </a:t>
                      </a:r>
                      <a:r>
                        <a:rPr lang="ru-RU" sz="900" b="0" i="0" u="none" strike="noStrike" cap="none" dirty="0" err="1">
                          <a:solidFill>
                            <a:srgbClr val="000000"/>
                          </a:solidFill>
                          <a:effectLst/>
                          <a:latin typeface="Arial"/>
                          <a:ea typeface="Arial"/>
                          <a:cs typeface="Arial"/>
                          <a:sym typeface="Arial"/>
                        </a:rPr>
                        <a:t>some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areas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squall</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winds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increasing</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to</a:t>
                      </a:r>
                      <a:r>
                        <a:rPr lang="ru-RU" sz="900" b="0" i="0" u="none" strike="noStrike" cap="none" dirty="0">
                          <a:solidFill>
                            <a:srgbClr val="000000"/>
                          </a:solidFill>
                          <a:effectLst/>
                          <a:latin typeface="Arial"/>
                          <a:ea typeface="Arial"/>
                          <a:cs typeface="Arial"/>
                          <a:sym typeface="Arial"/>
                        </a:rPr>
                        <a:t> 22-24 m/s. </a:t>
                      </a:r>
                      <a:r>
                        <a:rPr lang="ru-RU" sz="900" b="0" i="0" u="none" strike="noStrike" cap="none" dirty="0" err="1">
                          <a:solidFill>
                            <a:srgbClr val="000000"/>
                          </a:solidFill>
                          <a:effectLst/>
                          <a:latin typeface="Arial"/>
                          <a:ea typeface="Arial"/>
                          <a:cs typeface="Arial"/>
                          <a:sym typeface="Arial"/>
                        </a:rPr>
                        <a:t>Damage</a:t>
                      </a:r>
                      <a:r>
                        <a:rPr lang="ru-RU" sz="900" b="0" i="0" u="none" strike="noStrike" cap="none" dirty="0">
                          <a:solidFill>
                            <a:srgbClr val="000000"/>
                          </a:solidFill>
                          <a:effectLst/>
                          <a:latin typeface="Arial"/>
                          <a:ea typeface="Arial"/>
                          <a:cs typeface="Arial"/>
                          <a:sym typeface="Arial"/>
                        </a:rPr>
                        <a:t>: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Evenki</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and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Turukhansk</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districts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power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outages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reported</a:t>
                      </a:r>
                      <a:r>
                        <a:rPr lang="ru-RU" sz="900" b="0" i="0" u="none" strike="noStrike" cap="none" dirty="0">
                          <a:solidFill>
                            <a:srgbClr val="000000"/>
                          </a:solidFill>
                          <a:effectLst/>
                          <a:latin typeface="Arial"/>
                          <a:ea typeface="Arial"/>
                          <a:cs typeface="Arial"/>
                          <a:sym typeface="Arial"/>
                        </a:rPr>
                        <a:t> in 18 </a:t>
                      </a:r>
                      <a:r>
                        <a:rPr lang="ru-RU" sz="900" b="0" i="0" u="none" strike="noStrike" cap="none" dirty="0" err="1">
                          <a:solidFill>
                            <a:srgbClr val="000000"/>
                          </a:solidFill>
                          <a:effectLst/>
                          <a:latin typeface="Arial"/>
                          <a:ea typeface="Arial"/>
                          <a:cs typeface="Arial"/>
                          <a:sym typeface="Arial"/>
                        </a:rPr>
                        <a:t>municipalities</a:t>
                      </a:r>
                      <a:r>
                        <a:rPr lang="ru-RU" sz="900" b="0" i="0" u="none" strike="noStrike" cap="none" dirty="0">
                          <a:solidFill>
                            <a:srgbClr val="000000"/>
                          </a:solidFill>
                          <a:effectLst/>
                          <a:latin typeface="Arial"/>
                          <a:ea typeface="Arial"/>
                          <a:cs typeface="Arial"/>
                          <a:sym typeface="Arial"/>
                        </a:rPr>
                        <a:t> (105 </a:t>
                      </a:r>
                      <a:r>
                        <a:rPr lang="ru-RU" sz="900" b="0" i="0" u="none" strike="noStrike" cap="none" dirty="0" err="1">
                          <a:solidFill>
                            <a:srgbClr val="000000"/>
                          </a:solidFill>
                          <a:effectLst/>
                          <a:latin typeface="Arial"/>
                          <a:ea typeface="Arial"/>
                          <a:cs typeface="Arial"/>
                          <a:sym typeface="Arial"/>
                        </a:rPr>
                        <a:t>settlements</a:t>
                      </a:r>
                      <a:r>
                        <a:rPr lang="ru-RU" sz="900" b="0" i="0" u="none" strike="noStrike" cap="none" dirty="0">
                          <a:solidFill>
                            <a:srgbClr val="000000"/>
                          </a:solidFill>
                          <a:effectLst/>
                          <a:latin typeface="Arial"/>
                          <a:ea typeface="Arial"/>
                          <a:cs typeface="Arial"/>
                          <a:sym typeface="Arial"/>
                        </a:rPr>
                        <a:t>, 13,336 </a:t>
                      </a:r>
                      <a:r>
                        <a:rPr lang="ru-RU" sz="900" b="0" i="0" u="none" strike="noStrike" cap="none" dirty="0" err="1">
                          <a:solidFill>
                            <a:srgbClr val="000000"/>
                          </a:solidFill>
                          <a:effectLst/>
                          <a:latin typeface="Arial"/>
                          <a:ea typeface="Arial"/>
                          <a:cs typeface="Arial"/>
                          <a:sym typeface="Arial"/>
                        </a:rPr>
                        <a:t>residential</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buildings</a:t>
                      </a:r>
                      <a:r>
                        <a:rPr lang="ru-RU" sz="900" b="0" i="0" u="none" strike="noStrike" cap="none" dirty="0">
                          <a:solidFill>
                            <a:srgbClr val="000000"/>
                          </a:solidFill>
                          <a:effectLst/>
                          <a:latin typeface="Arial"/>
                          <a:ea typeface="Arial"/>
                          <a:cs typeface="Arial"/>
                          <a:sym typeface="Arial"/>
                        </a:rPr>
                        <a:t>, 170 </a:t>
                      </a:r>
                      <a:r>
                        <a:rPr lang="ru-RU" sz="900" b="0" i="0" u="none" strike="noStrike" cap="none" dirty="0" err="1">
                          <a:solidFill>
                            <a:srgbClr val="000000"/>
                          </a:solidFill>
                          <a:effectLst/>
                          <a:latin typeface="Arial"/>
                          <a:ea typeface="Arial"/>
                          <a:cs typeface="Arial"/>
                          <a:sym typeface="Arial"/>
                        </a:rPr>
                        <a:t>socially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significant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facilities</a:t>
                      </a:r>
                      <a:r>
                        <a:rPr lang="ru-RU" sz="900" b="0" i="0" u="none" strike="noStrike" cap="none" dirty="0">
                          <a:solidFill>
                            <a:srgbClr val="000000"/>
                          </a:solidFill>
                          <a:effectLst/>
                          <a:latin typeface="Arial"/>
                          <a:ea typeface="Arial"/>
                          <a:cs typeface="Arial"/>
                          <a:sym typeface="Arial"/>
                        </a:rPr>
                        <a:t>), 17 </a:t>
                      </a:r>
                      <a:r>
                        <a:rPr lang="ru-RU" sz="900" b="0" i="0" u="none" strike="noStrike" cap="none" dirty="0" err="1">
                          <a:solidFill>
                            <a:srgbClr val="000000"/>
                          </a:solidFill>
                          <a:effectLst/>
                          <a:latin typeface="Arial"/>
                          <a:ea typeface="Arial"/>
                          <a:cs typeface="Arial"/>
                          <a:sym typeface="Arial"/>
                        </a:rPr>
                        <a:t>trees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downed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and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one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vehicle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was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damaged</a:t>
                      </a:r>
                      <a:r>
                        <a:rPr lang="ru-RU" sz="900" b="0" i="0" u="none" strike="noStrike" cap="none" dirty="0">
                          <a:solidFill>
                            <a:srgbClr val="000000"/>
                          </a:solidFill>
                          <a:effectLst/>
                          <a:latin typeface="Arial"/>
                          <a:ea typeface="Arial"/>
                          <a:cs typeface="Arial"/>
                          <a:sym typeface="Arial"/>
                        </a:rPr>
                        <a:t>.</a:t>
                      </a:r>
                    </a:p>
                    <a:p>
                      <a:pPr algn="just"/>
                      <a:endParaRPr lang="ru-RU" sz="900" dirty="0"/>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8640">
                <a:tc>
                  <a:txBody>
                    <a:bodyPr/>
                    <a:lstStyle/>
                    <a:p>
                      <a:pPr marL="0" marR="0" lvl="0" indent="0" algn="ctr" rtl="0">
                        <a:lnSpc>
                          <a:spcPct val="107000"/>
                        </a:lnSpc>
                        <a:spcBef>
                          <a:spcPts val="0"/>
                        </a:spcBef>
                        <a:spcAft>
                          <a:spcPts val="0"/>
                        </a:spcAft>
                        <a:buClr>
                          <a:srgbClr val="000000"/>
                        </a:buClr>
                        <a:buSzPts val="1200"/>
                        <a:buFont typeface="Arial"/>
                        <a:buNone/>
                      </a:pPr>
                      <a:endParaRPr lang="en-US" sz="900" b="0" i="0" u="none" strike="noStrike" cap="none" dirty="0">
                        <a:solidFill>
                          <a:srgbClr val="000000"/>
                        </a:solidFill>
                        <a:effectLst/>
                        <a:latin typeface="Arial"/>
                        <a:ea typeface="Arial"/>
                        <a:cs typeface="Arial"/>
                        <a:sym typeface="Arial"/>
                      </a:endParaRPr>
                    </a:p>
                    <a:p>
                      <a:pPr marL="0" marR="0" lvl="0" indent="0" algn="ctr" rtl="0">
                        <a:lnSpc>
                          <a:spcPct val="107000"/>
                        </a:lnSpc>
                        <a:spcBef>
                          <a:spcPts val="0"/>
                        </a:spcBef>
                        <a:spcAft>
                          <a:spcPts val="0"/>
                        </a:spcAft>
                        <a:buClr>
                          <a:srgbClr val="000000"/>
                        </a:buClr>
                        <a:buSzPts val="1200"/>
                        <a:buFont typeface="Arial"/>
                        <a:buNone/>
                      </a:pPr>
                      <a:r>
                        <a:rPr lang="en-US" sz="900" b="0" i="0" u="none" strike="noStrike" cap="none" dirty="0">
                          <a:solidFill>
                            <a:srgbClr val="000000"/>
                          </a:solidFill>
                          <a:effectLst/>
                          <a:latin typeface="Arial"/>
                          <a:ea typeface="Arial"/>
                          <a:cs typeface="Arial"/>
                          <a:sym typeface="Arial"/>
                        </a:rPr>
                        <a:t>Very</a:t>
                      </a:r>
                      <a:r>
                        <a:rPr lang="en-US" sz="900" b="0" i="0" u="none" strike="noStrike" cap="none" baseline="0" dirty="0">
                          <a:solidFill>
                            <a:srgbClr val="000000"/>
                          </a:solidFill>
                          <a:effectLst/>
                          <a:latin typeface="Arial"/>
                          <a:ea typeface="Arial"/>
                          <a:cs typeface="Arial"/>
                          <a:sym typeface="Arial"/>
                        </a:rPr>
                        <a:t> high temperatures </a:t>
                      </a:r>
                      <a:endParaRPr lang="ru-RU" sz="9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vMerge="1">
                  <a:txBody>
                    <a:bodyPr/>
                    <a:lstStyle/>
                    <a:p>
                      <a:pPr marL="0" marR="0" lvl="0" indent="0" algn="ctr" rtl="0">
                        <a:lnSpc>
                          <a:spcPct val="100000"/>
                        </a:lnSpc>
                        <a:spcBef>
                          <a:spcPts val="0"/>
                        </a:spcBef>
                        <a:spcAft>
                          <a:spcPts val="0"/>
                        </a:spcAft>
                        <a:buClr>
                          <a:srgbClr val="000000"/>
                        </a:buClr>
                        <a:buSzPts val="1100"/>
                        <a:buFont typeface="Arial"/>
                        <a:buNone/>
                      </a:pPr>
                      <a:endParaRPr sz="1000" u="none" strike="noStrike" cap="none" dirty="0"/>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900" b="0" i="0" u="none" strike="noStrike" cap="none" dirty="0">
                          <a:solidFill>
                            <a:srgbClr val="000000"/>
                          </a:solidFill>
                          <a:effectLst/>
                          <a:latin typeface="Arial"/>
                          <a:ea typeface="Arial"/>
                          <a:cs typeface="Arial"/>
                          <a:sym typeface="Arial"/>
                        </a:rPr>
                        <a:t>11.07 A </a:t>
                      </a:r>
                      <a:r>
                        <a:rPr lang="ru-RU" sz="900" b="0" i="0" u="none" strike="noStrike" cap="none" dirty="0" err="1">
                          <a:solidFill>
                            <a:srgbClr val="000000"/>
                          </a:solidFill>
                          <a:effectLst/>
                          <a:latin typeface="Arial"/>
                          <a:ea typeface="Arial"/>
                          <a:cs typeface="Arial"/>
                          <a:sym typeface="Arial"/>
                        </a:rPr>
                        <a:t>short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episode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hot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weather</a:t>
                      </a:r>
                      <a:r>
                        <a:rPr lang="ru-RU" sz="900" b="0" i="0" u="none" strike="noStrike" cap="none" dirty="0">
                          <a:solidFill>
                            <a:srgbClr val="000000"/>
                          </a:solidFill>
                          <a:effectLst/>
                          <a:latin typeface="Arial"/>
                          <a:ea typeface="Arial"/>
                          <a:cs typeface="Arial"/>
                          <a:sym typeface="Arial"/>
                        </a:rPr>
                        <a:t>.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Evenki</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municipal</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district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Poligus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weather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station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was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intense</a:t>
                      </a:r>
                      <a:r>
                        <a:rPr lang="ru-RU" sz="900" b="0" i="0" u="none" strike="noStrike" cap="none" dirty="0">
                          <a:solidFill>
                            <a:srgbClr val="000000"/>
                          </a:solidFill>
                          <a:effectLst/>
                          <a:latin typeface="Arial"/>
                          <a:ea typeface="Arial"/>
                          <a:cs typeface="Arial"/>
                          <a:sym typeface="Arial"/>
                        </a:rPr>
                        <a:t> heat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 </a:t>
                      </a:r>
                      <a:r>
                        <a:rPr lang="ru-RU" sz="900" b="0" i="0" u="none" strike="noStrike" cap="none" dirty="0" err="1">
                          <a:solidFill>
                            <a:srgbClr val="000000"/>
                          </a:solidFill>
                          <a:effectLst/>
                          <a:latin typeface="Arial"/>
                          <a:ea typeface="Arial"/>
                          <a:cs typeface="Arial"/>
                          <a:sym typeface="Arial"/>
                        </a:rPr>
                        <a:t>maximum</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air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temperature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+35.4°C. </a:t>
                      </a:r>
                      <a:r>
                        <a:rPr lang="ru-RU" sz="900" b="0" i="0" u="none" strike="noStrike" cap="none" dirty="0" err="1">
                          <a:solidFill>
                            <a:srgbClr val="000000"/>
                          </a:solidFill>
                          <a:effectLst/>
                          <a:latin typeface="Arial"/>
                          <a:ea typeface="Arial"/>
                          <a:cs typeface="Arial"/>
                          <a:sym typeface="Arial"/>
                        </a:rPr>
                        <a:t>From</a:t>
                      </a:r>
                      <a:r>
                        <a:rPr lang="ru-RU" sz="900" b="0" i="0" u="none" strike="noStrike" cap="none" dirty="0">
                          <a:solidFill>
                            <a:srgbClr val="000000"/>
                          </a:solidFill>
                          <a:effectLst/>
                          <a:latin typeface="Arial"/>
                          <a:ea typeface="Arial"/>
                          <a:cs typeface="Arial"/>
                          <a:sym typeface="Arial"/>
                        </a:rPr>
                        <a:t> 11-12.07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north</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Krasnoyarsk </a:t>
                      </a:r>
                      <a:r>
                        <a:rPr lang="ru-RU" sz="900" b="0" i="0" u="none" strike="noStrike" cap="none" dirty="0" err="1">
                          <a:solidFill>
                            <a:srgbClr val="000000"/>
                          </a:solidFill>
                          <a:effectLst/>
                          <a:latin typeface="Arial"/>
                          <a:ea typeface="Arial"/>
                          <a:cs typeface="Arial"/>
                          <a:sym typeface="Arial"/>
                        </a:rPr>
                        <a:t>Krai</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maximum</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air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temperatures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were</a:t>
                      </a:r>
                      <a:r>
                        <a:rPr lang="ru-RU" sz="900" b="0" i="0" u="none" strike="noStrike" cap="none" dirty="0">
                          <a:solidFill>
                            <a:srgbClr val="000000"/>
                          </a:solidFill>
                          <a:effectLst/>
                          <a:latin typeface="Arial"/>
                          <a:ea typeface="Arial"/>
                          <a:cs typeface="Arial"/>
                          <a:sym typeface="Arial"/>
                        </a:rPr>
                        <a:t> +30.0…+34.4°C.</a:t>
                      </a: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2090648413"/>
                  </a:ext>
                </a:extLst>
              </a:tr>
              <a:tr h="411480">
                <a:tc>
                  <a:txBody>
                    <a:bodyPr/>
                    <a:lstStyle/>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r>
                        <a:rPr lang="en-US" sz="1000" b="0" i="0" u="none" strike="noStrike" cap="none" dirty="0">
                          <a:solidFill>
                            <a:srgbClr val="000000"/>
                          </a:solidFill>
                          <a:effectLst/>
                          <a:latin typeface="Arial"/>
                          <a:ea typeface="Arial"/>
                          <a:cs typeface="Arial"/>
                          <a:sym typeface="Arial"/>
                        </a:rPr>
                        <a:t>Hail</a:t>
                      </a:r>
                      <a:r>
                        <a:rPr lang="en-US" sz="1000" b="0" i="0" u="none" strike="noStrike" cap="none" baseline="0" dirty="0">
                          <a:solidFill>
                            <a:srgbClr val="000000"/>
                          </a:solidFill>
                          <a:effectLst/>
                          <a:latin typeface="Arial"/>
                          <a:ea typeface="Arial"/>
                          <a:cs typeface="Arial"/>
                          <a:sym typeface="Arial"/>
                        </a:rPr>
                        <a:t> </a:t>
                      </a:r>
                      <a:endParaRPr lang="ru-RU" sz="1000" b="0" i="0" u="none" strike="noStrike" cap="none" dirty="0">
                        <a:solidFill>
                          <a:srgbClr val="000000"/>
                        </a:solidFill>
                        <a:effectLst/>
                        <a:latin typeface="Arial"/>
                        <a:ea typeface="Arial"/>
                        <a:cs typeface="Arial"/>
                        <a:sym typeface="Arial"/>
                      </a:endParaRPr>
                    </a:p>
                    <a:p>
                      <a:pPr marL="0" marR="0" lvl="0" indent="0" algn="ctr" rtl="0">
                        <a:lnSpc>
                          <a:spcPct val="107000"/>
                        </a:lnSpc>
                        <a:spcBef>
                          <a:spcPts val="0"/>
                        </a:spcBef>
                        <a:spcAft>
                          <a:spcPts val="0"/>
                        </a:spcAft>
                        <a:buClr>
                          <a:srgbClr val="000000"/>
                        </a:buClr>
                        <a:buSzPts val="1200"/>
                        <a:buFont typeface="Arial"/>
                        <a:buNone/>
                      </a:pPr>
                      <a:endParaRPr lang="ru-RU" sz="10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vMerge="1">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algn="just"/>
                      <a:r>
                        <a:rPr lang="ru-RU" sz="900" b="0" i="0" u="none" strike="noStrike" cap="none" dirty="0" err="1">
                          <a:solidFill>
                            <a:srgbClr val="000000"/>
                          </a:solidFill>
                          <a:effectLst/>
                          <a:latin typeface="Arial"/>
                          <a:ea typeface="Arial"/>
                          <a:cs typeface="Arial"/>
                          <a:sym typeface="Arial"/>
                        </a:rPr>
                        <a:t>July</a:t>
                      </a:r>
                      <a:r>
                        <a:rPr lang="ru-RU" sz="900" b="0" i="0" u="none" strike="noStrike" cap="none" dirty="0">
                          <a:solidFill>
                            <a:srgbClr val="000000"/>
                          </a:solidFill>
                          <a:effectLst/>
                          <a:latin typeface="Arial"/>
                          <a:ea typeface="Arial"/>
                          <a:cs typeface="Arial"/>
                          <a:sym typeface="Arial"/>
                        </a:rPr>
                        <a:t> 17,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village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Tommot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large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hailstones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 </a:t>
                      </a:r>
                      <a:r>
                        <a:rPr lang="ru-RU" sz="900" b="0" i="0" u="none" strike="noStrike" cap="none" dirty="0" err="1">
                          <a:solidFill>
                            <a:srgbClr val="000000"/>
                          </a:solidFill>
                          <a:effectLst/>
                          <a:latin typeface="Arial"/>
                          <a:ea typeface="Arial"/>
                          <a:cs typeface="Arial"/>
                          <a:sym typeface="Arial"/>
                        </a:rPr>
                        <a:t>diameter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28 </a:t>
                      </a:r>
                      <a:r>
                        <a:rPr lang="ru-RU" sz="900" b="0" i="0" u="none" strike="noStrike" cap="none" dirty="0" err="1">
                          <a:solidFill>
                            <a:srgbClr val="000000"/>
                          </a:solidFill>
                          <a:effectLst/>
                          <a:latin typeface="Arial"/>
                          <a:ea typeface="Arial"/>
                          <a:cs typeface="Arial"/>
                          <a:sym typeface="Arial"/>
                        </a:rPr>
                        <a:t>mm</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recorded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Damage</a:t>
                      </a:r>
                      <a:r>
                        <a:rPr lang="ru-RU" sz="900" b="0" i="0" u="none" strike="noStrike" cap="none" dirty="0">
                          <a:solidFill>
                            <a:srgbClr val="000000"/>
                          </a:solidFill>
                          <a:effectLst/>
                          <a:latin typeface="Arial"/>
                          <a:ea typeface="Arial"/>
                          <a:cs typeface="Arial"/>
                          <a:sym typeface="Arial"/>
                        </a:rPr>
                        <a:t>: a </a:t>
                      </a:r>
                      <a:r>
                        <a:rPr lang="ru-RU" sz="900" b="0" i="0" u="none" strike="noStrike" cap="none" dirty="0" err="1">
                          <a:solidFill>
                            <a:srgbClr val="000000"/>
                          </a:solidFill>
                          <a:effectLst/>
                          <a:latin typeface="Arial"/>
                          <a:ea typeface="Arial"/>
                          <a:cs typeface="Arial"/>
                          <a:sym typeface="Arial"/>
                        </a:rPr>
                        <a:t>thermometer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was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broken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weather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station</a:t>
                      </a:r>
                      <a:r>
                        <a:rPr lang="ru-RU" sz="900" b="0" i="0" u="none" strike="noStrike" cap="none" dirty="0">
                          <a:solidFill>
                            <a:srgbClr val="000000"/>
                          </a:solidFill>
                          <a:effectLst/>
                          <a:latin typeface="Arial"/>
                          <a:ea typeface="Arial"/>
                          <a:cs typeface="Arial"/>
                          <a:sym typeface="Arial"/>
                        </a:rPr>
                        <a:t>.</a:t>
                      </a: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3944336104"/>
                  </a:ext>
                </a:extLst>
              </a:tr>
              <a:tr h="274320">
                <a:tc>
                  <a:txBody>
                    <a:bodyPr/>
                    <a:lstStyle/>
                    <a:p>
                      <a:pPr marL="0" marR="0" lvl="0" indent="0" algn="ctr" rtl="0">
                        <a:lnSpc>
                          <a:spcPct val="107000"/>
                        </a:lnSpc>
                        <a:spcBef>
                          <a:spcPts val="0"/>
                        </a:spcBef>
                        <a:spcAft>
                          <a:spcPts val="0"/>
                        </a:spcAft>
                        <a:buClr>
                          <a:srgbClr val="000000"/>
                        </a:buClr>
                        <a:buSzPts val="1200"/>
                        <a:buFont typeface="Arial"/>
                        <a:buNone/>
                      </a:pPr>
                      <a:r>
                        <a:rPr lang="en-US" sz="1000" b="0" i="0" u="none" strike="noStrike" cap="none" dirty="0">
                          <a:solidFill>
                            <a:srgbClr val="000000"/>
                          </a:solidFill>
                          <a:effectLst/>
                          <a:latin typeface="Arial"/>
                          <a:ea typeface="Arial"/>
                          <a:cs typeface="Arial"/>
                          <a:sym typeface="Arial"/>
                        </a:rPr>
                        <a:t>Heavy</a:t>
                      </a:r>
                      <a:r>
                        <a:rPr lang="en-US" sz="1000" b="0" i="0" u="none" strike="noStrike" cap="none" baseline="0" dirty="0">
                          <a:solidFill>
                            <a:srgbClr val="000000"/>
                          </a:solidFill>
                          <a:effectLst/>
                          <a:latin typeface="Arial"/>
                          <a:ea typeface="Arial"/>
                          <a:cs typeface="Arial"/>
                          <a:sym typeface="Arial"/>
                        </a:rPr>
                        <a:t> rain </a:t>
                      </a:r>
                      <a:endParaRPr lang="ru-RU" sz="10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vMerge="1">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900" b="0" i="0" u="none" strike="noStrike" cap="none" dirty="0" err="1">
                          <a:solidFill>
                            <a:srgbClr val="000000"/>
                          </a:solidFill>
                          <a:effectLst/>
                          <a:latin typeface="Arial"/>
                          <a:ea typeface="Arial"/>
                          <a:cs typeface="Arial"/>
                          <a:sym typeface="Arial"/>
                        </a:rPr>
                        <a:t>August</a:t>
                      </a:r>
                      <a:r>
                        <a:rPr lang="ru-RU" sz="900" b="0" i="0" u="none" strike="noStrike" cap="none" dirty="0">
                          <a:solidFill>
                            <a:srgbClr val="000000"/>
                          </a:solidFill>
                          <a:effectLst/>
                          <a:latin typeface="Arial"/>
                          <a:ea typeface="Arial"/>
                          <a:cs typeface="Arial"/>
                          <a:sym typeface="Arial"/>
                        </a:rPr>
                        <a:t> 10 - </a:t>
                      </a:r>
                      <a:r>
                        <a:rPr lang="ru-RU" sz="900" b="0" i="0" u="none" strike="noStrike" cap="none" dirty="0" err="1">
                          <a:solidFill>
                            <a:srgbClr val="000000"/>
                          </a:solidFill>
                          <a:effectLst/>
                          <a:latin typeface="Arial"/>
                          <a:ea typeface="Arial"/>
                          <a:cs typeface="Arial"/>
                          <a:sym typeface="Arial"/>
                        </a:rPr>
                        <a:t>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night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August</a:t>
                      </a:r>
                      <a:r>
                        <a:rPr lang="ru-RU" sz="900" b="0" i="0" u="none" strike="noStrike" cap="none" dirty="0">
                          <a:solidFill>
                            <a:srgbClr val="000000"/>
                          </a:solidFill>
                          <a:effectLst/>
                          <a:latin typeface="Arial"/>
                          <a:ea typeface="Arial"/>
                          <a:cs typeface="Arial"/>
                          <a:sym typeface="Arial"/>
                        </a:rPr>
                        <a:t> 11, </a:t>
                      </a:r>
                      <a:r>
                        <a:rPr lang="ru-RU" sz="900" b="0" i="0" u="none" strike="noStrike" cap="none" dirty="0" err="1">
                          <a:solidFill>
                            <a:srgbClr val="000000"/>
                          </a:solidFill>
                          <a:effectLst/>
                          <a:latin typeface="Arial"/>
                          <a:ea typeface="Arial"/>
                          <a:cs typeface="Arial"/>
                          <a:sym typeface="Arial"/>
                        </a:rPr>
                        <a:t>there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was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prolonged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heavy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rain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100 </a:t>
                      </a:r>
                      <a:r>
                        <a:rPr lang="ru-RU" sz="900" b="0" i="0" u="none" strike="noStrike" cap="none" dirty="0" err="1">
                          <a:solidFill>
                            <a:srgbClr val="000000"/>
                          </a:solidFill>
                          <a:effectLst/>
                          <a:latin typeface="Arial"/>
                          <a:ea typeface="Arial"/>
                          <a:cs typeface="Arial"/>
                          <a:sym typeface="Arial"/>
                        </a:rPr>
                        <a:t>mm</a:t>
                      </a:r>
                      <a:r>
                        <a:rPr lang="ru-RU" sz="900" b="0" i="0" u="none" strike="noStrike" cap="none" dirty="0">
                          <a:solidFill>
                            <a:srgbClr val="000000"/>
                          </a:solidFill>
                          <a:effectLst/>
                          <a:latin typeface="Arial"/>
                          <a:ea typeface="Arial"/>
                          <a:cs typeface="Arial"/>
                          <a:sym typeface="Arial"/>
                        </a:rPr>
                        <a:t> in 36 </a:t>
                      </a:r>
                      <a:r>
                        <a:rPr lang="ru-RU" sz="900" b="0" i="0" u="none" strike="noStrike" cap="none" dirty="0" err="1">
                          <a:solidFill>
                            <a:srgbClr val="000000"/>
                          </a:solidFill>
                          <a:effectLst/>
                          <a:latin typeface="Arial"/>
                          <a:ea typeface="Arial"/>
                          <a:cs typeface="Arial"/>
                          <a:sym typeface="Arial"/>
                        </a:rPr>
                        <a:t>hours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recorded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Uyar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weather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station</a:t>
                      </a:r>
                      <a:r>
                        <a:rPr lang="ru-RU" sz="900" b="0" i="0" u="none" strike="noStrike" cap="none" dirty="0">
                          <a:solidFill>
                            <a:srgbClr val="000000"/>
                          </a:solidFill>
                          <a:effectLst/>
                          <a:latin typeface="Arial"/>
                          <a:ea typeface="Arial"/>
                          <a:cs typeface="Arial"/>
                          <a:sym typeface="Arial"/>
                        </a:rPr>
                        <a:t>.</a:t>
                      </a: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736347564"/>
                  </a:ext>
                </a:extLst>
              </a:tr>
              <a:tr h="685800">
                <a:tc>
                  <a:txBody>
                    <a:bodyPr/>
                    <a:lstStyle/>
                    <a:p>
                      <a:pPr marL="0" marR="0" lvl="0" indent="0" algn="ctr" rtl="0">
                        <a:lnSpc>
                          <a:spcPct val="107000"/>
                        </a:lnSpc>
                        <a:spcBef>
                          <a:spcPts val="0"/>
                        </a:spcBef>
                        <a:spcAft>
                          <a:spcPts val="0"/>
                        </a:spcAft>
                        <a:buClr>
                          <a:srgbClr val="000000"/>
                        </a:buClr>
                        <a:buSzPts val="1200"/>
                        <a:buFont typeface="Arial"/>
                        <a:buNone/>
                      </a:pPr>
                      <a:endParaRPr lang="en-US" sz="1000" b="0" i="0" u="none" strike="noStrike" cap="none" dirty="0">
                        <a:solidFill>
                          <a:srgbClr val="000000"/>
                        </a:solidFill>
                        <a:effectLst/>
                        <a:latin typeface="Arial"/>
                        <a:ea typeface="Arial"/>
                        <a:cs typeface="Arial"/>
                        <a:sym typeface="Arial"/>
                      </a:endParaRPr>
                    </a:p>
                    <a:p>
                      <a:pPr marL="0" marR="0" lvl="0" indent="0" algn="ctr" rtl="0">
                        <a:lnSpc>
                          <a:spcPct val="107000"/>
                        </a:lnSpc>
                        <a:spcBef>
                          <a:spcPts val="0"/>
                        </a:spcBef>
                        <a:spcAft>
                          <a:spcPts val="0"/>
                        </a:spcAft>
                        <a:buClr>
                          <a:srgbClr val="000000"/>
                        </a:buClr>
                        <a:buSzPts val="1200"/>
                        <a:buFont typeface="Arial"/>
                        <a:buNone/>
                      </a:pPr>
                      <a:r>
                        <a:rPr lang="en-US" sz="1000" b="0" i="0" u="none" strike="noStrike" cap="none" dirty="0">
                          <a:solidFill>
                            <a:srgbClr val="000000"/>
                          </a:solidFill>
                          <a:effectLst/>
                          <a:latin typeface="Arial"/>
                          <a:ea typeface="Arial"/>
                          <a:cs typeface="Arial"/>
                          <a:sym typeface="Arial"/>
                        </a:rPr>
                        <a:t>early break-up</a:t>
                      </a:r>
                    </a:p>
                    <a:p>
                      <a:pPr marL="0" marR="0" lvl="0" indent="0" algn="ctr" rtl="0">
                        <a:lnSpc>
                          <a:spcPct val="107000"/>
                        </a:lnSpc>
                        <a:spcBef>
                          <a:spcPts val="0"/>
                        </a:spcBef>
                        <a:spcAft>
                          <a:spcPts val="0"/>
                        </a:spcAft>
                        <a:buClr>
                          <a:srgbClr val="000000"/>
                        </a:buClr>
                        <a:buSzPts val="1200"/>
                        <a:buFont typeface="Arial"/>
                        <a:buNone/>
                      </a:pPr>
                      <a:r>
                        <a:rPr lang="en-US" sz="1000" b="0" i="0" u="none" strike="noStrike" cap="none" dirty="0">
                          <a:solidFill>
                            <a:srgbClr val="000000"/>
                          </a:solidFill>
                          <a:effectLst/>
                          <a:latin typeface="Arial"/>
                          <a:ea typeface="Arial"/>
                          <a:cs typeface="Arial"/>
                          <a:sym typeface="Arial"/>
                        </a:rPr>
                        <a:t>Laptev</a:t>
                      </a:r>
                      <a:r>
                        <a:rPr lang="en-US" sz="1000" b="0" i="0" u="none" strike="noStrike" cap="none" baseline="0" dirty="0">
                          <a:solidFill>
                            <a:srgbClr val="000000"/>
                          </a:solidFill>
                          <a:effectLst/>
                          <a:latin typeface="Arial"/>
                          <a:ea typeface="Arial"/>
                          <a:cs typeface="Arial"/>
                          <a:sym typeface="Arial"/>
                        </a:rPr>
                        <a:t> and East Siberian Seas </a:t>
                      </a:r>
                      <a:endParaRPr lang="ru-RU" sz="10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000" u="none" strike="noStrike" cap="none" dirty="0"/>
                    </a:p>
                    <a:p>
                      <a:pPr marL="0" marR="0" lvl="0" indent="0" algn="ctr" rtl="0">
                        <a:lnSpc>
                          <a:spcPct val="100000"/>
                        </a:lnSpc>
                        <a:spcBef>
                          <a:spcPts val="0"/>
                        </a:spcBef>
                        <a:spcAft>
                          <a:spcPts val="0"/>
                        </a:spcAft>
                        <a:buClr>
                          <a:srgbClr val="000000"/>
                        </a:buClr>
                        <a:buSzPts val="1100"/>
                        <a:buFont typeface="Arial"/>
                        <a:buNone/>
                      </a:pPr>
                      <a:endParaRPr lang="en-US" sz="1000" u="none" strike="noStrike" cap="none" dirty="0"/>
                    </a:p>
                    <a:p>
                      <a:pPr marL="0" marR="0" lvl="0" indent="0" algn="ctr" rtl="0">
                        <a:lnSpc>
                          <a:spcPct val="100000"/>
                        </a:lnSpc>
                        <a:spcBef>
                          <a:spcPts val="0"/>
                        </a:spcBef>
                        <a:spcAft>
                          <a:spcPts val="0"/>
                        </a:spcAft>
                        <a:buClr>
                          <a:srgbClr val="000000"/>
                        </a:buClr>
                        <a:buSzPts val="1100"/>
                        <a:buFont typeface="Arial"/>
                        <a:buNone/>
                      </a:pPr>
                      <a:r>
                        <a:rPr lang="en-US" sz="1000" u="none" strike="noStrike" cap="none" dirty="0"/>
                        <a:t>Coastal</a:t>
                      </a:r>
                      <a:r>
                        <a:rPr lang="en-US" sz="1000" u="none" strike="noStrike" cap="none" baseline="0" dirty="0"/>
                        <a:t> areas </a:t>
                      </a:r>
                      <a:endParaRPr sz="1000" u="none" strike="noStrike" cap="none" dirty="0"/>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algn="just"/>
                      <a:endParaRPr lang="ru-RU" sz="900" b="0" i="0" u="none" strike="noStrike" cap="none" dirty="0">
                        <a:solidFill>
                          <a:srgbClr val="000000"/>
                        </a:solidFill>
                        <a:effectLst/>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900" b="0" i="0" u="none" strike="noStrike" cap="none" dirty="0">
                          <a:solidFill>
                            <a:srgbClr val="000000"/>
                          </a:solidFill>
                          <a:effectLst/>
                          <a:latin typeface="Arial"/>
                          <a:ea typeface="Arial"/>
                          <a:cs typeface="Arial"/>
                          <a:sym typeface="Arial"/>
                        </a:rPr>
                        <a:t>In </a:t>
                      </a:r>
                      <a:r>
                        <a:rPr lang="ru-RU" sz="900" b="0" i="0" u="none" strike="noStrike" cap="none" dirty="0" err="1">
                          <a:solidFill>
                            <a:srgbClr val="000000"/>
                          </a:solidFill>
                          <a:effectLst/>
                          <a:latin typeface="Arial"/>
                          <a:ea typeface="Arial"/>
                          <a:cs typeface="Arial"/>
                          <a:sym typeface="Arial"/>
                        </a:rPr>
                        <a:t>recent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years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ice-free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areas</a:t>
                      </a:r>
                      <a:r>
                        <a:rPr lang="ru-RU" sz="900" b="0" i="0" u="none" strike="noStrike" cap="none" dirty="0">
                          <a:solidFill>
                            <a:srgbClr val="000000"/>
                          </a:solidFill>
                          <a:effectLst/>
                          <a:latin typeface="Arial"/>
                          <a:ea typeface="Arial"/>
                          <a:cs typeface="Arial"/>
                          <a:sym typeface="Arial"/>
                        </a:rPr>
                        <a:t>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East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Siberian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and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Laptev</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Seas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have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become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commonplace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This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also</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facilitated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early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start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seasonal</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shipping</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along</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Northern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Sea</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Route</a:t>
                      </a:r>
                      <a:r>
                        <a:rPr lang="ru-RU" sz="900" b="0" i="0" u="none" strike="noStrike" cap="none" dirty="0">
                          <a:solidFill>
                            <a:srgbClr val="000000"/>
                          </a:solidFill>
                          <a:effectLst/>
                          <a:latin typeface="Arial"/>
                          <a:ea typeface="Arial"/>
                          <a:cs typeface="Arial"/>
                          <a:sym typeface="Arial"/>
                        </a:rPr>
                        <a:t> in 2025, </a:t>
                      </a:r>
                      <a:r>
                        <a:rPr lang="ru-RU" sz="900" b="0" i="0" u="none" strike="noStrike" cap="none" dirty="0" err="1">
                          <a:solidFill>
                            <a:srgbClr val="000000"/>
                          </a:solidFill>
                          <a:effectLst/>
                          <a:latin typeface="Arial"/>
                          <a:ea typeface="Arial"/>
                          <a:cs typeface="Arial"/>
                          <a:sym typeface="Arial"/>
                        </a:rPr>
                        <a:t>albeit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under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icebreaker</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escort</a:t>
                      </a:r>
                      <a:r>
                        <a:rPr lang="ru-RU" sz="900" b="0" i="0" u="none" strike="noStrike" cap="none" dirty="0">
                          <a:solidFill>
                            <a:srgbClr val="000000"/>
                          </a:solidFill>
                          <a:effectLst/>
                          <a:latin typeface="Arial"/>
                          <a:ea typeface="Arial"/>
                          <a:cs typeface="Arial"/>
                          <a:sym typeface="Arial"/>
                        </a:rPr>
                        <a:t>.</a:t>
                      </a: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129857544"/>
                  </a:ext>
                </a:extLst>
              </a:tr>
            </a:tbl>
          </a:graphicData>
        </a:graphic>
      </p:graphicFrame>
      <p:sp>
        <p:nvSpPr>
          <p:cNvPr id="703" name="Google Shape;703;g289ecd0e798_0_405"/>
          <p:cNvSpPr txBox="1">
            <a:spLocks noGrp="1"/>
          </p:cNvSpPr>
          <p:nvPr>
            <p:ph type="title"/>
          </p:nvPr>
        </p:nvSpPr>
        <p:spPr>
          <a:xfrm>
            <a:off x="2871005" y="103667"/>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Eastern Siberia</a:t>
            </a:r>
            <a:endParaRPr sz="2800" b="1" dirty="0">
              <a:solidFill>
                <a:srgbClr val="17365D"/>
              </a:solidFill>
            </a:endParaRPr>
          </a:p>
        </p:txBody>
      </p:sp>
      <p:sp>
        <p:nvSpPr>
          <p:cNvPr id="2" name="Google Shape;754;p114">
            <a:extLst>
              <a:ext uri="{FF2B5EF4-FFF2-40B4-BE49-F238E27FC236}">
                <a16:creationId xmlns:a16="http://schemas.microsoft.com/office/drawing/2014/main" id="{A43FEAB1-DA3A-E0FA-F5F1-3816CB7E2FBB}"/>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6" name="Google Shape;196;p30"/>
          <p:cNvPicPr preferRelativeResize="0">
            <a:picLocks noChangeAspect="1"/>
          </p:cNvPicPr>
          <p:nvPr/>
        </p:nvPicPr>
        <p:blipFill rotWithShape="1">
          <a:blip r:embed="rId3">
            <a:alphaModFix/>
          </a:blip>
          <a:srcRect t="-2659" b="2660"/>
          <a:stretch/>
        </p:blipFill>
        <p:spPr>
          <a:xfrm>
            <a:off x="1063756" y="78434"/>
            <a:ext cx="7134943" cy="5189831"/>
          </a:xfrm>
          <a:prstGeom prst="rect">
            <a:avLst/>
          </a:prstGeom>
          <a:noFill/>
          <a:ln>
            <a:noFill/>
          </a:ln>
        </p:spPr>
      </p:pic>
      <p:sp>
        <p:nvSpPr>
          <p:cNvPr id="197" name="Google Shape;197;p30"/>
          <p:cNvSpPr/>
          <p:nvPr/>
        </p:nvSpPr>
        <p:spPr>
          <a:xfrm>
            <a:off x="5484600" y="4604081"/>
            <a:ext cx="591300" cy="121500"/>
          </a:xfrm>
          <a:prstGeom prst="rect">
            <a:avLst/>
          </a:prstGeom>
          <a:solidFill>
            <a:schemeClr val="lt1"/>
          </a:solidFill>
          <a:ln w="9525" cap="flat" cmpd="sng">
            <a:solidFill>
              <a:schemeClr val="dk2"/>
            </a:solidFill>
            <a:prstDash val="dot"/>
            <a:round/>
            <a:headEnd type="none" w="sm" len="sm"/>
            <a:tailEnd type="none" w="sm" len="sm"/>
          </a:ln>
        </p:spPr>
        <p:txBody>
          <a:bodyPr spcFirstLastPara="1" wrap="square" lIns="68569" tIns="68569" rIns="68569" bIns="68569" anchor="ctr" anchorCtr="0">
            <a:noAutofit/>
          </a:bodyPr>
          <a:lstStyle/>
          <a:p>
            <a:endParaRPr sz="105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29"/>
        <p:cNvGrpSpPr/>
        <p:nvPr/>
      </p:nvGrpSpPr>
      <p:grpSpPr>
        <a:xfrm>
          <a:off x="0" y="0"/>
          <a:ext cx="0" cy="0"/>
          <a:chOff x="0" y="0"/>
          <a:chExt cx="0" cy="0"/>
        </a:xfrm>
      </p:grpSpPr>
      <p:pic>
        <p:nvPicPr>
          <p:cNvPr id="730" name="Google Shape;730;g289ecd0e798_0_432"/>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731" name="Google Shape;731;g289ecd0e798_0_432"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graphicFrame>
        <p:nvGraphicFramePr>
          <p:cNvPr id="732" name="Google Shape;732;g289ecd0e798_0_432"/>
          <p:cNvGraphicFramePr/>
          <p:nvPr/>
        </p:nvGraphicFramePr>
        <p:xfrm>
          <a:off x="615345" y="1125942"/>
          <a:ext cx="7887129" cy="644652"/>
        </p:xfrm>
        <a:graphic>
          <a:graphicData uri="http://schemas.openxmlformats.org/drawingml/2006/table">
            <a:tbl>
              <a:tblPr firstRow="1" bandRow="1">
                <a:noFill/>
              </a:tblPr>
              <a:tblGrid>
                <a:gridCol w="4151700">
                  <a:extLst>
                    <a:ext uri="{9D8B030D-6E8A-4147-A177-3AD203B41FA5}">
                      <a16:colId xmlns:a16="http://schemas.microsoft.com/office/drawing/2014/main" val="20000"/>
                    </a:ext>
                  </a:extLst>
                </a:gridCol>
                <a:gridCol w="1355940">
                  <a:extLst>
                    <a:ext uri="{9D8B030D-6E8A-4147-A177-3AD203B41FA5}">
                      <a16:colId xmlns:a16="http://schemas.microsoft.com/office/drawing/2014/main" val="20001"/>
                    </a:ext>
                  </a:extLst>
                </a:gridCol>
                <a:gridCol w="675743">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352260">
                  <a:extLst>
                    <a:ext uri="{9D8B030D-6E8A-4147-A177-3AD203B41FA5}">
                      <a16:colId xmlns:a16="http://schemas.microsoft.com/office/drawing/2014/main" val="20005"/>
                    </a:ext>
                  </a:extLst>
                </a:gridCol>
              </a:tblGrid>
              <a:tr h="301752">
                <a:tc gridSpan="2">
                  <a:txBody>
                    <a:bodyPr/>
                    <a:lstStyle/>
                    <a:p>
                      <a:pPr marL="0" marR="0" lvl="0" indent="0" algn="l"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Seasonal Outlook: </a:t>
                      </a:r>
                      <a:r>
                        <a:rPr lang="en-CA" sz="1500" b="1" u="none" strike="noStrike" cap="small" baseline="0" dirty="0">
                          <a:solidFill>
                            <a:srgbClr val="17365D"/>
                          </a:solidFill>
                        </a:rPr>
                        <a:t>Winter 2025/2026</a:t>
                      </a:r>
                      <a:endParaRPr sz="1200" b="1" u="none" strike="noStrike" cap="none" dirty="0">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ru-RU"/>
                    </a:p>
                  </a:txBody>
                  <a:tcPr/>
                </a:tc>
                <a:tc gridSpan="4">
                  <a:txBody>
                    <a:bodyPr/>
                    <a:lstStyle/>
                    <a:p>
                      <a:pPr marL="0" marR="0" lvl="0" indent="0" algn="ctr" rtl="0">
                        <a:lnSpc>
                          <a:spcPct val="100000"/>
                        </a:lnSpc>
                        <a:spcBef>
                          <a:spcPts val="0"/>
                        </a:spcBef>
                        <a:spcAft>
                          <a:spcPts val="0"/>
                        </a:spcAft>
                        <a:buClr>
                          <a:srgbClr val="000000"/>
                        </a:buClr>
                        <a:buSzPts val="1300"/>
                        <a:buFont typeface="Arial"/>
                        <a:buNone/>
                      </a:pPr>
                      <a:r>
                        <a:rPr lang="en-CA" sz="1200" b="1" u="none" strike="noStrike" cap="none">
                          <a:solidFill>
                            <a:srgbClr val="17365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Multi Model Agreement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42900">
                <a:tc>
                  <a:txBody>
                    <a:bodyPr/>
                    <a:lstStyle/>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Climatological </a:t>
                      </a:r>
                      <a:endParaRPr sz="900" b="1" u="none" strike="noStrike" cap="none">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variables</a:t>
                      </a:r>
                      <a:endParaRPr sz="900" b="1" u="none" strike="noStrike" cap="none">
                        <a:solidFill>
                          <a:schemeClr val="lt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Forecast relative to </a:t>
                      </a:r>
                      <a:endParaRPr sz="900" b="1" u="none" strike="noStrike" cap="none">
                        <a:solidFill>
                          <a:schemeClr val="lt1"/>
                        </a:solidFill>
                      </a:endParaRPr>
                    </a:p>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climatological normal</a:t>
                      </a:r>
                      <a:endParaRPr sz="900" b="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High</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Moderate</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Low</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i="1" u="none" strike="noStrike" cap="none" dirty="0">
                          <a:solidFill>
                            <a:schemeClr val="lt1"/>
                          </a:solidFill>
                        </a:rPr>
                        <a:t>No</a:t>
                      </a:r>
                      <a:endParaRPr sz="900" b="1" i="1" u="none" strike="noStrike" cap="none" dirty="0">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733" name="Google Shape;733;g289ecd0e798_0_432"/>
          <p:cNvGraphicFramePr/>
          <p:nvPr/>
        </p:nvGraphicFramePr>
        <p:xfrm>
          <a:off x="615322" y="2779050"/>
          <a:ext cx="7887175" cy="511695"/>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63">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511695">
                <a:tc>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Precipitation</a:t>
                      </a:r>
                      <a:endParaRPr sz="800" u="none" strike="noStrike" cap="none"/>
                    </a:p>
                    <a:p>
                      <a:pPr marL="0" marR="0" lvl="0" indent="0" algn="l" rtl="0">
                        <a:lnSpc>
                          <a:spcPct val="100000"/>
                        </a:lnSpc>
                        <a:spcBef>
                          <a:spcPts val="0"/>
                        </a:spcBef>
                        <a:spcAft>
                          <a:spcPts val="0"/>
                        </a:spcAft>
                        <a:buClr>
                          <a:srgbClr val="000000"/>
                        </a:buClr>
                        <a:buSzPts val="10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US" sz="800" u="none" strike="noStrike" cap="none" dirty="0"/>
                        <a:t>Mainly all region </a:t>
                      </a: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800" b="1" i="0" u="none" strike="noStrike" cap="none" dirty="0">
                          <a:solidFill>
                            <a:srgbClr val="00B050"/>
                          </a:solidFill>
                          <a:effectLst/>
                          <a:latin typeface="Arial"/>
                          <a:ea typeface="Arial"/>
                          <a:cs typeface="Arial"/>
                          <a:sym typeface="Arial"/>
                        </a:rPr>
                        <a:t>Above normal</a:t>
                      </a:r>
                      <a:br>
                        <a:rPr lang="en-US" sz="800" b="1" dirty="0">
                          <a:solidFill>
                            <a:srgbClr val="00B050"/>
                          </a:solidFill>
                        </a:rPr>
                      </a:br>
                      <a:r>
                        <a:rPr lang="en-US" sz="800" b="1" dirty="0">
                          <a:solidFill>
                            <a:srgbClr val="00B050"/>
                          </a:solidFill>
                        </a:rPr>
                        <a:t>(wetter)</a:t>
                      </a:r>
                    </a:p>
                    <a:p>
                      <a:pPr marL="0" marR="0" lvl="0" indent="0" algn="ctr" rtl="0">
                        <a:lnSpc>
                          <a:spcPct val="100000"/>
                        </a:lnSpc>
                        <a:spcBef>
                          <a:spcPts val="0"/>
                        </a:spcBef>
                        <a:spcAft>
                          <a:spcPts val="0"/>
                        </a:spcAft>
                        <a:buClr>
                          <a:srgbClr val="000000"/>
                        </a:buClr>
                        <a:buSzPts val="10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bl>
          </a:graphicData>
        </a:graphic>
      </p:graphicFrame>
      <p:graphicFrame>
        <p:nvGraphicFramePr>
          <p:cNvPr id="734" name="Google Shape;734;g289ecd0e798_0_432"/>
          <p:cNvGraphicFramePr/>
          <p:nvPr/>
        </p:nvGraphicFramePr>
        <p:xfrm>
          <a:off x="615288" y="3290745"/>
          <a:ext cx="7887220" cy="971160"/>
        </p:xfrm>
        <a:graphic>
          <a:graphicData uri="http://schemas.openxmlformats.org/drawingml/2006/table">
            <a:tbl>
              <a:tblPr firstRow="1" bandRow="1">
                <a:noFill/>
              </a:tblPr>
              <a:tblGrid>
                <a:gridCol w="836438">
                  <a:extLst>
                    <a:ext uri="{9D8B030D-6E8A-4147-A177-3AD203B41FA5}">
                      <a16:colId xmlns:a16="http://schemas.microsoft.com/office/drawing/2014/main" val="20000"/>
                    </a:ext>
                  </a:extLst>
                </a:gridCol>
                <a:gridCol w="1170495">
                  <a:extLst>
                    <a:ext uri="{9D8B030D-6E8A-4147-A177-3AD203B41FA5}">
                      <a16:colId xmlns:a16="http://schemas.microsoft.com/office/drawing/2014/main" val="20001"/>
                    </a:ext>
                  </a:extLst>
                </a:gridCol>
                <a:gridCol w="2144835">
                  <a:extLst>
                    <a:ext uri="{9D8B030D-6E8A-4147-A177-3AD203B41FA5}">
                      <a16:colId xmlns:a16="http://schemas.microsoft.com/office/drawing/2014/main" val="20002"/>
                    </a:ext>
                  </a:extLst>
                </a:gridCol>
                <a:gridCol w="1355940">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675743">
                  <a:extLst>
                    <a:ext uri="{9D8B030D-6E8A-4147-A177-3AD203B41FA5}">
                      <a16:colId xmlns:a16="http://schemas.microsoft.com/office/drawing/2014/main" val="20006"/>
                    </a:ext>
                  </a:extLst>
                </a:gridCol>
                <a:gridCol w="352283">
                  <a:extLst>
                    <a:ext uri="{9D8B030D-6E8A-4147-A177-3AD203B41FA5}">
                      <a16:colId xmlns:a16="http://schemas.microsoft.com/office/drawing/2014/main" val="20007"/>
                    </a:ext>
                  </a:extLst>
                </a:gridCol>
              </a:tblGrid>
              <a:tr h="198425">
                <a:tc rowSpan="4">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Sea-Ice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Freeze-up</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US" sz="800" u="none" strike="noStrike" cap="none" dirty="0">
                          <a:solidFill>
                            <a:schemeClr val="dk1"/>
                          </a:solidFill>
                        </a:rPr>
                        <a:t>Laptev sea (South)</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Pts val="1000"/>
                        <a:buFont typeface="Arial"/>
                        <a:buNone/>
                        <a:tabLst/>
                        <a:defRPr/>
                      </a:pPr>
                      <a:r>
                        <a:rPr lang="en-US" sz="800" b="0" i="0" u="none" strike="noStrike" cap="none" dirty="0">
                          <a:solidFill>
                            <a:srgbClr val="000000"/>
                          </a:solidFill>
                          <a:effectLst/>
                          <a:latin typeface="Arial"/>
                          <a:ea typeface="Arial"/>
                          <a:cs typeface="Arial"/>
                          <a:sym typeface="Arial"/>
                        </a:rPr>
                        <a:t>Late</a:t>
                      </a:r>
                      <a:endParaRPr lang="en-US" sz="800" b="1" u="none" strike="noStrike" cap="none" dirty="0">
                        <a:solidFill>
                          <a:schemeClr val="dk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98425">
                <a:tc vMerge="1">
                  <a:txBody>
                    <a:bodyPr/>
                    <a:lstStyle/>
                    <a:p>
                      <a:endParaRPr lang="ru-RU"/>
                    </a:p>
                  </a:txBody>
                  <a:tcPr/>
                </a:tc>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Arial"/>
                        <a:buNone/>
                        <a:tabLst/>
                        <a:defRPr/>
                      </a:pPr>
                      <a:r>
                        <a:rPr lang="en-US" sz="800" u="none" strike="noStrike" cap="none" dirty="0">
                          <a:solidFill>
                            <a:schemeClr val="dk1"/>
                          </a:solidFill>
                        </a:rPr>
                        <a:t>Laptev sea (North), East Siberian (West)</a:t>
                      </a:r>
                    </a:p>
                  </a:txBody>
                  <a:tcPr marL="82305" marR="82305" marT="34290" marB="3429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1000"/>
                        <a:buFont typeface="Arial"/>
                        <a:buNone/>
                        <a:tabLst/>
                        <a:defRPr/>
                      </a:pPr>
                      <a:r>
                        <a:rPr lang="en-US" sz="800" b="0" i="0" u="none" strike="noStrike" cap="none" dirty="0">
                          <a:solidFill>
                            <a:srgbClr val="000000"/>
                          </a:solidFill>
                          <a:effectLst/>
                          <a:latin typeface="Arial"/>
                          <a:ea typeface="Arial"/>
                          <a:cs typeface="Arial"/>
                          <a:sym typeface="Arial"/>
                        </a:rPr>
                        <a:t>Near normal</a:t>
                      </a:r>
                      <a:endParaRPr lang="en-US" sz="800" b="1" u="none" strike="noStrike" cap="none" dirty="0">
                        <a:solidFill>
                          <a:schemeClr val="dk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ru-RU"/>
                    </a:p>
                  </a:txBody>
                  <a:tcPr/>
                </a:tc>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cap="none" dirty="0">
                          <a:solidFill>
                            <a:schemeClr val="dk1"/>
                          </a:solidFill>
                        </a:rPr>
                        <a:t>East Siberian sea (East)</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1000"/>
                        <a:buFont typeface="Arial"/>
                        <a:buNone/>
                        <a:tabLst/>
                        <a:defRPr/>
                      </a:pPr>
                      <a:r>
                        <a:rPr lang="en-US" sz="800" b="0" i="0" u="none" strike="noStrike" cap="none" dirty="0">
                          <a:solidFill>
                            <a:srgbClr val="000000"/>
                          </a:solidFill>
                          <a:effectLst/>
                          <a:latin typeface="Arial"/>
                          <a:ea typeface="Arial"/>
                          <a:cs typeface="Arial"/>
                          <a:sym typeface="Arial"/>
                        </a:rPr>
                        <a:t>Early</a:t>
                      </a:r>
                      <a:endParaRPr lang="en-US" sz="800" b="1" u="none" strike="noStrike" cap="none" dirty="0">
                        <a:solidFill>
                          <a:schemeClr val="dk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375885">
                <a:tc vMerge="1">
                  <a:txBody>
                    <a:bodyPr/>
                    <a:lstStyle/>
                    <a:p>
                      <a:endParaRPr lang="ru-RU"/>
                    </a:p>
                  </a:txBody>
                  <a:tcPr/>
                </a:tc>
                <a:tc>
                  <a:txBody>
                    <a:bodyPr/>
                    <a:lstStyle/>
                    <a:p>
                      <a:pPr marL="0" marR="0" lvl="0" indent="0" algn="ctr" rtl="0">
                        <a:lnSpc>
                          <a:spcPct val="100000"/>
                        </a:lnSpc>
                        <a:spcBef>
                          <a:spcPts val="0"/>
                        </a:spcBef>
                        <a:spcAft>
                          <a:spcPts val="0"/>
                        </a:spcAft>
                        <a:buClr>
                          <a:schemeClr val="dk1"/>
                        </a:buClr>
                        <a:buSzPts val="800"/>
                        <a:buFont typeface="Arial"/>
                        <a:buNone/>
                      </a:pPr>
                      <a:r>
                        <a:rPr lang="en-CA" sz="800" b="0" u="none" strike="noStrike" cap="none" dirty="0">
                          <a:solidFill>
                            <a:schemeClr val="tx1"/>
                          </a:solidFill>
                        </a:rPr>
                        <a:t>Maximum Ice Extent </a:t>
                      </a:r>
                    </a:p>
                    <a:p>
                      <a:pPr marL="0" marR="0" lvl="0" indent="0" algn="ctr" rtl="0">
                        <a:lnSpc>
                          <a:spcPct val="100000"/>
                        </a:lnSpc>
                        <a:spcBef>
                          <a:spcPts val="0"/>
                        </a:spcBef>
                        <a:spcAft>
                          <a:spcPts val="0"/>
                        </a:spcAft>
                        <a:buClr>
                          <a:schemeClr val="dk1"/>
                        </a:buClr>
                        <a:buSzPts val="800"/>
                        <a:buFont typeface="Arial"/>
                        <a:buNone/>
                      </a:pPr>
                      <a:r>
                        <a:rPr lang="en-CA" sz="800" b="0" u="none" strike="noStrike" cap="none" dirty="0">
                          <a:solidFill>
                            <a:schemeClr val="tx1"/>
                          </a:solidFill>
                        </a:rPr>
                        <a:t>March 202</a:t>
                      </a:r>
                      <a:r>
                        <a:rPr lang="ru-RU" sz="800" b="0" u="none" strike="noStrike" cap="none" dirty="0">
                          <a:solidFill>
                            <a:schemeClr val="tx1"/>
                          </a:solidFill>
                        </a:rPr>
                        <a:t>6</a:t>
                      </a:r>
                      <a:endParaRPr lang="en-CA" sz="800" b="0" u="none" strike="noStrike" cap="none" dirty="0">
                        <a:solidFill>
                          <a:schemeClr val="tx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Arial"/>
                        <a:buNone/>
                        <a:tabLst/>
                        <a:defRPr/>
                      </a:pPr>
                      <a:r>
                        <a:rPr lang="en-CA" sz="800" b="0" u="none" strike="noStrike" cap="none" dirty="0">
                          <a:solidFill>
                            <a:schemeClr val="dk1"/>
                          </a:solidFill>
                        </a:rPr>
                        <a:t>Laptev sea, </a:t>
                      </a:r>
                      <a:r>
                        <a:rPr lang="en-CA" sz="800" b="0" u="none" strike="noStrike" cap="none" baseline="0" dirty="0">
                          <a:solidFill>
                            <a:schemeClr val="dk1"/>
                          </a:solidFill>
                        </a:rPr>
                        <a:t>East Siberian Sea </a:t>
                      </a:r>
                      <a:endParaRPr lang="en-CA"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800" b="0" i="0" u="none" strike="noStrike" cap="none" dirty="0">
                          <a:solidFill>
                            <a:srgbClr val="000000"/>
                          </a:solidFill>
                          <a:effectLst/>
                          <a:latin typeface="Arial"/>
                          <a:ea typeface="Arial"/>
                          <a:cs typeface="Arial"/>
                          <a:sym typeface="Arial"/>
                        </a:rPr>
                        <a:t>Near normal</a:t>
                      </a:r>
                      <a:endParaRPr lang="en-US" sz="800" b="1" u="none" strike="noStrike" cap="none" dirty="0">
                        <a:solidFill>
                          <a:schemeClr val="dk1"/>
                        </a:solidFill>
                        <a:highlight>
                          <a:srgbClr val="00B050"/>
                        </a:highlight>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900"/>
                        <a:buFont typeface="Arial"/>
                        <a:buNone/>
                      </a:pPr>
                      <a:endParaRPr sz="800" b="1"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dirty="0">
                          <a:solidFill>
                            <a:schemeClr val="dk1"/>
                          </a:solidFill>
                        </a:rPr>
                        <a:t>✓</a:t>
                      </a:r>
                    </a:p>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graphicFrame>
        <p:nvGraphicFramePr>
          <p:cNvPr id="735" name="Google Shape;735;g289ecd0e798_0_432"/>
          <p:cNvGraphicFramePr/>
          <p:nvPr/>
        </p:nvGraphicFramePr>
        <p:xfrm>
          <a:off x="615299" y="1770586"/>
          <a:ext cx="7887197" cy="984902"/>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85">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438912">
                <a:tc rowSpan="2">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Temperature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800" dirty="0"/>
                    </a:p>
                    <a:p>
                      <a:pPr marL="0" marR="0" lvl="0" indent="0" algn="l" rtl="0">
                        <a:lnSpc>
                          <a:spcPct val="100000"/>
                        </a:lnSpc>
                        <a:spcBef>
                          <a:spcPts val="0"/>
                        </a:spcBef>
                        <a:spcAft>
                          <a:spcPts val="0"/>
                        </a:spcAft>
                        <a:buClr>
                          <a:schemeClr val="dk1"/>
                        </a:buClr>
                        <a:buSzPts val="1100"/>
                        <a:buFont typeface="Arial"/>
                        <a:buNone/>
                      </a:pPr>
                      <a:r>
                        <a:rPr lang="en-US" sz="800" dirty="0"/>
                        <a:t>Over the Sea areas and in the north of the Krasnoyarsk region, north-west of Yakutia</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CA" sz="800" b="1" i="0" u="none" strike="noStrike" cap="none" dirty="0">
                          <a:solidFill>
                            <a:srgbClr val="FF0000"/>
                          </a:solidFill>
                          <a:latin typeface="Arial"/>
                          <a:ea typeface="Calibri"/>
                          <a:cs typeface="Calibri"/>
                          <a:sym typeface="Calibri"/>
                        </a:rPr>
                        <a:t>Above normal (warmer)</a:t>
                      </a:r>
                      <a:endParaRPr lang="en-CA" sz="800" b="0" i="0" u="none" strike="noStrike" cap="none" dirty="0">
                        <a:solidFill>
                          <a:srgbClr val="000000"/>
                        </a:solidFill>
                        <a:latin typeface="Arial"/>
                        <a:ea typeface="Arial"/>
                        <a:cs typeface="Arial"/>
                        <a:sym typeface="Aria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545990">
                <a:tc vMerge="1">
                  <a:txBody>
                    <a:bodyPr/>
                    <a:lstStyle/>
                    <a:p>
                      <a:pPr marL="0" marR="0" lvl="0" indent="0" algn="ctr" rtl="0">
                        <a:lnSpc>
                          <a:spcPct val="100000"/>
                        </a:lnSpc>
                        <a:spcBef>
                          <a:spcPts val="0"/>
                        </a:spcBef>
                        <a:spcAft>
                          <a:spcPts val="0"/>
                        </a:spcAft>
                        <a:buClr>
                          <a:schemeClr val="dk1"/>
                        </a:buClr>
                        <a:buSzPts val="900"/>
                        <a:buFont typeface="Arial"/>
                        <a:buNone/>
                      </a:pPr>
                      <a:endParaRPr sz="900" u="none" strike="noStrike" cap="none"/>
                    </a:p>
                  </a:txBody>
                  <a:tcPr marL="91450" marR="91450" marT="38100" marB="381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800" u="none" strike="noStrike" cap="none" dirty="0"/>
                    </a:p>
                    <a:p>
                      <a:pPr marL="0" marR="0" lvl="0" indent="0" algn="l" rtl="0">
                        <a:lnSpc>
                          <a:spcPct val="100000"/>
                        </a:lnSpc>
                        <a:spcBef>
                          <a:spcPts val="0"/>
                        </a:spcBef>
                        <a:spcAft>
                          <a:spcPts val="0"/>
                        </a:spcAft>
                        <a:buClr>
                          <a:schemeClr val="dk1"/>
                        </a:buClr>
                        <a:buSzPts val="1100"/>
                        <a:buFont typeface="Arial"/>
                        <a:buNone/>
                      </a:pPr>
                      <a:r>
                        <a:rPr lang="en-US" sz="800" dirty="0"/>
                        <a:t>Northwest of Krasnoyarsk Territory </a:t>
                      </a:r>
                      <a:r>
                        <a:rPr lang="ru-RU" sz="800" dirty="0"/>
                        <a:t>(</a:t>
                      </a:r>
                      <a:r>
                        <a:rPr lang="en-US" sz="800" dirty="0"/>
                        <a:t>land)</a:t>
                      </a:r>
                      <a:endParaRPr sz="800" u="none" strike="noStrike" cap="none"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800" b="1" u="none" strike="noStrike" cap="none" dirty="0">
                        <a:solidFill>
                          <a:srgbClr val="FF0000"/>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2468584564"/>
                  </a:ext>
                </a:extLst>
              </a:tr>
            </a:tbl>
          </a:graphicData>
        </a:graphic>
      </p:graphicFrame>
      <p:sp>
        <p:nvSpPr>
          <p:cNvPr id="736" name="Google Shape;736;g289ecd0e798_0_432"/>
          <p:cNvSpPr txBox="1">
            <a:spLocks noGrp="1"/>
          </p:cNvSpPr>
          <p:nvPr>
            <p:ph type="title"/>
          </p:nvPr>
        </p:nvSpPr>
        <p:spPr>
          <a:xfrm>
            <a:off x="2766128" y="226392"/>
            <a:ext cx="340200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Eastern Siberia</a:t>
            </a:r>
            <a:endParaRPr sz="2800" b="1" dirty="0">
              <a:solidFill>
                <a:srgbClr val="17365D"/>
              </a:solidFill>
            </a:endParaRPr>
          </a:p>
        </p:txBody>
      </p:sp>
      <p:sp>
        <p:nvSpPr>
          <p:cNvPr id="2" name="Google Shape;754;p114">
            <a:extLst>
              <a:ext uri="{FF2B5EF4-FFF2-40B4-BE49-F238E27FC236}">
                <a16:creationId xmlns:a16="http://schemas.microsoft.com/office/drawing/2014/main" id="{E0D28834-D34E-B403-EF96-6585C3DB8FAF}"/>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58"/>
        <p:cNvGrpSpPr/>
        <p:nvPr/>
      </p:nvGrpSpPr>
      <p:grpSpPr>
        <a:xfrm>
          <a:off x="0" y="0"/>
          <a:ext cx="0" cy="0"/>
          <a:chOff x="0" y="0"/>
          <a:chExt cx="0" cy="0"/>
        </a:xfrm>
      </p:grpSpPr>
      <p:grpSp>
        <p:nvGrpSpPr>
          <p:cNvPr id="12" name="Группа 11"/>
          <p:cNvGrpSpPr/>
          <p:nvPr/>
        </p:nvGrpSpPr>
        <p:grpSpPr>
          <a:xfrm>
            <a:off x="1700599" y="837038"/>
            <a:ext cx="5742802" cy="3978584"/>
            <a:chOff x="1516200" y="869268"/>
            <a:chExt cx="6380891" cy="4420649"/>
          </a:xfrm>
        </p:grpSpPr>
        <p:grpSp>
          <p:nvGrpSpPr>
            <p:cNvPr id="13" name="Группа 12"/>
            <p:cNvGrpSpPr/>
            <p:nvPr/>
          </p:nvGrpSpPr>
          <p:grpSpPr>
            <a:xfrm>
              <a:off x="1516200" y="869268"/>
              <a:ext cx="6380891" cy="4420649"/>
              <a:chOff x="1516200" y="869268"/>
              <a:chExt cx="6380891" cy="4420649"/>
            </a:xfrm>
          </p:grpSpPr>
          <p:pic>
            <p:nvPicPr>
              <p:cNvPr id="15" name="Picture 2" descr="MME Plot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31045"/>
              <a:stretch/>
            </p:blipFill>
            <p:spPr bwMode="auto">
              <a:xfrm>
                <a:off x="1516200" y="3161363"/>
                <a:ext cx="6325845" cy="2128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ME Plot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30188"/>
              <a:stretch/>
            </p:blipFill>
            <p:spPr bwMode="auto">
              <a:xfrm>
                <a:off x="1516201" y="869268"/>
                <a:ext cx="6325845" cy="21445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MME Plot image">
                <a:extLst>
                  <a:ext uri="{FF2B5EF4-FFF2-40B4-BE49-F238E27FC236}">
                    <a16:creationId xmlns:a16="http://schemas.microsoft.com/office/drawing/2014/main" id="{12E8DA0D-FFBC-4259-90FD-37A307C8E0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 t="71442" r="-669" b="171"/>
              <a:stretch/>
            </p:blipFill>
            <p:spPr bwMode="auto">
              <a:xfrm>
                <a:off x="1516200" y="2168229"/>
                <a:ext cx="6380891" cy="92718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MME Plot image">
              <a:extLst>
                <a:ext uri="{FF2B5EF4-FFF2-40B4-BE49-F238E27FC236}">
                  <a16:creationId xmlns:a16="http://schemas.microsoft.com/office/drawing/2014/main" id="{203D6288-4F77-48A7-949D-84FECA4392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4181" b="4409"/>
            <a:stretch/>
          </p:blipFill>
          <p:spPr bwMode="auto">
            <a:xfrm>
              <a:off x="1572459" y="4590617"/>
              <a:ext cx="6269586" cy="699300"/>
            </a:xfrm>
            <a:prstGeom prst="rect">
              <a:avLst/>
            </a:prstGeom>
            <a:noFill/>
            <a:extLst>
              <a:ext uri="{909E8E84-426E-40DD-AFC4-6F175D3DCCD1}">
                <a14:hiddenFill xmlns:a14="http://schemas.microsoft.com/office/drawing/2010/main">
                  <a:solidFill>
                    <a:srgbClr val="FFFFFF"/>
                  </a:solidFill>
                </a14:hiddenFill>
              </a:ext>
            </a:extLst>
          </p:spPr>
        </p:pic>
      </p:grpSp>
      <p:pic>
        <p:nvPicPr>
          <p:cNvPr id="659" name="Google Shape;659;g24da80952b0_0_56"/>
          <p:cNvPicPr preferRelativeResize="0"/>
          <p:nvPr/>
        </p:nvPicPr>
        <p:blipFill rotWithShape="1">
          <a:blip r:embed="rId7">
            <a:alphaModFix/>
          </a:blip>
          <a:srcRect/>
          <a:stretch/>
        </p:blipFill>
        <p:spPr>
          <a:xfrm>
            <a:off x="7617062" y="48374"/>
            <a:ext cx="757238" cy="953528"/>
          </a:xfrm>
          <a:prstGeom prst="rect">
            <a:avLst/>
          </a:prstGeom>
          <a:noFill/>
          <a:ln>
            <a:noFill/>
          </a:ln>
        </p:spPr>
      </p:pic>
      <p:pic>
        <p:nvPicPr>
          <p:cNvPr id="660" name="Google Shape;660;g24da80952b0_0_56" descr="https://lh3.googleusercontent.com/9C5QmWrldp865nMX2HCO83C6TUpXb220VQY5Ty3XSyJybLcVJwqdZR3CKe29IGoAuKlHOCPJixsrO2UOADCNMCXDUvi6FORIjF7CoJvYMaXZJrdMFROqhMoN8rWbrdBK-JKhsTMjdXE"/>
          <p:cNvPicPr preferRelativeResize="0"/>
          <p:nvPr/>
        </p:nvPicPr>
        <p:blipFill rotWithShape="1">
          <a:blip r:embed="rId8">
            <a:alphaModFix/>
          </a:blip>
          <a:srcRect/>
          <a:stretch/>
        </p:blipFill>
        <p:spPr>
          <a:xfrm>
            <a:off x="617873" y="103661"/>
            <a:ext cx="757238" cy="842963"/>
          </a:xfrm>
          <a:prstGeom prst="rect">
            <a:avLst/>
          </a:prstGeom>
          <a:noFill/>
          <a:ln>
            <a:noFill/>
          </a:ln>
        </p:spPr>
      </p:pic>
      <p:sp>
        <p:nvSpPr>
          <p:cNvPr id="19" name="Прямоугольник 18">
            <a:extLst>
              <a:ext uri="{FF2B5EF4-FFF2-40B4-BE49-F238E27FC236}">
                <a16:creationId xmlns:a16="http://schemas.microsoft.com/office/drawing/2014/main" id="{52A0966D-7DE5-4B73-A5D1-4E87F8B174FC}"/>
              </a:ext>
            </a:extLst>
          </p:cNvPr>
          <p:cNvSpPr/>
          <p:nvPr/>
        </p:nvSpPr>
        <p:spPr>
          <a:xfrm rot="5400000">
            <a:off x="4232510" y="788376"/>
            <a:ext cx="741348" cy="1545059"/>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1" name="Google Shape;746;g24da80952b0_0_65">
            <a:extLst>
              <a:ext uri="{FF2B5EF4-FFF2-40B4-BE49-F238E27FC236}">
                <a16:creationId xmlns:a16="http://schemas.microsoft.com/office/drawing/2014/main" id="{C99CDEC1-234F-4BAB-ACA2-20F4739EB1E7}"/>
              </a:ext>
            </a:extLst>
          </p:cNvPr>
          <p:cNvSpPr txBox="1"/>
          <p:nvPr/>
        </p:nvSpPr>
        <p:spPr>
          <a:xfrm>
            <a:off x="969392" y="83540"/>
            <a:ext cx="6647670" cy="521910"/>
          </a:xfrm>
          <a:prstGeom prst="rect">
            <a:avLst/>
          </a:prstGeom>
          <a:noFill/>
          <a:ln>
            <a:noFill/>
          </a:ln>
        </p:spPr>
        <p:txBody>
          <a:bodyPr spcFirstLastPara="1" wrap="square" lIns="82283" tIns="41130" rIns="82283" bIns="41130" anchor="t" anchorCtr="0">
            <a:normAutofit/>
          </a:bodyPr>
          <a:lstStyle/>
          <a:p>
            <a:pPr algn="ctr" defTabSz="822960">
              <a:buSzPts val="3200"/>
            </a:pPr>
            <a:r>
              <a:rPr lang="en-CA" sz="2800" b="1" dirty="0">
                <a:solidFill>
                  <a:srgbClr val="17365D"/>
                </a:solidFill>
              </a:rPr>
              <a:t>Eastern Siberia</a:t>
            </a:r>
            <a:endParaRPr sz="3200" b="1" dirty="0">
              <a:solidFill>
                <a:srgbClr val="17365D"/>
              </a:solidFill>
              <a:highlight>
                <a:srgbClr val="00B050"/>
              </a:highlight>
            </a:endParaRPr>
          </a:p>
        </p:txBody>
      </p:sp>
      <p:sp>
        <p:nvSpPr>
          <p:cNvPr id="22" name="Прямоугольник 21">
            <a:extLst>
              <a:ext uri="{FF2B5EF4-FFF2-40B4-BE49-F238E27FC236}">
                <a16:creationId xmlns:a16="http://schemas.microsoft.com/office/drawing/2014/main" id="{52A0966D-7DE5-4B73-A5D1-4E87F8B174FC}"/>
              </a:ext>
            </a:extLst>
          </p:cNvPr>
          <p:cNvSpPr/>
          <p:nvPr/>
        </p:nvSpPr>
        <p:spPr>
          <a:xfrm rot="5400000">
            <a:off x="4263118" y="2920588"/>
            <a:ext cx="680133" cy="1545059"/>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 name="Google Shape;754;p114">
            <a:extLst>
              <a:ext uri="{FF2B5EF4-FFF2-40B4-BE49-F238E27FC236}">
                <a16:creationId xmlns:a16="http://schemas.microsoft.com/office/drawing/2014/main" id="{11334BCD-CA42-A515-9AAF-AD9A67F043C2}"/>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5656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60"/>
        <p:cNvGrpSpPr/>
        <p:nvPr/>
      </p:nvGrpSpPr>
      <p:grpSpPr>
        <a:xfrm>
          <a:off x="0" y="0"/>
          <a:ext cx="0" cy="0"/>
          <a:chOff x="0" y="0"/>
          <a:chExt cx="0" cy="0"/>
        </a:xfrm>
      </p:grpSpPr>
      <p:sp>
        <p:nvSpPr>
          <p:cNvPr id="761" name="Google Shape;761;p62"/>
          <p:cNvSpPr txBox="1">
            <a:spLocks noGrp="1"/>
          </p:cNvSpPr>
          <p:nvPr>
            <p:ph type="title"/>
          </p:nvPr>
        </p:nvSpPr>
        <p:spPr>
          <a:xfrm>
            <a:off x="877753" y="151477"/>
            <a:ext cx="6174463" cy="498690"/>
          </a:xfrm>
          <a:prstGeom prst="rect">
            <a:avLst/>
          </a:prstGeom>
          <a:noFill/>
          <a:ln>
            <a:noFill/>
          </a:ln>
        </p:spPr>
        <p:txBody>
          <a:bodyPr spcFirstLastPara="1" wrap="square" lIns="82283" tIns="41130" rIns="82283" bIns="41130" anchor="ctr" anchorCtr="0">
            <a:noAutofit/>
          </a:bodyPr>
          <a:lstStyle/>
          <a:p>
            <a:pPr algn="l">
              <a:buSzPts val="3200"/>
            </a:pPr>
            <a:r>
              <a:rPr lang="en-CA" sz="4000" b="1" dirty="0">
                <a:solidFill>
                  <a:srgbClr val="17365D"/>
                </a:solidFill>
                <a:effectLst>
                  <a:outerShdw blurRad="38100" dist="38100" dir="2700000" algn="tl">
                    <a:srgbClr val="000000">
                      <a:alpha val="43137"/>
                    </a:srgbClr>
                  </a:outerShdw>
                </a:effectLst>
              </a:rPr>
              <a:t>Chukchi and Bering </a:t>
            </a:r>
            <a:endParaRPr sz="4000" b="1" dirty="0">
              <a:solidFill>
                <a:srgbClr val="17365D"/>
              </a:solidFill>
              <a:effectLst>
                <a:outerShdw blurRad="38100" dist="38100" dir="2700000" algn="tl">
                  <a:srgbClr val="000000">
                    <a:alpha val="43137"/>
                  </a:srgbClr>
                </a:outerShdw>
              </a:effectLst>
            </a:endParaRPr>
          </a:p>
        </p:txBody>
      </p:sp>
      <p:grpSp>
        <p:nvGrpSpPr>
          <p:cNvPr id="762" name="Google Shape;762;p62"/>
          <p:cNvGrpSpPr/>
          <p:nvPr/>
        </p:nvGrpSpPr>
        <p:grpSpPr>
          <a:xfrm>
            <a:off x="933621" y="724761"/>
            <a:ext cx="3888112" cy="3888006"/>
            <a:chOff x="565758" y="1442720"/>
            <a:chExt cx="4900322" cy="4844143"/>
          </a:xfrm>
        </p:grpSpPr>
        <p:pic>
          <p:nvPicPr>
            <p:cNvPr id="763" name="Google Shape;763;p62"/>
            <p:cNvPicPr preferRelativeResize="0"/>
            <p:nvPr/>
          </p:nvPicPr>
          <p:blipFill rotWithShape="1">
            <a:blip r:embed="rId3">
              <a:alphaModFix/>
            </a:blip>
            <a:srcRect/>
            <a:stretch/>
          </p:blipFill>
          <p:spPr>
            <a:xfrm>
              <a:off x="565758" y="1442720"/>
              <a:ext cx="4900322" cy="4844143"/>
            </a:xfrm>
            <a:prstGeom prst="rect">
              <a:avLst/>
            </a:prstGeom>
            <a:noFill/>
            <a:ln>
              <a:noFill/>
            </a:ln>
          </p:spPr>
        </p:pic>
        <p:cxnSp>
          <p:nvCxnSpPr>
            <p:cNvPr id="764" name="Google Shape;764;p62"/>
            <p:cNvCxnSpPr>
              <a:stCxn id="765" idx="0"/>
            </p:cNvCxnSpPr>
            <p:nvPr/>
          </p:nvCxnSpPr>
          <p:spPr>
            <a:xfrm>
              <a:off x="2827020" y="1817370"/>
              <a:ext cx="312600" cy="1400700"/>
            </a:xfrm>
            <a:prstGeom prst="straightConnector1">
              <a:avLst/>
            </a:prstGeom>
            <a:noFill/>
            <a:ln w="28575" cap="flat" cmpd="sng">
              <a:solidFill>
                <a:srgbClr val="FF0000"/>
              </a:solidFill>
              <a:prstDash val="solid"/>
              <a:round/>
              <a:headEnd type="none" w="sm" len="sm"/>
              <a:tailEnd type="none" w="sm" len="sm"/>
            </a:ln>
          </p:spPr>
        </p:cxnSp>
        <p:sp>
          <p:nvSpPr>
            <p:cNvPr id="765" name="Google Shape;765;p62"/>
            <p:cNvSpPr/>
            <p:nvPr/>
          </p:nvSpPr>
          <p:spPr>
            <a:xfrm>
              <a:off x="2827020" y="1785327"/>
              <a:ext cx="1337310" cy="134913"/>
            </a:xfrm>
            <a:custGeom>
              <a:avLst/>
              <a:gdLst/>
              <a:ahLst/>
              <a:cxnLst/>
              <a:rect l="l" t="t" r="r" b="b"/>
              <a:pathLst>
                <a:path w="1337310" h="134913" extrusionOk="0">
                  <a:moveTo>
                    <a:pt x="0" y="32043"/>
                  </a:moveTo>
                  <a:cubicBezTo>
                    <a:pt x="100330" y="21248"/>
                    <a:pt x="200660" y="10453"/>
                    <a:pt x="281940" y="5373"/>
                  </a:cubicBezTo>
                  <a:cubicBezTo>
                    <a:pt x="363220" y="293"/>
                    <a:pt x="487680" y="1563"/>
                    <a:pt x="487680" y="1563"/>
                  </a:cubicBezTo>
                  <a:cubicBezTo>
                    <a:pt x="551815" y="928"/>
                    <a:pt x="610235" y="-1612"/>
                    <a:pt x="666750" y="1563"/>
                  </a:cubicBezTo>
                  <a:cubicBezTo>
                    <a:pt x="723265" y="4738"/>
                    <a:pt x="778510" y="15533"/>
                    <a:pt x="826770" y="20613"/>
                  </a:cubicBezTo>
                  <a:cubicBezTo>
                    <a:pt x="875030" y="25693"/>
                    <a:pt x="911225" y="23788"/>
                    <a:pt x="956310" y="32043"/>
                  </a:cubicBezTo>
                  <a:cubicBezTo>
                    <a:pt x="1001395" y="40298"/>
                    <a:pt x="1053465" y="56808"/>
                    <a:pt x="1097280" y="70143"/>
                  </a:cubicBezTo>
                  <a:cubicBezTo>
                    <a:pt x="1141095" y="83478"/>
                    <a:pt x="1179195" y="101258"/>
                    <a:pt x="1219200" y="112053"/>
                  </a:cubicBezTo>
                  <a:cubicBezTo>
                    <a:pt x="1259205" y="122848"/>
                    <a:pt x="1298257" y="128880"/>
                    <a:pt x="1337310" y="134913"/>
                  </a:cubicBezTo>
                </a:path>
              </a:pathLst>
            </a:custGeom>
            <a:noFill/>
            <a:ln w="28575" cap="flat" cmpd="sng">
              <a:solidFill>
                <a:srgbClr val="FF0000"/>
              </a:solidFill>
              <a:prstDash val="solid"/>
              <a:round/>
              <a:headEnd type="none" w="sm" len="sm"/>
              <a:tailEnd type="none" w="sm" len="sm"/>
            </a:ln>
          </p:spPr>
          <p:txBody>
            <a:bodyPr spcFirstLastPara="1" wrap="square" lIns="82283" tIns="41130" rIns="82283" bIns="41130" anchor="ctr" anchorCtr="0">
              <a:noAutofit/>
            </a:bodyPr>
            <a:lstStyle/>
            <a:p>
              <a:pPr algn="ctr" defTabSz="822960">
                <a:buSzPts val="1400"/>
              </a:pPr>
              <a:endParaRPr sz="1260">
                <a:solidFill>
                  <a:srgbClr val="FFFFFF"/>
                </a:solidFill>
              </a:endParaRPr>
            </a:p>
          </p:txBody>
        </p:sp>
        <p:cxnSp>
          <p:nvCxnSpPr>
            <p:cNvPr id="766" name="Google Shape;766;p62"/>
            <p:cNvCxnSpPr/>
            <p:nvPr/>
          </p:nvCxnSpPr>
          <p:spPr>
            <a:xfrm flipH="1">
              <a:off x="3947160" y="1920240"/>
              <a:ext cx="217170" cy="601980"/>
            </a:xfrm>
            <a:prstGeom prst="straightConnector1">
              <a:avLst/>
            </a:prstGeom>
            <a:noFill/>
            <a:ln w="28575" cap="flat" cmpd="sng">
              <a:solidFill>
                <a:srgbClr val="FF0000"/>
              </a:solidFill>
              <a:prstDash val="solid"/>
              <a:round/>
              <a:headEnd type="none" w="sm" len="sm"/>
              <a:tailEnd type="none" w="sm" len="sm"/>
            </a:ln>
          </p:spPr>
        </p:cxnSp>
        <p:cxnSp>
          <p:nvCxnSpPr>
            <p:cNvPr id="767" name="Google Shape;767;p62"/>
            <p:cNvCxnSpPr/>
            <p:nvPr/>
          </p:nvCxnSpPr>
          <p:spPr>
            <a:xfrm>
              <a:off x="3931920" y="2533650"/>
              <a:ext cx="308610" cy="121920"/>
            </a:xfrm>
            <a:prstGeom prst="straightConnector1">
              <a:avLst/>
            </a:prstGeom>
            <a:noFill/>
            <a:ln w="28575" cap="flat" cmpd="sng">
              <a:solidFill>
                <a:srgbClr val="FF0000"/>
              </a:solidFill>
              <a:prstDash val="solid"/>
              <a:round/>
              <a:headEnd type="none" w="sm" len="sm"/>
              <a:tailEnd type="none" w="sm" len="sm"/>
            </a:ln>
          </p:spPr>
        </p:cxnSp>
        <p:cxnSp>
          <p:nvCxnSpPr>
            <p:cNvPr id="768" name="Google Shape;768;p62"/>
            <p:cNvCxnSpPr/>
            <p:nvPr/>
          </p:nvCxnSpPr>
          <p:spPr>
            <a:xfrm flipH="1">
              <a:off x="3825240" y="2657133"/>
              <a:ext cx="407670" cy="672807"/>
            </a:xfrm>
            <a:prstGeom prst="straightConnector1">
              <a:avLst/>
            </a:prstGeom>
            <a:noFill/>
            <a:ln w="28575" cap="flat" cmpd="sng">
              <a:solidFill>
                <a:srgbClr val="FF0000"/>
              </a:solidFill>
              <a:prstDash val="solid"/>
              <a:round/>
              <a:headEnd type="none" w="sm" len="sm"/>
              <a:tailEnd type="none" w="sm" len="sm"/>
            </a:ln>
          </p:spPr>
        </p:cxnSp>
        <p:sp>
          <p:nvSpPr>
            <p:cNvPr id="769" name="Google Shape;769;p62"/>
            <p:cNvSpPr/>
            <p:nvPr/>
          </p:nvSpPr>
          <p:spPr>
            <a:xfrm>
              <a:off x="3124200" y="3193966"/>
              <a:ext cx="701040" cy="132164"/>
            </a:xfrm>
            <a:custGeom>
              <a:avLst/>
              <a:gdLst/>
              <a:ahLst/>
              <a:cxnLst/>
              <a:rect l="l" t="t" r="r" b="b"/>
              <a:pathLst>
                <a:path w="701040" h="132164" extrusionOk="0">
                  <a:moveTo>
                    <a:pt x="0" y="21674"/>
                  </a:moveTo>
                  <a:cubicBezTo>
                    <a:pt x="54292" y="13736"/>
                    <a:pt x="108585" y="5799"/>
                    <a:pt x="152400" y="2624"/>
                  </a:cubicBezTo>
                  <a:cubicBezTo>
                    <a:pt x="196215" y="-551"/>
                    <a:pt x="222250" y="-1186"/>
                    <a:pt x="262890" y="2624"/>
                  </a:cubicBezTo>
                  <a:cubicBezTo>
                    <a:pt x="303530" y="6434"/>
                    <a:pt x="354330" y="15959"/>
                    <a:pt x="396240" y="25484"/>
                  </a:cubicBezTo>
                  <a:cubicBezTo>
                    <a:pt x="438150" y="35009"/>
                    <a:pt x="482600" y="49614"/>
                    <a:pt x="514350" y="59774"/>
                  </a:cubicBezTo>
                  <a:cubicBezTo>
                    <a:pt x="546100" y="69934"/>
                    <a:pt x="555625" y="74379"/>
                    <a:pt x="586740" y="86444"/>
                  </a:cubicBezTo>
                  <a:cubicBezTo>
                    <a:pt x="617855" y="98509"/>
                    <a:pt x="659447" y="115336"/>
                    <a:pt x="701040" y="132164"/>
                  </a:cubicBezTo>
                </a:path>
              </a:pathLst>
            </a:custGeom>
            <a:noFill/>
            <a:ln w="28575" cap="flat" cmpd="sng">
              <a:solidFill>
                <a:srgbClr val="FF0000"/>
              </a:solidFill>
              <a:prstDash val="solid"/>
              <a:round/>
              <a:headEnd type="none" w="sm" len="sm"/>
              <a:tailEnd type="none" w="sm" len="sm"/>
            </a:ln>
          </p:spPr>
          <p:txBody>
            <a:bodyPr spcFirstLastPara="1" wrap="square" lIns="82283" tIns="41130" rIns="82283" bIns="41130" anchor="ctr" anchorCtr="0">
              <a:noAutofit/>
            </a:bodyPr>
            <a:lstStyle/>
            <a:p>
              <a:pPr algn="ctr" defTabSz="822960">
                <a:buSzPts val="1400"/>
              </a:pPr>
              <a:endParaRPr sz="1260">
                <a:solidFill>
                  <a:srgbClr val="FFFFFF"/>
                </a:solidFill>
              </a:endParaRPr>
            </a:p>
          </p:txBody>
        </p:sp>
      </p:grpSp>
      <p:pic>
        <p:nvPicPr>
          <p:cNvPr id="770" name="Google Shape;770;p62"/>
          <p:cNvPicPr preferRelativeResize="0"/>
          <p:nvPr/>
        </p:nvPicPr>
        <p:blipFill rotWithShape="1">
          <a:blip r:embed="rId4">
            <a:alphaModFix/>
          </a:blip>
          <a:srcRect/>
          <a:stretch/>
        </p:blipFill>
        <p:spPr>
          <a:xfrm>
            <a:off x="4911586" y="945889"/>
            <a:ext cx="3035809" cy="2802285"/>
          </a:xfrm>
          <a:prstGeom prst="rect">
            <a:avLst/>
          </a:prstGeom>
          <a:noFill/>
          <a:ln>
            <a:noFill/>
          </a:ln>
        </p:spPr>
      </p:pic>
      <p:sp>
        <p:nvSpPr>
          <p:cNvPr id="2" name="Google Shape;754;p114">
            <a:extLst>
              <a:ext uri="{FF2B5EF4-FFF2-40B4-BE49-F238E27FC236}">
                <a16:creationId xmlns:a16="http://schemas.microsoft.com/office/drawing/2014/main" id="{6129CD05-2BD5-8841-C2E1-DE625CF0611F}"/>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75"/>
        <p:cNvGrpSpPr/>
        <p:nvPr/>
      </p:nvGrpSpPr>
      <p:grpSpPr>
        <a:xfrm>
          <a:off x="0" y="0"/>
          <a:ext cx="0" cy="0"/>
          <a:chOff x="0" y="0"/>
          <a:chExt cx="0" cy="0"/>
        </a:xfrm>
      </p:grpSpPr>
      <p:pic>
        <p:nvPicPr>
          <p:cNvPr id="776" name="Google Shape;776;g289ecd0e798_0_452"/>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777" name="Google Shape;777;g289ecd0e798_0_452"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graphicFrame>
        <p:nvGraphicFramePr>
          <p:cNvPr id="778" name="Google Shape;778;g289ecd0e798_0_452"/>
          <p:cNvGraphicFramePr/>
          <p:nvPr/>
        </p:nvGraphicFramePr>
        <p:xfrm>
          <a:off x="695180" y="834521"/>
          <a:ext cx="7866407" cy="3204080"/>
        </p:xfrm>
        <a:graphic>
          <a:graphicData uri="http://schemas.openxmlformats.org/drawingml/2006/table">
            <a:tbl>
              <a:tblPr>
                <a:noFill/>
              </a:tblPr>
              <a:tblGrid>
                <a:gridCol w="1420673">
                  <a:extLst>
                    <a:ext uri="{9D8B030D-6E8A-4147-A177-3AD203B41FA5}">
                      <a16:colId xmlns:a16="http://schemas.microsoft.com/office/drawing/2014/main" val="20000"/>
                    </a:ext>
                  </a:extLst>
                </a:gridCol>
                <a:gridCol w="2160968">
                  <a:extLst>
                    <a:ext uri="{9D8B030D-6E8A-4147-A177-3AD203B41FA5}">
                      <a16:colId xmlns:a16="http://schemas.microsoft.com/office/drawing/2014/main" val="20001"/>
                    </a:ext>
                  </a:extLst>
                </a:gridCol>
                <a:gridCol w="2142383">
                  <a:extLst>
                    <a:ext uri="{9D8B030D-6E8A-4147-A177-3AD203B41FA5}">
                      <a16:colId xmlns:a16="http://schemas.microsoft.com/office/drawing/2014/main" val="20002"/>
                    </a:ext>
                  </a:extLst>
                </a:gridCol>
                <a:gridCol w="2142383">
                  <a:extLst>
                    <a:ext uri="{9D8B030D-6E8A-4147-A177-3AD203B41FA5}">
                      <a16:colId xmlns:a16="http://schemas.microsoft.com/office/drawing/2014/main" val="20003"/>
                    </a:ext>
                  </a:extLst>
                </a:gridCol>
              </a:tblGrid>
              <a:tr h="387045">
                <a:tc gridSpan="4">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none" dirty="0"/>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Seasonal Summary: SUMMER 2025</a:t>
                      </a:r>
                      <a:endParaRPr sz="300" u="none" strike="noStrike" cap="none" dirty="0"/>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8743">
                <a:tc gridSpan="4">
                  <a:txBody>
                    <a:bodyPr/>
                    <a:lstStyle/>
                    <a:p>
                      <a:pPr marL="0" marR="0" lvl="0" indent="0" algn="ctr" rtl="0">
                        <a:lnSpc>
                          <a:spcPct val="100000"/>
                        </a:lnSpc>
                        <a:spcBef>
                          <a:spcPts val="0"/>
                        </a:spcBef>
                        <a:spcAft>
                          <a:spcPts val="0"/>
                        </a:spcAft>
                        <a:buClr>
                          <a:srgbClr val="000000"/>
                        </a:buClr>
                        <a:buSzPts val="1200"/>
                        <a:buFont typeface="Arial"/>
                        <a:buNone/>
                      </a:pPr>
                      <a:r>
                        <a:rPr lang="en-CA" sz="1100" b="1" u="none" strike="noStrike" cap="none">
                          <a:solidFill>
                            <a:schemeClr val="lt1"/>
                          </a:solidFill>
                        </a:rPr>
                        <a:t>Observations above (+) and below (-) climatological normal</a:t>
                      </a:r>
                      <a:endParaRPr sz="1100" u="none" strike="noStrike" cap="none">
                        <a:solidFill>
                          <a:schemeClr val="lt1"/>
                        </a:solidFill>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809123">
                <a:tc>
                  <a:txBody>
                    <a:bodyPr/>
                    <a:lstStyle/>
                    <a:p>
                      <a:pPr marL="0" marR="0" lvl="0" indent="0" algn="l" rtl="0">
                        <a:lnSpc>
                          <a:spcPct val="100000"/>
                        </a:lnSpc>
                        <a:spcBef>
                          <a:spcPts val="0"/>
                        </a:spcBef>
                        <a:spcAft>
                          <a:spcPts val="0"/>
                        </a:spcAft>
                        <a:buClr>
                          <a:srgbClr val="000000"/>
                        </a:buClr>
                        <a:buSzPts val="300"/>
                        <a:buFont typeface="Arial"/>
                        <a:buNone/>
                      </a:pPr>
                      <a:endParaRPr sz="1000" b="1" u="none" strike="noStrike" cap="none"/>
                    </a:p>
                    <a:p>
                      <a:pPr marL="0" marR="0" lvl="0" indent="0" algn="l" rtl="0">
                        <a:lnSpc>
                          <a:spcPct val="100000"/>
                        </a:lnSpc>
                        <a:spcBef>
                          <a:spcPts val="0"/>
                        </a:spcBef>
                        <a:spcAft>
                          <a:spcPts val="0"/>
                        </a:spcAft>
                        <a:buClr>
                          <a:srgbClr val="000000"/>
                        </a:buClr>
                        <a:buSzPts val="1200"/>
                        <a:buFont typeface="Arial"/>
                        <a:buNone/>
                      </a:pPr>
                      <a:r>
                        <a:rPr lang="en-CA" sz="1000" b="1" u="none" strike="noStrike" cap="none"/>
                        <a:t>Temperature</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lang="en-US" sz="1000" b="1" i="0" u="none" strike="noStrike" cap="none" dirty="0">
                        <a:solidFill>
                          <a:srgbClr val="FF0000"/>
                        </a:solidFill>
                        <a:latin typeface="+mn-lt"/>
                        <a:ea typeface="Calibri"/>
                        <a:cs typeface="Calibri"/>
                        <a:sym typeface="Calibri"/>
                      </a:endParaRPr>
                    </a:p>
                    <a:p>
                      <a:pPr marL="0" lvl="0" indent="0" algn="ctr" rtl="0">
                        <a:spcBef>
                          <a:spcPts val="0"/>
                        </a:spcBef>
                        <a:spcAft>
                          <a:spcPts val="0"/>
                        </a:spcAft>
                        <a:buNone/>
                      </a:pPr>
                      <a:r>
                        <a:rPr lang="en-US" sz="1000" b="1" i="0" u="none" strike="noStrike" cap="none" dirty="0">
                          <a:solidFill>
                            <a:schemeClr val="tx1"/>
                          </a:solidFill>
                          <a:latin typeface="+mn-lt"/>
                          <a:ea typeface="Calibri"/>
                          <a:cs typeface="Calibri"/>
                          <a:sym typeface="Calibri"/>
                        </a:rPr>
                        <a:t>-0.</a:t>
                      </a:r>
                      <a:r>
                        <a:rPr lang="ru-RU" sz="1000" b="1" i="0" u="none" strike="noStrike" cap="none" dirty="0">
                          <a:solidFill>
                            <a:schemeClr val="tx1"/>
                          </a:solidFill>
                          <a:latin typeface="+mn-lt"/>
                          <a:ea typeface="Calibri"/>
                          <a:cs typeface="Calibri"/>
                          <a:sym typeface="Calibri"/>
                        </a:rPr>
                        <a:t>30</a:t>
                      </a:r>
                      <a:r>
                        <a:rPr lang="en-US" sz="1000" b="1" i="0" u="none" strike="noStrike" cap="none" baseline="0" dirty="0">
                          <a:solidFill>
                            <a:schemeClr val="tx1"/>
                          </a:solidFill>
                          <a:latin typeface="+mn-lt"/>
                          <a:ea typeface="Calibri"/>
                          <a:cs typeface="Calibri"/>
                          <a:sym typeface="Calibri"/>
                        </a:rPr>
                        <a:t> </a:t>
                      </a:r>
                      <a:r>
                        <a:rPr lang="en-US" sz="1000" dirty="0">
                          <a:solidFill>
                            <a:schemeClr val="dk1"/>
                          </a:solidFill>
                          <a:latin typeface="+mn-lt"/>
                          <a:ea typeface="Calibri"/>
                          <a:cs typeface="Calibri"/>
                          <a:sym typeface="Calibri"/>
                        </a:rPr>
                        <a:t>℃ colder than normal in JJA</a:t>
                      </a:r>
                    </a:p>
                    <a:p>
                      <a:pPr marL="0" lvl="0" indent="0" algn="ctr" rtl="0">
                        <a:lnSpc>
                          <a:spcPct val="115000"/>
                        </a:lnSpc>
                        <a:spcBef>
                          <a:spcPts val="0"/>
                        </a:spcBef>
                        <a:spcAft>
                          <a:spcPts val="0"/>
                        </a:spcAft>
                        <a:buNone/>
                      </a:pPr>
                      <a:r>
                        <a:rPr lang="ru-RU" sz="1000" baseline="0" dirty="0">
                          <a:solidFill>
                            <a:schemeClr val="dk1"/>
                          </a:solidFill>
                          <a:latin typeface="+mn-lt"/>
                          <a:ea typeface="Calibri"/>
                          <a:cs typeface="Calibri"/>
                          <a:sym typeface="Calibri"/>
                        </a:rPr>
                        <a:t>14</a:t>
                      </a:r>
                      <a:r>
                        <a:rPr lang="en-US" sz="1000" baseline="30000" dirty="0" err="1">
                          <a:solidFill>
                            <a:schemeClr val="dk1"/>
                          </a:solidFill>
                          <a:latin typeface="+mn-lt"/>
                          <a:ea typeface="Calibri"/>
                          <a:cs typeface="Calibri"/>
                          <a:sym typeface="Calibri"/>
                        </a:rPr>
                        <a:t>th</a:t>
                      </a:r>
                      <a:r>
                        <a:rPr lang="en-US" sz="1000" dirty="0">
                          <a:solidFill>
                            <a:schemeClr val="dk1"/>
                          </a:solidFill>
                          <a:latin typeface="+mn-lt"/>
                          <a:ea typeface="Calibri"/>
                          <a:cs typeface="Calibri"/>
                          <a:sym typeface="Calibri"/>
                        </a:rPr>
                        <a:t> warmest year on record</a:t>
                      </a:r>
                      <a:endParaRPr lang="ru-RU" sz="1000" dirty="0">
                        <a:solidFill>
                          <a:schemeClr val="dk1"/>
                        </a:solidFill>
                        <a:latin typeface="+mn-lt"/>
                        <a:ea typeface="Calibri"/>
                        <a:cs typeface="Calibri"/>
                        <a:sym typeface="Calibri"/>
                      </a:endParaRPr>
                    </a:p>
                    <a:p>
                      <a:pPr marL="0" lvl="0" indent="0" algn="ctr" rtl="0">
                        <a:lnSpc>
                          <a:spcPct val="115000"/>
                        </a:lnSpc>
                        <a:spcBef>
                          <a:spcPts val="0"/>
                        </a:spcBef>
                        <a:spcAft>
                          <a:spcPts val="0"/>
                        </a:spcAft>
                        <a:buNone/>
                      </a:pPr>
                      <a:r>
                        <a:rPr lang="ru-RU" sz="1000" b="1" dirty="0">
                          <a:solidFill>
                            <a:srgbClr val="FF0000"/>
                          </a:solidFill>
                          <a:latin typeface="+mn-lt"/>
                          <a:ea typeface="Calibri"/>
                          <a:cs typeface="Calibri"/>
                          <a:sym typeface="Calibri"/>
                        </a:rPr>
                        <a:t>(</a:t>
                      </a:r>
                      <a:r>
                        <a:rPr lang="en-US" sz="1000" b="1" dirty="0">
                          <a:solidFill>
                            <a:srgbClr val="FF0000"/>
                          </a:solidFill>
                          <a:latin typeface="+mn-lt"/>
                          <a:ea typeface="Calibri"/>
                          <a:cs typeface="Calibri"/>
                          <a:sym typeface="Calibri"/>
                        </a:rPr>
                        <a:t>SEP</a:t>
                      </a:r>
                      <a:r>
                        <a:rPr lang="en-US" sz="1000" b="1" baseline="0" dirty="0">
                          <a:solidFill>
                            <a:srgbClr val="FF0000"/>
                          </a:solidFill>
                          <a:latin typeface="+mn-lt"/>
                          <a:ea typeface="Calibri"/>
                          <a:cs typeface="Calibri"/>
                          <a:sym typeface="Calibri"/>
                        </a:rPr>
                        <a:t> +1,31 (4</a:t>
                      </a:r>
                      <a:r>
                        <a:rPr lang="en-US" sz="1000" b="0" i="0" u="none" strike="noStrike" cap="none" baseline="30000" dirty="0">
                          <a:solidFill>
                            <a:srgbClr val="FF0000"/>
                          </a:solidFill>
                          <a:latin typeface="Arial"/>
                          <a:ea typeface="Calibri"/>
                          <a:cs typeface="Calibri"/>
                          <a:sym typeface="Calibri"/>
                        </a:rPr>
                        <a:t>th</a:t>
                      </a:r>
                      <a:r>
                        <a:rPr lang="en-US" sz="1000" b="1" baseline="0" dirty="0">
                          <a:solidFill>
                            <a:srgbClr val="FF0000"/>
                          </a:solidFill>
                          <a:latin typeface="+mn-lt"/>
                          <a:ea typeface="Calibri"/>
                          <a:cs typeface="Calibri"/>
                          <a:sym typeface="Calibri"/>
                        </a:rPr>
                        <a:t>)</a:t>
                      </a:r>
                      <a:endParaRPr lang="ru-RU" sz="1000" b="1" dirty="0">
                        <a:solidFill>
                          <a:srgbClr val="FF0000"/>
                        </a:solidFill>
                        <a:latin typeface="+mn-lt"/>
                        <a:ea typeface="Calibri"/>
                        <a:cs typeface="Calibri"/>
                        <a:sym typeface="Calibri"/>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Warmest year was</a:t>
                      </a:r>
                    </a:p>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 </a:t>
                      </a:r>
                      <a:r>
                        <a:rPr lang="ru-RU" sz="1000" u="none" strike="noStrike" cap="none" dirty="0">
                          <a:solidFill>
                            <a:schemeClr val="dk1"/>
                          </a:solidFill>
                          <a:latin typeface="+mn-lt"/>
                          <a:ea typeface="Calibri"/>
                          <a:cs typeface="Calibri"/>
                          <a:sym typeface="Calibri"/>
                        </a:rPr>
                        <a:t>1910</a:t>
                      </a:r>
                    </a:p>
                  </a:txBody>
                  <a:tcPr marL="15998" marR="15998"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Coldest year was</a:t>
                      </a:r>
                      <a:endParaRPr lang="ru-RU" sz="100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en-CA" sz="1000" u="none" strike="noStrike" cap="none" dirty="0">
                          <a:solidFill>
                            <a:schemeClr val="dk1"/>
                          </a:solidFill>
                          <a:latin typeface="+mn-lt"/>
                          <a:ea typeface="Calibri"/>
                          <a:cs typeface="Calibri"/>
                          <a:sym typeface="Calibri"/>
                        </a:rPr>
                        <a:t>1</a:t>
                      </a:r>
                      <a:r>
                        <a:rPr lang="ru-RU" sz="1000" u="none" strike="noStrike" cap="none" dirty="0">
                          <a:solidFill>
                            <a:schemeClr val="dk1"/>
                          </a:solidFill>
                          <a:latin typeface="+mn-lt"/>
                          <a:ea typeface="Calibri"/>
                          <a:cs typeface="Calibri"/>
                          <a:sym typeface="Calibri"/>
                        </a:rPr>
                        <a:t>930</a:t>
                      </a:r>
                      <a:endParaRPr sz="1000" u="none" strike="noStrike" cap="none" dirty="0">
                        <a:solidFill>
                          <a:schemeClr val="dk1"/>
                        </a:solidFill>
                        <a:latin typeface="+mn-lt"/>
                        <a:ea typeface="Calibri"/>
                        <a:cs typeface="Calibri"/>
                        <a:sym typeface="Calibri"/>
                      </a:endParaRPr>
                    </a:p>
                  </a:txBody>
                  <a:tcPr marL="15998" marR="15998"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84970">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a:t>Precipitation</a:t>
                      </a:r>
                      <a:endParaRPr sz="1000" u="none" strike="noStrike" cap="none"/>
                    </a:p>
                    <a:p>
                      <a:pPr marL="0" marR="0" lvl="0" indent="0" algn="l" rtl="0">
                        <a:lnSpc>
                          <a:spcPct val="100000"/>
                        </a:lnSpc>
                        <a:spcBef>
                          <a:spcPts val="0"/>
                        </a:spcBef>
                        <a:spcAft>
                          <a:spcPts val="0"/>
                        </a:spcAft>
                        <a:buClr>
                          <a:schemeClr val="dk1"/>
                        </a:buClr>
                        <a:buSzPts val="800"/>
                        <a:buFont typeface="Arial"/>
                        <a:buNone/>
                      </a:pPr>
                      <a:r>
                        <a:rPr lang="en-CA" sz="1000" u="none" strike="noStrike" cap="none">
                          <a:solidFill>
                            <a:schemeClr val="dk1"/>
                          </a:solidFill>
                        </a:rPr>
                        <a:t>Normal 1991-2020</a:t>
                      </a:r>
                      <a:endParaRPr sz="1000" u="none" strike="noStrike" cap="none">
                        <a:solidFill>
                          <a:schemeClr val="dk1"/>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endParaRPr lang="en-US" sz="1000" b="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000" b="0" u="none" strike="noStrike" cap="none" dirty="0">
                          <a:solidFill>
                            <a:schemeClr val="dk1"/>
                          </a:solidFill>
                          <a:latin typeface="+mn-lt"/>
                          <a:ea typeface="Calibri"/>
                          <a:cs typeface="Calibri" panose="020F0502020204030204" pitchFamily="34" charset="0"/>
                          <a:sym typeface="Calibri"/>
                        </a:rPr>
                        <a:t>Mostly</a:t>
                      </a:r>
                      <a:r>
                        <a:rPr lang="en-US" sz="1000" b="0" u="none" strike="noStrike" cap="none" baseline="0" dirty="0">
                          <a:solidFill>
                            <a:schemeClr val="dk1"/>
                          </a:solidFill>
                          <a:latin typeface="+mn-lt"/>
                          <a:ea typeface="Calibri"/>
                          <a:cs typeface="Calibri" panose="020F0502020204030204" pitchFamily="34" charset="0"/>
                          <a:sym typeface="Calibri"/>
                        </a:rPr>
                        <a:t> wetter,</a:t>
                      </a:r>
                    </a:p>
                    <a:p>
                      <a:pPr marL="0" marR="0" lvl="0" indent="0" algn="ctr" rtl="0">
                        <a:lnSpc>
                          <a:spcPct val="100000"/>
                        </a:lnSpc>
                        <a:spcBef>
                          <a:spcPts val="0"/>
                        </a:spcBef>
                        <a:spcAft>
                          <a:spcPts val="0"/>
                        </a:spcAft>
                        <a:buClr>
                          <a:srgbClr val="000000"/>
                        </a:buClr>
                        <a:buSzPts val="1800"/>
                        <a:buFont typeface="Arial"/>
                        <a:buNone/>
                      </a:pPr>
                      <a:r>
                        <a:rPr lang="en-US" sz="1000" b="0" u="none" strike="noStrike" cap="none" baseline="0" dirty="0">
                          <a:solidFill>
                            <a:schemeClr val="dk1"/>
                          </a:solidFill>
                          <a:latin typeface="+mn-lt"/>
                          <a:cs typeface="Calibri" panose="020F0502020204030204" pitchFamily="34" charset="0"/>
                          <a:sym typeface="Calibri"/>
                        </a:rPr>
                        <a:t>normal to drier in the west</a:t>
                      </a:r>
                      <a:endParaRPr lang="en-US" sz="1000" u="none" strike="noStrike" cap="none" dirty="0">
                        <a:latin typeface="+mn-lt"/>
                        <a:cs typeface="Calibri" panose="020F0502020204030204" pitchFamily="34" charset="0"/>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lang="en-CA" sz="1000" b="0" u="none" strike="noStrike" cap="none" dirty="0">
                        <a:latin typeface="+mn-lt"/>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latin typeface="+mn-lt"/>
                          <a:ea typeface="Calibri"/>
                          <a:cs typeface="Calibri"/>
                          <a:sym typeface="Calibri"/>
                        </a:rPr>
                        <a:t>Wettest year was</a:t>
                      </a:r>
                      <a:endParaRPr sz="1000" u="none" strike="noStrike" cap="none" dirty="0">
                        <a:latin typeface="+mn-lt"/>
                      </a:endParaRPr>
                    </a:p>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solidFill>
                            <a:schemeClr val="dk1"/>
                          </a:solidFill>
                          <a:latin typeface="+mn-lt"/>
                          <a:ea typeface="Calibri"/>
                          <a:cs typeface="Calibri"/>
                          <a:sym typeface="Calibri"/>
                        </a:rPr>
                        <a:t>1954</a:t>
                      </a:r>
                      <a:endParaRPr sz="1000" b="0" u="none" strike="noStrike" cap="none" dirty="0">
                        <a:solidFill>
                          <a:schemeClr val="dk1"/>
                        </a:solidFill>
                        <a:latin typeface="+mn-lt"/>
                        <a:ea typeface="Calibri"/>
                        <a:cs typeface="Calibri"/>
                        <a:sym typeface="Calibri"/>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lang="en-CA" sz="1000" b="0" u="none" strike="noStrike" cap="none" dirty="0">
                        <a:latin typeface="+mn-lt"/>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latin typeface="+mn-lt"/>
                          <a:ea typeface="Calibri"/>
                          <a:cs typeface="Calibri"/>
                          <a:sym typeface="Calibri"/>
                        </a:rPr>
                        <a:t>Driest year was</a:t>
                      </a:r>
                      <a:endParaRPr sz="1000" b="0" u="none" strike="noStrike" cap="none" dirty="0">
                        <a:latin typeface="+mn-lt"/>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CA" sz="1000" b="0" u="none" strike="noStrike" cap="none" dirty="0">
                          <a:solidFill>
                            <a:schemeClr val="dk1"/>
                          </a:solidFill>
                          <a:latin typeface="+mn-lt"/>
                          <a:ea typeface="Calibri"/>
                          <a:cs typeface="Calibri"/>
                          <a:sym typeface="Calibri"/>
                        </a:rPr>
                        <a:t>1982 </a:t>
                      </a:r>
                      <a:endParaRPr sz="1000" b="0" u="none" strike="noStrike" cap="none" dirty="0">
                        <a:solidFill>
                          <a:schemeClr val="dk1"/>
                        </a:solidFill>
                        <a:latin typeface="+mn-lt"/>
                        <a:ea typeface="Calibri"/>
                        <a:cs typeface="Calibri"/>
                        <a:sym typeface="Calibri"/>
                      </a:endParaRPr>
                    </a:p>
                  </a:txBody>
                  <a:tcPr marL="15998" marR="15998"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924199">
                <a:tc>
                  <a:txBody>
                    <a:bodyPr/>
                    <a:lstStyle/>
                    <a:p>
                      <a:pPr marL="0" marR="0" lvl="0" indent="0" algn="l" rtl="0">
                        <a:lnSpc>
                          <a:spcPct val="100000"/>
                        </a:lnSpc>
                        <a:spcBef>
                          <a:spcPts val="0"/>
                        </a:spcBef>
                        <a:spcAft>
                          <a:spcPts val="0"/>
                        </a:spcAft>
                        <a:buClr>
                          <a:srgbClr val="000000"/>
                        </a:buClr>
                        <a:buSzPts val="1200"/>
                        <a:buFont typeface="Arial"/>
                        <a:buNone/>
                      </a:pPr>
                      <a:r>
                        <a:rPr lang="en-CA" sz="1000" b="1" u="none" strike="noStrike" cap="none" dirty="0">
                          <a:solidFill>
                            <a:srgbClr val="FF0000"/>
                          </a:solidFill>
                        </a:rPr>
                        <a:t>Sea-Ice </a:t>
                      </a:r>
                      <a:endParaRPr sz="1000" u="none" strike="noStrike" cap="none" dirty="0">
                        <a:solidFill>
                          <a:srgbClr val="FF0000"/>
                        </a:solidFill>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rgbClr val="FF0000"/>
                          </a:solidFill>
                        </a:rPr>
                        <a:t>Normal 1991-2020</a:t>
                      </a:r>
                      <a:endParaRPr sz="1000" u="none" strike="noStrike" cap="none" dirty="0">
                        <a:solidFill>
                          <a:srgbClr val="FF0000"/>
                        </a:solidFill>
                        <a:highlight>
                          <a:srgbClr val="FFFFFF"/>
                        </a:highlight>
                      </a:endParaRPr>
                    </a:p>
                    <a:p>
                      <a:pPr marL="0" marR="0" lvl="0" indent="0" algn="l" rtl="0">
                        <a:lnSpc>
                          <a:spcPct val="100000"/>
                        </a:lnSpc>
                        <a:spcBef>
                          <a:spcPts val="0"/>
                        </a:spcBef>
                        <a:spcAft>
                          <a:spcPts val="0"/>
                        </a:spcAft>
                        <a:buClr>
                          <a:schemeClr val="dk1"/>
                        </a:buClr>
                        <a:buSzPts val="800"/>
                        <a:buFont typeface="Arial"/>
                        <a:buNone/>
                      </a:pPr>
                      <a:r>
                        <a:rPr lang="en-CA" sz="1000" u="none" strike="noStrike" cap="none" dirty="0">
                          <a:solidFill>
                            <a:srgbClr val="FF0000"/>
                          </a:solidFill>
                        </a:rPr>
                        <a:t>Ice extent rank s</a:t>
                      </a:r>
                      <a:r>
                        <a:rPr lang="en-CA" sz="1000" u="none" strike="noStrike" cap="none" dirty="0">
                          <a:solidFill>
                            <a:srgbClr val="FF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ince 1979</a:t>
                      </a:r>
                      <a:endParaRPr sz="1000" u="none" strike="noStrike" cap="none" dirty="0">
                        <a:solidFill>
                          <a:srgbClr val="FF0000"/>
                        </a:solidFill>
                      </a:endParaRPr>
                    </a:p>
                  </a:txBody>
                  <a:tcPr marL="15998" marR="1599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25400" lvl="0" indent="0" algn="l" rtl="0">
                        <a:lnSpc>
                          <a:spcPct val="115000"/>
                        </a:lnSpc>
                        <a:spcBef>
                          <a:spcPts val="0"/>
                        </a:spcBef>
                        <a:spcAft>
                          <a:spcPts val="0"/>
                        </a:spcAft>
                        <a:buClr>
                          <a:schemeClr val="dk1"/>
                        </a:buClr>
                        <a:buSzPts val="1100"/>
                        <a:buFont typeface="Arial"/>
                        <a:buNone/>
                      </a:pPr>
                      <a:r>
                        <a:rPr lang="ru-RU" sz="1000" u="none" baseline="0" dirty="0">
                          <a:solidFill>
                            <a:schemeClr val="dk1"/>
                          </a:solidFill>
                          <a:latin typeface="+mn-lt"/>
                          <a:ea typeface="Calibri"/>
                          <a:cs typeface="Calibri"/>
                          <a:sym typeface="Calibri"/>
                        </a:rPr>
                        <a:t>            </a:t>
                      </a:r>
                      <a:br>
                        <a:rPr lang="en-US" sz="1000" dirty="0">
                          <a:latin typeface="+mn-lt"/>
                        </a:rPr>
                      </a:br>
                      <a:r>
                        <a:rPr lang="en-US" sz="1000" dirty="0">
                          <a:solidFill>
                            <a:schemeClr val="dk1"/>
                          </a:solidFill>
                          <a:latin typeface="+mn-lt"/>
                          <a:ea typeface="Calibri"/>
                          <a:cs typeface="Calibri"/>
                          <a:sym typeface="Calibri"/>
                        </a:rPr>
                        <a:t>Chukchi Sea</a:t>
                      </a:r>
                      <a:r>
                        <a:rPr lang="ru-RU" sz="1000" dirty="0">
                          <a:solidFill>
                            <a:schemeClr val="dk1"/>
                          </a:solidFill>
                          <a:latin typeface="+mn-lt"/>
                          <a:ea typeface="Calibri"/>
                          <a:cs typeface="Calibri"/>
                          <a:sym typeface="Calibri"/>
                        </a:rPr>
                        <a:t>, </a:t>
                      </a:r>
                      <a:r>
                        <a:rPr lang="en-US" sz="1000" dirty="0">
                          <a:solidFill>
                            <a:schemeClr val="dk1"/>
                          </a:solidFill>
                          <a:latin typeface="+mn-lt"/>
                          <a:ea typeface="Calibri"/>
                          <a:cs typeface="Calibri"/>
                          <a:sym typeface="Calibri"/>
                        </a:rPr>
                        <a:t>Bering</a:t>
                      </a:r>
                      <a:r>
                        <a:rPr lang="ru-RU" sz="1000" dirty="0">
                          <a:solidFill>
                            <a:schemeClr val="dk1"/>
                          </a:solidFill>
                          <a:latin typeface="+mn-lt"/>
                          <a:ea typeface="Calibri"/>
                          <a:cs typeface="Calibri"/>
                          <a:sym typeface="Calibri"/>
                        </a:rPr>
                        <a:t> </a:t>
                      </a:r>
                      <a:r>
                        <a:rPr lang="en-US" sz="1000" dirty="0">
                          <a:solidFill>
                            <a:schemeClr val="dk1"/>
                          </a:solidFill>
                          <a:latin typeface="+mn-lt"/>
                          <a:ea typeface="Calibri"/>
                          <a:cs typeface="Calibri"/>
                          <a:sym typeface="Calibri"/>
                        </a:rPr>
                        <a:t>Sea: </a:t>
                      </a:r>
                      <a:r>
                        <a:rPr lang="en-US" sz="1000" u="none" dirty="0">
                          <a:solidFill>
                            <a:schemeClr val="dk1"/>
                          </a:solidFill>
                          <a:latin typeface="+mn-lt"/>
                          <a:ea typeface="Calibri"/>
                          <a:cs typeface="Calibri"/>
                          <a:sym typeface="Calibri"/>
                        </a:rPr>
                        <a:t>late break-up</a:t>
                      </a:r>
                      <a:endParaRPr sz="1000" dirty="0">
                        <a:solidFill>
                          <a:schemeClr val="dk1"/>
                        </a:solidFill>
                        <a:highlight>
                          <a:srgbClr val="00B050"/>
                        </a:highlight>
                        <a:latin typeface="+mn-lt"/>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76200" marR="0" lvl="0" indent="0" algn="l" rtl="0">
                        <a:lnSpc>
                          <a:spcPct val="100000"/>
                        </a:lnSpc>
                        <a:spcBef>
                          <a:spcPts val="0"/>
                        </a:spcBef>
                        <a:spcAft>
                          <a:spcPts val="0"/>
                        </a:spcAft>
                        <a:buClr>
                          <a:srgbClr val="000000"/>
                        </a:buClr>
                        <a:buSzPts val="1200"/>
                        <a:buFont typeface="Arial"/>
                        <a:buNone/>
                      </a:pPr>
                      <a:endParaRPr sz="1000" dirty="0">
                        <a:latin typeface="+mn-lt"/>
                      </a:endParaRPr>
                    </a:p>
                    <a:p>
                      <a:pPr marL="25400" lvl="0" indent="0" algn="l" rtl="0">
                        <a:lnSpc>
                          <a:spcPct val="115000"/>
                        </a:lnSpc>
                        <a:spcBef>
                          <a:spcPts val="0"/>
                        </a:spcBef>
                        <a:spcAft>
                          <a:spcPts val="0"/>
                        </a:spcAft>
                        <a:buClr>
                          <a:schemeClr val="dk1"/>
                        </a:buClr>
                        <a:buSzPts val="1100"/>
                        <a:buFont typeface="Arial"/>
                        <a:buNone/>
                      </a:pPr>
                      <a:r>
                        <a:rPr lang="en-US" sz="1000" dirty="0">
                          <a:solidFill>
                            <a:schemeClr val="dk1"/>
                          </a:solidFill>
                          <a:latin typeface="+mn-lt"/>
                          <a:ea typeface="Calibri"/>
                          <a:cs typeface="Calibri"/>
                          <a:sym typeface="Calibri"/>
                        </a:rPr>
                        <a:t>Chukchi Sea:</a:t>
                      </a:r>
                      <a:r>
                        <a:rPr lang="en-US" sz="1000" baseline="0" dirty="0">
                          <a:solidFill>
                            <a:schemeClr val="dk1"/>
                          </a:solidFill>
                          <a:latin typeface="+mn-lt"/>
                          <a:ea typeface="Calibri"/>
                          <a:cs typeface="Calibri"/>
                          <a:sym typeface="Calibri"/>
                        </a:rPr>
                        <a:t> </a:t>
                      </a:r>
                      <a:r>
                        <a:rPr lang="en-US" sz="1000" b="0" i="0" u="none" strike="noStrike" cap="none" dirty="0">
                          <a:solidFill>
                            <a:srgbClr val="000000"/>
                          </a:solidFill>
                          <a:effectLst/>
                          <a:latin typeface="+mn-lt"/>
                          <a:ea typeface="Arial"/>
                          <a:cs typeface="Arial"/>
                          <a:sym typeface="Arial"/>
                        </a:rPr>
                        <a:t>above normal sea-ice extent </a:t>
                      </a:r>
                      <a:endParaRPr lang="en-US" sz="1000" b="0" dirty="0">
                        <a:effectLst/>
                        <a:latin typeface="+mn-lt"/>
                      </a:endParaRPr>
                    </a:p>
                  </a:txBody>
                  <a:tcPr marL="15998" marR="1599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endParaRPr lang="ru-RU" sz="1100" dirty="0"/>
                    </a:p>
                  </a:txBody>
                  <a:tcPr marL="82296" marR="82296" marT="41148" marB="41148">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sp>
        <p:nvSpPr>
          <p:cNvPr id="779" name="Google Shape;779;g289ecd0e798_0_452"/>
          <p:cNvSpPr txBox="1">
            <a:spLocks noGrp="1"/>
          </p:cNvSpPr>
          <p:nvPr>
            <p:ph type="title"/>
          </p:nvPr>
        </p:nvSpPr>
        <p:spPr>
          <a:xfrm>
            <a:off x="2703065" y="161514"/>
            <a:ext cx="373788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Chukchi and Bering </a:t>
            </a:r>
            <a:endParaRPr sz="2800" b="1" dirty="0">
              <a:solidFill>
                <a:srgbClr val="17365D"/>
              </a:solidFill>
            </a:endParaRPr>
          </a:p>
        </p:txBody>
      </p:sp>
      <p:sp>
        <p:nvSpPr>
          <p:cNvPr id="2" name="Google Shape;754;p114">
            <a:extLst>
              <a:ext uri="{FF2B5EF4-FFF2-40B4-BE49-F238E27FC236}">
                <a16:creationId xmlns:a16="http://schemas.microsoft.com/office/drawing/2014/main" id="{F3D95EE2-4046-446C-ACD1-40D2221A3330}"/>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85"/>
        <p:cNvGrpSpPr/>
        <p:nvPr/>
      </p:nvGrpSpPr>
      <p:grpSpPr>
        <a:xfrm>
          <a:off x="0" y="0"/>
          <a:ext cx="0" cy="0"/>
          <a:chOff x="0" y="0"/>
          <a:chExt cx="0" cy="0"/>
        </a:xfrm>
      </p:grpSpPr>
      <p:pic>
        <p:nvPicPr>
          <p:cNvPr id="786" name="Google Shape;786;g289ecd0e798_0_461"/>
          <p:cNvPicPr preferRelativeResize="0"/>
          <p:nvPr/>
        </p:nvPicPr>
        <p:blipFill rotWithShape="1">
          <a:blip r:embed="rId3">
            <a:alphaModFix/>
          </a:blip>
          <a:srcRect/>
          <a:stretch/>
        </p:blipFill>
        <p:spPr>
          <a:xfrm>
            <a:off x="7617060" y="48375"/>
            <a:ext cx="551903" cy="694967"/>
          </a:xfrm>
          <a:prstGeom prst="rect">
            <a:avLst/>
          </a:prstGeom>
          <a:noFill/>
          <a:ln>
            <a:noFill/>
          </a:ln>
        </p:spPr>
      </p:pic>
      <p:pic>
        <p:nvPicPr>
          <p:cNvPr id="787" name="Google Shape;787;g289ecd0e798_0_461"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823205" y="103658"/>
            <a:ext cx="551905" cy="614385"/>
          </a:xfrm>
          <a:prstGeom prst="rect">
            <a:avLst/>
          </a:prstGeom>
          <a:noFill/>
          <a:ln>
            <a:noFill/>
          </a:ln>
        </p:spPr>
      </p:pic>
      <p:sp>
        <p:nvSpPr>
          <p:cNvPr id="789" name="Google Shape;789;g289ecd0e798_0_461"/>
          <p:cNvSpPr txBox="1">
            <a:spLocks noGrp="1"/>
          </p:cNvSpPr>
          <p:nvPr>
            <p:ph type="title"/>
          </p:nvPr>
        </p:nvSpPr>
        <p:spPr>
          <a:xfrm>
            <a:off x="2703065" y="161514"/>
            <a:ext cx="373788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Chukchi and Bering </a:t>
            </a:r>
            <a:endParaRPr sz="2800" b="1" dirty="0">
              <a:solidFill>
                <a:srgbClr val="17365D"/>
              </a:solidFill>
            </a:endParaRPr>
          </a:p>
        </p:txBody>
      </p:sp>
      <p:graphicFrame>
        <p:nvGraphicFramePr>
          <p:cNvPr id="14" name="Google Shape;702;g289ecd0e798_0_405"/>
          <p:cNvGraphicFramePr/>
          <p:nvPr/>
        </p:nvGraphicFramePr>
        <p:xfrm>
          <a:off x="1375111" y="798491"/>
          <a:ext cx="6241949" cy="2594102"/>
        </p:xfrm>
        <a:graphic>
          <a:graphicData uri="http://schemas.openxmlformats.org/drawingml/2006/table">
            <a:tbl>
              <a:tblPr>
                <a:noFill/>
              </a:tblPr>
              <a:tblGrid>
                <a:gridCol w="1111118">
                  <a:extLst>
                    <a:ext uri="{9D8B030D-6E8A-4147-A177-3AD203B41FA5}">
                      <a16:colId xmlns:a16="http://schemas.microsoft.com/office/drawing/2014/main" val="20000"/>
                    </a:ext>
                  </a:extLst>
                </a:gridCol>
                <a:gridCol w="1298140">
                  <a:extLst>
                    <a:ext uri="{9D8B030D-6E8A-4147-A177-3AD203B41FA5}">
                      <a16:colId xmlns:a16="http://schemas.microsoft.com/office/drawing/2014/main" val="20001"/>
                    </a:ext>
                  </a:extLst>
                </a:gridCol>
                <a:gridCol w="3832691">
                  <a:extLst>
                    <a:ext uri="{9D8B030D-6E8A-4147-A177-3AD203B41FA5}">
                      <a16:colId xmlns:a16="http://schemas.microsoft.com/office/drawing/2014/main" val="20003"/>
                    </a:ext>
                  </a:extLst>
                </a:gridCol>
              </a:tblGrid>
              <a:tr h="507492">
                <a:tc gridSpan="3">
                  <a:txBody>
                    <a:bodyPr/>
                    <a:lstStyle/>
                    <a:p>
                      <a:pPr marL="0" marR="0" lvl="0" indent="0" algn="ctr" rtl="0">
                        <a:lnSpc>
                          <a:spcPct val="100000"/>
                        </a:lnSpc>
                        <a:spcBef>
                          <a:spcPts val="0"/>
                        </a:spcBef>
                        <a:spcAft>
                          <a:spcPts val="0"/>
                        </a:spcAft>
                        <a:buClr>
                          <a:srgbClr val="000000"/>
                        </a:buClr>
                        <a:buSzPts val="300"/>
                        <a:buFont typeface="Arial"/>
                        <a:buNone/>
                      </a:pPr>
                      <a:endParaRPr sz="300" b="1" u="none" strike="noStrike" cap="small" dirty="0">
                        <a:solidFill>
                          <a:srgbClr val="000000"/>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Observed extreme climate events</a:t>
                      </a:r>
                      <a:endParaRPr sz="1500" u="none" strike="noStrike" cap="none" dirty="0">
                        <a:solidFill>
                          <a:srgbClr val="17365D"/>
                        </a:solidFill>
                      </a:endParaRPr>
                    </a:p>
                    <a:p>
                      <a:pPr marL="0" marR="0" lvl="0" indent="0" algn="ctr"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SUMMER 2025</a:t>
                      </a:r>
                      <a:endParaRPr sz="300" u="none" strike="noStrike" cap="none" dirty="0"/>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63392">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Category</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Location</a:t>
                      </a:r>
                      <a:endParaRPr sz="1100" u="none" strike="noStrike" cap="none"/>
                    </a:p>
                  </a:txBody>
                  <a:tcPr marL="61718" marR="6171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CA" sz="1100" b="1" u="none" strike="noStrike" cap="none">
                          <a:solidFill>
                            <a:srgbClr val="FFFFFF"/>
                          </a:solidFill>
                        </a:rPr>
                        <a:t>Impacts associated with event</a:t>
                      </a:r>
                      <a:endParaRPr sz="1100" u="none" strike="noStrike" cap="none"/>
                    </a:p>
                  </a:txBody>
                  <a:tcPr marL="61718" marR="61718"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143192">
                <a:tc>
                  <a:txBody>
                    <a:bodyPr/>
                    <a:lstStyle/>
                    <a:p>
                      <a:pPr algn="ctr"/>
                      <a:endParaRPr lang="en-US" sz="900" dirty="0"/>
                    </a:p>
                    <a:p>
                      <a:pPr algn="ctr"/>
                      <a:endParaRPr lang="en-US" sz="900" dirty="0"/>
                    </a:p>
                    <a:p>
                      <a:pPr algn="ctr"/>
                      <a:endParaRPr lang="en-US" sz="90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rgbClr val="000000"/>
                          </a:solidFill>
                          <a:effectLst/>
                          <a:latin typeface="Arial"/>
                          <a:ea typeface="Arial"/>
                          <a:cs typeface="Arial"/>
                          <a:sym typeface="Arial"/>
                        </a:rPr>
                        <a:t>Heavy</a:t>
                      </a:r>
                      <a:r>
                        <a:rPr lang="en-US" sz="900" b="0" i="0" u="none" strike="noStrike" cap="none" baseline="0" dirty="0">
                          <a:solidFill>
                            <a:srgbClr val="000000"/>
                          </a:solidFill>
                          <a:effectLst/>
                          <a:latin typeface="Arial"/>
                          <a:ea typeface="Arial"/>
                          <a:cs typeface="Arial"/>
                          <a:sym typeface="Arial"/>
                        </a:rPr>
                        <a:t> rain </a:t>
                      </a:r>
                      <a:endParaRPr lang="ru-RU" sz="900" b="0" i="0" u="none" strike="noStrike" cap="none" dirty="0">
                        <a:solidFill>
                          <a:srgbClr val="000000"/>
                        </a:solidFill>
                        <a:effectLst/>
                        <a:latin typeface="Arial"/>
                        <a:ea typeface="Arial"/>
                        <a:cs typeface="Arial"/>
                        <a:sym typeface="Arial"/>
                      </a:endParaRPr>
                    </a:p>
                    <a:p>
                      <a:pPr algn="ctr"/>
                      <a:endParaRPr lang="en-US" sz="900" dirty="0"/>
                    </a:p>
                  </a:txBody>
                  <a:tcPr marL="61718" marR="6171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algn="ctr"/>
                      <a:endParaRPr lang="en-US" sz="900" dirty="0"/>
                    </a:p>
                    <a:p>
                      <a:pPr algn="ctr"/>
                      <a:endParaRPr lang="en-US" sz="900" dirty="0"/>
                    </a:p>
                    <a:p>
                      <a:pPr algn="ctr"/>
                      <a:endParaRPr lang="en-US" sz="900" dirty="0"/>
                    </a:p>
                    <a:p>
                      <a:pPr algn="ctr"/>
                      <a:r>
                        <a:rPr lang="en-US" sz="900" dirty="0"/>
                        <a:t>Magadan</a:t>
                      </a:r>
                      <a:r>
                        <a:rPr lang="en-US" sz="900" baseline="0" dirty="0"/>
                        <a:t> region </a:t>
                      </a:r>
                      <a:endParaRPr lang="en-US" sz="900" dirty="0"/>
                    </a:p>
                    <a:p>
                      <a:pPr algn="ctr"/>
                      <a:endParaRPr lang="ru-RU" sz="900" dirty="0"/>
                    </a:p>
                    <a:p>
                      <a:pPr algn="ctr"/>
                      <a:endParaRPr lang="ru-RU" sz="900" dirty="0"/>
                    </a:p>
                  </a:txBody>
                  <a:tcPr marL="61718" marR="61718"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endParaRPr lang="en-US" sz="900" b="0" i="0" u="none" strike="noStrike" cap="none" dirty="0">
                        <a:solidFill>
                          <a:srgbClr val="000000"/>
                        </a:solidFill>
                        <a:effectLst/>
                        <a:latin typeface="Arial"/>
                        <a:ea typeface="Arial"/>
                        <a:cs typeface="Arial"/>
                        <a:sym typeface="Arial"/>
                      </a:endParaRPr>
                    </a:p>
                    <a:p>
                      <a:r>
                        <a:rPr lang="ru-RU" sz="900" b="0" i="0" u="none" strike="noStrike" cap="none" dirty="0" err="1">
                          <a:solidFill>
                            <a:srgbClr val="000000"/>
                          </a:solidFill>
                          <a:effectLst/>
                          <a:latin typeface="Arial"/>
                          <a:ea typeface="Arial"/>
                          <a:cs typeface="Arial"/>
                          <a:sym typeface="Arial"/>
                        </a:rPr>
                        <a:t>From</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August</a:t>
                      </a:r>
                      <a:r>
                        <a:rPr lang="ru-RU" sz="900" b="0" i="0" u="none" strike="noStrike" cap="none" dirty="0">
                          <a:solidFill>
                            <a:srgbClr val="000000"/>
                          </a:solidFill>
                          <a:effectLst/>
                          <a:latin typeface="Arial"/>
                          <a:ea typeface="Arial"/>
                          <a:cs typeface="Arial"/>
                          <a:sym typeface="Arial"/>
                        </a:rPr>
                        <a:t> 13 </a:t>
                      </a:r>
                      <a:r>
                        <a:rPr lang="ru-RU" sz="900" b="0" i="0" u="none" strike="noStrike" cap="none" dirty="0" err="1">
                          <a:solidFill>
                            <a:srgbClr val="000000"/>
                          </a:solidFill>
                          <a:effectLst/>
                          <a:latin typeface="Arial"/>
                          <a:ea typeface="Arial"/>
                          <a:cs typeface="Arial"/>
                          <a:sym typeface="Arial"/>
                        </a:rPr>
                        <a:t>to</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August</a:t>
                      </a:r>
                      <a:r>
                        <a:rPr lang="ru-RU" sz="900" b="0" i="0" u="none" strike="noStrike" cap="none" dirty="0">
                          <a:solidFill>
                            <a:srgbClr val="000000"/>
                          </a:solidFill>
                          <a:effectLst/>
                          <a:latin typeface="Arial"/>
                          <a:ea typeface="Arial"/>
                          <a:cs typeface="Arial"/>
                          <a:sym typeface="Arial"/>
                        </a:rPr>
                        <a:t> 15, </a:t>
                      </a:r>
                      <a:r>
                        <a:rPr lang="ru-RU" sz="900" b="0" i="0" u="none" strike="noStrike" cap="none" dirty="0" err="1">
                          <a:solidFill>
                            <a:srgbClr val="000000"/>
                          </a:solidFill>
                          <a:effectLst/>
                          <a:latin typeface="Arial"/>
                          <a:ea typeface="Arial"/>
                          <a:cs typeface="Arial"/>
                          <a:sym typeface="Arial"/>
                        </a:rPr>
                        <a:t>Magadan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experienced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persistent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rain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precipitation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totaling</a:t>
                      </a:r>
                      <a:r>
                        <a:rPr lang="ru-RU" sz="900" b="0" i="0" u="none" strike="noStrike" cap="none" dirty="0">
                          <a:solidFill>
                            <a:srgbClr val="000000"/>
                          </a:solidFill>
                          <a:effectLst/>
                          <a:latin typeface="Arial"/>
                          <a:ea typeface="Arial"/>
                          <a:cs typeface="Arial"/>
                          <a:sym typeface="Arial"/>
                        </a:rPr>
                        <a:t> 97 </a:t>
                      </a:r>
                      <a:r>
                        <a:rPr lang="ru-RU" sz="900" b="0" i="0" u="none" strike="noStrike" cap="none" dirty="0" err="1">
                          <a:solidFill>
                            <a:srgbClr val="000000"/>
                          </a:solidFill>
                          <a:effectLst/>
                          <a:latin typeface="Arial"/>
                          <a:ea typeface="Arial"/>
                          <a:cs typeface="Arial"/>
                          <a:sym typeface="Arial"/>
                        </a:rPr>
                        <a:t>mm</a:t>
                      </a:r>
                      <a:r>
                        <a:rPr lang="ru-RU" sz="900" b="0" i="0" u="none" strike="noStrike" cap="none" dirty="0">
                          <a:solidFill>
                            <a:srgbClr val="000000"/>
                          </a:solidFill>
                          <a:effectLst/>
                          <a:latin typeface="Arial"/>
                          <a:ea typeface="Arial"/>
                          <a:cs typeface="Arial"/>
                          <a:sym typeface="Arial"/>
                        </a:rPr>
                        <a:t>.</a:t>
                      </a:r>
                      <a:endParaRPr lang="en-US" sz="900" b="0" i="0" u="none" strike="noStrike" cap="none" dirty="0">
                        <a:solidFill>
                          <a:srgbClr val="000000"/>
                        </a:solidFill>
                        <a:effectLst/>
                        <a:latin typeface="Arial"/>
                        <a:ea typeface="Arial"/>
                        <a:cs typeface="Arial"/>
                        <a:sym typeface="Arial"/>
                      </a:endParaRPr>
                    </a:p>
                    <a:p>
                      <a:endParaRPr lang="ru-RU" sz="900" b="0" i="0" u="none" strike="noStrike" cap="none" dirty="0">
                        <a:solidFill>
                          <a:srgbClr val="000000"/>
                        </a:solidFill>
                        <a:effectLst/>
                        <a:latin typeface="Arial"/>
                        <a:ea typeface="Arial"/>
                        <a:cs typeface="Arial"/>
                        <a:sym typeface="Arial"/>
                      </a:endParaRPr>
                    </a:p>
                    <a:p>
                      <a:r>
                        <a:rPr lang="ru-RU" sz="900" b="0" i="0" u="none" strike="noStrike" cap="none" dirty="0" err="1">
                          <a:solidFill>
                            <a:srgbClr val="000000"/>
                          </a:solidFill>
                          <a:effectLst/>
                          <a:latin typeface="Arial"/>
                          <a:ea typeface="Arial"/>
                          <a:cs typeface="Arial"/>
                          <a:sym typeface="Arial"/>
                        </a:rPr>
                        <a:t>From</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August</a:t>
                      </a:r>
                      <a:r>
                        <a:rPr lang="ru-RU" sz="900" b="0" i="0" u="none" strike="noStrike" cap="none" dirty="0">
                          <a:solidFill>
                            <a:srgbClr val="000000"/>
                          </a:solidFill>
                          <a:effectLst/>
                          <a:latin typeface="Arial"/>
                          <a:ea typeface="Arial"/>
                          <a:cs typeface="Arial"/>
                          <a:sym typeface="Arial"/>
                        </a:rPr>
                        <a:t> 17 </a:t>
                      </a:r>
                      <a:r>
                        <a:rPr lang="ru-RU" sz="900" b="0" i="0" u="none" strike="noStrike" cap="none" dirty="0" err="1">
                          <a:solidFill>
                            <a:srgbClr val="000000"/>
                          </a:solidFill>
                          <a:effectLst/>
                          <a:latin typeface="Arial"/>
                          <a:ea typeface="Arial"/>
                          <a:cs typeface="Arial"/>
                          <a:sym typeface="Arial"/>
                        </a:rPr>
                        <a:t>to</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August</a:t>
                      </a:r>
                      <a:r>
                        <a:rPr lang="ru-RU" sz="900" b="0" i="0" u="none" strike="noStrike" cap="none" dirty="0">
                          <a:solidFill>
                            <a:srgbClr val="000000"/>
                          </a:solidFill>
                          <a:effectLst/>
                          <a:latin typeface="Arial"/>
                          <a:ea typeface="Arial"/>
                          <a:cs typeface="Arial"/>
                          <a:sym typeface="Arial"/>
                        </a:rPr>
                        <a:t> 19,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eastern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Olsky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Municipal</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District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Magadan</a:t>
                      </a:r>
                      <a:r>
                        <a:rPr lang="ru-RU" sz="900" b="0" i="0" u="none" strike="noStrike" cap="none" dirty="0">
                          <a:solidFill>
                            <a:srgbClr val="000000"/>
                          </a:solidFill>
                          <a:effectLst/>
                          <a:latin typeface="Arial"/>
                          <a:ea typeface="Arial"/>
                          <a:cs typeface="Arial"/>
                          <a:sym typeface="Arial"/>
                        </a:rPr>
                        <a:t> Region, </a:t>
                      </a:r>
                      <a:r>
                        <a:rPr lang="ru-RU" sz="900" b="0" i="0" u="none" strike="noStrike" cap="none" dirty="0" err="1">
                          <a:solidFill>
                            <a:srgbClr val="000000"/>
                          </a:solidFill>
                          <a:effectLst/>
                          <a:latin typeface="Arial"/>
                          <a:ea typeface="Arial"/>
                          <a:cs typeface="Arial"/>
                          <a:sym typeface="Arial"/>
                        </a:rPr>
                        <a:t>at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Shelikhova</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Meteorological</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Station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there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was</a:t>
                      </a:r>
                      <a:r>
                        <a:rPr lang="ru-RU" sz="900" b="0" i="0" u="none" strike="noStrike" cap="none" dirty="0">
                          <a:solidFill>
                            <a:srgbClr val="000000"/>
                          </a:solidFill>
                          <a:effectLst/>
                          <a:latin typeface="Arial"/>
                          <a:ea typeface="Arial"/>
                          <a:cs typeface="Arial"/>
                          <a:sym typeface="Arial"/>
                        </a:rPr>
                        <a:t> </a:t>
                      </a:r>
                      <a:endParaRPr lang="en-US" sz="900" b="0" i="0" u="none" strike="noStrike" cap="none" dirty="0">
                        <a:solidFill>
                          <a:srgbClr val="000000"/>
                        </a:solidFill>
                        <a:effectLst/>
                        <a:latin typeface="Arial"/>
                        <a:ea typeface="Arial"/>
                        <a:cs typeface="Arial"/>
                        <a:sym typeface="Arial"/>
                      </a:endParaRPr>
                    </a:p>
                    <a:p>
                      <a:r>
                        <a:rPr lang="ru-RU" sz="900" b="0" i="0" u="none" strike="noStrike" cap="none" dirty="0" err="1">
                          <a:solidFill>
                            <a:srgbClr val="000000"/>
                          </a:solidFill>
                          <a:effectLst/>
                          <a:latin typeface="Arial"/>
                          <a:ea typeface="Arial"/>
                          <a:cs typeface="Arial"/>
                          <a:sym typeface="Arial"/>
                        </a:rPr>
                        <a:t>persistent</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heavy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rain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precipitation</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totaling</a:t>
                      </a:r>
                      <a:r>
                        <a:rPr lang="ru-RU" sz="900" b="0" i="0" u="none" strike="noStrike" cap="none" dirty="0">
                          <a:solidFill>
                            <a:srgbClr val="000000"/>
                          </a:solidFill>
                          <a:effectLst/>
                          <a:latin typeface="Arial"/>
                          <a:ea typeface="Arial"/>
                          <a:cs typeface="Arial"/>
                          <a:sym typeface="Arial"/>
                        </a:rPr>
                        <a:t> 120 </a:t>
                      </a:r>
                      <a:r>
                        <a:rPr lang="ru-RU" sz="900" b="0" i="0" u="none" strike="noStrike" cap="none" dirty="0" err="1">
                          <a:solidFill>
                            <a:srgbClr val="000000"/>
                          </a:solidFill>
                          <a:effectLst/>
                          <a:latin typeface="Arial"/>
                          <a:ea typeface="Arial"/>
                          <a:cs typeface="Arial"/>
                          <a:sym typeface="Arial"/>
                        </a:rPr>
                        <a:t>mm</a:t>
                      </a:r>
                      <a:r>
                        <a:rPr lang="ru-RU" sz="900" b="0" i="0" u="none" strike="noStrike" cap="none" dirty="0">
                          <a:solidFill>
                            <a:srgbClr val="000000"/>
                          </a:solidFill>
                          <a:effectLst/>
                          <a:latin typeface="Arial"/>
                          <a:ea typeface="Arial"/>
                          <a:cs typeface="Arial"/>
                          <a:sym typeface="Arial"/>
                        </a:rPr>
                        <a:t>.</a:t>
                      </a:r>
                      <a:endParaRPr lang="en-US" sz="900" b="0" i="0" u="none" strike="noStrike" cap="none" dirty="0">
                        <a:solidFill>
                          <a:srgbClr val="000000"/>
                        </a:solidFill>
                        <a:effectLst/>
                        <a:latin typeface="Arial"/>
                        <a:ea typeface="Arial"/>
                        <a:cs typeface="Arial"/>
                        <a:sym typeface="Arial"/>
                      </a:endParaRPr>
                    </a:p>
                    <a:p>
                      <a:endParaRPr lang="ru-RU" sz="9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85800">
                <a:tc>
                  <a:txBody>
                    <a:bodyPr/>
                    <a:lstStyle/>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r>
                        <a:rPr lang="en-US" sz="900" dirty="0"/>
                        <a:t>Strong</a:t>
                      </a:r>
                      <a:r>
                        <a:rPr lang="en-US" sz="900" baseline="0" dirty="0"/>
                        <a:t> wind</a:t>
                      </a:r>
                      <a:endParaRPr lang="ru-RU" sz="900" baseline="0" dirty="0"/>
                    </a:p>
                    <a:p>
                      <a:pPr marL="0" marR="0" lvl="0" indent="0" algn="ctr" defTabSz="914400" rtl="0" eaLnBrk="1" fontAlgn="auto" latinLnBrk="0" hangingPunct="1">
                        <a:lnSpc>
                          <a:spcPct val="107000"/>
                        </a:lnSpc>
                        <a:spcBef>
                          <a:spcPts val="0"/>
                        </a:spcBef>
                        <a:spcAft>
                          <a:spcPts val="0"/>
                        </a:spcAft>
                        <a:buClr>
                          <a:srgbClr val="000000"/>
                        </a:buClr>
                        <a:buSzPts val="1200"/>
                        <a:buFont typeface="Arial"/>
                        <a:buNone/>
                        <a:tabLst/>
                        <a:defRPr/>
                      </a:pPr>
                      <a:r>
                        <a:rPr lang="ru-RU" sz="900" b="0" i="0" u="none" strike="noStrike" cap="none" dirty="0" err="1">
                          <a:solidFill>
                            <a:srgbClr val="000000"/>
                          </a:solidFill>
                          <a:effectLst/>
                          <a:latin typeface="Arial"/>
                          <a:ea typeface="Arial"/>
                          <a:cs typeface="Arial"/>
                          <a:sym typeface="Arial"/>
                        </a:rPr>
                        <a:t>Hurricane-force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wind</a:t>
                      </a:r>
                      <a:r>
                        <a:rPr lang="en-US" sz="900" b="0" i="0" u="none" strike="noStrike" cap="none" dirty="0">
                          <a:solidFill>
                            <a:srgbClr val="000000"/>
                          </a:solidFill>
                          <a:effectLst/>
                          <a:latin typeface="Arial"/>
                          <a:ea typeface="Arial"/>
                          <a:cs typeface="Arial"/>
                          <a:sym typeface="Arial"/>
                        </a:rPr>
                        <a:t>s</a:t>
                      </a:r>
                      <a:r>
                        <a:rPr lang="en-US" sz="900" baseline="0" dirty="0"/>
                        <a:t> </a:t>
                      </a:r>
                      <a:endParaRPr lang="ru-RU" sz="900" dirty="0"/>
                    </a:p>
                    <a:p>
                      <a:pPr marL="0" marR="0" lvl="0" indent="0" algn="ctr" rtl="0">
                        <a:lnSpc>
                          <a:spcPct val="107000"/>
                        </a:lnSpc>
                        <a:spcBef>
                          <a:spcPts val="0"/>
                        </a:spcBef>
                        <a:spcAft>
                          <a:spcPts val="0"/>
                        </a:spcAft>
                        <a:buClr>
                          <a:srgbClr val="000000"/>
                        </a:buClr>
                        <a:buSzPts val="1200"/>
                        <a:buFont typeface="Arial"/>
                        <a:buNone/>
                      </a:pPr>
                      <a:endParaRPr lang="en-US" sz="9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900" u="none" strike="noStrike" cap="none" dirty="0"/>
                    </a:p>
                    <a:p>
                      <a:pPr marL="0" marR="0" lvl="0" indent="0" algn="ctr" rtl="0">
                        <a:lnSpc>
                          <a:spcPct val="100000"/>
                        </a:lnSpc>
                        <a:spcBef>
                          <a:spcPts val="0"/>
                        </a:spcBef>
                        <a:spcAft>
                          <a:spcPts val="0"/>
                        </a:spcAft>
                        <a:buClr>
                          <a:srgbClr val="000000"/>
                        </a:buClr>
                        <a:buSzPts val="1100"/>
                        <a:buFont typeface="Arial"/>
                        <a:buNone/>
                      </a:pPr>
                      <a:r>
                        <a:rPr lang="en-US" sz="900" u="none" strike="noStrike" cap="none" dirty="0" err="1"/>
                        <a:t>Pevek</a:t>
                      </a:r>
                      <a:r>
                        <a:rPr lang="en-US" sz="900" u="none" strike="noStrike" cap="none" dirty="0"/>
                        <a:t> </a:t>
                      </a:r>
                    </a:p>
                    <a:p>
                      <a:pPr marL="0" marR="0" lvl="0" indent="0" algn="ctr" rtl="0">
                        <a:lnSpc>
                          <a:spcPct val="100000"/>
                        </a:lnSpc>
                        <a:spcBef>
                          <a:spcPts val="0"/>
                        </a:spcBef>
                        <a:spcAft>
                          <a:spcPts val="0"/>
                        </a:spcAft>
                        <a:buClr>
                          <a:srgbClr val="000000"/>
                        </a:buClr>
                        <a:buSzPts val="1100"/>
                        <a:buFont typeface="Arial"/>
                        <a:buNone/>
                      </a:pPr>
                      <a:r>
                        <a:rPr lang="en-US" sz="900" u="none" strike="noStrike" cap="none" dirty="0"/>
                        <a:t>(Chukchi peninsula)</a:t>
                      </a:r>
                      <a:endParaRPr sz="900" u="none" strike="noStrike" cap="none" dirty="0"/>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algn="just"/>
                      <a:endParaRPr lang="en-US" sz="900" b="0" i="0" u="none" strike="noStrike" cap="none" dirty="0">
                        <a:solidFill>
                          <a:srgbClr val="000000"/>
                        </a:solidFill>
                        <a:effectLst/>
                        <a:latin typeface="Arial"/>
                        <a:ea typeface="Arial"/>
                        <a:cs typeface="Arial"/>
                        <a:sym typeface="Arial"/>
                      </a:endParaRPr>
                    </a:p>
                    <a:p>
                      <a:r>
                        <a:rPr lang="ru-RU" sz="900" b="0" i="0" u="none" strike="noStrike" cap="none" dirty="0" err="1">
                          <a:solidFill>
                            <a:srgbClr val="000000"/>
                          </a:solidFill>
                          <a:effectLst/>
                          <a:latin typeface="Arial"/>
                          <a:ea typeface="Arial"/>
                          <a:cs typeface="Arial"/>
                          <a:sym typeface="Arial"/>
                        </a:rPr>
                        <a:t>June</a:t>
                      </a:r>
                      <a:r>
                        <a:rPr lang="ru-RU" sz="900" b="0" i="0" u="none" strike="noStrike" cap="none" dirty="0">
                          <a:solidFill>
                            <a:srgbClr val="000000"/>
                          </a:solidFill>
                          <a:effectLst/>
                          <a:latin typeface="Arial"/>
                          <a:ea typeface="Arial"/>
                          <a:cs typeface="Arial"/>
                          <a:sym typeface="Arial"/>
                        </a:rPr>
                        <a:t> 16-17,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Chukotka</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Autonomous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Okrug</a:t>
                      </a:r>
                      <a:r>
                        <a:rPr lang="ru-RU" sz="900" b="0" i="0" u="none" strike="noStrike" cap="none" dirty="0">
                          <a:solidFill>
                            <a:srgbClr val="000000"/>
                          </a:solidFill>
                          <a:effectLst/>
                          <a:latin typeface="Arial"/>
                          <a:ea typeface="Arial"/>
                          <a:cs typeface="Arial"/>
                          <a:sym typeface="Arial"/>
                        </a:rPr>
                        <a:t>, in </a:t>
                      </a:r>
                      <a:r>
                        <a:rPr lang="ru-RU" sz="900" b="0" i="0" u="none" strike="noStrike" cap="none" dirty="0" err="1">
                          <a:solidFill>
                            <a:srgbClr val="000000"/>
                          </a:solidFill>
                          <a:effectLst/>
                          <a:latin typeface="Arial"/>
                          <a:ea typeface="Arial"/>
                          <a:cs typeface="Arial"/>
                          <a:sym typeface="Arial"/>
                        </a:rPr>
                        <a:t>the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city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Pevek</a:t>
                      </a:r>
                      <a:r>
                        <a:rPr lang="ru-RU" sz="900" b="0" i="0" u="none" strike="noStrike" cap="none" dirty="0">
                          <a:solidFill>
                            <a:srgbClr val="000000"/>
                          </a:solidFill>
                          <a:effectLst/>
                          <a:latin typeface="Arial"/>
                          <a:ea typeface="Arial"/>
                          <a:cs typeface="Arial"/>
                          <a:sym typeface="Arial"/>
                        </a:rPr>
                        <a:t>, a </a:t>
                      </a:r>
                      <a:r>
                        <a:rPr lang="ru-RU" sz="900" b="0" i="0" u="none" strike="noStrike" cap="none" dirty="0" err="1">
                          <a:solidFill>
                            <a:srgbClr val="000000"/>
                          </a:solidFill>
                          <a:effectLst/>
                          <a:latin typeface="Arial"/>
                          <a:ea typeface="Arial"/>
                          <a:cs typeface="Arial"/>
                          <a:sym typeface="Arial"/>
                        </a:rPr>
                        <a:t>hurricane-force</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southeasterly</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wind</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with</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gusts</a:t>
                      </a:r>
                      <a:r>
                        <a:rPr lang="ru-RU" sz="900" b="0" i="0" u="none" strike="noStrike" cap="none" dirty="0">
                          <a:solidFill>
                            <a:srgbClr val="000000"/>
                          </a:solidFill>
                          <a:effectLst/>
                          <a:latin typeface="Arial"/>
                          <a:ea typeface="Arial"/>
                          <a:cs typeface="Arial"/>
                          <a:sym typeface="Arial"/>
                        </a:rPr>
                        <a:t> </a:t>
                      </a:r>
                      <a:r>
                        <a:rPr lang="ru-RU" sz="900" b="0" i="0" u="none" strike="noStrike" cap="none" dirty="0" err="1">
                          <a:solidFill>
                            <a:srgbClr val="000000"/>
                          </a:solidFill>
                          <a:effectLst/>
                          <a:latin typeface="Arial"/>
                          <a:ea typeface="Arial"/>
                          <a:cs typeface="Arial"/>
                          <a:sym typeface="Arial"/>
                        </a:rPr>
                        <a:t>of</a:t>
                      </a:r>
                      <a:r>
                        <a:rPr lang="ru-RU" sz="900" b="0" i="0" u="none" strike="noStrike" cap="none" dirty="0">
                          <a:solidFill>
                            <a:srgbClr val="000000"/>
                          </a:solidFill>
                          <a:effectLst/>
                          <a:latin typeface="Arial"/>
                          <a:ea typeface="Arial"/>
                          <a:cs typeface="Arial"/>
                          <a:sym typeface="Arial"/>
                        </a:rPr>
                        <a:t> 43 m/s </a:t>
                      </a:r>
                      <a:r>
                        <a:rPr lang="ru-RU" sz="900" b="0" i="0" u="none" strike="noStrike" cap="none" dirty="0" err="1">
                          <a:solidFill>
                            <a:srgbClr val="000000"/>
                          </a:solidFill>
                          <a:effectLst/>
                          <a:latin typeface="Arial"/>
                          <a:ea typeface="Arial"/>
                          <a:cs typeface="Arial"/>
                          <a:sym typeface="Arial"/>
                        </a:rPr>
                        <a:t>occurred</a:t>
                      </a:r>
                      <a:r>
                        <a:rPr lang="ru-RU" sz="900" b="0" i="0" u="none" strike="noStrike" cap="none" dirty="0">
                          <a:solidFill>
                            <a:srgbClr val="000000"/>
                          </a:solidFill>
                          <a:effectLst/>
                          <a:latin typeface="Arial"/>
                          <a:ea typeface="Arial"/>
                          <a:cs typeface="Arial"/>
                          <a:sym typeface="Arial"/>
                        </a:rPr>
                        <a:t>.</a:t>
                      </a:r>
                    </a:p>
                    <a:p>
                      <a:r>
                        <a:rPr lang="en-US" sz="900" b="0" i="0" u="none" strike="noStrike" cap="none" dirty="0">
                          <a:solidFill>
                            <a:srgbClr val="000000"/>
                          </a:solidFill>
                          <a:effectLst/>
                          <a:latin typeface="Arial"/>
                          <a:ea typeface="Arial"/>
                          <a:cs typeface="Arial"/>
                          <a:sym typeface="Arial"/>
                        </a:rPr>
                        <a:t> </a:t>
                      </a:r>
                      <a:endParaRPr lang="ru-RU" sz="900" b="0" i="0" u="none" strike="noStrike" cap="none" dirty="0">
                        <a:solidFill>
                          <a:srgbClr val="000000"/>
                        </a:solidFill>
                        <a:effectLst/>
                        <a:latin typeface="Arial"/>
                        <a:ea typeface="Arial"/>
                        <a:cs typeface="Arial"/>
                        <a:sym typeface="Arial"/>
                      </a:endParaRPr>
                    </a:p>
                    <a:p>
                      <a:pPr algn="just"/>
                      <a:endParaRPr lang="ru-RU" sz="900" b="0" i="0" u="none" strike="noStrike" cap="none" dirty="0">
                        <a:solidFill>
                          <a:srgbClr val="000000"/>
                        </a:solidFill>
                        <a:effectLst/>
                        <a:latin typeface="Arial"/>
                        <a:ea typeface="Arial"/>
                        <a:cs typeface="Arial"/>
                        <a:sym typeface="Arial"/>
                      </a:endParaRPr>
                    </a:p>
                  </a:txBody>
                  <a:tcPr marL="61718" marR="61718"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129857544"/>
                  </a:ext>
                </a:extLst>
              </a:tr>
            </a:tbl>
          </a:graphicData>
        </a:graphic>
      </p:graphicFrame>
      <p:sp>
        <p:nvSpPr>
          <p:cNvPr id="2" name="Google Shape;754;p114">
            <a:extLst>
              <a:ext uri="{FF2B5EF4-FFF2-40B4-BE49-F238E27FC236}">
                <a16:creationId xmlns:a16="http://schemas.microsoft.com/office/drawing/2014/main" id="{BF8895F7-6069-1434-385D-A1B55CD5E8C9}"/>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99"/>
        <p:cNvGrpSpPr/>
        <p:nvPr/>
      </p:nvGrpSpPr>
      <p:grpSpPr>
        <a:xfrm>
          <a:off x="0" y="0"/>
          <a:ext cx="0" cy="0"/>
          <a:chOff x="0" y="0"/>
          <a:chExt cx="0" cy="0"/>
        </a:xfrm>
      </p:grpSpPr>
      <p:pic>
        <p:nvPicPr>
          <p:cNvPr id="700" name="Google Shape;700;g289ecd0e798_0_405"/>
          <p:cNvPicPr preferRelativeResize="0"/>
          <p:nvPr/>
        </p:nvPicPr>
        <p:blipFill rotWithShape="1">
          <a:blip r:embed="rId3">
            <a:alphaModFix/>
          </a:blip>
          <a:srcRect/>
          <a:stretch/>
        </p:blipFill>
        <p:spPr>
          <a:xfrm>
            <a:off x="8262712" y="63366"/>
            <a:ext cx="551903" cy="694967"/>
          </a:xfrm>
          <a:prstGeom prst="rect">
            <a:avLst/>
          </a:prstGeom>
          <a:noFill/>
          <a:ln>
            <a:noFill/>
          </a:ln>
        </p:spPr>
      </p:pic>
      <p:pic>
        <p:nvPicPr>
          <p:cNvPr id="701" name="Google Shape;701;g289ecd0e798_0_405"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340934" y="108107"/>
            <a:ext cx="551905" cy="614385"/>
          </a:xfrm>
          <a:prstGeom prst="rect">
            <a:avLst/>
          </a:prstGeom>
          <a:noFill/>
          <a:ln>
            <a:noFill/>
          </a:ln>
        </p:spPr>
      </p:pic>
      <p:sp>
        <p:nvSpPr>
          <p:cNvPr id="703" name="Google Shape;703;g289ecd0e798_0_405"/>
          <p:cNvSpPr txBox="1">
            <a:spLocks noGrp="1"/>
          </p:cNvSpPr>
          <p:nvPr>
            <p:ph type="title"/>
          </p:nvPr>
        </p:nvSpPr>
        <p:spPr>
          <a:xfrm>
            <a:off x="1073097" y="181755"/>
            <a:ext cx="6724221" cy="498690"/>
          </a:xfrm>
          <a:prstGeom prst="rect">
            <a:avLst/>
          </a:prstGeom>
          <a:noFill/>
          <a:ln>
            <a:noFill/>
          </a:ln>
        </p:spPr>
        <p:txBody>
          <a:bodyPr spcFirstLastPara="1" wrap="square" lIns="82283" tIns="41130" rIns="82283" bIns="41130" anchor="ctr" anchorCtr="0">
            <a:noAutofit/>
          </a:bodyPr>
          <a:lstStyle/>
          <a:p>
            <a:r>
              <a:rPr lang="ru-RU" sz="1800" b="1" dirty="0" err="1">
                <a:solidFill>
                  <a:schemeClr val="bg2">
                    <a:lumMod val="75000"/>
                  </a:schemeClr>
                </a:solidFill>
              </a:rPr>
              <a:t>Problems</a:t>
            </a:r>
            <a:r>
              <a:rPr lang="ru-RU" sz="1800" b="1" dirty="0">
                <a:solidFill>
                  <a:schemeClr val="bg2">
                    <a:lumMod val="75000"/>
                  </a:schemeClr>
                </a:solidFill>
              </a:rPr>
              <a:t> </a:t>
            </a:r>
            <a:r>
              <a:rPr lang="ru-RU" sz="1800" b="1" dirty="0" err="1">
                <a:solidFill>
                  <a:schemeClr val="bg2">
                    <a:lumMod val="75000"/>
                  </a:schemeClr>
                </a:solidFill>
              </a:rPr>
              <a:t>of</a:t>
            </a:r>
            <a:r>
              <a:rPr lang="ru-RU" sz="1800" b="1" dirty="0">
                <a:solidFill>
                  <a:schemeClr val="bg2">
                    <a:lumMod val="75000"/>
                  </a:schemeClr>
                </a:solidFill>
              </a:rPr>
              <a:t> </a:t>
            </a:r>
            <a:r>
              <a:rPr lang="ru-RU" sz="1800" b="1" dirty="0" err="1">
                <a:solidFill>
                  <a:schemeClr val="bg2">
                    <a:lumMod val="75000"/>
                  </a:schemeClr>
                </a:solidFill>
              </a:rPr>
              <a:t>the</a:t>
            </a:r>
            <a:r>
              <a:rPr lang="en-US" sz="1800" b="1" dirty="0">
                <a:solidFill>
                  <a:schemeClr val="bg2">
                    <a:lumMod val="75000"/>
                  </a:schemeClr>
                </a:solidFill>
              </a:rPr>
              <a:t> Western, Eastern Siberia &amp; </a:t>
            </a:r>
            <a:r>
              <a:rPr lang="en-US" sz="1800" b="1" dirty="0" err="1">
                <a:solidFill>
                  <a:schemeClr val="bg2">
                    <a:lumMod val="75000"/>
                  </a:schemeClr>
                </a:solidFill>
              </a:rPr>
              <a:t>Chikchi</a:t>
            </a:r>
            <a:r>
              <a:rPr lang="en-US" sz="1800" b="1" dirty="0">
                <a:solidFill>
                  <a:schemeClr val="bg2">
                    <a:lumMod val="75000"/>
                  </a:schemeClr>
                </a:solidFill>
              </a:rPr>
              <a:t> -Bering </a:t>
            </a:r>
            <a:r>
              <a:rPr lang="ru-RU" sz="1800" b="1" dirty="0">
                <a:solidFill>
                  <a:schemeClr val="bg2">
                    <a:lumMod val="75000"/>
                  </a:schemeClr>
                </a:solidFill>
              </a:rPr>
              <a:t> </a:t>
            </a:r>
            <a:br>
              <a:rPr lang="en-US" sz="1800" b="1" dirty="0">
                <a:solidFill>
                  <a:schemeClr val="bg2">
                    <a:lumMod val="75000"/>
                  </a:schemeClr>
                </a:solidFill>
              </a:rPr>
            </a:br>
            <a:r>
              <a:rPr lang="ru-RU" sz="1800" b="1" dirty="0" err="1">
                <a:solidFill>
                  <a:schemeClr val="bg2">
                    <a:lumMod val="75000"/>
                  </a:schemeClr>
                </a:solidFill>
              </a:rPr>
              <a:t>Declining</a:t>
            </a:r>
            <a:r>
              <a:rPr lang="ru-RU" sz="1800" b="1" dirty="0">
                <a:solidFill>
                  <a:schemeClr val="bg2">
                    <a:lumMod val="75000"/>
                  </a:schemeClr>
                </a:solidFill>
              </a:rPr>
              <a:t> </a:t>
            </a:r>
            <a:r>
              <a:rPr lang="ru-RU" sz="1800" b="1" dirty="0" err="1">
                <a:solidFill>
                  <a:schemeClr val="bg2">
                    <a:lumMod val="75000"/>
                  </a:schemeClr>
                </a:solidFill>
              </a:rPr>
              <a:t>reindeer</a:t>
            </a:r>
            <a:r>
              <a:rPr lang="ru-RU" sz="1800" b="1" dirty="0">
                <a:solidFill>
                  <a:schemeClr val="bg2">
                    <a:lumMod val="75000"/>
                  </a:schemeClr>
                </a:solidFill>
              </a:rPr>
              <a:t> </a:t>
            </a:r>
            <a:r>
              <a:rPr lang="ru-RU" sz="1800" b="1" dirty="0" err="1">
                <a:solidFill>
                  <a:schemeClr val="bg2">
                    <a:lumMod val="75000"/>
                  </a:schemeClr>
                </a:solidFill>
              </a:rPr>
              <a:t>populations</a:t>
            </a:r>
            <a:endParaRPr lang="ru-RU" sz="1800" b="1" dirty="0">
              <a:solidFill>
                <a:schemeClr val="bg2">
                  <a:lumMod val="75000"/>
                </a:schemeClr>
              </a:solidFill>
            </a:endParaRPr>
          </a:p>
        </p:txBody>
      </p:sp>
      <p:graphicFrame>
        <p:nvGraphicFramePr>
          <p:cNvPr id="16" name="Диаграмма 15"/>
          <p:cNvGraphicFramePr>
            <a:graphicFrameLocks/>
          </p:cNvGraphicFramePr>
          <p:nvPr>
            <p:extLst>
              <p:ext uri="{D42A27DB-BD31-4B8C-83A1-F6EECF244321}">
                <p14:modId xmlns:p14="http://schemas.microsoft.com/office/powerpoint/2010/main" val="286252042"/>
              </p:ext>
            </p:extLst>
          </p:nvPr>
        </p:nvGraphicFramePr>
        <p:xfrm>
          <a:off x="340934" y="790669"/>
          <a:ext cx="2819291" cy="20945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a:graphicFrameLocks/>
          </p:cNvGraphicFramePr>
          <p:nvPr>
            <p:extLst>
              <p:ext uri="{D42A27DB-BD31-4B8C-83A1-F6EECF244321}">
                <p14:modId xmlns:p14="http://schemas.microsoft.com/office/powerpoint/2010/main" val="2138184056"/>
              </p:ext>
            </p:extLst>
          </p:nvPr>
        </p:nvGraphicFramePr>
        <p:xfrm>
          <a:off x="340934" y="2750381"/>
          <a:ext cx="2922126" cy="2054156"/>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3124823" y="914154"/>
            <a:ext cx="5940519" cy="3733330"/>
          </a:xfrm>
          <a:prstGeom prst="rect">
            <a:avLst/>
          </a:prstGeom>
        </p:spPr>
        <p:txBody>
          <a:bodyPr wrap="square">
            <a:spAutoFit/>
          </a:bodyPr>
          <a:lstStyle/>
          <a:p>
            <a:pPr algn="just" defTabSz="822960"/>
            <a:r>
              <a:rPr lang="ru-RU" b="1" dirty="0" err="1">
                <a:ea typeface="Calibri" panose="020F0502020204030204" pitchFamily="34" charset="0"/>
                <a:cs typeface="Times New Roman" panose="02020603050405020304" pitchFamily="18" charset="0"/>
              </a:rPr>
              <a:t>Causes</a:t>
            </a:r>
            <a:r>
              <a:rPr lang="en-US" b="1" dirty="0">
                <a:ea typeface="Calibri" panose="020F0502020204030204" pitchFamily="34" charset="0"/>
                <a:cs typeface="Times New Roman" panose="02020603050405020304" pitchFamily="18" charset="0"/>
              </a:rPr>
              <a:t>:</a:t>
            </a:r>
          </a:p>
          <a:p>
            <a:pPr algn="just" defTabSz="822960"/>
            <a:r>
              <a:rPr lang="ru-RU" b="1" dirty="0">
                <a:ea typeface="Calibri" panose="020F0502020204030204" pitchFamily="34" charset="0"/>
                <a:cs typeface="Times New Roman" panose="02020603050405020304" pitchFamily="18" charset="0"/>
              </a:rPr>
              <a:t> </a:t>
            </a:r>
          </a:p>
          <a:p>
            <a:pPr algn="just" defTabSz="822960"/>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Global</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climate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change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increased</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frequency</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of</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fires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floods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degradation</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of</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pastures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with</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declining</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forage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resources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and</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the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spread</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of</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disease</a:t>
            </a:r>
            <a:r>
              <a:rPr lang="ru-RU" dirty="0">
                <a:ea typeface="Calibri" panose="020F0502020204030204" pitchFamily="34" charset="0"/>
                <a:cs typeface="Times New Roman" panose="02020603050405020304" pitchFamily="18" charset="0"/>
              </a:rPr>
              <a:t>.</a:t>
            </a:r>
          </a:p>
          <a:p>
            <a:pPr algn="just" defTabSz="822960"/>
            <a:r>
              <a:rPr lang="ru-RU" dirty="0">
                <a:ea typeface="Calibri" panose="020F0502020204030204" pitchFamily="34" charset="0"/>
                <a:cs typeface="Times New Roman" panose="02020603050405020304" pitchFamily="18" charset="0"/>
              </a:rPr>
              <a:t> </a:t>
            </a:r>
          </a:p>
          <a:p>
            <a:pPr algn="just" defTabSz="822960"/>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Anthropogenic</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the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number</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of</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predators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is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growing</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due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to</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stricter</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federal</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hunting</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regulations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and</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the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increased</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cost</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of</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culling</a:t>
            </a:r>
            <a:r>
              <a:rPr lang="ru-RU" dirty="0">
                <a:ea typeface="Calibri" panose="020F0502020204030204" pitchFamily="34" charset="0"/>
                <a:cs typeface="Times New Roman" panose="02020603050405020304" pitchFamily="18" charset="0"/>
              </a:rPr>
              <a:t>. In 2024, </a:t>
            </a:r>
            <a:r>
              <a:rPr lang="ru-RU" dirty="0" err="1">
                <a:ea typeface="Calibri" panose="020F0502020204030204" pitchFamily="34" charset="0"/>
                <a:cs typeface="Times New Roman" panose="02020603050405020304" pitchFamily="18" charset="0"/>
              </a:rPr>
              <a:t>reindeer</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farms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lost</a:t>
            </a:r>
            <a:r>
              <a:rPr lang="ru-RU" dirty="0">
                <a:ea typeface="Calibri" panose="020F0502020204030204" pitchFamily="34" charset="0"/>
                <a:cs typeface="Times New Roman" panose="02020603050405020304" pitchFamily="18" charset="0"/>
              </a:rPr>
              <a:t> 10,000 </a:t>
            </a:r>
            <a:r>
              <a:rPr lang="ru-RU" dirty="0" err="1">
                <a:ea typeface="Calibri" panose="020F0502020204030204" pitchFamily="34" charset="0"/>
                <a:cs typeface="Times New Roman" panose="02020603050405020304" pitchFamily="18" charset="0"/>
              </a:rPr>
              <a:t>heads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due</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to</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wolves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with</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damages</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reaching</a:t>
            </a:r>
            <a:r>
              <a:rPr lang="ru-RU" dirty="0">
                <a:ea typeface="Calibri" panose="020F0502020204030204" pitchFamily="34" charset="0"/>
                <a:cs typeface="Times New Roman" panose="02020603050405020304" pitchFamily="18" charset="0"/>
              </a:rPr>
              <a:t> 140 </a:t>
            </a:r>
            <a:r>
              <a:rPr lang="en-US" dirty="0">
                <a:ea typeface="Calibri" panose="020F0502020204030204" pitchFamily="34" charset="0"/>
                <a:cs typeface="Times New Roman" panose="02020603050405020304" pitchFamily="18" charset="0"/>
              </a:rPr>
              <a:t>b</a:t>
            </a:r>
            <a:r>
              <a:rPr lang="ru-RU" dirty="0" err="1">
                <a:ea typeface="Calibri" panose="020F0502020204030204" pitchFamily="34" charset="0"/>
                <a:cs typeface="Times New Roman" panose="02020603050405020304" pitchFamily="18" charset="0"/>
              </a:rPr>
              <a:t>illion</a:t>
            </a:r>
            <a:r>
              <a:rPr lang="ru-RU" dirty="0">
                <a:ea typeface="Calibri" panose="020F0502020204030204" pitchFamily="34" charset="0"/>
                <a:cs typeface="Times New Roman" panose="02020603050405020304" pitchFamily="18" charset="0"/>
              </a:rPr>
              <a:t> </a:t>
            </a:r>
            <a:r>
              <a:rPr lang="ru-RU" dirty="0" err="1">
                <a:ea typeface="Calibri" panose="020F0502020204030204" pitchFamily="34" charset="0"/>
                <a:cs typeface="Times New Roman" panose="02020603050405020304" pitchFamily="18" charset="0"/>
              </a:rPr>
              <a:t>rubles</a:t>
            </a:r>
            <a:r>
              <a:rPr lang="ru-RU" dirty="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~1,8</a:t>
            </a:r>
            <a:r>
              <a:rPr lang="ru-RU" dirty="0">
                <a:ea typeface="Calibri" panose="020F0502020204030204" pitchFamily="34" charset="0"/>
                <a:cs typeface="Times New Roman" panose="02020603050405020304" pitchFamily="18" charset="0"/>
              </a:rPr>
              <a:t>.</a:t>
            </a:r>
            <a:r>
              <a:rPr lang="en-US" dirty="0">
                <a:ea typeface="Calibri" panose="020F0502020204030204" pitchFamily="34" charset="0"/>
                <a:cs typeface="Times New Roman" panose="02020603050405020304" pitchFamily="18" charset="0"/>
              </a:rPr>
              <a:t>bill.$)</a:t>
            </a:r>
            <a:endParaRPr lang="ru-RU" dirty="0">
              <a:ea typeface="Calibri" panose="020F0502020204030204" pitchFamily="34" charset="0"/>
              <a:cs typeface="Times New Roman" panose="02020603050405020304" pitchFamily="18" charset="0"/>
            </a:endParaRPr>
          </a:p>
          <a:p>
            <a:pPr algn="just" defTabSz="822960"/>
            <a:endParaRPr lang="ru-RU" dirty="0">
              <a:ea typeface="Calibri" panose="020F0502020204030204" pitchFamily="34" charset="0"/>
              <a:cs typeface="Times New Roman" panose="02020603050405020304" pitchFamily="18" charset="0"/>
            </a:endParaRPr>
          </a:p>
          <a:p>
            <a:pPr algn="just" defTabSz="822960"/>
            <a:r>
              <a:rPr lang="en-US" dirty="0"/>
              <a:t>The situation with wild reindeer is also alarming. </a:t>
            </a:r>
            <a:r>
              <a:rPr lang="ru-RU" dirty="0"/>
              <a:t>In </a:t>
            </a:r>
            <a:r>
              <a:rPr lang="ru-RU" dirty="0" err="1"/>
              <a:t>some</a:t>
            </a:r>
            <a:r>
              <a:rPr lang="ru-RU" dirty="0"/>
              <a:t> </a:t>
            </a:r>
            <a:r>
              <a:rPr lang="ru-RU" dirty="0" err="1"/>
              <a:t>areas</a:t>
            </a:r>
            <a:r>
              <a:rPr lang="ru-RU" dirty="0"/>
              <a:t> </a:t>
            </a:r>
            <a:r>
              <a:rPr lang="ru-RU" dirty="0" err="1"/>
              <a:t>of</a:t>
            </a:r>
            <a:r>
              <a:rPr lang="ru-RU" dirty="0"/>
              <a:t> </a:t>
            </a:r>
            <a:r>
              <a:rPr lang="ru-RU" dirty="0" err="1"/>
              <a:t>their</a:t>
            </a:r>
            <a:r>
              <a:rPr lang="ru-RU" dirty="0"/>
              <a:t> </a:t>
            </a:r>
            <a:r>
              <a:rPr lang="ru-RU" dirty="0" err="1"/>
              <a:t>former</a:t>
            </a:r>
            <a:r>
              <a:rPr lang="ru-RU" dirty="0"/>
              <a:t> </a:t>
            </a:r>
            <a:r>
              <a:rPr lang="ru-RU" dirty="0" err="1"/>
              <a:t>habitat</a:t>
            </a:r>
            <a:r>
              <a:rPr lang="ru-RU" dirty="0"/>
              <a:t>, </a:t>
            </a:r>
            <a:r>
              <a:rPr lang="ru-RU" dirty="0" err="1"/>
              <a:t>they</a:t>
            </a:r>
            <a:r>
              <a:rPr lang="ru-RU" dirty="0"/>
              <a:t> </a:t>
            </a:r>
            <a:r>
              <a:rPr lang="ru-RU" dirty="0" err="1"/>
              <a:t>have</a:t>
            </a:r>
            <a:r>
              <a:rPr lang="ru-RU" dirty="0"/>
              <a:t> </a:t>
            </a:r>
            <a:r>
              <a:rPr lang="ru-RU" dirty="0" err="1"/>
              <a:t>completely</a:t>
            </a:r>
            <a:r>
              <a:rPr lang="ru-RU" dirty="0"/>
              <a:t> </a:t>
            </a:r>
            <a:r>
              <a:rPr lang="ru-RU" dirty="0" err="1"/>
              <a:t>disappeared</a:t>
            </a:r>
            <a:r>
              <a:rPr lang="ru-RU" dirty="0"/>
              <a:t>, </a:t>
            </a:r>
            <a:r>
              <a:rPr lang="ru-RU" dirty="0" err="1"/>
              <a:t>and</a:t>
            </a:r>
            <a:r>
              <a:rPr lang="ru-RU" dirty="0"/>
              <a:t> </a:t>
            </a:r>
            <a:r>
              <a:rPr lang="ru-RU" dirty="0" err="1"/>
              <a:t>vast</a:t>
            </a:r>
            <a:r>
              <a:rPr lang="ru-RU" dirty="0"/>
              <a:t> </a:t>
            </a:r>
            <a:r>
              <a:rPr lang="ru-RU" dirty="0" err="1"/>
              <a:t>territories</a:t>
            </a:r>
            <a:r>
              <a:rPr lang="ru-RU" dirty="0"/>
              <a:t> </a:t>
            </a:r>
            <a:r>
              <a:rPr lang="ru-RU" dirty="0" err="1"/>
              <a:t>are</a:t>
            </a:r>
            <a:r>
              <a:rPr lang="ru-RU" dirty="0"/>
              <a:t> </a:t>
            </a:r>
            <a:r>
              <a:rPr lang="ru-RU" dirty="0" err="1"/>
              <a:t>now</a:t>
            </a:r>
            <a:r>
              <a:rPr lang="ru-RU" dirty="0"/>
              <a:t> </a:t>
            </a:r>
            <a:r>
              <a:rPr lang="ru-RU" dirty="0" err="1"/>
              <a:t>largely</a:t>
            </a:r>
            <a:r>
              <a:rPr lang="ru-RU" dirty="0"/>
              <a:t> </a:t>
            </a:r>
            <a:r>
              <a:rPr lang="ru-RU" dirty="0" err="1"/>
              <a:t>occupied</a:t>
            </a:r>
            <a:r>
              <a:rPr lang="ru-RU" dirty="0"/>
              <a:t> </a:t>
            </a:r>
            <a:r>
              <a:rPr lang="ru-RU" dirty="0" err="1"/>
              <a:t>by</a:t>
            </a:r>
            <a:r>
              <a:rPr lang="ru-RU" dirty="0"/>
              <a:t> </a:t>
            </a:r>
            <a:r>
              <a:rPr lang="ru-RU" dirty="0" err="1"/>
              <a:t>domesticated</a:t>
            </a:r>
            <a:r>
              <a:rPr lang="ru-RU" dirty="0"/>
              <a:t> </a:t>
            </a:r>
            <a:r>
              <a:rPr lang="ru-RU" dirty="0" err="1"/>
              <a:t>reindeer</a:t>
            </a:r>
            <a:r>
              <a:rPr lang="ru-RU" dirty="0"/>
              <a:t>. In </a:t>
            </a:r>
            <a:r>
              <a:rPr lang="ru-RU" dirty="0" err="1"/>
              <a:t>the</a:t>
            </a:r>
            <a:r>
              <a:rPr lang="ru-RU" dirty="0"/>
              <a:t> mid-1990s, </a:t>
            </a:r>
            <a:r>
              <a:rPr lang="ru-RU" dirty="0" err="1"/>
              <a:t>the</a:t>
            </a:r>
            <a:r>
              <a:rPr lang="ru-RU" dirty="0"/>
              <a:t> </a:t>
            </a:r>
            <a:r>
              <a:rPr lang="ru-RU" dirty="0" err="1"/>
              <a:t>wild</a:t>
            </a:r>
            <a:r>
              <a:rPr lang="ru-RU" dirty="0"/>
              <a:t> </a:t>
            </a:r>
            <a:r>
              <a:rPr lang="ru-RU" dirty="0" err="1"/>
              <a:t>reindeer</a:t>
            </a:r>
            <a:r>
              <a:rPr lang="ru-RU" dirty="0"/>
              <a:t> </a:t>
            </a:r>
            <a:r>
              <a:rPr lang="ru-RU" dirty="0" err="1"/>
              <a:t>population</a:t>
            </a:r>
            <a:r>
              <a:rPr lang="ru-RU" dirty="0"/>
              <a:t> </a:t>
            </a:r>
            <a:r>
              <a:rPr lang="ru-RU" dirty="0" err="1"/>
              <a:t>was</a:t>
            </a:r>
            <a:r>
              <a:rPr lang="ru-RU" dirty="0"/>
              <a:t> </a:t>
            </a:r>
            <a:r>
              <a:rPr lang="ru-RU" dirty="0" err="1"/>
              <a:t>estimated</a:t>
            </a:r>
            <a:r>
              <a:rPr lang="ru-RU" dirty="0"/>
              <a:t> </a:t>
            </a:r>
            <a:r>
              <a:rPr lang="ru-RU" dirty="0" err="1"/>
              <a:t>at</a:t>
            </a:r>
            <a:r>
              <a:rPr lang="ru-RU" dirty="0"/>
              <a:t> </a:t>
            </a:r>
            <a:r>
              <a:rPr lang="ru-RU" dirty="0" err="1"/>
              <a:t>over</a:t>
            </a:r>
            <a:r>
              <a:rPr lang="ru-RU" dirty="0"/>
              <a:t> 130,000 </a:t>
            </a:r>
            <a:r>
              <a:rPr lang="en-US" dirty="0"/>
              <a:t>heads.</a:t>
            </a:r>
            <a:endParaRPr lang="ru-RU" dirty="0"/>
          </a:p>
          <a:p>
            <a:pPr algn="just" defTabSz="822960"/>
            <a:r>
              <a:rPr lang="ru-RU" dirty="0" err="1"/>
              <a:t>Currently</a:t>
            </a:r>
            <a:r>
              <a:rPr lang="ru-RU" dirty="0"/>
              <a:t>, </a:t>
            </a:r>
            <a:r>
              <a:rPr lang="ru-RU" dirty="0" err="1"/>
              <a:t>it</a:t>
            </a:r>
            <a:r>
              <a:rPr lang="ru-RU" dirty="0"/>
              <a:t> </a:t>
            </a:r>
            <a:r>
              <a:rPr lang="ru-RU" dirty="0" err="1"/>
              <a:t>is</a:t>
            </a:r>
            <a:r>
              <a:rPr lang="ru-RU" dirty="0"/>
              <a:t> 1.5-2 </a:t>
            </a:r>
            <a:r>
              <a:rPr lang="ru-RU" dirty="0" err="1"/>
              <a:t>thousand</a:t>
            </a:r>
            <a:r>
              <a:rPr lang="ru-RU" dirty="0"/>
              <a:t>, </a:t>
            </a:r>
            <a:r>
              <a:rPr lang="ru-RU" dirty="0" err="1"/>
              <a:t>and</a:t>
            </a:r>
            <a:r>
              <a:rPr lang="ru-RU" dirty="0"/>
              <a:t> in </a:t>
            </a:r>
            <a:r>
              <a:rPr lang="ru-RU" dirty="0" err="1"/>
              <a:t>recent</a:t>
            </a:r>
            <a:r>
              <a:rPr lang="ru-RU" dirty="0"/>
              <a:t> </a:t>
            </a:r>
            <a:r>
              <a:rPr lang="ru-RU" dirty="0" err="1"/>
              <a:t>years</a:t>
            </a:r>
            <a:r>
              <a:rPr lang="ru-RU" dirty="0"/>
              <a:t> </a:t>
            </a:r>
            <a:r>
              <a:rPr lang="ru-RU" dirty="0" err="1"/>
              <a:t>there</a:t>
            </a:r>
            <a:r>
              <a:rPr lang="ru-RU" dirty="0"/>
              <a:t> </a:t>
            </a:r>
            <a:r>
              <a:rPr lang="ru-RU" dirty="0" err="1"/>
              <a:t>have</a:t>
            </a:r>
            <a:r>
              <a:rPr lang="ru-RU" dirty="0"/>
              <a:t> </a:t>
            </a:r>
            <a:r>
              <a:rPr lang="ru-RU" dirty="0" err="1"/>
              <a:t>been</a:t>
            </a:r>
            <a:r>
              <a:rPr lang="ru-RU" dirty="0"/>
              <a:t> </a:t>
            </a:r>
            <a:r>
              <a:rPr lang="ru-RU" dirty="0" err="1"/>
              <a:t>no</a:t>
            </a:r>
            <a:r>
              <a:rPr lang="ru-RU" dirty="0"/>
              <a:t> </a:t>
            </a:r>
            <a:r>
              <a:rPr lang="ru-RU" dirty="0" err="1"/>
              <a:t>signs</a:t>
            </a:r>
            <a:r>
              <a:rPr lang="ru-RU" dirty="0"/>
              <a:t> </a:t>
            </a:r>
            <a:r>
              <a:rPr lang="ru-RU" dirty="0" err="1"/>
              <a:t>of</a:t>
            </a:r>
            <a:r>
              <a:rPr lang="ru-RU" dirty="0"/>
              <a:t> </a:t>
            </a:r>
            <a:r>
              <a:rPr lang="ru-RU" dirty="0" err="1"/>
              <a:t>growth</a:t>
            </a:r>
            <a:r>
              <a:rPr lang="ru-RU" dirty="0"/>
              <a:t>, </a:t>
            </a:r>
            <a:r>
              <a:rPr lang="ru-RU" dirty="0" err="1"/>
              <a:t>despite</a:t>
            </a:r>
            <a:r>
              <a:rPr lang="ru-RU" dirty="0"/>
              <a:t> </a:t>
            </a:r>
            <a:r>
              <a:rPr lang="ru-RU" dirty="0" err="1"/>
              <a:t>the</a:t>
            </a:r>
            <a:r>
              <a:rPr lang="ru-RU" dirty="0"/>
              <a:t> </a:t>
            </a:r>
            <a:r>
              <a:rPr lang="ru-RU" dirty="0" err="1"/>
              <a:t>current</a:t>
            </a:r>
            <a:r>
              <a:rPr lang="ru-RU" dirty="0"/>
              <a:t> </a:t>
            </a:r>
            <a:r>
              <a:rPr lang="ru-RU" dirty="0" err="1"/>
              <a:t>hunting</a:t>
            </a:r>
            <a:r>
              <a:rPr lang="ru-RU" dirty="0"/>
              <a:t> </a:t>
            </a:r>
            <a:r>
              <a:rPr lang="ru-RU" dirty="0" err="1"/>
              <a:t>ban</a:t>
            </a:r>
            <a:r>
              <a:rPr lang="ru-RU" dirty="0"/>
              <a:t>.</a:t>
            </a:r>
          </a:p>
          <a:p>
            <a:pPr algn="just" defTabSz="822960"/>
            <a:endParaRPr lang="ru-RU" sz="1260"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5705979" y="4726010"/>
            <a:ext cx="2782646" cy="203133"/>
          </a:xfrm>
          <a:prstGeom prst="rect">
            <a:avLst/>
          </a:prstGeom>
        </p:spPr>
        <p:txBody>
          <a:bodyPr wrap="square">
            <a:spAutoFit/>
          </a:bodyPr>
          <a:lstStyle/>
          <a:p>
            <a:pPr defTabSz="822960"/>
            <a:r>
              <a:rPr lang="ru-RU" sz="720" dirty="0"/>
              <a:t>https://www.eastrussia.ru/material/arkan-dlya-olenevoda/</a:t>
            </a:r>
          </a:p>
        </p:txBody>
      </p:sp>
      <p:sp>
        <p:nvSpPr>
          <p:cNvPr id="2" name="Google Shape;754;p114">
            <a:extLst>
              <a:ext uri="{FF2B5EF4-FFF2-40B4-BE49-F238E27FC236}">
                <a16:creationId xmlns:a16="http://schemas.microsoft.com/office/drawing/2014/main" id="{0AA96ECB-B083-E0A2-E912-AF72DC8E5384}"/>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2287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815"/>
        <p:cNvGrpSpPr/>
        <p:nvPr/>
      </p:nvGrpSpPr>
      <p:grpSpPr>
        <a:xfrm>
          <a:off x="0" y="0"/>
          <a:ext cx="0" cy="0"/>
          <a:chOff x="0" y="0"/>
          <a:chExt cx="0" cy="0"/>
        </a:xfrm>
      </p:grpSpPr>
      <p:pic>
        <p:nvPicPr>
          <p:cNvPr id="816" name="Google Shape;816;g289ecd0e798_0_488"/>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817" name="Google Shape;817;g289ecd0e798_0_488"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graphicFrame>
        <p:nvGraphicFramePr>
          <p:cNvPr id="818" name="Google Shape;818;g289ecd0e798_0_488"/>
          <p:cNvGraphicFramePr/>
          <p:nvPr/>
        </p:nvGraphicFramePr>
        <p:xfrm>
          <a:off x="615345" y="1125942"/>
          <a:ext cx="7887129" cy="644652"/>
        </p:xfrm>
        <a:graphic>
          <a:graphicData uri="http://schemas.openxmlformats.org/drawingml/2006/table">
            <a:tbl>
              <a:tblPr firstRow="1" bandRow="1">
                <a:noFill/>
              </a:tblPr>
              <a:tblGrid>
                <a:gridCol w="4151700">
                  <a:extLst>
                    <a:ext uri="{9D8B030D-6E8A-4147-A177-3AD203B41FA5}">
                      <a16:colId xmlns:a16="http://schemas.microsoft.com/office/drawing/2014/main" val="20000"/>
                    </a:ext>
                  </a:extLst>
                </a:gridCol>
                <a:gridCol w="1355940">
                  <a:extLst>
                    <a:ext uri="{9D8B030D-6E8A-4147-A177-3AD203B41FA5}">
                      <a16:colId xmlns:a16="http://schemas.microsoft.com/office/drawing/2014/main" val="20001"/>
                    </a:ext>
                  </a:extLst>
                </a:gridCol>
                <a:gridCol w="675743">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352260">
                  <a:extLst>
                    <a:ext uri="{9D8B030D-6E8A-4147-A177-3AD203B41FA5}">
                      <a16:colId xmlns:a16="http://schemas.microsoft.com/office/drawing/2014/main" val="20005"/>
                    </a:ext>
                  </a:extLst>
                </a:gridCol>
              </a:tblGrid>
              <a:tr h="301752">
                <a:tc gridSpan="2">
                  <a:txBody>
                    <a:bodyPr/>
                    <a:lstStyle/>
                    <a:p>
                      <a:pPr marL="0" marR="0" lvl="0" indent="0" algn="l" rtl="0">
                        <a:lnSpc>
                          <a:spcPct val="100000"/>
                        </a:lnSpc>
                        <a:spcBef>
                          <a:spcPts val="0"/>
                        </a:spcBef>
                        <a:spcAft>
                          <a:spcPts val="0"/>
                        </a:spcAft>
                        <a:buClr>
                          <a:srgbClr val="000000"/>
                        </a:buClr>
                        <a:buSzPts val="1700"/>
                        <a:buFont typeface="Arial"/>
                        <a:buNone/>
                      </a:pPr>
                      <a:r>
                        <a:rPr lang="en-CA" sz="1500" b="1" u="none" strike="noStrike" cap="small" dirty="0">
                          <a:solidFill>
                            <a:srgbClr val="17365D"/>
                          </a:solidFill>
                        </a:rPr>
                        <a:t>Seasonal Outlook: </a:t>
                      </a:r>
                      <a:r>
                        <a:rPr lang="en-CA" sz="1500" b="1" u="none" strike="noStrike" cap="small" baseline="0" dirty="0">
                          <a:solidFill>
                            <a:srgbClr val="17365D"/>
                          </a:solidFill>
                        </a:rPr>
                        <a:t>Winter 2025/2026</a:t>
                      </a:r>
                      <a:endParaRPr sz="1200" b="1" u="none" strike="noStrike" cap="none" dirty="0">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ru-RU"/>
                    </a:p>
                  </a:txBody>
                  <a:tcPr/>
                </a:tc>
                <a:tc gridSpan="4">
                  <a:txBody>
                    <a:bodyPr/>
                    <a:lstStyle/>
                    <a:p>
                      <a:pPr marL="0" marR="0" lvl="0" indent="0" algn="ctr" rtl="0">
                        <a:lnSpc>
                          <a:spcPct val="100000"/>
                        </a:lnSpc>
                        <a:spcBef>
                          <a:spcPts val="0"/>
                        </a:spcBef>
                        <a:spcAft>
                          <a:spcPts val="0"/>
                        </a:spcAft>
                        <a:buClr>
                          <a:srgbClr val="000000"/>
                        </a:buClr>
                        <a:buSzPts val="1300"/>
                        <a:buFont typeface="Arial"/>
                        <a:buNone/>
                      </a:pPr>
                      <a:r>
                        <a:rPr lang="en-CA" sz="1200" b="1" u="none" strike="noStrike" cap="none">
                          <a:solidFill>
                            <a:srgbClr val="17365D"/>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Multi Model Agreement</a:t>
                      </a:r>
                      <a:endParaRPr sz="1200" b="1" u="none" strike="noStrike" cap="none">
                        <a:solidFill>
                          <a:srgbClr val="17365D"/>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42900">
                <a:tc>
                  <a:txBody>
                    <a:bodyPr/>
                    <a:lstStyle/>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Climatological </a:t>
                      </a:r>
                      <a:endParaRPr sz="900" b="1" u="none" strike="noStrike" cap="none">
                        <a:solidFill>
                          <a:schemeClr val="lt1"/>
                        </a:solidFill>
                      </a:endParaRPr>
                    </a:p>
                    <a:p>
                      <a:pPr marL="0" marR="0" lvl="0" indent="0" algn="ctr" rtl="0">
                        <a:lnSpc>
                          <a:spcPct val="100000"/>
                        </a:lnSpc>
                        <a:spcBef>
                          <a:spcPts val="0"/>
                        </a:spcBef>
                        <a:spcAft>
                          <a:spcPts val="0"/>
                        </a:spcAft>
                        <a:buClr>
                          <a:schemeClr val="lt1"/>
                        </a:buClr>
                        <a:buSzPts val="900"/>
                        <a:buFont typeface="Arial"/>
                        <a:buNone/>
                      </a:pPr>
                      <a:r>
                        <a:rPr lang="en-CA" sz="900" b="1" u="none" strike="noStrike" cap="none">
                          <a:solidFill>
                            <a:schemeClr val="lt1"/>
                          </a:solidFill>
                        </a:rPr>
                        <a:t>variables</a:t>
                      </a:r>
                      <a:endParaRPr sz="900" b="1" u="none" strike="noStrike" cap="none">
                        <a:solidFill>
                          <a:schemeClr val="lt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Forecast relative to </a:t>
                      </a:r>
                      <a:endParaRPr sz="900" b="1" u="none" strike="noStrike" cap="none">
                        <a:solidFill>
                          <a:schemeClr val="lt1"/>
                        </a:solidFill>
                      </a:endParaRPr>
                    </a:p>
                    <a:p>
                      <a:pPr marL="0" marR="0" lvl="0" indent="0" algn="ctr" rtl="0">
                        <a:lnSpc>
                          <a:spcPct val="100000"/>
                        </a:lnSpc>
                        <a:spcBef>
                          <a:spcPts val="0"/>
                        </a:spcBef>
                        <a:spcAft>
                          <a:spcPts val="0"/>
                        </a:spcAft>
                        <a:buClr>
                          <a:srgbClr val="000000"/>
                        </a:buClr>
                        <a:buSzPts val="1000"/>
                        <a:buFont typeface="Arial"/>
                        <a:buNone/>
                      </a:pPr>
                      <a:r>
                        <a:rPr lang="en-CA" sz="900" b="1" u="none" strike="noStrike" cap="none">
                          <a:solidFill>
                            <a:schemeClr val="lt1"/>
                          </a:solidFill>
                        </a:rPr>
                        <a:t>climatological normal</a:t>
                      </a:r>
                      <a:endParaRPr sz="900" b="1" u="none" strike="noStrike" cap="none">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High</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Moderate</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chemeClr val="lt1"/>
                          </a:solidFill>
                        </a:rPr>
                        <a:t>Low</a:t>
                      </a:r>
                      <a:endParaRPr sz="900" u="none" strike="noStrike" cap="none"/>
                    </a:p>
                  </a:txBody>
                  <a:tcPr marL="82305" marR="82305" marT="34290" marB="3429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CA" sz="900" b="1" i="1" u="none" strike="noStrike" cap="none" dirty="0">
                          <a:solidFill>
                            <a:schemeClr val="lt1"/>
                          </a:solidFill>
                        </a:rPr>
                        <a:t>No</a:t>
                      </a:r>
                      <a:endParaRPr sz="900" b="1" i="1" u="none" strike="noStrike" cap="none" dirty="0">
                        <a:solidFill>
                          <a:schemeClr val="lt1"/>
                        </a:solidFill>
                      </a:endParaRPr>
                    </a:p>
                  </a:txBody>
                  <a:tcPr marL="82305" marR="82305" marT="34290" marB="34290">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820" name="Google Shape;820;g289ecd0e798_0_488"/>
          <p:cNvGraphicFramePr/>
          <p:nvPr/>
        </p:nvGraphicFramePr>
        <p:xfrm>
          <a:off x="615288" y="3341355"/>
          <a:ext cx="7887220" cy="910743"/>
        </p:xfrm>
        <a:graphic>
          <a:graphicData uri="http://schemas.openxmlformats.org/drawingml/2006/table">
            <a:tbl>
              <a:tblPr firstRow="1" bandRow="1">
                <a:noFill/>
              </a:tblPr>
              <a:tblGrid>
                <a:gridCol w="836438">
                  <a:extLst>
                    <a:ext uri="{9D8B030D-6E8A-4147-A177-3AD203B41FA5}">
                      <a16:colId xmlns:a16="http://schemas.microsoft.com/office/drawing/2014/main" val="20000"/>
                    </a:ext>
                  </a:extLst>
                </a:gridCol>
                <a:gridCol w="1170495">
                  <a:extLst>
                    <a:ext uri="{9D8B030D-6E8A-4147-A177-3AD203B41FA5}">
                      <a16:colId xmlns:a16="http://schemas.microsoft.com/office/drawing/2014/main" val="20001"/>
                    </a:ext>
                  </a:extLst>
                </a:gridCol>
                <a:gridCol w="2144835">
                  <a:extLst>
                    <a:ext uri="{9D8B030D-6E8A-4147-A177-3AD203B41FA5}">
                      <a16:colId xmlns:a16="http://schemas.microsoft.com/office/drawing/2014/main" val="20002"/>
                    </a:ext>
                  </a:extLst>
                </a:gridCol>
                <a:gridCol w="1355940">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675743">
                  <a:extLst>
                    <a:ext uri="{9D8B030D-6E8A-4147-A177-3AD203B41FA5}">
                      <a16:colId xmlns:a16="http://schemas.microsoft.com/office/drawing/2014/main" val="20006"/>
                    </a:ext>
                  </a:extLst>
                </a:gridCol>
                <a:gridCol w="352283">
                  <a:extLst>
                    <a:ext uri="{9D8B030D-6E8A-4147-A177-3AD203B41FA5}">
                      <a16:colId xmlns:a16="http://schemas.microsoft.com/office/drawing/2014/main" val="20007"/>
                    </a:ext>
                  </a:extLst>
                </a:gridCol>
              </a:tblGrid>
              <a:tr h="198425">
                <a:tc rowSpan="4">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dirty="0">
                          <a:solidFill>
                            <a:srgbClr val="FF0000"/>
                          </a:solidFill>
                        </a:rPr>
                        <a:t>Sea-Ice</a:t>
                      </a:r>
                      <a:endParaRPr sz="800" u="none" strike="noStrike" cap="none" dirty="0">
                        <a:solidFill>
                          <a:srgbClr val="FF0000"/>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lnSpc>
                          <a:spcPct val="100000"/>
                        </a:lnSpc>
                        <a:spcBef>
                          <a:spcPts val="0"/>
                        </a:spcBef>
                        <a:spcAft>
                          <a:spcPts val="0"/>
                        </a:spcAft>
                        <a:buClr>
                          <a:srgbClr val="000000"/>
                        </a:buClr>
                        <a:buSzPts val="1000"/>
                        <a:buFont typeface="Arial"/>
                        <a:buNone/>
                      </a:pPr>
                      <a:r>
                        <a:rPr lang="en-CA" sz="800" b="1" u="none" strike="noStrike" cap="none">
                          <a:solidFill>
                            <a:schemeClr val="dk1"/>
                          </a:solidFill>
                        </a:rPr>
                        <a:t>Freeze-up</a:t>
                      </a:r>
                      <a:endParaRPr sz="800"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SzPts val="900"/>
                        <a:buFont typeface="Arial"/>
                        <a:buNone/>
                      </a:pPr>
                      <a:r>
                        <a:rPr lang="en-US" sz="800" u="none" strike="noStrike" cap="none" dirty="0">
                          <a:solidFill>
                            <a:schemeClr val="dk1"/>
                          </a:solidFill>
                        </a:rPr>
                        <a:t>Chukchi</a:t>
                      </a:r>
                      <a:r>
                        <a:rPr lang="en-US" sz="800" u="none" strike="noStrike" cap="none" baseline="0" dirty="0">
                          <a:solidFill>
                            <a:schemeClr val="dk1"/>
                          </a:solidFill>
                        </a:rPr>
                        <a:t> sea  (east)</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CA" sz="800" u="none" strike="noStrike" cap="none" dirty="0">
                          <a:solidFill>
                            <a:srgbClr val="000000"/>
                          </a:solidFill>
                          <a:latin typeface="Arial"/>
                          <a:ea typeface="Arial"/>
                          <a:cs typeface="Arial"/>
                          <a:sym typeface="Arial"/>
                        </a:rPr>
                        <a:t>Early</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98425">
                <a:tc vMerge="1">
                  <a:txBody>
                    <a:bodyPr/>
                    <a:lstStyle/>
                    <a:p>
                      <a:endParaRPr lang="ru-RU"/>
                    </a:p>
                  </a:txBody>
                  <a:tcPr/>
                </a:tc>
                <a:tc vMerge="1">
                  <a:txBody>
                    <a:bodyPr/>
                    <a:lstStyle/>
                    <a:p>
                      <a:endParaRPr lang="ru-RU"/>
                    </a:p>
                  </a:txBody>
                  <a:tcPr/>
                </a:tc>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Bering Sea</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CA" sz="800" u="none" strike="noStrike" cap="none" dirty="0">
                          <a:solidFill>
                            <a:srgbClr val="000000"/>
                          </a:solidFill>
                          <a:latin typeface="Arial"/>
                          <a:ea typeface="Arial"/>
                          <a:cs typeface="Arial"/>
                          <a:sym typeface="Arial"/>
                        </a:rPr>
                        <a:t>Early</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0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98425">
                <a:tc vMerge="1">
                  <a:txBody>
                    <a:bodyPr/>
                    <a:lstStyle/>
                    <a:p>
                      <a:endParaRPr lang="ru-RU"/>
                    </a:p>
                  </a:txBody>
                  <a:tcPr/>
                </a:tc>
                <a:tc vMerge="1">
                  <a:txBody>
                    <a:bodyPr/>
                    <a:lstStyle/>
                    <a:p>
                      <a:endParaRPr lang="ru-RU"/>
                    </a:p>
                  </a:txBody>
                  <a:tcPr/>
                </a:tc>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Sea of Okhotsk</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Late to near normal</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315468">
                <a:tc vMerge="1">
                  <a:txBody>
                    <a:bodyPr/>
                    <a:lstStyle/>
                    <a:p>
                      <a:endParaRPr lang="ru-RU"/>
                    </a:p>
                  </a:txBody>
                  <a:tcPr/>
                </a:tc>
                <a:tc>
                  <a:txBody>
                    <a:bodyPr/>
                    <a:lstStyle/>
                    <a:p>
                      <a:pPr marL="0" marR="0" lvl="0" indent="0" algn="ctr" rtl="0">
                        <a:lnSpc>
                          <a:spcPct val="100000"/>
                        </a:lnSpc>
                        <a:spcBef>
                          <a:spcPts val="0"/>
                        </a:spcBef>
                        <a:spcAft>
                          <a:spcPts val="0"/>
                        </a:spcAft>
                        <a:buClr>
                          <a:schemeClr val="dk1"/>
                        </a:buClr>
                        <a:buSzPts val="800"/>
                        <a:buFont typeface="Arial"/>
                        <a:buNone/>
                      </a:pPr>
                      <a:r>
                        <a:rPr lang="en-CA" sz="800" b="0" u="none" strike="noStrike" cap="none" dirty="0">
                          <a:solidFill>
                            <a:schemeClr val="tx1"/>
                          </a:solidFill>
                        </a:rPr>
                        <a:t>Maximum Ice Extent </a:t>
                      </a:r>
                    </a:p>
                    <a:p>
                      <a:pPr marL="0" marR="0" lvl="0" indent="0" algn="ctr" rtl="0">
                        <a:lnSpc>
                          <a:spcPct val="100000"/>
                        </a:lnSpc>
                        <a:spcBef>
                          <a:spcPts val="0"/>
                        </a:spcBef>
                        <a:spcAft>
                          <a:spcPts val="0"/>
                        </a:spcAft>
                        <a:buClr>
                          <a:schemeClr val="dk1"/>
                        </a:buClr>
                        <a:buSzPts val="800"/>
                        <a:buFont typeface="Arial"/>
                        <a:buNone/>
                      </a:pPr>
                      <a:r>
                        <a:rPr lang="en-CA" sz="800" b="0" u="none" strike="noStrike" cap="none" dirty="0">
                          <a:solidFill>
                            <a:schemeClr val="tx1"/>
                          </a:solidFill>
                        </a:rPr>
                        <a:t>March 2024</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CA" sz="800" u="none" strike="noStrike" cap="none" dirty="0">
                          <a:solidFill>
                            <a:schemeClr val="dk1"/>
                          </a:solidFill>
                          <a:latin typeface="Arial"/>
                          <a:ea typeface="Arial"/>
                          <a:cs typeface="Arial"/>
                          <a:sym typeface="Arial"/>
                        </a:rPr>
                        <a:t>Bering Sea, Sea of Okhotsk</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100"/>
                        <a:buFont typeface="Arial"/>
                        <a:buNone/>
                      </a:pPr>
                      <a:r>
                        <a:rPr lang="en-CA" sz="800" u="none" strike="noStrike" cap="none" dirty="0"/>
                        <a:t>Below normal</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900"/>
                        <a:buFont typeface="Arial"/>
                        <a:buNone/>
                      </a:pPr>
                      <a:endParaRPr sz="800" b="1"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graphicFrame>
        <p:nvGraphicFramePr>
          <p:cNvPr id="821" name="Google Shape;821;g289ecd0e798_0_488"/>
          <p:cNvGraphicFramePr/>
          <p:nvPr/>
        </p:nvGraphicFramePr>
        <p:xfrm>
          <a:off x="615299" y="1770585"/>
          <a:ext cx="7887197" cy="1086369"/>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85">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405599">
                <a:tc rowSpan="3">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Temperature</a:t>
                      </a:r>
                      <a:endParaRPr sz="800" u="none" strike="noStrike" cap="none"/>
                    </a:p>
                  </a:txBody>
                  <a:tcPr marL="82305" marR="82305" marT="34290" marB="3429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800" u="none" strike="noStrike" cap="none" dirty="0">
                          <a:solidFill>
                            <a:schemeClr val="dk1"/>
                          </a:solidFill>
                        </a:rPr>
                        <a:t>Over</a:t>
                      </a:r>
                      <a:r>
                        <a:rPr lang="en-US" sz="800" u="none" strike="noStrike" cap="none" baseline="0" dirty="0">
                          <a:solidFill>
                            <a:schemeClr val="dk1"/>
                          </a:solidFill>
                        </a:rPr>
                        <a:t> East Siberian Sea </a:t>
                      </a:r>
                      <a:endParaRPr sz="800"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CA" sz="800" b="1" i="0" u="none" strike="noStrike" cap="none" dirty="0">
                          <a:solidFill>
                            <a:srgbClr val="FF0000"/>
                          </a:solidFill>
                          <a:latin typeface="Arial"/>
                          <a:ea typeface="Calibri"/>
                          <a:cs typeface="Calibri"/>
                          <a:sym typeface="Calibri"/>
                        </a:rPr>
                        <a:t>Above normal (warmer)</a:t>
                      </a:r>
                      <a:endParaRPr lang="en-CA" sz="800" b="0" i="0" u="none" strike="noStrike" cap="none" dirty="0">
                        <a:solidFill>
                          <a:srgbClr val="000000"/>
                        </a:solidFill>
                        <a:latin typeface="Arial"/>
                        <a:ea typeface="Arial"/>
                        <a:cs typeface="Arial"/>
                        <a:sym typeface="Arial"/>
                      </a:endParaRPr>
                    </a:p>
                  </a:txBody>
                  <a:tcPr marL="82305" marR="82305" marT="34290" marB="3429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lang="en-CA" sz="800" b="1" u="none" strike="noStrike" cap="none">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lang="en-CA"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40385">
                <a:tc vMerge="1">
                  <a:txBody>
                    <a:bodyPr/>
                    <a:lstStyle/>
                    <a:p>
                      <a:pPr marL="0" marR="0" lvl="0" indent="0" algn="ctr" rtl="0">
                        <a:lnSpc>
                          <a:spcPct val="100000"/>
                        </a:lnSpc>
                        <a:spcBef>
                          <a:spcPts val="0"/>
                        </a:spcBef>
                        <a:spcAft>
                          <a:spcPts val="0"/>
                        </a:spcAft>
                        <a:buClr>
                          <a:schemeClr val="dk1"/>
                        </a:buClr>
                        <a:buSzPts val="900"/>
                        <a:buFont typeface="Arial"/>
                        <a:buNone/>
                      </a:pPr>
                      <a:endParaRPr sz="900" u="none" strike="noStrike" cap="none"/>
                    </a:p>
                  </a:txBody>
                  <a:tcPr marL="91450" marR="91450" marT="38100" marB="381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r>
                        <a:rPr lang="ru-RU" sz="800" b="0" i="0" u="none" strike="noStrike" cap="none" dirty="0" err="1">
                          <a:solidFill>
                            <a:srgbClr val="000000"/>
                          </a:solidFill>
                          <a:effectLst/>
                          <a:latin typeface="Arial"/>
                          <a:ea typeface="Arial"/>
                          <a:cs typeface="Arial"/>
                          <a:sym typeface="Arial"/>
                        </a:rPr>
                        <a:t>Northwest</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coast</a:t>
                      </a:r>
                      <a:endParaRPr lang="ru-RU" sz="800" b="0" i="0" u="none" strike="noStrike" cap="none" dirty="0">
                        <a:solidFill>
                          <a:srgbClr val="000000"/>
                        </a:solidFill>
                        <a:effectLst/>
                        <a:latin typeface="Arial"/>
                        <a:ea typeface="Arial"/>
                        <a:cs typeface="Arial"/>
                        <a:sym typeface="Aria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900" b="1" u="none" strike="noStrike" cap="none" dirty="0">
                        <a:solidFill>
                          <a:srgbClr val="FF0000"/>
                        </a:solidFill>
                      </a:endParaRPr>
                    </a:p>
                  </a:txBody>
                  <a:tcPr marL="91450" marR="91450" marT="38100" marB="38100" anchor="ctr">
                    <a:lnL w="12700" cap="flat" cmpd="sng" algn="ctr">
                      <a:solidFill>
                        <a:schemeClr val="dk1"/>
                      </a:solidFill>
                      <a:prstDash val="solid"/>
                      <a:round/>
                      <a:headEnd type="none" w="sm" len="sm"/>
                      <a:tailEnd type="none" w="sm" len="sm"/>
                    </a:lnL>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lang="en-CA"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3879372318"/>
                  </a:ext>
                </a:extLst>
              </a:tr>
              <a:tr h="340385">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b="0" i="0" u="none" strike="noStrike" cap="none" dirty="0">
                          <a:solidFill>
                            <a:srgbClr val="000000"/>
                          </a:solidFill>
                          <a:effectLst/>
                          <a:latin typeface="Arial"/>
                          <a:ea typeface="Arial"/>
                          <a:cs typeface="Arial"/>
                          <a:sym typeface="Arial"/>
                        </a:rPr>
                        <a:t>Chukchi</a:t>
                      </a:r>
                      <a:r>
                        <a:rPr lang="en-US" sz="800" b="0" i="0" u="none" strike="noStrike" cap="none" baseline="0" dirty="0">
                          <a:solidFill>
                            <a:srgbClr val="000000"/>
                          </a:solidFill>
                          <a:effectLst/>
                          <a:latin typeface="Arial"/>
                          <a:ea typeface="Arial"/>
                          <a:cs typeface="Arial"/>
                          <a:sym typeface="Arial"/>
                        </a:rPr>
                        <a:t> Peninsula</a:t>
                      </a:r>
                      <a:endParaRPr lang="ru-RU" sz="8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800" u="none" strike="noStrike" cap="none"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vMerge="1">
                  <a:txBody>
                    <a:bodyPr/>
                    <a:lstStyle/>
                    <a:p>
                      <a:endParaRPr lang="ru-RU"/>
                    </a:p>
                  </a:txBody>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p>
                      <a:pPr marL="0" marR="0" lvl="0" indent="0" algn="ctr" rtl="0">
                        <a:lnSpc>
                          <a:spcPct val="115000"/>
                        </a:lnSpc>
                        <a:spcBef>
                          <a:spcPts val="0"/>
                        </a:spcBef>
                        <a:spcAft>
                          <a:spcPts val="0"/>
                        </a:spcAft>
                        <a:buClr>
                          <a:schemeClr val="dk1"/>
                        </a:buClr>
                        <a:buSzPts val="900"/>
                        <a:buFont typeface="Arial"/>
                        <a:buNone/>
                      </a:pPr>
                      <a:endParaRPr lang="en-CA"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2539700381"/>
                  </a:ext>
                </a:extLst>
              </a:tr>
            </a:tbl>
          </a:graphicData>
        </a:graphic>
      </p:graphicFrame>
      <p:sp>
        <p:nvSpPr>
          <p:cNvPr id="822" name="Google Shape;822;g289ecd0e798_0_488"/>
          <p:cNvSpPr txBox="1">
            <a:spLocks noGrp="1"/>
          </p:cNvSpPr>
          <p:nvPr>
            <p:ph type="title"/>
          </p:nvPr>
        </p:nvSpPr>
        <p:spPr>
          <a:xfrm>
            <a:off x="2703065" y="161514"/>
            <a:ext cx="3737880"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Chukchi and Bering </a:t>
            </a:r>
            <a:endParaRPr sz="2800" b="1" dirty="0">
              <a:solidFill>
                <a:srgbClr val="17365D"/>
              </a:solidFill>
            </a:endParaRPr>
          </a:p>
        </p:txBody>
      </p:sp>
      <p:graphicFrame>
        <p:nvGraphicFramePr>
          <p:cNvPr id="10" name="Google Shape;733;g289ecd0e798_0_432">
            <a:extLst>
              <a:ext uri="{FF2B5EF4-FFF2-40B4-BE49-F238E27FC236}">
                <a16:creationId xmlns:a16="http://schemas.microsoft.com/office/drawing/2014/main" id="{7870E400-30E1-4D51-830D-9034FBF29D05}"/>
              </a:ext>
            </a:extLst>
          </p:cNvPr>
          <p:cNvGraphicFramePr/>
          <p:nvPr/>
        </p:nvGraphicFramePr>
        <p:xfrm>
          <a:off x="615288" y="2764217"/>
          <a:ext cx="7887175" cy="775768"/>
        </p:xfrm>
        <a:graphic>
          <a:graphicData uri="http://schemas.openxmlformats.org/drawingml/2006/table">
            <a:tbl>
              <a:tblPr firstRow="1" bandRow="1">
                <a:noFill/>
              </a:tblPr>
              <a:tblGrid>
                <a:gridCol w="836460">
                  <a:extLst>
                    <a:ext uri="{9D8B030D-6E8A-4147-A177-3AD203B41FA5}">
                      <a16:colId xmlns:a16="http://schemas.microsoft.com/office/drawing/2014/main" val="20000"/>
                    </a:ext>
                  </a:extLst>
                </a:gridCol>
                <a:gridCol w="3315263">
                  <a:extLst>
                    <a:ext uri="{9D8B030D-6E8A-4147-A177-3AD203B41FA5}">
                      <a16:colId xmlns:a16="http://schemas.microsoft.com/office/drawing/2014/main" val="20001"/>
                    </a:ext>
                  </a:extLst>
                </a:gridCol>
                <a:gridCol w="1355940">
                  <a:extLst>
                    <a:ext uri="{9D8B030D-6E8A-4147-A177-3AD203B41FA5}">
                      <a16:colId xmlns:a16="http://schemas.microsoft.com/office/drawing/2014/main" val="20002"/>
                    </a:ext>
                  </a:extLst>
                </a:gridCol>
                <a:gridCol w="675743">
                  <a:extLst>
                    <a:ext uri="{9D8B030D-6E8A-4147-A177-3AD203B41FA5}">
                      <a16:colId xmlns:a16="http://schemas.microsoft.com/office/drawing/2014/main" val="20003"/>
                    </a:ext>
                  </a:extLst>
                </a:gridCol>
                <a:gridCol w="675743">
                  <a:extLst>
                    <a:ext uri="{9D8B030D-6E8A-4147-A177-3AD203B41FA5}">
                      <a16:colId xmlns:a16="http://schemas.microsoft.com/office/drawing/2014/main" val="20004"/>
                    </a:ext>
                  </a:extLst>
                </a:gridCol>
                <a:gridCol w="675743">
                  <a:extLst>
                    <a:ext uri="{9D8B030D-6E8A-4147-A177-3AD203B41FA5}">
                      <a16:colId xmlns:a16="http://schemas.microsoft.com/office/drawing/2014/main" val="20005"/>
                    </a:ext>
                  </a:extLst>
                </a:gridCol>
                <a:gridCol w="352283">
                  <a:extLst>
                    <a:ext uri="{9D8B030D-6E8A-4147-A177-3AD203B41FA5}">
                      <a16:colId xmlns:a16="http://schemas.microsoft.com/office/drawing/2014/main" val="20006"/>
                    </a:ext>
                  </a:extLst>
                </a:gridCol>
              </a:tblGrid>
              <a:tr h="384795">
                <a:tc rowSpan="2">
                  <a:txBody>
                    <a:bodyPr/>
                    <a:lstStyle/>
                    <a:p>
                      <a:pPr marL="0" marR="0" lvl="0" indent="0" algn="ctr" rtl="0">
                        <a:lnSpc>
                          <a:spcPct val="100000"/>
                        </a:lnSpc>
                        <a:spcBef>
                          <a:spcPts val="0"/>
                        </a:spcBef>
                        <a:spcAft>
                          <a:spcPts val="0"/>
                        </a:spcAft>
                        <a:buClr>
                          <a:schemeClr val="dk1"/>
                        </a:buClr>
                        <a:buSzPts val="900"/>
                        <a:buFont typeface="Arial"/>
                        <a:buNone/>
                      </a:pPr>
                      <a:r>
                        <a:rPr lang="en-CA" sz="800" b="1" u="none" strike="noStrike" cap="none">
                          <a:solidFill>
                            <a:schemeClr val="dk1"/>
                          </a:solidFill>
                        </a:rPr>
                        <a:t>Precipitation</a:t>
                      </a:r>
                      <a:endParaRPr sz="800" u="none" strike="noStrike" cap="none"/>
                    </a:p>
                    <a:p>
                      <a:pPr marL="0" marR="0" lvl="0" indent="0" algn="l" rtl="0">
                        <a:lnSpc>
                          <a:spcPct val="100000"/>
                        </a:lnSpc>
                        <a:spcBef>
                          <a:spcPts val="0"/>
                        </a:spcBef>
                        <a:spcAft>
                          <a:spcPts val="0"/>
                        </a:spcAft>
                        <a:buClr>
                          <a:srgbClr val="000000"/>
                        </a:buClr>
                        <a:buSzPts val="1000"/>
                        <a:buFont typeface="Arial"/>
                        <a:buNone/>
                      </a:pPr>
                      <a:endParaRPr sz="800" b="1" u="none" strike="noStrike" cap="none">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US" sz="800" u="none" strike="noStrike" cap="none" dirty="0"/>
                        <a:t>Mainly all region </a:t>
                      </a: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800" b="1" i="0" u="none" strike="noStrike" cap="none" dirty="0">
                          <a:solidFill>
                            <a:srgbClr val="00B050"/>
                          </a:solidFill>
                          <a:effectLst/>
                          <a:latin typeface="Arial"/>
                          <a:ea typeface="Arial"/>
                          <a:cs typeface="Arial"/>
                          <a:sym typeface="Arial"/>
                        </a:rPr>
                        <a:t>Above Normal</a:t>
                      </a:r>
                      <a:br>
                        <a:rPr lang="en-US" sz="800" b="1" dirty="0">
                          <a:solidFill>
                            <a:srgbClr val="00B050"/>
                          </a:solidFill>
                        </a:rPr>
                      </a:br>
                      <a:r>
                        <a:rPr lang="en-US" sz="800" b="1" dirty="0">
                          <a:solidFill>
                            <a:srgbClr val="00B050"/>
                          </a:solidFill>
                        </a:rPr>
                        <a:t>(wetter)</a:t>
                      </a:r>
                    </a:p>
                    <a:p>
                      <a:pPr marL="0" marR="0" lvl="0" indent="0" algn="ctr" rtl="0">
                        <a:lnSpc>
                          <a:spcPct val="100000"/>
                        </a:lnSpc>
                        <a:spcBef>
                          <a:spcPts val="0"/>
                        </a:spcBef>
                        <a:spcAft>
                          <a:spcPts val="0"/>
                        </a:spcAft>
                        <a:buClr>
                          <a:srgbClr val="000000"/>
                        </a:buClr>
                        <a:buSzPts val="1000"/>
                        <a:buFont typeface="Arial"/>
                        <a:buNone/>
                      </a:pPr>
                      <a:endParaRPr sz="800" b="1" u="none" strike="noStrike" cap="none" dirty="0">
                        <a:solidFill>
                          <a:schemeClr val="dk1"/>
                        </a:solidFill>
                      </a:endParaRPr>
                    </a:p>
                  </a:txBody>
                  <a:tcPr marL="82305" marR="82305" marT="34290" marB="3429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u="none" strike="noStrike" cap="none" dirty="0"/>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endParaRPr lang="en-CA"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15000"/>
                        </a:lnSpc>
                        <a:spcBef>
                          <a:spcPts val="0"/>
                        </a:spcBef>
                        <a:spcAft>
                          <a:spcPts val="0"/>
                        </a:spcAft>
                        <a:buClr>
                          <a:schemeClr val="dk1"/>
                        </a:buClr>
                        <a:buSzPts val="900"/>
                        <a:buFont typeface="Arial"/>
                        <a:buNone/>
                        <a:tabLst/>
                        <a:defRPr/>
                      </a:pPr>
                      <a:r>
                        <a:rPr lang="en-CA" sz="800" b="1" u="none" strike="noStrike" cap="none" dirty="0">
                          <a:solidFill>
                            <a:schemeClr val="dk1"/>
                          </a:solidFill>
                        </a:rPr>
                        <a:t>✓</a:t>
                      </a: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E6E6E6"/>
                    </a:solidFill>
                  </a:tcPr>
                </a:tc>
                <a:tc>
                  <a:txBody>
                    <a:bodyPr/>
                    <a:lstStyle/>
                    <a:p>
                      <a:pPr marL="0" marR="0" lvl="0" indent="0" algn="ctr" rtl="0">
                        <a:lnSpc>
                          <a:spcPct val="115000"/>
                        </a:lnSpc>
                        <a:spcBef>
                          <a:spcPts val="0"/>
                        </a:spcBef>
                        <a:spcAft>
                          <a:spcPts val="0"/>
                        </a:spcAft>
                        <a:buClr>
                          <a:schemeClr val="dk1"/>
                        </a:buClr>
                        <a:buSzPts val="900"/>
                        <a:buFont typeface="Arial"/>
                        <a:buNone/>
                      </a:pPr>
                      <a:endParaRPr sz="800" b="1" u="none" strike="noStrike" cap="none" dirty="0">
                        <a:solidFill>
                          <a:schemeClr val="dk1"/>
                        </a:solidFill>
                      </a:endParaRPr>
                    </a:p>
                  </a:txBody>
                  <a:tcPr marL="82305" marR="82305" marT="34290" marB="3429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90973">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800" b="0" i="0" u="none" strike="noStrike" cap="none" dirty="0" err="1">
                          <a:solidFill>
                            <a:srgbClr val="000000"/>
                          </a:solidFill>
                          <a:effectLst/>
                          <a:latin typeface="Arial"/>
                          <a:ea typeface="Arial"/>
                          <a:cs typeface="Arial"/>
                          <a:sym typeface="Arial"/>
                        </a:rPr>
                        <a:t>the</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east</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of</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the</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Chukchi</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Peninsula</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near</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the</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Bering</a:t>
                      </a:r>
                      <a:r>
                        <a:rPr lang="ru-RU" sz="800" b="0" i="0" u="none" strike="noStrike" cap="none" dirty="0">
                          <a:solidFill>
                            <a:srgbClr val="000000"/>
                          </a:solidFill>
                          <a:effectLst/>
                          <a:latin typeface="Arial"/>
                          <a:ea typeface="Arial"/>
                          <a:cs typeface="Arial"/>
                          <a:sym typeface="Arial"/>
                        </a:rPr>
                        <a:t> </a:t>
                      </a:r>
                      <a:r>
                        <a:rPr lang="ru-RU" sz="800" b="0" i="0" u="none" strike="noStrike" cap="none" dirty="0" err="1">
                          <a:solidFill>
                            <a:srgbClr val="000000"/>
                          </a:solidFill>
                          <a:effectLst/>
                          <a:latin typeface="Arial"/>
                          <a:ea typeface="Arial"/>
                          <a:cs typeface="Arial"/>
                          <a:sym typeface="Arial"/>
                        </a:rPr>
                        <a:t>Strait</a:t>
                      </a:r>
                      <a:endParaRPr lang="ru-RU" sz="800" b="0" i="0" u="none" strike="noStrike" cap="none" dirty="0">
                        <a:solidFill>
                          <a:srgbClr val="000000"/>
                        </a:solidFill>
                        <a:effectLst/>
                        <a:latin typeface="Arial"/>
                        <a:ea typeface="Arial"/>
                        <a:cs typeface="Arial"/>
                        <a:sym typeface="Arial"/>
                      </a:endParaRPr>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vMerge="1">
                  <a:txBody>
                    <a:bodyPr/>
                    <a:lstStyle/>
                    <a:p>
                      <a:endParaRPr lang="ru-RU"/>
                    </a:p>
                  </a:txBody>
                  <a:tcPr/>
                </a:tc>
                <a:tc>
                  <a:txBody>
                    <a:bodyPr/>
                    <a:lstStyle/>
                    <a:p>
                      <a:endParaRPr lang="ru-RU" sz="1100"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endParaRPr lang="ru-RU" sz="1100"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endParaRPr lang="ru-RU" sz="110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b="1" u="none" strike="noStrike" cap="none" dirty="0">
                          <a:solidFill>
                            <a:schemeClr val="dk1"/>
                          </a:solidFill>
                        </a:rPr>
                        <a:t>✓</a:t>
                      </a:r>
                    </a:p>
                    <a:p>
                      <a:endParaRPr lang="ru-RU" sz="1100" dirty="0"/>
                    </a:p>
                  </a:txBody>
                  <a:tcPr marL="82305" marR="82305" marT="34290" marB="3429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37939425"/>
                  </a:ext>
                </a:extLst>
              </a:tr>
            </a:tbl>
          </a:graphicData>
        </a:graphic>
      </p:graphicFrame>
      <p:sp>
        <p:nvSpPr>
          <p:cNvPr id="2" name="Google Shape;754;p114">
            <a:extLst>
              <a:ext uri="{FF2B5EF4-FFF2-40B4-BE49-F238E27FC236}">
                <a16:creationId xmlns:a16="http://schemas.microsoft.com/office/drawing/2014/main" id="{AE744B2C-7DE3-202E-5023-5D25ADBF93EB}"/>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58"/>
        <p:cNvGrpSpPr/>
        <p:nvPr/>
      </p:nvGrpSpPr>
      <p:grpSpPr>
        <a:xfrm>
          <a:off x="0" y="0"/>
          <a:ext cx="0" cy="0"/>
          <a:chOff x="0" y="0"/>
          <a:chExt cx="0" cy="0"/>
        </a:xfrm>
      </p:grpSpPr>
      <p:pic>
        <p:nvPicPr>
          <p:cNvPr id="659" name="Google Shape;659;g24da80952b0_0_56"/>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660" name="Google Shape;660;g24da80952b0_0_56"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19" name="Прямоугольник 18">
            <a:extLst>
              <a:ext uri="{FF2B5EF4-FFF2-40B4-BE49-F238E27FC236}">
                <a16:creationId xmlns:a16="http://schemas.microsoft.com/office/drawing/2014/main" id="{52A0966D-7DE5-4B73-A5D1-4E87F8B174FC}"/>
              </a:ext>
            </a:extLst>
          </p:cNvPr>
          <p:cNvSpPr/>
          <p:nvPr/>
        </p:nvSpPr>
        <p:spPr>
          <a:xfrm rot="5400000">
            <a:off x="6010554" y="836632"/>
            <a:ext cx="990523" cy="1825473"/>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0" name="Прямоугольник 19">
            <a:extLst>
              <a:ext uri="{FF2B5EF4-FFF2-40B4-BE49-F238E27FC236}">
                <a16:creationId xmlns:a16="http://schemas.microsoft.com/office/drawing/2014/main" id="{5F936737-7814-46D7-8160-39E0096DDF31}"/>
              </a:ext>
            </a:extLst>
          </p:cNvPr>
          <p:cNvSpPr/>
          <p:nvPr/>
        </p:nvSpPr>
        <p:spPr>
          <a:xfrm rot="5400000">
            <a:off x="6075518" y="2894357"/>
            <a:ext cx="860593" cy="1825474"/>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12" name="Google Shape;832;g24da80952b0_0_74">
            <a:extLst>
              <a:ext uri="{FF2B5EF4-FFF2-40B4-BE49-F238E27FC236}">
                <a16:creationId xmlns:a16="http://schemas.microsoft.com/office/drawing/2014/main" id="{BD0BD2E8-174A-4B95-A5BA-E269207095F3}"/>
              </a:ext>
            </a:extLst>
          </p:cNvPr>
          <p:cNvSpPr txBox="1"/>
          <p:nvPr/>
        </p:nvSpPr>
        <p:spPr>
          <a:xfrm>
            <a:off x="1216152" y="196132"/>
            <a:ext cx="6647670" cy="521910"/>
          </a:xfrm>
          <a:prstGeom prst="rect">
            <a:avLst/>
          </a:prstGeom>
          <a:noFill/>
          <a:ln>
            <a:noFill/>
          </a:ln>
        </p:spPr>
        <p:txBody>
          <a:bodyPr spcFirstLastPara="1" wrap="square" lIns="82283" tIns="41130" rIns="82283" bIns="41130" anchor="t" anchorCtr="0">
            <a:normAutofit/>
          </a:bodyPr>
          <a:lstStyle/>
          <a:p>
            <a:pPr algn="ctr" defTabSz="822960">
              <a:buSzPts val="3200"/>
            </a:pPr>
            <a:r>
              <a:rPr lang="en-CA" sz="2800" b="1" dirty="0">
                <a:solidFill>
                  <a:srgbClr val="17365D"/>
                </a:solidFill>
              </a:rPr>
              <a:t>Chukchi and Bering</a:t>
            </a:r>
            <a:endParaRPr sz="3200" b="1" dirty="0">
              <a:solidFill>
                <a:srgbClr val="17365D"/>
              </a:solidFill>
              <a:highlight>
                <a:srgbClr val="00B050"/>
              </a:highlight>
            </a:endParaRPr>
          </a:p>
        </p:txBody>
      </p:sp>
      <p:grpSp>
        <p:nvGrpSpPr>
          <p:cNvPr id="13" name="Группа 12"/>
          <p:cNvGrpSpPr/>
          <p:nvPr/>
        </p:nvGrpSpPr>
        <p:grpSpPr>
          <a:xfrm>
            <a:off x="1789016" y="792216"/>
            <a:ext cx="5742802" cy="3978584"/>
            <a:chOff x="1516200" y="869268"/>
            <a:chExt cx="6380891" cy="4420649"/>
          </a:xfrm>
        </p:grpSpPr>
        <p:grpSp>
          <p:nvGrpSpPr>
            <p:cNvPr id="14" name="Группа 13"/>
            <p:cNvGrpSpPr/>
            <p:nvPr/>
          </p:nvGrpSpPr>
          <p:grpSpPr>
            <a:xfrm>
              <a:off x="1516200" y="869268"/>
              <a:ext cx="6380891" cy="4420649"/>
              <a:chOff x="1516200" y="869268"/>
              <a:chExt cx="6380891" cy="4420649"/>
            </a:xfrm>
          </p:grpSpPr>
          <p:pic>
            <p:nvPicPr>
              <p:cNvPr id="17" name="Picture 2" descr="MME Plot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31045"/>
              <a:stretch/>
            </p:blipFill>
            <p:spPr bwMode="auto">
              <a:xfrm>
                <a:off x="1516200" y="3161363"/>
                <a:ext cx="6325845" cy="2128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ME Plot image"/>
              <p:cNvPicPr>
                <a:picLocks noChangeAspect="1" noChangeArrowheads="1"/>
              </p:cNvPicPr>
              <p:nvPr/>
            </p:nvPicPr>
            <p:blipFill rotWithShape="1">
              <a:blip r:embed="rId6">
                <a:extLst>
                  <a:ext uri="{28A0092B-C50C-407E-A947-70E740481C1C}">
                    <a14:useLocalDpi xmlns:a14="http://schemas.microsoft.com/office/drawing/2010/main" val="0"/>
                  </a:ext>
                </a:extLst>
              </a:blip>
              <a:srcRect b="30188"/>
              <a:stretch/>
            </p:blipFill>
            <p:spPr bwMode="auto">
              <a:xfrm>
                <a:off x="1516201" y="869268"/>
                <a:ext cx="6325845" cy="21445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MME Plot image">
                <a:extLst>
                  <a:ext uri="{FF2B5EF4-FFF2-40B4-BE49-F238E27FC236}">
                    <a16:creationId xmlns:a16="http://schemas.microsoft.com/office/drawing/2014/main" id="{12E8DA0D-FFBC-4259-90FD-37A307C8E0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9" t="71442" r="-669" b="171"/>
              <a:stretch/>
            </p:blipFill>
            <p:spPr bwMode="auto">
              <a:xfrm>
                <a:off x="1516200" y="2168229"/>
                <a:ext cx="6380891" cy="92718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MME Plot image">
              <a:extLst>
                <a:ext uri="{FF2B5EF4-FFF2-40B4-BE49-F238E27FC236}">
                  <a16:creationId xmlns:a16="http://schemas.microsoft.com/office/drawing/2014/main" id="{203D6288-4F77-48A7-949D-84FECA43920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4181" b="4409"/>
            <a:stretch/>
          </p:blipFill>
          <p:spPr bwMode="auto">
            <a:xfrm>
              <a:off x="1572459" y="4590617"/>
              <a:ext cx="6269586" cy="6993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Прямоугольник 21">
            <a:extLst>
              <a:ext uri="{FF2B5EF4-FFF2-40B4-BE49-F238E27FC236}">
                <a16:creationId xmlns:a16="http://schemas.microsoft.com/office/drawing/2014/main" id="{52A0966D-7DE5-4B73-A5D1-4E87F8B174FC}"/>
              </a:ext>
            </a:extLst>
          </p:cNvPr>
          <p:cNvSpPr/>
          <p:nvPr/>
        </p:nvSpPr>
        <p:spPr>
          <a:xfrm rot="5400000">
            <a:off x="6007549" y="593367"/>
            <a:ext cx="861748" cy="1960258"/>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3" name="Прямоугольник 22">
            <a:extLst>
              <a:ext uri="{FF2B5EF4-FFF2-40B4-BE49-F238E27FC236}">
                <a16:creationId xmlns:a16="http://schemas.microsoft.com/office/drawing/2014/main" id="{52A0966D-7DE5-4B73-A5D1-4E87F8B174FC}"/>
              </a:ext>
            </a:extLst>
          </p:cNvPr>
          <p:cNvSpPr/>
          <p:nvPr/>
        </p:nvSpPr>
        <p:spPr>
          <a:xfrm rot="5400000">
            <a:off x="5949352" y="2720415"/>
            <a:ext cx="978142" cy="1960258"/>
          </a:xfrm>
          <a:prstGeom prst="rect">
            <a:avLst/>
          </a:prstGeom>
          <a:solidFill>
            <a:srgbClr val="0070C0">
              <a:alpha val="0"/>
            </a:srgbClr>
          </a:solidFill>
          <a:ln w="41275">
            <a:solidFill>
              <a:srgbClr val="EA0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ru-RU" sz="1260">
              <a:solidFill>
                <a:srgbClr val="FFFFFF"/>
              </a:solidFill>
              <a:latin typeface="Arial"/>
            </a:endParaRPr>
          </a:p>
        </p:txBody>
      </p:sp>
      <p:sp>
        <p:nvSpPr>
          <p:cNvPr id="2" name="Google Shape;754;p114">
            <a:extLst>
              <a:ext uri="{FF2B5EF4-FFF2-40B4-BE49-F238E27FC236}">
                <a16:creationId xmlns:a16="http://schemas.microsoft.com/office/drawing/2014/main" id="{28A91B09-7E5E-6D27-E2DF-7FB59417B065}"/>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2095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51"/>
        <p:cNvGrpSpPr/>
        <p:nvPr/>
      </p:nvGrpSpPr>
      <p:grpSpPr>
        <a:xfrm>
          <a:off x="0" y="0"/>
          <a:ext cx="0" cy="0"/>
          <a:chOff x="0" y="0"/>
          <a:chExt cx="0" cy="0"/>
        </a:xfrm>
      </p:grpSpPr>
      <p:graphicFrame>
        <p:nvGraphicFramePr>
          <p:cNvPr id="752" name="Google Shape;752;g289ecd0e798_0_444"/>
          <p:cNvGraphicFramePr/>
          <p:nvPr>
            <p:extLst>
              <p:ext uri="{D42A27DB-BD31-4B8C-83A1-F6EECF244321}">
                <p14:modId xmlns:p14="http://schemas.microsoft.com/office/powerpoint/2010/main" val="1800903495"/>
              </p:ext>
            </p:extLst>
          </p:nvPr>
        </p:nvGraphicFramePr>
        <p:xfrm>
          <a:off x="733105" y="1265068"/>
          <a:ext cx="7677789" cy="3410107"/>
        </p:xfrm>
        <a:graphic>
          <a:graphicData uri="http://schemas.openxmlformats.org/drawingml/2006/table">
            <a:tbl>
              <a:tblPr>
                <a:noFill/>
              </a:tblPr>
              <a:tblGrid>
                <a:gridCol w="2559263">
                  <a:extLst>
                    <a:ext uri="{9D8B030D-6E8A-4147-A177-3AD203B41FA5}">
                      <a16:colId xmlns:a16="http://schemas.microsoft.com/office/drawing/2014/main" val="20000"/>
                    </a:ext>
                  </a:extLst>
                </a:gridCol>
                <a:gridCol w="2559263">
                  <a:extLst>
                    <a:ext uri="{9D8B030D-6E8A-4147-A177-3AD203B41FA5}">
                      <a16:colId xmlns:a16="http://schemas.microsoft.com/office/drawing/2014/main" val="20001"/>
                    </a:ext>
                  </a:extLst>
                </a:gridCol>
                <a:gridCol w="2559263">
                  <a:extLst>
                    <a:ext uri="{9D8B030D-6E8A-4147-A177-3AD203B41FA5}">
                      <a16:colId xmlns:a16="http://schemas.microsoft.com/office/drawing/2014/main" val="20002"/>
                    </a:ext>
                  </a:extLst>
                </a:gridCol>
              </a:tblGrid>
              <a:tr h="301752">
                <a:tc gridSpan="3">
                  <a:txBody>
                    <a:bodyPr/>
                    <a:lstStyle/>
                    <a:p>
                      <a:pPr marL="0" marR="0" lvl="0" indent="0" algn="ctr" rtl="0">
                        <a:lnSpc>
                          <a:spcPct val="100000"/>
                        </a:lnSpc>
                        <a:spcBef>
                          <a:spcPts val="0"/>
                        </a:spcBef>
                        <a:spcAft>
                          <a:spcPts val="0"/>
                        </a:spcAft>
                        <a:buClr>
                          <a:schemeClr val="lt1"/>
                        </a:buClr>
                        <a:buSzPts val="900"/>
                        <a:buFont typeface="Arial"/>
                        <a:buNone/>
                      </a:pPr>
                      <a:r>
                        <a:rPr lang="en-CA" sz="1500" b="1" u="none" strike="noStrike" cap="none" dirty="0">
                          <a:solidFill>
                            <a:schemeClr val="lt1"/>
                          </a:solidFill>
                        </a:rPr>
                        <a:t>Potential societal and environmental impacts</a:t>
                      </a:r>
                      <a:endParaRPr sz="1500" b="1" u="none" strike="noStrike" cap="none" dirty="0">
                        <a:solidFill>
                          <a:schemeClr val="lt1"/>
                        </a:solidFill>
                      </a:endParaRPr>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97764">
                <a:tc>
                  <a:txBody>
                    <a:bodyPr/>
                    <a:lstStyle/>
                    <a:p>
                      <a:pPr marL="0" marR="0" lvl="0" indent="0" algn="l" rtl="0">
                        <a:lnSpc>
                          <a:spcPct val="100000"/>
                        </a:lnSpc>
                        <a:spcBef>
                          <a:spcPts val="0"/>
                        </a:spcBef>
                        <a:spcAft>
                          <a:spcPts val="0"/>
                        </a:spcAft>
                        <a:buClr>
                          <a:srgbClr val="000000"/>
                        </a:buClr>
                        <a:buSzPts val="1500"/>
                        <a:buFont typeface="Arial"/>
                        <a:buNone/>
                      </a:pPr>
                      <a:r>
                        <a:rPr lang="en-CA" sz="1100" b="1" u="none" strike="noStrike" cap="none"/>
                        <a:t>Economy sector/</a:t>
                      </a:r>
                      <a:endParaRPr sz="1100" b="1" u="none" strike="noStrike" cap="none"/>
                    </a:p>
                    <a:p>
                      <a:pPr marL="0" marR="0" lvl="0" indent="0" algn="l" rtl="0">
                        <a:lnSpc>
                          <a:spcPct val="100000"/>
                        </a:lnSpc>
                        <a:spcBef>
                          <a:spcPts val="0"/>
                        </a:spcBef>
                        <a:spcAft>
                          <a:spcPts val="0"/>
                        </a:spcAft>
                        <a:buClr>
                          <a:srgbClr val="000000"/>
                        </a:buClr>
                        <a:buSzPts val="1500"/>
                        <a:buFont typeface="Arial"/>
                        <a:buNone/>
                      </a:pPr>
                      <a:r>
                        <a:rPr lang="en-CA" sz="1100" b="1" u="none" strike="noStrike" cap="none"/>
                        <a:t>Livelihood conditions</a:t>
                      </a:r>
                      <a:endParaRPr sz="1100" b="1" u="none" strike="noStrike" cap="none"/>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100" b="1" u="none" strike="noStrike" cap="none"/>
                        <a:t>Relevant variables </a:t>
                      </a:r>
                      <a:endParaRPr sz="1100" b="1" u="none" strike="noStrike" cap="none"/>
                    </a:p>
                    <a:p>
                      <a:pPr marL="0" marR="0" lvl="0" indent="0" algn="ctr" rtl="0">
                        <a:lnSpc>
                          <a:spcPct val="100000"/>
                        </a:lnSpc>
                        <a:spcBef>
                          <a:spcPts val="0"/>
                        </a:spcBef>
                        <a:spcAft>
                          <a:spcPts val="0"/>
                        </a:spcAft>
                        <a:buClr>
                          <a:srgbClr val="000000"/>
                        </a:buClr>
                        <a:buSzPts val="1500"/>
                        <a:buFont typeface="Arial"/>
                        <a:buNone/>
                      </a:pPr>
                      <a:r>
                        <a:rPr lang="en-CA" sz="1100" b="1" u="none" strike="noStrike" cap="none"/>
                        <a:t>from the Seasonal Outlook</a:t>
                      </a:r>
                      <a:endParaRPr sz="1100" b="1" u="none" strike="noStrike" cap="none"/>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FFFF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100" b="1" u="none" strike="noStrike" cap="none"/>
                        <a:t>Impacts associated</a:t>
                      </a:r>
                      <a:endParaRPr sz="1100" b="1" u="none" strike="noStrike" cap="none"/>
                    </a:p>
                  </a:txBody>
                  <a:tcPr marL="82305" marR="82305" marT="34290" marB="3429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987525">
                <a:tc>
                  <a:txBody>
                    <a:bodyPr/>
                    <a:lstStyle/>
                    <a:p>
                      <a:pPr marL="0" lvl="0" indent="0" algn="ctr" rtl="0">
                        <a:spcBef>
                          <a:spcPts val="0"/>
                        </a:spcBef>
                        <a:spcAft>
                          <a:spcPts val="0"/>
                        </a:spcAft>
                        <a:buNone/>
                      </a:pPr>
                      <a:endParaRPr lang="en-US" sz="900" b="1" dirty="0">
                        <a:latin typeface="+mn-lt"/>
                      </a:endParaRPr>
                    </a:p>
                    <a:p>
                      <a:pPr marL="0" lvl="0" indent="0" algn="ctr" rtl="0">
                        <a:spcBef>
                          <a:spcPts val="0"/>
                        </a:spcBef>
                        <a:spcAft>
                          <a:spcPts val="0"/>
                        </a:spcAft>
                        <a:buNone/>
                      </a:pPr>
                      <a:r>
                        <a:rPr lang="en-US" sz="900" b="1" dirty="0">
                          <a:latin typeface="+mn-lt"/>
                        </a:rPr>
                        <a:t>Local life, </a:t>
                      </a:r>
                    </a:p>
                    <a:p>
                      <a:pPr marL="0" lvl="0" indent="0" algn="ctr" rtl="0">
                        <a:spcBef>
                          <a:spcPts val="0"/>
                        </a:spcBef>
                        <a:spcAft>
                          <a:spcPts val="0"/>
                        </a:spcAft>
                        <a:buNone/>
                      </a:pPr>
                      <a:r>
                        <a:rPr lang="en-US" sz="900" b="1" dirty="0">
                          <a:latin typeface="+mn-lt"/>
                        </a:rPr>
                        <a:t>transport</a:t>
                      </a:r>
                      <a:r>
                        <a:rPr lang="ru-RU" sz="900" b="1" dirty="0">
                          <a:latin typeface="+mn-lt"/>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i="0" u="none" strike="noStrike" cap="none" dirty="0">
                          <a:solidFill>
                            <a:srgbClr val="000000"/>
                          </a:solidFill>
                          <a:effectLst/>
                          <a:latin typeface="+mn-lt"/>
                          <a:ea typeface="Arial"/>
                          <a:cs typeface="Arial"/>
                          <a:sym typeface="Arial"/>
                        </a:rPr>
                        <a:t>p</a:t>
                      </a:r>
                      <a:r>
                        <a:rPr lang="ru-RU" sz="900" b="1" i="0" u="none" strike="noStrike" cap="none" dirty="0" err="1">
                          <a:solidFill>
                            <a:srgbClr val="000000"/>
                          </a:solidFill>
                          <a:effectLst/>
                          <a:latin typeface="+mn-lt"/>
                          <a:ea typeface="Arial"/>
                          <a:cs typeface="Arial"/>
                          <a:sym typeface="Arial"/>
                        </a:rPr>
                        <a:t>ublic</a:t>
                      </a:r>
                      <a:r>
                        <a:rPr lang="ru-RU" sz="900" b="1" i="0" u="none" strike="noStrike" cap="none" dirty="0">
                          <a:solidFill>
                            <a:srgbClr val="000000"/>
                          </a:solidFill>
                          <a:effectLst/>
                          <a:latin typeface="+mn-lt"/>
                          <a:ea typeface="Arial"/>
                          <a:cs typeface="Arial"/>
                          <a:sym typeface="Arial"/>
                        </a:rPr>
                        <a:t> </a:t>
                      </a:r>
                      <a:r>
                        <a:rPr lang="ru-RU" sz="900" b="1" i="0" u="none" strike="noStrike" cap="none" dirty="0" err="1">
                          <a:solidFill>
                            <a:srgbClr val="000000"/>
                          </a:solidFill>
                          <a:effectLst/>
                          <a:latin typeface="+mn-lt"/>
                          <a:ea typeface="Arial"/>
                          <a:cs typeface="Arial"/>
                          <a:sym typeface="Arial"/>
                        </a:rPr>
                        <a:t>utilities</a:t>
                      </a:r>
                      <a:endParaRPr lang="ru-RU" sz="900" b="1" i="0" u="none" strike="noStrike" cap="none" dirty="0">
                        <a:solidFill>
                          <a:srgbClr val="000000"/>
                        </a:solidFill>
                        <a:effectLst/>
                        <a:latin typeface="+mn-lt"/>
                        <a:ea typeface="Arial"/>
                        <a:cs typeface="Arial"/>
                        <a:sym typeface="Arial"/>
                      </a:endParaRPr>
                    </a:p>
                    <a:p>
                      <a:pPr marL="0" lvl="0" indent="0" algn="ctr" rtl="0">
                        <a:spcBef>
                          <a:spcPts val="0"/>
                        </a:spcBef>
                        <a:spcAft>
                          <a:spcPts val="0"/>
                        </a:spcAft>
                        <a:buNone/>
                      </a:pPr>
                      <a:r>
                        <a:rPr lang="en-US" sz="900" b="1" dirty="0">
                          <a:latin typeface="+mn-lt"/>
                        </a:rPr>
                        <a:t> </a:t>
                      </a:r>
                      <a:endParaRPr sz="900" b="1" dirty="0">
                        <a:latin typeface="+mn-lt"/>
                      </a:endParaRPr>
                    </a:p>
                  </a:txBody>
                  <a:tcPr marL="82283" marR="82283" marT="82283" marB="82283">
                    <a:lnT w="9525" cap="flat" cmpd="sng">
                      <a:solidFill>
                        <a:schemeClr val="dk1"/>
                      </a:solidFill>
                      <a:prstDash val="solid"/>
                      <a:round/>
                      <a:headEnd type="none" w="sm" len="sm"/>
                      <a:tailEnd type="none" w="sm" len="sm"/>
                    </a:lnT>
                    <a:solidFill>
                      <a:srgbClr val="E6E6E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cap="none" dirty="0">
                        <a:solidFill>
                          <a:srgbClr val="202124"/>
                        </a:solidFill>
                        <a:effectLst/>
                        <a:latin typeface="+mn-lt"/>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rgbClr val="202124"/>
                          </a:solidFill>
                          <a:effectLst/>
                          <a:latin typeface="+mn-lt"/>
                          <a:ea typeface="Arial"/>
                          <a:cs typeface="Arial"/>
                          <a:sym typeface="Arial"/>
                        </a:rPr>
                        <a:t>Temperature</a:t>
                      </a:r>
                      <a:r>
                        <a:rPr lang="ru-RU" sz="900" b="0" i="0" u="none" strike="noStrike" cap="none" dirty="0">
                          <a:solidFill>
                            <a:srgbClr val="202124"/>
                          </a:solidFill>
                          <a:effectLst/>
                          <a:latin typeface="+mn-lt"/>
                          <a:ea typeface="Arial"/>
                          <a:cs typeface="Arial"/>
                          <a:sym typeface="Arial"/>
                        </a:rPr>
                        <a:t> </a:t>
                      </a:r>
                      <a:r>
                        <a:rPr lang="en-US" sz="900" b="0" i="0" u="none" strike="noStrike" cap="none" dirty="0">
                          <a:solidFill>
                            <a:srgbClr val="202124"/>
                          </a:solidFill>
                          <a:effectLst/>
                          <a:latin typeface="+mn-lt"/>
                          <a:ea typeface="Arial"/>
                          <a:cs typeface="Arial"/>
                          <a:sym typeface="Arial"/>
                        </a:rPr>
                        <a:t>&amp;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rgbClr val="202124"/>
                          </a:solidFill>
                          <a:effectLst/>
                          <a:latin typeface="+mn-lt"/>
                          <a:ea typeface="Arial"/>
                          <a:cs typeface="Arial"/>
                          <a:sym typeface="Arial"/>
                        </a:rPr>
                        <a:t>precipitation above normal</a:t>
                      </a:r>
                      <a:endParaRPr lang="en-US" sz="900" b="0" i="0" u="none" strike="noStrike" cap="none" dirty="0">
                        <a:solidFill>
                          <a:srgbClr val="000000"/>
                        </a:solidFill>
                        <a:effectLst/>
                        <a:latin typeface="+mn-lt"/>
                        <a:ea typeface="Arial"/>
                        <a:cs typeface="Arial"/>
                        <a:sym typeface="Arial"/>
                      </a:endParaRPr>
                    </a:p>
                  </a:txBody>
                  <a:tcPr marL="82283" marR="82283" marT="82283" marB="82283">
                    <a:lnT w="9525" cap="flat" cmpd="sng">
                      <a:solidFill>
                        <a:schemeClr val="dk1"/>
                      </a:solidFill>
                      <a:prstDash val="solid"/>
                      <a:round/>
                      <a:headEnd type="none" w="sm" len="sm"/>
                      <a:tailEnd type="none" w="sm" len="sm"/>
                    </a:lnT>
                    <a:solidFill>
                      <a:srgbClr val="E6E6E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900" b="0" i="0" u="none" strike="noStrike" cap="none" dirty="0" err="1">
                          <a:solidFill>
                            <a:srgbClr val="000000"/>
                          </a:solidFill>
                          <a:effectLst/>
                          <a:latin typeface="+mn-lt"/>
                          <a:ea typeface="Arial"/>
                          <a:cs typeface="Arial"/>
                          <a:sym typeface="Arial"/>
                        </a:rPr>
                        <a:t>Due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to</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prolonged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positive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temperature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anomalies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the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time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for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using</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winter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roads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along</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rivers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or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swamps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may</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be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reduced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This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will</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lead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to</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financial</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costs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for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helicopter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and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aircraft</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transport</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to</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provide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services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to</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remote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areas</a:t>
                      </a:r>
                      <a:r>
                        <a:rPr lang="ru-RU" sz="900" b="0" i="0" u="none" strike="noStrike" cap="none" dirty="0">
                          <a:solidFill>
                            <a:srgbClr val="000000"/>
                          </a:solidFill>
                          <a:effectLst/>
                          <a:latin typeface="+mn-lt"/>
                          <a:ea typeface="Arial"/>
                          <a:cs typeface="Arial"/>
                          <a:sym typeface="Arial"/>
                        </a:rPr>
                        <a:t>.</a:t>
                      </a:r>
                    </a:p>
                  </a:txBody>
                  <a:tcPr marL="82283" marR="82283" marT="82283" marB="82283">
                    <a:lnT w="9525" cap="flat" cmpd="sng">
                      <a:solidFill>
                        <a:schemeClr val="dk1"/>
                      </a:solidFill>
                      <a:prstDash val="solid"/>
                      <a:round/>
                      <a:headEnd type="none" w="sm" len="sm"/>
                      <a:tailEnd type="none" w="sm" len="sm"/>
                    </a:lnT>
                    <a:solidFill>
                      <a:srgbClr val="E6E6E6"/>
                    </a:solidFill>
                  </a:tcPr>
                </a:tc>
                <a:extLst>
                  <a:ext uri="{0D108BD9-81ED-4DB2-BD59-A6C34878D82A}">
                    <a16:rowId xmlns:a16="http://schemas.microsoft.com/office/drawing/2014/main" val="10002"/>
                  </a:ext>
                </a:extLst>
              </a:tr>
              <a:tr h="66092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a:latin typeface="+mn-lt"/>
                        </a:rPr>
                        <a:t>Local</a:t>
                      </a:r>
                      <a:r>
                        <a:rPr lang="en-US" sz="900" b="1" baseline="0" dirty="0">
                          <a:latin typeface="+mn-lt"/>
                        </a:rPr>
                        <a:t> life,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baseline="0" dirty="0">
                          <a:latin typeface="+mn-lt"/>
                        </a:rPr>
                        <a:t>nature</a:t>
                      </a:r>
                      <a:endParaRPr lang="en-US" sz="900" b="1" dirty="0">
                        <a:latin typeface="+mn-lt"/>
                      </a:endParaRPr>
                    </a:p>
                  </a:txBody>
                  <a:tcPr marL="82283" marR="82283" marT="82283" marB="82283">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rgbClr val="202124"/>
                          </a:solidFill>
                          <a:effectLst/>
                          <a:latin typeface="+mn-lt"/>
                          <a:ea typeface="Arial"/>
                          <a:cs typeface="Arial"/>
                          <a:sym typeface="Arial"/>
                        </a:rPr>
                        <a:t>Temperature</a:t>
                      </a:r>
                      <a:r>
                        <a:rPr lang="ru-RU" sz="900" b="0" i="0" u="none" strike="noStrike" cap="none" dirty="0">
                          <a:solidFill>
                            <a:srgbClr val="202124"/>
                          </a:solidFill>
                          <a:effectLst/>
                          <a:latin typeface="+mn-lt"/>
                          <a:ea typeface="Arial"/>
                          <a:cs typeface="Arial"/>
                          <a:sym typeface="Arial"/>
                        </a:rPr>
                        <a:t> </a:t>
                      </a:r>
                      <a:r>
                        <a:rPr lang="en-US" sz="900" b="0" i="0" u="none" strike="noStrike" cap="none" dirty="0">
                          <a:solidFill>
                            <a:srgbClr val="202124"/>
                          </a:solidFill>
                          <a:effectLst/>
                          <a:latin typeface="+mn-lt"/>
                          <a:ea typeface="Arial"/>
                          <a:cs typeface="Arial"/>
                          <a:sym typeface="Arial"/>
                        </a:rPr>
                        <a:t>above normal</a:t>
                      </a:r>
                      <a:endParaRPr lang="en-US" sz="900" b="0" i="0" u="none" strike="noStrike" cap="none" dirty="0">
                        <a:solidFill>
                          <a:srgbClr val="000000"/>
                        </a:solidFill>
                        <a:effectLst/>
                        <a:latin typeface="+mn-lt"/>
                        <a:ea typeface="Arial"/>
                        <a:cs typeface="Arial"/>
                        <a:sym typeface="Arial"/>
                      </a:endParaRPr>
                    </a:p>
                  </a:txBody>
                  <a:tcPr marL="82283" marR="82283" marT="82283" marB="82283">
                    <a:solidFill>
                      <a:schemeClr val="lt1"/>
                    </a:solidFill>
                  </a:tcPr>
                </a:tc>
                <a:tc>
                  <a:txBody>
                    <a:bodyPr/>
                    <a:lstStyle/>
                    <a:p>
                      <a:pPr algn="just"/>
                      <a:r>
                        <a:rPr lang="ru-RU" sz="900" b="0" i="0" u="none" strike="noStrike" cap="none" dirty="0" err="1">
                          <a:solidFill>
                            <a:schemeClr val="tx1"/>
                          </a:solidFill>
                          <a:effectLst/>
                          <a:latin typeface="+mn-lt"/>
                          <a:ea typeface="+mn-ea"/>
                          <a:cs typeface="+mn-cs"/>
                          <a:sym typeface="Arial"/>
                        </a:rPr>
                        <a:t>Warm</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winters</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disrupt</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the</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lives</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of</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Arctic</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animals</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such</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as</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walruses</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seals</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and</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reindeer</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which</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depend</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on</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the</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ice</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for</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hunting</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and</a:t>
                      </a:r>
                      <a:r>
                        <a:rPr lang="ru-RU" sz="900" b="0" i="0" u="none" strike="noStrike" cap="none" dirty="0">
                          <a:solidFill>
                            <a:schemeClr val="tx1"/>
                          </a:solidFill>
                          <a:effectLst/>
                          <a:latin typeface="+mn-lt"/>
                          <a:ea typeface="+mn-ea"/>
                          <a:cs typeface="+mn-cs"/>
                          <a:sym typeface="Arial"/>
                        </a:rPr>
                        <a:t> </a:t>
                      </a:r>
                      <a:r>
                        <a:rPr lang="ru-RU" sz="900" b="0" i="0" u="none" strike="noStrike" cap="none" dirty="0" err="1">
                          <a:solidFill>
                            <a:schemeClr val="tx1"/>
                          </a:solidFill>
                          <a:effectLst/>
                          <a:latin typeface="+mn-lt"/>
                          <a:ea typeface="+mn-ea"/>
                          <a:cs typeface="+mn-cs"/>
                          <a:sym typeface="Arial"/>
                        </a:rPr>
                        <a:t>breeding</a:t>
                      </a:r>
                      <a:r>
                        <a:rPr lang="ru-RU" sz="900" b="0" i="0" u="none" strike="noStrike" cap="none" dirty="0">
                          <a:solidFill>
                            <a:schemeClr val="tx1"/>
                          </a:solidFill>
                          <a:effectLst/>
                          <a:latin typeface="+mn-lt"/>
                          <a:ea typeface="+mn-ea"/>
                          <a:cs typeface="+mn-cs"/>
                          <a:sym typeface="Arial"/>
                        </a:rPr>
                        <a:t>.</a:t>
                      </a:r>
                    </a:p>
                  </a:txBody>
                  <a:tcPr marL="82283" marR="82283" marT="82283" marB="82283">
                    <a:solidFill>
                      <a:schemeClr val="lt1"/>
                    </a:solidFill>
                  </a:tcPr>
                </a:tc>
                <a:extLst>
                  <a:ext uri="{0D108BD9-81ED-4DB2-BD59-A6C34878D82A}">
                    <a16:rowId xmlns:a16="http://schemas.microsoft.com/office/drawing/2014/main" val="10003"/>
                  </a:ext>
                </a:extLst>
              </a:tr>
              <a:tr h="105604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a:latin typeface="+mn-lt"/>
                        </a:rPr>
                        <a:t>Local</a:t>
                      </a:r>
                      <a:r>
                        <a:rPr lang="en-US" sz="900" b="1" baseline="0" dirty="0">
                          <a:latin typeface="+mn-lt"/>
                        </a:rPr>
                        <a:t> life,</a:t>
                      </a:r>
                      <a:endParaRPr lang="ru-RU" sz="900" b="1" baseline="0" dirty="0">
                        <a:latin typeface="+mn-lt"/>
                      </a:endParaRPr>
                    </a:p>
                    <a:p>
                      <a:pPr algn="ctr"/>
                      <a:r>
                        <a:rPr lang="ru-RU" sz="900" b="1" i="0" u="none" strike="noStrike" cap="none" dirty="0">
                          <a:solidFill>
                            <a:srgbClr val="000000"/>
                          </a:solidFill>
                          <a:effectLst/>
                          <a:latin typeface="+mn-lt"/>
                          <a:ea typeface="Arial"/>
                          <a:cs typeface="Arial"/>
                          <a:sym typeface="Arial"/>
                        </a:rPr>
                        <a:t> </a:t>
                      </a:r>
                      <a:r>
                        <a:rPr lang="en-US" sz="900" b="1" i="0" u="none" strike="noStrike" cap="none" dirty="0">
                          <a:solidFill>
                            <a:srgbClr val="000000"/>
                          </a:solidFill>
                          <a:effectLst/>
                          <a:latin typeface="+mn-lt"/>
                          <a:ea typeface="Arial"/>
                          <a:cs typeface="Arial"/>
                          <a:sym typeface="Arial"/>
                        </a:rPr>
                        <a:t>m</a:t>
                      </a:r>
                      <a:r>
                        <a:rPr lang="ru-RU" sz="900" b="1" i="0" u="none" strike="noStrike" cap="none" dirty="0" err="1">
                          <a:solidFill>
                            <a:srgbClr val="000000"/>
                          </a:solidFill>
                          <a:effectLst/>
                          <a:latin typeface="+mn-lt"/>
                          <a:ea typeface="Arial"/>
                          <a:cs typeface="Arial"/>
                          <a:sym typeface="Arial"/>
                        </a:rPr>
                        <a:t>ining</a:t>
                      </a:r>
                      <a:r>
                        <a:rPr lang="ru-RU" sz="900" b="1" i="0" u="none" strike="noStrike" cap="none" dirty="0">
                          <a:solidFill>
                            <a:srgbClr val="000000"/>
                          </a:solidFill>
                          <a:effectLst/>
                          <a:latin typeface="+mn-lt"/>
                          <a:ea typeface="Arial"/>
                          <a:cs typeface="Arial"/>
                          <a:sym typeface="Arial"/>
                        </a:rPr>
                        <a:t> </a:t>
                      </a:r>
                      <a:r>
                        <a:rPr lang="ru-RU" sz="900" b="1" i="0" u="none" strike="noStrike" cap="none" dirty="0" err="1">
                          <a:solidFill>
                            <a:srgbClr val="000000"/>
                          </a:solidFill>
                          <a:effectLst/>
                          <a:latin typeface="+mn-lt"/>
                          <a:ea typeface="Arial"/>
                          <a:cs typeface="Arial"/>
                          <a:sym typeface="Arial"/>
                        </a:rPr>
                        <a:t>industry</a:t>
                      </a:r>
                      <a:r>
                        <a:rPr lang="ru-RU" sz="900" b="1" i="0" u="none" strike="noStrike" cap="none" dirty="0">
                          <a:solidFill>
                            <a:srgbClr val="000000"/>
                          </a:solidFill>
                          <a:effectLst/>
                          <a:latin typeface="+mn-lt"/>
                          <a:ea typeface="Arial"/>
                          <a:cs typeface="Arial"/>
                          <a:sym typeface="Arial"/>
                        </a:rPr>
                        <a:t>,</a:t>
                      </a:r>
                    </a:p>
                    <a:p>
                      <a:pPr algn="ctr"/>
                      <a:r>
                        <a:rPr lang="en-US" sz="900" b="1" i="0" u="none" strike="noStrike" cap="none" dirty="0">
                          <a:solidFill>
                            <a:srgbClr val="000000"/>
                          </a:solidFill>
                          <a:effectLst/>
                          <a:latin typeface="+mn-lt"/>
                          <a:ea typeface="Arial"/>
                          <a:cs typeface="Arial"/>
                          <a:sym typeface="Arial"/>
                        </a:rPr>
                        <a:t>l</a:t>
                      </a:r>
                      <a:r>
                        <a:rPr lang="ru-RU" sz="900" b="1" i="0" u="none" strike="noStrike" cap="none" dirty="0" err="1">
                          <a:solidFill>
                            <a:srgbClr val="000000"/>
                          </a:solidFill>
                          <a:effectLst/>
                          <a:latin typeface="+mn-lt"/>
                          <a:ea typeface="Arial"/>
                          <a:cs typeface="Arial"/>
                          <a:sym typeface="Arial"/>
                        </a:rPr>
                        <a:t>ivestock</a:t>
                      </a:r>
                      <a:r>
                        <a:rPr lang="ru-RU" sz="900" b="1" i="0" u="none" strike="noStrike" cap="none" dirty="0">
                          <a:solidFill>
                            <a:srgbClr val="000000"/>
                          </a:solidFill>
                          <a:effectLst/>
                          <a:latin typeface="+mn-lt"/>
                          <a:ea typeface="Arial"/>
                          <a:cs typeface="Arial"/>
                          <a:sym typeface="Arial"/>
                        </a:rPr>
                        <a:t> </a:t>
                      </a:r>
                      <a:r>
                        <a:rPr lang="ru-RU" sz="900" b="1" i="0" u="none" strike="noStrike" cap="none" dirty="0" err="1">
                          <a:solidFill>
                            <a:srgbClr val="000000"/>
                          </a:solidFill>
                          <a:effectLst/>
                          <a:latin typeface="+mn-lt"/>
                          <a:ea typeface="Arial"/>
                          <a:cs typeface="Arial"/>
                          <a:sym typeface="Arial"/>
                        </a:rPr>
                        <a:t>and</a:t>
                      </a:r>
                      <a:r>
                        <a:rPr lang="ru-RU" sz="900" b="1" i="0" u="none" strike="noStrike" cap="none" dirty="0">
                          <a:solidFill>
                            <a:srgbClr val="000000"/>
                          </a:solidFill>
                          <a:effectLst/>
                          <a:latin typeface="+mn-lt"/>
                          <a:ea typeface="Arial"/>
                          <a:cs typeface="Arial"/>
                          <a:sym typeface="Arial"/>
                        </a:rPr>
                        <a:t> </a:t>
                      </a:r>
                      <a:r>
                        <a:rPr lang="ru-RU" sz="900" b="1" i="0" u="none" strike="noStrike" cap="none" dirty="0" err="1">
                          <a:solidFill>
                            <a:srgbClr val="000000"/>
                          </a:solidFill>
                          <a:effectLst/>
                          <a:latin typeface="+mn-lt"/>
                          <a:ea typeface="Arial"/>
                          <a:cs typeface="Arial"/>
                          <a:sym typeface="Arial"/>
                        </a:rPr>
                        <a:t>reindeer</a:t>
                      </a:r>
                      <a:r>
                        <a:rPr lang="ru-RU" sz="900" b="1" i="0" u="none" strike="noStrike" cap="none" dirty="0">
                          <a:solidFill>
                            <a:srgbClr val="000000"/>
                          </a:solidFill>
                          <a:effectLst/>
                          <a:latin typeface="+mn-lt"/>
                          <a:ea typeface="Arial"/>
                          <a:cs typeface="Arial"/>
                          <a:sym typeface="Arial"/>
                        </a:rPr>
                        <a:t> </a:t>
                      </a:r>
                      <a:r>
                        <a:rPr lang="ru-RU" sz="900" b="1" i="0" u="none" strike="noStrike" cap="none" dirty="0" err="1">
                          <a:solidFill>
                            <a:srgbClr val="000000"/>
                          </a:solidFill>
                          <a:effectLst/>
                          <a:latin typeface="+mn-lt"/>
                          <a:ea typeface="Arial"/>
                          <a:cs typeface="Arial"/>
                          <a:sym typeface="Arial"/>
                        </a:rPr>
                        <a:t>herding</a:t>
                      </a:r>
                      <a:endParaRPr lang="ru-RU" sz="900" b="1" i="0" u="none" strike="noStrike" cap="none" dirty="0">
                        <a:solidFill>
                          <a:srgbClr val="000000"/>
                        </a:solidFill>
                        <a:effectLst/>
                        <a:latin typeface="+mn-lt"/>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900" b="1" dirty="0">
                        <a:latin typeface="+mn-lt"/>
                      </a:endParaRPr>
                    </a:p>
                    <a:p>
                      <a:pPr algn="ctr"/>
                      <a:endParaRPr lang="ru-RU" sz="900" b="1" dirty="0">
                        <a:latin typeface="+mn-lt"/>
                      </a:endParaRPr>
                    </a:p>
                  </a:txBody>
                  <a:tcPr marL="82283" marR="82283" marT="82283" marB="82283">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rgbClr val="202124"/>
                          </a:solidFill>
                          <a:effectLst/>
                          <a:latin typeface="+mn-lt"/>
                          <a:ea typeface="Arial"/>
                          <a:cs typeface="Arial"/>
                          <a:sym typeface="Arial"/>
                        </a:rPr>
                        <a:t>Precipitation above normal</a:t>
                      </a:r>
                      <a:endParaRPr lang="en-US" sz="900" b="0" i="0" u="none" strike="noStrike" cap="none" dirty="0">
                        <a:solidFill>
                          <a:srgbClr val="000000"/>
                        </a:solidFill>
                        <a:effectLst/>
                        <a:latin typeface="+mn-lt"/>
                        <a:ea typeface="Arial"/>
                        <a:cs typeface="Arial"/>
                        <a:sym typeface="Arial"/>
                      </a:endParaRPr>
                    </a:p>
                    <a:p>
                      <a:pPr algn="ctr"/>
                      <a:endParaRPr lang="ru-RU" sz="900" dirty="0">
                        <a:latin typeface="+mn-lt"/>
                      </a:endParaRPr>
                    </a:p>
                  </a:txBody>
                  <a:tcPr marL="82283" marR="82283" marT="82283" marB="82283">
                    <a:solidFill>
                      <a:schemeClr val="lt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900" b="0" i="0" u="none" strike="noStrike" cap="none" dirty="0" err="1">
                          <a:solidFill>
                            <a:srgbClr val="000000"/>
                          </a:solidFill>
                          <a:effectLst/>
                          <a:latin typeface="+mn-lt"/>
                          <a:ea typeface="Arial"/>
                          <a:cs typeface="Arial"/>
                          <a:sym typeface="Arial"/>
                        </a:rPr>
                        <a:t>Deep</a:t>
                      </a:r>
                      <a:r>
                        <a:rPr lang="ru-RU" sz="900" b="0" i="0" u="none" strike="noStrike" cap="none" dirty="0">
                          <a:solidFill>
                            <a:srgbClr val="000000"/>
                          </a:solidFill>
                          <a:effectLst/>
                          <a:latin typeface="+mn-lt"/>
                          <a:ea typeface="Arial"/>
                          <a:cs typeface="Arial"/>
                          <a:sym typeface="Arial"/>
                        </a:rPr>
                        <a:t> snow </a:t>
                      </a:r>
                      <a:r>
                        <a:rPr lang="ru-RU" sz="900" b="0" i="0" u="none" strike="noStrike" cap="none" dirty="0" err="1">
                          <a:solidFill>
                            <a:srgbClr val="000000"/>
                          </a:solidFill>
                          <a:effectLst/>
                          <a:latin typeface="+mn-lt"/>
                          <a:ea typeface="Arial"/>
                          <a:cs typeface="Arial"/>
                          <a:sym typeface="Arial"/>
                        </a:rPr>
                        <a:t>prevents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reindeer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and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other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animals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from</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reaching</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vegetation</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Reindeer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herders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may</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face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difficulties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moving</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their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herds</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due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to</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deep</a:t>
                      </a:r>
                      <a:r>
                        <a:rPr lang="ru-RU" sz="900" b="0" i="0" u="none" strike="noStrike" cap="none" dirty="0">
                          <a:solidFill>
                            <a:srgbClr val="000000"/>
                          </a:solidFill>
                          <a:effectLst/>
                          <a:latin typeface="+mn-lt"/>
                          <a:ea typeface="Arial"/>
                          <a:cs typeface="Arial"/>
                          <a:sym typeface="Arial"/>
                        </a:rPr>
                        <a:t> snow. </a:t>
                      </a:r>
                      <a:r>
                        <a:rPr lang="ru-RU" sz="900" b="0" i="0" u="none" strike="noStrike" cap="none" dirty="0" err="1">
                          <a:solidFill>
                            <a:srgbClr val="000000"/>
                          </a:solidFill>
                          <a:effectLst/>
                          <a:latin typeface="+mn-lt"/>
                          <a:ea typeface="Arial"/>
                          <a:cs typeface="Arial"/>
                          <a:sym typeface="Arial"/>
                        </a:rPr>
                        <a:t>Heavy</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snowfalls</a:t>
                      </a:r>
                      <a:r>
                        <a:rPr lang="ru-RU" sz="900" b="0" i="0" u="none" strike="noStrike" cap="none" dirty="0">
                          <a:solidFill>
                            <a:srgbClr val="000000"/>
                          </a:solidFill>
                          <a:effectLst/>
                          <a:latin typeface="+mn-lt"/>
                          <a:ea typeface="Arial"/>
                          <a:cs typeface="Arial"/>
                          <a:sym typeface="Arial"/>
                        </a:rPr>
                        <a:t> in </a:t>
                      </a:r>
                      <a:r>
                        <a:rPr lang="ru-RU" sz="900" b="0" i="0" u="none" strike="noStrike" cap="none" dirty="0" err="1">
                          <a:solidFill>
                            <a:srgbClr val="000000"/>
                          </a:solidFill>
                          <a:effectLst/>
                          <a:latin typeface="+mn-lt"/>
                          <a:ea typeface="Arial"/>
                          <a:cs typeface="Arial"/>
                          <a:sym typeface="Arial"/>
                        </a:rPr>
                        <a:t>winter</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can</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lead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to</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severe</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melting</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and</a:t>
                      </a:r>
                      <a:r>
                        <a:rPr lang="ru-RU" sz="900" b="0" i="0" u="none" strike="noStrike" cap="none" dirty="0">
                          <a:solidFill>
                            <a:srgbClr val="000000"/>
                          </a:solidFill>
                          <a:effectLst/>
                          <a:latin typeface="+mn-lt"/>
                          <a:ea typeface="Arial"/>
                          <a:cs typeface="Arial"/>
                          <a:sym typeface="Arial"/>
                        </a:rPr>
                        <a:t> </a:t>
                      </a:r>
                      <a:r>
                        <a:rPr lang="ru-RU" sz="900" b="0" i="0" u="none" strike="noStrike" cap="none" dirty="0" err="1">
                          <a:solidFill>
                            <a:srgbClr val="000000"/>
                          </a:solidFill>
                          <a:effectLst/>
                          <a:latin typeface="+mn-lt"/>
                          <a:ea typeface="Arial"/>
                          <a:cs typeface="Arial"/>
                          <a:sym typeface="Arial"/>
                        </a:rPr>
                        <a:t>flooding</a:t>
                      </a:r>
                      <a:r>
                        <a:rPr lang="ru-RU" sz="900" b="0" i="0" u="none" strike="noStrike" cap="none" dirty="0">
                          <a:solidFill>
                            <a:srgbClr val="000000"/>
                          </a:solidFill>
                          <a:effectLst/>
                          <a:latin typeface="+mn-lt"/>
                          <a:ea typeface="Arial"/>
                          <a:cs typeface="Arial"/>
                          <a:sym typeface="Arial"/>
                        </a:rPr>
                        <a:t> in </a:t>
                      </a:r>
                      <a:r>
                        <a:rPr lang="ru-RU" sz="900" b="0" i="0" u="none" strike="noStrike" cap="none" dirty="0" err="1">
                          <a:solidFill>
                            <a:srgbClr val="000000"/>
                          </a:solidFill>
                          <a:effectLst/>
                          <a:latin typeface="+mn-lt"/>
                          <a:ea typeface="Arial"/>
                          <a:cs typeface="Arial"/>
                          <a:sym typeface="Arial"/>
                        </a:rPr>
                        <a:t>summer</a:t>
                      </a:r>
                      <a:r>
                        <a:rPr lang="ru-RU" sz="900" b="0" i="0" u="none" strike="noStrike" cap="none" dirty="0">
                          <a:solidFill>
                            <a:srgbClr val="000000"/>
                          </a:solidFill>
                          <a:effectLst/>
                          <a:latin typeface="+mn-lt"/>
                          <a:ea typeface="Arial"/>
                          <a:cs typeface="Arial"/>
                          <a:sym typeface="Arial"/>
                        </a:rPr>
                        <a:t>.</a:t>
                      </a:r>
                    </a:p>
                  </a:txBody>
                  <a:tcPr marL="82283" marR="82283" marT="82283" marB="82283">
                    <a:solidFill>
                      <a:schemeClr val="lt1"/>
                    </a:solidFill>
                  </a:tcPr>
                </a:tc>
                <a:extLst>
                  <a:ext uri="{0D108BD9-81ED-4DB2-BD59-A6C34878D82A}">
                    <a16:rowId xmlns:a16="http://schemas.microsoft.com/office/drawing/2014/main" val="1083386423"/>
                  </a:ext>
                </a:extLst>
              </a:tr>
            </a:tbl>
          </a:graphicData>
        </a:graphic>
      </p:graphicFrame>
      <p:pic>
        <p:nvPicPr>
          <p:cNvPr id="753" name="Google Shape;753;g289ecd0e798_0_444"/>
          <p:cNvPicPr preferRelativeResize="0"/>
          <p:nvPr/>
        </p:nvPicPr>
        <p:blipFill rotWithShape="1">
          <a:blip r:embed="rId3">
            <a:alphaModFix/>
          </a:blip>
          <a:srcRect/>
          <a:stretch/>
        </p:blipFill>
        <p:spPr>
          <a:xfrm>
            <a:off x="7617062" y="48374"/>
            <a:ext cx="757238" cy="953528"/>
          </a:xfrm>
          <a:prstGeom prst="rect">
            <a:avLst/>
          </a:prstGeom>
          <a:noFill/>
          <a:ln>
            <a:noFill/>
          </a:ln>
        </p:spPr>
      </p:pic>
      <p:pic>
        <p:nvPicPr>
          <p:cNvPr id="754" name="Google Shape;754;g289ecd0e798_0_444"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617873" y="103661"/>
            <a:ext cx="757238" cy="842963"/>
          </a:xfrm>
          <a:prstGeom prst="rect">
            <a:avLst/>
          </a:prstGeom>
          <a:noFill/>
          <a:ln>
            <a:noFill/>
          </a:ln>
        </p:spPr>
      </p:pic>
      <p:sp>
        <p:nvSpPr>
          <p:cNvPr id="755" name="Google Shape;755;g289ecd0e798_0_444"/>
          <p:cNvSpPr txBox="1">
            <a:spLocks noGrp="1"/>
          </p:cNvSpPr>
          <p:nvPr>
            <p:ph type="title" idx="4294967295"/>
          </p:nvPr>
        </p:nvSpPr>
        <p:spPr>
          <a:xfrm>
            <a:off x="2030675" y="464804"/>
            <a:ext cx="5335735" cy="498690"/>
          </a:xfrm>
          <a:prstGeom prst="rect">
            <a:avLst/>
          </a:prstGeom>
          <a:noFill/>
          <a:ln>
            <a:noFill/>
          </a:ln>
        </p:spPr>
        <p:txBody>
          <a:bodyPr spcFirstLastPara="1" wrap="square" lIns="82283" tIns="41130" rIns="82283" bIns="41130" anchor="ctr" anchorCtr="0">
            <a:noAutofit/>
          </a:bodyPr>
          <a:lstStyle/>
          <a:p>
            <a:pPr>
              <a:buSzPts val="3200"/>
            </a:pPr>
            <a:r>
              <a:rPr lang="en-CA" sz="2800" b="1" dirty="0">
                <a:solidFill>
                  <a:srgbClr val="17365D"/>
                </a:solidFill>
              </a:rPr>
              <a:t>Western &amp; Eastern Siberia,</a:t>
            </a:r>
            <a:br>
              <a:rPr lang="en-CA" sz="2800" b="1" dirty="0">
                <a:solidFill>
                  <a:srgbClr val="17365D"/>
                </a:solidFill>
              </a:rPr>
            </a:br>
            <a:r>
              <a:rPr lang="en-CA" sz="2800" b="1" dirty="0">
                <a:solidFill>
                  <a:srgbClr val="17365D"/>
                </a:solidFill>
              </a:rPr>
              <a:t>Chukchi and Bering</a:t>
            </a:r>
            <a:endParaRPr sz="2800" b="1" dirty="0">
              <a:solidFill>
                <a:srgbClr val="17365D"/>
              </a:solidFill>
            </a:endParaRPr>
          </a:p>
        </p:txBody>
      </p:sp>
      <p:sp>
        <p:nvSpPr>
          <p:cNvPr id="2" name="Google Shape;754;p114">
            <a:extLst>
              <a:ext uri="{FF2B5EF4-FFF2-40B4-BE49-F238E27FC236}">
                <a16:creationId xmlns:a16="http://schemas.microsoft.com/office/drawing/2014/main" id="{75C05CF1-3B7F-C095-326B-9AB05CFBF87E}"/>
              </a:ext>
            </a:extLst>
          </p:cNvPr>
          <p:cNvSpPr/>
          <p:nvPr/>
        </p:nvSpPr>
        <p:spPr>
          <a:xfrm>
            <a:off x="0" y="4926300"/>
            <a:ext cx="9144000" cy="2172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300"/>
              <a:buFont typeface="Calibri"/>
              <a:buNone/>
              <a:tabLst/>
              <a:defRPr/>
            </a:pPr>
            <a:r>
              <a:rPr kumimoji="0" lang="en" sz="2300" b="0" i="0" u="none" strike="noStrike" kern="0" cap="none" spc="0" normalizeH="0" baseline="0" noProof="0" dirty="0">
                <a:ln>
                  <a:noFill/>
                </a:ln>
                <a:solidFill>
                  <a:srgbClr val="FFFFFF"/>
                </a:solidFill>
                <a:effectLst/>
                <a:uLnTx/>
                <a:uFillTx/>
                <a:latin typeface="Calibri"/>
                <a:ea typeface="Calibri"/>
                <a:cs typeface="Calibri"/>
                <a:sym typeface="Calibri"/>
              </a:rPr>
              <a:t>Arctic Climate Forum #16   5-6 November 2025</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43"/>
        <p:cNvGrpSpPr/>
        <p:nvPr/>
      </p:nvGrpSpPr>
      <p:grpSpPr>
        <a:xfrm>
          <a:off x="0" y="0"/>
          <a:ext cx="0" cy="0"/>
          <a:chOff x="0" y="0"/>
          <a:chExt cx="0" cy="0"/>
        </a:xfrm>
      </p:grpSpPr>
      <p:sp>
        <p:nvSpPr>
          <p:cNvPr id="1344" name="Google Shape;1344;p156"/>
          <p:cNvSpPr txBox="1">
            <a:spLocks noGrp="1"/>
          </p:cNvSpPr>
          <p:nvPr>
            <p:ph type="title"/>
          </p:nvPr>
        </p:nvSpPr>
        <p:spPr>
          <a:xfrm>
            <a:off x="-1989396" y="1887328"/>
            <a:ext cx="8229600" cy="857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400"/>
              <a:buFont typeface="Arial"/>
              <a:buNone/>
            </a:pPr>
            <a:r>
              <a:rPr lang="en" b="1" dirty="0">
                <a:solidFill>
                  <a:srgbClr val="17365D"/>
                </a:solidFill>
                <a:effectLst>
                  <a:outerShdw blurRad="38100" dist="38100" dir="2700000" algn="tl">
                    <a:srgbClr val="000000">
                      <a:alpha val="43137"/>
                    </a:srgbClr>
                  </a:outerShdw>
                </a:effectLst>
              </a:rPr>
              <a:t>Central Arctic</a:t>
            </a:r>
            <a:br>
              <a:rPr lang="en" b="1" dirty="0">
                <a:solidFill>
                  <a:srgbClr val="17365D"/>
                </a:solidFill>
              </a:rPr>
            </a:br>
            <a:r>
              <a:rPr lang="en" sz="2700" dirty="0">
                <a:solidFill>
                  <a:srgbClr val="17365D"/>
                </a:solidFill>
              </a:rPr>
              <a:t>Anna Timofeeva</a:t>
            </a:r>
            <a:endParaRPr sz="2700" dirty="0">
              <a:solidFill>
                <a:srgbClr val="17365D"/>
              </a:solidFill>
            </a:endParaRPr>
          </a:p>
        </p:txBody>
      </p:sp>
      <p:sp>
        <p:nvSpPr>
          <p:cNvPr id="1345" name="Google Shape;1345;p156"/>
          <p:cNvSpPr txBox="1"/>
          <p:nvPr/>
        </p:nvSpPr>
        <p:spPr>
          <a:xfrm>
            <a:off x="1371600" y="4384483"/>
            <a:ext cx="7538700" cy="599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888888"/>
              </a:buClr>
              <a:buSzPts val="3200"/>
              <a:buFont typeface="Arial"/>
              <a:buNone/>
            </a:pPr>
            <a:r>
              <a:rPr lang="en" sz="3200" b="0" i="0" u="none" strike="noStrike" cap="none">
                <a:solidFill>
                  <a:srgbClr val="888888"/>
                </a:solidFill>
                <a:latin typeface="Arial"/>
                <a:ea typeface="Arial"/>
                <a:cs typeface="Arial"/>
                <a:sym typeface="Arial"/>
              </a:rPr>
              <a:t>Arctic Regional Climate Centre Network</a:t>
            </a:r>
            <a:endParaRPr sz="3200" b="0" i="0" u="none" strike="noStrike" cap="none">
              <a:solidFill>
                <a:srgbClr val="888888"/>
              </a:solidFill>
              <a:latin typeface="Arial"/>
              <a:ea typeface="Arial"/>
              <a:cs typeface="Arial"/>
              <a:sym typeface="Arial"/>
            </a:endParaRPr>
          </a:p>
        </p:txBody>
      </p:sp>
      <p:pic>
        <p:nvPicPr>
          <p:cNvPr id="1346" name="Google Shape;1346;p156"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4141174"/>
            <a:ext cx="757238" cy="842963"/>
          </a:xfrm>
          <a:prstGeom prst="rect">
            <a:avLst/>
          </a:prstGeom>
          <a:noFill/>
          <a:ln>
            <a:noFill/>
          </a:ln>
        </p:spPr>
      </p:pic>
      <p:pic>
        <p:nvPicPr>
          <p:cNvPr id="1347" name="Google Shape;1347;p156"/>
          <p:cNvPicPr preferRelativeResize="0"/>
          <p:nvPr/>
        </p:nvPicPr>
        <p:blipFill rotWithShape="1">
          <a:blip r:embed="rId4">
            <a:alphaModFix/>
          </a:blip>
          <a:srcRect/>
          <a:stretch/>
        </p:blipFill>
        <p:spPr>
          <a:xfrm>
            <a:off x="172229" y="131032"/>
            <a:ext cx="1043405" cy="1313883"/>
          </a:xfrm>
          <a:prstGeom prst="rect">
            <a:avLst/>
          </a:prstGeom>
          <a:noFill/>
          <a:ln>
            <a:noFill/>
          </a:ln>
        </p:spPr>
      </p:pic>
      <p:grpSp>
        <p:nvGrpSpPr>
          <p:cNvPr id="1348" name="Google Shape;1348;p156"/>
          <p:cNvGrpSpPr/>
          <p:nvPr/>
        </p:nvGrpSpPr>
        <p:grpSpPr>
          <a:xfrm>
            <a:off x="4633356" y="265471"/>
            <a:ext cx="4113867" cy="4003123"/>
            <a:chOff x="70096" y="1152841"/>
            <a:chExt cx="2688099" cy="2688099"/>
          </a:xfrm>
        </p:grpSpPr>
        <p:sp>
          <p:nvSpPr>
            <p:cNvPr id="1349" name="Google Shape;1349;p156"/>
            <p:cNvSpPr/>
            <p:nvPr/>
          </p:nvSpPr>
          <p:spPr>
            <a:xfrm rot="8930811">
              <a:off x="1249488" y="2366087"/>
              <a:ext cx="389115" cy="393026"/>
            </a:xfrm>
            <a:prstGeom prst="arc">
              <a:avLst>
                <a:gd name="adj1" fmla="val 12169481"/>
                <a:gd name="adj2" fmla="val 3320219"/>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350" name="Google Shape;1350;p156"/>
            <p:cNvGrpSpPr/>
            <p:nvPr/>
          </p:nvGrpSpPr>
          <p:grpSpPr>
            <a:xfrm>
              <a:off x="822888" y="1862106"/>
              <a:ext cx="1199100" cy="1038900"/>
              <a:chOff x="822888" y="1862106"/>
              <a:chExt cx="1199100" cy="1038900"/>
            </a:xfrm>
          </p:grpSpPr>
          <p:sp>
            <p:nvSpPr>
              <p:cNvPr id="1351" name="Google Shape;1351;p156"/>
              <p:cNvSpPr/>
              <p:nvPr/>
            </p:nvSpPr>
            <p:spPr>
              <a:xfrm rot="-5660200">
                <a:off x="944370" y="1816536"/>
                <a:ext cx="956137" cy="1130039"/>
              </a:xfrm>
              <a:prstGeom prst="arc">
                <a:avLst>
                  <a:gd name="adj1" fmla="val 17259318"/>
                  <a:gd name="adj2" fmla="val 2706131"/>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2" name="Google Shape;1352;p156"/>
              <p:cNvSpPr/>
              <p:nvPr/>
            </p:nvSpPr>
            <p:spPr>
              <a:xfrm rot="-1227233">
                <a:off x="1589844" y="2159237"/>
                <a:ext cx="315064" cy="640766"/>
              </a:xfrm>
              <a:prstGeom prst="arc">
                <a:avLst>
                  <a:gd name="adj1" fmla="val 16654532"/>
                  <a:gd name="adj2" fmla="val 1261448"/>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353" name="Google Shape;1353;p156"/>
              <p:cNvCxnSpPr>
                <a:stCxn id="1351" idx="0"/>
                <a:endCxn id="1349" idx="2"/>
              </p:cNvCxnSpPr>
              <p:nvPr/>
            </p:nvCxnSpPr>
            <p:spPr>
              <a:xfrm>
                <a:off x="892675" y="2227571"/>
                <a:ext cx="375600" cy="248400"/>
              </a:xfrm>
              <a:prstGeom prst="straightConnector1">
                <a:avLst/>
              </a:prstGeom>
              <a:noFill/>
              <a:ln w="19050" cap="flat" cmpd="sng">
                <a:solidFill>
                  <a:srgbClr val="FF0000"/>
                </a:solidFill>
                <a:prstDash val="solid"/>
                <a:round/>
                <a:headEnd type="none" w="sm" len="sm"/>
                <a:tailEnd type="none" w="sm" len="sm"/>
              </a:ln>
            </p:spPr>
          </p:cxnSp>
          <p:cxnSp>
            <p:nvCxnSpPr>
              <p:cNvPr id="1354" name="Google Shape;1354;p156"/>
              <p:cNvCxnSpPr>
                <a:stCxn id="1351" idx="2"/>
                <a:endCxn id="1352" idx="0"/>
              </p:cNvCxnSpPr>
              <p:nvPr/>
            </p:nvCxnSpPr>
            <p:spPr>
              <a:xfrm flipH="1">
                <a:off x="1672538" y="1969891"/>
                <a:ext cx="50100" cy="204900"/>
              </a:xfrm>
              <a:prstGeom prst="straightConnector1">
                <a:avLst/>
              </a:prstGeom>
              <a:noFill/>
              <a:ln w="19050" cap="flat" cmpd="sng">
                <a:solidFill>
                  <a:srgbClr val="FF0000"/>
                </a:solidFill>
                <a:prstDash val="solid"/>
                <a:round/>
                <a:headEnd type="none" w="sm" len="sm"/>
                <a:tailEnd type="none" w="sm" len="sm"/>
              </a:ln>
            </p:spPr>
          </p:cxnSp>
          <p:cxnSp>
            <p:nvCxnSpPr>
              <p:cNvPr id="1355" name="Google Shape;1355;p156"/>
              <p:cNvCxnSpPr>
                <a:stCxn id="1352" idx="2"/>
                <a:endCxn id="1349" idx="0"/>
              </p:cNvCxnSpPr>
              <p:nvPr/>
            </p:nvCxnSpPr>
            <p:spPr>
              <a:xfrm flipH="1">
                <a:off x="1637658" y="2488608"/>
                <a:ext cx="277500" cy="51300"/>
              </a:xfrm>
              <a:prstGeom prst="straightConnector1">
                <a:avLst/>
              </a:prstGeom>
              <a:noFill/>
              <a:ln w="19050" cap="flat" cmpd="sng">
                <a:solidFill>
                  <a:srgbClr val="FF0000"/>
                </a:solidFill>
                <a:prstDash val="solid"/>
                <a:round/>
                <a:headEnd type="none" w="sm" len="sm"/>
                <a:tailEnd type="none" w="sm" len="sm"/>
              </a:ln>
            </p:spPr>
          </p:cxnSp>
        </p:grpSp>
        <p:pic>
          <p:nvPicPr>
            <p:cNvPr id="1356" name="Google Shape;1356;p156"/>
            <p:cNvPicPr preferRelativeResize="0"/>
            <p:nvPr/>
          </p:nvPicPr>
          <p:blipFill rotWithShape="1">
            <a:blip r:embed="rId5">
              <a:alphaModFix/>
            </a:blip>
            <a:srcRect/>
            <a:stretch/>
          </p:blipFill>
          <p:spPr>
            <a:xfrm>
              <a:off x="70096" y="1152841"/>
              <a:ext cx="2688099" cy="2688099"/>
            </a:xfrm>
            <a:prstGeom prst="rect">
              <a:avLst/>
            </a:prstGeom>
            <a:noFill/>
            <a:ln>
              <a:noFill/>
            </a:ln>
          </p:spPr>
        </p:pic>
        <p:sp>
          <p:nvSpPr>
            <p:cNvPr id="1357" name="Google Shape;1357;p156"/>
            <p:cNvSpPr/>
            <p:nvPr/>
          </p:nvSpPr>
          <p:spPr>
            <a:xfrm>
              <a:off x="1416238" y="2606658"/>
              <a:ext cx="333490" cy="234265"/>
            </a:xfrm>
            <a:custGeom>
              <a:avLst/>
              <a:gdLst/>
              <a:ahLst/>
              <a:cxnLst/>
              <a:rect l="l" t="t" r="r" b="b"/>
              <a:pathLst>
                <a:path w="333490" h="234265" extrusionOk="0">
                  <a:moveTo>
                    <a:pt x="26800" y="811"/>
                  </a:moveTo>
                  <a:cubicBezTo>
                    <a:pt x="24816" y="-7126"/>
                    <a:pt x="2987" y="45261"/>
                    <a:pt x="606" y="67486"/>
                  </a:cubicBezTo>
                  <a:cubicBezTo>
                    <a:pt x="-1775" y="89711"/>
                    <a:pt x="2987" y="112730"/>
                    <a:pt x="12512" y="134161"/>
                  </a:cubicBezTo>
                  <a:cubicBezTo>
                    <a:pt x="22037" y="155592"/>
                    <a:pt x="36722" y="179404"/>
                    <a:pt x="57756" y="196073"/>
                  </a:cubicBezTo>
                  <a:cubicBezTo>
                    <a:pt x="78790" y="212742"/>
                    <a:pt x="104587" y="232982"/>
                    <a:pt x="138718" y="234173"/>
                  </a:cubicBezTo>
                  <a:cubicBezTo>
                    <a:pt x="172849" y="235364"/>
                    <a:pt x="230793" y="225045"/>
                    <a:pt x="262543" y="203217"/>
                  </a:cubicBezTo>
                  <a:cubicBezTo>
                    <a:pt x="294293" y="181389"/>
                    <a:pt x="318899" y="129399"/>
                    <a:pt x="329218" y="103205"/>
                  </a:cubicBezTo>
                  <a:cubicBezTo>
                    <a:pt x="339537" y="77011"/>
                    <a:pt x="328425" y="38515"/>
                    <a:pt x="324456" y="46055"/>
                  </a:cubicBezTo>
                  <a:cubicBezTo>
                    <a:pt x="320487" y="53596"/>
                    <a:pt x="318900" y="121064"/>
                    <a:pt x="305406" y="148448"/>
                  </a:cubicBezTo>
                  <a:cubicBezTo>
                    <a:pt x="291912" y="175832"/>
                    <a:pt x="268893" y="196867"/>
                    <a:pt x="243493" y="210361"/>
                  </a:cubicBezTo>
                  <a:cubicBezTo>
                    <a:pt x="218093" y="223855"/>
                    <a:pt x="182375" y="230205"/>
                    <a:pt x="153006" y="229411"/>
                  </a:cubicBezTo>
                  <a:cubicBezTo>
                    <a:pt x="123637" y="228617"/>
                    <a:pt x="90697" y="224648"/>
                    <a:pt x="67281" y="205598"/>
                  </a:cubicBezTo>
                  <a:cubicBezTo>
                    <a:pt x="43865" y="186548"/>
                    <a:pt x="21640" y="143289"/>
                    <a:pt x="12512" y="115111"/>
                  </a:cubicBezTo>
                  <a:cubicBezTo>
                    <a:pt x="3384" y="86933"/>
                    <a:pt x="28784" y="8748"/>
                    <a:pt x="26800" y="811"/>
                  </a:cubicBezTo>
                  <a:close/>
                </a:path>
              </a:pathLst>
            </a:custGeom>
            <a:solidFill>
              <a:schemeClr val="accen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8" name="Google Shape;1358;p156"/>
            <p:cNvSpPr/>
            <p:nvPr/>
          </p:nvSpPr>
          <p:spPr>
            <a:xfrm>
              <a:off x="1107313" y="2130431"/>
              <a:ext cx="740537" cy="273836"/>
            </a:xfrm>
            <a:custGeom>
              <a:avLst/>
              <a:gdLst/>
              <a:ahLst/>
              <a:cxnLst/>
              <a:rect l="l" t="t" r="r" b="b"/>
              <a:pathLst>
                <a:path w="740537" h="273836" extrusionOk="0">
                  <a:moveTo>
                    <a:pt x="740537" y="65082"/>
                  </a:moveTo>
                  <a:cubicBezTo>
                    <a:pt x="740537" y="64685"/>
                    <a:pt x="638144" y="25791"/>
                    <a:pt x="585756" y="15075"/>
                  </a:cubicBezTo>
                  <a:cubicBezTo>
                    <a:pt x="533368" y="4359"/>
                    <a:pt x="474631" y="-2387"/>
                    <a:pt x="426212" y="788"/>
                  </a:cubicBezTo>
                  <a:cubicBezTo>
                    <a:pt x="377793" y="3963"/>
                    <a:pt x="338502" y="17853"/>
                    <a:pt x="295243" y="34125"/>
                  </a:cubicBezTo>
                  <a:cubicBezTo>
                    <a:pt x="251984" y="50397"/>
                    <a:pt x="208725" y="69447"/>
                    <a:pt x="166656" y="98419"/>
                  </a:cubicBezTo>
                  <a:cubicBezTo>
                    <a:pt x="124587" y="127391"/>
                    <a:pt x="70215" y="178985"/>
                    <a:pt x="42831" y="207957"/>
                  </a:cubicBezTo>
                  <a:cubicBezTo>
                    <a:pt x="15447" y="236929"/>
                    <a:pt x="-7572" y="282966"/>
                    <a:pt x="2350" y="272250"/>
                  </a:cubicBezTo>
                  <a:cubicBezTo>
                    <a:pt x="12272" y="261534"/>
                    <a:pt x="63468" y="178588"/>
                    <a:pt x="102362" y="143663"/>
                  </a:cubicBezTo>
                  <a:cubicBezTo>
                    <a:pt x="141256" y="108738"/>
                    <a:pt x="196818" y="81750"/>
                    <a:pt x="235712" y="62700"/>
                  </a:cubicBezTo>
                  <a:cubicBezTo>
                    <a:pt x="274606" y="43650"/>
                    <a:pt x="300800" y="39285"/>
                    <a:pt x="335725" y="29363"/>
                  </a:cubicBezTo>
                  <a:cubicBezTo>
                    <a:pt x="370650" y="19441"/>
                    <a:pt x="403590" y="5153"/>
                    <a:pt x="445262" y="3169"/>
                  </a:cubicBezTo>
                  <a:cubicBezTo>
                    <a:pt x="486934" y="1185"/>
                    <a:pt x="535750" y="6741"/>
                    <a:pt x="585756" y="17457"/>
                  </a:cubicBezTo>
                  <a:cubicBezTo>
                    <a:pt x="635762" y="28173"/>
                    <a:pt x="740537" y="65479"/>
                    <a:pt x="740537" y="65082"/>
                  </a:cubicBezTo>
                  <a:close/>
                </a:path>
              </a:pathLst>
            </a:custGeom>
            <a:solidFill>
              <a:schemeClr val="accen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9" name="Google Shape;1359;p156"/>
            <p:cNvSpPr/>
            <p:nvPr/>
          </p:nvSpPr>
          <p:spPr>
            <a:xfrm>
              <a:off x="1781175" y="2197894"/>
              <a:ext cx="71438" cy="126238"/>
            </a:xfrm>
            <a:custGeom>
              <a:avLst/>
              <a:gdLst/>
              <a:ahLst/>
              <a:cxnLst/>
              <a:rect l="l" t="t" r="r" b="b"/>
              <a:pathLst>
                <a:path w="71438" h="126238" extrusionOk="0">
                  <a:moveTo>
                    <a:pt x="71438" y="0"/>
                  </a:moveTo>
                  <a:cubicBezTo>
                    <a:pt x="71438" y="0"/>
                    <a:pt x="0" y="123825"/>
                    <a:pt x="0" y="126206"/>
                  </a:cubicBezTo>
                  <a:cubicBezTo>
                    <a:pt x="0" y="128587"/>
                    <a:pt x="71438" y="0"/>
                    <a:pt x="71438" y="0"/>
                  </a:cubicBezTo>
                  <a:close/>
                </a:path>
              </a:pathLst>
            </a:custGeom>
            <a:solidFill>
              <a:schemeClr val="accen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0" name="Google Shape;1360;p156"/>
            <p:cNvSpPr/>
            <p:nvPr/>
          </p:nvSpPr>
          <p:spPr>
            <a:xfrm>
              <a:off x="1780556" y="2334281"/>
              <a:ext cx="186829" cy="273497"/>
            </a:xfrm>
            <a:custGeom>
              <a:avLst/>
              <a:gdLst/>
              <a:ahLst/>
              <a:cxnLst/>
              <a:rect l="l" t="t" r="r" b="b"/>
              <a:pathLst>
                <a:path w="199284" h="275564" extrusionOk="0">
                  <a:moveTo>
                    <a:pt x="1079" y="1072"/>
                  </a:moveTo>
                  <a:cubicBezTo>
                    <a:pt x="9414" y="8613"/>
                    <a:pt x="77279" y="60603"/>
                    <a:pt x="103473" y="89178"/>
                  </a:cubicBezTo>
                  <a:cubicBezTo>
                    <a:pt x="129667" y="117753"/>
                    <a:pt x="142366" y="141566"/>
                    <a:pt x="158241" y="172522"/>
                  </a:cubicBezTo>
                  <a:cubicBezTo>
                    <a:pt x="174116" y="203478"/>
                    <a:pt x="195548" y="268566"/>
                    <a:pt x="198723" y="274916"/>
                  </a:cubicBezTo>
                  <a:cubicBezTo>
                    <a:pt x="201898" y="281266"/>
                    <a:pt x="191182" y="239594"/>
                    <a:pt x="177291" y="210622"/>
                  </a:cubicBezTo>
                  <a:cubicBezTo>
                    <a:pt x="163400" y="181650"/>
                    <a:pt x="136016" y="128866"/>
                    <a:pt x="115379" y="101085"/>
                  </a:cubicBezTo>
                  <a:cubicBezTo>
                    <a:pt x="94742" y="73304"/>
                    <a:pt x="72119" y="60207"/>
                    <a:pt x="53466" y="43935"/>
                  </a:cubicBezTo>
                  <a:cubicBezTo>
                    <a:pt x="34813" y="27663"/>
                    <a:pt x="-7256" y="-6469"/>
                    <a:pt x="1079" y="1072"/>
                  </a:cubicBezTo>
                  <a:close/>
                </a:path>
              </a:pathLst>
            </a:custGeom>
            <a:solidFill>
              <a:schemeClr val="accen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1" name="Google Shape;1361;p156"/>
            <p:cNvSpPr/>
            <p:nvPr/>
          </p:nvSpPr>
          <p:spPr>
            <a:xfrm>
              <a:off x="1743075" y="2605088"/>
              <a:ext cx="221456" cy="35718"/>
            </a:xfrm>
            <a:custGeom>
              <a:avLst/>
              <a:gdLst/>
              <a:ahLst/>
              <a:cxnLst/>
              <a:rect l="l" t="t" r="r" b="b"/>
              <a:pathLst>
                <a:path w="221456" h="35718" extrusionOk="0">
                  <a:moveTo>
                    <a:pt x="0" y="35718"/>
                  </a:moveTo>
                  <a:lnTo>
                    <a:pt x="221456" y="0"/>
                  </a:lnTo>
                  <a:cubicBezTo>
                    <a:pt x="221059" y="794"/>
                    <a:pt x="0" y="35718"/>
                    <a:pt x="0" y="35718"/>
                  </a:cubicBezTo>
                  <a:close/>
                </a:path>
              </a:pathLst>
            </a:custGeom>
            <a:solidFill>
              <a:schemeClr val="accen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2" name="Google Shape;1362;p156"/>
            <p:cNvSpPr/>
            <p:nvPr/>
          </p:nvSpPr>
          <p:spPr>
            <a:xfrm>
              <a:off x="1114425" y="2409825"/>
              <a:ext cx="326231" cy="183356"/>
            </a:xfrm>
            <a:custGeom>
              <a:avLst/>
              <a:gdLst/>
              <a:ahLst/>
              <a:cxnLst/>
              <a:rect l="l" t="t" r="r" b="b"/>
              <a:pathLst>
                <a:path w="326231" h="183356" extrusionOk="0">
                  <a:moveTo>
                    <a:pt x="0" y="0"/>
                  </a:moveTo>
                  <a:lnTo>
                    <a:pt x="326231" y="183356"/>
                  </a:lnTo>
                  <a:cubicBezTo>
                    <a:pt x="326628" y="183753"/>
                    <a:pt x="0" y="0"/>
                    <a:pt x="0" y="0"/>
                  </a:cubicBezTo>
                  <a:close/>
                </a:path>
              </a:pathLst>
            </a:custGeom>
            <a:solidFill>
              <a:schemeClr val="accen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1709738" y="205979"/>
            <a:ext cx="6172200" cy="857250"/>
          </a:xfrm>
          <a:prstGeom prst="rect">
            <a:avLst/>
          </a:prstGeom>
          <a:noFill/>
          <a:ln>
            <a:noFill/>
          </a:ln>
        </p:spPr>
        <p:txBody>
          <a:bodyPr spcFirstLastPara="1" wrap="square" lIns="68569" tIns="34275" rIns="68569" bIns="34275" anchor="ctr" anchorCtr="0">
            <a:noAutofit/>
          </a:bodyPr>
          <a:lstStyle/>
          <a:p>
            <a:r>
              <a:rPr lang="en-CA" sz="2800" dirty="0">
                <a:effectLst>
                  <a:outerShdw blurRad="38100" dist="38100" dir="2700000" algn="tl">
                    <a:srgbClr val="000000">
                      <a:alpha val="43137"/>
                    </a:srgbClr>
                  </a:outerShdw>
                </a:effectLst>
              </a:rPr>
              <a:t>The Arctic Regional Climate Centre</a:t>
            </a:r>
            <a:endParaRPr sz="2800" dirty="0">
              <a:effectLst>
                <a:outerShdw blurRad="38100" dist="38100" dir="2700000" algn="tl">
                  <a:srgbClr val="000000">
                    <a:alpha val="43137"/>
                  </a:srgbClr>
                </a:outerShdw>
              </a:effectLst>
            </a:endParaRPr>
          </a:p>
        </p:txBody>
      </p:sp>
      <p:graphicFrame>
        <p:nvGraphicFramePr>
          <p:cNvPr id="204" name="Google Shape;204;p31"/>
          <p:cNvGraphicFramePr/>
          <p:nvPr/>
        </p:nvGraphicFramePr>
        <p:xfrm>
          <a:off x="2141935" y="1075135"/>
          <a:ext cx="5394732" cy="2658637"/>
        </p:xfrm>
        <a:graphic>
          <a:graphicData uri="http://schemas.openxmlformats.org/drawingml/2006/table">
            <a:tbl>
              <a:tblPr>
                <a:noFill/>
              </a:tblPr>
              <a:tblGrid>
                <a:gridCol w="1105800">
                  <a:extLst>
                    <a:ext uri="{9D8B030D-6E8A-4147-A177-3AD203B41FA5}">
                      <a16:colId xmlns:a16="http://schemas.microsoft.com/office/drawing/2014/main" val="20000"/>
                    </a:ext>
                  </a:extLst>
                </a:gridCol>
                <a:gridCol w="1057594">
                  <a:extLst>
                    <a:ext uri="{9D8B030D-6E8A-4147-A177-3AD203B41FA5}">
                      <a16:colId xmlns:a16="http://schemas.microsoft.com/office/drawing/2014/main" val="20001"/>
                    </a:ext>
                  </a:extLst>
                </a:gridCol>
                <a:gridCol w="990450">
                  <a:extLst>
                    <a:ext uri="{9D8B030D-6E8A-4147-A177-3AD203B41FA5}">
                      <a16:colId xmlns:a16="http://schemas.microsoft.com/office/drawing/2014/main" val="20002"/>
                    </a:ext>
                  </a:extLst>
                </a:gridCol>
                <a:gridCol w="840938">
                  <a:extLst>
                    <a:ext uri="{9D8B030D-6E8A-4147-A177-3AD203B41FA5}">
                      <a16:colId xmlns:a16="http://schemas.microsoft.com/office/drawing/2014/main" val="20003"/>
                    </a:ext>
                  </a:extLst>
                </a:gridCol>
                <a:gridCol w="1399950">
                  <a:extLst>
                    <a:ext uri="{9D8B030D-6E8A-4147-A177-3AD203B41FA5}">
                      <a16:colId xmlns:a16="http://schemas.microsoft.com/office/drawing/2014/main" val="20004"/>
                    </a:ext>
                  </a:extLst>
                </a:gridCol>
              </a:tblGrid>
              <a:tr h="206025">
                <a:tc gridSpan="2">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NATIONAL</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REGIONAL   </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CIRCUMPOLAR </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51225">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Countries</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Meteorological Organizations</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Regional Climate Centres (RCCs)</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rowSpan="9">
                  <a:txBody>
                    <a:bodyPr/>
                    <a:lstStyle/>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Arctic </a:t>
                      </a:r>
                      <a:endParaRPr sz="900" b="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CA" sz="900" b="1" u="none" strike="noStrike" cap="none">
                          <a:solidFill>
                            <a:srgbClr val="000000"/>
                          </a:solidFill>
                          <a:latin typeface="Calibri"/>
                          <a:ea typeface="Calibri"/>
                          <a:cs typeface="Calibri"/>
                          <a:sym typeface="Calibri"/>
                        </a:rPr>
                        <a:t>Regional Climate Centre</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1"/>
                  </a:ext>
                </a:extLst>
              </a:tr>
              <a:tr h="214256">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United States</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D2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NOAA</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D2D6"/>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North American Node</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D2D6"/>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Forecasting</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D2D6"/>
                    </a:solidFill>
                  </a:tcPr>
                </a:tc>
                <a:tc vMerge="1">
                  <a:txBody>
                    <a:bodyPr/>
                    <a:lstStyle/>
                    <a:p>
                      <a:endParaRPr lang="en-US"/>
                    </a:p>
                  </a:txBody>
                  <a:tcPr/>
                </a:tc>
                <a:extLst>
                  <a:ext uri="{0D108BD9-81ED-4DB2-BD59-A6C34878D82A}">
                    <a16:rowId xmlns:a16="http://schemas.microsoft.com/office/drawing/2014/main" val="10002"/>
                  </a:ext>
                </a:extLst>
              </a:tr>
              <a:tr h="379088">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Canada</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D2D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ECCC</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D2D6"/>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14256">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Denmark</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DMI</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rowSpan="5">
                  <a:txBody>
                    <a:bodyPr/>
                    <a:lstStyle/>
                    <a:p>
                      <a:pPr marL="0" marR="0" lvl="0" indent="0" algn="ctr" rtl="0">
                        <a:lnSpc>
                          <a:spcPct val="100000"/>
                        </a:lnSpc>
                        <a:spcBef>
                          <a:spcPts val="0"/>
                        </a:spcBef>
                        <a:spcAft>
                          <a:spcPts val="0"/>
                        </a:spcAft>
                        <a:buClr>
                          <a:srgbClr val="000000"/>
                        </a:buClr>
                        <a:buSzPts val="1200"/>
                        <a:buFont typeface="Arial"/>
                        <a:buNone/>
                      </a:pPr>
                      <a:r>
                        <a:rPr lang="en-CA" sz="900">
                          <a:latin typeface="Calibri"/>
                          <a:ea typeface="Calibri"/>
                          <a:cs typeface="Calibri"/>
                          <a:sym typeface="Calibri"/>
                        </a:rPr>
                        <a:t>Nordic </a:t>
                      </a:r>
                      <a:r>
                        <a:rPr lang="en-CA" sz="900" u="none" strike="noStrike" cap="none">
                          <a:solidFill>
                            <a:srgbClr val="000000"/>
                          </a:solidFill>
                          <a:latin typeface="Calibri"/>
                          <a:ea typeface="Calibri"/>
                          <a:cs typeface="Calibri"/>
                          <a:sym typeface="Calibri"/>
                        </a:rPr>
                        <a:t>Node</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rowSpan="5">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Data Services</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vMerge="1">
                  <a:txBody>
                    <a:bodyPr/>
                    <a:lstStyle/>
                    <a:p>
                      <a:endParaRPr lang="en-US"/>
                    </a:p>
                  </a:txBody>
                  <a:tcPr/>
                </a:tc>
                <a:extLst>
                  <a:ext uri="{0D108BD9-81ED-4DB2-BD59-A6C34878D82A}">
                    <a16:rowId xmlns:a16="http://schemas.microsoft.com/office/drawing/2014/main" val="10004"/>
                  </a:ext>
                </a:extLst>
              </a:tr>
              <a:tr h="214256">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Iceland</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IMO</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14256">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Norway</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NMI</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14256">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Sweden</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SMHI</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14256">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Finland</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FMI</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436763">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Russia</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E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AARI</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E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a:solidFill>
                            <a:srgbClr val="000000"/>
                          </a:solidFill>
                          <a:latin typeface="Calibri"/>
                          <a:ea typeface="Calibri"/>
                          <a:cs typeface="Calibri"/>
                          <a:sym typeface="Calibri"/>
                        </a:rPr>
                        <a:t>Northern Eurasia Node</a:t>
                      </a:r>
                      <a:endParaRPr sz="900" u="none" strike="noStrike" cap="none">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E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CA" sz="900" u="none" strike="noStrike" cap="none" dirty="0">
                          <a:solidFill>
                            <a:srgbClr val="000000"/>
                          </a:solidFill>
                          <a:latin typeface="Calibri"/>
                          <a:ea typeface="Calibri"/>
                          <a:cs typeface="Calibri"/>
                          <a:sym typeface="Calibri"/>
                        </a:rPr>
                        <a:t>Monitoring</a:t>
                      </a:r>
                      <a:endParaRPr sz="900" u="none" strike="noStrike" cap="none" dirty="0">
                        <a:latin typeface="Calibri"/>
                        <a:ea typeface="Calibri"/>
                        <a:cs typeface="Calibri"/>
                        <a:sym typeface="Calibri"/>
                      </a:endParaRPr>
                    </a:p>
                  </a:txBody>
                  <a:tcPr marL="51431" marR="51431"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EF"/>
                    </a:solidFill>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205" name="Google Shape;205;p31"/>
          <p:cNvSpPr/>
          <p:nvPr/>
        </p:nvSpPr>
        <p:spPr>
          <a:xfrm>
            <a:off x="2029521" y="3861197"/>
            <a:ext cx="5507145" cy="438150"/>
          </a:xfrm>
          <a:prstGeom prst="rect">
            <a:avLst/>
          </a:prstGeom>
          <a:noFill/>
          <a:ln>
            <a:noFill/>
          </a:ln>
        </p:spPr>
        <p:txBody>
          <a:bodyPr spcFirstLastPara="1" wrap="square" lIns="68569" tIns="34275" rIns="68569" bIns="34275" anchor="ctr" anchorCtr="0">
            <a:noAutofit/>
          </a:bodyPr>
          <a:lstStyle/>
          <a:p>
            <a:pPr algn="ctr">
              <a:buClr>
                <a:schemeClr val="dk1"/>
              </a:buClr>
              <a:buSzPts val="1600"/>
            </a:pPr>
            <a:r>
              <a:rPr lang="en-CA" sz="1600" b="1" dirty="0">
                <a:solidFill>
                  <a:schemeClr val="dk1"/>
                </a:solidFill>
                <a:latin typeface="Calibri"/>
                <a:ea typeface="Calibri"/>
                <a:cs typeface="Calibri"/>
                <a:sym typeface="Calibri"/>
              </a:rPr>
              <a:t>Collaboration/Networking across Arctic  regional nodes and Meteorological Organizations  </a:t>
            </a:r>
            <a:endParaRPr sz="1600" b="1" dirty="0">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74"/>
        <p:cNvGrpSpPr/>
        <p:nvPr/>
      </p:nvGrpSpPr>
      <p:grpSpPr>
        <a:xfrm>
          <a:off x="0" y="0"/>
          <a:ext cx="0" cy="0"/>
          <a:chOff x="0" y="0"/>
          <a:chExt cx="0" cy="0"/>
        </a:xfrm>
      </p:grpSpPr>
      <p:pic>
        <p:nvPicPr>
          <p:cNvPr id="1475" name="Google Shape;1475;p162"/>
          <p:cNvPicPr preferRelativeResize="0"/>
          <p:nvPr/>
        </p:nvPicPr>
        <p:blipFill rotWithShape="1">
          <a:blip r:embed="rId3">
            <a:alphaModFix/>
          </a:blip>
          <a:srcRect/>
          <a:stretch/>
        </p:blipFill>
        <p:spPr>
          <a:xfrm>
            <a:off x="7955402" y="48374"/>
            <a:ext cx="757237" cy="953527"/>
          </a:xfrm>
          <a:prstGeom prst="rect">
            <a:avLst/>
          </a:prstGeom>
          <a:noFill/>
          <a:ln>
            <a:noFill/>
          </a:ln>
        </p:spPr>
      </p:pic>
      <p:pic>
        <p:nvPicPr>
          <p:cNvPr id="1476" name="Google Shape;1476;p162" descr="https://lh3.googleusercontent.com/9C5QmWrldp865nMX2HCO83C6TUpXb220VQY5Ty3XSyJybLcVJwqdZR3CKe29IGoAuKlHOCPJixsrO2UOADCNMCXDUvi6FORIjF7CoJvYMaXZJrdMFROqhMoN8rWbrdBK-JKhsTMjdXE"/>
          <p:cNvPicPr preferRelativeResize="0"/>
          <p:nvPr/>
        </p:nvPicPr>
        <p:blipFill rotWithShape="1">
          <a:blip r:embed="rId4">
            <a:alphaModFix/>
          </a:blip>
          <a:srcRect/>
          <a:stretch/>
        </p:blipFill>
        <p:spPr>
          <a:xfrm>
            <a:off x="178525" y="103661"/>
            <a:ext cx="757238" cy="842963"/>
          </a:xfrm>
          <a:prstGeom prst="rect">
            <a:avLst/>
          </a:prstGeom>
          <a:noFill/>
          <a:ln>
            <a:noFill/>
          </a:ln>
        </p:spPr>
      </p:pic>
      <p:sp>
        <p:nvSpPr>
          <p:cNvPr id="1477" name="Google Shape;1477;p162"/>
          <p:cNvSpPr txBox="1">
            <a:spLocks noGrp="1"/>
          </p:cNvSpPr>
          <p:nvPr>
            <p:ph type="title"/>
          </p:nvPr>
        </p:nvSpPr>
        <p:spPr>
          <a:xfrm>
            <a:off x="802968" y="2355135"/>
            <a:ext cx="7469237" cy="65353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 sz="3600" b="1" dirty="0">
                <a:solidFill>
                  <a:srgbClr val="17365D"/>
                </a:solidFill>
                <a:effectLst>
                  <a:outerShdw blurRad="38100" dist="38100" dir="2700000" algn="tl">
                    <a:srgbClr val="000000">
                      <a:alpha val="43137"/>
                    </a:srgbClr>
                  </a:outerShdw>
                </a:effectLst>
              </a:rPr>
              <a:t>Thank you for your attention</a:t>
            </a:r>
            <a:r>
              <a:rPr lang="en" sz="3600" b="1" dirty="0">
                <a:solidFill>
                  <a:srgbClr val="17365D"/>
                </a:solidFill>
              </a:rPr>
              <a:t>!</a:t>
            </a:r>
            <a:endParaRPr sz="3600" b="1" dirty="0">
              <a:solidFill>
                <a:srgbClr val="17365D"/>
              </a:solidFill>
            </a:endParaRPr>
          </a:p>
        </p:txBody>
      </p:sp>
      <p:sp>
        <p:nvSpPr>
          <p:cNvPr id="2" name="Google Shape;780;g289ecd0e798_0_452">
            <a:extLst>
              <a:ext uri="{FF2B5EF4-FFF2-40B4-BE49-F238E27FC236}">
                <a16:creationId xmlns:a16="http://schemas.microsoft.com/office/drawing/2014/main" id="{2FBD923E-9C5B-2D0E-B972-399F38D2E556}"/>
              </a:ext>
            </a:extLst>
          </p:cNvPr>
          <p:cNvSpPr/>
          <p:nvPr/>
        </p:nvSpPr>
        <p:spPr>
          <a:xfrm>
            <a:off x="457200" y="4883063"/>
            <a:ext cx="8229600" cy="26055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lgn="ctr" defTabSz="822960">
              <a:buSzPts val="2300"/>
            </a:pPr>
            <a:r>
              <a:rPr lang="en-CA" sz="2070" dirty="0">
                <a:solidFill>
                  <a:srgbClr val="FFFFFF"/>
                </a:solidFill>
                <a:latin typeface="Calibri"/>
                <a:ea typeface="Calibri"/>
                <a:cs typeface="Calibri"/>
                <a:sym typeface="Calibri"/>
              </a:rPr>
              <a:t>Arctic Climate Forum #16   5-6 November 2025</a:t>
            </a:r>
            <a:endParaRPr sz="2070" dirty="0">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63"/>
          <p:cNvSpPr txBox="1"/>
          <p:nvPr/>
        </p:nvSpPr>
        <p:spPr>
          <a:xfrm>
            <a:off x="970850" y="1862771"/>
            <a:ext cx="7479900" cy="11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dirty="0">
                <a:solidFill>
                  <a:schemeClr val="dk1"/>
                </a:solidFill>
                <a:effectLst>
                  <a:outerShdw blurRad="38100" dist="38100" dir="2700000" algn="tl">
                    <a:srgbClr val="000000">
                      <a:alpha val="43137"/>
                    </a:srgbClr>
                  </a:outerShdw>
                </a:effectLst>
              </a:rPr>
              <a:t>Questions for the presenters?</a:t>
            </a:r>
          </a:p>
          <a:p>
            <a:pPr marL="0" lvl="0" indent="0" algn="ctr" rtl="0">
              <a:spcBef>
                <a:spcPts val="0"/>
              </a:spcBef>
              <a:spcAft>
                <a:spcPts val="0"/>
              </a:spcAft>
              <a:buClr>
                <a:schemeClr val="dk1"/>
              </a:buClr>
              <a:buSzPts val="1100"/>
              <a:buFont typeface="Arial"/>
              <a:buNone/>
            </a:pPr>
            <a:endParaRPr lang="en-US" sz="2800" b="1" dirty="0">
              <a:solidFill>
                <a:schemeClr val="dk1"/>
              </a:solidFill>
            </a:endParaRPr>
          </a:p>
          <a:p>
            <a:pPr marL="0" lvl="0" indent="0" algn="ctr" rtl="0">
              <a:spcBef>
                <a:spcPts val="0"/>
              </a:spcBef>
              <a:spcAft>
                <a:spcPts val="0"/>
              </a:spcAft>
              <a:buClr>
                <a:schemeClr val="dk1"/>
              </a:buClr>
              <a:buSzPts val="1100"/>
              <a:buFont typeface="Arial"/>
              <a:buNone/>
            </a:pPr>
            <a:r>
              <a:rPr lang="en-US" sz="2800" b="1" dirty="0">
                <a:solidFill>
                  <a:schemeClr val="dk1"/>
                </a:solidFill>
              </a:rPr>
              <a:t>M</a:t>
            </a:r>
            <a:r>
              <a:rPr lang="en" sz="2800" b="1" dirty="0">
                <a:solidFill>
                  <a:schemeClr val="dk1"/>
                </a:solidFill>
              </a:rPr>
              <a:t>oderator: Vasily Smolyanitsky</a:t>
            </a:r>
            <a:endParaRPr sz="2800" b="1" dirty="0">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64"/>
          <p:cNvSpPr txBox="1"/>
          <p:nvPr/>
        </p:nvSpPr>
        <p:spPr>
          <a:xfrm>
            <a:off x="1696650" y="1946400"/>
            <a:ext cx="57507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b="1" dirty="0">
                <a:solidFill>
                  <a:schemeClr val="dk1"/>
                </a:solidFill>
                <a:effectLst>
                  <a:outerShdw blurRad="38100" dist="38100" dir="2700000" algn="tl">
                    <a:srgbClr val="000000">
                      <a:alpha val="43137"/>
                    </a:srgbClr>
                  </a:outerShdw>
                </a:effectLst>
              </a:rPr>
              <a:t>Break for 15 min</a:t>
            </a:r>
            <a:endParaRPr sz="4800" b="1" dirty="0">
              <a:solidFill>
                <a:schemeClr val="dk1"/>
              </a:solidFill>
              <a:effectLst>
                <a:outerShdw blurRad="38100" dist="38100" dir="2700000" algn="tl">
                  <a:srgbClr val="000000">
                    <a:alpha val="43137"/>
                  </a:srgbClr>
                </a:outerShdw>
              </a:effectLst>
            </a:endParaRPr>
          </a:p>
          <a:p>
            <a:pPr marL="0" lvl="0" indent="0" algn="ctr" rtl="0">
              <a:spcBef>
                <a:spcPts val="0"/>
              </a:spcBef>
              <a:spcAft>
                <a:spcPts val="0"/>
              </a:spcAft>
              <a:buNone/>
            </a:pPr>
            <a:r>
              <a:rPr lang="en" sz="2000" b="1" dirty="0">
                <a:solidFill>
                  <a:schemeClr val="dk1"/>
                </a:solidFill>
              </a:rPr>
              <a:t>Presentations resume at 16:45 UTC</a:t>
            </a:r>
            <a:endParaRPr sz="2000" b="1" dirty="0">
              <a:solidFill>
                <a:schemeClr val="dk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165"/>
          <p:cNvSpPr txBox="1"/>
          <p:nvPr/>
        </p:nvSpPr>
        <p:spPr>
          <a:xfrm>
            <a:off x="566992" y="668075"/>
            <a:ext cx="8010013"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dirty="0">
                <a:solidFill>
                  <a:schemeClr val="dk1"/>
                </a:solidFill>
                <a:effectLst>
                  <a:outerShdw blurRad="38100" dist="38100" dir="2700000" algn="tl">
                    <a:srgbClr val="000000">
                      <a:alpha val="43137"/>
                    </a:srgbClr>
                  </a:outerShdw>
                </a:effectLst>
              </a:rPr>
              <a:t>Stakeholder presentations</a:t>
            </a:r>
            <a:endParaRPr sz="4000" b="1" dirty="0">
              <a:solidFill>
                <a:schemeClr val="dk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28AC036-A4D9-1454-CD31-5A1A0B7161E4}"/>
              </a:ext>
            </a:extLst>
          </p:cNvPr>
          <p:cNvSpPr txBox="1"/>
          <p:nvPr/>
        </p:nvSpPr>
        <p:spPr>
          <a:xfrm>
            <a:off x="281858" y="1808816"/>
            <a:ext cx="8580283" cy="1938992"/>
          </a:xfrm>
          <a:prstGeom prst="rect">
            <a:avLst/>
          </a:prstGeom>
          <a:noFill/>
        </p:spPr>
        <p:txBody>
          <a:bodyPr wrap="square">
            <a:spAutoFit/>
          </a:bodyPr>
          <a:lstStyle/>
          <a:p>
            <a:pPr marL="342900" indent="-342900" algn="l">
              <a:lnSpc>
                <a:spcPct val="100000"/>
              </a:lnSpc>
              <a:spcAft>
                <a:spcPts val="0"/>
              </a:spcAft>
              <a:buFont typeface="+mj-lt"/>
              <a:buAutoNum type="arabicPeriod"/>
            </a:pPr>
            <a:r>
              <a:rPr lang="en-CA" sz="2400" b="1" dirty="0">
                <a:effectLst/>
                <a:highlight>
                  <a:srgbClr val="FFFFFF"/>
                </a:highlight>
              </a:rPr>
              <a:t>Application of AI technology for assessing risks in the Arctic zone </a:t>
            </a:r>
            <a:r>
              <a:rPr lang="en-CA" sz="2400" b="1" dirty="0">
                <a:highlight>
                  <a:srgbClr val="FFFFFF"/>
                </a:highlight>
              </a:rPr>
              <a:t>– </a:t>
            </a:r>
            <a:r>
              <a:rPr lang="en-CA" sz="2400" b="1" u="sng" dirty="0">
                <a:highlight>
                  <a:srgbClr val="FFFFFF"/>
                </a:highlight>
              </a:rPr>
              <a:t>Dr Sergey Soldatenko</a:t>
            </a:r>
            <a:r>
              <a:rPr lang="en-CA" sz="2400" b="1" dirty="0">
                <a:highlight>
                  <a:srgbClr val="FFFFFF"/>
                </a:highlight>
              </a:rPr>
              <a:t>, AARI (20’)</a:t>
            </a:r>
            <a:endParaRPr lang="en-CA" sz="2400" b="1" dirty="0">
              <a:effectLst/>
              <a:highlight>
                <a:srgbClr val="FFFFFF"/>
              </a:highlight>
            </a:endParaRPr>
          </a:p>
          <a:p>
            <a:pPr marL="342900" indent="-342900" algn="l">
              <a:lnSpc>
                <a:spcPct val="100000"/>
              </a:lnSpc>
              <a:spcAft>
                <a:spcPts val="0"/>
              </a:spcAft>
              <a:buFont typeface="+mj-lt"/>
              <a:buAutoNum type="arabicPeriod"/>
            </a:pPr>
            <a:endParaRPr lang="en-US" sz="2400" b="1" dirty="0">
              <a:effectLst/>
            </a:endParaRPr>
          </a:p>
          <a:p>
            <a:pPr marL="342900" indent="-342900" algn="l">
              <a:lnSpc>
                <a:spcPct val="100000"/>
              </a:lnSpc>
              <a:spcAft>
                <a:spcPts val="0"/>
              </a:spcAft>
              <a:buFont typeface="+mj-lt"/>
              <a:buAutoNum type="arabicPeriod"/>
            </a:pPr>
            <a:r>
              <a:rPr lang="en-CA" sz="2400" b="1" dirty="0">
                <a:effectLst/>
              </a:rPr>
              <a:t>Objective zoning of the </a:t>
            </a:r>
            <a:r>
              <a:rPr lang="en-CA" sz="2400" b="1" dirty="0" err="1">
                <a:effectLst/>
              </a:rPr>
              <a:t>ArcRCC</a:t>
            </a:r>
            <a:r>
              <a:rPr lang="en-CA" sz="2400" b="1" dirty="0">
                <a:effectLst/>
              </a:rPr>
              <a:t>-N boundaries based on bioclimatic indexes – </a:t>
            </a:r>
            <a:r>
              <a:rPr lang="en-CA" sz="2400" b="1" u="sng" dirty="0">
                <a:effectLst/>
              </a:rPr>
              <a:t>Anastasiya Revina</a:t>
            </a:r>
            <a:r>
              <a:rPr lang="en-CA" sz="2400" b="1" dirty="0">
                <a:effectLst/>
              </a:rPr>
              <a:t>, AARI (10’)</a:t>
            </a:r>
            <a:endParaRPr lang="en-US" sz="2400" b="1"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D0321BF-EFD8-E749-D606-E2E2BDA44970}"/>
              </a:ext>
            </a:extLst>
          </p:cNvPr>
          <p:cNvSpPr txBox="1"/>
          <p:nvPr/>
        </p:nvSpPr>
        <p:spPr>
          <a:xfrm>
            <a:off x="2209917" y="3996027"/>
            <a:ext cx="4572000" cy="461665"/>
          </a:xfrm>
          <a:prstGeom prst="rect">
            <a:avLst/>
          </a:prstGeom>
          <a:noFill/>
        </p:spPr>
        <p:txBody>
          <a:bodyPr wrap="square">
            <a:spAutoFit/>
          </a:bodyPr>
          <a:lstStyle/>
          <a:p>
            <a:pPr marL="0" lvl="0" indent="0" algn="ctr" rtl="0">
              <a:spcBef>
                <a:spcPts val="0"/>
              </a:spcBef>
              <a:spcAft>
                <a:spcPts val="0"/>
              </a:spcAft>
              <a:buNone/>
            </a:pPr>
            <a:r>
              <a:rPr lang="en-US" sz="2400" b="1" dirty="0">
                <a:solidFill>
                  <a:schemeClr val="dk1"/>
                </a:solidFill>
              </a:rPr>
              <a:t>Chair: </a:t>
            </a:r>
            <a:r>
              <a:rPr lang="en-US" sz="2400" b="1" u="sng" dirty="0">
                <a:solidFill>
                  <a:schemeClr val="dk1"/>
                </a:solidFill>
              </a:rPr>
              <a:t>Svetlana Emelina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BC40-0C9A-CA2E-64C0-8DB0FBF20C8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192CB22-5C0A-02B9-8D94-22EF88C2CF4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627C8A-4991-3FBC-9E5C-03ED1F0BCBE5}"/>
              </a:ext>
            </a:extLst>
          </p:cNvPr>
          <p:cNvPicPr>
            <a:picLocks noChangeAspect="1"/>
          </p:cNvPicPr>
          <p:nvPr/>
        </p:nvPicPr>
        <p:blipFill>
          <a:blip r:embed="rId2"/>
          <a:stretch>
            <a:fillRect/>
          </a:stretch>
        </p:blipFill>
        <p:spPr>
          <a:xfrm>
            <a:off x="51213" y="0"/>
            <a:ext cx="9041573" cy="5143500"/>
          </a:xfrm>
          <a:prstGeom prst="rect">
            <a:avLst/>
          </a:prstGeom>
        </p:spPr>
      </p:pic>
      <p:sp>
        <p:nvSpPr>
          <p:cNvPr id="7" name="TextBox 6">
            <a:extLst>
              <a:ext uri="{FF2B5EF4-FFF2-40B4-BE49-F238E27FC236}">
                <a16:creationId xmlns:a16="http://schemas.microsoft.com/office/drawing/2014/main" id="{A0471012-F099-9C97-F1F0-E19E7A547DC8}"/>
              </a:ext>
            </a:extLst>
          </p:cNvPr>
          <p:cNvSpPr txBox="1"/>
          <p:nvPr/>
        </p:nvSpPr>
        <p:spPr>
          <a:xfrm>
            <a:off x="1597742" y="4040829"/>
            <a:ext cx="5789561" cy="921021"/>
          </a:xfrm>
          <a:prstGeom prst="rect">
            <a:avLst/>
          </a:prstGeom>
          <a:noFill/>
        </p:spPr>
        <p:txBody>
          <a:bodyPr wrap="square">
            <a:spAutoFit/>
          </a:bodyPr>
          <a:lstStyle/>
          <a:p>
            <a:pPr algn="ctr" defTabSz="685800">
              <a:lnSpc>
                <a:spcPct val="115000"/>
              </a:lnSpc>
              <a:buClr>
                <a:srgbClr val="1E4E79"/>
              </a:buClr>
              <a:buSzPts val="2800"/>
            </a:pPr>
            <a:r>
              <a:rPr lang="en-US" sz="2800" b="1" kern="1200" dirty="0">
                <a:solidFill>
                  <a:schemeClr val="bg1"/>
                </a:solidFill>
                <a:latin typeface="Calibri"/>
                <a:ea typeface="Calibri"/>
                <a:cs typeface="Calibri"/>
                <a:sym typeface="Calibri"/>
              </a:rPr>
              <a:t>Sergey Soldatenko </a:t>
            </a:r>
            <a:endParaRPr lang="en-US" sz="2800" kern="1200" dirty="0">
              <a:solidFill>
                <a:schemeClr val="bg1"/>
              </a:solidFill>
              <a:latin typeface="Calibri"/>
              <a:ea typeface="Calibri"/>
              <a:cs typeface="Calibri"/>
              <a:sym typeface="Calibri"/>
            </a:endParaRPr>
          </a:p>
          <a:p>
            <a:pPr algn="ctr" defTabSz="685800">
              <a:lnSpc>
                <a:spcPct val="115000"/>
              </a:lnSpc>
              <a:buClr>
                <a:srgbClr val="1E4E79"/>
              </a:buClr>
              <a:buSzPts val="2400"/>
            </a:pPr>
            <a:r>
              <a:rPr lang="en-US" sz="2000" i="1" kern="1200" dirty="0">
                <a:solidFill>
                  <a:schemeClr val="bg1"/>
                </a:solidFill>
                <a:latin typeface="Calibri"/>
                <a:ea typeface="Calibri"/>
                <a:cs typeface="Calibri"/>
                <a:sym typeface="Calibri"/>
              </a:rPr>
              <a:t>Arctic and Antarctic Research Institute (AARI)</a:t>
            </a:r>
            <a:endParaRPr lang="en-US" sz="2000" kern="12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439473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74">
          <a:extLst>
            <a:ext uri="{FF2B5EF4-FFF2-40B4-BE49-F238E27FC236}">
              <a16:creationId xmlns:a16="http://schemas.microsoft.com/office/drawing/2014/main" id="{10CA37CE-10BB-F1A0-6CCD-BC7E70EC226C}"/>
            </a:ext>
          </a:extLst>
        </p:cNvPr>
        <p:cNvGrpSpPr/>
        <p:nvPr/>
      </p:nvGrpSpPr>
      <p:grpSpPr>
        <a:xfrm>
          <a:off x="0" y="0"/>
          <a:ext cx="0" cy="0"/>
          <a:chOff x="0" y="0"/>
          <a:chExt cx="0" cy="0"/>
        </a:xfrm>
      </p:grpSpPr>
      <p:pic>
        <p:nvPicPr>
          <p:cNvPr id="1475" name="Google Shape;1475;p162">
            <a:extLst>
              <a:ext uri="{FF2B5EF4-FFF2-40B4-BE49-F238E27FC236}">
                <a16:creationId xmlns:a16="http://schemas.microsoft.com/office/drawing/2014/main" id="{6D011476-233A-B6FF-C69C-FA2A280468F0}"/>
              </a:ext>
            </a:extLst>
          </p:cNvPr>
          <p:cNvPicPr preferRelativeResize="0"/>
          <p:nvPr/>
        </p:nvPicPr>
        <p:blipFill rotWithShape="1">
          <a:blip r:embed="rId3">
            <a:alphaModFix/>
          </a:blip>
          <a:srcRect/>
          <a:stretch/>
        </p:blipFill>
        <p:spPr>
          <a:xfrm>
            <a:off x="7955402" y="48374"/>
            <a:ext cx="757237" cy="953527"/>
          </a:xfrm>
          <a:prstGeom prst="rect">
            <a:avLst/>
          </a:prstGeom>
          <a:noFill/>
          <a:ln>
            <a:noFill/>
          </a:ln>
        </p:spPr>
      </p:pic>
      <p:pic>
        <p:nvPicPr>
          <p:cNvPr id="1476" name="Google Shape;1476;p16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39B8F21D-7E48-8F8C-2969-588B720C0A68}"/>
              </a:ext>
            </a:extLst>
          </p:cNvPr>
          <p:cNvPicPr preferRelativeResize="0"/>
          <p:nvPr/>
        </p:nvPicPr>
        <p:blipFill rotWithShape="1">
          <a:blip r:embed="rId4">
            <a:alphaModFix/>
          </a:blip>
          <a:srcRect/>
          <a:stretch/>
        </p:blipFill>
        <p:spPr>
          <a:xfrm>
            <a:off x="178525" y="103661"/>
            <a:ext cx="757238" cy="842963"/>
          </a:xfrm>
          <a:prstGeom prst="rect">
            <a:avLst/>
          </a:prstGeom>
          <a:noFill/>
          <a:ln>
            <a:noFill/>
          </a:ln>
        </p:spPr>
      </p:pic>
      <p:sp>
        <p:nvSpPr>
          <p:cNvPr id="1477" name="Google Shape;1477;p162">
            <a:extLst>
              <a:ext uri="{FF2B5EF4-FFF2-40B4-BE49-F238E27FC236}">
                <a16:creationId xmlns:a16="http://schemas.microsoft.com/office/drawing/2014/main" id="{4B290AE6-9E83-D913-6D0F-B97FA728EBBB}"/>
              </a:ext>
            </a:extLst>
          </p:cNvPr>
          <p:cNvSpPr txBox="1">
            <a:spLocks noGrp="1"/>
          </p:cNvSpPr>
          <p:nvPr>
            <p:ph type="title"/>
          </p:nvPr>
        </p:nvSpPr>
        <p:spPr>
          <a:xfrm>
            <a:off x="802968" y="2165707"/>
            <a:ext cx="7469237" cy="8429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 sz="3600" b="1" dirty="0">
                <a:solidFill>
                  <a:srgbClr val="17365D"/>
                </a:solidFill>
              </a:rPr>
              <a:t>Thank you for your attention!</a:t>
            </a:r>
            <a:br>
              <a:rPr lang="en" sz="3600" b="1" dirty="0">
                <a:solidFill>
                  <a:srgbClr val="17365D"/>
                </a:solidFill>
              </a:rPr>
            </a:br>
            <a:r>
              <a:rPr lang="en" sz="2400" b="1" dirty="0">
                <a:solidFill>
                  <a:srgbClr val="17365D"/>
                </a:solidFill>
                <a:hlinkClick r:id="rId5"/>
              </a:rPr>
              <a:t>soldatenko@aari.ru</a:t>
            </a:r>
            <a:endParaRPr sz="3600" b="1" dirty="0">
              <a:solidFill>
                <a:srgbClr val="17365D"/>
              </a:solidFill>
            </a:endParaRPr>
          </a:p>
        </p:txBody>
      </p:sp>
      <p:sp>
        <p:nvSpPr>
          <p:cNvPr id="2" name="Google Shape;780;g289ecd0e798_0_452">
            <a:extLst>
              <a:ext uri="{FF2B5EF4-FFF2-40B4-BE49-F238E27FC236}">
                <a16:creationId xmlns:a16="http://schemas.microsoft.com/office/drawing/2014/main" id="{D46B4ED3-6C90-B8E2-EDA7-AEE7422F7418}"/>
              </a:ext>
            </a:extLst>
          </p:cNvPr>
          <p:cNvSpPr/>
          <p:nvPr/>
        </p:nvSpPr>
        <p:spPr>
          <a:xfrm>
            <a:off x="0" y="4882950"/>
            <a:ext cx="9144000" cy="26055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lgn="ctr" defTabSz="822960">
              <a:buSzPts val="2300"/>
            </a:pPr>
            <a:r>
              <a:rPr lang="en-CA" sz="2070" dirty="0">
                <a:solidFill>
                  <a:srgbClr val="FFFFFF"/>
                </a:solidFill>
                <a:latin typeface="Calibri"/>
                <a:ea typeface="Calibri"/>
                <a:cs typeface="Calibri"/>
                <a:sym typeface="Calibri"/>
              </a:rPr>
              <a:t>Arctic Climate Forum #16   5-6 November 2025</a:t>
            </a:r>
            <a:endParaRPr sz="207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122540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1041508" y="997137"/>
            <a:ext cx="7828172" cy="1380610"/>
          </a:xfrm>
          <a:prstGeom prst="rect">
            <a:avLst/>
          </a:prstGeom>
          <a:noFill/>
          <a:ln>
            <a:noFill/>
          </a:ln>
        </p:spPr>
        <p:txBody>
          <a:bodyPr spcFirstLastPara="1" wrap="square" lIns="68569" tIns="34275" rIns="68569" bIns="34275" anchor="ctr" anchorCtr="0">
            <a:noAutofit/>
          </a:bodyPr>
          <a:lstStyle/>
          <a:p>
            <a:pPr algn="ctr" defTabSz="685800">
              <a:buClr>
                <a:srgbClr val="1E4E79"/>
              </a:buClr>
              <a:buSzPts val="3600"/>
            </a:pPr>
            <a:r>
              <a:rPr lang="en-US" sz="30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Objective zoning of the </a:t>
            </a:r>
            <a:r>
              <a:rPr lang="en-US" sz="3000" b="1" kern="1200" dirty="0" err="1">
                <a:solidFill>
                  <a:prstClr val="black"/>
                </a:solidFill>
                <a:effectLst>
                  <a:outerShdw blurRad="38100" dist="38100" dir="2700000" algn="tl">
                    <a:srgbClr val="000000">
                      <a:alpha val="43137"/>
                    </a:srgbClr>
                  </a:outerShdw>
                </a:effectLst>
                <a:latin typeface="Calibri" panose="020F0502020204030204"/>
                <a:ea typeface="+mn-ea"/>
                <a:cs typeface="+mn-cs"/>
              </a:rPr>
              <a:t>ArcRCC</a:t>
            </a:r>
            <a:r>
              <a:rPr lang="en-US" sz="30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-N boundaries based on bioclimatic indexes</a:t>
            </a:r>
            <a:endParaRPr sz="3000" b="1" kern="1200" dirty="0">
              <a:solidFill>
                <a:srgbClr val="1E4E79"/>
              </a:solidFill>
              <a:effectLst>
                <a:outerShdw blurRad="38100" dist="38100" dir="2700000" algn="tl">
                  <a:srgbClr val="000000">
                    <a:alpha val="43137"/>
                  </a:srgbClr>
                </a:outerShdw>
              </a:effectLst>
              <a:latin typeface="Calibri"/>
              <a:ea typeface="Calibri"/>
              <a:cs typeface="Calibri"/>
              <a:sym typeface="Calibri"/>
            </a:endParaRPr>
          </a:p>
        </p:txBody>
      </p:sp>
      <p:sp>
        <p:nvSpPr>
          <p:cNvPr id="89" name="Google Shape;89;p1"/>
          <p:cNvSpPr/>
          <p:nvPr/>
        </p:nvSpPr>
        <p:spPr>
          <a:xfrm>
            <a:off x="1308919" y="2356221"/>
            <a:ext cx="7041818" cy="883288"/>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1E4E79"/>
              </a:buClr>
              <a:buSzPts val="2800"/>
            </a:pPr>
            <a:r>
              <a:rPr lang="en-US" sz="2800" b="1" u="sng" kern="1200" dirty="0">
                <a:solidFill>
                  <a:srgbClr val="1E4E79"/>
                </a:solidFill>
                <a:latin typeface="Calibri"/>
                <a:ea typeface="Calibri"/>
                <a:cs typeface="Calibri"/>
                <a:sym typeface="Calibri"/>
              </a:rPr>
              <a:t>Anastasiia Revina</a:t>
            </a:r>
            <a:r>
              <a:rPr lang="en-US" sz="2800" b="1" kern="1200" dirty="0">
                <a:solidFill>
                  <a:srgbClr val="1E4E79"/>
                </a:solidFill>
                <a:latin typeface="Calibri"/>
                <a:ea typeface="Calibri"/>
                <a:cs typeface="Calibri"/>
                <a:sym typeface="Calibri"/>
              </a:rPr>
              <a:t>, Vasily Smolyanitsky </a:t>
            </a:r>
            <a:endParaRPr sz="1600" kern="1200" dirty="0">
              <a:solidFill>
                <a:prstClr val="black"/>
              </a:solidFill>
              <a:latin typeface="Calibri"/>
              <a:ea typeface="Calibri"/>
              <a:cs typeface="Calibri"/>
              <a:sym typeface="Calibri"/>
            </a:endParaRPr>
          </a:p>
          <a:p>
            <a:pPr algn="ctr" defTabSz="685800">
              <a:lnSpc>
                <a:spcPct val="115000"/>
              </a:lnSpc>
              <a:buClr>
                <a:srgbClr val="1E4E79"/>
              </a:buClr>
              <a:buSzPts val="2400"/>
            </a:pPr>
            <a:r>
              <a:rPr lang="en-US" sz="1800" i="1" kern="1200" dirty="0">
                <a:solidFill>
                  <a:srgbClr val="1E4E79"/>
                </a:solidFill>
                <a:latin typeface="Calibri"/>
                <a:ea typeface="Calibri"/>
                <a:cs typeface="Calibri"/>
                <a:sym typeface="Calibri"/>
              </a:rPr>
              <a:t>Arctic and Antarctic Research Institute (AARI)</a:t>
            </a:r>
            <a:endParaRPr sz="1350" kern="1200" dirty="0">
              <a:solidFill>
                <a:prstClr val="black"/>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a:off x="7808830" y="3623214"/>
            <a:ext cx="1119739" cy="1405855"/>
          </a:xfrm>
          <a:prstGeom prst="rect">
            <a:avLst/>
          </a:prstGeom>
          <a:noFill/>
          <a:ln>
            <a:noFill/>
          </a:ln>
        </p:spPr>
      </p:pic>
      <p:pic>
        <p:nvPicPr>
          <p:cNvPr id="91" name="Google Shape;91;p1"/>
          <p:cNvPicPr preferRelativeResize="0"/>
          <p:nvPr/>
        </p:nvPicPr>
        <p:blipFill rotWithShape="1">
          <a:blip r:embed="rId4">
            <a:alphaModFix/>
          </a:blip>
          <a:srcRect/>
          <a:stretch/>
        </p:blipFill>
        <p:spPr>
          <a:xfrm>
            <a:off x="276821" y="349531"/>
            <a:ext cx="1681423" cy="559361"/>
          </a:xfrm>
          <a:prstGeom prst="rect">
            <a:avLst/>
          </a:prstGeom>
          <a:noFill/>
          <a:ln>
            <a:noFill/>
          </a:ln>
        </p:spPr>
      </p:pic>
      <p:sp>
        <p:nvSpPr>
          <p:cNvPr id="3" name="TextBox 2">
            <a:extLst>
              <a:ext uri="{FF2B5EF4-FFF2-40B4-BE49-F238E27FC236}">
                <a16:creationId xmlns:a16="http://schemas.microsoft.com/office/drawing/2014/main" id="{7A912EA2-7BC5-146F-371D-5C00BBA06770}"/>
              </a:ext>
            </a:extLst>
          </p:cNvPr>
          <p:cNvSpPr txBox="1"/>
          <p:nvPr/>
        </p:nvSpPr>
        <p:spPr>
          <a:xfrm>
            <a:off x="2028539" y="4225956"/>
            <a:ext cx="5086922" cy="369332"/>
          </a:xfrm>
          <a:prstGeom prst="rect">
            <a:avLst/>
          </a:prstGeom>
          <a:noFill/>
        </p:spPr>
        <p:txBody>
          <a:bodyPr wrap="square">
            <a:spAutoFit/>
          </a:bodyPr>
          <a:lstStyle/>
          <a:p>
            <a:pPr algn="ctr" defTabSz="685800">
              <a:buClrTx/>
            </a:pPr>
            <a:r>
              <a:rPr lang="en-CA" sz="1800" kern="1200" dirty="0">
                <a:solidFill>
                  <a:srgbClr val="17365D"/>
                </a:solidFill>
                <a:latin typeface="Calibri" panose="020F0502020204030204"/>
                <a:ea typeface="+mn-ea"/>
                <a:cs typeface="+mn-cs"/>
              </a:rPr>
              <a:t>16</a:t>
            </a:r>
            <a:r>
              <a:rPr lang="en-CA" sz="1800" kern="1200" baseline="30000" dirty="0">
                <a:solidFill>
                  <a:srgbClr val="17365D"/>
                </a:solidFill>
                <a:latin typeface="Calibri" panose="020F0502020204030204"/>
                <a:ea typeface="+mn-ea"/>
                <a:cs typeface="+mn-cs"/>
              </a:rPr>
              <a:t>th</a:t>
            </a:r>
            <a:r>
              <a:rPr lang="en-CA" sz="1800" kern="1200" dirty="0">
                <a:solidFill>
                  <a:srgbClr val="17365D"/>
                </a:solidFill>
                <a:latin typeface="Calibri" panose="020F0502020204030204"/>
                <a:ea typeface="+mn-ea"/>
                <a:cs typeface="+mn-cs"/>
              </a:rPr>
              <a:t> Arctic Climate Forum, 5 – 6</a:t>
            </a:r>
            <a:r>
              <a:rPr lang="en-CA" sz="1800" kern="1200" baseline="30000" dirty="0">
                <a:solidFill>
                  <a:srgbClr val="17365D"/>
                </a:solidFill>
                <a:latin typeface="Calibri" panose="020F0502020204030204"/>
                <a:ea typeface="+mn-ea"/>
                <a:cs typeface="+mn-cs"/>
              </a:rPr>
              <a:t>th</a:t>
            </a:r>
            <a:r>
              <a:rPr lang="en-CA" sz="1800" kern="1200" dirty="0">
                <a:solidFill>
                  <a:srgbClr val="17365D"/>
                </a:solidFill>
                <a:latin typeface="Calibri" panose="020F0502020204030204"/>
                <a:ea typeface="+mn-ea"/>
                <a:cs typeface="+mn-cs"/>
              </a:rPr>
              <a:t> November 2025</a:t>
            </a:r>
            <a:endParaRPr lang="en-US" sz="1800" kern="1200" dirty="0">
              <a:solidFill>
                <a:prstClr val="black"/>
              </a:solidFill>
              <a:latin typeface="Calibri" panose="020F0502020204030204"/>
              <a:ea typeface="+mn-ea"/>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7A258-71C2-8F67-DC82-19C4150A455F}"/>
              </a:ext>
            </a:extLst>
          </p:cNvPr>
          <p:cNvPicPr>
            <a:picLocks noChangeAspect="1"/>
          </p:cNvPicPr>
          <p:nvPr/>
        </p:nvPicPr>
        <p:blipFill>
          <a:blip r:embed="rId2"/>
          <a:stretch>
            <a:fillRect/>
          </a:stretch>
        </p:blipFill>
        <p:spPr>
          <a:xfrm>
            <a:off x="5362957" y="373184"/>
            <a:ext cx="3668615" cy="4588098"/>
          </a:xfrm>
          <a:prstGeom prst="rect">
            <a:avLst/>
          </a:prstGeom>
        </p:spPr>
      </p:pic>
      <p:sp>
        <p:nvSpPr>
          <p:cNvPr id="6" name="TextBox 5"/>
          <p:cNvSpPr txBox="1"/>
          <p:nvPr/>
        </p:nvSpPr>
        <p:spPr>
          <a:xfrm>
            <a:off x="412711" y="3493931"/>
            <a:ext cx="4818091" cy="1384995"/>
          </a:xfrm>
          <a:prstGeom prst="rect">
            <a:avLst/>
          </a:prstGeom>
          <a:noFill/>
          <a:ln w="38100">
            <a:solidFill>
              <a:schemeClr val="accent5">
                <a:lumMod val="75000"/>
              </a:schemeClr>
            </a:solidFill>
          </a:ln>
        </p:spPr>
        <p:txBody>
          <a:bodyPr wrap="square" rtlCol="0">
            <a:spAutoFit/>
          </a:bodyPr>
          <a:lstStyle/>
          <a:p>
            <a:pPr defTabSz="685800">
              <a:buClrTx/>
            </a:pPr>
            <a:r>
              <a:rPr lang="en-US" sz="1200" kern="1200" dirty="0">
                <a:solidFill>
                  <a:prstClr val="black"/>
                </a:solidFill>
                <a:latin typeface="Calibri" panose="020F0502020204030204"/>
                <a:ea typeface="+mn-ea"/>
                <a:cs typeface="+mn-cs"/>
              </a:rPr>
              <a:t>Figure 1 - Arctic map with regions. 1 - Western Nordic, 2 – Eastern Nordic, 3 – Western Siberia, 4 – Eastern Siberia, 5 – Chukchi and Bering, 6 – Alaska and Western Canada, 7 – Central and Eastern Canada, 8 – Central Arctic. </a:t>
            </a:r>
          </a:p>
          <a:p>
            <a:pPr defTabSz="685800">
              <a:buClrTx/>
            </a:pPr>
            <a:r>
              <a:rPr lang="en-US" sz="1200" b="1" kern="1200" dirty="0">
                <a:solidFill>
                  <a:srgbClr val="00B050"/>
                </a:solidFill>
                <a:effectLst>
                  <a:outerShdw blurRad="38100" dist="38100" dir="2700000" algn="tl">
                    <a:srgbClr val="000000">
                      <a:alpha val="43137"/>
                    </a:srgbClr>
                  </a:outerShdw>
                </a:effectLst>
                <a:latin typeface="Calibri" panose="020F0502020204030204"/>
                <a:ea typeface="+mn-ea"/>
                <a:cs typeface="+mn-cs"/>
              </a:rPr>
              <a:t>Green line </a:t>
            </a:r>
            <a:r>
              <a:rPr lang="en-US" sz="1200" kern="1200" dirty="0">
                <a:solidFill>
                  <a:prstClr val="black"/>
                </a:solidFill>
                <a:latin typeface="Calibri" panose="020F0502020204030204"/>
                <a:ea typeface="+mn-ea"/>
                <a:cs typeface="+mn-cs"/>
              </a:rPr>
              <a:t>- </a:t>
            </a:r>
            <a:r>
              <a:rPr lang="en-US" sz="1200" i="1" kern="1200" dirty="0">
                <a:solidFill>
                  <a:prstClr val="black"/>
                </a:solidFill>
                <a:latin typeface="Calibri" panose="020F0502020204030204"/>
                <a:ea typeface="+mn-ea"/>
                <a:cs typeface="+mn-cs"/>
              </a:rPr>
              <a:t>Arctic Monitoring and Assessment Program (</a:t>
            </a:r>
            <a:r>
              <a:rPr lang="en-US" sz="1200" kern="1200" dirty="0">
                <a:solidFill>
                  <a:prstClr val="black"/>
                </a:solidFill>
                <a:latin typeface="Calibri" panose="020F0502020204030204"/>
                <a:ea typeface="+mn-ea"/>
                <a:cs typeface="+mn-cs"/>
              </a:rPr>
              <a:t>AMAP) Arctic boundary, </a:t>
            </a:r>
            <a:r>
              <a:rPr lang="en-US" sz="1200" b="1" kern="1200" dirty="0">
                <a:solidFill>
                  <a:srgbClr val="FF0000"/>
                </a:solidFill>
                <a:effectLst>
                  <a:outerShdw blurRad="38100" dist="38100" dir="2700000" algn="tl">
                    <a:srgbClr val="000000">
                      <a:alpha val="43137"/>
                    </a:srgbClr>
                  </a:outerShdw>
                </a:effectLst>
                <a:latin typeface="Calibri" panose="020F0502020204030204"/>
                <a:ea typeface="+mn-ea"/>
                <a:cs typeface="+mn-cs"/>
              </a:rPr>
              <a:t>red line </a:t>
            </a:r>
            <a:r>
              <a:rPr lang="en-US" sz="1200" kern="1200" dirty="0">
                <a:solidFill>
                  <a:prstClr val="black"/>
                </a:solidFill>
                <a:latin typeface="Calibri" panose="020F0502020204030204"/>
                <a:ea typeface="+mn-ea"/>
                <a:cs typeface="+mn-cs"/>
              </a:rPr>
              <a:t>- Arctic boundary proposed here, </a:t>
            </a:r>
            <a:r>
              <a:rPr lang="en-US" sz="1200" b="1" kern="1200" dirty="0">
                <a:solidFill>
                  <a:srgbClr val="ED7D31">
                    <a:lumMod val="75000"/>
                  </a:srgbClr>
                </a:solidFill>
                <a:effectLst>
                  <a:outerShdw blurRad="38100" dist="38100" dir="2700000" algn="tl">
                    <a:srgbClr val="000000">
                      <a:alpha val="43137"/>
                    </a:srgbClr>
                  </a:outerShdw>
                </a:effectLst>
                <a:latin typeface="Calibri" panose="020F0502020204030204"/>
                <a:ea typeface="+mn-ea"/>
                <a:cs typeface="+mn-cs"/>
              </a:rPr>
              <a:t>beige line </a:t>
            </a:r>
            <a:r>
              <a:rPr lang="en-US" sz="1200" kern="1200" dirty="0">
                <a:solidFill>
                  <a:prstClr val="black"/>
                </a:solidFill>
                <a:latin typeface="Calibri" panose="020F0502020204030204"/>
                <a:ea typeface="+mn-ea"/>
                <a:cs typeface="+mn-cs"/>
              </a:rPr>
              <a:t>– </a:t>
            </a:r>
            <a:r>
              <a:rPr lang="en-US" sz="1200" kern="1200" dirty="0" err="1">
                <a:solidFill>
                  <a:prstClr val="black"/>
                </a:solidFill>
                <a:latin typeface="Calibri" panose="020F0502020204030204"/>
                <a:ea typeface="+mn-ea"/>
                <a:cs typeface="+mn-cs"/>
              </a:rPr>
              <a:t>ArcRCC</a:t>
            </a:r>
            <a:r>
              <a:rPr lang="en-US" sz="1200" kern="1200" dirty="0">
                <a:solidFill>
                  <a:prstClr val="black"/>
                </a:solidFill>
                <a:latin typeface="Calibri" panose="020F0502020204030204"/>
                <a:ea typeface="+mn-ea"/>
                <a:cs typeface="+mn-cs"/>
              </a:rPr>
              <a:t>-N existing boundaries. Background image</a:t>
            </a:r>
            <a:r>
              <a:rPr lang="ru-RU" sz="1200" kern="1200" dirty="0">
                <a:solidFill>
                  <a:prstClr val="black"/>
                </a:solidFill>
                <a:latin typeface="Calibri" panose="020F0502020204030204"/>
                <a:ea typeface="+mn-ea"/>
                <a:cs typeface="+mn-cs"/>
              </a:rPr>
              <a:t> -</a:t>
            </a:r>
            <a:r>
              <a:rPr lang="en-US" sz="1200" kern="1200" dirty="0">
                <a:solidFill>
                  <a:prstClr val="black"/>
                </a:solidFill>
                <a:latin typeface="Calibri" panose="020F0502020204030204"/>
                <a:ea typeface="+mn-ea"/>
                <a:cs typeface="+mn-cs"/>
              </a:rPr>
              <a:t> Blue Marble Earth image for April</a:t>
            </a:r>
            <a:r>
              <a:rPr lang="ru-RU" sz="1200" kern="1200" dirty="0">
                <a:solidFill>
                  <a:prstClr val="black"/>
                </a:solidFill>
                <a:latin typeface="Calibri" panose="020F0502020204030204"/>
                <a:ea typeface="+mn-ea"/>
                <a:cs typeface="+mn-cs"/>
              </a:rPr>
              <a:t> 2004.</a:t>
            </a:r>
          </a:p>
        </p:txBody>
      </p:sp>
      <p:sp>
        <p:nvSpPr>
          <p:cNvPr id="7" name="TextBox 6"/>
          <p:cNvSpPr txBox="1"/>
          <p:nvPr/>
        </p:nvSpPr>
        <p:spPr>
          <a:xfrm>
            <a:off x="280555" y="749924"/>
            <a:ext cx="4971431" cy="2585323"/>
          </a:xfrm>
          <a:prstGeom prst="rect">
            <a:avLst/>
          </a:prstGeom>
          <a:noFill/>
        </p:spPr>
        <p:txBody>
          <a:bodyPr wrap="square" rtlCol="0">
            <a:spAutoFit/>
          </a:bodyPr>
          <a:lstStyle/>
          <a:p>
            <a:pPr marL="257175" indent="-257175" algn="just" defTabSz="685800">
              <a:buClrTx/>
              <a:buFont typeface="Wingdings" panose="05000000000000000000" pitchFamily="2" charset="2"/>
              <a:buChar char="q"/>
            </a:pPr>
            <a:r>
              <a:rPr lang="en-US" sz="1800" kern="1200" dirty="0">
                <a:solidFill>
                  <a:prstClr val="black"/>
                </a:solidFill>
                <a:latin typeface="Calibri" panose="020F0502020204030204"/>
                <a:ea typeface="+mn-ea"/>
                <a:cs typeface="+mn-cs"/>
              </a:rPr>
              <a:t>Based on an analysis of the Bodman index and ET a new zoning of the Arctic zone is proposed. </a:t>
            </a:r>
          </a:p>
          <a:p>
            <a:pPr marL="257175" indent="-257175" algn="just" defTabSz="685800">
              <a:buClrTx/>
              <a:buFont typeface="Wingdings" panose="05000000000000000000" pitchFamily="2" charset="2"/>
              <a:buChar char="q"/>
            </a:pPr>
            <a:r>
              <a:rPr lang="en-US" sz="1800" kern="1200" dirty="0">
                <a:solidFill>
                  <a:prstClr val="black"/>
                </a:solidFill>
                <a:latin typeface="Calibri" panose="020F0502020204030204"/>
                <a:ea typeface="+mn-ea"/>
                <a:cs typeface="+mn-cs"/>
              </a:rPr>
              <a:t>The aim is an objective zoning of the </a:t>
            </a:r>
            <a:r>
              <a:rPr lang="en-US" sz="1800" kern="1200" dirty="0" err="1">
                <a:solidFill>
                  <a:prstClr val="black"/>
                </a:solidFill>
                <a:latin typeface="Calibri" panose="020F0502020204030204"/>
                <a:ea typeface="+mn-ea"/>
                <a:cs typeface="+mn-cs"/>
              </a:rPr>
              <a:t>ArcRCC</a:t>
            </a:r>
            <a:r>
              <a:rPr lang="en-US" sz="1800" kern="1200" dirty="0">
                <a:solidFill>
                  <a:prstClr val="black"/>
                </a:solidFill>
                <a:latin typeface="Calibri" panose="020F0502020204030204"/>
                <a:ea typeface="+mn-ea"/>
                <a:cs typeface="+mn-cs"/>
              </a:rPr>
              <a:t>-N boundaries based on bioclimatic indexes' seasonal variability using averaged seasonal values ​​of the Bodman and ET indices for the period 1991–2020.</a:t>
            </a:r>
          </a:p>
          <a:p>
            <a:pPr marL="257175" indent="-257175" algn="just" defTabSz="685800">
              <a:buClrTx/>
              <a:buFont typeface="Wingdings" panose="05000000000000000000" pitchFamily="2" charset="2"/>
              <a:buChar char="q"/>
            </a:pPr>
            <a:r>
              <a:rPr lang="en-US" sz="1800" kern="1200" dirty="0">
                <a:solidFill>
                  <a:prstClr val="black"/>
                </a:solidFill>
                <a:latin typeface="Calibri" panose="020F0502020204030204"/>
                <a:ea typeface="+mn-ea"/>
                <a:cs typeface="+mn-cs"/>
              </a:rPr>
              <a:t>The final boundary of the Arctic zone is shown in </a:t>
            </a:r>
            <a:r>
              <a:rPr lang="en-US" sz="1800" b="1" kern="1200" dirty="0">
                <a:solidFill>
                  <a:srgbClr val="FF0000"/>
                </a:solidFill>
                <a:effectLst>
                  <a:outerShdw blurRad="38100" dist="38100" dir="2700000" algn="tl">
                    <a:srgbClr val="000000">
                      <a:alpha val="43137"/>
                    </a:srgbClr>
                  </a:outerShdw>
                </a:effectLst>
                <a:latin typeface="Calibri" panose="020F0502020204030204"/>
                <a:ea typeface="+mn-ea"/>
                <a:cs typeface="+mn-cs"/>
              </a:rPr>
              <a:t>red</a:t>
            </a:r>
            <a:r>
              <a:rPr lang="en-US" sz="1800" kern="1200" dirty="0">
                <a:solidFill>
                  <a:prstClr val="black"/>
                </a:solidFill>
                <a:latin typeface="Calibri" panose="020F0502020204030204"/>
                <a:ea typeface="+mn-ea"/>
                <a:cs typeface="+mn-cs"/>
              </a:rPr>
              <a:t>.</a:t>
            </a:r>
            <a:endParaRPr lang="ru-RU" sz="1800" kern="1200" dirty="0">
              <a:solidFill>
                <a:prstClr val="black"/>
              </a:solidFill>
              <a:latin typeface="Calibri" panose="020F0502020204030204"/>
              <a:ea typeface="+mn-ea"/>
              <a:cs typeface="+mn-cs"/>
            </a:endParaRPr>
          </a:p>
        </p:txBody>
      </p:sp>
      <p:sp>
        <p:nvSpPr>
          <p:cNvPr id="8" name="TextBox 7"/>
          <p:cNvSpPr txBox="1"/>
          <p:nvPr/>
        </p:nvSpPr>
        <p:spPr>
          <a:xfrm>
            <a:off x="280556" y="65632"/>
            <a:ext cx="8360109" cy="507831"/>
          </a:xfrm>
          <a:prstGeom prst="rect">
            <a:avLst/>
          </a:prstGeom>
          <a:noFill/>
        </p:spPr>
        <p:txBody>
          <a:bodyPr wrap="none" rtlCol="0">
            <a:spAutoFit/>
          </a:bodyPr>
          <a:lstStyle/>
          <a:p>
            <a:pPr defTabSz="685800">
              <a:buClrTx/>
            </a:pPr>
            <a:r>
              <a:rPr lang="en-US"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Pro</a:t>
            </a:r>
            <a:r>
              <a:rPr lang="fi-FI"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posed</a:t>
            </a:r>
            <a:r>
              <a:rPr lang="en-US"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 new Arctic zoning based on bioclimatic indexes</a:t>
            </a:r>
            <a:endParaRPr lang="ru-RU"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spTree>
    <p:extLst>
      <p:ext uri="{BB962C8B-B14F-4D97-AF65-F5344CB8AC3E}">
        <p14:creationId xmlns:p14="http://schemas.microsoft.com/office/powerpoint/2010/main" val="21736681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p:nvPr/>
        </p:nvSpPr>
        <p:spPr>
          <a:xfrm>
            <a:off x="4563577" y="1334614"/>
            <a:ext cx="4572000" cy="3808886"/>
          </a:xfrm>
          <a:prstGeom prst="rect">
            <a:avLst/>
          </a:prstGeom>
          <a:solidFill>
            <a:srgbClr val="FBE4D4">
              <a:alpha val="36862"/>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prstClr val="black"/>
              </a:buClr>
              <a:buSzPts val="1800"/>
            </a:pPr>
            <a:endParaRPr sz="1350" kern="1200">
              <a:solidFill>
                <a:prstClr val="white"/>
              </a:solidFill>
              <a:latin typeface="Calibri"/>
              <a:ea typeface="Calibri"/>
              <a:cs typeface="Calibri"/>
              <a:sym typeface="Calibri"/>
            </a:endParaRPr>
          </a:p>
        </p:txBody>
      </p:sp>
      <p:sp>
        <p:nvSpPr>
          <p:cNvPr id="104" name="Google Shape;104;p3"/>
          <p:cNvSpPr/>
          <p:nvPr/>
        </p:nvSpPr>
        <p:spPr>
          <a:xfrm>
            <a:off x="55344" y="2317648"/>
            <a:ext cx="4461310" cy="2731247"/>
          </a:xfrm>
          <a:prstGeom prst="rect">
            <a:avLst/>
          </a:prstGeom>
          <a:solidFill>
            <a:srgbClr val="DDEAF6">
              <a:alpha val="9019"/>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prstClr val="black"/>
              </a:buClr>
              <a:buSzPts val="1800"/>
            </a:pPr>
            <a:endParaRPr sz="1350" kern="1200">
              <a:solidFill>
                <a:prstClr val="white"/>
              </a:solidFill>
              <a:latin typeface="Calibri"/>
              <a:ea typeface="Calibri"/>
              <a:cs typeface="Calibri"/>
              <a:sym typeface="Calibri"/>
            </a:endParaRPr>
          </a:p>
        </p:txBody>
      </p:sp>
      <p:sp>
        <p:nvSpPr>
          <p:cNvPr id="105" name="Google Shape;105;p3"/>
          <p:cNvSpPr/>
          <p:nvPr/>
        </p:nvSpPr>
        <p:spPr>
          <a:xfrm>
            <a:off x="4542837" y="974912"/>
            <a:ext cx="4603131" cy="415498"/>
          </a:xfrm>
          <a:prstGeom prst="rect">
            <a:avLst/>
          </a:prstGeom>
          <a:gradFill>
            <a:gsLst>
              <a:gs pos="0">
                <a:srgbClr val="F6F9FC">
                  <a:alpha val="25882"/>
                </a:srgbClr>
              </a:gs>
              <a:gs pos="7000">
                <a:srgbClr val="F4B081"/>
              </a:gs>
              <a:gs pos="9500">
                <a:srgbClr val="F5D5BF"/>
              </a:gs>
              <a:gs pos="78130">
                <a:srgbClr val="FCE0B8"/>
              </a:gs>
              <a:gs pos="100000">
                <a:srgbClr val="FFF2CC"/>
              </a:gs>
            </a:gsLst>
            <a:lin ang="5400000" scaled="0"/>
          </a:gradFill>
          <a:ln>
            <a:noFill/>
          </a:ln>
        </p:spPr>
        <p:txBody>
          <a:bodyPr spcFirstLastPara="1" wrap="square" lIns="0" tIns="0" rIns="0" bIns="0" anchor="ctr" anchorCtr="0">
            <a:spAutoFit/>
          </a:bodyPr>
          <a:lstStyle/>
          <a:p>
            <a:pPr algn="ctr" defTabSz="685800">
              <a:buClr>
                <a:prstClr val="black"/>
              </a:buClr>
              <a:buSzPts val="1800"/>
            </a:pPr>
            <a:r>
              <a:rPr lang="en-US" sz="1350" b="1" kern="1200">
                <a:solidFill>
                  <a:prstClr val="black"/>
                </a:solidFill>
                <a:latin typeface="Calibri"/>
                <a:ea typeface="Calibri"/>
                <a:cs typeface="Calibri"/>
                <a:sym typeface="Calibri"/>
              </a:rPr>
              <a:t>Effective temperature index</a:t>
            </a:r>
            <a:endParaRPr sz="1350" kern="1200">
              <a:solidFill>
                <a:prstClr val="black"/>
              </a:solidFill>
              <a:latin typeface="Calibri"/>
              <a:ea typeface="Calibri"/>
              <a:cs typeface="Calibri"/>
              <a:sym typeface="Calibri"/>
            </a:endParaRPr>
          </a:p>
          <a:p>
            <a:pPr algn="ctr" defTabSz="685800">
              <a:buClr>
                <a:prstClr val="black"/>
              </a:buClr>
              <a:buSzPts val="1800"/>
            </a:pPr>
            <a:r>
              <a:rPr lang="en-US" sz="1350" b="1" kern="1200">
                <a:solidFill>
                  <a:prstClr val="black"/>
                </a:solidFill>
                <a:latin typeface="Calibri"/>
                <a:ea typeface="Calibri"/>
                <a:cs typeface="Calibri"/>
                <a:sym typeface="Calibri"/>
              </a:rPr>
              <a:t>All year </a:t>
            </a:r>
            <a:endParaRPr sz="1350" b="1" kern="1200">
              <a:solidFill>
                <a:prstClr val="black"/>
              </a:solidFill>
              <a:latin typeface="Calibri"/>
              <a:ea typeface="Calibri"/>
              <a:cs typeface="Calibri"/>
              <a:sym typeface="Calibri"/>
            </a:endParaRPr>
          </a:p>
        </p:txBody>
      </p:sp>
      <p:sp>
        <p:nvSpPr>
          <p:cNvPr id="106" name="Google Shape;106;p3"/>
          <p:cNvSpPr/>
          <p:nvPr/>
        </p:nvSpPr>
        <p:spPr>
          <a:xfrm>
            <a:off x="37624" y="1031109"/>
            <a:ext cx="4538315" cy="369332"/>
          </a:xfrm>
          <a:prstGeom prst="rect">
            <a:avLst/>
          </a:prstGeom>
          <a:gradFill>
            <a:gsLst>
              <a:gs pos="0">
                <a:srgbClr val="F6F9FC">
                  <a:alpha val="25882"/>
                </a:srgbClr>
              </a:gs>
              <a:gs pos="74000">
                <a:srgbClr val="B3D1EC"/>
              </a:gs>
              <a:gs pos="88000">
                <a:srgbClr val="B3D1EC"/>
              </a:gs>
              <a:gs pos="100000">
                <a:srgbClr val="CCE0F2"/>
              </a:gs>
            </a:gsLst>
            <a:lin ang="5400000" scaled="0"/>
          </a:gradFill>
          <a:ln>
            <a:noFill/>
          </a:ln>
        </p:spPr>
        <p:txBody>
          <a:bodyPr spcFirstLastPara="1" wrap="square" lIns="0" tIns="0" rIns="0" bIns="0" anchor="ctr" anchorCtr="0">
            <a:spAutoFit/>
          </a:bodyPr>
          <a:lstStyle/>
          <a:p>
            <a:pPr algn="ctr" defTabSz="685800">
              <a:buClr>
                <a:prstClr val="black"/>
              </a:buClr>
              <a:buSzPts val="1600"/>
            </a:pPr>
            <a:r>
              <a:rPr lang="en-US" sz="1200" b="1" kern="1200" dirty="0" err="1">
                <a:solidFill>
                  <a:prstClr val="black"/>
                </a:solidFill>
                <a:latin typeface="Calibri"/>
                <a:ea typeface="Calibri"/>
                <a:cs typeface="Calibri"/>
                <a:sym typeface="Calibri"/>
              </a:rPr>
              <a:t>Bodman’s</a:t>
            </a:r>
            <a:r>
              <a:rPr lang="en-US" sz="1200" b="1" kern="1200" dirty="0">
                <a:solidFill>
                  <a:prstClr val="black"/>
                </a:solidFill>
                <a:latin typeface="Calibri"/>
                <a:ea typeface="Calibri"/>
                <a:cs typeface="Calibri"/>
                <a:sym typeface="Calibri"/>
              </a:rPr>
              <a:t> weather  severity index (S)</a:t>
            </a:r>
            <a:endParaRPr sz="1200" b="1" kern="1200" dirty="0">
              <a:solidFill>
                <a:prstClr val="black"/>
              </a:solidFill>
              <a:latin typeface="Calibri"/>
              <a:ea typeface="Calibri"/>
              <a:cs typeface="Calibri"/>
              <a:sym typeface="Calibri"/>
            </a:endParaRPr>
          </a:p>
          <a:p>
            <a:pPr algn="ctr" defTabSz="685800">
              <a:buClr>
                <a:prstClr val="black"/>
              </a:buClr>
              <a:buSzPts val="1600"/>
            </a:pPr>
            <a:r>
              <a:rPr lang="en-US" sz="1200" b="1" kern="1200" dirty="0">
                <a:solidFill>
                  <a:prstClr val="black"/>
                </a:solidFill>
                <a:latin typeface="Calibri"/>
                <a:ea typeface="Calibri"/>
                <a:cs typeface="Calibri"/>
                <a:sym typeface="Calibri"/>
              </a:rPr>
              <a:t> </a:t>
            </a:r>
            <a:r>
              <a:rPr lang="en-US" sz="1050" b="1" kern="1200" dirty="0">
                <a:solidFill>
                  <a:prstClr val="black"/>
                </a:solidFill>
                <a:latin typeface="Calibri"/>
                <a:ea typeface="Calibri"/>
                <a:cs typeface="Calibri"/>
                <a:sym typeface="Calibri"/>
              </a:rPr>
              <a:t>[</a:t>
            </a:r>
            <a:r>
              <a:rPr lang="en-US" sz="1050" b="1" kern="1200" dirty="0" err="1">
                <a:solidFill>
                  <a:prstClr val="black"/>
                </a:solidFill>
                <a:latin typeface="Calibri"/>
                <a:ea typeface="Calibri"/>
                <a:cs typeface="Calibri"/>
                <a:sym typeface="Calibri"/>
              </a:rPr>
              <a:t>Rusanov</a:t>
            </a:r>
            <a:r>
              <a:rPr lang="en-US" sz="1050" b="1" kern="1200" dirty="0">
                <a:solidFill>
                  <a:prstClr val="black"/>
                </a:solidFill>
                <a:latin typeface="Calibri"/>
                <a:ea typeface="Calibri"/>
                <a:cs typeface="Calibri"/>
                <a:sym typeface="Calibri"/>
              </a:rPr>
              <a:t>, 1981, </a:t>
            </a:r>
            <a:r>
              <a:rPr lang="en-US" sz="1050" b="1" kern="1200" dirty="0" err="1">
                <a:solidFill>
                  <a:prstClr val="black"/>
                </a:solidFill>
                <a:latin typeface="Calibri"/>
                <a:ea typeface="Calibri"/>
                <a:cs typeface="Calibri"/>
                <a:sym typeface="Calibri"/>
              </a:rPr>
              <a:t>Isaev</a:t>
            </a:r>
            <a:r>
              <a:rPr lang="en-US" sz="1050" b="1" kern="1200" dirty="0">
                <a:solidFill>
                  <a:prstClr val="black"/>
                </a:solidFill>
                <a:latin typeface="Calibri"/>
                <a:ea typeface="Calibri"/>
                <a:cs typeface="Calibri"/>
                <a:sym typeface="Calibri"/>
              </a:rPr>
              <a:t>, 2003]</a:t>
            </a:r>
            <a:endParaRPr sz="1050" b="1" kern="1200" dirty="0">
              <a:solidFill>
                <a:prstClr val="black"/>
              </a:solidFill>
              <a:latin typeface="Calibri"/>
              <a:ea typeface="Calibri"/>
              <a:cs typeface="Calibri"/>
              <a:sym typeface="Calibri"/>
            </a:endParaRPr>
          </a:p>
        </p:txBody>
      </p:sp>
      <p:sp>
        <p:nvSpPr>
          <p:cNvPr id="107" name="Google Shape;107;p3"/>
          <p:cNvSpPr/>
          <p:nvPr/>
        </p:nvSpPr>
        <p:spPr>
          <a:xfrm>
            <a:off x="113096" y="1502768"/>
            <a:ext cx="4403558" cy="1685046"/>
          </a:xfrm>
          <a:prstGeom prst="rect">
            <a:avLst/>
          </a:prstGeom>
          <a:noFill/>
          <a:ln>
            <a:noFill/>
          </a:ln>
        </p:spPr>
        <p:txBody>
          <a:bodyPr spcFirstLastPara="1" wrap="square" lIns="68569" tIns="34275" rIns="68569" bIns="34275" anchor="t" anchorCtr="0">
            <a:spAutoFit/>
          </a:bodyPr>
          <a:lstStyle/>
          <a:p>
            <a:pPr defTabSz="685800">
              <a:buClr>
                <a:prstClr val="black"/>
              </a:buClr>
              <a:buSzPts val="1800"/>
            </a:pPr>
            <a:endParaRPr sz="1350" kern="1200" dirty="0">
              <a:solidFill>
                <a:prstClr val="black"/>
              </a:solidFill>
              <a:latin typeface="Calibri"/>
              <a:ea typeface="Calibri"/>
              <a:cs typeface="Calibri"/>
              <a:sym typeface="Calibri"/>
            </a:endParaRPr>
          </a:p>
          <a:p>
            <a:pPr defTabSz="685800">
              <a:buClr>
                <a:prstClr val="black"/>
              </a:buClr>
              <a:buSzPts val="1800"/>
            </a:pPr>
            <a:endParaRPr sz="1350" kern="1200" dirty="0">
              <a:solidFill>
                <a:prstClr val="black"/>
              </a:solidFill>
              <a:latin typeface="Calibri"/>
              <a:ea typeface="Calibri"/>
              <a:cs typeface="Calibri"/>
              <a:sym typeface="Calibri"/>
            </a:endParaRPr>
          </a:p>
          <a:p>
            <a:pPr defTabSz="685800">
              <a:buClr>
                <a:prstClr val="black"/>
              </a:buClr>
              <a:buSzPts val="1800"/>
            </a:pPr>
            <a:endParaRPr sz="1350" kern="1200" dirty="0">
              <a:solidFill>
                <a:prstClr val="black"/>
              </a:solidFill>
              <a:latin typeface="Calibri"/>
              <a:ea typeface="Calibri"/>
              <a:cs typeface="Calibri"/>
              <a:sym typeface="Calibri"/>
            </a:endParaRPr>
          </a:p>
          <a:p>
            <a:pPr algn="ctr" defTabSz="685800">
              <a:buClr>
                <a:prstClr val="black"/>
              </a:buClr>
              <a:buSzPts val="1800"/>
            </a:pPr>
            <a:endParaRPr sz="1350" i="1" kern="1200" dirty="0">
              <a:latin typeface="Calibri"/>
              <a:ea typeface="Calibri"/>
              <a:cs typeface="Calibri"/>
              <a:sym typeface="Calibri"/>
            </a:endParaRPr>
          </a:p>
          <a:p>
            <a:pPr algn="ctr" defTabSz="685800">
              <a:buSzPts val="1800"/>
            </a:pPr>
            <a:r>
              <a:rPr lang="en-US" sz="1350" i="1" kern="1200" dirty="0">
                <a:latin typeface="Calibri"/>
                <a:ea typeface="Calibri"/>
                <a:cs typeface="Calibri"/>
                <a:sym typeface="Calibri"/>
              </a:rPr>
              <a:t>S </a:t>
            </a:r>
            <a:r>
              <a:rPr lang="en-US" sz="1350" kern="1200" dirty="0">
                <a:latin typeface="Calibri"/>
                <a:ea typeface="Calibri"/>
                <a:cs typeface="Calibri"/>
                <a:sym typeface="Calibri"/>
              </a:rPr>
              <a:t>= (1 – 0.04 </a:t>
            </a:r>
            <a:r>
              <a:rPr lang="en-US" sz="1350" i="1" kern="1200" dirty="0">
                <a:latin typeface="Calibri"/>
                <a:ea typeface="Calibri"/>
                <a:cs typeface="Calibri"/>
                <a:sym typeface="Calibri"/>
              </a:rPr>
              <a:t>T</a:t>
            </a:r>
            <a:r>
              <a:rPr lang="en-US" sz="1350" kern="1200" dirty="0">
                <a:latin typeface="Calibri"/>
                <a:ea typeface="Calibri"/>
                <a:cs typeface="Calibri"/>
                <a:sym typeface="Calibri"/>
              </a:rPr>
              <a:t>) (1 + 0.272 </a:t>
            </a:r>
            <a:r>
              <a:rPr lang="en-US" sz="1350" i="1" kern="1200" dirty="0">
                <a:latin typeface="Calibri"/>
                <a:ea typeface="Calibri"/>
                <a:cs typeface="Calibri"/>
                <a:sym typeface="Calibri"/>
              </a:rPr>
              <a:t>V</a:t>
            </a:r>
            <a:r>
              <a:rPr lang="en-US" sz="1350" kern="1200" dirty="0">
                <a:latin typeface="Calibri"/>
                <a:ea typeface="Calibri"/>
                <a:cs typeface="Calibri"/>
                <a:sym typeface="Calibri"/>
              </a:rPr>
              <a:t>) </a:t>
            </a:r>
            <a:endParaRPr sz="1350" kern="1200" dirty="0">
              <a:solidFill>
                <a:prstClr val="black"/>
              </a:solidFill>
              <a:latin typeface="Calibri"/>
              <a:ea typeface="Calibri"/>
              <a:cs typeface="Calibri"/>
              <a:sym typeface="Calibri"/>
            </a:endParaRPr>
          </a:p>
          <a:p>
            <a:pPr defTabSz="685800">
              <a:buSzPts val="1400"/>
            </a:pPr>
            <a:r>
              <a:rPr lang="en-US" sz="1050" i="1" kern="1200" dirty="0">
                <a:latin typeface="Calibri"/>
                <a:ea typeface="Calibri"/>
                <a:cs typeface="Calibri"/>
                <a:sym typeface="Calibri"/>
              </a:rPr>
              <a:t>V - wind speed (in m/ s) at 10 m above ground level, T - air temperature (in °C)</a:t>
            </a:r>
            <a:endParaRPr sz="1050" i="1" kern="1200" dirty="0">
              <a:solidFill>
                <a:prstClr val="black"/>
              </a:solidFill>
              <a:latin typeface="Calibri"/>
              <a:ea typeface="Calibri"/>
              <a:cs typeface="Calibri"/>
              <a:sym typeface="Calibri"/>
            </a:endParaRPr>
          </a:p>
          <a:p>
            <a:pPr defTabSz="685800">
              <a:buClr>
                <a:prstClr val="black"/>
              </a:buClr>
              <a:buSzPts val="1800"/>
            </a:pPr>
            <a:br>
              <a:rPr lang="en-US" sz="1350" kern="1200" dirty="0">
                <a:solidFill>
                  <a:prstClr val="black"/>
                </a:solidFill>
                <a:latin typeface="Calibri"/>
                <a:ea typeface="Calibri"/>
                <a:cs typeface="Calibri"/>
                <a:sym typeface="Calibri"/>
              </a:rPr>
            </a:br>
            <a:endParaRPr sz="1350" kern="1200" dirty="0">
              <a:solidFill>
                <a:prstClr val="black"/>
              </a:solidFill>
              <a:latin typeface="Calibri"/>
              <a:ea typeface="Calibri"/>
              <a:cs typeface="Calibri"/>
              <a:sym typeface="Calibri"/>
            </a:endParaRPr>
          </a:p>
        </p:txBody>
      </p:sp>
      <p:sp>
        <p:nvSpPr>
          <p:cNvPr id="108" name="Google Shape;108;p3"/>
          <p:cNvSpPr/>
          <p:nvPr/>
        </p:nvSpPr>
        <p:spPr>
          <a:xfrm>
            <a:off x="1" y="36552"/>
            <a:ext cx="9143999" cy="369332"/>
          </a:xfrm>
          <a:prstGeom prst="rect">
            <a:avLst/>
          </a:prstGeom>
          <a:gradFill>
            <a:gsLst>
              <a:gs pos="0">
                <a:srgbClr val="F6F9FC">
                  <a:alpha val="25882"/>
                </a:srgbClr>
              </a:gs>
              <a:gs pos="74000">
                <a:srgbClr val="B3D1EC"/>
              </a:gs>
              <a:gs pos="88000">
                <a:srgbClr val="B3D1EC"/>
              </a:gs>
              <a:gs pos="100000">
                <a:srgbClr val="CCE0F2"/>
              </a:gs>
            </a:gsLst>
            <a:lin ang="5400000" scaled="0"/>
          </a:gradFill>
          <a:ln>
            <a:noFill/>
          </a:ln>
        </p:spPr>
        <p:txBody>
          <a:bodyPr spcFirstLastPara="1" wrap="square" lIns="0" tIns="0" rIns="0" bIns="0" anchor="ctr" anchorCtr="0">
            <a:spAutoFit/>
          </a:bodyPr>
          <a:lstStyle/>
          <a:p>
            <a:pPr algn="ctr" defTabSz="685800">
              <a:buClr>
                <a:prstClr val="black"/>
              </a:buClr>
              <a:buSzPts val="3200"/>
            </a:pPr>
            <a:r>
              <a:rPr lang="en-US" sz="2400" kern="1200" dirty="0">
                <a:solidFill>
                  <a:prstClr val="black"/>
                </a:solidFill>
                <a:effectLst>
                  <a:outerShdw blurRad="38100" dist="38100" dir="2700000" algn="tl">
                    <a:srgbClr val="000000">
                      <a:alpha val="43137"/>
                    </a:srgbClr>
                  </a:outerShdw>
                </a:effectLst>
                <a:latin typeface="Calibri"/>
                <a:ea typeface="Calibri"/>
                <a:cs typeface="Calibri"/>
                <a:sym typeface="Calibri"/>
              </a:rPr>
              <a:t>How to evaluate weather comfort on seasonal timescales?</a:t>
            </a:r>
            <a:endParaRPr sz="2400" kern="1200" dirty="0">
              <a:solidFill>
                <a:prstClr val="black"/>
              </a:solidFill>
              <a:effectLst>
                <a:outerShdw blurRad="38100" dist="38100" dir="2700000" algn="tl">
                  <a:srgbClr val="000000">
                    <a:alpha val="43137"/>
                  </a:srgbClr>
                </a:outerShdw>
              </a:effectLst>
              <a:latin typeface="Calibri"/>
              <a:ea typeface="Calibri"/>
              <a:cs typeface="Calibri"/>
              <a:sym typeface="Calibri"/>
            </a:endParaRPr>
          </a:p>
        </p:txBody>
      </p:sp>
      <p:sp>
        <p:nvSpPr>
          <p:cNvPr id="110" name="Google Shape;110;p3"/>
          <p:cNvSpPr/>
          <p:nvPr/>
        </p:nvSpPr>
        <p:spPr>
          <a:xfrm>
            <a:off x="1484463" y="496856"/>
            <a:ext cx="6175073" cy="346249"/>
          </a:xfrm>
          <a:prstGeom prst="rect">
            <a:avLst/>
          </a:prstGeom>
          <a:gradFill>
            <a:gsLst>
              <a:gs pos="0">
                <a:srgbClr val="F6F9FC">
                  <a:alpha val="25882"/>
                </a:srgbClr>
              </a:gs>
              <a:gs pos="74000">
                <a:srgbClr val="B3D1EC"/>
              </a:gs>
              <a:gs pos="88000">
                <a:srgbClr val="B3D1EC"/>
              </a:gs>
              <a:gs pos="100000">
                <a:srgbClr val="CCE0F2"/>
              </a:gs>
            </a:gsLst>
            <a:lin ang="5400000" scaled="0"/>
          </a:gradFill>
          <a:ln>
            <a:noFill/>
          </a:ln>
        </p:spPr>
        <p:txBody>
          <a:bodyPr spcFirstLastPara="1" wrap="square" lIns="0" tIns="0" rIns="0" bIns="0" anchor="ctr" anchorCtr="0">
            <a:spAutoFit/>
          </a:bodyPr>
          <a:lstStyle/>
          <a:p>
            <a:pPr algn="ctr" defTabSz="685800">
              <a:lnSpc>
                <a:spcPct val="150000"/>
              </a:lnSpc>
              <a:buClr>
                <a:prstClr val="black"/>
              </a:buClr>
              <a:buSzPts val="2000"/>
            </a:pPr>
            <a:r>
              <a:rPr lang="en-US" sz="1500" b="1" kern="1200" dirty="0">
                <a:solidFill>
                  <a:prstClr val="black"/>
                </a:solidFill>
                <a:latin typeface="Calibri"/>
                <a:ea typeface="Calibri"/>
                <a:cs typeface="Calibri"/>
                <a:sym typeface="Calibri"/>
              </a:rPr>
              <a:t>Complex indicator that takes into account several weather factors </a:t>
            </a:r>
            <a:endParaRPr sz="1500" b="1" kern="1200" dirty="0">
              <a:solidFill>
                <a:prstClr val="black"/>
              </a:solidFill>
              <a:latin typeface="Calibri"/>
              <a:ea typeface="Calibri"/>
              <a:cs typeface="Calibri"/>
              <a:sym typeface="Calibri"/>
            </a:endParaRPr>
          </a:p>
        </p:txBody>
      </p:sp>
      <p:sp>
        <p:nvSpPr>
          <p:cNvPr id="111" name="Google Shape;111;p3"/>
          <p:cNvSpPr/>
          <p:nvPr/>
        </p:nvSpPr>
        <p:spPr>
          <a:xfrm>
            <a:off x="44954" y="1417401"/>
            <a:ext cx="4461309" cy="900216"/>
          </a:xfrm>
          <a:prstGeom prst="rect">
            <a:avLst/>
          </a:prstGeom>
          <a:noFill/>
          <a:ln>
            <a:noFill/>
          </a:ln>
        </p:spPr>
        <p:txBody>
          <a:bodyPr spcFirstLastPara="1" wrap="square" lIns="68569" tIns="34275" rIns="68569" bIns="34275" anchor="t" anchorCtr="0">
            <a:spAutoFit/>
          </a:bodyPr>
          <a:lstStyle/>
          <a:p>
            <a:pPr algn="just" defTabSz="685800">
              <a:buClr>
                <a:prstClr val="black"/>
              </a:buClr>
              <a:buSzPts val="1800"/>
            </a:pPr>
            <a:r>
              <a:rPr lang="en-US" sz="1350" kern="1200" dirty="0">
                <a:solidFill>
                  <a:prstClr val="black"/>
                </a:solidFill>
                <a:latin typeface="Calibri"/>
                <a:ea typeface="Calibri"/>
                <a:cs typeface="Calibri"/>
                <a:sym typeface="Calibri"/>
              </a:rPr>
              <a:t> This index was developed specifically for the Arctic region, for initially difficult climatic conditions. It is widely used in </a:t>
            </a:r>
            <a:r>
              <a:rPr lang="en-US" sz="1350" kern="1200" dirty="0" err="1">
                <a:solidFill>
                  <a:prstClr val="black"/>
                </a:solidFill>
                <a:latin typeface="Calibri"/>
                <a:ea typeface="Calibri"/>
                <a:cs typeface="Calibri"/>
                <a:sym typeface="Calibri"/>
              </a:rPr>
              <a:t>biometeorological</a:t>
            </a:r>
            <a:r>
              <a:rPr lang="en-US" sz="1350" kern="1200" dirty="0">
                <a:solidFill>
                  <a:prstClr val="black"/>
                </a:solidFill>
                <a:latin typeface="Calibri"/>
                <a:ea typeface="Calibri"/>
                <a:cs typeface="Calibri"/>
                <a:sym typeface="Calibri"/>
              </a:rPr>
              <a:t> practice to assess the possibility of working outdoors.</a:t>
            </a:r>
            <a:endParaRPr sz="1350" kern="1200" dirty="0">
              <a:solidFill>
                <a:prstClr val="black"/>
              </a:solidFill>
              <a:latin typeface="Calibri"/>
              <a:ea typeface="Calibri"/>
              <a:cs typeface="Calibri"/>
              <a:sym typeface="Calibri"/>
            </a:endParaRPr>
          </a:p>
        </p:txBody>
      </p:sp>
      <p:graphicFrame>
        <p:nvGraphicFramePr>
          <p:cNvPr id="112" name="Google Shape;112;p3"/>
          <p:cNvGraphicFramePr/>
          <p:nvPr/>
        </p:nvGraphicFramePr>
        <p:xfrm>
          <a:off x="4618580" y="1879378"/>
          <a:ext cx="4451646" cy="3107666"/>
        </p:xfrm>
        <a:graphic>
          <a:graphicData uri="http://schemas.openxmlformats.org/drawingml/2006/table">
            <a:tbl>
              <a:tblPr>
                <a:noFill/>
              </a:tblPr>
              <a:tblGrid>
                <a:gridCol w="653398">
                  <a:extLst>
                    <a:ext uri="{9D8B030D-6E8A-4147-A177-3AD203B41FA5}">
                      <a16:colId xmlns:a16="http://schemas.microsoft.com/office/drawing/2014/main" val="20000"/>
                    </a:ext>
                  </a:extLst>
                </a:gridCol>
                <a:gridCol w="924286">
                  <a:extLst>
                    <a:ext uri="{9D8B030D-6E8A-4147-A177-3AD203B41FA5}">
                      <a16:colId xmlns:a16="http://schemas.microsoft.com/office/drawing/2014/main" val="20001"/>
                    </a:ext>
                  </a:extLst>
                </a:gridCol>
                <a:gridCol w="957549">
                  <a:extLst>
                    <a:ext uri="{9D8B030D-6E8A-4147-A177-3AD203B41FA5}">
                      <a16:colId xmlns:a16="http://schemas.microsoft.com/office/drawing/2014/main" val="20002"/>
                    </a:ext>
                  </a:extLst>
                </a:gridCol>
                <a:gridCol w="1916413">
                  <a:extLst>
                    <a:ext uri="{9D8B030D-6E8A-4147-A177-3AD203B41FA5}">
                      <a16:colId xmlns:a16="http://schemas.microsoft.com/office/drawing/2014/main" val="20003"/>
                    </a:ext>
                  </a:extLst>
                </a:gridCol>
              </a:tblGrid>
              <a:tr h="384338">
                <a:tc>
                  <a:txBody>
                    <a:bodyPr/>
                    <a:lstStyle/>
                    <a:p>
                      <a:pPr marL="0" marR="0" lvl="0" indent="0" algn="l" rtl="0">
                        <a:lnSpc>
                          <a:spcPct val="100000"/>
                        </a:lnSpc>
                        <a:spcBef>
                          <a:spcPts val="0"/>
                        </a:spcBef>
                        <a:spcAft>
                          <a:spcPts val="0"/>
                        </a:spcAft>
                        <a:buClr>
                          <a:schemeClr val="dk1"/>
                        </a:buClr>
                        <a:buSzPts val="1800"/>
                        <a:buFont typeface="Calibri"/>
                        <a:buNone/>
                      </a:pPr>
                      <a:endParaRPr sz="1400" u="none" strike="noStrike" cap="none" dirty="0"/>
                    </a:p>
                  </a:txBody>
                  <a:tcPr marL="51431" marR="51431" marT="0" marB="0"/>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1" u="none" strike="noStrike" cap="none">
                          <a:solidFill>
                            <a:schemeClr val="dk1"/>
                          </a:solidFill>
                          <a:latin typeface="Calibri"/>
                          <a:ea typeface="Calibri"/>
                          <a:cs typeface="Calibri"/>
                          <a:sym typeface="Calibri"/>
                        </a:rPr>
                        <a:t>Thermal sensation</a:t>
                      </a:r>
                      <a:endParaRPr sz="700" b="1" u="none" strike="noStrike" cap="none">
                        <a:solidFill>
                          <a:schemeClr val="dk1"/>
                        </a:solidFill>
                        <a:latin typeface="Calibri"/>
                        <a:ea typeface="Calibri"/>
                        <a:cs typeface="Calibri"/>
                        <a:sym typeface="Calibri"/>
                      </a:endParaRPr>
                    </a:p>
                  </a:txBody>
                  <a:tcPr marL="51431" marR="51431" marT="0" marB="0" anchor="ctr">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1" u="none" strike="noStrike" cap="none">
                          <a:solidFill>
                            <a:schemeClr val="dk1"/>
                          </a:solidFill>
                          <a:latin typeface="Calibri"/>
                          <a:ea typeface="Calibri"/>
                          <a:cs typeface="Calibri"/>
                          <a:sym typeface="Calibri"/>
                        </a:rPr>
                        <a:t>Physiological effect</a:t>
                      </a:r>
                      <a:endParaRPr sz="700" b="1"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1" u="none" strike="noStrike" cap="none">
                          <a:solidFill>
                            <a:schemeClr val="dk1"/>
                          </a:solidFill>
                          <a:latin typeface="Calibri"/>
                          <a:ea typeface="Calibri"/>
                          <a:cs typeface="Calibri"/>
                          <a:sym typeface="Calibri"/>
                        </a:rPr>
                        <a:t>Comfort sensation</a:t>
                      </a:r>
                      <a:endParaRPr sz="700" b="1" u="none" strike="noStrike" cap="none">
                        <a:solidFill>
                          <a:schemeClr val="dk1"/>
                        </a:solidFill>
                        <a:latin typeface="Calibri"/>
                        <a:ea typeface="Calibri"/>
                        <a:cs typeface="Calibri"/>
                        <a:sym typeface="Calibri"/>
                      </a:endParaRPr>
                    </a:p>
                  </a:txBody>
                  <a:tcPr marL="51431" marR="51431" marT="0" marB="0">
                    <a:solidFill>
                      <a:schemeClr val="lt2"/>
                    </a:solidFill>
                  </a:tcPr>
                </a:tc>
                <a:extLst>
                  <a:ext uri="{0D108BD9-81ED-4DB2-BD59-A6C34878D82A}">
                    <a16:rowId xmlns:a16="http://schemas.microsoft.com/office/drawing/2014/main" val="10000"/>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≥+30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Very hot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1176"/>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Incomprensible heat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1176"/>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Calibri"/>
                          <a:ea typeface="Calibri"/>
                          <a:cs typeface="Calibri"/>
                          <a:sym typeface="Calibri"/>
                        </a:rPr>
                        <a:t>Discomfort</a:t>
                      </a:r>
                      <a:endParaRPr sz="700" b="0" i="0" u="none" strike="noStrike" cap="none" dirty="0">
                        <a:solidFill>
                          <a:schemeClr val="dk1"/>
                        </a:solidFill>
                        <a:latin typeface="Calibri"/>
                        <a:ea typeface="Calibri"/>
                        <a:cs typeface="Calibri"/>
                        <a:sym typeface="Calibri"/>
                      </a:endParaRPr>
                    </a:p>
                  </a:txBody>
                  <a:tcPr marL="51431" marR="51431" marT="0" marB="0">
                    <a:solidFill>
                      <a:srgbClr val="FF99CC">
                        <a:alpha val="41176"/>
                      </a:srgbClr>
                    </a:solidFill>
                  </a:tcPr>
                </a:tc>
                <a:extLst>
                  <a:ext uri="{0D108BD9-81ED-4DB2-BD59-A6C34878D82A}">
                    <a16:rowId xmlns:a16="http://schemas.microsoft.com/office/drawing/2014/main" val="10001"/>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+24..+30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Hot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1176"/>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1176"/>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Calibri"/>
                          <a:ea typeface="Calibri"/>
                          <a:cs typeface="Calibri"/>
                          <a:sym typeface="Calibri"/>
                        </a:rPr>
                        <a:t>Partial  discomfort</a:t>
                      </a:r>
                      <a:endParaRPr sz="700" b="0" i="0" u="none" strike="noStrike" cap="none" dirty="0">
                        <a:solidFill>
                          <a:schemeClr val="dk1"/>
                        </a:solidFill>
                        <a:latin typeface="Calibri"/>
                        <a:ea typeface="Calibri"/>
                        <a:cs typeface="Calibri"/>
                        <a:sym typeface="Calibri"/>
                      </a:endParaRPr>
                    </a:p>
                  </a:txBody>
                  <a:tcPr marL="51431" marR="51431" marT="0" marB="0">
                    <a:solidFill>
                      <a:srgbClr val="FF99CC">
                        <a:alpha val="41176"/>
                      </a:srgbClr>
                    </a:solidFill>
                  </a:tcPr>
                </a:tc>
                <a:extLst>
                  <a:ext uri="{0D108BD9-81ED-4DB2-BD59-A6C34878D82A}">
                    <a16:rowId xmlns:a16="http://schemas.microsoft.com/office/drawing/2014/main" val="10002"/>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+18..+24</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Warm</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4117"/>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Comfortable</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4117"/>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Comfort</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4117"/>
                      </a:srgbClr>
                    </a:solidFill>
                  </a:tcPr>
                </a:tc>
                <a:extLst>
                  <a:ext uri="{0D108BD9-81ED-4DB2-BD59-A6C34878D82A}">
                    <a16:rowId xmlns:a16="http://schemas.microsoft.com/office/drawing/2014/main" val="10003"/>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+12..+18</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warm</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4117"/>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Neutral</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4117"/>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Calibri"/>
                          <a:ea typeface="Calibri"/>
                          <a:cs typeface="Calibri"/>
                          <a:sym typeface="Calibri"/>
                        </a:rPr>
                        <a:t>Partial  comfort</a:t>
                      </a:r>
                      <a:endParaRPr sz="700" b="0" i="0" u="none" strike="noStrike" cap="none" dirty="0">
                        <a:solidFill>
                          <a:schemeClr val="dk1"/>
                        </a:solidFill>
                        <a:latin typeface="Calibri"/>
                        <a:ea typeface="Calibri"/>
                        <a:cs typeface="Calibri"/>
                        <a:sym typeface="Calibri"/>
                      </a:endParaRPr>
                    </a:p>
                  </a:txBody>
                  <a:tcPr marL="51431" marR="51431" marT="0" marB="0">
                    <a:solidFill>
                      <a:srgbClr val="99FFCC">
                        <a:alpha val="54117"/>
                      </a:srgbClr>
                    </a:solidFill>
                  </a:tcPr>
                </a:tc>
                <a:extLst>
                  <a:ext uri="{0D108BD9-81ED-4DB2-BD59-A6C34878D82A}">
                    <a16:rowId xmlns:a16="http://schemas.microsoft.com/office/drawing/2014/main" val="10004"/>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+6..+12</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cool</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mn-lt"/>
                          <a:ea typeface="Calibri"/>
                          <a:cs typeface="Calibri"/>
                          <a:sym typeface="Calibri"/>
                        </a:rPr>
                        <a:t>Slightly uncomfortable</a:t>
                      </a:r>
                    </a:p>
                  </a:txBody>
                  <a:tcPr marL="51431" marR="51431" marT="0" marB="0">
                    <a:solidFill>
                      <a:srgbClr val="CCFFFF"/>
                    </a:solidFill>
                  </a:tcPr>
                </a:tc>
                <a:extLst>
                  <a:ext uri="{0D108BD9-81ED-4DB2-BD59-A6C34878D82A}">
                    <a16:rowId xmlns:a16="http://schemas.microsoft.com/office/drawing/2014/main" val="10005"/>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0..+6</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Cool</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mn-lt"/>
                          <a:ea typeface="Calibri"/>
                          <a:cs typeface="Calibri"/>
                          <a:sym typeface="Calibri"/>
                        </a:rPr>
                        <a:t>Slightly uncomfortable</a:t>
                      </a:r>
                      <a:endParaRPr sz="700" b="0" i="0" u="none" strike="noStrike" cap="none" dirty="0">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6"/>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-12..0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Calibri"/>
                          <a:ea typeface="Calibri"/>
                          <a:cs typeface="Calibri"/>
                          <a:sym typeface="Calibri"/>
                        </a:rPr>
                        <a:t>Partial  discomfort</a:t>
                      </a:r>
                      <a:endParaRPr sz="700" b="0" i="0" u="none" strike="noStrike" cap="none" dirty="0">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7"/>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-24..-12</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Very cold </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8"/>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-30..-24</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     Extremely 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Incomprensible 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Extremely 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9"/>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≥-30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Extremely 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Incomprensible cold </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dirty="0">
                          <a:solidFill>
                            <a:schemeClr val="dk1"/>
                          </a:solidFill>
                          <a:latin typeface="Calibri"/>
                          <a:ea typeface="Calibri"/>
                          <a:cs typeface="Calibri"/>
                          <a:sym typeface="Calibri"/>
                        </a:rPr>
                        <a:t>Extremely discomfort</a:t>
                      </a:r>
                      <a:endParaRPr sz="700" b="0" i="0" u="none" strike="noStrike" cap="none" dirty="0">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10"/>
                  </a:ext>
                </a:extLst>
              </a:tr>
            </a:tbl>
          </a:graphicData>
        </a:graphic>
      </p:graphicFrame>
      <p:sp>
        <p:nvSpPr>
          <p:cNvPr id="113" name="Google Shape;113;p3"/>
          <p:cNvSpPr/>
          <p:nvPr/>
        </p:nvSpPr>
        <p:spPr>
          <a:xfrm>
            <a:off x="5207834" y="1376179"/>
            <a:ext cx="3252355" cy="461635"/>
          </a:xfrm>
          <a:prstGeom prst="rect">
            <a:avLst/>
          </a:prstGeom>
          <a:noFill/>
          <a:ln>
            <a:noFill/>
          </a:ln>
        </p:spPr>
        <p:txBody>
          <a:bodyPr spcFirstLastPara="1" wrap="square" lIns="68569" tIns="34275" rIns="68569" bIns="34275" anchor="t" anchorCtr="0">
            <a:spAutoFit/>
          </a:bodyPr>
          <a:lstStyle/>
          <a:p>
            <a:pPr algn="ctr" defTabSz="685800">
              <a:buClr>
                <a:prstClr val="black"/>
              </a:buClr>
              <a:buSzPts val="1800"/>
            </a:pPr>
            <a:r>
              <a:rPr lang="en-US" sz="1350" i="1" kern="1200">
                <a:solidFill>
                  <a:prstClr val="black"/>
                </a:solidFill>
                <a:latin typeface="Times New Roman"/>
                <a:ea typeface="Times New Roman"/>
                <a:cs typeface="Times New Roman"/>
                <a:sym typeface="Times New Roman"/>
              </a:rPr>
              <a:t>ET = T – 0,4(T – 10)(1 – f / 100)</a:t>
            </a:r>
            <a:endParaRPr sz="1350" i="1" kern="1200">
              <a:solidFill>
                <a:prstClr val="black"/>
              </a:solidFill>
              <a:latin typeface="Times New Roman"/>
              <a:ea typeface="Times New Roman"/>
              <a:cs typeface="Times New Roman"/>
              <a:sym typeface="Times New Roman"/>
            </a:endParaRPr>
          </a:p>
          <a:p>
            <a:pPr algn="ctr" defTabSz="685800">
              <a:buSzPts val="1600"/>
            </a:pPr>
            <a:r>
              <a:rPr lang="en-US" sz="1200" i="1" kern="1200">
                <a:latin typeface="Calibri"/>
                <a:ea typeface="Calibri"/>
                <a:cs typeface="Calibri"/>
                <a:sym typeface="Calibri"/>
              </a:rPr>
              <a:t>T - air temperature (in °C), f – relative humidity </a:t>
            </a:r>
            <a:endParaRPr sz="1200" i="1" kern="1200">
              <a:solidFill>
                <a:prstClr val="black"/>
              </a:solidFill>
              <a:latin typeface="Calibri"/>
              <a:ea typeface="Calibri"/>
              <a:cs typeface="Calibri"/>
              <a:sym typeface="Calibri"/>
            </a:endParaRPr>
          </a:p>
        </p:txBody>
      </p:sp>
      <p:graphicFrame>
        <p:nvGraphicFramePr>
          <p:cNvPr id="2" name="Таблица 1"/>
          <p:cNvGraphicFramePr>
            <a:graphicFrameLocks noGrp="1"/>
          </p:cNvGraphicFramePr>
          <p:nvPr/>
        </p:nvGraphicFramePr>
        <p:xfrm>
          <a:off x="789708" y="2797587"/>
          <a:ext cx="3142988" cy="1967992"/>
        </p:xfrm>
        <a:graphic>
          <a:graphicData uri="http://schemas.openxmlformats.org/drawingml/2006/table">
            <a:tbl>
              <a:tblPr firstRow="1">
                <a:tableStyleId>{5C22544A-7EE6-4342-B048-85BDC9FD1C3A}</a:tableStyleId>
              </a:tblPr>
              <a:tblGrid>
                <a:gridCol w="1571494">
                  <a:extLst>
                    <a:ext uri="{9D8B030D-6E8A-4147-A177-3AD203B41FA5}">
                      <a16:colId xmlns:a16="http://schemas.microsoft.com/office/drawing/2014/main" val="2352640711"/>
                    </a:ext>
                  </a:extLst>
                </a:gridCol>
                <a:gridCol w="1571494">
                  <a:extLst>
                    <a:ext uri="{9D8B030D-6E8A-4147-A177-3AD203B41FA5}">
                      <a16:colId xmlns:a16="http://schemas.microsoft.com/office/drawing/2014/main" val="2340975416"/>
                    </a:ext>
                  </a:extLst>
                </a:gridCol>
              </a:tblGrid>
              <a:tr h="245936">
                <a:tc>
                  <a:txBody>
                    <a:bodyPr/>
                    <a:lstStyle/>
                    <a:p>
                      <a:pPr algn="ctr">
                        <a:lnSpc>
                          <a:spcPct val="150000"/>
                        </a:lnSpc>
                        <a:spcAft>
                          <a:spcPts val="0"/>
                        </a:spcAft>
                      </a:pPr>
                      <a:r>
                        <a:rPr lang="fi-FI" sz="1200" dirty="0">
                          <a:effectLst/>
                        </a:rPr>
                        <a:t>Bodman index</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fi-FI" sz="1200" dirty="0">
                          <a:effectLst/>
                        </a:rPr>
                        <a:t>Conditions</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518113678"/>
                  </a:ext>
                </a:extLst>
              </a:tr>
              <a:tr h="245936">
                <a:tc>
                  <a:txBody>
                    <a:bodyPr/>
                    <a:lstStyle/>
                    <a:p>
                      <a:pPr algn="ctr">
                        <a:lnSpc>
                          <a:spcPct val="150000"/>
                        </a:lnSpc>
                        <a:spcAft>
                          <a:spcPts val="0"/>
                        </a:spcAft>
                      </a:pPr>
                      <a:r>
                        <a:rPr lang="fi-FI" sz="1200" dirty="0">
                          <a:effectLst/>
                        </a:rPr>
                        <a:t>Less</a:t>
                      </a:r>
                      <a:r>
                        <a:rPr lang="fi-FI" sz="1200" baseline="0" dirty="0">
                          <a:effectLst/>
                        </a:rPr>
                        <a:t> than</a:t>
                      </a:r>
                      <a:r>
                        <a:rPr lang="ru-RU" sz="1200" dirty="0">
                          <a:effectLst/>
                        </a:rPr>
                        <a:t> 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fi-FI" sz="1200" dirty="0">
                          <a:effectLst/>
                        </a:rPr>
                        <a:t>Mild</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23411207"/>
                  </a:ext>
                </a:extLst>
              </a:tr>
              <a:tr h="245936">
                <a:tc>
                  <a:txBody>
                    <a:bodyPr/>
                    <a:lstStyle/>
                    <a:p>
                      <a:pPr algn="ctr">
                        <a:lnSpc>
                          <a:spcPct val="150000"/>
                        </a:lnSpc>
                        <a:spcAft>
                          <a:spcPts val="0"/>
                        </a:spcAft>
                      </a:pPr>
                      <a:r>
                        <a:rPr lang="ru-RU" sz="1200">
                          <a:effectLst/>
                        </a:rPr>
                        <a:t>1 - 2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Less severe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96616024"/>
                  </a:ext>
                </a:extLst>
              </a:tr>
              <a:tr h="245936">
                <a:tc>
                  <a:txBody>
                    <a:bodyPr/>
                    <a:lstStyle/>
                    <a:p>
                      <a:pPr algn="ctr">
                        <a:lnSpc>
                          <a:spcPct val="150000"/>
                        </a:lnSpc>
                        <a:spcAft>
                          <a:spcPts val="0"/>
                        </a:spcAft>
                      </a:pPr>
                      <a:r>
                        <a:rPr lang="ru-RU" sz="1200">
                          <a:effectLst/>
                        </a:rPr>
                        <a:t>2 – 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1200" dirty="0"/>
                        <a:t>Slightly severe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55762197"/>
                  </a:ext>
                </a:extLst>
              </a:tr>
              <a:tr h="245936">
                <a:tc>
                  <a:txBody>
                    <a:bodyPr/>
                    <a:lstStyle/>
                    <a:p>
                      <a:pPr algn="ctr">
                        <a:lnSpc>
                          <a:spcPct val="150000"/>
                        </a:lnSpc>
                        <a:spcAft>
                          <a:spcPts val="0"/>
                        </a:spcAft>
                      </a:pPr>
                      <a:r>
                        <a:rPr lang="ru-RU" sz="1200">
                          <a:effectLst/>
                        </a:rPr>
                        <a:t>3 – 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fi-FI" sz="1200" dirty="0">
                          <a:effectLst/>
                        </a:rPr>
                        <a:t>Severe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87511720"/>
                  </a:ext>
                </a:extLst>
              </a:tr>
              <a:tr h="245936">
                <a:tc>
                  <a:txBody>
                    <a:bodyPr/>
                    <a:lstStyle/>
                    <a:p>
                      <a:pPr algn="ctr">
                        <a:lnSpc>
                          <a:spcPct val="150000"/>
                        </a:lnSpc>
                        <a:spcAft>
                          <a:spcPts val="0"/>
                        </a:spcAft>
                      </a:pPr>
                      <a:r>
                        <a:rPr lang="ru-RU" sz="1200">
                          <a:effectLst/>
                        </a:rPr>
                        <a:t>4 – 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1200" dirty="0"/>
                        <a:t>Very severe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10288991"/>
                  </a:ext>
                </a:extLst>
              </a:tr>
              <a:tr h="245936">
                <a:tc>
                  <a:txBody>
                    <a:bodyPr/>
                    <a:lstStyle/>
                    <a:p>
                      <a:pPr algn="ctr">
                        <a:lnSpc>
                          <a:spcPct val="150000"/>
                        </a:lnSpc>
                        <a:spcAft>
                          <a:spcPts val="0"/>
                        </a:spcAft>
                      </a:pPr>
                      <a:r>
                        <a:rPr lang="ru-RU" sz="1200">
                          <a:effectLst/>
                        </a:rPr>
                        <a:t>5 - 6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1200" dirty="0"/>
                        <a:t>Extremely severe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09297494"/>
                  </a:ext>
                </a:extLst>
              </a:tr>
              <a:tr h="245936">
                <a:tc>
                  <a:txBody>
                    <a:bodyPr/>
                    <a:lstStyle/>
                    <a:p>
                      <a:pPr algn="ctr">
                        <a:lnSpc>
                          <a:spcPct val="150000"/>
                        </a:lnSpc>
                        <a:spcAft>
                          <a:spcPts val="0"/>
                        </a:spcAft>
                      </a:pPr>
                      <a:r>
                        <a:rPr lang="fi-FI" sz="1200" dirty="0">
                          <a:effectLst/>
                        </a:rPr>
                        <a:t>More than</a:t>
                      </a:r>
                      <a:r>
                        <a:rPr lang="ru-RU" sz="1200" dirty="0">
                          <a:effectLst/>
                        </a:rPr>
                        <a:t> 6</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1200" dirty="0"/>
                        <a:t>Extraordinary severe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14109651"/>
                  </a:ext>
                </a:extLst>
              </a:tr>
            </a:tbl>
          </a:graphicData>
        </a:graphic>
      </p:graphicFrame>
    </p:spTree>
    <p:extLst>
      <p:ext uri="{BB962C8B-B14F-4D97-AF65-F5344CB8AC3E}">
        <p14:creationId xmlns:p14="http://schemas.microsoft.com/office/powerpoint/2010/main" val="2346488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C:\Users\nfenn\Documents\ET4.png"/>
          <p:cNvPicPr/>
          <p:nvPr/>
        </p:nvPicPr>
        <p:blipFill rotWithShape="1">
          <a:blip r:embed="rId2">
            <a:extLst>
              <a:ext uri="{28A0092B-C50C-407E-A947-70E740481C1C}">
                <a14:useLocalDpi xmlns:a14="http://schemas.microsoft.com/office/drawing/2010/main" val="0"/>
              </a:ext>
            </a:extLst>
          </a:blip>
          <a:srcRect l="3835" t="49884" r="51392" b="7663"/>
          <a:stretch/>
        </p:blipFill>
        <p:spPr bwMode="auto">
          <a:xfrm>
            <a:off x="6204999" y="406505"/>
            <a:ext cx="2142085" cy="2031095"/>
          </a:xfrm>
          <a:prstGeom prst="rect">
            <a:avLst/>
          </a:prstGeom>
          <a:noFill/>
          <a:ln>
            <a:noFill/>
          </a:ln>
        </p:spPr>
      </p:pic>
      <p:pic>
        <p:nvPicPr>
          <p:cNvPr id="13" name="Рисунок 12" descr="C:\Users\nfenn\Documents\ET4.png"/>
          <p:cNvPicPr/>
          <p:nvPr/>
        </p:nvPicPr>
        <p:blipFill rotWithShape="1">
          <a:blip r:embed="rId2">
            <a:extLst>
              <a:ext uri="{28A0092B-C50C-407E-A947-70E740481C1C}">
                <a14:useLocalDpi xmlns:a14="http://schemas.microsoft.com/office/drawing/2010/main" val="0"/>
              </a:ext>
            </a:extLst>
          </a:blip>
          <a:srcRect l="4764" t="2327" r="53247" b="57075"/>
          <a:stretch/>
        </p:blipFill>
        <p:spPr bwMode="auto">
          <a:xfrm>
            <a:off x="6289878" y="2747743"/>
            <a:ext cx="2069506" cy="2000903"/>
          </a:xfrm>
          <a:prstGeom prst="rect">
            <a:avLst/>
          </a:prstGeom>
          <a:noFill/>
          <a:ln>
            <a:noFill/>
          </a:ln>
        </p:spPr>
      </p:pic>
      <p:sp>
        <p:nvSpPr>
          <p:cNvPr id="4" name="Прямоугольник 3"/>
          <p:cNvSpPr/>
          <p:nvPr/>
        </p:nvSpPr>
        <p:spPr>
          <a:xfrm>
            <a:off x="620794" y="993646"/>
            <a:ext cx="4572000" cy="1338828"/>
          </a:xfrm>
          <a:prstGeom prst="rect">
            <a:avLst/>
          </a:prstGeom>
        </p:spPr>
        <p:txBody>
          <a:bodyPr>
            <a:spAutoFit/>
          </a:bodyPr>
          <a:lstStyle/>
          <a:p>
            <a:pPr algn="just" defTabSz="685800">
              <a:buClrTx/>
            </a:pPr>
            <a:r>
              <a:rPr lang="en-US" sz="1350" kern="1200" dirty="0">
                <a:solidFill>
                  <a:prstClr val="black"/>
                </a:solidFill>
                <a:latin typeface="Calibri" panose="020F0502020204030204"/>
                <a:ea typeface="+mn-ea"/>
                <a:cs typeface="+mn-cs"/>
              </a:rPr>
              <a:t>The Arctic zone is defined as the area where:</a:t>
            </a:r>
          </a:p>
          <a:p>
            <a:pPr algn="just" defTabSz="685800">
              <a:buClrTx/>
            </a:pPr>
            <a:endParaRPr lang="en-US" sz="1350" kern="1200" dirty="0">
              <a:solidFill>
                <a:prstClr val="black"/>
              </a:solidFill>
              <a:latin typeface="Calibri" panose="020F0502020204030204"/>
              <a:ea typeface="+mn-ea"/>
              <a:cs typeface="+mn-cs"/>
            </a:endParaRPr>
          </a:p>
          <a:p>
            <a:pPr marL="257175" indent="-257175" algn="just" defTabSz="685800">
              <a:buClrTx/>
              <a:buFont typeface="+mj-lt"/>
              <a:buAutoNum type="arabicPeriod"/>
            </a:pPr>
            <a:r>
              <a:rPr lang="en-US" sz="1350" kern="1200" dirty="0">
                <a:solidFill>
                  <a:prstClr val="black"/>
                </a:solidFill>
                <a:latin typeface="Calibri" panose="020F0502020204030204"/>
                <a:ea typeface="+mn-ea"/>
                <a:cs typeface="+mn-cs"/>
              </a:rPr>
              <a:t>ET index values ​​lie in the area of </a:t>
            </a:r>
            <a:r>
              <a:rPr lang="en-US" sz="1350" kern="1200" dirty="0">
                <a:solidFill>
                  <a:srgbClr val="00B0F0"/>
                </a:solidFill>
                <a:latin typeface="Calibri" panose="020F0502020204030204"/>
                <a:ea typeface="+mn-ea"/>
                <a:cs typeface="+mn-cs"/>
              </a:rPr>
              <a:t>slightly discomfort </a:t>
            </a:r>
            <a:r>
              <a:rPr lang="en-US" sz="1350" kern="1200" dirty="0">
                <a:solidFill>
                  <a:prstClr val="black"/>
                </a:solidFill>
                <a:latin typeface="Calibri" panose="020F0502020204030204"/>
                <a:ea typeface="+mn-ea"/>
                <a:cs typeface="+mn-cs"/>
              </a:rPr>
              <a:t>and more severe</a:t>
            </a:r>
            <a:r>
              <a:rPr lang="en-US" sz="1350" kern="1200" dirty="0">
                <a:solidFill>
                  <a:srgbClr val="00B0F0"/>
                </a:solidFill>
                <a:latin typeface="Calibri" panose="020F0502020204030204"/>
                <a:ea typeface="+mn-ea"/>
                <a:cs typeface="+mn-cs"/>
              </a:rPr>
              <a:t> </a:t>
            </a:r>
            <a:r>
              <a:rPr lang="en-US" sz="1350" kern="1200" dirty="0">
                <a:solidFill>
                  <a:prstClr val="black"/>
                </a:solidFill>
                <a:latin typeface="Calibri" panose="020F0502020204030204"/>
                <a:ea typeface="+mn-ea"/>
                <a:cs typeface="+mn-cs"/>
              </a:rPr>
              <a:t>in </a:t>
            </a:r>
            <a:r>
              <a:rPr lang="en-US" sz="1350" u="sng" kern="1200" dirty="0">
                <a:solidFill>
                  <a:prstClr val="black"/>
                </a:solidFill>
                <a:latin typeface="Calibri" panose="020F0502020204030204"/>
                <a:ea typeface="+mn-ea"/>
                <a:cs typeface="+mn-cs"/>
              </a:rPr>
              <a:t>summer</a:t>
            </a:r>
            <a:r>
              <a:rPr lang="en-US" sz="1350" kern="1200" dirty="0">
                <a:solidFill>
                  <a:prstClr val="black"/>
                </a:solidFill>
                <a:latin typeface="Calibri" panose="020F0502020204030204"/>
                <a:ea typeface="+mn-ea"/>
                <a:cs typeface="+mn-cs"/>
              </a:rPr>
              <a:t>. </a:t>
            </a:r>
          </a:p>
          <a:p>
            <a:pPr marL="257175" indent="-257175" algn="just" defTabSz="685800">
              <a:buClrTx/>
              <a:buFont typeface="+mj-lt"/>
              <a:buAutoNum type="arabicPeriod"/>
            </a:pPr>
            <a:r>
              <a:rPr lang="en-US" sz="1350" kern="1200" dirty="0">
                <a:solidFill>
                  <a:prstClr val="black"/>
                </a:solidFill>
                <a:latin typeface="Calibri" panose="020F0502020204030204"/>
                <a:ea typeface="+mn-ea"/>
                <a:cs typeface="+mn-cs"/>
              </a:rPr>
              <a:t>An area with </a:t>
            </a:r>
            <a:r>
              <a:rPr lang="en-US" sz="1350" b="1" kern="1200" dirty="0">
                <a:solidFill>
                  <a:srgbClr val="660066"/>
                </a:solidFill>
                <a:latin typeface="Calibri" panose="020F0502020204030204"/>
                <a:ea typeface="+mn-ea"/>
                <a:cs typeface="+mn-cs"/>
              </a:rPr>
              <a:t>extreme discomfort </a:t>
            </a:r>
            <a:r>
              <a:rPr lang="en-US" sz="1350" kern="1200" dirty="0">
                <a:solidFill>
                  <a:prstClr val="black"/>
                </a:solidFill>
                <a:latin typeface="Calibri" panose="020F0502020204030204"/>
                <a:ea typeface="+mn-ea"/>
                <a:cs typeface="+mn-cs"/>
              </a:rPr>
              <a:t>according to the ET index in </a:t>
            </a:r>
            <a:r>
              <a:rPr lang="en-US" sz="1350" u="sng" kern="1200" dirty="0">
                <a:solidFill>
                  <a:prstClr val="black"/>
                </a:solidFill>
                <a:latin typeface="Calibri" panose="020F0502020204030204"/>
                <a:ea typeface="+mn-ea"/>
                <a:cs typeface="+mn-cs"/>
              </a:rPr>
              <a:t>winter</a:t>
            </a:r>
            <a:r>
              <a:rPr lang="en-US" sz="1350" kern="1200" dirty="0">
                <a:solidFill>
                  <a:prstClr val="black"/>
                </a:solidFill>
                <a:latin typeface="Calibri" panose="020F0502020204030204"/>
                <a:ea typeface="+mn-ea"/>
                <a:cs typeface="+mn-cs"/>
              </a:rPr>
              <a:t> also included. </a:t>
            </a:r>
          </a:p>
        </p:txBody>
      </p:sp>
      <p:sp>
        <p:nvSpPr>
          <p:cNvPr id="7" name="Прямоугольник 6"/>
          <p:cNvSpPr/>
          <p:nvPr/>
        </p:nvSpPr>
        <p:spPr>
          <a:xfrm>
            <a:off x="946404" y="3635130"/>
            <a:ext cx="5191510" cy="1338828"/>
          </a:xfrm>
          <a:prstGeom prst="rect">
            <a:avLst/>
          </a:prstGeom>
          <a:ln w="38100">
            <a:solidFill>
              <a:schemeClr val="accent5">
                <a:lumMod val="75000"/>
              </a:schemeClr>
            </a:solidFill>
          </a:ln>
        </p:spPr>
        <p:txBody>
          <a:bodyPr wrap="square">
            <a:spAutoFit/>
          </a:bodyPr>
          <a:lstStyle/>
          <a:p>
            <a:pPr defTabSz="685800">
              <a:buClrTx/>
            </a:pPr>
            <a:r>
              <a:rPr lang="en-US" sz="1350" kern="1200" dirty="0">
                <a:solidFill>
                  <a:prstClr val="black"/>
                </a:solidFill>
                <a:latin typeface="Calibri" panose="020F0502020204030204"/>
                <a:ea typeface="Calibri" panose="020F0502020204030204" pitchFamily="34" charset="0"/>
                <a:cs typeface="Times New Roman" panose="02020603050405020304" pitchFamily="18" charset="0"/>
              </a:rPr>
              <a:t>Figure 2 – Effective temperature (ET): mean in comfort gradation in summer (</a:t>
            </a:r>
            <a:r>
              <a:rPr lang="ru-RU" sz="1350" kern="1200" dirty="0">
                <a:solidFill>
                  <a:prstClr val="black"/>
                </a:solidFill>
                <a:latin typeface="Calibri" panose="020F0502020204030204"/>
                <a:ea typeface="Calibri" panose="020F0502020204030204" pitchFamily="34" charset="0"/>
                <a:cs typeface="Times New Roman" panose="02020603050405020304" pitchFamily="18" charset="0"/>
              </a:rPr>
              <a:t>а</a:t>
            </a:r>
            <a:r>
              <a:rPr lang="en-US" sz="1350" kern="1200" dirty="0">
                <a:solidFill>
                  <a:prstClr val="black"/>
                </a:solidFill>
                <a:latin typeface="Calibri" panose="020F0502020204030204"/>
                <a:ea typeface="Calibri" panose="020F0502020204030204" pitchFamily="34" charset="0"/>
                <a:cs typeface="Times New Roman" panose="02020603050405020304" pitchFamily="18" charset="0"/>
              </a:rPr>
              <a:t>) and winter (</a:t>
            </a:r>
            <a:r>
              <a:rPr lang="fi-FI" sz="1350" kern="1200" dirty="0">
                <a:solidFill>
                  <a:prstClr val="black"/>
                </a:solidFill>
                <a:latin typeface="Calibri" panose="020F0502020204030204"/>
                <a:ea typeface="Calibri" panose="020F0502020204030204" pitchFamily="34" charset="0"/>
                <a:cs typeface="Times New Roman" panose="02020603050405020304" pitchFamily="18" charset="0"/>
              </a:rPr>
              <a:t>b</a:t>
            </a:r>
            <a:r>
              <a:rPr lang="en-US" sz="1350" kern="1200" dirty="0">
                <a:solidFill>
                  <a:prstClr val="black"/>
                </a:solidFill>
                <a:latin typeface="Calibri" panose="020F0502020204030204"/>
                <a:ea typeface="Calibri" panose="020F0502020204030204" pitchFamily="34" charset="0"/>
                <a:cs typeface="Times New Roman" panose="02020603050405020304" pitchFamily="18" charset="0"/>
              </a:rPr>
              <a:t>) period for 1991-2020</a:t>
            </a:r>
            <a:endParaRPr lang="ru-RU" sz="1350" kern="1200" dirty="0">
              <a:solidFill>
                <a:prstClr val="black"/>
              </a:solidFill>
              <a:latin typeface="Calibri" panose="020F0502020204030204"/>
              <a:ea typeface="Calibri" panose="020F0502020204030204" pitchFamily="34" charset="0"/>
              <a:cs typeface="Times New Roman" panose="02020603050405020304" pitchFamily="18" charset="0"/>
            </a:endParaRPr>
          </a:p>
          <a:p>
            <a:pPr defTabSz="685800">
              <a:buClrTx/>
            </a:pPr>
            <a:r>
              <a:rPr lang="fi-FI" sz="1350" kern="1200" dirty="0">
                <a:solidFill>
                  <a:prstClr val="black"/>
                </a:solidFill>
                <a:latin typeface="Calibri" panose="020F0502020204030204"/>
                <a:ea typeface="Calibri" panose="020F0502020204030204" pitchFamily="34" charset="0"/>
                <a:cs typeface="Times New Roman" panose="02020603050405020304" pitchFamily="18" charset="0"/>
              </a:rPr>
              <a:t>a</a:t>
            </a:r>
            <a:r>
              <a:rPr lang="en-US" sz="1350" kern="1200" dirty="0">
                <a:solidFill>
                  <a:prstClr val="black"/>
                </a:solidFill>
                <a:latin typeface="Calibri" panose="020F0502020204030204"/>
                <a:ea typeface="Calibri" panose="020F0502020204030204" pitchFamily="34" charset="0"/>
                <a:cs typeface="Times New Roman" panose="02020603050405020304" pitchFamily="18" charset="0"/>
              </a:rPr>
              <a:t>) 1 — relative comfort, </a:t>
            </a:r>
            <a:r>
              <a:rPr lang="en-US" sz="1350" kern="1200" dirty="0">
                <a:solidFill>
                  <a:srgbClr val="00B050"/>
                </a:solidFill>
                <a:latin typeface="Calibri" panose="020F0502020204030204"/>
                <a:ea typeface="Calibri" panose="020F0502020204030204" pitchFamily="34" charset="0"/>
                <a:cs typeface="Times New Roman" panose="02020603050405020304" pitchFamily="18" charset="0"/>
              </a:rPr>
              <a:t>2 — slightly uncomfortable,  3 — partial discomfort, 4 — discomfort.</a:t>
            </a:r>
          </a:p>
          <a:p>
            <a:pPr defTabSz="685800">
              <a:buClrTx/>
            </a:pPr>
            <a:r>
              <a:rPr lang="fi-FI" sz="1350" kern="1200" dirty="0">
                <a:solidFill>
                  <a:prstClr val="black"/>
                </a:solidFill>
                <a:latin typeface="Calibri" panose="020F0502020204030204"/>
                <a:ea typeface="Calibri" panose="020F0502020204030204" pitchFamily="34" charset="0"/>
                <a:cs typeface="Times New Roman" panose="02020603050405020304" pitchFamily="18" charset="0"/>
              </a:rPr>
              <a:t>b</a:t>
            </a:r>
            <a:r>
              <a:rPr lang="en-US" sz="1350" kern="1200" dirty="0">
                <a:solidFill>
                  <a:prstClr val="black"/>
                </a:solidFill>
                <a:latin typeface="Calibri" panose="020F0502020204030204"/>
                <a:ea typeface="Calibri" panose="020F0502020204030204" pitchFamily="34" charset="0"/>
                <a:cs typeface="Times New Roman" panose="02020603050405020304" pitchFamily="18" charset="0"/>
              </a:rPr>
              <a:t>) 1 — slightly uncomfortable, 2 — partial discomfort,  3 — discomfort,</a:t>
            </a:r>
            <a:r>
              <a:rPr lang="en-US" sz="1350" kern="1200" dirty="0">
                <a:solidFill>
                  <a:srgbClr val="00B050"/>
                </a:solidFill>
                <a:latin typeface="Calibri" panose="020F0502020204030204"/>
                <a:ea typeface="Calibri" panose="020F0502020204030204" pitchFamily="34" charset="0"/>
                <a:cs typeface="Times New Roman" panose="02020603050405020304" pitchFamily="18" charset="0"/>
              </a:rPr>
              <a:t> 4 — extremely discomfort.</a:t>
            </a:r>
            <a:endParaRPr lang="ru-RU" sz="1350" kern="1200" dirty="0">
              <a:solidFill>
                <a:srgbClr val="00B050"/>
              </a:solidFill>
              <a:latin typeface="Calibri" panose="020F0502020204030204"/>
              <a:ea typeface="Calibri" panose="020F0502020204030204" pitchFamily="34" charset="0"/>
              <a:cs typeface="Times New Roman" panose="02020603050405020304" pitchFamily="18" charset="0"/>
            </a:endParaRPr>
          </a:p>
        </p:txBody>
      </p:sp>
      <p:pic>
        <p:nvPicPr>
          <p:cNvPr id="9" name="Рисунок 8" descr="C:\Users\afedorova\Documents\ИНДЕКСЫ\статья Индексы версия 2\Рисунки\Рис. 3.png"/>
          <p:cNvPicPr/>
          <p:nvPr/>
        </p:nvPicPr>
        <p:blipFill rotWithShape="1">
          <a:blip r:embed="rId3" cstate="print">
            <a:extLst>
              <a:ext uri="{28A0092B-C50C-407E-A947-70E740481C1C}">
                <a14:useLocalDpi xmlns:a14="http://schemas.microsoft.com/office/drawing/2010/main" val="0"/>
              </a:ext>
            </a:extLst>
          </a:blip>
          <a:srcRect t="92321" r="53404"/>
          <a:stretch/>
        </p:blipFill>
        <p:spPr bwMode="auto">
          <a:xfrm>
            <a:off x="6137914" y="2473035"/>
            <a:ext cx="2278723" cy="342964"/>
          </a:xfrm>
          <a:prstGeom prst="rect">
            <a:avLst/>
          </a:prstGeom>
          <a:noFill/>
          <a:ln>
            <a:noFill/>
          </a:ln>
        </p:spPr>
      </p:pic>
      <p:sp>
        <p:nvSpPr>
          <p:cNvPr id="10" name="TextBox 9"/>
          <p:cNvSpPr txBox="1"/>
          <p:nvPr/>
        </p:nvSpPr>
        <p:spPr>
          <a:xfrm>
            <a:off x="620794" y="99138"/>
            <a:ext cx="8028480" cy="461665"/>
          </a:xfrm>
          <a:prstGeom prst="rect">
            <a:avLst/>
          </a:prstGeom>
          <a:noFill/>
        </p:spPr>
        <p:txBody>
          <a:bodyPr wrap="none" rtlCol="0">
            <a:spAutoFit/>
          </a:bodyPr>
          <a:lstStyle/>
          <a:p>
            <a:pPr defTabSz="685800">
              <a:buClrTx/>
            </a:pPr>
            <a:r>
              <a:rPr lang="en-US"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Definition of method </a:t>
            </a:r>
            <a:r>
              <a:rPr lang="ru-RU"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a:t>
            </a:r>
            <a:r>
              <a:rPr lang="en-US"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1</a:t>
            </a:r>
            <a:r>
              <a:rPr lang="ru-RU"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a:t>
            </a:r>
            <a:r>
              <a:rPr lang="en-US"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 based on Effective Temperature (ET)</a:t>
            </a:r>
            <a:endParaRPr lang="ru-RU"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pic>
        <p:nvPicPr>
          <p:cNvPr id="8" name="Рисунок 7" descr="C:\Users\afedorova\Documents\ИНДЕКСЫ\статья Индексы версия 2\Рисунки\Рис. 3.png"/>
          <p:cNvPicPr/>
          <p:nvPr/>
        </p:nvPicPr>
        <p:blipFill rotWithShape="1">
          <a:blip r:embed="rId3" cstate="print">
            <a:extLst>
              <a:ext uri="{28A0092B-C50C-407E-A947-70E740481C1C}">
                <a14:useLocalDpi xmlns:a14="http://schemas.microsoft.com/office/drawing/2010/main" val="0"/>
              </a:ext>
            </a:extLst>
          </a:blip>
          <a:srcRect l="11071" t="42969" r="53403" b="49511"/>
          <a:stretch/>
        </p:blipFill>
        <p:spPr bwMode="auto">
          <a:xfrm>
            <a:off x="6712527" y="4748646"/>
            <a:ext cx="1737362" cy="335878"/>
          </a:xfrm>
          <a:prstGeom prst="rect">
            <a:avLst/>
          </a:prstGeom>
          <a:noFill/>
          <a:ln>
            <a:noFill/>
          </a:ln>
        </p:spPr>
      </p:pic>
      <p:sp>
        <p:nvSpPr>
          <p:cNvPr id="2" name="TextBox 1"/>
          <p:cNvSpPr txBox="1"/>
          <p:nvPr/>
        </p:nvSpPr>
        <p:spPr>
          <a:xfrm>
            <a:off x="6094270" y="716647"/>
            <a:ext cx="268022" cy="300082"/>
          </a:xfrm>
          <a:prstGeom prst="rect">
            <a:avLst/>
          </a:prstGeom>
          <a:solidFill>
            <a:schemeClr val="bg1"/>
          </a:solidFill>
        </p:spPr>
        <p:txBody>
          <a:bodyPr wrap="none" rtlCol="0">
            <a:spAutoFit/>
          </a:bodyPr>
          <a:lstStyle/>
          <a:p>
            <a:pPr defTabSz="685800">
              <a:buClrTx/>
            </a:pPr>
            <a:r>
              <a:rPr lang="fi-FI" sz="1350" kern="1200" dirty="0">
                <a:solidFill>
                  <a:prstClr val="black"/>
                </a:solidFill>
                <a:latin typeface="Calibri" panose="020F0502020204030204"/>
                <a:ea typeface="+mn-ea"/>
                <a:cs typeface="+mn-cs"/>
              </a:rPr>
              <a:t>a</a:t>
            </a:r>
            <a:endParaRPr lang="ru-RU" sz="1350" kern="1200" dirty="0">
              <a:solidFill>
                <a:prstClr val="black"/>
              </a:solidFill>
              <a:latin typeface="Calibri" panose="020F0502020204030204"/>
              <a:ea typeface="+mn-ea"/>
              <a:cs typeface="+mn-cs"/>
            </a:endParaRPr>
          </a:p>
        </p:txBody>
      </p:sp>
      <p:sp>
        <p:nvSpPr>
          <p:cNvPr id="11" name="TextBox 10"/>
          <p:cNvSpPr txBox="1"/>
          <p:nvPr/>
        </p:nvSpPr>
        <p:spPr>
          <a:xfrm>
            <a:off x="6104953" y="2796470"/>
            <a:ext cx="276038" cy="300082"/>
          </a:xfrm>
          <a:prstGeom prst="rect">
            <a:avLst/>
          </a:prstGeom>
          <a:solidFill>
            <a:schemeClr val="bg1"/>
          </a:solidFill>
        </p:spPr>
        <p:txBody>
          <a:bodyPr wrap="none" rtlCol="0">
            <a:spAutoFit/>
          </a:bodyPr>
          <a:lstStyle/>
          <a:p>
            <a:pPr defTabSz="685800">
              <a:buClrTx/>
            </a:pPr>
            <a:r>
              <a:rPr lang="fi-FI" sz="1350" kern="1200" dirty="0">
                <a:solidFill>
                  <a:prstClr val="black"/>
                </a:solidFill>
                <a:latin typeface="Calibri" panose="020F0502020204030204"/>
                <a:ea typeface="+mn-ea"/>
                <a:cs typeface="+mn-cs"/>
              </a:rPr>
              <a:t>b</a:t>
            </a:r>
            <a:endParaRPr lang="ru-RU" sz="1350" kern="12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2"/>
              <p:cNvSpPr txBox="1"/>
              <p:nvPr/>
            </p:nvSpPr>
            <p:spPr>
              <a:xfrm>
                <a:off x="-554292" y="2402304"/>
                <a:ext cx="6986588" cy="795667"/>
              </a:xfrm>
              <a:prstGeom prst="rect">
                <a:avLst/>
              </a:prstGeom>
              <a:noFill/>
            </p:spPr>
            <p:txBody>
              <a:bodyPr wrap="square" lIns="0" tIns="0" rIns="0" bIns="0" rtlCol="0">
                <a:spAutoFit/>
              </a:bodyPr>
              <a:lstStyle/>
              <a:p>
                <a:pPr algn="ctr" defTabSz="685800">
                  <a:buClrTx/>
                </a:pPr>
                <a14:m>
                  <m:oMathPara xmlns:m="http://schemas.openxmlformats.org/officeDocument/2006/math">
                    <m:oMathParaPr>
                      <m:jc m:val="centerGroup"/>
                    </m:oMathParaPr>
                    <m:oMath xmlns:m="http://schemas.openxmlformats.org/officeDocument/2006/math">
                      <m:r>
                        <a:rPr lang="fi-FI" sz="1350" i="1" kern="1200">
                          <a:latin typeface="Cambria Math" panose="02040503050406030204" pitchFamily="18" charset="0"/>
                          <a:ea typeface="Times New Roman" panose="02020603050405020304" pitchFamily="18" charset="0"/>
                          <a:cs typeface="+mn-cs"/>
                        </a:rPr>
                        <m:t>𝐴𝑟𝑐𝑡𝑖𝑐</m:t>
                      </m:r>
                      <m:r>
                        <a:rPr lang="fi-FI" sz="1350" i="1" kern="1200">
                          <a:latin typeface="Cambria Math" panose="02040503050406030204" pitchFamily="18" charset="0"/>
                          <a:ea typeface="Times New Roman" panose="02020603050405020304" pitchFamily="18" charset="0"/>
                          <a:cs typeface="+mn-cs"/>
                        </a:rPr>
                        <m:t> </m:t>
                      </m:r>
                      <m:r>
                        <a:rPr lang="fi-FI" sz="1350" i="1" kern="1200">
                          <a:latin typeface="Cambria Math" panose="02040503050406030204" pitchFamily="18" charset="0"/>
                          <a:ea typeface="Times New Roman" panose="02020603050405020304" pitchFamily="18" charset="0"/>
                          <a:cs typeface="+mn-cs"/>
                        </a:rPr>
                        <m:t>𝑍𝑜𝑛𝑒</m:t>
                      </m:r>
                      <m:r>
                        <a:rPr lang="fi-FI" sz="1350" i="1" kern="1200">
                          <a:latin typeface="Cambria Math" panose="02040503050406030204" pitchFamily="18" charset="0"/>
                          <a:ea typeface="Times New Roman" panose="02020603050405020304" pitchFamily="18" charset="0"/>
                          <a:cs typeface="+mn-cs"/>
                        </a:rPr>
                        <m:t>=</m:t>
                      </m:r>
                    </m:oMath>
                  </m:oMathPara>
                </a14:m>
                <a:endParaRPr lang="ru-RU" sz="900" kern="1200" dirty="0">
                  <a:solidFill>
                    <a:prstClr val="black"/>
                  </a:solidFill>
                  <a:latin typeface="Times New Roman" panose="02020603050405020304" pitchFamily="18" charset="0"/>
                  <a:ea typeface="Times New Roman" panose="02020603050405020304" pitchFamily="18" charset="0"/>
                  <a:cs typeface="+mn-cs"/>
                </a:endParaRPr>
              </a:p>
              <a:p>
                <a:pPr algn="ctr" defTabSz="685800">
                  <a:buClrTx/>
                </a:pPr>
                <a14:m>
                  <m:oMathPara xmlns:m="http://schemas.openxmlformats.org/officeDocument/2006/math">
                    <m:oMathParaPr>
                      <m:jc m:val="centerGroup"/>
                    </m:oMathParaPr>
                    <m:oMath xmlns:m="http://schemas.openxmlformats.org/officeDocument/2006/math">
                      <m:d>
                        <m:dPr>
                          <m:ctrlPr>
                            <a:rPr lang="ru-RU" sz="1350" i="1" kern="1200">
                              <a:latin typeface="Cambria Math" panose="02040503050406030204" pitchFamily="18" charset="0"/>
                              <a:ea typeface="Times New Roman" panose="02020603050405020304" pitchFamily="18" charset="0"/>
                              <a:cs typeface="+mn-cs"/>
                            </a:rPr>
                          </m:ctrlPr>
                        </m:dPr>
                        <m:e>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𝑠𝑢𝑚𝑚𝑒𝑟</m:t>
                                  </m:r>
                                </m:sub>
                              </m:sSub>
                            </m:e>
                            <m:sub>
                              <m:r>
                                <a:rPr lang="fi-FI" sz="1350" i="1" kern="1200">
                                  <a:latin typeface="Cambria Math" panose="02040503050406030204" pitchFamily="18" charset="0"/>
                                  <a:ea typeface="Times New Roman" panose="02020603050405020304" pitchFamily="18" charset="0"/>
                                  <a:cs typeface="+mn-cs"/>
                                </a:rPr>
                                <m:t>𝑠𝑙</m:t>
                              </m:r>
                              <m:r>
                                <a:rPr lang="fi-FI" sz="1350" i="1" kern="1200">
                                  <a:latin typeface="Cambria Math" panose="02040503050406030204" pitchFamily="18" charset="0"/>
                                  <a:ea typeface="Times New Roman" panose="02020603050405020304" pitchFamily="18" charset="0"/>
                                  <a:cs typeface="+mn-cs"/>
                                </a:rPr>
                                <m:t>. </m:t>
                              </m:r>
                              <m:r>
                                <a:rPr lang="fi-FI" sz="1350" i="1" kern="1200">
                                  <a:latin typeface="Cambria Math" panose="02040503050406030204" pitchFamily="18" charset="0"/>
                                  <a:ea typeface="Times New Roman" panose="02020603050405020304" pitchFamily="18" charset="0"/>
                                  <a:cs typeface="+mn-cs"/>
                                </a:rPr>
                                <m:t>𝑢𝑛𝑐𝑜𝑚𝑓</m:t>
                              </m:r>
                            </m:sub>
                          </m:sSub>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𝑠𝑢𝑚𝑚𝑒𝑟</m:t>
                                  </m:r>
                                </m:sub>
                              </m:sSub>
                            </m:e>
                            <m:sub>
                              <m:r>
                                <a:rPr lang="fi-FI" sz="1350" i="1" kern="1200">
                                  <a:latin typeface="Cambria Math" panose="02040503050406030204" pitchFamily="18" charset="0"/>
                                  <a:ea typeface="Times New Roman" panose="02020603050405020304" pitchFamily="18" charset="0"/>
                                  <a:cs typeface="+mn-cs"/>
                                </a:rPr>
                                <m:t>𝑟𝑒𝑙</m:t>
                              </m:r>
                              <m:r>
                                <a:rPr lang="fi-FI" sz="1350" i="1" kern="1200">
                                  <a:latin typeface="Cambria Math" panose="02040503050406030204" pitchFamily="18" charset="0"/>
                                  <a:ea typeface="Times New Roman" panose="02020603050405020304" pitchFamily="18" charset="0"/>
                                  <a:cs typeface="+mn-cs"/>
                                </a:rPr>
                                <m:t>.</m:t>
                              </m:r>
                              <m:r>
                                <a:rPr lang="fi-FI" sz="1350" i="1" kern="1200">
                                  <a:latin typeface="Cambria Math" panose="02040503050406030204" pitchFamily="18" charset="0"/>
                                  <a:ea typeface="Times New Roman" panose="02020603050405020304" pitchFamily="18" charset="0"/>
                                  <a:cs typeface="+mn-cs"/>
                                </a:rPr>
                                <m:t>𝑑𝑖𝑠𝑐</m:t>
                              </m:r>
                              <m:r>
                                <a:rPr lang="fi-FI" sz="1350" i="1" kern="1200">
                                  <a:latin typeface="Cambria Math" panose="02040503050406030204" pitchFamily="18" charset="0"/>
                                  <a:ea typeface="Times New Roman" panose="02020603050405020304" pitchFamily="18" charset="0"/>
                                  <a:cs typeface="+mn-cs"/>
                                </a:rPr>
                                <m:t>.</m:t>
                              </m:r>
                            </m:sub>
                          </m:sSub>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𝑠𝑢𝑚𝑚𝑒𝑟</m:t>
                                  </m:r>
                                </m:sub>
                              </m:sSub>
                            </m:e>
                            <m:sub>
                              <m:r>
                                <a:rPr lang="fi-FI" sz="1350" i="1" kern="1200">
                                  <a:latin typeface="Cambria Math" panose="02040503050406030204" pitchFamily="18" charset="0"/>
                                  <a:ea typeface="Times New Roman" panose="02020603050405020304" pitchFamily="18" charset="0"/>
                                  <a:cs typeface="+mn-cs"/>
                                </a:rPr>
                                <m:t>𝑑𝑖𝑠𝑐</m:t>
                              </m:r>
                              <m:r>
                                <a:rPr lang="fi-FI" sz="1350" i="1" kern="1200">
                                  <a:latin typeface="Cambria Math" panose="02040503050406030204" pitchFamily="18" charset="0"/>
                                  <a:ea typeface="Times New Roman" panose="02020603050405020304" pitchFamily="18" charset="0"/>
                                  <a:cs typeface="+mn-cs"/>
                                </a:rPr>
                                <m:t>.</m:t>
                              </m:r>
                            </m:sub>
                          </m:sSub>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𝑤𝑖𝑛𝑡𝑒𝑟</m:t>
                                  </m:r>
                                </m:sub>
                              </m:sSub>
                            </m:e>
                            <m:sub>
                              <m:r>
                                <a:rPr lang="fi-FI" sz="1350" i="1" kern="1200">
                                  <a:latin typeface="Cambria Math" panose="02040503050406030204" pitchFamily="18" charset="0"/>
                                  <a:ea typeface="Times New Roman" panose="02020603050405020304" pitchFamily="18" charset="0"/>
                                  <a:cs typeface="+mn-cs"/>
                                </a:rPr>
                                <m:t>𝑒𝑥𝑡𝑟</m:t>
                              </m:r>
                              <m:r>
                                <a:rPr lang="fi-FI" sz="1350" i="1" kern="1200">
                                  <a:latin typeface="Cambria Math" panose="02040503050406030204" pitchFamily="18" charset="0"/>
                                  <a:ea typeface="Times New Roman" panose="02020603050405020304" pitchFamily="18" charset="0"/>
                                  <a:cs typeface="+mn-cs"/>
                                </a:rPr>
                                <m:t>.</m:t>
                              </m:r>
                              <m:r>
                                <a:rPr lang="fi-FI" sz="1350" i="1" kern="1200">
                                  <a:latin typeface="Cambria Math" panose="02040503050406030204" pitchFamily="18" charset="0"/>
                                  <a:ea typeface="Times New Roman" panose="02020603050405020304" pitchFamily="18" charset="0"/>
                                  <a:cs typeface="+mn-cs"/>
                                </a:rPr>
                                <m:t>𝑑𝑖𝑠𝑐</m:t>
                              </m:r>
                              <m:r>
                                <a:rPr lang="fi-FI" sz="1350" i="1" kern="1200">
                                  <a:latin typeface="Cambria Math" panose="02040503050406030204" pitchFamily="18" charset="0"/>
                                  <a:ea typeface="Times New Roman" panose="02020603050405020304" pitchFamily="18" charset="0"/>
                                  <a:cs typeface="+mn-cs"/>
                                </a:rPr>
                                <m:t>.</m:t>
                              </m:r>
                            </m:sub>
                          </m:sSub>
                        </m:e>
                      </m:d>
                      <m:r>
                        <a:rPr lang="fi-FI" sz="1350" kern="1200">
                          <a:latin typeface="Cambria Math" panose="02040503050406030204" pitchFamily="18" charset="0"/>
                          <a:ea typeface="Times New Roman" panose="02020603050405020304" pitchFamily="18" charset="0"/>
                          <a:cs typeface="+mn-cs"/>
                        </a:rPr>
                        <m:t>,</m:t>
                      </m:r>
                    </m:oMath>
                  </m:oMathPara>
                </a14:m>
                <a:endParaRPr lang="fi-FI" sz="1350" kern="1200" dirty="0">
                  <a:latin typeface="Times New Roman" panose="02020603050405020304" pitchFamily="18" charset="0"/>
                  <a:ea typeface="Times New Roman" panose="02020603050405020304" pitchFamily="18" charset="0"/>
                  <a:cs typeface="+mn-cs"/>
                </a:endParaRPr>
              </a:p>
              <a:p>
                <a:pPr algn="ctr" defTabSz="685800">
                  <a:buClrTx/>
                </a:pPr>
                <a:r>
                  <a:rPr lang="fi-FI" sz="1800" kern="1200" dirty="0">
                    <a:solidFill>
                      <a:prstClr val="black"/>
                    </a:solidFill>
                    <a:latin typeface="Calibri" panose="020F0502020204030204"/>
                    <a:ea typeface="Times New Roman" panose="02020603050405020304" pitchFamily="18" charset="0"/>
                    <a:cs typeface="+mn-cs"/>
                  </a:rPr>
                  <a:t>where </a:t>
                </a:r>
                <a14:m>
                  <m:oMath xmlns:m="http://schemas.openxmlformats.org/officeDocument/2006/math">
                    <m:r>
                      <a:rPr lang="fi-FI" sz="1800" i="1" kern="1200">
                        <a:latin typeface="Cambria Math" panose="02040503050406030204" pitchFamily="18" charset="0"/>
                        <a:ea typeface="Times New Roman" panose="02020603050405020304" pitchFamily="18" charset="0"/>
                        <a:cs typeface="+mn-cs"/>
                      </a:rPr>
                      <m:t>∪</m:t>
                    </m:r>
                  </m:oMath>
                </a14:m>
                <a:r>
                  <a:rPr lang="fi-FI" sz="1800" kern="1200" dirty="0">
                    <a:solidFill>
                      <a:prstClr val="black"/>
                    </a:solidFill>
                    <a:latin typeface="Calibri" panose="020F0502020204030204"/>
                    <a:ea typeface="Times New Roman" panose="02020603050405020304" pitchFamily="18" charset="0"/>
                    <a:cs typeface="+mn-cs"/>
                  </a:rPr>
                  <a:t> is ”</a:t>
                </a:r>
                <a:r>
                  <a:rPr lang="fi-FI" sz="1800" b="1" kern="1200" dirty="0">
                    <a:solidFill>
                      <a:prstClr val="black"/>
                    </a:solidFill>
                    <a:latin typeface="Calibri" panose="020F0502020204030204"/>
                    <a:ea typeface="Times New Roman" panose="02020603050405020304" pitchFamily="18" charset="0"/>
                    <a:cs typeface="+mn-cs"/>
                  </a:rPr>
                  <a:t>union</a:t>
                </a:r>
                <a:r>
                  <a:rPr lang="fi-FI" sz="1800" kern="1200" dirty="0">
                    <a:solidFill>
                      <a:prstClr val="black"/>
                    </a:solidFill>
                    <a:latin typeface="Calibri" panose="020F0502020204030204"/>
                    <a:ea typeface="Times New Roman" panose="02020603050405020304" pitchFamily="18" charset="0"/>
                    <a:cs typeface="+mn-cs"/>
                  </a:rPr>
                  <a:t>”</a:t>
                </a:r>
                <a:endParaRPr lang="ru-RU" sz="1800" kern="1200" dirty="0">
                  <a:solidFill>
                    <a:prstClr val="black"/>
                  </a:solidFill>
                  <a:latin typeface="Calibri" panose="020F0502020204030204"/>
                  <a:ea typeface="Times New Roman" panose="02020603050405020304" pitchFamily="18" charset="0"/>
                  <a:cs typeface="+mn-cs"/>
                </a:endParaRPr>
              </a:p>
            </p:txBody>
          </p:sp>
        </mc:Choice>
        <mc:Fallback xmlns="">
          <p:sp>
            <p:nvSpPr>
              <p:cNvPr id="15" name="TextBox 2"/>
              <p:cNvSpPr txBox="1">
                <a:spLocks noRot="1" noChangeAspect="1" noMove="1" noResize="1" noEditPoints="1" noAdjustHandles="1" noChangeArrowheads="1" noChangeShapeType="1" noTextEdit="1"/>
              </p:cNvSpPr>
              <p:nvPr/>
            </p:nvSpPr>
            <p:spPr>
              <a:xfrm>
                <a:off x="-554292" y="2402304"/>
                <a:ext cx="6986588" cy="795667"/>
              </a:xfrm>
              <a:prstGeom prst="rect">
                <a:avLst/>
              </a:prstGeom>
              <a:blipFill>
                <a:blip r:embed="rId4"/>
                <a:stretch>
                  <a:fillRect b="-16794"/>
                </a:stretch>
              </a:blipFill>
            </p:spPr>
            <p:txBody>
              <a:bodyPr/>
              <a:lstStyle/>
              <a:p>
                <a:r>
                  <a:rPr lang="en-US">
                    <a:noFill/>
                  </a:rPr>
                  <a:t> </a:t>
                </a:r>
              </a:p>
            </p:txBody>
          </p:sp>
        </mc:Fallback>
      </mc:AlternateContent>
    </p:spTree>
    <p:extLst>
      <p:ext uri="{BB962C8B-B14F-4D97-AF65-F5344CB8AC3E}">
        <p14:creationId xmlns:p14="http://schemas.microsoft.com/office/powerpoint/2010/main" val="356590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731350" y="94573"/>
            <a:ext cx="7776829" cy="966838"/>
          </a:xfrm>
          <a:prstGeom prst="rect">
            <a:avLst/>
          </a:prstGeom>
        </p:spPr>
        <p:txBody>
          <a:bodyPr spcFirstLastPara="1" wrap="square" lIns="68569" tIns="34275" rIns="68569" bIns="34275" anchor="ctr" anchorCtr="0">
            <a:noAutofit/>
          </a:bodyPr>
          <a:lstStyle/>
          <a:p>
            <a:pPr algn="ctr">
              <a:buClr>
                <a:schemeClr val="dk1"/>
              </a:buClr>
              <a:buSzPts val="1100"/>
            </a:pPr>
            <a:r>
              <a:rPr lang="en-CA" sz="2800" dirty="0" err="1">
                <a:effectLst>
                  <a:outerShdw blurRad="38100" dist="38100" dir="2700000" algn="tl">
                    <a:srgbClr val="000000">
                      <a:alpha val="43137"/>
                    </a:srgbClr>
                  </a:outerShdw>
                </a:effectLst>
              </a:rPr>
              <a:t>ArcRCC</a:t>
            </a:r>
            <a:r>
              <a:rPr lang="en-CA" sz="2800" dirty="0">
                <a:effectLst>
                  <a:outerShdw blurRad="38100" dist="38100" dir="2700000" algn="tl">
                    <a:srgbClr val="000000">
                      <a:alpha val="43137"/>
                    </a:srgbClr>
                  </a:outerShdw>
                </a:effectLst>
              </a:rPr>
              <a:t> Products -</a:t>
            </a:r>
            <a:endParaRPr sz="2800" dirty="0">
              <a:effectLst>
                <a:outerShdw blurRad="38100" dist="38100" dir="2700000" algn="tl">
                  <a:srgbClr val="000000">
                    <a:alpha val="43137"/>
                  </a:srgbClr>
                </a:outerShdw>
              </a:effectLst>
            </a:endParaRPr>
          </a:p>
          <a:p>
            <a:pPr algn="ctr">
              <a:buClr>
                <a:schemeClr val="dk1"/>
              </a:buClr>
              <a:buSzPts val="1100"/>
            </a:pPr>
            <a:r>
              <a:rPr lang="en-CA" sz="2800" dirty="0">
                <a:effectLst>
                  <a:outerShdw blurRad="38100" dist="38100" dir="2700000" algn="tl">
                    <a:srgbClr val="000000">
                      <a:alpha val="43137"/>
                    </a:srgbClr>
                  </a:outerShdw>
                </a:effectLst>
              </a:rPr>
              <a:t>produced each May and October/November</a:t>
            </a:r>
            <a:endParaRPr sz="2800" dirty="0">
              <a:effectLst>
                <a:outerShdw blurRad="38100" dist="38100" dir="2700000" algn="tl">
                  <a:srgbClr val="000000">
                    <a:alpha val="43137"/>
                  </a:srgbClr>
                </a:outerShdw>
              </a:effectLst>
            </a:endParaRPr>
          </a:p>
        </p:txBody>
      </p:sp>
      <p:sp>
        <p:nvSpPr>
          <p:cNvPr id="212" name="Google Shape;212;p32"/>
          <p:cNvSpPr txBox="1">
            <a:spLocks noGrp="1"/>
          </p:cNvSpPr>
          <p:nvPr>
            <p:ph type="body" idx="1"/>
          </p:nvPr>
        </p:nvSpPr>
        <p:spPr>
          <a:xfrm>
            <a:off x="530942" y="1061411"/>
            <a:ext cx="8577006" cy="3673125"/>
          </a:xfrm>
          <a:prstGeom prst="rect">
            <a:avLst/>
          </a:prstGeom>
        </p:spPr>
        <p:txBody>
          <a:bodyPr spcFirstLastPara="1" wrap="square" lIns="68569" tIns="34275" rIns="68569" bIns="34275" anchor="t" anchorCtr="0">
            <a:noAutofit/>
          </a:bodyPr>
          <a:lstStyle/>
          <a:p>
            <a:pPr marL="57150" indent="0">
              <a:buSzPts val="2400"/>
              <a:buNone/>
            </a:pPr>
            <a:r>
              <a:rPr lang="en-CA" sz="1800" b="1" dirty="0"/>
              <a:t>1. Arctic Consensus Statement:</a:t>
            </a:r>
            <a:endParaRPr sz="1800" b="1" dirty="0"/>
          </a:p>
          <a:p>
            <a:pPr marL="0" indent="0">
              <a:buClr>
                <a:schemeClr val="dk1"/>
              </a:buClr>
              <a:buSzPts val="1100"/>
              <a:buNone/>
            </a:pPr>
            <a:r>
              <a:rPr lang="en-CA" sz="1800" dirty="0"/>
              <a:t>Text and graphics that summarize the temperature, precipitation and sea-ice climate trends for the </a:t>
            </a:r>
            <a:r>
              <a:rPr lang="en-CA" sz="1800" u="sng" dirty="0"/>
              <a:t>past</a:t>
            </a:r>
            <a:r>
              <a:rPr lang="en-CA" sz="1800" dirty="0"/>
              <a:t> season and forecasts for the </a:t>
            </a:r>
            <a:r>
              <a:rPr lang="en-CA" sz="1800" u="sng" dirty="0"/>
              <a:t>upcoming</a:t>
            </a:r>
            <a:r>
              <a:rPr lang="en-CA" sz="1800" dirty="0"/>
              <a:t> season. A collaborative effort by the network in reviewing:</a:t>
            </a:r>
            <a:endParaRPr sz="1800" dirty="0"/>
          </a:p>
          <a:p>
            <a:pPr marL="361950" indent="-285750">
              <a:buClrTx/>
              <a:buSzPct val="100000"/>
              <a:buFont typeface="Wingdings" panose="05000000000000000000" pitchFamily="2" charset="2"/>
              <a:buChar char="q"/>
            </a:pPr>
            <a:r>
              <a:rPr lang="en-CA" sz="1800" dirty="0"/>
              <a:t>Trends in the historical monitoring data</a:t>
            </a:r>
            <a:endParaRPr sz="1800" dirty="0"/>
          </a:p>
          <a:p>
            <a:pPr marL="361950" indent="-285750">
              <a:spcBef>
                <a:spcPts val="0"/>
              </a:spcBef>
              <a:buClrTx/>
              <a:buSzPct val="100000"/>
              <a:buFont typeface="Wingdings" panose="05000000000000000000" pitchFamily="2" charset="2"/>
              <a:buChar char="q"/>
            </a:pPr>
            <a:r>
              <a:rPr lang="en-CA" sz="1800" dirty="0"/>
              <a:t>Forecasts from the models</a:t>
            </a:r>
            <a:endParaRPr sz="1800" dirty="0"/>
          </a:p>
          <a:p>
            <a:pPr marL="361950" indent="-285750">
              <a:spcBef>
                <a:spcPts val="0"/>
              </a:spcBef>
              <a:buClrTx/>
              <a:buSzPct val="100000"/>
              <a:buFont typeface="Wingdings" panose="05000000000000000000" pitchFamily="2" charset="2"/>
              <a:buChar char="q"/>
            </a:pPr>
            <a:r>
              <a:rPr lang="en-CA" sz="1800" dirty="0"/>
              <a:t>Using Met/Ice climate expertise, fill gaps in the data</a:t>
            </a:r>
            <a:endParaRPr sz="1800" dirty="0"/>
          </a:p>
          <a:p>
            <a:pPr marL="0" indent="342900">
              <a:buClr>
                <a:schemeClr val="dk1"/>
              </a:buClr>
              <a:buSzPts val="1100"/>
              <a:buNone/>
            </a:pPr>
            <a:r>
              <a:rPr lang="en-CA" sz="1800" u="sng" dirty="0">
                <a:solidFill>
                  <a:schemeClr val="hlink"/>
                </a:solidFill>
                <a:hlinkClick r:id="rId3"/>
              </a:rPr>
              <a:t>https://arctic-rcc.org/consensus-statements</a:t>
            </a:r>
            <a:endParaRPr sz="1800" dirty="0"/>
          </a:p>
          <a:p>
            <a:pPr marL="57150" indent="0">
              <a:buSzPts val="2400"/>
              <a:buNone/>
            </a:pPr>
            <a:r>
              <a:rPr lang="en-CA" sz="1800" b="1" dirty="0"/>
              <a:t>2. Regional Summaries</a:t>
            </a:r>
            <a:endParaRPr sz="1800" b="1" dirty="0"/>
          </a:p>
          <a:p>
            <a:pPr marL="361950" indent="-285750">
              <a:spcBef>
                <a:spcPts val="0"/>
              </a:spcBef>
              <a:buClrTx/>
              <a:buSzPct val="100000"/>
              <a:buFont typeface="Wingdings" panose="05000000000000000000" pitchFamily="2" charset="2"/>
              <a:buChar char="q"/>
            </a:pPr>
            <a:r>
              <a:rPr lang="en-CA" sz="1800" dirty="0"/>
              <a:t>The same information that is in the consensus statement but organized by Arctic region and added information about potential impacts to regional users.</a:t>
            </a:r>
            <a:endParaRPr sz="1800" dirty="0"/>
          </a:p>
          <a:p>
            <a:pPr marL="0" indent="0">
              <a:buClr>
                <a:schemeClr val="dk1"/>
              </a:buClr>
              <a:buSzPts val="1100"/>
              <a:buNone/>
            </a:pPr>
            <a:endParaRPr dirty="0"/>
          </a:p>
          <a:p>
            <a:pPr marL="0" indent="0">
              <a:buClr>
                <a:schemeClr val="dk1"/>
              </a:buClr>
              <a:buSzPts val="1100"/>
              <a:buNone/>
            </a:pPr>
            <a:endParaRPr dirty="0"/>
          </a:p>
          <a:p>
            <a:pPr marL="0" indent="0">
              <a:buNone/>
            </a:pPr>
            <a:endParaRPr dirty="0"/>
          </a:p>
        </p:txBody>
      </p:sp>
      <p:sp>
        <p:nvSpPr>
          <p:cNvPr id="213" name="Google Shape;213;p32"/>
          <p:cNvSpPr txBox="1">
            <a:spLocks noGrp="1"/>
          </p:cNvSpPr>
          <p:nvPr>
            <p:ph type="sldNum" idx="12"/>
          </p:nvPr>
        </p:nvSpPr>
        <p:spPr>
          <a:xfrm>
            <a:off x="5543550" y="4858941"/>
            <a:ext cx="864450" cy="234450"/>
          </a:xfrm>
          <a:prstGeom prst="rect">
            <a:avLst/>
          </a:prstGeom>
        </p:spPr>
        <p:txBody>
          <a:bodyPr spcFirstLastPara="1" wrap="square" lIns="68569" tIns="34275" rIns="68569" bIns="34275" anchor="t" anchorCtr="0">
            <a:noAutofit/>
          </a:bodyPr>
          <a:lstStyle/>
          <a:p>
            <a:fld id="{00000000-1234-1234-1234-123412341234}" type="slidenum">
              <a:rPr lang="en-CA"/>
              <a:pPr/>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afedorova\Documents\ИНДЕКСЫ\статья Индексы версия 2\Рисунки\Рис.2.png"/>
          <p:cNvPicPr/>
          <p:nvPr/>
        </p:nvPicPr>
        <p:blipFill rotWithShape="1">
          <a:blip r:embed="rId2" cstate="print">
            <a:extLst>
              <a:ext uri="{28A0092B-C50C-407E-A947-70E740481C1C}">
                <a14:useLocalDpi xmlns:a14="http://schemas.microsoft.com/office/drawing/2010/main" val="0"/>
              </a:ext>
            </a:extLst>
          </a:blip>
          <a:srcRect t="43200" r="53630" b="51870"/>
          <a:stretch/>
        </p:blipFill>
        <p:spPr bwMode="auto">
          <a:xfrm>
            <a:off x="614411" y="4540827"/>
            <a:ext cx="3585423" cy="332509"/>
          </a:xfrm>
          <a:prstGeom prst="rect">
            <a:avLst/>
          </a:prstGeom>
          <a:noFill/>
          <a:ln>
            <a:noFill/>
          </a:ln>
        </p:spPr>
      </p:pic>
      <p:sp>
        <p:nvSpPr>
          <p:cNvPr id="3" name="Прямоугольник 2"/>
          <p:cNvSpPr/>
          <p:nvPr/>
        </p:nvSpPr>
        <p:spPr>
          <a:xfrm>
            <a:off x="1049481" y="1030512"/>
            <a:ext cx="6268005" cy="300082"/>
          </a:xfrm>
          <a:prstGeom prst="rect">
            <a:avLst/>
          </a:prstGeom>
        </p:spPr>
        <p:txBody>
          <a:bodyPr wrap="square">
            <a:spAutoFit/>
          </a:bodyPr>
          <a:lstStyle/>
          <a:p>
            <a:pPr algn="just" defTabSz="685800">
              <a:buClrTx/>
            </a:pPr>
            <a:r>
              <a:rPr lang="ru-RU" sz="1350" kern="1200" dirty="0">
                <a:solidFill>
                  <a:prstClr val="black"/>
                </a:solidFill>
                <a:latin typeface="Calibri" panose="020F0502020204030204"/>
                <a:ea typeface="+mn-ea"/>
                <a:cs typeface="+mn-cs"/>
              </a:rPr>
              <a:t>3.  </a:t>
            </a:r>
            <a:r>
              <a:rPr lang="en-US" sz="1350" kern="1200" dirty="0">
                <a:solidFill>
                  <a:prstClr val="black"/>
                </a:solidFill>
                <a:latin typeface="Calibri" panose="020F0502020204030204"/>
                <a:ea typeface="+mn-ea"/>
                <a:cs typeface="+mn-cs"/>
              </a:rPr>
              <a:t>The zone with </a:t>
            </a:r>
            <a:r>
              <a:rPr lang="en-US" sz="1350" b="1" kern="1200" dirty="0">
                <a:solidFill>
                  <a:srgbClr val="02E5EE"/>
                </a:solidFill>
                <a:latin typeface="Calibri" panose="020F0502020204030204"/>
                <a:ea typeface="+mn-ea"/>
                <a:cs typeface="+mn-cs"/>
              </a:rPr>
              <a:t>severe</a:t>
            </a:r>
            <a:r>
              <a:rPr lang="en-US" sz="1350" kern="1200" dirty="0">
                <a:solidFill>
                  <a:prstClr val="black"/>
                </a:solidFill>
                <a:latin typeface="Calibri" panose="020F0502020204030204"/>
                <a:ea typeface="+mn-ea"/>
                <a:cs typeface="+mn-cs"/>
              </a:rPr>
              <a:t> winter values ​​according to the Bodman index is </a:t>
            </a:r>
            <a:r>
              <a:rPr lang="en-US" sz="1350" u="sng" kern="1200" dirty="0">
                <a:solidFill>
                  <a:prstClr val="black"/>
                </a:solidFill>
                <a:latin typeface="Calibri" panose="020F0502020204030204"/>
                <a:ea typeface="+mn-ea"/>
                <a:cs typeface="+mn-cs"/>
              </a:rPr>
              <a:t>excluded</a:t>
            </a:r>
            <a:r>
              <a:rPr lang="en-US" sz="1350" kern="1200" dirty="0">
                <a:solidFill>
                  <a:prstClr val="black"/>
                </a:solidFill>
                <a:latin typeface="Calibri" panose="020F0502020204030204"/>
                <a:ea typeface="+mn-ea"/>
                <a:cs typeface="+mn-cs"/>
              </a:rPr>
              <a:t>. </a:t>
            </a:r>
          </a:p>
        </p:txBody>
      </p:sp>
      <p:sp>
        <p:nvSpPr>
          <p:cNvPr id="4" name="TextBox 3"/>
          <p:cNvSpPr txBox="1"/>
          <p:nvPr/>
        </p:nvSpPr>
        <p:spPr>
          <a:xfrm>
            <a:off x="4054360" y="3696091"/>
            <a:ext cx="4944167" cy="1200329"/>
          </a:xfrm>
          <a:prstGeom prst="rect">
            <a:avLst/>
          </a:prstGeom>
          <a:noFill/>
          <a:ln w="38100">
            <a:solidFill>
              <a:srgbClr val="0070C0"/>
            </a:solidFill>
          </a:ln>
        </p:spPr>
        <p:txBody>
          <a:bodyPr wrap="square" rtlCol="0">
            <a:spAutoFit/>
          </a:bodyPr>
          <a:lstStyle/>
          <a:p>
            <a:pPr defTabSz="685800">
              <a:buClrTx/>
            </a:pPr>
            <a:r>
              <a:rPr lang="en-US" sz="1800" kern="1200" dirty="0">
                <a:solidFill>
                  <a:prstClr val="black"/>
                </a:solidFill>
                <a:latin typeface="Calibri" panose="020F0502020204030204"/>
                <a:ea typeface="+mn-ea"/>
                <a:cs typeface="+mn-cs"/>
              </a:rPr>
              <a:t>Figure 3 – Bodman index: mean in comfort  gradation in winter </a:t>
            </a:r>
            <a:r>
              <a:rPr lang="fi-FI" sz="1800" kern="1200" dirty="0">
                <a:solidFill>
                  <a:prstClr val="black"/>
                </a:solidFill>
                <a:latin typeface="Calibri" panose="020F0502020204030204"/>
                <a:ea typeface="+mn-ea"/>
                <a:cs typeface="+mn-cs"/>
              </a:rPr>
              <a:t>for 1991-2020</a:t>
            </a:r>
            <a:endParaRPr lang="ru-RU" sz="1800" kern="1200" dirty="0">
              <a:solidFill>
                <a:prstClr val="black"/>
              </a:solidFill>
              <a:latin typeface="Calibri" panose="020F0502020204030204"/>
              <a:ea typeface="+mn-ea"/>
              <a:cs typeface="+mn-cs"/>
            </a:endParaRPr>
          </a:p>
          <a:p>
            <a:pPr defTabSz="685800">
              <a:buClrTx/>
            </a:pPr>
            <a:r>
              <a:rPr lang="en-US" sz="1800" kern="1200" dirty="0">
                <a:solidFill>
                  <a:prstClr val="black"/>
                </a:solidFill>
                <a:latin typeface="Calibri" panose="020F0502020204030204"/>
                <a:ea typeface="+mn-ea"/>
                <a:cs typeface="+mn-cs"/>
              </a:rPr>
              <a:t>1 — slightly severe, </a:t>
            </a:r>
            <a:r>
              <a:rPr lang="en-US" sz="1800" b="1" kern="1200" dirty="0">
                <a:solidFill>
                  <a:srgbClr val="02E5EE"/>
                </a:solidFill>
                <a:latin typeface="Calibri" panose="020F0502020204030204"/>
                <a:ea typeface="+mn-ea"/>
                <a:cs typeface="+mn-cs"/>
              </a:rPr>
              <a:t>2 — severe</a:t>
            </a:r>
            <a:r>
              <a:rPr lang="en-US" sz="1800" kern="1200" dirty="0">
                <a:solidFill>
                  <a:prstClr val="black"/>
                </a:solidFill>
                <a:latin typeface="Calibri" panose="020F0502020204030204"/>
                <a:ea typeface="+mn-ea"/>
                <a:cs typeface="+mn-cs"/>
              </a:rPr>
              <a:t>,  3 — very severe, </a:t>
            </a:r>
            <a:br>
              <a:rPr lang="ru-RU" sz="1800" kern="1200" dirty="0">
                <a:solidFill>
                  <a:prstClr val="black"/>
                </a:solidFill>
                <a:latin typeface="Calibri" panose="020F0502020204030204"/>
                <a:ea typeface="+mn-ea"/>
                <a:cs typeface="+mn-cs"/>
              </a:rPr>
            </a:br>
            <a:r>
              <a:rPr lang="en-US" sz="1800" kern="1200" dirty="0">
                <a:solidFill>
                  <a:prstClr val="black"/>
                </a:solidFill>
                <a:latin typeface="Calibri" panose="020F0502020204030204"/>
                <a:ea typeface="+mn-ea"/>
                <a:cs typeface="+mn-cs"/>
              </a:rPr>
              <a:t>4 — extremely severe, 5 — extraordinary severe.</a:t>
            </a:r>
            <a:endParaRPr lang="ru-RU" sz="1800" kern="1200" dirty="0">
              <a:solidFill>
                <a:prstClr val="black"/>
              </a:solidFill>
              <a:latin typeface="Calibri" panose="020F0502020204030204"/>
              <a:ea typeface="+mn-ea"/>
              <a:cs typeface="+mn-cs"/>
            </a:endParaRPr>
          </a:p>
        </p:txBody>
      </p:sp>
      <p:sp>
        <p:nvSpPr>
          <p:cNvPr id="6" name="TextBox 5"/>
          <p:cNvSpPr txBox="1"/>
          <p:nvPr/>
        </p:nvSpPr>
        <p:spPr>
          <a:xfrm>
            <a:off x="863366" y="293458"/>
            <a:ext cx="7370224" cy="507831"/>
          </a:xfrm>
          <a:prstGeom prst="rect">
            <a:avLst/>
          </a:prstGeom>
          <a:noFill/>
        </p:spPr>
        <p:txBody>
          <a:bodyPr wrap="none" rtlCol="0">
            <a:spAutoFit/>
          </a:bodyPr>
          <a:lstStyle/>
          <a:p>
            <a:pPr algn="ctr" defTabSz="685800">
              <a:buClrTx/>
            </a:pPr>
            <a:r>
              <a:rPr lang="en-US"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Definition of method </a:t>
            </a:r>
            <a:r>
              <a:rPr lang="ru-RU"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a:t>
            </a:r>
            <a:r>
              <a:rPr lang="en-US"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2</a:t>
            </a:r>
            <a:r>
              <a:rPr lang="ru-RU"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a:t>
            </a:r>
            <a:r>
              <a:rPr lang="en-US"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 based on Bodman index </a:t>
            </a:r>
            <a:endParaRPr lang="ru-RU" sz="27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pic>
        <p:nvPicPr>
          <p:cNvPr id="8" name="Рисунок 7" descr="C:\Users\nfenn\Documents\bdm4.png"/>
          <p:cNvPicPr/>
          <p:nvPr/>
        </p:nvPicPr>
        <p:blipFill rotWithShape="1">
          <a:blip r:embed="rId3">
            <a:extLst>
              <a:ext uri="{28A0092B-C50C-407E-A947-70E740481C1C}">
                <a14:useLocalDpi xmlns:a14="http://schemas.microsoft.com/office/drawing/2010/main" val="0"/>
              </a:ext>
            </a:extLst>
          </a:blip>
          <a:srcRect l="4989" t="3486" r="52946" b="56338"/>
          <a:stretch/>
        </p:blipFill>
        <p:spPr bwMode="auto">
          <a:xfrm>
            <a:off x="884855" y="1591459"/>
            <a:ext cx="3044535" cy="2907803"/>
          </a:xfrm>
          <a:prstGeom prst="rect">
            <a:avLst/>
          </a:prstGeom>
          <a:noFill/>
          <a:ln>
            <a:noFill/>
          </a:ln>
        </p:spPr>
      </p:pic>
      <mc:AlternateContent xmlns:mc="http://schemas.openxmlformats.org/markup-compatibility/2006" xmlns:a14="http://schemas.microsoft.com/office/drawing/2010/main">
        <mc:Choice Requires="a14">
          <p:sp>
            <p:nvSpPr>
              <p:cNvPr id="10" name="TextBox 2"/>
              <p:cNvSpPr txBox="1"/>
              <p:nvPr/>
            </p:nvSpPr>
            <p:spPr>
              <a:xfrm>
                <a:off x="2524991" y="1484529"/>
                <a:ext cx="7140503" cy="1234249"/>
              </a:xfrm>
              <a:prstGeom prst="rect">
                <a:avLst/>
              </a:prstGeom>
              <a:noFill/>
            </p:spPr>
            <p:txBody>
              <a:bodyPr wrap="square" lIns="0" tIns="0" rIns="0" bIns="0" rtlCol="0">
                <a:spAutoFit/>
              </a:bodyPr>
              <a:lstStyle/>
              <a:p>
                <a:pPr algn="ctr" defTabSz="685800">
                  <a:buClrTx/>
                </a:pPr>
                <a14:m>
                  <m:oMathPara xmlns:m="http://schemas.openxmlformats.org/officeDocument/2006/math">
                    <m:oMathParaPr>
                      <m:jc m:val="centerGroup"/>
                    </m:oMathParaPr>
                    <m:oMath xmlns:m="http://schemas.openxmlformats.org/officeDocument/2006/math">
                      <m:r>
                        <a:rPr lang="fi-FI" sz="1350" i="1" kern="1200">
                          <a:latin typeface="Cambria Math" panose="02040503050406030204" pitchFamily="18" charset="0"/>
                          <a:ea typeface="Times New Roman" panose="02020603050405020304" pitchFamily="18" charset="0"/>
                          <a:cs typeface="+mn-cs"/>
                        </a:rPr>
                        <m:t>𝐴𝑟𝑐𝑡𝑖𝑐</m:t>
                      </m:r>
                      <m:r>
                        <a:rPr lang="fi-FI" sz="1350" i="1" kern="1200">
                          <a:latin typeface="Cambria Math" panose="02040503050406030204" pitchFamily="18" charset="0"/>
                          <a:ea typeface="Times New Roman" panose="02020603050405020304" pitchFamily="18" charset="0"/>
                          <a:cs typeface="+mn-cs"/>
                        </a:rPr>
                        <m:t> </m:t>
                      </m:r>
                      <m:r>
                        <a:rPr lang="fi-FI" sz="1350" i="1" kern="1200">
                          <a:latin typeface="Cambria Math" panose="02040503050406030204" pitchFamily="18" charset="0"/>
                          <a:ea typeface="Times New Roman" panose="02020603050405020304" pitchFamily="18" charset="0"/>
                          <a:cs typeface="+mn-cs"/>
                        </a:rPr>
                        <m:t>𝑍𝑜𝑛𝑒</m:t>
                      </m:r>
                      <m:r>
                        <a:rPr lang="fi-FI" sz="1350" i="1" kern="1200">
                          <a:latin typeface="Cambria Math" panose="02040503050406030204" pitchFamily="18" charset="0"/>
                          <a:ea typeface="Times New Roman" panose="02020603050405020304" pitchFamily="18" charset="0"/>
                          <a:cs typeface="+mn-cs"/>
                        </a:rPr>
                        <m:t>=</m:t>
                      </m:r>
                    </m:oMath>
                  </m:oMathPara>
                </a14:m>
                <a:endParaRPr lang="ru-RU" sz="900" kern="1200" dirty="0">
                  <a:solidFill>
                    <a:prstClr val="black"/>
                  </a:solidFill>
                  <a:latin typeface="Times New Roman" panose="02020603050405020304" pitchFamily="18" charset="0"/>
                  <a:ea typeface="Times New Roman" panose="02020603050405020304" pitchFamily="18" charset="0"/>
                  <a:cs typeface="+mn-cs"/>
                </a:endParaRPr>
              </a:p>
              <a:p>
                <a:pPr algn="ctr" defTabSz="685800">
                  <a:buClrTx/>
                </a:pPr>
                <a14:m>
                  <m:oMathPara xmlns:m="http://schemas.openxmlformats.org/officeDocument/2006/math">
                    <m:oMathParaPr>
                      <m:jc m:val="centerGroup"/>
                    </m:oMathParaPr>
                    <m:oMath xmlns:m="http://schemas.openxmlformats.org/officeDocument/2006/math">
                      <m:d>
                        <m:dPr>
                          <m:ctrlPr>
                            <a:rPr lang="ru-RU" sz="1350" i="1" kern="1200">
                              <a:latin typeface="Cambria Math" panose="02040503050406030204" pitchFamily="18" charset="0"/>
                              <a:ea typeface="Times New Roman" panose="02020603050405020304" pitchFamily="18" charset="0"/>
                              <a:cs typeface="+mn-cs"/>
                            </a:rPr>
                          </m:ctrlPr>
                        </m:dPr>
                        <m:e>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𝑠𝑢𝑚𝑚𝑒𝑟</m:t>
                                  </m:r>
                                </m:sub>
                              </m:sSub>
                            </m:e>
                            <m:sub>
                              <m:r>
                                <a:rPr lang="fi-FI" sz="1350" i="1" kern="1200">
                                  <a:latin typeface="Cambria Math" panose="02040503050406030204" pitchFamily="18" charset="0"/>
                                  <a:ea typeface="Times New Roman" panose="02020603050405020304" pitchFamily="18" charset="0"/>
                                  <a:cs typeface="+mn-cs"/>
                                </a:rPr>
                                <m:t>𝑠𝑙</m:t>
                              </m:r>
                              <m:r>
                                <a:rPr lang="fi-FI" sz="1350" i="1" kern="1200">
                                  <a:latin typeface="Cambria Math" panose="02040503050406030204" pitchFamily="18" charset="0"/>
                                  <a:ea typeface="Times New Roman" panose="02020603050405020304" pitchFamily="18" charset="0"/>
                                  <a:cs typeface="+mn-cs"/>
                                </a:rPr>
                                <m:t>. </m:t>
                              </m:r>
                              <m:r>
                                <a:rPr lang="fi-FI" sz="1350" i="1" kern="1200">
                                  <a:latin typeface="Cambria Math" panose="02040503050406030204" pitchFamily="18" charset="0"/>
                                  <a:ea typeface="Times New Roman" panose="02020603050405020304" pitchFamily="18" charset="0"/>
                                  <a:cs typeface="+mn-cs"/>
                                </a:rPr>
                                <m:t>𝑢𝑛𝑐𝑜𝑚𝑓</m:t>
                              </m:r>
                            </m:sub>
                          </m:sSub>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𝑠𝑢𝑚𝑚𝑒𝑟</m:t>
                                  </m:r>
                                </m:sub>
                              </m:sSub>
                            </m:e>
                            <m:sub>
                              <m:r>
                                <a:rPr lang="fi-FI" sz="1350" i="1" kern="1200">
                                  <a:latin typeface="Cambria Math" panose="02040503050406030204" pitchFamily="18" charset="0"/>
                                  <a:ea typeface="Times New Roman" panose="02020603050405020304" pitchFamily="18" charset="0"/>
                                  <a:cs typeface="+mn-cs"/>
                                </a:rPr>
                                <m:t>𝑟𝑒𝑙</m:t>
                              </m:r>
                              <m:r>
                                <a:rPr lang="fi-FI" sz="1350" i="1" kern="1200">
                                  <a:latin typeface="Cambria Math" panose="02040503050406030204" pitchFamily="18" charset="0"/>
                                  <a:ea typeface="Times New Roman" panose="02020603050405020304" pitchFamily="18" charset="0"/>
                                  <a:cs typeface="+mn-cs"/>
                                </a:rPr>
                                <m:t>.</m:t>
                              </m:r>
                              <m:r>
                                <a:rPr lang="fi-FI" sz="1350" i="1" kern="1200">
                                  <a:latin typeface="Cambria Math" panose="02040503050406030204" pitchFamily="18" charset="0"/>
                                  <a:ea typeface="Times New Roman" panose="02020603050405020304" pitchFamily="18" charset="0"/>
                                  <a:cs typeface="+mn-cs"/>
                                </a:rPr>
                                <m:t>𝑑𝑖𝑠𝑐</m:t>
                              </m:r>
                              <m:r>
                                <a:rPr lang="fi-FI" sz="1350" i="1" kern="1200">
                                  <a:latin typeface="Cambria Math" panose="02040503050406030204" pitchFamily="18" charset="0"/>
                                  <a:ea typeface="Times New Roman" panose="02020603050405020304" pitchFamily="18" charset="0"/>
                                  <a:cs typeface="+mn-cs"/>
                                </a:rPr>
                                <m:t>.</m:t>
                              </m:r>
                            </m:sub>
                          </m:sSub>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𝑠𝑢𝑚𝑚𝑒𝑟</m:t>
                                  </m:r>
                                </m:sub>
                              </m:sSub>
                            </m:e>
                            <m:sub>
                              <m:r>
                                <a:rPr lang="fi-FI" sz="1350" i="1" kern="1200">
                                  <a:latin typeface="Cambria Math" panose="02040503050406030204" pitchFamily="18" charset="0"/>
                                  <a:ea typeface="Times New Roman" panose="02020603050405020304" pitchFamily="18" charset="0"/>
                                  <a:cs typeface="+mn-cs"/>
                                </a:rPr>
                                <m:t>𝑑𝑖𝑠𝑐</m:t>
                              </m:r>
                              <m:r>
                                <a:rPr lang="fi-FI" sz="1350" i="1" kern="1200">
                                  <a:latin typeface="Cambria Math" panose="02040503050406030204" pitchFamily="18" charset="0"/>
                                  <a:ea typeface="Times New Roman" panose="02020603050405020304" pitchFamily="18" charset="0"/>
                                  <a:cs typeface="+mn-cs"/>
                                </a:rPr>
                                <m:t>.</m:t>
                              </m:r>
                            </m:sub>
                          </m:sSub>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𝐸𝑇</m:t>
                                  </m:r>
                                </m:e>
                                <m:sub>
                                  <m:r>
                                    <a:rPr lang="fi-FI" sz="1350" i="1" kern="1200">
                                      <a:latin typeface="Cambria Math" panose="02040503050406030204" pitchFamily="18" charset="0"/>
                                      <a:ea typeface="Times New Roman" panose="02020603050405020304" pitchFamily="18" charset="0"/>
                                      <a:cs typeface="+mn-cs"/>
                                    </a:rPr>
                                    <m:t>𝑤𝑖𝑛𝑡𝑒𝑟</m:t>
                                  </m:r>
                                </m:sub>
                              </m:sSub>
                            </m:e>
                            <m:sub>
                              <m:r>
                                <a:rPr lang="fi-FI" sz="1350" i="1" kern="1200">
                                  <a:latin typeface="Cambria Math" panose="02040503050406030204" pitchFamily="18" charset="0"/>
                                  <a:ea typeface="Times New Roman" panose="02020603050405020304" pitchFamily="18" charset="0"/>
                                  <a:cs typeface="+mn-cs"/>
                                </a:rPr>
                                <m:t>𝑒𝑥𝑡𝑟</m:t>
                              </m:r>
                              <m:r>
                                <a:rPr lang="fi-FI" sz="1350" i="1" kern="1200">
                                  <a:latin typeface="Cambria Math" panose="02040503050406030204" pitchFamily="18" charset="0"/>
                                  <a:ea typeface="Times New Roman" panose="02020603050405020304" pitchFamily="18" charset="0"/>
                                  <a:cs typeface="+mn-cs"/>
                                </a:rPr>
                                <m:t>.</m:t>
                              </m:r>
                              <m:r>
                                <a:rPr lang="fi-FI" sz="1350" i="1" kern="1200">
                                  <a:latin typeface="Cambria Math" panose="02040503050406030204" pitchFamily="18" charset="0"/>
                                  <a:ea typeface="Times New Roman" panose="02020603050405020304" pitchFamily="18" charset="0"/>
                                  <a:cs typeface="+mn-cs"/>
                                </a:rPr>
                                <m:t>𝑑𝑖𝑠𝑐</m:t>
                              </m:r>
                              <m:r>
                                <a:rPr lang="fi-FI" sz="1350" i="1" kern="1200">
                                  <a:latin typeface="Cambria Math" panose="02040503050406030204" pitchFamily="18" charset="0"/>
                                  <a:ea typeface="Times New Roman" panose="02020603050405020304" pitchFamily="18" charset="0"/>
                                  <a:cs typeface="+mn-cs"/>
                                </a:rPr>
                                <m:t>.</m:t>
                              </m:r>
                            </m:sub>
                          </m:sSub>
                        </m:e>
                      </m:d>
                    </m:oMath>
                  </m:oMathPara>
                </a14:m>
                <a:endParaRPr lang="fi-FI" sz="1350" i="1" kern="1200" dirty="0">
                  <a:latin typeface="Cambria Math" panose="02040503050406030204" pitchFamily="18" charset="0"/>
                  <a:ea typeface="Times New Roman" panose="02020603050405020304" pitchFamily="18" charset="0"/>
                  <a:cs typeface="+mn-cs"/>
                </a:endParaRPr>
              </a:p>
              <a:p>
                <a:pPr algn="ctr" defTabSz="685800">
                  <a:buClrTx/>
                </a:pPr>
                <a14:m>
                  <m:oMath xmlns:m="http://schemas.openxmlformats.org/officeDocument/2006/math">
                    <m:r>
                      <a:rPr lang="fi-FI" sz="1350" i="1" kern="1200">
                        <a:latin typeface="Cambria Math" panose="02040503050406030204" pitchFamily="18" charset="0"/>
                        <a:ea typeface="Times New Roman" panose="02020603050405020304" pitchFamily="18" charset="0"/>
                        <a:cs typeface="+mn-cs"/>
                      </a:rPr>
                      <m:t>\</m:t>
                    </m:r>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m:t>
                        </m:r>
                        <m:r>
                          <a:rPr lang="fi-FI" sz="1350" i="1" kern="1200">
                            <a:latin typeface="Cambria Math" panose="02040503050406030204" pitchFamily="18" charset="0"/>
                            <a:ea typeface="Times New Roman" panose="02020603050405020304" pitchFamily="18" charset="0"/>
                            <a:cs typeface="+mn-cs"/>
                          </a:rPr>
                          <m:t>𝐵𝑜𝑑𝑚𝑎</m:t>
                        </m:r>
                        <m:sSub>
                          <m:sSubPr>
                            <m:ctrlPr>
                              <a:rPr lang="ru-RU" sz="1350" i="1" kern="1200">
                                <a:latin typeface="Cambria Math" panose="02040503050406030204" pitchFamily="18" charset="0"/>
                                <a:ea typeface="Times New Roman" panose="02020603050405020304" pitchFamily="18" charset="0"/>
                                <a:cs typeface="+mn-cs"/>
                              </a:rPr>
                            </m:ctrlPr>
                          </m:sSubPr>
                          <m:e>
                            <m:r>
                              <a:rPr lang="fi-FI" sz="1350" i="1" kern="1200">
                                <a:latin typeface="Cambria Math" panose="02040503050406030204" pitchFamily="18" charset="0"/>
                                <a:ea typeface="Times New Roman" panose="02020603050405020304" pitchFamily="18" charset="0"/>
                                <a:cs typeface="+mn-cs"/>
                              </a:rPr>
                              <m:t>𝑛</m:t>
                            </m:r>
                          </m:e>
                          <m:sub>
                            <m:r>
                              <a:rPr lang="fi-FI" sz="1350" i="1" kern="1200">
                                <a:latin typeface="Cambria Math" panose="02040503050406030204" pitchFamily="18" charset="0"/>
                                <a:ea typeface="Times New Roman" panose="02020603050405020304" pitchFamily="18" charset="0"/>
                                <a:cs typeface="+mn-cs"/>
                              </a:rPr>
                              <m:t>𝑤𝑖𝑛𝑡𝑒𝑟</m:t>
                            </m:r>
                          </m:sub>
                        </m:sSub>
                      </m:e>
                      <m:sub>
                        <m:r>
                          <a:rPr lang="fi-FI" sz="1350" i="1" kern="1200">
                            <a:latin typeface="Cambria Math" panose="02040503050406030204" pitchFamily="18" charset="0"/>
                            <a:ea typeface="Times New Roman" panose="02020603050405020304" pitchFamily="18" charset="0"/>
                            <a:cs typeface="+mn-cs"/>
                          </a:rPr>
                          <m:t>𝑠𝑒𝑣𝑒𝑟𝑒</m:t>
                        </m:r>
                      </m:sub>
                    </m:sSub>
                  </m:oMath>
                </a14:m>
                <a:r>
                  <a:rPr lang="fi-FI" sz="1350" kern="1200" dirty="0">
                    <a:latin typeface="Times New Roman" panose="02020603050405020304" pitchFamily="18" charset="0"/>
                    <a:ea typeface="Times New Roman" panose="02020603050405020304" pitchFamily="18" charset="0"/>
                    <a:cs typeface="+mn-cs"/>
                  </a:rPr>
                  <a:t>)</a:t>
                </a:r>
              </a:p>
              <a:p>
                <a:pPr algn="ctr" defTabSz="685800">
                  <a:buClrTx/>
                </a:pPr>
                <a:endParaRPr lang="fi-FI" sz="1350" kern="1200" dirty="0">
                  <a:latin typeface="Times New Roman" panose="02020603050405020304" pitchFamily="18" charset="0"/>
                  <a:ea typeface="Times New Roman" panose="02020603050405020304" pitchFamily="18" charset="0"/>
                  <a:cs typeface="+mn-cs"/>
                </a:endParaRPr>
              </a:p>
              <a:p>
                <a:pPr algn="ctr" defTabSz="685800">
                  <a:buClrTx/>
                </a:pPr>
                <a:r>
                  <a:rPr lang="fi-FI" sz="1800" kern="1200" dirty="0">
                    <a:solidFill>
                      <a:prstClr val="black"/>
                    </a:solidFill>
                    <a:latin typeface="Calibri" panose="020F0502020204030204"/>
                    <a:ea typeface="Times New Roman" panose="02020603050405020304" pitchFamily="18" charset="0"/>
                    <a:cs typeface="+mn-cs"/>
                  </a:rPr>
                  <a:t>where </a:t>
                </a:r>
                <a14:m>
                  <m:oMath xmlns:m="http://schemas.openxmlformats.org/officeDocument/2006/math">
                    <m:r>
                      <a:rPr lang="fi-FI" sz="1800" b="1" kern="1200">
                        <a:latin typeface="Cambria Math" panose="02040503050406030204" pitchFamily="18" charset="0"/>
                        <a:ea typeface="Times New Roman" panose="02020603050405020304" pitchFamily="18" charset="0"/>
                        <a:cs typeface="+mn-cs"/>
                      </a:rPr>
                      <m:t>∪</m:t>
                    </m:r>
                  </m:oMath>
                </a14:m>
                <a:r>
                  <a:rPr lang="fi-FI" sz="1800" kern="1200" dirty="0">
                    <a:solidFill>
                      <a:prstClr val="black"/>
                    </a:solidFill>
                    <a:latin typeface="Calibri" panose="020F0502020204030204"/>
                    <a:ea typeface="Times New Roman" panose="02020603050405020304" pitchFamily="18" charset="0"/>
                    <a:cs typeface="+mn-cs"/>
                  </a:rPr>
                  <a:t> is ”</a:t>
                </a:r>
                <a:r>
                  <a:rPr lang="fi-FI" sz="1800" b="1" kern="1200" dirty="0">
                    <a:solidFill>
                      <a:prstClr val="black"/>
                    </a:solidFill>
                    <a:latin typeface="Calibri" panose="020F0502020204030204"/>
                    <a:ea typeface="Times New Roman" panose="02020603050405020304" pitchFamily="18" charset="0"/>
                    <a:cs typeface="+mn-cs"/>
                  </a:rPr>
                  <a:t>union</a:t>
                </a:r>
                <a:r>
                  <a:rPr lang="fi-FI" sz="1800" kern="1200" dirty="0">
                    <a:solidFill>
                      <a:prstClr val="black"/>
                    </a:solidFill>
                    <a:latin typeface="Calibri" panose="020F0502020204030204"/>
                    <a:ea typeface="Times New Roman" panose="02020603050405020304" pitchFamily="18" charset="0"/>
                    <a:cs typeface="+mn-cs"/>
                  </a:rPr>
                  <a:t>”, </a:t>
                </a:r>
                <a:r>
                  <a:rPr lang="fi-FI" sz="1800" b="1" kern="1200" dirty="0">
                    <a:solidFill>
                      <a:prstClr val="black"/>
                    </a:solidFill>
                    <a:latin typeface="Calibri" panose="020F0502020204030204"/>
                    <a:ea typeface="Times New Roman" panose="02020603050405020304" pitchFamily="18" charset="0"/>
                    <a:cs typeface="+mn-cs"/>
                  </a:rPr>
                  <a:t>\</a:t>
                </a:r>
                <a:r>
                  <a:rPr lang="fi-FI" sz="1800" kern="1200" dirty="0">
                    <a:solidFill>
                      <a:prstClr val="black"/>
                    </a:solidFill>
                    <a:latin typeface="Calibri" panose="020F0502020204030204"/>
                    <a:ea typeface="Times New Roman" panose="02020603050405020304" pitchFamily="18" charset="0"/>
                    <a:cs typeface="+mn-cs"/>
                  </a:rPr>
                  <a:t> is ”</a:t>
                </a:r>
                <a:r>
                  <a:rPr lang="fi-FI" sz="1800" b="1" kern="1200" dirty="0">
                    <a:solidFill>
                      <a:prstClr val="black"/>
                    </a:solidFill>
                    <a:latin typeface="Calibri" panose="020F0502020204030204"/>
                    <a:ea typeface="Times New Roman" panose="02020603050405020304" pitchFamily="18" charset="0"/>
                    <a:cs typeface="+mn-cs"/>
                  </a:rPr>
                  <a:t>set difference</a:t>
                </a:r>
                <a:r>
                  <a:rPr lang="fi-FI" sz="1800" kern="1200" dirty="0">
                    <a:solidFill>
                      <a:prstClr val="black"/>
                    </a:solidFill>
                    <a:latin typeface="Calibri" panose="020F0502020204030204"/>
                    <a:ea typeface="Times New Roman" panose="02020603050405020304" pitchFamily="18" charset="0"/>
                    <a:cs typeface="+mn-cs"/>
                  </a:rPr>
                  <a:t>”</a:t>
                </a:r>
                <a:endParaRPr lang="ru-RU" sz="1800" kern="1200" dirty="0">
                  <a:solidFill>
                    <a:prstClr val="black"/>
                  </a:solidFill>
                  <a:latin typeface="Calibri" panose="020F0502020204030204"/>
                  <a:ea typeface="Times New Roman" panose="02020603050405020304" pitchFamily="18" charset="0"/>
                  <a:cs typeface="+mn-cs"/>
                </a:endParaRPr>
              </a:p>
            </p:txBody>
          </p:sp>
        </mc:Choice>
        <mc:Fallback xmlns="">
          <p:sp>
            <p:nvSpPr>
              <p:cNvPr id="10" name="TextBox 2"/>
              <p:cNvSpPr txBox="1">
                <a:spLocks noRot="1" noChangeAspect="1" noMove="1" noResize="1" noEditPoints="1" noAdjustHandles="1" noChangeArrowheads="1" noChangeShapeType="1" noTextEdit="1"/>
              </p:cNvSpPr>
              <p:nvPr/>
            </p:nvSpPr>
            <p:spPr>
              <a:xfrm>
                <a:off x="2524991" y="1484529"/>
                <a:ext cx="7140503" cy="1234249"/>
              </a:xfrm>
              <a:prstGeom prst="rect">
                <a:avLst/>
              </a:prstGeom>
              <a:blipFill>
                <a:blip r:embed="rId4"/>
                <a:stretch>
                  <a:fillRect b="-10891"/>
                </a:stretch>
              </a:blipFill>
            </p:spPr>
            <p:txBody>
              <a:bodyPr/>
              <a:lstStyle/>
              <a:p>
                <a:r>
                  <a:rPr lang="en-US">
                    <a:noFill/>
                  </a:rPr>
                  <a:t> </a:t>
                </a:r>
              </a:p>
            </p:txBody>
          </p:sp>
        </mc:Fallback>
      </mc:AlternateContent>
    </p:spTree>
    <p:extLst>
      <p:ext uri="{BB962C8B-B14F-4D97-AF65-F5344CB8AC3E}">
        <p14:creationId xmlns:p14="http://schemas.microsoft.com/office/powerpoint/2010/main" val="25427986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B382E-EDE6-43B1-CD9C-A91D4C48F3D8}"/>
              </a:ext>
            </a:extLst>
          </p:cNvPr>
          <p:cNvPicPr>
            <a:picLocks noChangeAspect="1"/>
          </p:cNvPicPr>
          <p:nvPr/>
        </p:nvPicPr>
        <p:blipFill>
          <a:blip r:embed="rId2"/>
          <a:stretch>
            <a:fillRect/>
          </a:stretch>
        </p:blipFill>
        <p:spPr>
          <a:xfrm>
            <a:off x="4975215" y="0"/>
            <a:ext cx="4112711" cy="5143500"/>
          </a:xfrm>
          <a:prstGeom prst="rect">
            <a:avLst/>
          </a:prstGeom>
        </p:spPr>
      </p:pic>
      <p:sp>
        <p:nvSpPr>
          <p:cNvPr id="3" name="TextBox 2"/>
          <p:cNvSpPr txBox="1"/>
          <p:nvPr/>
        </p:nvSpPr>
        <p:spPr>
          <a:xfrm>
            <a:off x="121423" y="516280"/>
            <a:ext cx="4953497" cy="3231654"/>
          </a:xfrm>
          <a:prstGeom prst="rect">
            <a:avLst/>
          </a:prstGeom>
          <a:noFill/>
        </p:spPr>
        <p:txBody>
          <a:bodyPr wrap="square" rtlCol="0">
            <a:spAutoFit/>
          </a:bodyPr>
          <a:lstStyle/>
          <a:p>
            <a:pPr marL="214313" indent="-214313" algn="just" defTabSz="685800">
              <a:buClrTx/>
              <a:buFont typeface="Wingdings" panose="05000000000000000000" pitchFamily="2" charset="2"/>
              <a:buChar char="q"/>
            </a:pPr>
            <a:r>
              <a:rPr lang="en-US" sz="1200" kern="1200" dirty="0">
                <a:solidFill>
                  <a:prstClr val="black"/>
                </a:solidFill>
                <a:latin typeface="Calibri" panose="020F0502020204030204"/>
                <a:ea typeface="+mn-ea"/>
                <a:cs typeface="+mn-cs"/>
              </a:rPr>
              <a:t>The Arctic zone boundary objectively identified in this study (</a:t>
            </a:r>
            <a:r>
              <a:rPr lang="en-US" sz="1200" b="1" kern="1200" dirty="0">
                <a:solidFill>
                  <a:srgbClr val="FF0000"/>
                </a:solidFill>
                <a:latin typeface="Calibri" panose="020F0502020204030204"/>
                <a:ea typeface="+mn-ea"/>
                <a:cs typeface="+mn-cs"/>
              </a:rPr>
              <a:t>red line</a:t>
            </a:r>
            <a:r>
              <a:rPr lang="en-US" sz="1200" kern="1200" dirty="0">
                <a:solidFill>
                  <a:prstClr val="black"/>
                </a:solidFill>
                <a:latin typeface="Calibri" panose="020F0502020204030204"/>
                <a:ea typeface="+mn-ea"/>
                <a:cs typeface="+mn-cs"/>
              </a:rPr>
              <a:t>) coincides in some areas with the Arctic Monitoring and Assessment Program (AMAP) boundary (</a:t>
            </a:r>
            <a:r>
              <a:rPr lang="en-US" sz="1200" b="1" kern="1200" dirty="0">
                <a:solidFill>
                  <a:srgbClr val="00B050"/>
                </a:solidFill>
                <a:effectLst>
                  <a:outerShdw blurRad="38100" dist="38100" dir="2700000" algn="tl">
                    <a:srgbClr val="000000">
                      <a:alpha val="43137"/>
                    </a:srgbClr>
                  </a:outerShdw>
                </a:effectLst>
                <a:latin typeface="Calibri" panose="020F0502020204030204"/>
                <a:ea typeface="+mn-ea"/>
                <a:cs typeface="+mn-cs"/>
              </a:rPr>
              <a:t>green line</a:t>
            </a:r>
            <a:r>
              <a:rPr lang="en-US" sz="1200" kern="1200" dirty="0">
                <a:solidFill>
                  <a:prstClr val="black"/>
                </a:solidFill>
                <a:latin typeface="Calibri" panose="020F0502020204030204"/>
                <a:ea typeface="+mn-ea"/>
                <a:cs typeface="+mn-cs"/>
              </a:rPr>
              <a:t>). </a:t>
            </a:r>
            <a:endParaRPr lang="ru-RU" sz="1200" kern="1200" dirty="0">
              <a:solidFill>
                <a:prstClr val="black"/>
              </a:solidFill>
              <a:latin typeface="Calibri" panose="020F0502020204030204"/>
              <a:ea typeface="+mn-ea"/>
              <a:cs typeface="+mn-cs"/>
            </a:endParaRPr>
          </a:p>
          <a:p>
            <a:pPr marL="214313" indent="-214313" algn="just" defTabSz="685800">
              <a:buClrTx/>
              <a:buFont typeface="Wingdings" panose="05000000000000000000" pitchFamily="2" charset="2"/>
              <a:buChar char="q"/>
            </a:pPr>
            <a:r>
              <a:rPr lang="en-US" sz="1200" kern="1200" dirty="0">
                <a:solidFill>
                  <a:prstClr val="black"/>
                </a:solidFill>
                <a:latin typeface="Calibri" panose="020F0502020204030204"/>
                <a:ea typeface="+mn-ea"/>
                <a:cs typeface="+mn-cs"/>
              </a:rPr>
              <a:t>However, in other areas, primarily over the Atlantic and Pacific Oceans and the Sea of ​​Okhotsk, the objective boundary lies significantly further south, likely due to the role of humidity in the ET index over the water surface.</a:t>
            </a:r>
            <a:endParaRPr lang="ru-RU" sz="1200" kern="1200" dirty="0">
              <a:solidFill>
                <a:prstClr val="black"/>
              </a:solidFill>
              <a:latin typeface="Calibri" panose="020F0502020204030204"/>
              <a:ea typeface="+mn-ea"/>
              <a:cs typeface="+mn-cs"/>
            </a:endParaRPr>
          </a:p>
          <a:p>
            <a:pPr marL="214313" indent="-214313" algn="just" defTabSz="685800">
              <a:buClrTx/>
              <a:buFont typeface="Wingdings" panose="05000000000000000000" pitchFamily="2" charset="2"/>
              <a:buChar char="q"/>
            </a:pPr>
            <a:r>
              <a:rPr lang="fi-FI" sz="1200" kern="1200" dirty="0">
                <a:solidFill>
                  <a:prstClr val="black"/>
                </a:solidFill>
                <a:latin typeface="Calibri" panose="020F0502020204030204"/>
                <a:ea typeface="+mn-ea"/>
                <a:cs typeface="+mn-cs"/>
              </a:rPr>
              <a:t>For other areas border lies a bit to north than AMAP, which could be explained by changing conditions (as AMAP borders where described based on earlier climatic data). </a:t>
            </a:r>
          </a:p>
          <a:p>
            <a:pPr algn="just" defTabSz="685800">
              <a:buClrTx/>
            </a:pPr>
            <a:r>
              <a:rPr lang="en-US" sz="1200" b="1" kern="1200" dirty="0">
                <a:solidFill>
                  <a:prstClr val="black"/>
                </a:solidFill>
                <a:latin typeface="Calibri" panose="020F0502020204030204"/>
                <a:ea typeface="+mn-ea"/>
                <a:cs typeface="+mn-cs"/>
              </a:rPr>
              <a:t>Proposal:</a:t>
            </a:r>
            <a:endParaRPr lang="ru-RU" sz="1200" b="1" kern="1200" dirty="0">
              <a:solidFill>
                <a:prstClr val="black"/>
              </a:solidFill>
              <a:latin typeface="Calibri" panose="020F0502020204030204"/>
              <a:ea typeface="+mn-ea"/>
              <a:cs typeface="+mn-cs"/>
            </a:endParaRPr>
          </a:p>
          <a:p>
            <a:pPr marL="214313" indent="-214313" defTabSz="685800">
              <a:buClrTx/>
              <a:buFont typeface="Wingdings" panose="05000000000000000000" pitchFamily="2" charset="2"/>
              <a:buChar char="q"/>
            </a:pPr>
            <a:r>
              <a:rPr lang="en-US" sz="1200" kern="1200" dirty="0">
                <a:solidFill>
                  <a:prstClr val="black"/>
                </a:solidFill>
                <a:latin typeface="Calibri" panose="020F0502020204030204"/>
                <a:ea typeface="+mn-ea"/>
                <a:cs typeface="+mn-cs"/>
              </a:rPr>
              <a:t>Extend </a:t>
            </a:r>
            <a:r>
              <a:rPr lang="en-US" sz="1200" kern="1200" dirty="0" err="1">
                <a:solidFill>
                  <a:prstClr val="black"/>
                </a:solidFill>
                <a:latin typeface="Calibri" panose="020F0502020204030204"/>
                <a:ea typeface="+mn-ea"/>
                <a:cs typeface="+mn-cs"/>
              </a:rPr>
              <a:t>ArcRCC</a:t>
            </a:r>
            <a:r>
              <a:rPr lang="en-US" sz="1200" kern="1200" dirty="0">
                <a:solidFill>
                  <a:prstClr val="black"/>
                </a:solidFill>
                <a:latin typeface="Calibri" panose="020F0502020204030204"/>
                <a:ea typeface="+mn-ea"/>
                <a:cs typeface="+mn-cs"/>
              </a:rPr>
              <a:t>-N domain by adding area of the Sea of Okhotsk (along latitude 50N to longitude 135E) to </a:t>
            </a:r>
            <a:r>
              <a:rPr lang="en-US" sz="1200" kern="1200" dirty="0" err="1">
                <a:solidFill>
                  <a:prstClr val="black"/>
                </a:solidFill>
                <a:latin typeface="Calibri" panose="020F0502020204030204"/>
                <a:ea typeface="+mn-ea"/>
                <a:cs typeface="+mn-cs"/>
              </a:rPr>
              <a:t>Chukch</a:t>
            </a:r>
            <a:r>
              <a:rPr lang="fi-FI" sz="1200" kern="1200" dirty="0">
                <a:solidFill>
                  <a:prstClr val="black"/>
                </a:solidFill>
                <a:latin typeface="Calibri" panose="020F0502020204030204"/>
                <a:ea typeface="+mn-ea"/>
                <a:cs typeface="+mn-cs"/>
              </a:rPr>
              <a:t>i</a:t>
            </a:r>
            <a:r>
              <a:rPr lang="en-US" sz="1200" kern="1200" dirty="0">
                <a:solidFill>
                  <a:prstClr val="black"/>
                </a:solidFill>
                <a:latin typeface="Calibri" panose="020F0502020204030204"/>
                <a:ea typeface="+mn-ea"/>
                <a:cs typeface="+mn-cs"/>
              </a:rPr>
              <a:t>-Bering region (possible new name Okhotsk-Chukchi-Bering)</a:t>
            </a:r>
          </a:p>
          <a:p>
            <a:pPr marL="214313" indent="-214313" defTabSz="685800">
              <a:buClrTx/>
              <a:buFont typeface="Wingdings" panose="05000000000000000000" pitchFamily="2" charset="2"/>
              <a:buChar char="q"/>
            </a:pPr>
            <a:r>
              <a:rPr lang="en-US" sz="1200" kern="1200" dirty="0">
                <a:solidFill>
                  <a:prstClr val="black"/>
                </a:solidFill>
                <a:latin typeface="Calibri" panose="020F0502020204030204"/>
                <a:ea typeface="+mn-ea"/>
                <a:cs typeface="+mn-cs"/>
              </a:rPr>
              <a:t>Adjust definition of the </a:t>
            </a:r>
            <a:r>
              <a:rPr lang="en-US" sz="1200" kern="1200" dirty="0" err="1">
                <a:solidFill>
                  <a:prstClr val="black"/>
                </a:solidFill>
                <a:latin typeface="Calibri" panose="020F0502020204030204"/>
                <a:ea typeface="+mn-ea"/>
                <a:cs typeface="+mn-cs"/>
              </a:rPr>
              <a:t>ArcRCC</a:t>
            </a:r>
            <a:r>
              <a:rPr lang="en-US" sz="1200" kern="1200" dirty="0">
                <a:solidFill>
                  <a:prstClr val="black"/>
                </a:solidFill>
                <a:latin typeface="Calibri" panose="020F0502020204030204"/>
                <a:ea typeface="+mn-ea"/>
                <a:cs typeface="+mn-cs"/>
              </a:rPr>
              <a:t>-N boundary by adding that it is based on the union of the AMAP Arctic zone boundary and objective zoning of the Arctic using bioclimatic indexes of weather severity. </a:t>
            </a:r>
            <a:endParaRPr lang="fi-FI" sz="1200" kern="1200" dirty="0">
              <a:solidFill>
                <a:prstClr val="black"/>
              </a:solidFill>
              <a:latin typeface="Calibri" panose="020F0502020204030204"/>
              <a:ea typeface="+mn-ea"/>
              <a:cs typeface="+mn-cs"/>
            </a:endParaRPr>
          </a:p>
        </p:txBody>
      </p:sp>
      <p:sp>
        <p:nvSpPr>
          <p:cNvPr id="5" name="TextBox 4"/>
          <p:cNvSpPr txBox="1"/>
          <p:nvPr/>
        </p:nvSpPr>
        <p:spPr>
          <a:xfrm>
            <a:off x="259475" y="3724851"/>
            <a:ext cx="4577687" cy="1223412"/>
          </a:xfrm>
          <a:prstGeom prst="rect">
            <a:avLst/>
          </a:prstGeom>
          <a:noFill/>
          <a:ln w="25400">
            <a:solidFill>
              <a:srgbClr val="0070C0"/>
            </a:solidFill>
          </a:ln>
        </p:spPr>
        <p:txBody>
          <a:bodyPr wrap="square" rtlCol="0">
            <a:spAutoFit/>
          </a:bodyPr>
          <a:lstStyle/>
          <a:p>
            <a:pPr algn="just" defTabSz="685800">
              <a:buClrTx/>
            </a:pPr>
            <a:r>
              <a:rPr lang="en-US" sz="1050" kern="1200" dirty="0">
                <a:solidFill>
                  <a:prstClr val="black"/>
                </a:solidFill>
                <a:latin typeface="Calibri" panose="020F0502020204030204"/>
                <a:ea typeface="+mn-ea"/>
                <a:cs typeface="+mn-cs"/>
              </a:rPr>
              <a:t>Figure 4 – Boundaries of the </a:t>
            </a:r>
            <a:r>
              <a:rPr lang="en-US" sz="1050" kern="1200" dirty="0" err="1">
                <a:solidFill>
                  <a:prstClr val="black"/>
                </a:solidFill>
                <a:latin typeface="Calibri" panose="020F0502020204030204"/>
                <a:ea typeface="+mn-ea"/>
                <a:cs typeface="+mn-cs"/>
              </a:rPr>
              <a:t>ArcRCC</a:t>
            </a:r>
            <a:r>
              <a:rPr lang="en-US" sz="1050" kern="1200" dirty="0">
                <a:solidFill>
                  <a:prstClr val="black"/>
                </a:solidFill>
                <a:latin typeface="Calibri" panose="020F0502020204030204"/>
                <a:ea typeface="+mn-ea"/>
                <a:cs typeface="+mn-cs"/>
              </a:rPr>
              <a:t>-N regions. 1 - Western Nordic, 2 – Eastern Nordic, 3 – Western Siberia, 4 – Eastern Siberia, 5 – Chukchi – Bering - Okhotsk, 6 – Alaska and Western Canada, 7 – Central and Eastern Canada, 8 – Central Arctic. </a:t>
            </a:r>
            <a:r>
              <a:rPr lang="en-US" sz="1050" b="1" kern="1200" dirty="0">
                <a:solidFill>
                  <a:srgbClr val="00B050"/>
                </a:solidFill>
                <a:effectLst>
                  <a:outerShdw blurRad="38100" dist="38100" dir="2700000" algn="tl">
                    <a:srgbClr val="000000">
                      <a:alpha val="43137"/>
                    </a:srgbClr>
                  </a:outerShdw>
                </a:effectLst>
                <a:latin typeface="Calibri" panose="020F0502020204030204"/>
                <a:ea typeface="+mn-ea"/>
                <a:cs typeface="+mn-cs"/>
              </a:rPr>
              <a:t>Green line </a:t>
            </a:r>
            <a:r>
              <a:rPr lang="en-US" sz="1050" kern="1200" dirty="0">
                <a:solidFill>
                  <a:prstClr val="black"/>
                </a:solidFill>
                <a:latin typeface="Calibri" panose="020F0502020204030204"/>
                <a:ea typeface="+mn-ea"/>
                <a:cs typeface="+mn-cs"/>
              </a:rPr>
              <a:t>- </a:t>
            </a:r>
            <a:r>
              <a:rPr lang="en-US" sz="1050" i="1" kern="1200" dirty="0">
                <a:solidFill>
                  <a:prstClr val="black"/>
                </a:solidFill>
                <a:latin typeface="Calibri" panose="020F0502020204030204"/>
                <a:ea typeface="+mn-ea"/>
                <a:cs typeface="+mn-cs"/>
              </a:rPr>
              <a:t>Arctic Monitoring and Assessment Program (</a:t>
            </a:r>
            <a:r>
              <a:rPr lang="en-US" sz="1050" kern="1200" dirty="0">
                <a:solidFill>
                  <a:prstClr val="black"/>
                </a:solidFill>
                <a:latin typeface="Calibri" panose="020F0502020204030204"/>
                <a:ea typeface="+mn-ea"/>
                <a:cs typeface="+mn-cs"/>
              </a:rPr>
              <a:t>AMAP) Arctic boundary, </a:t>
            </a:r>
            <a:r>
              <a:rPr lang="en-US" sz="1050" b="1" kern="1200" dirty="0">
                <a:solidFill>
                  <a:srgbClr val="FF0000"/>
                </a:solidFill>
                <a:effectLst>
                  <a:outerShdw blurRad="38100" dist="38100" dir="2700000" algn="tl">
                    <a:srgbClr val="000000">
                      <a:alpha val="43137"/>
                    </a:srgbClr>
                  </a:outerShdw>
                </a:effectLst>
                <a:latin typeface="Calibri" panose="020F0502020204030204"/>
                <a:ea typeface="+mn-ea"/>
                <a:cs typeface="+mn-cs"/>
              </a:rPr>
              <a:t>red line </a:t>
            </a:r>
            <a:r>
              <a:rPr lang="en-US" sz="1050" kern="1200" dirty="0">
                <a:solidFill>
                  <a:prstClr val="black"/>
                </a:solidFill>
                <a:latin typeface="Calibri" panose="020F0502020204030204"/>
                <a:ea typeface="+mn-ea"/>
                <a:cs typeface="+mn-cs"/>
              </a:rPr>
              <a:t>- Arctic boundary proposed here, </a:t>
            </a:r>
            <a:r>
              <a:rPr lang="en-US" sz="1050" b="1" kern="1200" dirty="0">
                <a:solidFill>
                  <a:srgbClr val="ED7D31">
                    <a:lumMod val="75000"/>
                  </a:srgbClr>
                </a:solidFill>
                <a:effectLst>
                  <a:outerShdw blurRad="38100" dist="38100" dir="2700000" algn="tl">
                    <a:srgbClr val="000000">
                      <a:alpha val="43137"/>
                    </a:srgbClr>
                  </a:outerShdw>
                </a:effectLst>
                <a:latin typeface="Calibri" panose="020F0502020204030204"/>
                <a:ea typeface="+mn-ea"/>
                <a:cs typeface="+mn-cs"/>
              </a:rPr>
              <a:t>beige line </a:t>
            </a:r>
            <a:r>
              <a:rPr lang="en-US" sz="1050" kern="1200" dirty="0">
                <a:solidFill>
                  <a:prstClr val="black"/>
                </a:solidFill>
                <a:latin typeface="Calibri" panose="020F0502020204030204"/>
                <a:ea typeface="+mn-ea"/>
                <a:cs typeface="+mn-cs"/>
              </a:rPr>
              <a:t>– </a:t>
            </a:r>
            <a:r>
              <a:rPr lang="en-US" sz="1050" kern="1200" dirty="0" err="1">
                <a:solidFill>
                  <a:prstClr val="black"/>
                </a:solidFill>
                <a:latin typeface="Calibri" panose="020F0502020204030204"/>
                <a:ea typeface="+mn-ea"/>
                <a:cs typeface="+mn-cs"/>
              </a:rPr>
              <a:t>ArcRCC</a:t>
            </a:r>
            <a:r>
              <a:rPr lang="en-US" sz="1050" kern="1200" dirty="0">
                <a:solidFill>
                  <a:prstClr val="black"/>
                </a:solidFill>
                <a:latin typeface="Calibri" panose="020F0502020204030204"/>
                <a:ea typeface="+mn-ea"/>
                <a:cs typeface="+mn-cs"/>
              </a:rPr>
              <a:t>-N existing boundaries, </a:t>
            </a:r>
            <a:r>
              <a:rPr lang="en-US" sz="1050" b="1" kern="1200" dirty="0">
                <a:solidFill>
                  <a:srgbClr val="7030A0"/>
                </a:solidFill>
                <a:effectLst>
                  <a:outerShdw blurRad="38100" dist="38100" dir="2700000" algn="tl">
                    <a:srgbClr val="000000">
                      <a:alpha val="43137"/>
                    </a:srgbClr>
                  </a:outerShdw>
                </a:effectLst>
                <a:latin typeface="Calibri" panose="020F0502020204030204"/>
                <a:ea typeface="+mn-ea"/>
                <a:cs typeface="+mn-cs"/>
              </a:rPr>
              <a:t>violet line </a:t>
            </a:r>
            <a:r>
              <a:rPr lang="en-US" sz="1050" kern="1200" dirty="0">
                <a:solidFill>
                  <a:prstClr val="black"/>
                </a:solidFill>
                <a:latin typeface="Calibri" panose="020F0502020204030204"/>
                <a:ea typeface="+mn-ea"/>
                <a:cs typeface="+mn-cs"/>
              </a:rPr>
              <a:t>– new boundary of the Chukchi- Bering – Okhotsk region</a:t>
            </a:r>
            <a:endParaRPr lang="ru-RU" sz="1050" kern="1200" dirty="0">
              <a:solidFill>
                <a:prstClr val="black"/>
              </a:solidFill>
              <a:latin typeface="Calibri" panose="020F0502020204030204"/>
              <a:ea typeface="+mn-ea"/>
              <a:cs typeface="+mn-cs"/>
            </a:endParaRPr>
          </a:p>
          <a:p>
            <a:pPr algn="just" defTabSz="685800">
              <a:buClrTx/>
            </a:pPr>
            <a:r>
              <a:rPr lang="en-US" sz="1050" kern="1200" dirty="0">
                <a:solidFill>
                  <a:prstClr val="black"/>
                </a:solidFill>
                <a:latin typeface="Calibri" panose="020F0502020204030204"/>
                <a:ea typeface="+mn-ea"/>
                <a:cs typeface="+mn-cs"/>
              </a:rPr>
              <a:t>Background image</a:t>
            </a:r>
            <a:r>
              <a:rPr lang="ru-RU" sz="1050" kern="1200" dirty="0">
                <a:solidFill>
                  <a:prstClr val="black"/>
                </a:solidFill>
                <a:latin typeface="Calibri" panose="020F0502020204030204"/>
                <a:ea typeface="+mn-ea"/>
                <a:cs typeface="+mn-cs"/>
              </a:rPr>
              <a:t> -</a:t>
            </a:r>
            <a:r>
              <a:rPr lang="en-US" sz="1050" kern="1200" dirty="0">
                <a:solidFill>
                  <a:prstClr val="black"/>
                </a:solidFill>
                <a:latin typeface="Calibri" panose="020F0502020204030204"/>
                <a:ea typeface="+mn-ea"/>
                <a:cs typeface="+mn-cs"/>
              </a:rPr>
              <a:t> Blue Marble Earth image for April</a:t>
            </a:r>
            <a:r>
              <a:rPr lang="ru-RU" sz="1050" kern="1200" dirty="0">
                <a:solidFill>
                  <a:prstClr val="black"/>
                </a:solidFill>
                <a:latin typeface="Calibri" panose="020F0502020204030204"/>
                <a:ea typeface="+mn-ea"/>
                <a:cs typeface="+mn-cs"/>
              </a:rPr>
              <a:t> 2004</a:t>
            </a:r>
            <a:r>
              <a:rPr lang="en-US" sz="1050" kern="1200" dirty="0">
                <a:solidFill>
                  <a:prstClr val="black"/>
                </a:solidFill>
                <a:latin typeface="Calibri" panose="020F0502020204030204"/>
                <a:ea typeface="+mn-ea"/>
                <a:cs typeface="+mn-cs"/>
              </a:rPr>
              <a:t>.</a:t>
            </a:r>
          </a:p>
        </p:txBody>
      </p:sp>
      <p:sp>
        <p:nvSpPr>
          <p:cNvPr id="6" name="TextBox 5"/>
          <p:cNvSpPr txBox="1"/>
          <p:nvPr/>
        </p:nvSpPr>
        <p:spPr>
          <a:xfrm>
            <a:off x="121423" y="77700"/>
            <a:ext cx="2964017" cy="461665"/>
          </a:xfrm>
          <a:prstGeom prst="rect">
            <a:avLst/>
          </a:prstGeom>
          <a:noFill/>
        </p:spPr>
        <p:txBody>
          <a:bodyPr wrap="none" rtlCol="0">
            <a:spAutoFit/>
          </a:bodyPr>
          <a:lstStyle/>
          <a:p>
            <a:pPr defTabSz="685800">
              <a:buClrTx/>
            </a:pPr>
            <a:r>
              <a:rPr lang="en-US"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Results and proposals</a:t>
            </a:r>
            <a:endParaRPr lang="ru-RU" sz="21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spTree>
    <p:extLst>
      <p:ext uri="{BB962C8B-B14F-4D97-AF65-F5344CB8AC3E}">
        <p14:creationId xmlns:p14="http://schemas.microsoft.com/office/powerpoint/2010/main" val="13832304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74">
          <a:extLst>
            <a:ext uri="{FF2B5EF4-FFF2-40B4-BE49-F238E27FC236}">
              <a16:creationId xmlns:a16="http://schemas.microsoft.com/office/drawing/2014/main" id="{AFCA7BD0-6C51-080E-26D4-357ADACE5E9D}"/>
            </a:ext>
          </a:extLst>
        </p:cNvPr>
        <p:cNvGrpSpPr/>
        <p:nvPr/>
      </p:nvGrpSpPr>
      <p:grpSpPr>
        <a:xfrm>
          <a:off x="0" y="0"/>
          <a:ext cx="0" cy="0"/>
          <a:chOff x="0" y="0"/>
          <a:chExt cx="0" cy="0"/>
        </a:xfrm>
      </p:grpSpPr>
      <p:pic>
        <p:nvPicPr>
          <p:cNvPr id="1475" name="Google Shape;1475;p162">
            <a:extLst>
              <a:ext uri="{FF2B5EF4-FFF2-40B4-BE49-F238E27FC236}">
                <a16:creationId xmlns:a16="http://schemas.microsoft.com/office/drawing/2014/main" id="{B9670F95-D59C-5B23-CD3A-3521F28417B3}"/>
              </a:ext>
            </a:extLst>
          </p:cNvPr>
          <p:cNvPicPr preferRelativeResize="0"/>
          <p:nvPr/>
        </p:nvPicPr>
        <p:blipFill rotWithShape="1">
          <a:blip r:embed="rId3">
            <a:alphaModFix/>
          </a:blip>
          <a:srcRect/>
          <a:stretch/>
        </p:blipFill>
        <p:spPr>
          <a:xfrm>
            <a:off x="7955402" y="48374"/>
            <a:ext cx="757237" cy="953527"/>
          </a:xfrm>
          <a:prstGeom prst="rect">
            <a:avLst/>
          </a:prstGeom>
          <a:noFill/>
          <a:ln>
            <a:noFill/>
          </a:ln>
        </p:spPr>
      </p:pic>
      <p:pic>
        <p:nvPicPr>
          <p:cNvPr id="1476" name="Google Shape;1476;p16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0A200B7A-2738-6FD2-A181-D2558B514C90}"/>
              </a:ext>
            </a:extLst>
          </p:cNvPr>
          <p:cNvPicPr preferRelativeResize="0"/>
          <p:nvPr/>
        </p:nvPicPr>
        <p:blipFill rotWithShape="1">
          <a:blip r:embed="rId4">
            <a:alphaModFix/>
          </a:blip>
          <a:srcRect/>
          <a:stretch/>
        </p:blipFill>
        <p:spPr>
          <a:xfrm>
            <a:off x="178525" y="103661"/>
            <a:ext cx="757238" cy="842963"/>
          </a:xfrm>
          <a:prstGeom prst="rect">
            <a:avLst/>
          </a:prstGeom>
          <a:noFill/>
          <a:ln>
            <a:noFill/>
          </a:ln>
        </p:spPr>
      </p:pic>
      <p:sp>
        <p:nvSpPr>
          <p:cNvPr id="1477" name="Google Shape;1477;p162">
            <a:extLst>
              <a:ext uri="{FF2B5EF4-FFF2-40B4-BE49-F238E27FC236}">
                <a16:creationId xmlns:a16="http://schemas.microsoft.com/office/drawing/2014/main" id="{E384A63A-C7EE-266E-09BA-F7BDB2350BE3}"/>
              </a:ext>
            </a:extLst>
          </p:cNvPr>
          <p:cNvSpPr txBox="1">
            <a:spLocks noGrp="1"/>
          </p:cNvSpPr>
          <p:nvPr>
            <p:ph type="title"/>
          </p:nvPr>
        </p:nvSpPr>
        <p:spPr>
          <a:xfrm>
            <a:off x="802968" y="2355135"/>
            <a:ext cx="7469237" cy="65353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 sz="3600" b="1" dirty="0">
                <a:solidFill>
                  <a:srgbClr val="17365D"/>
                </a:solidFill>
                <a:effectLst>
                  <a:outerShdw blurRad="38100" dist="38100" dir="2700000" algn="tl">
                    <a:srgbClr val="000000">
                      <a:alpha val="43137"/>
                    </a:srgbClr>
                  </a:outerShdw>
                </a:effectLst>
              </a:rPr>
              <a:t>Thank you for your attention!</a:t>
            </a:r>
            <a:br>
              <a:rPr lang="en" sz="3600" b="1" dirty="0">
                <a:solidFill>
                  <a:srgbClr val="17365D"/>
                </a:solidFill>
              </a:rPr>
            </a:br>
            <a:r>
              <a:rPr lang="en" sz="2400" b="1" dirty="0">
                <a:solidFill>
                  <a:srgbClr val="17365D"/>
                </a:solidFill>
                <a:hlinkClick r:id="rId5"/>
              </a:rPr>
              <a:t>adrevina@aari.ru</a:t>
            </a:r>
            <a:r>
              <a:rPr lang="en" sz="2400" b="1" dirty="0">
                <a:solidFill>
                  <a:srgbClr val="17365D"/>
                </a:solidFill>
              </a:rPr>
              <a:t> </a:t>
            </a:r>
            <a:endParaRPr sz="3600" b="1" dirty="0">
              <a:solidFill>
                <a:srgbClr val="17365D"/>
              </a:solidFill>
            </a:endParaRPr>
          </a:p>
        </p:txBody>
      </p:sp>
      <p:sp>
        <p:nvSpPr>
          <p:cNvPr id="2" name="Google Shape;780;g289ecd0e798_0_452">
            <a:extLst>
              <a:ext uri="{FF2B5EF4-FFF2-40B4-BE49-F238E27FC236}">
                <a16:creationId xmlns:a16="http://schemas.microsoft.com/office/drawing/2014/main" id="{663BF3EC-90A1-59F3-D124-C73BDF3B131B}"/>
              </a:ext>
            </a:extLst>
          </p:cNvPr>
          <p:cNvSpPr/>
          <p:nvPr/>
        </p:nvSpPr>
        <p:spPr>
          <a:xfrm>
            <a:off x="0" y="4882950"/>
            <a:ext cx="9144000" cy="26055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lgn="ctr" defTabSz="822960">
              <a:buSzPts val="2300"/>
            </a:pPr>
            <a:r>
              <a:rPr lang="en-CA" sz="2070" dirty="0">
                <a:solidFill>
                  <a:srgbClr val="FFFFFF"/>
                </a:solidFill>
                <a:latin typeface="Calibri"/>
                <a:ea typeface="Calibri"/>
                <a:cs typeface="Calibri"/>
                <a:sym typeface="Calibri"/>
              </a:rPr>
              <a:t>Arctic Climate Forum #16   5-6 November 2025</a:t>
            </a:r>
            <a:endParaRPr sz="207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354868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26"/>
          <p:cNvSpPr txBox="1"/>
          <p:nvPr/>
        </p:nvSpPr>
        <p:spPr>
          <a:xfrm>
            <a:off x="902025" y="2054033"/>
            <a:ext cx="7479900" cy="11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dirty="0">
                <a:solidFill>
                  <a:schemeClr val="dk1"/>
                </a:solidFill>
                <a:effectLst>
                  <a:outerShdw blurRad="38100" dist="38100" dir="2700000" algn="tl">
                    <a:srgbClr val="000000">
                      <a:alpha val="43137"/>
                    </a:srgbClr>
                  </a:outerShdw>
                </a:effectLst>
              </a:rPr>
              <a:t>Questions for the presenters?</a:t>
            </a:r>
          </a:p>
          <a:p>
            <a:pPr algn="ctr">
              <a:buClr>
                <a:schemeClr val="dk1"/>
              </a:buClr>
              <a:buSzPts val="1100"/>
            </a:pPr>
            <a:endParaRPr lang="en-US" sz="3600" b="1" dirty="0">
              <a:solidFill>
                <a:schemeClr val="dk1"/>
              </a:solidFill>
            </a:endParaRPr>
          </a:p>
          <a:p>
            <a:pPr algn="ctr">
              <a:buClr>
                <a:schemeClr val="dk1"/>
              </a:buClr>
              <a:buSzPts val="1100"/>
            </a:pPr>
            <a:r>
              <a:rPr lang="en-US" sz="3200" dirty="0">
                <a:solidFill>
                  <a:schemeClr val="dk1"/>
                </a:solidFill>
              </a:rPr>
              <a:t>Moderator: </a:t>
            </a:r>
            <a:r>
              <a:rPr lang="en-US" sz="3200" u="sng" dirty="0">
                <a:solidFill>
                  <a:schemeClr val="dk1"/>
                </a:solidFill>
              </a:rPr>
              <a:t>Svetlana Emelina</a:t>
            </a:r>
          </a:p>
          <a:p>
            <a:pPr marL="0" lvl="0" indent="0" algn="ctr" rtl="0">
              <a:spcBef>
                <a:spcPts val="0"/>
              </a:spcBef>
              <a:spcAft>
                <a:spcPts val="0"/>
              </a:spcAft>
              <a:buClr>
                <a:schemeClr val="dk1"/>
              </a:buClr>
              <a:buSzPts val="1100"/>
              <a:buFont typeface="Arial"/>
              <a:buNone/>
            </a:pPr>
            <a:endParaRPr sz="3500" b="1" dirty="0">
              <a:solidFill>
                <a:schemeClr val="dk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38">
          <a:extLst>
            <a:ext uri="{FF2B5EF4-FFF2-40B4-BE49-F238E27FC236}">
              <a16:creationId xmlns:a16="http://schemas.microsoft.com/office/drawing/2014/main" id="{E2EA9930-2DEA-9B74-F4F6-F11A775E674D}"/>
            </a:ext>
          </a:extLst>
        </p:cNvPr>
        <p:cNvGrpSpPr/>
        <p:nvPr/>
      </p:nvGrpSpPr>
      <p:grpSpPr>
        <a:xfrm>
          <a:off x="0" y="0"/>
          <a:ext cx="0" cy="0"/>
          <a:chOff x="0" y="0"/>
          <a:chExt cx="0" cy="0"/>
        </a:xfrm>
      </p:grpSpPr>
      <p:sp>
        <p:nvSpPr>
          <p:cNvPr id="2039" name="Google Shape;2039;p226">
            <a:extLst>
              <a:ext uri="{FF2B5EF4-FFF2-40B4-BE49-F238E27FC236}">
                <a16:creationId xmlns:a16="http://schemas.microsoft.com/office/drawing/2014/main" id="{6ECB83BC-4CD2-43C3-B269-9E3CBFC854B0}"/>
              </a:ext>
            </a:extLst>
          </p:cNvPr>
          <p:cNvSpPr txBox="1"/>
          <p:nvPr/>
        </p:nvSpPr>
        <p:spPr>
          <a:xfrm>
            <a:off x="911857" y="1257619"/>
            <a:ext cx="7479900" cy="1198200"/>
          </a:xfrm>
          <a:prstGeom prst="rect">
            <a:avLst/>
          </a:prstGeom>
          <a:noFill/>
          <a:ln>
            <a:noFill/>
          </a:ln>
        </p:spPr>
        <p:txBody>
          <a:bodyPr spcFirstLastPara="1" wrap="square" lIns="91425" tIns="91425" rIns="91425" bIns="91425" anchor="t" anchorCtr="0">
            <a:noAutofit/>
          </a:bodyPr>
          <a:lstStyle/>
          <a:p>
            <a:pPr lvl="0" algn="ctr">
              <a:buClr>
                <a:schemeClr val="dk1"/>
              </a:buClr>
              <a:buSzPts val="1100"/>
            </a:pPr>
            <a:r>
              <a:rPr lang="en-CA" sz="3600" b="1" dirty="0">
                <a:effectLst>
                  <a:outerShdw blurRad="38100" dist="38100" dir="2700000" algn="tl">
                    <a:srgbClr val="000000">
                      <a:alpha val="43137"/>
                    </a:srgbClr>
                  </a:outerShdw>
                </a:effectLst>
              </a:rPr>
              <a:t>Summary and closing of Day 1</a:t>
            </a:r>
          </a:p>
          <a:p>
            <a:pPr lvl="0" algn="ctr">
              <a:buClr>
                <a:schemeClr val="dk1"/>
              </a:buClr>
              <a:buSzPts val="1100"/>
            </a:pPr>
            <a:endParaRPr lang="en-CA" sz="3600" b="1" dirty="0"/>
          </a:p>
          <a:p>
            <a:pPr lvl="0" algn="ctr">
              <a:buClr>
                <a:schemeClr val="dk1"/>
              </a:buClr>
              <a:buSzPts val="1100"/>
            </a:pPr>
            <a:r>
              <a:rPr lang="en-CA" sz="2800" u="sng" dirty="0"/>
              <a:t>Valentina Khan</a:t>
            </a:r>
            <a:r>
              <a:rPr lang="en-CA" sz="2800" dirty="0"/>
              <a:t> – WMO ET CSISDS/</a:t>
            </a:r>
            <a:r>
              <a:rPr lang="en-CA" sz="2800" dirty="0" err="1"/>
              <a:t>Hydrometcenter</a:t>
            </a:r>
            <a:r>
              <a:rPr lang="en-CA" sz="2800" dirty="0"/>
              <a:t> Moscow</a:t>
            </a:r>
          </a:p>
          <a:p>
            <a:pPr lvl="0" algn="ctr">
              <a:buClr>
                <a:schemeClr val="dk1"/>
              </a:buClr>
              <a:buSzPts val="1100"/>
            </a:pPr>
            <a:endParaRPr lang="en-CA" sz="2800" u="sng" dirty="0">
              <a:solidFill>
                <a:schemeClr val="dk1"/>
              </a:solidFill>
            </a:endParaRPr>
          </a:p>
          <a:p>
            <a:pPr lvl="0" algn="ctr">
              <a:buClr>
                <a:schemeClr val="dk1"/>
              </a:buClr>
              <a:buSzPts val="1100"/>
            </a:pPr>
            <a:r>
              <a:rPr lang="en-CA" sz="2800" u="sng" dirty="0">
                <a:solidFill>
                  <a:schemeClr val="dk1"/>
                </a:solidFill>
              </a:rPr>
              <a:t>Vasily Smolyanitsky</a:t>
            </a:r>
            <a:r>
              <a:rPr lang="en-CA" sz="2800" dirty="0">
                <a:solidFill>
                  <a:schemeClr val="dk1"/>
                </a:solidFill>
              </a:rPr>
              <a:t>, AARI</a:t>
            </a:r>
            <a:endParaRPr sz="11500" dirty="0">
              <a:solidFill>
                <a:schemeClr val="dk1"/>
              </a:solidFill>
            </a:endParaRPr>
          </a:p>
        </p:txBody>
      </p:sp>
    </p:spTree>
    <p:extLst>
      <p:ext uri="{BB962C8B-B14F-4D97-AF65-F5344CB8AC3E}">
        <p14:creationId xmlns:p14="http://schemas.microsoft.com/office/powerpoint/2010/main" val="3433087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Google Shape;2044;p227"/>
          <p:cNvSpPr txBox="1">
            <a:spLocks noGrp="1"/>
          </p:cNvSpPr>
          <p:nvPr>
            <p:ph type="ctrTitle"/>
          </p:nvPr>
        </p:nvSpPr>
        <p:spPr>
          <a:xfrm>
            <a:off x="464401" y="1232150"/>
            <a:ext cx="35505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400" b="1" dirty="0">
                <a:effectLst>
                  <a:outerShdw blurRad="38100" dist="38100" dir="2700000" algn="tl">
                    <a:srgbClr val="000000">
                      <a:alpha val="43137"/>
                    </a:srgbClr>
                  </a:outerShdw>
                </a:effectLst>
              </a:rPr>
              <a:t>Thank you!</a:t>
            </a:r>
            <a:endParaRPr sz="4400" b="1" dirty="0">
              <a:effectLst>
                <a:outerShdw blurRad="38100" dist="38100" dir="2700000" algn="tl">
                  <a:srgbClr val="000000">
                    <a:alpha val="43137"/>
                  </a:srgbClr>
                </a:outerShdw>
              </a:effectLst>
            </a:endParaRPr>
          </a:p>
        </p:txBody>
      </p:sp>
      <p:sp>
        <p:nvSpPr>
          <p:cNvPr id="2045" name="Google Shape;2045;p227"/>
          <p:cNvSpPr txBox="1">
            <a:spLocks noGrp="1"/>
          </p:cNvSpPr>
          <p:nvPr>
            <p:ph type="subTitle" idx="1"/>
          </p:nvPr>
        </p:nvSpPr>
        <p:spPr>
          <a:xfrm>
            <a:off x="609450" y="3248850"/>
            <a:ext cx="32604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dirty="0"/>
              <a:t>See you tomorrow at 15:00 UTC.</a:t>
            </a:r>
            <a:endParaRPr dirty="0"/>
          </a:p>
        </p:txBody>
      </p:sp>
      <p:pic>
        <p:nvPicPr>
          <p:cNvPr id="3" name="Picture 2">
            <a:extLst>
              <a:ext uri="{FF2B5EF4-FFF2-40B4-BE49-F238E27FC236}">
                <a16:creationId xmlns:a16="http://schemas.microsoft.com/office/drawing/2014/main" id="{48639110-780E-8581-70DE-E70D1C2C6511}"/>
              </a:ext>
            </a:extLst>
          </p:cNvPr>
          <p:cNvPicPr>
            <a:picLocks noChangeAspect="1"/>
          </p:cNvPicPr>
          <p:nvPr/>
        </p:nvPicPr>
        <p:blipFill>
          <a:blip r:embed="rId3"/>
          <a:stretch>
            <a:fillRect/>
          </a:stretch>
        </p:blipFill>
        <p:spPr>
          <a:xfrm>
            <a:off x="4679801" y="0"/>
            <a:ext cx="4163030" cy="514350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TotalTime>
  <Words>7822</Words>
  <Application>Microsoft Office PowerPoint</Application>
  <PresentationFormat>On-screen Show (16:9)</PresentationFormat>
  <Paragraphs>1410</Paragraphs>
  <Slides>95</Slides>
  <Notes>90</Notes>
  <HiddenSlides>2</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95</vt:i4>
      </vt:variant>
    </vt:vector>
  </HeadingPairs>
  <TitlesOfParts>
    <vt:vector size="121" baseType="lpstr">
      <vt:lpstr>Courier New</vt:lpstr>
      <vt:lpstr>Calibri</vt:lpstr>
      <vt:lpstr>Courier New,monospace</vt:lpstr>
      <vt:lpstr>Aptos Display</vt:lpstr>
      <vt:lpstr>Times New Roman</vt:lpstr>
      <vt:lpstr>Aptos</vt:lpstr>
      <vt:lpstr>Arial Narrow</vt:lpstr>
      <vt:lpstr>Times</vt:lpstr>
      <vt:lpstr>Wingdings,Sans-Serif</vt:lpstr>
      <vt:lpstr>Noto Sans Symbols</vt:lpstr>
      <vt:lpstr>Cambria Math</vt:lpstr>
      <vt:lpstr>Roboto</vt:lpstr>
      <vt:lpstr>Wingdings</vt:lpstr>
      <vt:lpstr>Arial</vt:lpstr>
      <vt:lpstr>Calibri Light</vt:lpstr>
      <vt:lpstr>Calibri,Sans-Serif</vt:lpstr>
      <vt:lpstr>Simple Light</vt:lpstr>
      <vt:lpstr>Office Theme</vt:lpstr>
      <vt:lpstr>Office Theme</vt:lpstr>
      <vt:lpstr>Office Theme</vt:lpstr>
      <vt:lpstr>1_Office Theme</vt:lpstr>
      <vt:lpstr>2_Office Theme</vt:lpstr>
      <vt:lpstr>Тема Office</vt:lpstr>
      <vt:lpstr>3_Office Theme</vt:lpstr>
      <vt:lpstr>4_Office Theme</vt:lpstr>
      <vt:lpstr>5_Office Theme</vt:lpstr>
      <vt:lpstr>ARCTIC REGIONAL CLIMATE CENTRE (ArcRCC) Network  16th Arctic Climate Forum (ACF-16) November 5 and 6, 2025, 15:00 to 18:00 UTC</vt:lpstr>
      <vt:lpstr>Meeting Logistics</vt:lpstr>
      <vt:lpstr>Welcome Address  Prof Aleksandr Makarov Director, Arctic and Antarctic Research Institute (AARI) Federal Service for Hydrometeorology  and Environmental Monitoring (Roshydromet)  </vt:lpstr>
      <vt:lpstr>PowerPoint Presentation</vt:lpstr>
      <vt:lpstr>WMO Regional Climate Centres</vt:lpstr>
      <vt:lpstr>Welcome to Arctic Climate Forum #16 – ACF-16</vt:lpstr>
      <vt:lpstr>PowerPoint Presentation</vt:lpstr>
      <vt:lpstr>The Arctic Regional Climate Centre</vt:lpstr>
      <vt:lpstr>ArcRCC Products - produced each May and October/November</vt:lpstr>
      <vt:lpstr>Way forward</vt:lpstr>
      <vt:lpstr>Thank you!</vt:lpstr>
      <vt:lpstr>Arctic Consensus Statement -  what is inside and how it is generated  Vasily Smolyanitsky (Arctic and Antarctic Research Institute) ACF-16, 5 – 6 November 2025</vt:lpstr>
      <vt:lpstr>What is the ArcRCC-N Consensus Statement?</vt:lpstr>
      <vt:lpstr>How is it produced?</vt:lpstr>
      <vt:lpstr>What does it contain?</vt:lpstr>
      <vt:lpstr>Where is it published? Website: https://www.arctic-rcc.org/consensus-statements </vt:lpstr>
      <vt:lpstr>Thank you! vms@aari.aq </vt:lpstr>
      <vt:lpstr> 16th Arctic Climate Forum November 2025  Regional Overview - Summary of Summer 2025 and Outlook for Winter 2025/2026  Chair: Vasily Smolyanitsky</vt:lpstr>
      <vt:lpstr>Terrestrial Regions covered</vt:lpstr>
      <vt:lpstr>Sea-Ice Navigational Regions</vt:lpstr>
      <vt:lpstr>How this summary was developed</vt:lpstr>
      <vt:lpstr>North American node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European Node</vt:lpstr>
      <vt:lpstr>Western Nordic</vt:lpstr>
      <vt:lpstr>Western Nordic</vt:lpstr>
      <vt:lpstr>Western Nordic</vt:lpstr>
      <vt:lpstr>Western Nordic</vt:lpstr>
      <vt:lpstr>Western Nordic</vt:lpstr>
      <vt:lpstr>https://en.vedur.is/about-imo/news/analysis-climate-change-made-the-may-heatwave-more-likely-and-more-intense https://www.dmi.dk/nyheder/2025/rekordvarm-maj-og-foraar-i-nogle-af-groenlands-koldeste-egn https://www.worldweatherattribution.org/climate-change-drives-record-breaking-heat-in-iceland-and-greenland-challenging-cold-adapted-ecosystems-and-societies/</vt:lpstr>
      <vt:lpstr>Western Nordic</vt:lpstr>
      <vt:lpstr>Western Nordic</vt:lpstr>
      <vt:lpstr>Eastern Nordic</vt:lpstr>
      <vt:lpstr>Eastern Nordic</vt:lpstr>
      <vt:lpstr>Eastern Nordic</vt:lpstr>
      <vt:lpstr>Eastern Nordic</vt:lpstr>
      <vt:lpstr>Eastern Nordic</vt:lpstr>
      <vt:lpstr>Eastern Nordic</vt:lpstr>
      <vt:lpstr>Eurasian Node</vt:lpstr>
      <vt:lpstr>Western Siberia</vt:lpstr>
      <vt:lpstr>Western Siberia</vt:lpstr>
      <vt:lpstr>Western Siberia</vt:lpstr>
      <vt:lpstr>Western Siberia</vt:lpstr>
      <vt:lpstr>Western Siberia</vt:lpstr>
      <vt:lpstr>PowerPoint Presentation</vt:lpstr>
      <vt:lpstr>Eastern Siberia</vt:lpstr>
      <vt:lpstr>Eastern Siberia</vt:lpstr>
      <vt:lpstr>Eastern Siberia</vt:lpstr>
      <vt:lpstr>Eastern Siberia</vt:lpstr>
      <vt:lpstr>PowerPoint Presentation</vt:lpstr>
      <vt:lpstr>Chukchi and Bering </vt:lpstr>
      <vt:lpstr>Chukchi and Bering </vt:lpstr>
      <vt:lpstr>Chukchi and Bering </vt:lpstr>
      <vt:lpstr>Problems of the Western, Eastern Siberia &amp; Chikchi -Bering   Declining reindeer populations</vt:lpstr>
      <vt:lpstr>Chukchi and Bering </vt:lpstr>
      <vt:lpstr>PowerPoint Presentation</vt:lpstr>
      <vt:lpstr>Western &amp; Eastern Siberia, Chukchi and Bering</vt:lpstr>
      <vt:lpstr>Central Arctic Anna Timofeeva</vt:lpstr>
      <vt:lpstr>Thank you for your attention!</vt:lpstr>
      <vt:lpstr>PowerPoint Presentation</vt:lpstr>
      <vt:lpstr>PowerPoint Presentation</vt:lpstr>
      <vt:lpstr>PowerPoint Presentation</vt:lpstr>
      <vt:lpstr>PowerPoint Presentation</vt:lpstr>
      <vt:lpstr>Thank you for your attention! soldatenko@aari.ru</vt:lpstr>
      <vt:lpstr>PowerPoint Presentation</vt:lpstr>
      <vt:lpstr>PowerPoint Presentation</vt:lpstr>
      <vt:lpstr>PowerPoint Presentation</vt:lpstr>
      <vt:lpstr>PowerPoint Presentation</vt:lpstr>
      <vt:lpstr>PowerPoint Presentation</vt:lpstr>
      <vt:lpstr>PowerPoint Presentation</vt:lpstr>
      <vt:lpstr>Thank you for your attention! adrevina@aari.ru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Vasily Smolyanitsky</cp:lastModifiedBy>
  <cp:revision>11</cp:revision>
  <dcterms:modified xsi:type="dcterms:W3CDTF">2025-10-31T13:12:03Z</dcterms:modified>
</cp:coreProperties>
</file>