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0" r:id="rId1"/>
    <p:sldMasterId id="2147483754" r:id="rId2"/>
    <p:sldMasterId id="2147483755" r:id="rId3"/>
    <p:sldMasterId id="2147483756" r:id="rId4"/>
    <p:sldMasterId id="2147483757" r:id="rId5"/>
    <p:sldMasterId id="2147483769" r:id="rId6"/>
    <p:sldMasterId id="2147483781" r:id="rId7"/>
    <p:sldMasterId id="2147483796" r:id="rId8"/>
  </p:sldMasterIdLst>
  <p:notesMasterIdLst>
    <p:notesMasterId r:id="rId116"/>
  </p:notesMasterIdLst>
  <p:sldIdLst>
    <p:sldId id="422" r:id="rId9"/>
    <p:sldId id="423" r:id="rId10"/>
    <p:sldId id="424" r:id="rId11"/>
    <p:sldId id="630" r:id="rId12"/>
    <p:sldId id="631" r:id="rId13"/>
    <p:sldId id="632" r:id="rId14"/>
    <p:sldId id="633" r:id="rId15"/>
    <p:sldId id="634" r:id="rId16"/>
    <p:sldId id="635" r:id="rId17"/>
    <p:sldId id="636" r:id="rId18"/>
    <p:sldId id="637" r:id="rId19"/>
    <p:sldId id="638" r:id="rId20"/>
    <p:sldId id="425" r:id="rId21"/>
    <p:sldId id="282" r:id="rId22"/>
    <p:sldId id="256" r:id="rId23"/>
    <p:sldId id="257" r:id="rId24"/>
    <p:sldId id="258" r:id="rId25"/>
    <p:sldId id="260" r:id="rId26"/>
    <p:sldId id="261" r:id="rId27"/>
    <p:sldId id="262" r:id="rId28"/>
    <p:sldId id="571" r:id="rId29"/>
    <p:sldId id="264" r:id="rId30"/>
    <p:sldId id="265" r:id="rId31"/>
    <p:sldId id="266" r:id="rId32"/>
    <p:sldId id="572" r:id="rId33"/>
    <p:sldId id="268" r:id="rId34"/>
    <p:sldId id="269" r:id="rId35"/>
    <p:sldId id="270" r:id="rId36"/>
    <p:sldId id="272" r:id="rId37"/>
    <p:sldId id="273" r:id="rId38"/>
    <p:sldId id="271" r:id="rId39"/>
    <p:sldId id="274" r:id="rId40"/>
    <p:sldId id="275" r:id="rId41"/>
    <p:sldId id="574" r:id="rId42"/>
    <p:sldId id="575" r:id="rId43"/>
    <p:sldId id="573" r:id="rId44"/>
    <p:sldId id="277" r:id="rId45"/>
    <p:sldId id="278" r:id="rId46"/>
    <p:sldId id="279" r:id="rId47"/>
    <p:sldId id="576" r:id="rId48"/>
    <p:sldId id="577" r:id="rId49"/>
    <p:sldId id="578" r:id="rId50"/>
    <p:sldId id="579" r:id="rId51"/>
    <p:sldId id="580" r:id="rId52"/>
    <p:sldId id="259" r:id="rId53"/>
    <p:sldId id="581" r:id="rId54"/>
    <p:sldId id="582" r:id="rId55"/>
    <p:sldId id="583" r:id="rId56"/>
    <p:sldId id="263" r:id="rId57"/>
    <p:sldId id="584" r:id="rId58"/>
    <p:sldId id="585" r:id="rId59"/>
    <p:sldId id="586" r:id="rId60"/>
    <p:sldId id="267" r:id="rId61"/>
    <p:sldId id="587" r:id="rId62"/>
    <p:sldId id="588" r:id="rId63"/>
    <p:sldId id="331" r:id="rId64"/>
    <p:sldId id="332" r:id="rId65"/>
    <p:sldId id="589" r:id="rId66"/>
    <p:sldId id="590" r:id="rId67"/>
    <p:sldId id="591" r:id="rId68"/>
    <p:sldId id="592" r:id="rId69"/>
    <p:sldId id="593" r:id="rId70"/>
    <p:sldId id="594" r:id="rId71"/>
    <p:sldId id="595" r:id="rId72"/>
    <p:sldId id="596" r:id="rId73"/>
    <p:sldId id="597" r:id="rId74"/>
    <p:sldId id="598" r:id="rId75"/>
    <p:sldId id="599" r:id="rId76"/>
    <p:sldId id="600" r:id="rId77"/>
    <p:sldId id="601" r:id="rId78"/>
    <p:sldId id="602" r:id="rId79"/>
    <p:sldId id="603" r:id="rId80"/>
    <p:sldId id="604" r:id="rId81"/>
    <p:sldId id="605" r:id="rId82"/>
    <p:sldId id="606" r:id="rId83"/>
    <p:sldId id="607" r:id="rId84"/>
    <p:sldId id="608" r:id="rId85"/>
    <p:sldId id="276" r:id="rId86"/>
    <p:sldId id="609" r:id="rId87"/>
    <p:sldId id="610" r:id="rId88"/>
    <p:sldId id="611" r:id="rId89"/>
    <p:sldId id="280" r:id="rId90"/>
    <p:sldId id="358" r:id="rId91"/>
    <p:sldId id="612" r:id="rId92"/>
    <p:sldId id="613" r:id="rId93"/>
    <p:sldId id="614" r:id="rId94"/>
    <p:sldId id="615" r:id="rId95"/>
    <p:sldId id="316" r:id="rId96"/>
    <p:sldId id="616" r:id="rId97"/>
    <p:sldId id="617" r:id="rId98"/>
    <p:sldId id="618" r:id="rId99"/>
    <p:sldId id="619" r:id="rId100"/>
    <p:sldId id="620" r:id="rId101"/>
    <p:sldId id="621" r:id="rId102"/>
    <p:sldId id="622" r:id="rId103"/>
    <p:sldId id="623" r:id="rId104"/>
    <p:sldId id="314" r:id="rId105"/>
    <p:sldId id="624" r:id="rId106"/>
    <p:sldId id="625" r:id="rId107"/>
    <p:sldId id="626" r:id="rId108"/>
    <p:sldId id="627" r:id="rId109"/>
    <p:sldId id="628" r:id="rId110"/>
    <p:sldId id="313" r:id="rId111"/>
    <p:sldId id="629" r:id="rId112"/>
    <p:sldId id="419" r:id="rId113"/>
    <p:sldId id="420" r:id="rId114"/>
    <p:sldId id="421" r:id="rId115"/>
  </p:sldIdLst>
  <p:sldSz cx="9144000" cy="5143500" type="screen16x9"/>
  <p:notesSz cx="6858000" cy="9144000"/>
  <p:embeddedFontLst>
    <p:embeddedFont>
      <p:font typeface="Montserrat" panose="00000500000000000000" pitchFamily="2" charset="0"/>
      <p:regular r:id="rId1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917E46-5DEE-4200-9712-DDF2B6F6A1E5}">
  <a:tblStyle styleId="{2D917E46-5DEE-4200-9712-DDF2B6F6A1E5}" styleName="Table_0">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F974D3F-AA84-45F4-9CB2-FCBDBEBBF407}"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147668F-3F27-41D9-B1BE-33EB3B0F393A}"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83DE4620-ED3D-41F8-96E4-CC8094C931DC}" styleName="Table_3">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A51D0B14-A94C-44F8-9534-4DC2DEE434A4}" styleName="Table_4">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260" y="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font" Target="fonts/font1.fntdata"/><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slide" Target="slides/slide105.xml"/><Relationship Id="rId11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3654b517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g33654b517c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4204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3654b517c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Google Shape;422;g33654b517c3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ctr" rtl="0">
              <a:lnSpc>
                <a:spcPct val="100000"/>
              </a:lnSpc>
              <a:spcBef>
                <a:spcPts val="0"/>
              </a:spcBef>
              <a:spcAft>
                <a:spcPts val="0"/>
              </a:spcAft>
              <a:buClr>
                <a:schemeClr val="dk1"/>
              </a:buClr>
              <a:buSzPts val="1100"/>
              <a:buFont typeface="Arial"/>
              <a:buNone/>
            </a:pPr>
            <a:endParaRPr sz="2800">
              <a:solidFill>
                <a:srgbClr val="595959"/>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6" name="Google Shape;33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0445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2766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5215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33654b517c3_0_29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1" name="Google Shape;1491;g33654b517c3_0_29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2" name="Google Shape;48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01" name="Google Shape;2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02702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07621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18161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68017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a:extLst>
            <a:ext uri="{FF2B5EF4-FFF2-40B4-BE49-F238E27FC236}">
              <a16:creationId xmlns:a16="http://schemas.microsoft.com/office/drawing/2014/main" id="{4220C213-B6EF-E2D9-8F60-B5CE3E858134}"/>
            </a:ext>
          </a:extLst>
        </p:cNvPr>
        <p:cNvGrpSpPr/>
        <p:nvPr/>
      </p:nvGrpSpPr>
      <p:grpSpPr>
        <a:xfrm>
          <a:off x="0" y="0"/>
          <a:ext cx="0" cy="0"/>
          <a:chOff x="0" y="0"/>
          <a:chExt cx="0" cy="0"/>
        </a:xfrm>
      </p:grpSpPr>
      <p:sp>
        <p:nvSpPr>
          <p:cNvPr id="1471" name="Google Shape;1471;g35dd5259419_0_129:notes">
            <a:extLst>
              <a:ext uri="{FF2B5EF4-FFF2-40B4-BE49-F238E27FC236}">
                <a16:creationId xmlns:a16="http://schemas.microsoft.com/office/drawing/2014/main" id="{AA5164D9-9D61-E68F-3396-945E71463BD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2" name="Google Shape;1472;g35dd5259419_0_129:notes">
            <a:extLst>
              <a:ext uri="{FF2B5EF4-FFF2-40B4-BE49-F238E27FC236}">
                <a16:creationId xmlns:a16="http://schemas.microsoft.com/office/drawing/2014/main" id="{9139FC53-0A21-7999-2D1D-29D62A79DEE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73" name="Google Shape;1473;g35dd5259419_0_129:notes">
            <a:extLst>
              <a:ext uri="{FF2B5EF4-FFF2-40B4-BE49-F238E27FC236}">
                <a16:creationId xmlns:a16="http://schemas.microsoft.com/office/drawing/2014/main" id="{98C52BC2-9A47-F395-3437-1AB7AD45651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
              <a:t>54</a:t>
            </a:fld>
            <a:endParaRPr/>
          </a:p>
        </p:txBody>
      </p:sp>
    </p:spTree>
    <p:extLst>
      <p:ext uri="{BB962C8B-B14F-4D97-AF65-F5344CB8AC3E}">
        <p14:creationId xmlns:p14="http://schemas.microsoft.com/office/powerpoint/2010/main" val="27041212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33654b517c3_0_4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7" name="Google Shape;2037;g33654b517c3_0_4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
        <p:cNvGrpSpPr/>
        <p:nvPr/>
      </p:nvGrpSpPr>
      <p:grpSpPr>
        <a:xfrm>
          <a:off x="0" y="0"/>
          <a:ext cx="0" cy="0"/>
          <a:chOff x="0" y="0"/>
          <a:chExt cx="0" cy="0"/>
        </a:xfrm>
      </p:grpSpPr>
      <p:sp>
        <p:nvSpPr>
          <p:cNvPr id="1784" name="Google Shape;1784;g336565d6bbe_0_2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5" name="Google Shape;1785;g336565d6bbe_0_27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g336565d6bbe_0_29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0" name="Google Shape;1790;g336565d6bbe_0_29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33654b517c3_0_4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7" name="Google Shape;2037;g33654b517c3_0_4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336565d6bbe_0_1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7" name="Google Shape;1047;g336565d6bbe_0_18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sz="1200"/>
          </a:p>
        </p:txBody>
      </p:sp>
      <p:sp>
        <p:nvSpPr>
          <p:cNvPr id="314" name="Google Shape;314;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sz="1200"/>
          </a:p>
        </p:txBody>
      </p:sp>
      <p:sp>
        <p:nvSpPr>
          <p:cNvPr id="325" name="Google Shape;325;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sz="1200"/>
          </a:p>
        </p:txBody>
      </p:sp>
      <p:sp>
        <p:nvSpPr>
          <p:cNvPr id="336" name="Google Shape;336;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35c8588a29c_0_1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6" name="Google Shape;2106;g35c8588a29c_0_1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6" name="Google Shape;76;g162aa459ca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Notes Placeholder 2">
            <a:extLst>
              <a:ext uri="{FF2B5EF4-FFF2-40B4-BE49-F238E27FC236}">
                <a16:creationId xmlns:a16="http://schemas.microsoft.com/office/drawing/2014/main" id="{D38267BC-C095-2573-A12C-47628C6DA9C8}"/>
              </a:ext>
            </a:extLst>
          </p:cNvPr>
          <p:cNvSpPr>
            <a:spLocks noGrp="1"/>
          </p:cNvSpPr>
          <p:nvPr>
            <p:ph type="body" idx="1"/>
          </p:nvPr>
        </p:nvSpPr>
        <p:spPr/>
        <p:txBody>
          <a:bodyPr/>
          <a:lstStyle/>
          <a:p>
            <a:endParaRPr lang="en-CA"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1:notes"/>
          <p:cNvSpPr txBox="1">
            <a:spLocks noGrp="1"/>
          </p:cNvSpPr>
          <p:nvPr>
            <p:ph type="body" idx="1"/>
          </p:nvPr>
        </p:nvSpPr>
        <p:spPr>
          <a:xfrm>
            <a:off x="685800" y="4400550"/>
            <a:ext cx="5486400" cy="1600438"/>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Notes Placeholder 2">
            <a:extLst>
              <a:ext uri="{FF2B5EF4-FFF2-40B4-BE49-F238E27FC236}">
                <a16:creationId xmlns:a16="http://schemas.microsoft.com/office/drawing/2014/main" id="{0154F14A-BD6C-CDA9-2076-29810CE41B6C}"/>
              </a:ext>
            </a:extLst>
          </p:cNvPr>
          <p:cNvSpPr>
            <a:spLocks noGrp="1"/>
          </p:cNvSpPr>
          <p:nvPr>
            <p:ph type="body" idx="1"/>
          </p:nvPr>
        </p:nvSpPr>
        <p:spPr/>
        <p:txBody>
          <a:bodyPr/>
          <a:lstStyle/>
          <a:p>
            <a:endParaRPr lang="en-CA"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Notes Placeholder 2">
            <a:extLst>
              <a:ext uri="{FF2B5EF4-FFF2-40B4-BE49-F238E27FC236}">
                <a16:creationId xmlns:a16="http://schemas.microsoft.com/office/drawing/2014/main" id="{D891E0AB-13C0-8EF1-3975-3A75DA77E24F}"/>
              </a:ext>
            </a:extLst>
          </p:cNvPr>
          <p:cNvSpPr>
            <a:spLocks noGrp="1"/>
          </p:cNvSpPr>
          <p:nvPr>
            <p:ph type="body" idx="1"/>
          </p:nvPr>
        </p:nvSpPr>
        <p:spPr/>
        <p:txBody>
          <a:bodyPr/>
          <a:lstStyle/>
          <a:p>
            <a:endParaRPr lang="en-CA"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Notes Placeholder 2">
            <a:extLst>
              <a:ext uri="{FF2B5EF4-FFF2-40B4-BE49-F238E27FC236}">
                <a16:creationId xmlns:a16="http://schemas.microsoft.com/office/drawing/2014/main" id="{D891E0AB-13C0-8EF1-3975-3A75DA77E24F}"/>
              </a:ext>
            </a:extLst>
          </p:cNvPr>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0288642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Notes Placeholder 2">
            <a:extLst>
              <a:ext uri="{FF2B5EF4-FFF2-40B4-BE49-F238E27FC236}">
                <a16:creationId xmlns:a16="http://schemas.microsoft.com/office/drawing/2014/main" id="{96161155-4453-04EF-89FF-F9E1B256C14D}"/>
              </a:ext>
            </a:extLst>
          </p:cNvPr>
          <p:cNvSpPr>
            <a:spLocks noGrp="1"/>
          </p:cNvSpPr>
          <p:nvPr>
            <p:ph type="body" idx="1"/>
          </p:nvPr>
        </p:nvSpPr>
        <p:spPr/>
        <p:txBody>
          <a:bodyPr/>
          <a:lstStyle/>
          <a:p>
            <a:r>
              <a:rPr lang="en-CA" dirty="0"/>
              <a:t>2016-2025 median - 0.402</a:t>
            </a:r>
          </a:p>
        </p:txBody>
      </p:sp>
    </p:spTree>
    <p:extLst>
      <p:ext uri="{BB962C8B-B14F-4D97-AF65-F5344CB8AC3E}">
        <p14:creationId xmlns:p14="http://schemas.microsoft.com/office/powerpoint/2010/main" val="41738852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5:notes"/>
          <p:cNvSpPr>
            <a:spLocks noGrp="1" noRot="1" noChangeAspect="1"/>
          </p:cNvSpPr>
          <p:nvPr>
            <p:ph type="sldImg" idx="2"/>
          </p:nvPr>
        </p:nvSpPr>
        <p:spPr>
          <a:xfrm>
            <a:off x="533400" y="685800"/>
            <a:ext cx="5181600" cy="3886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Notes Placeholder 2">
            <a:extLst>
              <a:ext uri="{FF2B5EF4-FFF2-40B4-BE49-F238E27FC236}">
                <a16:creationId xmlns:a16="http://schemas.microsoft.com/office/drawing/2014/main" id="{2F8F547B-3A62-A79B-015C-B17DAA1D7834}"/>
              </a:ext>
            </a:extLst>
          </p:cNvPr>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7247692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5:notes"/>
          <p:cNvSpPr>
            <a:spLocks noGrp="1" noRot="1" noChangeAspect="1"/>
          </p:cNvSpPr>
          <p:nvPr>
            <p:ph type="sldImg" idx="2"/>
          </p:nvPr>
        </p:nvSpPr>
        <p:spPr>
          <a:xfrm>
            <a:off x="839788" y="685800"/>
            <a:ext cx="4875212" cy="3657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Notes Placeholder 2">
            <a:extLst>
              <a:ext uri="{FF2B5EF4-FFF2-40B4-BE49-F238E27FC236}">
                <a16:creationId xmlns:a16="http://schemas.microsoft.com/office/drawing/2014/main" id="{2F143DD6-698E-7107-79C4-6F97CC4A804F}"/>
              </a:ext>
            </a:extLst>
          </p:cNvPr>
          <p:cNvSpPr>
            <a:spLocks noGrp="1"/>
          </p:cNvSpPr>
          <p:nvPr>
            <p:ph type="body" idx="1"/>
          </p:nvPr>
        </p:nvSpPr>
        <p:spPr/>
        <p:txBody>
          <a:bodyPr/>
          <a:lstStyle/>
          <a:p>
            <a:endParaRPr lang="en-CA"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Notes Placeholder 2">
            <a:extLst>
              <a:ext uri="{FF2B5EF4-FFF2-40B4-BE49-F238E27FC236}">
                <a16:creationId xmlns:a16="http://schemas.microsoft.com/office/drawing/2014/main" id="{96161155-4453-04EF-89FF-F9E1B256C14D}"/>
              </a:ext>
            </a:extLst>
          </p:cNvPr>
          <p:cNvSpPr>
            <a:spLocks noGrp="1"/>
          </p:cNvSpPr>
          <p:nvPr>
            <p:ph type="body" idx="1"/>
          </p:nvPr>
        </p:nvSpPr>
        <p:spPr/>
        <p:txBody>
          <a:bodyPr/>
          <a:lstStyle/>
          <a:p>
            <a:endParaRPr lang="en-CA"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Notes Placeholder 2">
            <a:extLst>
              <a:ext uri="{FF2B5EF4-FFF2-40B4-BE49-F238E27FC236}">
                <a16:creationId xmlns:a16="http://schemas.microsoft.com/office/drawing/2014/main" id="{D8E4A4CC-E0E2-DC4B-32B3-D19CB813DC0E}"/>
              </a:ext>
            </a:extLst>
          </p:cNvPr>
          <p:cNvSpPr>
            <a:spLocks noGrp="1"/>
          </p:cNvSpPr>
          <p:nvPr>
            <p:ph type="body" idx="1"/>
          </p:nvPr>
        </p:nvSpPr>
        <p:spPr/>
        <p:txBody>
          <a:bodyPr/>
          <a:lstStyle/>
          <a:p>
            <a:endParaRPr lang="en-CA"/>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Verification of the deterministic </a:t>
            </a:r>
            <a:r>
              <a:rPr lang="en-US" dirty="0" err="1"/>
              <a:t>forecst</a:t>
            </a:r>
            <a:endParaRPr dirty="0"/>
          </a:p>
        </p:txBody>
      </p:sp>
    </p:spTree>
    <p:extLst>
      <p:ext uri="{BB962C8B-B14F-4D97-AF65-F5344CB8AC3E}">
        <p14:creationId xmlns:p14="http://schemas.microsoft.com/office/powerpoint/2010/main" val="613574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Font typeface="Calibri"/>
              <a:buChar char="-"/>
            </a:pPr>
            <a:r>
              <a:rPr lang="en-US" dirty="0"/>
              <a:t>Verification table</a:t>
            </a:r>
          </a:p>
          <a:p>
            <a:pPr marL="457200" lvl="0" indent="-228600" algn="l" rtl="0">
              <a:lnSpc>
                <a:spcPct val="100000"/>
              </a:lnSpc>
              <a:spcBef>
                <a:spcPts val="0"/>
              </a:spcBef>
              <a:spcAft>
                <a:spcPts val="0"/>
              </a:spcAft>
              <a:buSzPts val="1400"/>
              <a:buFont typeface="Calibri"/>
              <a:buChar char="-"/>
            </a:pPr>
            <a:r>
              <a:rPr lang="en-US" dirty="0"/>
              <a:t>Variable</a:t>
            </a:r>
          </a:p>
          <a:p>
            <a:pPr marL="457200" lvl="0" indent="-228600" algn="l" rtl="0">
              <a:lnSpc>
                <a:spcPct val="100000"/>
              </a:lnSpc>
              <a:spcBef>
                <a:spcPts val="0"/>
              </a:spcBef>
              <a:spcAft>
                <a:spcPts val="0"/>
              </a:spcAft>
              <a:buSzPts val="1400"/>
              <a:buFont typeface="Calibri"/>
              <a:buChar char="-"/>
            </a:pPr>
            <a:endParaRPr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Font typeface="Arial"/>
              <a:buChar char="-"/>
            </a:pPr>
            <a:endParaRPr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0689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d8f6f9c565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d8f6f9c56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20230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Font typeface="Arial"/>
              <a:buChar char="-"/>
            </a:pPr>
            <a:endParaRPr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768359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5" name="Google Shape;225;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59675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1"/>
        <p:cNvGrpSpPr/>
        <p:nvPr/>
      </p:nvGrpSpPr>
      <p:grpSpPr>
        <a:xfrm>
          <a:off x="0" y="0"/>
          <a:ext cx="0" cy="0"/>
          <a:chOff x="0" y="0"/>
          <a:chExt cx="0" cy="0"/>
        </a:xfrm>
      </p:grpSpPr>
      <p:sp>
        <p:nvSpPr>
          <p:cNvPr id="2882" name="Google Shape;2882;g336565d6bbe_0_38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3" name="Google Shape;2883;g336565d6bbe_0_3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6"/>
        <p:cNvGrpSpPr/>
        <p:nvPr/>
      </p:nvGrpSpPr>
      <p:grpSpPr>
        <a:xfrm>
          <a:off x="0" y="0"/>
          <a:ext cx="0" cy="0"/>
          <a:chOff x="0" y="0"/>
          <a:chExt cx="0" cy="0"/>
        </a:xfrm>
      </p:grpSpPr>
      <p:sp>
        <p:nvSpPr>
          <p:cNvPr id="2887" name="Google Shape;2887;g336565d6bbe_0_38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8" name="Google Shape;2888;g336565d6bbe_0_38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1"/>
        <p:cNvGrpSpPr/>
        <p:nvPr/>
      </p:nvGrpSpPr>
      <p:grpSpPr>
        <a:xfrm>
          <a:off x="0" y="0"/>
          <a:ext cx="0" cy="0"/>
          <a:chOff x="0" y="0"/>
          <a:chExt cx="0" cy="0"/>
        </a:xfrm>
      </p:grpSpPr>
      <p:sp>
        <p:nvSpPr>
          <p:cNvPr id="2892" name="Google Shape;2892;g336565d6bbe_0_38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3" name="Google Shape;2893;g336565d6bbe_0_38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EA1ACC5A-DF06-4399-9491-CC7642AD0D1A}" type="datetimeFigureOut">
              <a:rPr lang="ru-RU" smtClean="0"/>
              <a:t>31.10.2025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18028982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EA1ACC5A-DF06-4399-9491-CC7642AD0D1A}" type="datetimeFigureOut">
              <a:rPr lang="ru-RU" smtClean="0"/>
              <a:t>31.10.2025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33946580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A1ACC5A-DF06-4399-9491-CC7642AD0D1A}" type="datetimeFigureOut">
              <a:rPr lang="ru-RU" smtClean="0"/>
              <a:t>31.10.2025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35114513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3844"/>
            <a:ext cx="1971675" cy="4358879"/>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0" y="273844"/>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A1ACC5A-DF06-4399-9491-CC7642AD0D1A}" type="datetimeFigureOut">
              <a:rPr lang="ru-RU" smtClean="0"/>
              <a:t>31.10.2025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3746250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2"/>
        <p:cNvGrpSpPr/>
        <p:nvPr/>
      </p:nvGrpSpPr>
      <p:grpSpPr>
        <a:xfrm>
          <a:off x="0" y="0"/>
          <a:ext cx="0" cy="0"/>
          <a:chOff x="0" y="0"/>
          <a:chExt cx="0" cy="0"/>
        </a:xfrm>
      </p:grpSpPr>
      <p:sp>
        <p:nvSpPr>
          <p:cNvPr id="353" name="Google Shape;353;p59"/>
          <p:cNvSpPr txBox="1">
            <a:spLocks noGrp="1"/>
          </p:cNvSpPr>
          <p:nvPr>
            <p:ph type="dt" idx="10"/>
          </p:nvPr>
        </p:nvSpPr>
        <p:spPr>
          <a:xfrm>
            <a:off x="457200" y="4767262"/>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 name="Google Shape;354;p59"/>
          <p:cNvSpPr txBox="1">
            <a:spLocks noGrp="1"/>
          </p:cNvSpPr>
          <p:nvPr>
            <p:ph type="ftr" idx="11"/>
          </p:nvPr>
        </p:nvSpPr>
        <p:spPr>
          <a:xfrm>
            <a:off x="3124200" y="4767262"/>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5" name="Google Shape;355;p59"/>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6"/>
        <p:cNvGrpSpPr/>
        <p:nvPr/>
      </p:nvGrpSpPr>
      <p:grpSpPr>
        <a:xfrm>
          <a:off x="0" y="0"/>
          <a:ext cx="0" cy="0"/>
          <a:chOff x="0" y="0"/>
          <a:chExt cx="0" cy="0"/>
        </a:xfrm>
      </p:grpSpPr>
      <p:sp>
        <p:nvSpPr>
          <p:cNvPr id="357" name="Google Shape;357;p60"/>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60"/>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9" name="Google Shape;359;p60"/>
          <p:cNvSpPr txBox="1">
            <a:spLocks noGrp="1"/>
          </p:cNvSpPr>
          <p:nvPr>
            <p:ph type="dt" idx="10"/>
          </p:nvPr>
        </p:nvSpPr>
        <p:spPr>
          <a:xfrm>
            <a:off x="457200" y="4767262"/>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0" name="Google Shape;360;p60"/>
          <p:cNvSpPr txBox="1">
            <a:spLocks noGrp="1"/>
          </p:cNvSpPr>
          <p:nvPr>
            <p:ph type="ftr" idx="11"/>
          </p:nvPr>
        </p:nvSpPr>
        <p:spPr>
          <a:xfrm>
            <a:off x="3124200" y="4767262"/>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1" name="Google Shape;361;p60"/>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2"/>
        <p:cNvGrpSpPr/>
        <p:nvPr/>
      </p:nvGrpSpPr>
      <p:grpSpPr>
        <a:xfrm>
          <a:off x="0" y="0"/>
          <a:ext cx="0" cy="0"/>
          <a:chOff x="0" y="0"/>
          <a:chExt cx="0" cy="0"/>
        </a:xfrm>
      </p:grpSpPr>
      <p:sp>
        <p:nvSpPr>
          <p:cNvPr id="363" name="Google Shape;363;p61"/>
          <p:cNvSpPr txBox="1">
            <a:spLocks noGrp="1"/>
          </p:cNvSpPr>
          <p:nvPr>
            <p:ph type="title"/>
          </p:nvPr>
        </p:nvSpPr>
        <p:spPr>
          <a:xfrm>
            <a:off x="722313" y="3305175"/>
            <a:ext cx="7772400" cy="1021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4" name="Google Shape;364;p61"/>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65" name="Google Shape;365;p61"/>
          <p:cNvSpPr txBox="1">
            <a:spLocks noGrp="1"/>
          </p:cNvSpPr>
          <p:nvPr>
            <p:ph type="dt" idx="10"/>
          </p:nvPr>
        </p:nvSpPr>
        <p:spPr>
          <a:xfrm>
            <a:off x="457200" y="4767262"/>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p61"/>
          <p:cNvSpPr txBox="1">
            <a:spLocks noGrp="1"/>
          </p:cNvSpPr>
          <p:nvPr>
            <p:ph type="ftr" idx="11"/>
          </p:nvPr>
        </p:nvSpPr>
        <p:spPr>
          <a:xfrm>
            <a:off x="3124200" y="4767262"/>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 name="Google Shape;367;p61"/>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8"/>
        <p:cNvGrpSpPr/>
        <p:nvPr/>
      </p:nvGrpSpPr>
      <p:grpSpPr>
        <a:xfrm>
          <a:off x="0" y="0"/>
          <a:ext cx="0" cy="0"/>
          <a:chOff x="0" y="0"/>
          <a:chExt cx="0" cy="0"/>
        </a:xfrm>
      </p:grpSpPr>
      <p:sp>
        <p:nvSpPr>
          <p:cNvPr id="369" name="Google Shape;369;p62"/>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0" name="Google Shape;370;p62"/>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1" name="Google Shape;371;p62"/>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2" name="Google Shape;372;p62"/>
          <p:cNvSpPr txBox="1">
            <a:spLocks noGrp="1"/>
          </p:cNvSpPr>
          <p:nvPr>
            <p:ph type="dt" idx="10"/>
          </p:nvPr>
        </p:nvSpPr>
        <p:spPr>
          <a:xfrm>
            <a:off x="457200" y="4767262"/>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3" name="Google Shape;373;p62"/>
          <p:cNvSpPr txBox="1">
            <a:spLocks noGrp="1"/>
          </p:cNvSpPr>
          <p:nvPr>
            <p:ph type="ftr" idx="11"/>
          </p:nvPr>
        </p:nvSpPr>
        <p:spPr>
          <a:xfrm>
            <a:off x="3124200" y="4767262"/>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 name="Google Shape;374;p62"/>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5"/>
        <p:cNvGrpSpPr/>
        <p:nvPr/>
      </p:nvGrpSpPr>
      <p:grpSpPr>
        <a:xfrm>
          <a:off x="0" y="0"/>
          <a:ext cx="0" cy="0"/>
          <a:chOff x="0" y="0"/>
          <a:chExt cx="0" cy="0"/>
        </a:xfrm>
      </p:grpSpPr>
      <p:sp>
        <p:nvSpPr>
          <p:cNvPr id="376" name="Google Shape;376;p6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7" name="Google Shape;377;p63"/>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78" name="Google Shape;378;p63"/>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79" name="Google Shape;379;p63"/>
          <p:cNvSpPr txBox="1">
            <a:spLocks noGrp="1"/>
          </p:cNvSpPr>
          <p:nvPr>
            <p:ph type="body" idx="3"/>
          </p:nvPr>
        </p:nvSpPr>
        <p:spPr>
          <a:xfrm>
            <a:off x="4645025" y="1151335"/>
            <a:ext cx="4041900" cy="4797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80" name="Google Shape;380;p63"/>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81" name="Google Shape;381;p63"/>
          <p:cNvSpPr txBox="1">
            <a:spLocks noGrp="1"/>
          </p:cNvSpPr>
          <p:nvPr>
            <p:ph type="dt" idx="10"/>
          </p:nvPr>
        </p:nvSpPr>
        <p:spPr>
          <a:xfrm>
            <a:off x="457200" y="4767262"/>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2" name="Google Shape;382;p63"/>
          <p:cNvSpPr txBox="1">
            <a:spLocks noGrp="1"/>
          </p:cNvSpPr>
          <p:nvPr>
            <p:ph type="ftr" idx="11"/>
          </p:nvPr>
        </p:nvSpPr>
        <p:spPr>
          <a:xfrm>
            <a:off x="3124200" y="4767262"/>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3" name="Google Shape;383;p63"/>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4"/>
        <p:cNvGrpSpPr/>
        <p:nvPr/>
      </p:nvGrpSpPr>
      <p:grpSpPr>
        <a:xfrm>
          <a:off x="0" y="0"/>
          <a:ext cx="0" cy="0"/>
          <a:chOff x="0" y="0"/>
          <a:chExt cx="0" cy="0"/>
        </a:xfrm>
      </p:grpSpPr>
      <p:sp>
        <p:nvSpPr>
          <p:cNvPr id="385" name="Google Shape;385;p64"/>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6" name="Google Shape;386;p64"/>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387" name="Google Shape;387;p64"/>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388" name="Google Shape;388;p64"/>
          <p:cNvSpPr txBox="1">
            <a:spLocks noGrp="1"/>
          </p:cNvSpPr>
          <p:nvPr>
            <p:ph type="dt" idx="10"/>
          </p:nvPr>
        </p:nvSpPr>
        <p:spPr>
          <a:xfrm>
            <a:off x="457200" y="4767262"/>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9" name="Google Shape;389;p64"/>
          <p:cNvSpPr txBox="1">
            <a:spLocks noGrp="1"/>
          </p:cNvSpPr>
          <p:nvPr>
            <p:ph type="ftr" idx="11"/>
          </p:nvPr>
        </p:nvSpPr>
        <p:spPr>
          <a:xfrm>
            <a:off x="3124200" y="4767262"/>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0" name="Google Shape;390;p64"/>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91"/>
        <p:cNvGrpSpPr/>
        <p:nvPr/>
      </p:nvGrpSpPr>
      <p:grpSpPr>
        <a:xfrm>
          <a:off x="0" y="0"/>
          <a:ext cx="0" cy="0"/>
          <a:chOff x="0" y="0"/>
          <a:chExt cx="0" cy="0"/>
        </a:xfrm>
      </p:grpSpPr>
      <p:sp>
        <p:nvSpPr>
          <p:cNvPr id="392" name="Google Shape;392;p65"/>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3" name="Google Shape;393;p65"/>
          <p:cNvSpPr>
            <a:spLocks noGrp="1"/>
          </p:cNvSpPr>
          <p:nvPr>
            <p:ph type="pic" idx="2"/>
          </p:nvPr>
        </p:nvSpPr>
        <p:spPr>
          <a:xfrm>
            <a:off x="1792288" y="459581"/>
            <a:ext cx="5486400" cy="3086100"/>
          </a:xfrm>
          <a:prstGeom prst="rect">
            <a:avLst/>
          </a:prstGeom>
          <a:noFill/>
          <a:ln>
            <a:noFill/>
          </a:ln>
        </p:spPr>
      </p:sp>
      <p:sp>
        <p:nvSpPr>
          <p:cNvPr id="394" name="Google Shape;394;p65"/>
          <p:cNvSpPr txBox="1">
            <a:spLocks noGrp="1"/>
          </p:cNvSpPr>
          <p:nvPr>
            <p:ph type="body" idx="1"/>
          </p:nvPr>
        </p:nvSpPr>
        <p:spPr>
          <a:xfrm>
            <a:off x="1792288" y="4025504"/>
            <a:ext cx="5486400" cy="6036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395" name="Google Shape;395;p65"/>
          <p:cNvSpPr txBox="1">
            <a:spLocks noGrp="1"/>
          </p:cNvSpPr>
          <p:nvPr>
            <p:ph type="dt" idx="10"/>
          </p:nvPr>
        </p:nvSpPr>
        <p:spPr>
          <a:xfrm>
            <a:off x="457200" y="4767262"/>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p65"/>
          <p:cNvSpPr txBox="1">
            <a:spLocks noGrp="1"/>
          </p:cNvSpPr>
          <p:nvPr>
            <p:ph type="ftr" idx="11"/>
          </p:nvPr>
        </p:nvSpPr>
        <p:spPr>
          <a:xfrm>
            <a:off x="3124200" y="4767262"/>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7" name="Google Shape;397;p65"/>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98"/>
        <p:cNvGrpSpPr/>
        <p:nvPr/>
      </p:nvGrpSpPr>
      <p:grpSpPr>
        <a:xfrm>
          <a:off x="0" y="0"/>
          <a:ext cx="0" cy="0"/>
          <a:chOff x="0" y="0"/>
          <a:chExt cx="0" cy="0"/>
        </a:xfrm>
      </p:grpSpPr>
      <p:sp>
        <p:nvSpPr>
          <p:cNvPr id="399" name="Google Shape;399;p66"/>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0" name="Google Shape;400;p66"/>
          <p:cNvSpPr txBox="1">
            <a:spLocks noGrp="1"/>
          </p:cNvSpPr>
          <p:nvPr>
            <p:ph type="body" idx="1"/>
          </p:nvPr>
        </p:nvSpPr>
        <p:spPr>
          <a:xfrm rot="5400000">
            <a:off x="2874749" y="-1217400"/>
            <a:ext cx="3394500"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1" name="Google Shape;401;p66"/>
          <p:cNvSpPr txBox="1">
            <a:spLocks noGrp="1"/>
          </p:cNvSpPr>
          <p:nvPr>
            <p:ph type="dt" idx="10"/>
          </p:nvPr>
        </p:nvSpPr>
        <p:spPr>
          <a:xfrm>
            <a:off x="457200" y="4767262"/>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2" name="Google Shape;402;p66"/>
          <p:cNvSpPr txBox="1">
            <a:spLocks noGrp="1"/>
          </p:cNvSpPr>
          <p:nvPr>
            <p:ph type="ftr" idx="11"/>
          </p:nvPr>
        </p:nvSpPr>
        <p:spPr>
          <a:xfrm>
            <a:off x="3124200" y="4767262"/>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3" name="Google Shape;403;p66"/>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4"/>
        <p:cNvGrpSpPr/>
        <p:nvPr/>
      </p:nvGrpSpPr>
      <p:grpSpPr>
        <a:xfrm>
          <a:off x="0" y="0"/>
          <a:ext cx="0" cy="0"/>
          <a:chOff x="0" y="0"/>
          <a:chExt cx="0" cy="0"/>
        </a:xfrm>
      </p:grpSpPr>
      <p:sp>
        <p:nvSpPr>
          <p:cNvPr id="405" name="Google Shape;405;p67"/>
          <p:cNvSpPr txBox="1">
            <a:spLocks noGrp="1"/>
          </p:cNvSpPr>
          <p:nvPr>
            <p:ph type="title"/>
          </p:nvPr>
        </p:nvSpPr>
        <p:spPr>
          <a:xfrm rot="5400000">
            <a:off x="5463749" y="1371629"/>
            <a:ext cx="4388700"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6" name="Google Shape;406;p67"/>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7" name="Google Shape;407;p67"/>
          <p:cNvSpPr txBox="1">
            <a:spLocks noGrp="1"/>
          </p:cNvSpPr>
          <p:nvPr>
            <p:ph type="dt" idx="10"/>
          </p:nvPr>
        </p:nvSpPr>
        <p:spPr>
          <a:xfrm>
            <a:off x="457200" y="4767262"/>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8" name="Google Shape;408;p67"/>
          <p:cNvSpPr txBox="1">
            <a:spLocks noGrp="1"/>
          </p:cNvSpPr>
          <p:nvPr>
            <p:ph type="ftr" idx="11"/>
          </p:nvPr>
        </p:nvSpPr>
        <p:spPr>
          <a:xfrm>
            <a:off x="3124200" y="4767262"/>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9" name="Google Shape;409;p67"/>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0"/>
        <p:cNvGrpSpPr/>
        <p:nvPr/>
      </p:nvGrpSpPr>
      <p:grpSpPr>
        <a:xfrm>
          <a:off x="0" y="0"/>
          <a:ext cx="0" cy="0"/>
          <a:chOff x="0" y="0"/>
          <a:chExt cx="0" cy="0"/>
        </a:xfrm>
      </p:grpSpPr>
      <p:sp>
        <p:nvSpPr>
          <p:cNvPr id="411" name="Google Shape;411;p6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12" name="Google Shape;412;p6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13" name="Google Shape;413;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_13">
  <p:cSld name="TITLE_13">
    <p:spTree>
      <p:nvGrpSpPr>
        <p:cNvPr id="1" name="Shape 414"/>
        <p:cNvGrpSpPr/>
        <p:nvPr/>
      </p:nvGrpSpPr>
      <p:grpSpPr>
        <a:xfrm>
          <a:off x="0" y="0"/>
          <a:ext cx="0" cy="0"/>
          <a:chOff x="0" y="0"/>
          <a:chExt cx="0" cy="0"/>
        </a:xfrm>
      </p:grpSpPr>
      <p:sp>
        <p:nvSpPr>
          <p:cNvPr id="415" name="Google Shape;415;p6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16" name="Google Shape;416;p6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17" name="Google Shape;417;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Phones, Laptop">
  <p:cSld name="MAIN_POINT_1_1_2_2">
    <p:spTree>
      <p:nvGrpSpPr>
        <p:cNvPr id="1" name="Shape 418"/>
        <p:cNvGrpSpPr/>
        <p:nvPr/>
      </p:nvGrpSpPr>
      <p:grpSpPr>
        <a:xfrm>
          <a:off x="0" y="0"/>
          <a:ext cx="0" cy="0"/>
          <a:chOff x="0" y="0"/>
          <a:chExt cx="0" cy="0"/>
        </a:xfrm>
      </p:grpSpPr>
      <p:sp>
        <p:nvSpPr>
          <p:cNvPr id="419" name="Google Shape;419;p70"/>
          <p:cNvSpPr>
            <a:spLocks noGrp="1"/>
          </p:cNvSpPr>
          <p:nvPr>
            <p:ph type="pic" idx="2"/>
          </p:nvPr>
        </p:nvSpPr>
        <p:spPr>
          <a:xfrm rot="-190749">
            <a:off x="757738" y="1181996"/>
            <a:ext cx="1390240" cy="2779580"/>
          </a:xfrm>
          <a:prstGeom prst="rect">
            <a:avLst/>
          </a:prstGeom>
          <a:noFill/>
          <a:ln>
            <a:noFill/>
          </a:ln>
          <a:effectLst>
            <a:outerShdw blurRad="57150" dist="19050" dir="5400000" algn="bl" rotWithShape="0">
              <a:srgbClr val="000000">
                <a:alpha val="49800"/>
              </a:srgbClr>
            </a:outerShdw>
          </a:effectLst>
        </p:spPr>
      </p:sp>
      <p:sp>
        <p:nvSpPr>
          <p:cNvPr id="420" name="Google Shape;420;p70"/>
          <p:cNvSpPr>
            <a:spLocks noGrp="1"/>
          </p:cNvSpPr>
          <p:nvPr>
            <p:ph type="pic" idx="3"/>
          </p:nvPr>
        </p:nvSpPr>
        <p:spPr>
          <a:xfrm>
            <a:off x="3642725" y="914400"/>
            <a:ext cx="5044200" cy="3314700"/>
          </a:xfrm>
          <a:prstGeom prst="rect">
            <a:avLst/>
          </a:prstGeom>
          <a:noFill/>
          <a:ln>
            <a:noFill/>
          </a:ln>
          <a:effectLst>
            <a:outerShdw blurRad="57150" dist="19050" dir="5400000" algn="bl" rotWithShape="0">
              <a:srgbClr val="000000">
                <a:alpha val="49800"/>
              </a:srgbClr>
            </a:outerShdw>
          </a:effectLst>
        </p:spPr>
      </p:sp>
      <p:sp>
        <p:nvSpPr>
          <p:cNvPr id="421" name="Google Shape;421;p70"/>
          <p:cNvSpPr>
            <a:spLocks noGrp="1"/>
          </p:cNvSpPr>
          <p:nvPr>
            <p:ph type="pic" idx="4"/>
          </p:nvPr>
        </p:nvSpPr>
        <p:spPr>
          <a:xfrm rot="178895">
            <a:off x="1847961" y="1181892"/>
            <a:ext cx="1389982" cy="2779664"/>
          </a:xfrm>
          <a:prstGeom prst="rect">
            <a:avLst/>
          </a:prstGeom>
          <a:noFill/>
          <a:ln>
            <a:noFill/>
          </a:ln>
          <a:effectLst>
            <a:outerShdw blurRad="57150" dist="19050" dir="5400000" algn="bl" rotWithShape="0">
              <a:srgbClr val="000000">
                <a:alpha val="49800"/>
              </a:srgbClr>
            </a:outerShdw>
          </a:effectLst>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con w/Title">
  <p:cSld name="TITLE_2">
    <p:bg>
      <p:bgPr>
        <a:blipFill>
          <a:blip r:embed="rId2">
            <a:alphaModFix/>
          </a:blip>
          <a:stretch>
            <a:fillRect/>
          </a:stretch>
        </a:blipFill>
        <a:effectLst/>
      </p:bgPr>
    </p:bg>
    <p:spTree>
      <p:nvGrpSpPr>
        <p:cNvPr id="1" name="Shape 422"/>
        <p:cNvGrpSpPr/>
        <p:nvPr/>
      </p:nvGrpSpPr>
      <p:grpSpPr>
        <a:xfrm>
          <a:off x="0" y="0"/>
          <a:ext cx="0" cy="0"/>
          <a:chOff x="0" y="0"/>
          <a:chExt cx="0" cy="0"/>
        </a:xfrm>
      </p:grpSpPr>
      <p:sp>
        <p:nvSpPr>
          <p:cNvPr id="423" name="Google Shape;423;p71"/>
          <p:cNvSpPr txBox="1">
            <a:spLocks noGrp="1"/>
          </p:cNvSpPr>
          <p:nvPr>
            <p:ph type="ctrTitle"/>
          </p:nvPr>
        </p:nvSpPr>
        <p:spPr>
          <a:xfrm>
            <a:off x="2975400" y="2259000"/>
            <a:ext cx="4797000" cy="6255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5800"/>
              <a:buNone/>
              <a:defRPr sz="5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24" name="Google Shape;424;p71"/>
          <p:cNvSpPr>
            <a:spLocks noGrp="1"/>
          </p:cNvSpPr>
          <p:nvPr>
            <p:ph type="pic" idx="2"/>
          </p:nvPr>
        </p:nvSpPr>
        <p:spPr>
          <a:xfrm>
            <a:off x="1371600" y="1884150"/>
            <a:ext cx="1375200" cy="1375200"/>
          </a:xfrm>
          <a:prstGeom prst="rect">
            <a:avLst/>
          </a:prstGeom>
          <a:noFill/>
          <a:ln>
            <a:noFill/>
          </a:ln>
          <a:effectLst>
            <a:outerShdw blurRad="57150" dist="19050" dir="5400000" algn="bl" rotWithShape="0">
              <a:srgbClr val="000000">
                <a:alpha val="49800"/>
              </a:srgbClr>
            </a:outerShdw>
          </a:effectLst>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Background 1">
  <p:cSld name="TITLE_6">
    <p:bg>
      <p:bgPr>
        <a:blipFill>
          <a:blip r:embed="rId2">
            <a:alphaModFix/>
          </a:blip>
          <a:stretch>
            <a:fillRect/>
          </a:stretch>
        </a:blipFill>
        <a:effectLst/>
      </p:bgPr>
    </p:bg>
    <p:spTree>
      <p:nvGrpSpPr>
        <p:cNvPr id="1" name="Shape 425"/>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con w/Title 1">
  <p:cSld name="Icon w/Title">
    <p:bg>
      <p:bgPr>
        <a:blipFill>
          <a:blip r:embed="rId2">
            <a:alphaModFix/>
          </a:blip>
          <a:stretch>
            <a:fillRect/>
          </a:stretch>
        </a:blipFill>
        <a:effectLst/>
      </p:bgPr>
    </p:bg>
    <p:spTree>
      <p:nvGrpSpPr>
        <p:cNvPr id="1" name="Shape 426"/>
        <p:cNvGrpSpPr/>
        <p:nvPr/>
      </p:nvGrpSpPr>
      <p:grpSpPr>
        <a:xfrm>
          <a:off x="0" y="0"/>
          <a:ext cx="0" cy="0"/>
          <a:chOff x="0" y="0"/>
          <a:chExt cx="0" cy="0"/>
        </a:xfrm>
      </p:grpSpPr>
      <p:sp>
        <p:nvSpPr>
          <p:cNvPr id="427" name="Google Shape;427;p73"/>
          <p:cNvSpPr txBox="1">
            <a:spLocks noGrp="1"/>
          </p:cNvSpPr>
          <p:nvPr>
            <p:ph type="ctrTitle"/>
          </p:nvPr>
        </p:nvSpPr>
        <p:spPr>
          <a:xfrm>
            <a:off x="2975400" y="2259000"/>
            <a:ext cx="4797000" cy="625500"/>
          </a:xfrm>
          <a:prstGeom prst="rect">
            <a:avLst/>
          </a:prstGeom>
          <a:noFill/>
          <a:ln>
            <a:noFill/>
          </a:ln>
        </p:spPr>
        <p:txBody>
          <a:bodyPr spcFirstLastPara="1" wrap="square" lIns="0" tIns="0" rIns="0" bIns="0" anchor="ctr" anchorCtr="0">
            <a:normAutofit/>
          </a:bodyPr>
          <a:lstStyle>
            <a:lvl1pPr lvl="0" algn="ctr">
              <a:lnSpc>
                <a:spcPct val="90000"/>
              </a:lnSpc>
              <a:spcBef>
                <a:spcPts val="0"/>
              </a:spcBef>
              <a:spcAft>
                <a:spcPts val="0"/>
              </a:spcAft>
              <a:buClr>
                <a:schemeClr val="dk1"/>
              </a:buClr>
              <a:buSzPts val="4400"/>
              <a:buFont typeface="Play"/>
              <a:buNone/>
              <a:defRPr sz="5800"/>
            </a:lvl1pPr>
            <a:lvl2pPr lvl="1" algn="ctr">
              <a:lnSpc>
                <a:spcPct val="100000"/>
              </a:lnSpc>
              <a:spcBef>
                <a:spcPts val="0"/>
              </a:spcBef>
              <a:spcAft>
                <a:spcPts val="0"/>
              </a:spcAft>
              <a:buSzPts val="3900"/>
              <a:buNone/>
              <a:defRPr sz="5200"/>
            </a:lvl2pPr>
            <a:lvl3pPr lvl="2" algn="ctr">
              <a:lnSpc>
                <a:spcPct val="100000"/>
              </a:lnSpc>
              <a:spcBef>
                <a:spcPts val="0"/>
              </a:spcBef>
              <a:spcAft>
                <a:spcPts val="0"/>
              </a:spcAft>
              <a:buSzPts val="3900"/>
              <a:buNone/>
              <a:defRPr sz="5200"/>
            </a:lvl3pPr>
            <a:lvl4pPr lvl="3" algn="ctr">
              <a:lnSpc>
                <a:spcPct val="100000"/>
              </a:lnSpc>
              <a:spcBef>
                <a:spcPts val="0"/>
              </a:spcBef>
              <a:spcAft>
                <a:spcPts val="0"/>
              </a:spcAft>
              <a:buSzPts val="3900"/>
              <a:buNone/>
              <a:defRPr sz="5200"/>
            </a:lvl4pPr>
            <a:lvl5pPr lvl="4" algn="ctr">
              <a:lnSpc>
                <a:spcPct val="100000"/>
              </a:lnSpc>
              <a:spcBef>
                <a:spcPts val="0"/>
              </a:spcBef>
              <a:spcAft>
                <a:spcPts val="0"/>
              </a:spcAft>
              <a:buSzPts val="3900"/>
              <a:buNone/>
              <a:defRPr sz="5200"/>
            </a:lvl5pPr>
            <a:lvl6pPr lvl="5" algn="ctr">
              <a:lnSpc>
                <a:spcPct val="100000"/>
              </a:lnSpc>
              <a:spcBef>
                <a:spcPts val="0"/>
              </a:spcBef>
              <a:spcAft>
                <a:spcPts val="0"/>
              </a:spcAft>
              <a:buSzPts val="3900"/>
              <a:buNone/>
              <a:defRPr sz="5200"/>
            </a:lvl6pPr>
            <a:lvl7pPr lvl="6" algn="ctr">
              <a:lnSpc>
                <a:spcPct val="100000"/>
              </a:lnSpc>
              <a:spcBef>
                <a:spcPts val="0"/>
              </a:spcBef>
              <a:spcAft>
                <a:spcPts val="0"/>
              </a:spcAft>
              <a:buSzPts val="3900"/>
              <a:buNone/>
              <a:defRPr sz="5200"/>
            </a:lvl7pPr>
            <a:lvl8pPr lvl="7" algn="ctr">
              <a:lnSpc>
                <a:spcPct val="100000"/>
              </a:lnSpc>
              <a:spcBef>
                <a:spcPts val="0"/>
              </a:spcBef>
              <a:spcAft>
                <a:spcPts val="0"/>
              </a:spcAft>
              <a:buSzPts val="3900"/>
              <a:buNone/>
              <a:defRPr sz="5200"/>
            </a:lvl8pPr>
            <a:lvl9pPr lvl="8" algn="ctr">
              <a:lnSpc>
                <a:spcPct val="100000"/>
              </a:lnSpc>
              <a:spcBef>
                <a:spcPts val="0"/>
              </a:spcBef>
              <a:spcAft>
                <a:spcPts val="0"/>
              </a:spcAft>
              <a:buSzPts val="3900"/>
              <a:buNone/>
              <a:defRPr sz="5200"/>
            </a:lvl9pPr>
          </a:lstStyle>
          <a:p>
            <a:endParaRPr/>
          </a:p>
        </p:txBody>
      </p:sp>
      <p:sp>
        <p:nvSpPr>
          <p:cNvPr id="428" name="Google Shape;428;p73"/>
          <p:cNvSpPr>
            <a:spLocks noGrp="1"/>
          </p:cNvSpPr>
          <p:nvPr>
            <p:ph type="pic" idx="2"/>
          </p:nvPr>
        </p:nvSpPr>
        <p:spPr>
          <a:xfrm>
            <a:off x="1371600" y="1884150"/>
            <a:ext cx="1375200" cy="1375200"/>
          </a:xfrm>
          <a:prstGeom prst="rect">
            <a:avLst/>
          </a:prstGeom>
          <a:noFill/>
          <a:ln>
            <a:noFill/>
          </a:ln>
          <a:effectLst>
            <a:outerShdw blurRad="57150" dist="19050" dir="5400000" algn="bl" rotWithShape="0">
              <a:srgbClr val="000000">
                <a:alpha val="49410"/>
              </a:srgbClr>
            </a:outerShdw>
          </a:effectLst>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Full Image and Phone Capture (wht border)">
  <p:cSld name="CUSTOM_2_2">
    <p:bg>
      <p:bgPr>
        <a:blipFill>
          <a:blip r:embed="rId2">
            <a:alphaModFix/>
          </a:blip>
          <a:stretch>
            <a:fillRect/>
          </a:stretch>
        </a:blipFill>
        <a:effectLst/>
      </p:bgPr>
    </p:bg>
    <p:spTree>
      <p:nvGrpSpPr>
        <p:cNvPr id="1" name="Shape 429"/>
        <p:cNvGrpSpPr/>
        <p:nvPr/>
      </p:nvGrpSpPr>
      <p:grpSpPr>
        <a:xfrm>
          <a:off x="0" y="0"/>
          <a:ext cx="0" cy="0"/>
          <a:chOff x="0" y="0"/>
          <a:chExt cx="0" cy="0"/>
        </a:xfrm>
      </p:grpSpPr>
      <p:sp>
        <p:nvSpPr>
          <p:cNvPr id="430" name="Google Shape;430;p74"/>
          <p:cNvSpPr>
            <a:spLocks noGrp="1"/>
          </p:cNvSpPr>
          <p:nvPr>
            <p:ph type="pic" idx="2"/>
          </p:nvPr>
        </p:nvSpPr>
        <p:spPr>
          <a:xfrm>
            <a:off x="457200" y="685800"/>
            <a:ext cx="6122100" cy="3771900"/>
          </a:xfrm>
          <a:prstGeom prst="roundRect">
            <a:avLst>
              <a:gd name="adj" fmla="val 0"/>
            </a:avLst>
          </a:prstGeom>
          <a:noFill/>
          <a:ln w="28575" cap="flat" cmpd="sng">
            <a:solidFill>
              <a:schemeClr val="lt1"/>
            </a:solidFill>
            <a:prstDash val="solid"/>
            <a:round/>
            <a:headEnd type="none" w="sm" len="sm"/>
            <a:tailEnd type="none" w="sm" len="sm"/>
          </a:ln>
          <a:effectLst>
            <a:outerShdw blurRad="57150" dist="19050" dir="5400000" algn="bl" rotWithShape="0">
              <a:srgbClr val="000000">
                <a:alpha val="49800"/>
              </a:srgbClr>
            </a:outerShdw>
          </a:effectLst>
        </p:spPr>
      </p:sp>
      <p:sp>
        <p:nvSpPr>
          <p:cNvPr id="431" name="Google Shape;431;p74"/>
          <p:cNvSpPr>
            <a:spLocks noGrp="1"/>
          </p:cNvSpPr>
          <p:nvPr>
            <p:ph type="pic" idx="3"/>
          </p:nvPr>
        </p:nvSpPr>
        <p:spPr>
          <a:xfrm>
            <a:off x="6474000" y="231600"/>
            <a:ext cx="2212800" cy="4680300"/>
          </a:xfrm>
          <a:prstGeom prst="rect">
            <a:avLst/>
          </a:prstGeom>
          <a:noFill/>
          <a:ln>
            <a:noFill/>
          </a:ln>
          <a:effectLst>
            <a:outerShdw blurRad="57150" dist="19050" dir="5400000" algn="bl" rotWithShape="0">
              <a:srgbClr val="000000">
                <a:alpha val="49800"/>
              </a:srgbClr>
            </a:outerShdw>
          </a:effectLst>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32"/>
        <p:cNvGrpSpPr/>
        <p:nvPr/>
      </p:nvGrpSpPr>
      <p:grpSpPr>
        <a:xfrm>
          <a:off x="0" y="0"/>
          <a:ext cx="0" cy="0"/>
          <a:chOff x="0" y="0"/>
          <a:chExt cx="0" cy="0"/>
        </a:xfrm>
      </p:grpSpPr>
      <p:sp>
        <p:nvSpPr>
          <p:cNvPr id="433" name="Google Shape;433;p75"/>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90000"/>
              </a:lnSpc>
              <a:spcBef>
                <a:spcPts val="0"/>
              </a:spcBef>
              <a:spcAft>
                <a:spcPts val="0"/>
              </a:spcAft>
              <a:buClr>
                <a:schemeClr val="dk1"/>
              </a:buClr>
              <a:buSzPts val="4400"/>
              <a:buFont typeface="Play"/>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434" name="Google Shape;434;p75"/>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68300" algn="l">
              <a:lnSpc>
                <a:spcPct val="90000"/>
              </a:lnSpc>
              <a:spcBef>
                <a:spcPts val="0"/>
              </a:spcBef>
              <a:spcAft>
                <a:spcPts val="0"/>
              </a:spcAft>
              <a:buClr>
                <a:schemeClr val="dk1"/>
              </a:buClr>
              <a:buSzPts val="2200"/>
              <a:buChar char="●"/>
              <a:defRPr/>
            </a:lvl1pPr>
            <a:lvl2pPr marL="914400" lvl="1" indent="-298450" algn="l">
              <a:lnSpc>
                <a:spcPct val="90000"/>
              </a:lnSpc>
              <a:spcBef>
                <a:spcPts val="0"/>
              </a:spcBef>
              <a:spcAft>
                <a:spcPts val="0"/>
              </a:spcAft>
              <a:buClr>
                <a:schemeClr val="dk1"/>
              </a:buClr>
              <a:buSzPts val="1100"/>
              <a:buChar char="○"/>
              <a:defRPr/>
            </a:lvl2pPr>
            <a:lvl3pPr marL="1371600" lvl="2" indent="-298450" algn="l">
              <a:lnSpc>
                <a:spcPct val="90000"/>
              </a:lnSpc>
              <a:spcBef>
                <a:spcPts val="0"/>
              </a:spcBef>
              <a:spcAft>
                <a:spcPts val="0"/>
              </a:spcAft>
              <a:buClr>
                <a:schemeClr val="dk1"/>
              </a:buClr>
              <a:buSzPts val="1100"/>
              <a:buChar char="■"/>
              <a:defRPr/>
            </a:lvl3pPr>
            <a:lvl4pPr marL="1828800" lvl="3" indent="-298450" algn="l">
              <a:lnSpc>
                <a:spcPct val="90000"/>
              </a:lnSpc>
              <a:spcBef>
                <a:spcPts val="0"/>
              </a:spcBef>
              <a:spcAft>
                <a:spcPts val="0"/>
              </a:spcAft>
              <a:buClr>
                <a:schemeClr val="dk1"/>
              </a:buClr>
              <a:buSzPts val="1100"/>
              <a:buChar char="●"/>
              <a:defRPr/>
            </a:lvl4pPr>
            <a:lvl5pPr marL="2286000" lvl="4" indent="-298450" algn="l">
              <a:lnSpc>
                <a:spcPct val="90000"/>
              </a:lnSpc>
              <a:spcBef>
                <a:spcPts val="0"/>
              </a:spcBef>
              <a:spcAft>
                <a:spcPts val="0"/>
              </a:spcAft>
              <a:buClr>
                <a:schemeClr val="dk1"/>
              </a:buClr>
              <a:buSzPts val="1100"/>
              <a:buChar char="○"/>
              <a:defRPr/>
            </a:lvl5pPr>
            <a:lvl6pPr marL="2743200" lvl="5" indent="-298450" algn="l">
              <a:lnSpc>
                <a:spcPct val="90000"/>
              </a:lnSpc>
              <a:spcBef>
                <a:spcPts val="0"/>
              </a:spcBef>
              <a:spcAft>
                <a:spcPts val="0"/>
              </a:spcAft>
              <a:buClr>
                <a:schemeClr val="dk1"/>
              </a:buClr>
              <a:buSzPts val="1100"/>
              <a:buChar char="■"/>
              <a:defRPr/>
            </a:lvl6pPr>
            <a:lvl7pPr marL="3200400" lvl="6" indent="-298450" algn="l">
              <a:lnSpc>
                <a:spcPct val="90000"/>
              </a:lnSpc>
              <a:spcBef>
                <a:spcPts val="0"/>
              </a:spcBef>
              <a:spcAft>
                <a:spcPts val="0"/>
              </a:spcAft>
              <a:buClr>
                <a:schemeClr val="dk1"/>
              </a:buClr>
              <a:buSzPts val="1100"/>
              <a:buChar char="●"/>
              <a:defRPr/>
            </a:lvl7pPr>
            <a:lvl8pPr marL="3657600" lvl="7" indent="-298450" algn="l">
              <a:lnSpc>
                <a:spcPct val="90000"/>
              </a:lnSpc>
              <a:spcBef>
                <a:spcPts val="0"/>
              </a:spcBef>
              <a:spcAft>
                <a:spcPts val="0"/>
              </a:spcAft>
              <a:buClr>
                <a:schemeClr val="dk1"/>
              </a:buClr>
              <a:buSzPts val="1100"/>
              <a:buChar char="○"/>
              <a:defRPr/>
            </a:lvl8pPr>
            <a:lvl9pPr marL="4114800" lvl="8" indent="-298450" algn="l">
              <a:lnSpc>
                <a:spcPct val="90000"/>
              </a:lnSpc>
              <a:spcBef>
                <a:spcPts val="0"/>
              </a:spcBef>
              <a:spcAft>
                <a:spcPts val="0"/>
              </a:spcAft>
              <a:buClr>
                <a:schemeClr val="dk1"/>
              </a:buClr>
              <a:buSzPts val="1100"/>
              <a:buChar char="■"/>
              <a:defRPr/>
            </a:lvl9pPr>
          </a:lstStyle>
          <a:p>
            <a:endParaRPr/>
          </a:p>
        </p:txBody>
      </p:sp>
      <p:sp>
        <p:nvSpPr>
          <p:cNvPr id="435" name="Google Shape;435;p7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l">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1pPr>
            <a:lvl2pPr marL="0" marR="0" lvl="1" indent="0" algn="l">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2pPr>
            <a:lvl3pPr marL="0" marR="0" lvl="2" indent="0" algn="l">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3pPr>
            <a:lvl4pPr marL="0" marR="0" lvl="3" indent="0" algn="l">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4pPr>
            <a:lvl5pPr marL="0" marR="0" lvl="4" indent="0" algn="l">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5pPr>
            <a:lvl6pPr marL="0" marR="0" lvl="5" indent="0" algn="l">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6pPr>
            <a:lvl7pPr marL="0" marR="0" lvl="6" indent="0" algn="l">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7pPr>
            <a:lvl8pPr marL="0" marR="0" lvl="7" indent="0" algn="l">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8pPr>
            <a:lvl9pPr marL="0" marR="0" lvl="8" indent="0" algn="l">
              <a:lnSpc>
                <a:spcPct val="100000"/>
              </a:lnSpc>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_10">
  <p:cSld name="TITLE_10">
    <p:spTree>
      <p:nvGrpSpPr>
        <p:cNvPr id="1" name="Shape 436"/>
        <p:cNvGrpSpPr/>
        <p:nvPr/>
      </p:nvGrpSpPr>
      <p:grpSpPr>
        <a:xfrm>
          <a:off x="0" y="0"/>
          <a:ext cx="0" cy="0"/>
          <a:chOff x="0" y="0"/>
          <a:chExt cx="0" cy="0"/>
        </a:xfrm>
      </p:grpSpPr>
      <p:sp>
        <p:nvSpPr>
          <p:cNvPr id="437" name="Google Shape;437;p7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38" name="Google Shape;438;p7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39" name="Google Shape;439;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Fullscreen Image">
  <p:cSld name="TITLE_1_1_1_1_2">
    <p:bg>
      <p:bgPr>
        <a:blipFill>
          <a:blip r:embed="rId2">
            <a:alphaModFix/>
          </a:blip>
          <a:stretch>
            <a:fillRect/>
          </a:stretch>
        </a:blipFill>
        <a:effectLst/>
      </p:bgPr>
    </p:bg>
    <p:spTree>
      <p:nvGrpSpPr>
        <p:cNvPr id="1" name="Shape 440"/>
        <p:cNvGrpSpPr/>
        <p:nvPr/>
      </p:nvGrpSpPr>
      <p:grpSpPr>
        <a:xfrm>
          <a:off x="0" y="0"/>
          <a:ext cx="0" cy="0"/>
          <a:chOff x="0" y="0"/>
          <a:chExt cx="0" cy="0"/>
        </a:xfrm>
      </p:grpSpPr>
      <p:sp>
        <p:nvSpPr>
          <p:cNvPr id="441" name="Google Shape;441;p77"/>
          <p:cNvSpPr>
            <a:spLocks noGrp="1"/>
          </p:cNvSpPr>
          <p:nvPr>
            <p:ph type="pic" idx="2"/>
          </p:nvPr>
        </p:nvSpPr>
        <p:spPr>
          <a:xfrm>
            <a:off x="0" y="-75"/>
            <a:ext cx="9144000" cy="5143500"/>
          </a:xfrm>
          <a:prstGeom prst="roundRect">
            <a:avLst>
              <a:gd name="adj" fmla="val 0"/>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_12">
  <p:cSld name="TITLE_12">
    <p:spTree>
      <p:nvGrpSpPr>
        <p:cNvPr id="1" name="Shape 442"/>
        <p:cNvGrpSpPr/>
        <p:nvPr/>
      </p:nvGrpSpPr>
      <p:grpSpPr>
        <a:xfrm>
          <a:off x="0" y="0"/>
          <a:ext cx="0" cy="0"/>
          <a:chOff x="0" y="0"/>
          <a:chExt cx="0" cy="0"/>
        </a:xfrm>
      </p:grpSpPr>
      <p:sp>
        <p:nvSpPr>
          <p:cNvPr id="443" name="Google Shape;443;p7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44" name="Google Shape;444;p7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5" name="Google Shape;445;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Background 1 1">
  <p:cSld name="TITLE_6_2">
    <p:bg>
      <p:bgPr>
        <a:blipFill>
          <a:blip r:embed="rId2">
            <a:alphaModFix/>
          </a:blip>
          <a:stretch>
            <a:fillRect/>
          </a:stretch>
        </a:blipFill>
        <a:effectLst/>
      </p:bgPr>
    </p:bg>
    <p:spTree>
      <p:nvGrpSpPr>
        <p:cNvPr id="1" name="Shape 446"/>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w/List and Device Frame - Additional Yellow Notes 1 1">
  <p:cSld name="Title w/List and Device Frame - Additional Yellow Notes 1">
    <p:spTree>
      <p:nvGrpSpPr>
        <p:cNvPr id="1" name="Shape 447"/>
        <p:cNvGrpSpPr/>
        <p:nvPr/>
      </p:nvGrpSpPr>
      <p:grpSpPr>
        <a:xfrm>
          <a:off x="0" y="0"/>
          <a:ext cx="0" cy="0"/>
          <a:chOff x="0" y="0"/>
          <a:chExt cx="0" cy="0"/>
        </a:xfrm>
      </p:grpSpPr>
      <p:sp>
        <p:nvSpPr>
          <p:cNvPr id="448" name="Google Shape;448;p80"/>
          <p:cNvSpPr txBox="1">
            <a:spLocks noGrp="1"/>
          </p:cNvSpPr>
          <p:nvPr>
            <p:ph type="subTitle" idx="1"/>
          </p:nvPr>
        </p:nvSpPr>
        <p:spPr>
          <a:xfrm>
            <a:off x="904500" y="4386150"/>
            <a:ext cx="5091000" cy="3456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rgbClr val="FFCC00"/>
              </a:buClr>
              <a:buSzPts val="2000"/>
              <a:buNone/>
              <a:defRPr i="1">
                <a:solidFill>
                  <a:srgbClr val="FFCC00"/>
                </a:solidFill>
              </a:defRPr>
            </a:lvl1pPr>
            <a:lvl2pPr lvl="1" algn="l">
              <a:lnSpc>
                <a:spcPct val="90000"/>
              </a:lnSpc>
              <a:spcBef>
                <a:spcPts val="0"/>
              </a:spcBef>
              <a:spcAft>
                <a:spcPts val="0"/>
              </a:spcAft>
              <a:buClr>
                <a:schemeClr val="dk1"/>
              </a:buClr>
              <a:buSzPts val="2000"/>
              <a:buNone/>
              <a:defRPr/>
            </a:lvl2pPr>
            <a:lvl3pPr lvl="2" algn="l">
              <a:lnSpc>
                <a:spcPct val="90000"/>
              </a:lnSpc>
              <a:spcBef>
                <a:spcPts val="0"/>
              </a:spcBef>
              <a:spcAft>
                <a:spcPts val="0"/>
              </a:spcAft>
              <a:buClr>
                <a:schemeClr val="dk1"/>
              </a:buClr>
              <a:buSzPts val="2000"/>
              <a:buNone/>
              <a:defRPr/>
            </a:lvl3pPr>
            <a:lvl4pPr lvl="3" algn="l">
              <a:lnSpc>
                <a:spcPct val="90000"/>
              </a:lnSpc>
              <a:spcBef>
                <a:spcPts val="0"/>
              </a:spcBef>
              <a:spcAft>
                <a:spcPts val="0"/>
              </a:spcAft>
              <a:buClr>
                <a:schemeClr val="dk1"/>
              </a:buClr>
              <a:buSzPts val="2000"/>
              <a:buNone/>
              <a:defRPr/>
            </a:lvl4pPr>
            <a:lvl5pPr lvl="4" algn="l">
              <a:lnSpc>
                <a:spcPct val="90000"/>
              </a:lnSpc>
              <a:spcBef>
                <a:spcPts val="0"/>
              </a:spcBef>
              <a:spcAft>
                <a:spcPts val="0"/>
              </a:spcAft>
              <a:buClr>
                <a:schemeClr val="dk1"/>
              </a:buClr>
              <a:buSzPts val="2000"/>
              <a:buNone/>
              <a:defRPr/>
            </a:lvl5pPr>
            <a:lvl6pPr lvl="5" algn="l">
              <a:lnSpc>
                <a:spcPct val="90000"/>
              </a:lnSpc>
              <a:spcBef>
                <a:spcPts val="0"/>
              </a:spcBef>
              <a:spcAft>
                <a:spcPts val="0"/>
              </a:spcAft>
              <a:buClr>
                <a:schemeClr val="dk1"/>
              </a:buClr>
              <a:buSzPts val="2000"/>
              <a:buNone/>
              <a:defRPr/>
            </a:lvl6pPr>
            <a:lvl7pPr lvl="6" algn="l">
              <a:lnSpc>
                <a:spcPct val="90000"/>
              </a:lnSpc>
              <a:spcBef>
                <a:spcPts val="0"/>
              </a:spcBef>
              <a:spcAft>
                <a:spcPts val="0"/>
              </a:spcAft>
              <a:buClr>
                <a:schemeClr val="dk1"/>
              </a:buClr>
              <a:buSzPts val="2000"/>
              <a:buNone/>
              <a:defRPr/>
            </a:lvl7pPr>
            <a:lvl8pPr lvl="7" algn="l">
              <a:lnSpc>
                <a:spcPct val="90000"/>
              </a:lnSpc>
              <a:spcBef>
                <a:spcPts val="0"/>
              </a:spcBef>
              <a:spcAft>
                <a:spcPts val="0"/>
              </a:spcAft>
              <a:buClr>
                <a:schemeClr val="dk1"/>
              </a:buClr>
              <a:buSzPts val="2000"/>
              <a:buNone/>
              <a:defRPr/>
            </a:lvl8pPr>
            <a:lvl9pPr lvl="8" algn="l">
              <a:lnSpc>
                <a:spcPct val="90000"/>
              </a:lnSpc>
              <a:spcBef>
                <a:spcPts val="0"/>
              </a:spcBef>
              <a:spcAft>
                <a:spcPts val="0"/>
              </a:spcAft>
              <a:buClr>
                <a:schemeClr val="dk1"/>
              </a:buClr>
              <a:buSzPts val="2000"/>
              <a:buNone/>
              <a:defRPr/>
            </a:lvl9pPr>
          </a:lstStyle>
          <a:p>
            <a:endParaRPr/>
          </a:p>
        </p:txBody>
      </p:sp>
      <p:sp>
        <p:nvSpPr>
          <p:cNvPr id="449" name="Google Shape;449;p80"/>
          <p:cNvSpPr txBox="1">
            <a:spLocks noGrp="1"/>
          </p:cNvSpPr>
          <p:nvPr>
            <p:ph type="title"/>
          </p:nvPr>
        </p:nvSpPr>
        <p:spPr>
          <a:xfrm>
            <a:off x="915625" y="685800"/>
            <a:ext cx="4984500" cy="68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3900"/>
              <a:buFont typeface="Play"/>
              <a:buNone/>
              <a:defRPr sz="5200"/>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450" name="Google Shape;450;p80"/>
          <p:cNvSpPr>
            <a:spLocks noGrp="1"/>
          </p:cNvSpPr>
          <p:nvPr>
            <p:ph type="pic" idx="2"/>
          </p:nvPr>
        </p:nvSpPr>
        <p:spPr>
          <a:xfrm>
            <a:off x="6382500" y="267451"/>
            <a:ext cx="2304300" cy="4608600"/>
          </a:xfrm>
          <a:prstGeom prst="rect">
            <a:avLst/>
          </a:prstGeom>
          <a:noFill/>
          <a:ln>
            <a:noFill/>
          </a:ln>
        </p:spPr>
      </p:sp>
      <p:sp>
        <p:nvSpPr>
          <p:cNvPr id="451" name="Google Shape;451;p80"/>
          <p:cNvSpPr txBox="1">
            <a:spLocks noGrp="1"/>
          </p:cNvSpPr>
          <p:nvPr>
            <p:ph type="subTitle" idx="3"/>
          </p:nvPr>
        </p:nvSpPr>
        <p:spPr>
          <a:xfrm>
            <a:off x="941650" y="1600200"/>
            <a:ext cx="4984500" cy="2557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600"/>
              <a:buNone/>
              <a:defRPr sz="2100"/>
            </a:lvl1pPr>
            <a:lvl2pPr lvl="1" algn="l">
              <a:lnSpc>
                <a:spcPct val="90000"/>
              </a:lnSpc>
              <a:spcBef>
                <a:spcPts val="0"/>
              </a:spcBef>
              <a:spcAft>
                <a:spcPts val="0"/>
              </a:spcAft>
              <a:buClr>
                <a:schemeClr val="dk1"/>
              </a:buClr>
              <a:buSzPts val="2000"/>
              <a:buNone/>
              <a:defRPr/>
            </a:lvl2pPr>
            <a:lvl3pPr lvl="2" algn="l">
              <a:lnSpc>
                <a:spcPct val="90000"/>
              </a:lnSpc>
              <a:spcBef>
                <a:spcPts val="0"/>
              </a:spcBef>
              <a:spcAft>
                <a:spcPts val="0"/>
              </a:spcAft>
              <a:buClr>
                <a:schemeClr val="dk1"/>
              </a:buClr>
              <a:buSzPts val="2000"/>
              <a:buNone/>
              <a:defRPr/>
            </a:lvl3pPr>
            <a:lvl4pPr lvl="3" algn="l">
              <a:lnSpc>
                <a:spcPct val="90000"/>
              </a:lnSpc>
              <a:spcBef>
                <a:spcPts val="0"/>
              </a:spcBef>
              <a:spcAft>
                <a:spcPts val="0"/>
              </a:spcAft>
              <a:buClr>
                <a:schemeClr val="dk1"/>
              </a:buClr>
              <a:buSzPts val="2000"/>
              <a:buNone/>
              <a:defRPr/>
            </a:lvl4pPr>
            <a:lvl5pPr lvl="4" algn="l">
              <a:lnSpc>
                <a:spcPct val="90000"/>
              </a:lnSpc>
              <a:spcBef>
                <a:spcPts val="0"/>
              </a:spcBef>
              <a:spcAft>
                <a:spcPts val="0"/>
              </a:spcAft>
              <a:buClr>
                <a:schemeClr val="dk1"/>
              </a:buClr>
              <a:buSzPts val="2000"/>
              <a:buNone/>
              <a:defRPr/>
            </a:lvl5pPr>
            <a:lvl6pPr lvl="5" algn="l">
              <a:lnSpc>
                <a:spcPct val="90000"/>
              </a:lnSpc>
              <a:spcBef>
                <a:spcPts val="0"/>
              </a:spcBef>
              <a:spcAft>
                <a:spcPts val="0"/>
              </a:spcAft>
              <a:buClr>
                <a:schemeClr val="dk1"/>
              </a:buClr>
              <a:buSzPts val="2000"/>
              <a:buNone/>
              <a:defRPr/>
            </a:lvl6pPr>
            <a:lvl7pPr lvl="6" algn="l">
              <a:lnSpc>
                <a:spcPct val="90000"/>
              </a:lnSpc>
              <a:spcBef>
                <a:spcPts val="0"/>
              </a:spcBef>
              <a:spcAft>
                <a:spcPts val="0"/>
              </a:spcAft>
              <a:buClr>
                <a:schemeClr val="dk1"/>
              </a:buClr>
              <a:buSzPts val="2000"/>
              <a:buNone/>
              <a:defRPr/>
            </a:lvl7pPr>
            <a:lvl8pPr lvl="7" algn="l">
              <a:lnSpc>
                <a:spcPct val="90000"/>
              </a:lnSpc>
              <a:spcBef>
                <a:spcPts val="0"/>
              </a:spcBef>
              <a:spcAft>
                <a:spcPts val="0"/>
              </a:spcAft>
              <a:buClr>
                <a:schemeClr val="dk1"/>
              </a:buClr>
              <a:buSzPts val="2000"/>
              <a:buNone/>
              <a:defRPr/>
            </a:lvl8pPr>
            <a:lvl9pPr lvl="8" algn="l">
              <a:lnSpc>
                <a:spcPct val="90000"/>
              </a:lnSpc>
              <a:spcBef>
                <a:spcPts val="0"/>
              </a:spcBef>
              <a:spcAft>
                <a:spcPts val="0"/>
              </a:spcAft>
              <a:buClr>
                <a:schemeClr val="dk1"/>
              </a:buClr>
              <a:buSzPts val="20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_8">
  <p:cSld name="TITLE_8">
    <p:spTree>
      <p:nvGrpSpPr>
        <p:cNvPr id="1" name="Shape 452"/>
        <p:cNvGrpSpPr/>
        <p:nvPr/>
      </p:nvGrpSpPr>
      <p:grpSpPr>
        <a:xfrm>
          <a:off x="0" y="0"/>
          <a:ext cx="0" cy="0"/>
          <a:chOff x="0" y="0"/>
          <a:chExt cx="0" cy="0"/>
        </a:xfrm>
      </p:grpSpPr>
      <p:sp>
        <p:nvSpPr>
          <p:cNvPr id="453" name="Google Shape;453;p8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54" name="Google Shape;454;p8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55" name="Google Shape;455;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Icons+List and Device Frame (Additional)">
  <p:cSld name="TITLE_1_2_1_3">
    <p:spTree>
      <p:nvGrpSpPr>
        <p:cNvPr id="1" name="Shape 456"/>
        <p:cNvGrpSpPr/>
        <p:nvPr/>
      </p:nvGrpSpPr>
      <p:grpSpPr>
        <a:xfrm>
          <a:off x="0" y="0"/>
          <a:ext cx="0" cy="0"/>
          <a:chOff x="0" y="0"/>
          <a:chExt cx="0" cy="0"/>
        </a:xfrm>
      </p:grpSpPr>
      <p:sp>
        <p:nvSpPr>
          <p:cNvPr id="457" name="Google Shape;457;p82"/>
          <p:cNvSpPr>
            <a:spLocks noGrp="1"/>
          </p:cNvSpPr>
          <p:nvPr>
            <p:ph type="pic" idx="2"/>
          </p:nvPr>
        </p:nvSpPr>
        <p:spPr>
          <a:xfrm>
            <a:off x="6114300" y="66675"/>
            <a:ext cx="2763000" cy="5000700"/>
          </a:xfrm>
          <a:prstGeom prst="rect">
            <a:avLst/>
          </a:prstGeom>
          <a:noFill/>
          <a:ln>
            <a:noFill/>
          </a:ln>
          <a:effectLst>
            <a:outerShdw blurRad="57150" dist="19050" dir="5400000" algn="bl" rotWithShape="0">
              <a:srgbClr val="000000">
                <a:alpha val="49800"/>
              </a:srgbClr>
            </a:outerShdw>
          </a:effectLst>
        </p:spPr>
      </p:sp>
      <p:sp>
        <p:nvSpPr>
          <p:cNvPr id="458" name="Google Shape;458;p82"/>
          <p:cNvSpPr txBox="1">
            <a:spLocks noGrp="1"/>
          </p:cNvSpPr>
          <p:nvPr>
            <p:ph type="title"/>
          </p:nvPr>
        </p:nvSpPr>
        <p:spPr>
          <a:xfrm>
            <a:off x="757250" y="167650"/>
            <a:ext cx="5012700" cy="1077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5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59" name="Google Shape;459;p82"/>
          <p:cNvSpPr txBox="1">
            <a:spLocks noGrp="1"/>
          </p:cNvSpPr>
          <p:nvPr>
            <p:ph type="subTitle" idx="1"/>
          </p:nvPr>
        </p:nvSpPr>
        <p:spPr>
          <a:xfrm>
            <a:off x="1646921" y="1300200"/>
            <a:ext cx="4255200" cy="5916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lvl1pPr lvl="0" algn="l">
              <a:lnSpc>
                <a:spcPct val="115000"/>
              </a:lnSpc>
              <a:spcBef>
                <a:spcPts val="0"/>
              </a:spcBef>
              <a:spcAft>
                <a:spcPts val="0"/>
              </a:spcAft>
              <a:buClr>
                <a:schemeClr val="lt1"/>
              </a:buClr>
              <a:buSzPts val="3000"/>
              <a:buNone/>
              <a:defRPr sz="3000">
                <a:solidFill>
                  <a:schemeClr val="lt1"/>
                </a:solidFill>
              </a:defRPr>
            </a:lvl1pPr>
            <a:lvl2pPr lvl="1" algn="l">
              <a:lnSpc>
                <a:spcPct val="115000"/>
              </a:lnSpc>
              <a:spcBef>
                <a:spcPts val="0"/>
              </a:spcBef>
              <a:spcAft>
                <a:spcPts val="0"/>
              </a:spcAft>
              <a:buSzPts val="3000"/>
              <a:buNone/>
              <a:defRPr sz="3000"/>
            </a:lvl2pPr>
            <a:lvl3pPr lvl="2" algn="l">
              <a:lnSpc>
                <a:spcPct val="115000"/>
              </a:lnSpc>
              <a:spcBef>
                <a:spcPts val="0"/>
              </a:spcBef>
              <a:spcAft>
                <a:spcPts val="0"/>
              </a:spcAft>
              <a:buSzPts val="3000"/>
              <a:buNone/>
              <a:defRPr sz="3000"/>
            </a:lvl3pPr>
            <a:lvl4pPr lvl="3" algn="l">
              <a:lnSpc>
                <a:spcPct val="115000"/>
              </a:lnSpc>
              <a:spcBef>
                <a:spcPts val="0"/>
              </a:spcBef>
              <a:spcAft>
                <a:spcPts val="0"/>
              </a:spcAft>
              <a:buSzPts val="3000"/>
              <a:buNone/>
              <a:defRPr sz="3000"/>
            </a:lvl4pPr>
            <a:lvl5pPr lvl="4" algn="l">
              <a:lnSpc>
                <a:spcPct val="115000"/>
              </a:lnSpc>
              <a:spcBef>
                <a:spcPts val="0"/>
              </a:spcBef>
              <a:spcAft>
                <a:spcPts val="0"/>
              </a:spcAft>
              <a:buSzPts val="3000"/>
              <a:buNone/>
              <a:defRPr sz="3000"/>
            </a:lvl5pPr>
            <a:lvl6pPr lvl="5" algn="l">
              <a:lnSpc>
                <a:spcPct val="115000"/>
              </a:lnSpc>
              <a:spcBef>
                <a:spcPts val="0"/>
              </a:spcBef>
              <a:spcAft>
                <a:spcPts val="0"/>
              </a:spcAft>
              <a:buSzPts val="3000"/>
              <a:buNone/>
              <a:defRPr sz="3000"/>
            </a:lvl6pPr>
            <a:lvl7pPr lvl="6" algn="l">
              <a:lnSpc>
                <a:spcPct val="115000"/>
              </a:lnSpc>
              <a:spcBef>
                <a:spcPts val="0"/>
              </a:spcBef>
              <a:spcAft>
                <a:spcPts val="0"/>
              </a:spcAft>
              <a:buSzPts val="3000"/>
              <a:buNone/>
              <a:defRPr sz="3000"/>
            </a:lvl7pPr>
            <a:lvl8pPr lvl="7" algn="l">
              <a:lnSpc>
                <a:spcPct val="115000"/>
              </a:lnSpc>
              <a:spcBef>
                <a:spcPts val="0"/>
              </a:spcBef>
              <a:spcAft>
                <a:spcPts val="0"/>
              </a:spcAft>
              <a:buSzPts val="3000"/>
              <a:buNone/>
              <a:defRPr sz="3000"/>
            </a:lvl8pPr>
            <a:lvl9pPr lvl="8" algn="l">
              <a:lnSpc>
                <a:spcPct val="115000"/>
              </a:lnSpc>
              <a:spcBef>
                <a:spcPts val="0"/>
              </a:spcBef>
              <a:spcAft>
                <a:spcPts val="0"/>
              </a:spcAft>
              <a:buSzPts val="3000"/>
              <a:buNone/>
              <a:defRPr sz="3000"/>
            </a:lvl9pPr>
          </a:lstStyle>
          <a:p>
            <a:endParaRPr/>
          </a:p>
        </p:txBody>
      </p:sp>
      <p:sp>
        <p:nvSpPr>
          <p:cNvPr id="460" name="Google Shape;460;p82"/>
          <p:cNvSpPr>
            <a:spLocks noGrp="1"/>
          </p:cNvSpPr>
          <p:nvPr>
            <p:ph type="pic" idx="3"/>
          </p:nvPr>
        </p:nvSpPr>
        <p:spPr>
          <a:xfrm>
            <a:off x="889425" y="1292750"/>
            <a:ext cx="632700" cy="590100"/>
          </a:xfrm>
          <a:prstGeom prst="rect">
            <a:avLst/>
          </a:prstGeom>
          <a:noFill/>
          <a:ln>
            <a:noFill/>
          </a:ln>
        </p:spPr>
      </p:sp>
      <p:sp>
        <p:nvSpPr>
          <p:cNvPr id="461" name="Google Shape;461;p82"/>
          <p:cNvSpPr txBox="1">
            <a:spLocks noGrp="1"/>
          </p:cNvSpPr>
          <p:nvPr>
            <p:ph type="subTitle" idx="4"/>
          </p:nvPr>
        </p:nvSpPr>
        <p:spPr>
          <a:xfrm>
            <a:off x="1646921" y="1905400"/>
            <a:ext cx="4255200" cy="5916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lvl1pPr lvl="0" algn="l">
              <a:lnSpc>
                <a:spcPct val="115000"/>
              </a:lnSpc>
              <a:spcBef>
                <a:spcPts val="0"/>
              </a:spcBef>
              <a:spcAft>
                <a:spcPts val="0"/>
              </a:spcAft>
              <a:buClr>
                <a:schemeClr val="lt1"/>
              </a:buClr>
              <a:buSzPts val="3000"/>
              <a:buNone/>
              <a:defRPr sz="3000">
                <a:solidFill>
                  <a:schemeClr val="lt1"/>
                </a:solidFill>
              </a:defRPr>
            </a:lvl1pPr>
            <a:lvl2pPr lvl="1" algn="l">
              <a:lnSpc>
                <a:spcPct val="115000"/>
              </a:lnSpc>
              <a:spcBef>
                <a:spcPts val="0"/>
              </a:spcBef>
              <a:spcAft>
                <a:spcPts val="0"/>
              </a:spcAft>
              <a:buSzPts val="3000"/>
              <a:buNone/>
              <a:defRPr sz="3000"/>
            </a:lvl2pPr>
            <a:lvl3pPr lvl="2" algn="l">
              <a:lnSpc>
                <a:spcPct val="115000"/>
              </a:lnSpc>
              <a:spcBef>
                <a:spcPts val="0"/>
              </a:spcBef>
              <a:spcAft>
                <a:spcPts val="0"/>
              </a:spcAft>
              <a:buSzPts val="3000"/>
              <a:buNone/>
              <a:defRPr sz="3000"/>
            </a:lvl3pPr>
            <a:lvl4pPr lvl="3" algn="l">
              <a:lnSpc>
                <a:spcPct val="115000"/>
              </a:lnSpc>
              <a:spcBef>
                <a:spcPts val="0"/>
              </a:spcBef>
              <a:spcAft>
                <a:spcPts val="0"/>
              </a:spcAft>
              <a:buSzPts val="3000"/>
              <a:buNone/>
              <a:defRPr sz="3000"/>
            </a:lvl4pPr>
            <a:lvl5pPr lvl="4" algn="l">
              <a:lnSpc>
                <a:spcPct val="115000"/>
              </a:lnSpc>
              <a:spcBef>
                <a:spcPts val="0"/>
              </a:spcBef>
              <a:spcAft>
                <a:spcPts val="0"/>
              </a:spcAft>
              <a:buSzPts val="3000"/>
              <a:buNone/>
              <a:defRPr sz="3000"/>
            </a:lvl5pPr>
            <a:lvl6pPr lvl="5" algn="l">
              <a:lnSpc>
                <a:spcPct val="115000"/>
              </a:lnSpc>
              <a:spcBef>
                <a:spcPts val="0"/>
              </a:spcBef>
              <a:spcAft>
                <a:spcPts val="0"/>
              </a:spcAft>
              <a:buSzPts val="3000"/>
              <a:buNone/>
              <a:defRPr sz="3000"/>
            </a:lvl6pPr>
            <a:lvl7pPr lvl="6" algn="l">
              <a:lnSpc>
                <a:spcPct val="115000"/>
              </a:lnSpc>
              <a:spcBef>
                <a:spcPts val="0"/>
              </a:spcBef>
              <a:spcAft>
                <a:spcPts val="0"/>
              </a:spcAft>
              <a:buSzPts val="3000"/>
              <a:buNone/>
              <a:defRPr sz="3000"/>
            </a:lvl7pPr>
            <a:lvl8pPr lvl="7" algn="l">
              <a:lnSpc>
                <a:spcPct val="115000"/>
              </a:lnSpc>
              <a:spcBef>
                <a:spcPts val="0"/>
              </a:spcBef>
              <a:spcAft>
                <a:spcPts val="0"/>
              </a:spcAft>
              <a:buSzPts val="3000"/>
              <a:buNone/>
              <a:defRPr sz="3000"/>
            </a:lvl8pPr>
            <a:lvl9pPr lvl="8" algn="l">
              <a:lnSpc>
                <a:spcPct val="115000"/>
              </a:lnSpc>
              <a:spcBef>
                <a:spcPts val="0"/>
              </a:spcBef>
              <a:spcAft>
                <a:spcPts val="0"/>
              </a:spcAft>
              <a:buSzPts val="3000"/>
              <a:buNone/>
              <a:defRPr sz="3000"/>
            </a:lvl9pPr>
          </a:lstStyle>
          <a:p>
            <a:endParaRPr/>
          </a:p>
        </p:txBody>
      </p:sp>
      <p:sp>
        <p:nvSpPr>
          <p:cNvPr id="462" name="Google Shape;462;p82"/>
          <p:cNvSpPr>
            <a:spLocks noGrp="1"/>
          </p:cNvSpPr>
          <p:nvPr>
            <p:ph type="pic" idx="5"/>
          </p:nvPr>
        </p:nvSpPr>
        <p:spPr>
          <a:xfrm>
            <a:off x="889425" y="1897950"/>
            <a:ext cx="632700" cy="590100"/>
          </a:xfrm>
          <a:prstGeom prst="rect">
            <a:avLst/>
          </a:prstGeom>
          <a:noFill/>
          <a:ln>
            <a:noFill/>
          </a:ln>
        </p:spPr>
      </p:sp>
      <p:sp>
        <p:nvSpPr>
          <p:cNvPr id="463" name="Google Shape;463;p82"/>
          <p:cNvSpPr txBox="1">
            <a:spLocks noGrp="1"/>
          </p:cNvSpPr>
          <p:nvPr>
            <p:ph type="subTitle" idx="6"/>
          </p:nvPr>
        </p:nvSpPr>
        <p:spPr>
          <a:xfrm>
            <a:off x="1646921" y="2510600"/>
            <a:ext cx="4255200" cy="5916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lvl1pPr lvl="0" algn="l">
              <a:lnSpc>
                <a:spcPct val="115000"/>
              </a:lnSpc>
              <a:spcBef>
                <a:spcPts val="0"/>
              </a:spcBef>
              <a:spcAft>
                <a:spcPts val="0"/>
              </a:spcAft>
              <a:buClr>
                <a:schemeClr val="lt1"/>
              </a:buClr>
              <a:buSzPts val="3000"/>
              <a:buNone/>
              <a:defRPr sz="3000">
                <a:solidFill>
                  <a:schemeClr val="lt1"/>
                </a:solidFill>
              </a:defRPr>
            </a:lvl1pPr>
            <a:lvl2pPr lvl="1" algn="l">
              <a:lnSpc>
                <a:spcPct val="115000"/>
              </a:lnSpc>
              <a:spcBef>
                <a:spcPts val="0"/>
              </a:spcBef>
              <a:spcAft>
                <a:spcPts val="0"/>
              </a:spcAft>
              <a:buSzPts val="3000"/>
              <a:buNone/>
              <a:defRPr sz="3000"/>
            </a:lvl2pPr>
            <a:lvl3pPr lvl="2" algn="l">
              <a:lnSpc>
                <a:spcPct val="115000"/>
              </a:lnSpc>
              <a:spcBef>
                <a:spcPts val="0"/>
              </a:spcBef>
              <a:spcAft>
                <a:spcPts val="0"/>
              </a:spcAft>
              <a:buSzPts val="3000"/>
              <a:buNone/>
              <a:defRPr sz="3000"/>
            </a:lvl3pPr>
            <a:lvl4pPr lvl="3" algn="l">
              <a:lnSpc>
                <a:spcPct val="115000"/>
              </a:lnSpc>
              <a:spcBef>
                <a:spcPts val="0"/>
              </a:spcBef>
              <a:spcAft>
                <a:spcPts val="0"/>
              </a:spcAft>
              <a:buSzPts val="3000"/>
              <a:buNone/>
              <a:defRPr sz="3000"/>
            </a:lvl4pPr>
            <a:lvl5pPr lvl="4" algn="l">
              <a:lnSpc>
                <a:spcPct val="115000"/>
              </a:lnSpc>
              <a:spcBef>
                <a:spcPts val="0"/>
              </a:spcBef>
              <a:spcAft>
                <a:spcPts val="0"/>
              </a:spcAft>
              <a:buSzPts val="3000"/>
              <a:buNone/>
              <a:defRPr sz="3000"/>
            </a:lvl5pPr>
            <a:lvl6pPr lvl="5" algn="l">
              <a:lnSpc>
                <a:spcPct val="115000"/>
              </a:lnSpc>
              <a:spcBef>
                <a:spcPts val="0"/>
              </a:spcBef>
              <a:spcAft>
                <a:spcPts val="0"/>
              </a:spcAft>
              <a:buSzPts val="3000"/>
              <a:buNone/>
              <a:defRPr sz="3000"/>
            </a:lvl6pPr>
            <a:lvl7pPr lvl="6" algn="l">
              <a:lnSpc>
                <a:spcPct val="115000"/>
              </a:lnSpc>
              <a:spcBef>
                <a:spcPts val="0"/>
              </a:spcBef>
              <a:spcAft>
                <a:spcPts val="0"/>
              </a:spcAft>
              <a:buSzPts val="3000"/>
              <a:buNone/>
              <a:defRPr sz="3000"/>
            </a:lvl7pPr>
            <a:lvl8pPr lvl="7" algn="l">
              <a:lnSpc>
                <a:spcPct val="115000"/>
              </a:lnSpc>
              <a:spcBef>
                <a:spcPts val="0"/>
              </a:spcBef>
              <a:spcAft>
                <a:spcPts val="0"/>
              </a:spcAft>
              <a:buSzPts val="3000"/>
              <a:buNone/>
              <a:defRPr sz="3000"/>
            </a:lvl8pPr>
            <a:lvl9pPr lvl="8" algn="l">
              <a:lnSpc>
                <a:spcPct val="115000"/>
              </a:lnSpc>
              <a:spcBef>
                <a:spcPts val="0"/>
              </a:spcBef>
              <a:spcAft>
                <a:spcPts val="0"/>
              </a:spcAft>
              <a:buSzPts val="3000"/>
              <a:buNone/>
              <a:defRPr sz="3000"/>
            </a:lvl9pPr>
          </a:lstStyle>
          <a:p>
            <a:endParaRPr/>
          </a:p>
        </p:txBody>
      </p:sp>
      <p:sp>
        <p:nvSpPr>
          <p:cNvPr id="464" name="Google Shape;464;p82"/>
          <p:cNvSpPr>
            <a:spLocks noGrp="1"/>
          </p:cNvSpPr>
          <p:nvPr>
            <p:ph type="pic" idx="7"/>
          </p:nvPr>
        </p:nvSpPr>
        <p:spPr>
          <a:xfrm>
            <a:off x="889425" y="2503150"/>
            <a:ext cx="632700" cy="590100"/>
          </a:xfrm>
          <a:prstGeom prst="rect">
            <a:avLst/>
          </a:prstGeom>
          <a:noFill/>
          <a:ln>
            <a:noFill/>
          </a:ln>
        </p:spPr>
      </p:sp>
      <p:sp>
        <p:nvSpPr>
          <p:cNvPr id="465" name="Google Shape;465;p82"/>
          <p:cNvSpPr txBox="1">
            <a:spLocks noGrp="1"/>
          </p:cNvSpPr>
          <p:nvPr>
            <p:ph type="subTitle" idx="8"/>
          </p:nvPr>
        </p:nvSpPr>
        <p:spPr>
          <a:xfrm>
            <a:off x="1646921" y="3115800"/>
            <a:ext cx="4255200" cy="5916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lvl1pPr lvl="0" algn="l">
              <a:lnSpc>
                <a:spcPct val="115000"/>
              </a:lnSpc>
              <a:spcBef>
                <a:spcPts val="0"/>
              </a:spcBef>
              <a:spcAft>
                <a:spcPts val="0"/>
              </a:spcAft>
              <a:buClr>
                <a:schemeClr val="lt1"/>
              </a:buClr>
              <a:buSzPts val="3000"/>
              <a:buNone/>
              <a:defRPr sz="3000">
                <a:solidFill>
                  <a:schemeClr val="lt1"/>
                </a:solidFill>
              </a:defRPr>
            </a:lvl1pPr>
            <a:lvl2pPr lvl="1" algn="l">
              <a:lnSpc>
                <a:spcPct val="115000"/>
              </a:lnSpc>
              <a:spcBef>
                <a:spcPts val="0"/>
              </a:spcBef>
              <a:spcAft>
                <a:spcPts val="0"/>
              </a:spcAft>
              <a:buSzPts val="3000"/>
              <a:buNone/>
              <a:defRPr sz="3000"/>
            </a:lvl2pPr>
            <a:lvl3pPr lvl="2" algn="l">
              <a:lnSpc>
                <a:spcPct val="115000"/>
              </a:lnSpc>
              <a:spcBef>
                <a:spcPts val="0"/>
              </a:spcBef>
              <a:spcAft>
                <a:spcPts val="0"/>
              </a:spcAft>
              <a:buSzPts val="3000"/>
              <a:buNone/>
              <a:defRPr sz="3000"/>
            </a:lvl3pPr>
            <a:lvl4pPr lvl="3" algn="l">
              <a:lnSpc>
                <a:spcPct val="115000"/>
              </a:lnSpc>
              <a:spcBef>
                <a:spcPts val="0"/>
              </a:spcBef>
              <a:spcAft>
                <a:spcPts val="0"/>
              </a:spcAft>
              <a:buSzPts val="3000"/>
              <a:buNone/>
              <a:defRPr sz="3000"/>
            </a:lvl4pPr>
            <a:lvl5pPr lvl="4" algn="l">
              <a:lnSpc>
                <a:spcPct val="115000"/>
              </a:lnSpc>
              <a:spcBef>
                <a:spcPts val="0"/>
              </a:spcBef>
              <a:spcAft>
                <a:spcPts val="0"/>
              </a:spcAft>
              <a:buSzPts val="3000"/>
              <a:buNone/>
              <a:defRPr sz="3000"/>
            </a:lvl5pPr>
            <a:lvl6pPr lvl="5" algn="l">
              <a:lnSpc>
                <a:spcPct val="115000"/>
              </a:lnSpc>
              <a:spcBef>
                <a:spcPts val="0"/>
              </a:spcBef>
              <a:spcAft>
                <a:spcPts val="0"/>
              </a:spcAft>
              <a:buSzPts val="3000"/>
              <a:buNone/>
              <a:defRPr sz="3000"/>
            </a:lvl6pPr>
            <a:lvl7pPr lvl="6" algn="l">
              <a:lnSpc>
                <a:spcPct val="115000"/>
              </a:lnSpc>
              <a:spcBef>
                <a:spcPts val="0"/>
              </a:spcBef>
              <a:spcAft>
                <a:spcPts val="0"/>
              </a:spcAft>
              <a:buSzPts val="3000"/>
              <a:buNone/>
              <a:defRPr sz="3000"/>
            </a:lvl7pPr>
            <a:lvl8pPr lvl="7" algn="l">
              <a:lnSpc>
                <a:spcPct val="115000"/>
              </a:lnSpc>
              <a:spcBef>
                <a:spcPts val="0"/>
              </a:spcBef>
              <a:spcAft>
                <a:spcPts val="0"/>
              </a:spcAft>
              <a:buSzPts val="3000"/>
              <a:buNone/>
              <a:defRPr sz="3000"/>
            </a:lvl8pPr>
            <a:lvl9pPr lvl="8" algn="l">
              <a:lnSpc>
                <a:spcPct val="115000"/>
              </a:lnSpc>
              <a:spcBef>
                <a:spcPts val="0"/>
              </a:spcBef>
              <a:spcAft>
                <a:spcPts val="0"/>
              </a:spcAft>
              <a:buSzPts val="3000"/>
              <a:buNone/>
              <a:defRPr sz="3000"/>
            </a:lvl9pPr>
          </a:lstStyle>
          <a:p>
            <a:endParaRPr/>
          </a:p>
        </p:txBody>
      </p:sp>
      <p:sp>
        <p:nvSpPr>
          <p:cNvPr id="466" name="Google Shape;466;p82"/>
          <p:cNvSpPr>
            <a:spLocks noGrp="1"/>
          </p:cNvSpPr>
          <p:nvPr>
            <p:ph type="pic" idx="9"/>
          </p:nvPr>
        </p:nvSpPr>
        <p:spPr>
          <a:xfrm>
            <a:off x="889425" y="3108350"/>
            <a:ext cx="632700" cy="590100"/>
          </a:xfrm>
          <a:prstGeom prst="rect">
            <a:avLst/>
          </a:prstGeom>
          <a:noFill/>
          <a:ln>
            <a:noFill/>
          </a:ln>
        </p:spPr>
      </p:sp>
      <p:sp>
        <p:nvSpPr>
          <p:cNvPr id="467" name="Google Shape;467;p82"/>
          <p:cNvSpPr txBox="1">
            <a:spLocks noGrp="1"/>
          </p:cNvSpPr>
          <p:nvPr>
            <p:ph type="subTitle" idx="13"/>
          </p:nvPr>
        </p:nvSpPr>
        <p:spPr>
          <a:xfrm>
            <a:off x="1047750" y="3858750"/>
            <a:ext cx="5066700" cy="10086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2200"/>
              <a:buNone/>
              <a:defRPr sz="2200">
                <a:solidFill>
                  <a:schemeClr val="lt1"/>
                </a:solidFill>
              </a:defRPr>
            </a:lvl1pPr>
            <a:lvl2pPr lvl="1" algn="l">
              <a:lnSpc>
                <a:spcPct val="100000"/>
              </a:lnSpc>
              <a:spcBef>
                <a:spcPts val="0"/>
              </a:spcBef>
              <a:spcAft>
                <a:spcPts val="0"/>
              </a:spcAft>
              <a:buSzPts val="2200"/>
              <a:buNone/>
              <a:defRPr sz="2200"/>
            </a:lvl2pPr>
            <a:lvl3pPr lvl="2" algn="l">
              <a:lnSpc>
                <a:spcPct val="100000"/>
              </a:lnSpc>
              <a:spcBef>
                <a:spcPts val="0"/>
              </a:spcBef>
              <a:spcAft>
                <a:spcPts val="0"/>
              </a:spcAft>
              <a:buSzPts val="2200"/>
              <a:buNone/>
              <a:defRPr sz="2200"/>
            </a:lvl3pPr>
            <a:lvl4pPr lvl="3" algn="l">
              <a:lnSpc>
                <a:spcPct val="100000"/>
              </a:lnSpc>
              <a:spcBef>
                <a:spcPts val="0"/>
              </a:spcBef>
              <a:spcAft>
                <a:spcPts val="0"/>
              </a:spcAft>
              <a:buSzPts val="2200"/>
              <a:buNone/>
              <a:defRPr sz="2200"/>
            </a:lvl4pPr>
            <a:lvl5pPr lvl="4" algn="l">
              <a:lnSpc>
                <a:spcPct val="100000"/>
              </a:lnSpc>
              <a:spcBef>
                <a:spcPts val="0"/>
              </a:spcBef>
              <a:spcAft>
                <a:spcPts val="0"/>
              </a:spcAft>
              <a:buSzPts val="2200"/>
              <a:buNone/>
              <a:defRPr sz="2200"/>
            </a:lvl5pPr>
            <a:lvl6pPr lvl="5" algn="l">
              <a:lnSpc>
                <a:spcPct val="100000"/>
              </a:lnSpc>
              <a:spcBef>
                <a:spcPts val="0"/>
              </a:spcBef>
              <a:spcAft>
                <a:spcPts val="0"/>
              </a:spcAft>
              <a:buSzPts val="2200"/>
              <a:buNone/>
              <a:defRPr sz="2200"/>
            </a:lvl6pPr>
            <a:lvl7pPr lvl="6" algn="l">
              <a:lnSpc>
                <a:spcPct val="100000"/>
              </a:lnSpc>
              <a:spcBef>
                <a:spcPts val="0"/>
              </a:spcBef>
              <a:spcAft>
                <a:spcPts val="0"/>
              </a:spcAft>
              <a:buSzPts val="2200"/>
              <a:buNone/>
              <a:defRPr sz="2200"/>
            </a:lvl7pPr>
            <a:lvl8pPr lvl="7" algn="l">
              <a:lnSpc>
                <a:spcPct val="100000"/>
              </a:lnSpc>
              <a:spcBef>
                <a:spcPts val="0"/>
              </a:spcBef>
              <a:spcAft>
                <a:spcPts val="0"/>
              </a:spcAft>
              <a:buSzPts val="2200"/>
              <a:buNone/>
              <a:defRPr sz="2200"/>
            </a:lvl8pPr>
            <a:lvl9pPr lvl="8" algn="l">
              <a:lnSpc>
                <a:spcPct val="100000"/>
              </a:lnSpc>
              <a:spcBef>
                <a:spcPts val="0"/>
              </a:spcBef>
              <a:spcAft>
                <a:spcPts val="0"/>
              </a:spcAft>
              <a:buSzPts val="2200"/>
              <a:buNone/>
              <a:defRPr sz="22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Logo and Sponsors 1">
  <p:cSld name="Logo and Sponsors">
    <p:bg>
      <p:bgPr>
        <a:blipFill>
          <a:blip r:embed="rId2">
            <a:alphaModFix/>
          </a:blip>
          <a:stretch>
            <a:fillRect/>
          </a:stretch>
        </a:blipFill>
        <a:effectLst/>
      </p:bgPr>
    </p:bg>
    <p:spTree>
      <p:nvGrpSpPr>
        <p:cNvPr id="1" name="Shape 468"/>
        <p:cNvGrpSpPr/>
        <p:nvPr/>
      </p:nvGrpSpPr>
      <p:grpSpPr>
        <a:xfrm>
          <a:off x="0" y="0"/>
          <a:ext cx="0" cy="0"/>
          <a:chOff x="0" y="0"/>
          <a:chExt cx="0" cy="0"/>
        </a:xfrm>
      </p:grpSpPr>
      <p:sp>
        <p:nvSpPr>
          <p:cNvPr id="469" name="Google Shape;469;p83"/>
          <p:cNvSpPr/>
          <p:nvPr/>
        </p:nvSpPr>
        <p:spPr>
          <a:xfrm>
            <a:off x="-25" y="3196675"/>
            <a:ext cx="9144000" cy="1946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470" name="Google Shape;470;p83"/>
          <p:cNvPicPr preferRelativeResize="0"/>
          <p:nvPr/>
        </p:nvPicPr>
        <p:blipFill rotWithShape="1">
          <a:blip r:embed="rId2">
            <a:alphaModFix/>
          </a:blip>
          <a:srcRect b="38343"/>
          <a:stretch/>
        </p:blipFill>
        <p:spPr>
          <a:xfrm>
            <a:off x="0" y="0"/>
            <a:ext cx="9144000" cy="3171326"/>
          </a:xfrm>
          <a:prstGeom prst="rect">
            <a:avLst/>
          </a:prstGeom>
          <a:noFill/>
          <a:ln>
            <a:noFill/>
          </a:ln>
        </p:spPr>
      </p:pic>
      <p:sp>
        <p:nvSpPr>
          <p:cNvPr id="471" name="Google Shape;471;p83"/>
          <p:cNvSpPr/>
          <p:nvPr/>
        </p:nvSpPr>
        <p:spPr>
          <a:xfrm>
            <a:off x="25" y="3153700"/>
            <a:ext cx="9144000" cy="114600"/>
          </a:xfrm>
          <a:prstGeom prst="rect">
            <a:avLst/>
          </a:prstGeom>
          <a:solidFill>
            <a:srgbClr val="AAE5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472" name="Google Shape;472;p83"/>
          <p:cNvPicPr preferRelativeResize="0"/>
          <p:nvPr/>
        </p:nvPicPr>
        <p:blipFill rotWithShape="1">
          <a:blip r:embed="rId3">
            <a:alphaModFix/>
          </a:blip>
          <a:srcRect/>
          <a:stretch/>
        </p:blipFill>
        <p:spPr>
          <a:xfrm>
            <a:off x="908226" y="390901"/>
            <a:ext cx="2399275" cy="2399275"/>
          </a:xfrm>
          <a:prstGeom prst="rect">
            <a:avLst/>
          </a:prstGeom>
          <a:noFill/>
          <a:ln>
            <a:noFill/>
          </a:ln>
          <a:effectLst>
            <a:outerShdw blurRad="57150" dist="19050" dir="5400000" algn="bl" rotWithShape="0">
              <a:srgbClr val="000000">
                <a:alpha val="49410"/>
              </a:srgbClr>
            </a:outerShdw>
          </a:effectLst>
        </p:spPr>
      </p:pic>
      <p:pic>
        <p:nvPicPr>
          <p:cNvPr id="473" name="Google Shape;473;p83"/>
          <p:cNvPicPr preferRelativeResize="0"/>
          <p:nvPr/>
        </p:nvPicPr>
        <p:blipFill rotWithShape="1">
          <a:blip r:embed="rId4">
            <a:alphaModFix/>
          </a:blip>
          <a:srcRect/>
          <a:stretch/>
        </p:blipFill>
        <p:spPr>
          <a:xfrm>
            <a:off x="3379575" y="806700"/>
            <a:ext cx="5259850" cy="2065850"/>
          </a:xfrm>
          <a:prstGeom prst="rect">
            <a:avLst/>
          </a:prstGeom>
          <a:noFill/>
          <a:ln>
            <a:noFill/>
          </a:ln>
          <a:effectLst>
            <a:outerShdw blurRad="57150" dist="19050" dir="5400000" algn="bl" rotWithShape="0">
              <a:srgbClr val="000000">
                <a:alpha val="49410"/>
              </a:srgbClr>
            </a:outerShdw>
          </a:effectLst>
        </p:spPr>
      </p:pic>
      <p:sp>
        <p:nvSpPr>
          <p:cNvPr id="474" name="Google Shape;474;p83"/>
          <p:cNvSpPr>
            <a:spLocks noGrp="1"/>
          </p:cNvSpPr>
          <p:nvPr>
            <p:ph type="pic" idx="2"/>
          </p:nvPr>
        </p:nvSpPr>
        <p:spPr>
          <a:xfrm>
            <a:off x="3254125" y="3383280"/>
            <a:ext cx="2635800" cy="768300"/>
          </a:xfrm>
          <a:prstGeom prst="rect">
            <a:avLst/>
          </a:prstGeom>
          <a:noFill/>
          <a:ln>
            <a:noFill/>
          </a:ln>
        </p:spPr>
      </p:sp>
      <p:sp>
        <p:nvSpPr>
          <p:cNvPr id="475" name="Google Shape;475;p83"/>
          <p:cNvSpPr>
            <a:spLocks noGrp="1"/>
          </p:cNvSpPr>
          <p:nvPr>
            <p:ph type="pic" idx="3"/>
          </p:nvPr>
        </p:nvSpPr>
        <p:spPr>
          <a:xfrm>
            <a:off x="342425" y="3383280"/>
            <a:ext cx="2635800" cy="768300"/>
          </a:xfrm>
          <a:prstGeom prst="rect">
            <a:avLst/>
          </a:prstGeom>
          <a:noFill/>
          <a:ln>
            <a:noFill/>
          </a:ln>
        </p:spPr>
      </p:sp>
      <p:sp>
        <p:nvSpPr>
          <p:cNvPr id="476" name="Google Shape;476;p83"/>
          <p:cNvSpPr>
            <a:spLocks noGrp="1"/>
          </p:cNvSpPr>
          <p:nvPr>
            <p:ph type="pic" idx="4"/>
          </p:nvPr>
        </p:nvSpPr>
        <p:spPr>
          <a:xfrm>
            <a:off x="6165825" y="3383280"/>
            <a:ext cx="2635800" cy="768300"/>
          </a:xfrm>
          <a:prstGeom prst="rect">
            <a:avLst/>
          </a:prstGeom>
          <a:noFill/>
          <a:ln>
            <a:noFill/>
          </a:ln>
        </p:spPr>
      </p:sp>
      <p:sp>
        <p:nvSpPr>
          <p:cNvPr id="477" name="Google Shape;477;p83"/>
          <p:cNvSpPr>
            <a:spLocks noGrp="1"/>
          </p:cNvSpPr>
          <p:nvPr>
            <p:ph type="pic" idx="5"/>
          </p:nvPr>
        </p:nvSpPr>
        <p:spPr>
          <a:xfrm>
            <a:off x="257925" y="4262980"/>
            <a:ext cx="1974600" cy="768300"/>
          </a:xfrm>
          <a:prstGeom prst="rect">
            <a:avLst/>
          </a:prstGeom>
          <a:noFill/>
          <a:ln>
            <a:noFill/>
          </a:ln>
        </p:spPr>
      </p:sp>
      <p:sp>
        <p:nvSpPr>
          <p:cNvPr id="478" name="Google Shape;478;p83"/>
          <p:cNvSpPr>
            <a:spLocks noGrp="1"/>
          </p:cNvSpPr>
          <p:nvPr>
            <p:ph type="pic" idx="6"/>
          </p:nvPr>
        </p:nvSpPr>
        <p:spPr>
          <a:xfrm>
            <a:off x="2475775" y="4262980"/>
            <a:ext cx="1974600" cy="768300"/>
          </a:xfrm>
          <a:prstGeom prst="rect">
            <a:avLst/>
          </a:prstGeom>
          <a:noFill/>
          <a:ln>
            <a:noFill/>
          </a:ln>
        </p:spPr>
      </p:sp>
      <p:sp>
        <p:nvSpPr>
          <p:cNvPr id="479" name="Google Shape;479;p83"/>
          <p:cNvSpPr>
            <a:spLocks noGrp="1"/>
          </p:cNvSpPr>
          <p:nvPr>
            <p:ph type="pic" idx="7"/>
          </p:nvPr>
        </p:nvSpPr>
        <p:spPr>
          <a:xfrm>
            <a:off x="4693625" y="4262980"/>
            <a:ext cx="1974600" cy="768300"/>
          </a:xfrm>
          <a:prstGeom prst="rect">
            <a:avLst/>
          </a:prstGeom>
          <a:noFill/>
          <a:ln>
            <a:noFill/>
          </a:ln>
        </p:spPr>
      </p:sp>
      <p:sp>
        <p:nvSpPr>
          <p:cNvPr id="480" name="Google Shape;480;p83"/>
          <p:cNvSpPr>
            <a:spLocks noGrp="1"/>
          </p:cNvSpPr>
          <p:nvPr>
            <p:ph type="pic" idx="8"/>
          </p:nvPr>
        </p:nvSpPr>
        <p:spPr>
          <a:xfrm>
            <a:off x="6911475" y="4262980"/>
            <a:ext cx="1974600" cy="76830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1"/>
        <p:cNvGrpSpPr/>
        <p:nvPr/>
      </p:nvGrpSpPr>
      <p:grpSpPr>
        <a:xfrm>
          <a:off x="0" y="0"/>
          <a:ext cx="0" cy="0"/>
          <a:chOff x="0" y="0"/>
          <a:chExt cx="0" cy="0"/>
        </a:xfrm>
      </p:grpSpPr>
      <p:sp>
        <p:nvSpPr>
          <p:cNvPr id="482" name="Google Shape;482;p84"/>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3" name="Google Shape;483;p84"/>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4" name="Google Shape;484;p84"/>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5" name="Google Shape;485;p8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92"/>
        <p:cNvGrpSpPr/>
        <p:nvPr/>
      </p:nvGrpSpPr>
      <p:grpSpPr>
        <a:xfrm>
          <a:off x="0" y="0"/>
          <a:ext cx="0" cy="0"/>
          <a:chOff x="0" y="0"/>
          <a:chExt cx="0" cy="0"/>
        </a:xfrm>
      </p:grpSpPr>
      <p:sp>
        <p:nvSpPr>
          <p:cNvPr id="493" name="Google Shape;493;p86"/>
          <p:cNvSpPr txBox="1">
            <a:spLocks noGrp="1"/>
          </p:cNvSpPr>
          <p:nvPr>
            <p:ph type="ctrTitle"/>
          </p:nvPr>
        </p:nvSpPr>
        <p:spPr>
          <a:xfrm>
            <a:off x="685800" y="1597820"/>
            <a:ext cx="7772400" cy="11025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4" name="Google Shape;494;p86"/>
          <p:cNvSpPr txBox="1">
            <a:spLocks noGrp="1"/>
          </p:cNvSpPr>
          <p:nvPr>
            <p:ph type="subTitle" idx="1"/>
          </p:nvPr>
        </p:nvSpPr>
        <p:spPr>
          <a:xfrm>
            <a:off x="1371600" y="2914650"/>
            <a:ext cx="6400800" cy="1314600"/>
          </a:xfrm>
          <a:prstGeom prst="rect">
            <a:avLst/>
          </a:prstGeom>
          <a:noFill/>
          <a:ln>
            <a:noFill/>
          </a:ln>
        </p:spPr>
        <p:txBody>
          <a:bodyPr spcFirstLastPara="1" wrap="square" lIns="68575" tIns="34275" rIns="68575" bIns="34275" anchor="t" anchorCtr="0">
            <a:normAutofit/>
          </a:bodyPr>
          <a:lstStyle>
            <a:lvl1pPr lvl="0" algn="ctr">
              <a:lnSpc>
                <a:spcPct val="100000"/>
              </a:lnSpc>
              <a:spcBef>
                <a:spcPts val="500"/>
              </a:spcBef>
              <a:spcAft>
                <a:spcPts val="0"/>
              </a:spcAft>
              <a:buClr>
                <a:srgbClr val="888888"/>
              </a:buClr>
              <a:buSzPts val="2400"/>
              <a:buNone/>
              <a:defRPr>
                <a:solidFill>
                  <a:srgbClr val="888888"/>
                </a:solidFill>
              </a:defRPr>
            </a:lvl1pPr>
            <a:lvl2pPr lvl="1" algn="ctr">
              <a:lnSpc>
                <a:spcPct val="100000"/>
              </a:lnSpc>
              <a:spcBef>
                <a:spcPts val="400"/>
              </a:spcBef>
              <a:spcAft>
                <a:spcPts val="0"/>
              </a:spcAft>
              <a:buClr>
                <a:srgbClr val="888888"/>
              </a:buClr>
              <a:buSzPts val="2100"/>
              <a:buNone/>
              <a:defRPr>
                <a:solidFill>
                  <a:srgbClr val="888888"/>
                </a:solidFill>
              </a:defRPr>
            </a:lvl2pPr>
            <a:lvl3pPr lvl="2" algn="ctr">
              <a:lnSpc>
                <a:spcPct val="100000"/>
              </a:lnSpc>
              <a:spcBef>
                <a:spcPts val="40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sp>
        <p:nvSpPr>
          <p:cNvPr id="495" name="Google Shape;495;p86"/>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6" name="Google Shape;496;p86"/>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7" name="Google Shape;497;p86"/>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3"/>
        <p:cNvGrpSpPr/>
        <p:nvPr/>
      </p:nvGrpSpPr>
      <p:grpSpPr>
        <a:xfrm>
          <a:off x="0" y="0"/>
          <a:ext cx="0" cy="0"/>
          <a:chOff x="0" y="0"/>
          <a:chExt cx="0" cy="0"/>
        </a:xfrm>
      </p:grpSpPr>
      <p:sp>
        <p:nvSpPr>
          <p:cNvPr id="504" name="Google Shape;504;p89"/>
          <p:cNvSpPr txBox="1">
            <a:spLocks noGrp="1"/>
          </p:cNvSpPr>
          <p:nvPr>
            <p:ph type="title"/>
          </p:nvPr>
        </p:nvSpPr>
        <p:spPr>
          <a:xfrm>
            <a:off x="722313" y="3305176"/>
            <a:ext cx="7772400" cy="1021500"/>
          </a:xfrm>
          <a:prstGeom prst="rect">
            <a:avLst/>
          </a:prstGeom>
          <a:noFill/>
          <a:ln>
            <a:noFill/>
          </a:ln>
        </p:spPr>
        <p:txBody>
          <a:bodyPr spcFirstLastPara="1" wrap="square" lIns="68575" tIns="34275" rIns="68575" bIns="34275" anchor="t" anchorCtr="0">
            <a:normAutofit/>
          </a:bodyPr>
          <a:lstStyle>
            <a:lvl1pPr lvl="0" algn="l">
              <a:lnSpc>
                <a:spcPct val="100000"/>
              </a:lnSpc>
              <a:spcBef>
                <a:spcPts val="0"/>
              </a:spcBef>
              <a:spcAft>
                <a:spcPts val="0"/>
              </a:spcAft>
              <a:buClr>
                <a:schemeClr val="dk1"/>
              </a:buClr>
              <a:buSzPts val="3000"/>
              <a:buFont typeface="Arial"/>
              <a:buNone/>
              <a:defRPr sz="3000" b="1"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5" name="Google Shape;505;p89"/>
          <p:cNvSpPr txBox="1">
            <a:spLocks noGrp="1"/>
          </p:cNvSpPr>
          <p:nvPr>
            <p:ph type="body" idx="1"/>
          </p:nvPr>
        </p:nvSpPr>
        <p:spPr>
          <a:xfrm>
            <a:off x="722313" y="2180035"/>
            <a:ext cx="7772400" cy="1125000"/>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300"/>
              </a:spcBef>
              <a:spcAft>
                <a:spcPts val="0"/>
              </a:spcAft>
              <a:buClr>
                <a:srgbClr val="888888"/>
              </a:buClr>
              <a:buSzPts val="1500"/>
              <a:buNone/>
              <a:defRPr sz="1500">
                <a:solidFill>
                  <a:srgbClr val="888888"/>
                </a:solidFill>
              </a:defRPr>
            </a:lvl1pPr>
            <a:lvl2pPr marL="914400" lvl="1" indent="-228600" algn="l">
              <a:lnSpc>
                <a:spcPct val="100000"/>
              </a:lnSpc>
              <a:spcBef>
                <a:spcPts val="300"/>
              </a:spcBef>
              <a:spcAft>
                <a:spcPts val="0"/>
              </a:spcAft>
              <a:buClr>
                <a:srgbClr val="888888"/>
              </a:buClr>
              <a:buSzPts val="1400"/>
              <a:buNone/>
              <a:defRPr sz="1400">
                <a:solidFill>
                  <a:srgbClr val="888888"/>
                </a:solidFill>
              </a:defRPr>
            </a:lvl2pPr>
            <a:lvl3pPr marL="1371600" lvl="2" indent="-228600" algn="l">
              <a:lnSpc>
                <a:spcPct val="100000"/>
              </a:lnSpc>
              <a:spcBef>
                <a:spcPts val="200"/>
              </a:spcBef>
              <a:spcAft>
                <a:spcPts val="0"/>
              </a:spcAft>
              <a:buClr>
                <a:srgbClr val="888888"/>
              </a:buClr>
              <a:buSzPts val="1200"/>
              <a:buNone/>
              <a:defRPr sz="1200">
                <a:solidFill>
                  <a:srgbClr val="888888"/>
                </a:solidFill>
              </a:defRPr>
            </a:lvl3pPr>
            <a:lvl4pPr marL="1828800" lvl="3" indent="-228600" algn="l">
              <a:lnSpc>
                <a:spcPct val="100000"/>
              </a:lnSpc>
              <a:spcBef>
                <a:spcPts val="200"/>
              </a:spcBef>
              <a:spcAft>
                <a:spcPts val="0"/>
              </a:spcAft>
              <a:buClr>
                <a:srgbClr val="888888"/>
              </a:buClr>
              <a:buSzPts val="1100"/>
              <a:buNone/>
              <a:defRPr sz="1100">
                <a:solidFill>
                  <a:srgbClr val="888888"/>
                </a:solidFill>
              </a:defRPr>
            </a:lvl4pPr>
            <a:lvl5pPr marL="2286000" lvl="4" indent="-228600" algn="l">
              <a:lnSpc>
                <a:spcPct val="100000"/>
              </a:lnSpc>
              <a:spcBef>
                <a:spcPts val="200"/>
              </a:spcBef>
              <a:spcAft>
                <a:spcPts val="0"/>
              </a:spcAft>
              <a:buClr>
                <a:srgbClr val="888888"/>
              </a:buClr>
              <a:buSzPts val="1100"/>
              <a:buNone/>
              <a:defRPr sz="1100">
                <a:solidFill>
                  <a:srgbClr val="888888"/>
                </a:solidFill>
              </a:defRPr>
            </a:lvl5pPr>
            <a:lvl6pPr marL="2743200" lvl="5" indent="-228600" algn="l">
              <a:lnSpc>
                <a:spcPct val="100000"/>
              </a:lnSpc>
              <a:spcBef>
                <a:spcPts val="200"/>
              </a:spcBef>
              <a:spcAft>
                <a:spcPts val="0"/>
              </a:spcAft>
              <a:buClr>
                <a:srgbClr val="888888"/>
              </a:buClr>
              <a:buSzPts val="1100"/>
              <a:buNone/>
              <a:defRPr sz="1100">
                <a:solidFill>
                  <a:srgbClr val="888888"/>
                </a:solidFill>
              </a:defRPr>
            </a:lvl6pPr>
            <a:lvl7pPr marL="3200400" lvl="6" indent="-228600" algn="l">
              <a:lnSpc>
                <a:spcPct val="100000"/>
              </a:lnSpc>
              <a:spcBef>
                <a:spcPts val="200"/>
              </a:spcBef>
              <a:spcAft>
                <a:spcPts val="0"/>
              </a:spcAft>
              <a:buClr>
                <a:srgbClr val="888888"/>
              </a:buClr>
              <a:buSzPts val="1100"/>
              <a:buNone/>
              <a:defRPr sz="1100">
                <a:solidFill>
                  <a:srgbClr val="888888"/>
                </a:solidFill>
              </a:defRPr>
            </a:lvl7pPr>
            <a:lvl8pPr marL="3657600" lvl="7" indent="-228600" algn="l">
              <a:lnSpc>
                <a:spcPct val="100000"/>
              </a:lnSpc>
              <a:spcBef>
                <a:spcPts val="200"/>
              </a:spcBef>
              <a:spcAft>
                <a:spcPts val="0"/>
              </a:spcAft>
              <a:buClr>
                <a:srgbClr val="888888"/>
              </a:buClr>
              <a:buSzPts val="1100"/>
              <a:buNone/>
              <a:defRPr sz="1100">
                <a:solidFill>
                  <a:srgbClr val="888888"/>
                </a:solidFill>
              </a:defRPr>
            </a:lvl8pPr>
            <a:lvl9pPr marL="4114800" lvl="8" indent="-228600" algn="l">
              <a:lnSpc>
                <a:spcPct val="100000"/>
              </a:lnSpc>
              <a:spcBef>
                <a:spcPts val="200"/>
              </a:spcBef>
              <a:spcAft>
                <a:spcPts val="0"/>
              </a:spcAft>
              <a:buClr>
                <a:srgbClr val="888888"/>
              </a:buClr>
              <a:buSzPts val="1100"/>
              <a:buNone/>
              <a:defRPr sz="1100">
                <a:solidFill>
                  <a:srgbClr val="888888"/>
                </a:solidFill>
              </a:defRPr>
            </a:lvl9pPr>
          </a:lstStyle>
          <a:p>
            <a:endParaRPr/>
          </a:p>
        </p:txBody>
      </p:sp>
      <p:sp>
        <p:nvSpPr>
          <p:cNvPr id="506" name="Google Shape;506;p89"/>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7" name="Google Shape;507;p89"/>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8" name="Google Shape;508;p89"/>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9"/>
        <p:cNvGrpSpPr/>
        <p:nvPr/>
      </p:nvGrpSpPr>
      <p:grpSpPr>
        <a:xfrm>
          <a:off x="0" y="0"/>
          <a:ext cx="0" cy="0"/>
          <a:chOff x="0" y="0"/>
          <a:chExt cx="0" cy="0"/>
        </a:xfrm>
      </p:grpSpPr>
      <p:sp>
        <p:nvSpPr>
          <p:cNvPr id="510" name="Google Shape;510;p90"/>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1" name="Google Shape;511;p90"/>
          <p:cNvSpPr txBox="1">
            <a:spLocks noGrp="1"/>
          </p:cNvSpPr>
          <p:nvPr>
            <p:ph type="body" idx="1"/>
          </p:nvPr>
        </p:nvSpPr>
        <p:spPr>
          <a:xfrm>
            <a:off x="457200" y="1200151"/>
            <a:ext cx="4038600" cy="33945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2900" algn="l">
              <a:lnSpc>
                <a:spcPct val="100000"/>
              </a:lnSpc>
              <a:spcBef>
                <a:spcPts val="40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7500" algn="l">
              <a:lnSpc>
                <a:spcPct val="100000"/>
              </a:lnSpc>
              <a:spcBef>
                <a:spcPts val="300"/>
              </a:spcBef>
              <a:spcAft>
                <a:spcPts val="0"/>
              </a:spcAft>
              <a:buClr>
                <a:schemeClr val="dk1"/>
              </a:buClr>
              <a:buSzPts val="1400"/>
              <a:buChar char="–"/>
              <a:defRPr sz="1400"/>
            </a:lvl4pPr>
            <a:lvl5pPr marL="2286000" lvl="4" indent="-317500" algn="l">
              <a:lnSpc>
                <a:spcPct val="100000"/>
              </a:lnSpc>
              <a:spcBef>
                <a:spcPts val="300"/>
              </a:spcBef>
              <a:spcAft>
                <a:spcPts val="0"/>
              </a:spcAft>
              <a:buClr>
                <a:schemeClr val="dk1"/>
              </a:buClr>
              <a:buSzPts val="1400"/>
              <a:buChar char="»"/>
              <a:defRPr sz="1400"/>
            </a:lvl5pPr>
            <a:lvl6pPr marL="2743200" lvl="5" indent="-317500" algn="l">
              <a:lnSpc>
                <a:spcPct val="100000"/>
              </a:lnSpc>
              <a:spcBef>
                <a:spcPts val="300"/>
              </a:spcBef>
              <a:spcAft>
                <a:spcPts val="0"/>
              </a:spcAft>
              <a:buClr>
                <a:schemeClr val="dk1"/>
              </a:buClr>
              <a:buSzPts val="1400"/>
              <a:buChar char="•"/>
              <a:defRPr sz="1400"/>
            </a:lvl6pPr>
            <a:lvl7pPr marL="3200400" lvl="6" indent="-317500" algn="l">
              <a:lnSpc>
                <a:spcPct val="100000"/>
              </a:lnSpc>
              <a:spcBef>
                <a:spcPts val="300"/>
              </a:spcBef>
              <a:spcAft>
                <a:spcPts val="0"/>
              </a:spcAft>
              <a:buClr>
                <a:schemeClr val="dk1"/>
              </a:buClr>
              <a:buSzPts val="1400"/>
              <a:buChar char="•"/>
              <a:defRPr sz="1400"/>
            </a:lvl7pPr>
            <a:lvl8pPr marL="3657600" lvl="7" indent="-317500" algn="l">
              <a:lnSpc>
                <a:spcPct val="100000"/>
              </a:lnSpc>
              <a:spcBef>
                <a:spcPts val="300"/>
              </a:spcBef>
              <a:spcAft>
                <a:spcPts val="0"/>
              </a:spcAft>
              <a:buClr>
                <a:schemeClr val="dk1"/>
              </a:buClr>
              <a:buSzPts val="1400"/>
              <a:buChar char="•"/>
              <a:defRPr sz="1400"/>
            </a:lvl8pPr>
            <a:lvl9pPr marL="4114800" lvl="8" indent="-317500" algn="l">
              <a:lnSpc>
                <a:spcPct val="100000"/>
              </a:lnSpc>
              <a:spcBef>
                <a:spcPts val="300"/>
              </a:spcBef>
              <a:spcAft>
                <a:spcPts val="0"/>
              </a:spcAft>
              <a:buClr>
                <a:schemeClr val="dk1"/>
              </a:buClr>
              <a:buSzPts val="1400"/>
              <a:buChar char="•"/>
              <a:defRPr sz="1400"/>
            </a:lvl9pPr>
          </a:lstStyle>
          <a:p>
            <a:endParaRPr/>
          </a:p>
        </p:txBody>
      </p:sp>
      <p:sp>
        <p:nvSpPr>
          <p:cNvPr id="512" name="Google Shape;512;p90"/>
          <p:cNvSpPr txBox="1">
            <a:spLocks noGrp="1"/>
          </p:cNvSpPr>
          <p:nvPr>
            <p:ph type="body" idx="2"/>
          </p:nvPr>
        </p:nvSpPr>
        <p:spPr>
          <a:xfrm>
            <a:off x="4648200" y="1200151"/>
            <a:ext cx="4038600" cy="33945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2900" algn="l">
              <a:lnSpc>
                <a:spcPct val="100000"/>
              </a:lnSpc>
              <a:spcBef>
                <a:spcPts val="40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7500" algn="l">
              <a:lnSpc>
                <a:spcPct val="100000"/>
              </a:lnSpc>
              <a:spcBef>
                <a:spcPts val="300"/>
              </a:spcBef>
              <a:spcAft>
                <a:spcPts val="0"/>
              </a:spcAft>
              <a:buClr>
                <a:schemeClr val="dk1"/>
              </a:buClr>
              <a:buSzPts val="1400"/>
              <a:buChar char="–"/>
              <a:defRPr sz="1400"/>
            </a:lvl4pPr>
            <a:lvl5pPr marL="2286000" lvl="4" indent="-317500" algn="l">
              <a:lnSpc>
                <a:spcPct val="100000"/>
              </a:lnSpc>
              <a:spcBef>
                <a:spcPts val="300"/>
              </a:spcBef>
              <a:spcAft>
                <a:spcPts val="0"/>
              </a:spcAft>
              <a:buClr>
                <a:schemeClr val="dk1"/>
              </a:buClr>
              <a:buSzPts val="1400"/>
              <a:buChar char="»"/>
              <a:defRPr sz="1400"/>
            </a:lvl5pPr>
            <a:lvl6pPr marL="2743200" lvl="5" indent="-317500" algn="l">
              <a:lnSpc>
                <a:spcPct val="100000"/>
              </a:lnSpc>
              <a:spcBef>
                <a:spcPts val="300"/>
              </a:spcBef>
              <a:spcAft>
                <a:spcPts val="0"/>
              </a:spcAft>
              <a:buClr>
                <a:schemeClr val="dk1"/>
              </a:buClr>
              <a:buSzPts val="1400"/>
              <a:buChar char="•"/>
              <a:defRPr sz="1400"/>
            </a:lvl6pPr>
            <a:lvl7pPr marL="3200400" lvl="6" indent="-317500" algn="l">
              <a:lnSpc>
                <a:spcPct val="100000"/>
              </a:lnSpc>
              <a:spcBef>
                <a:spcPts val="300"/>
              </a:spcBef>
              <a:spcAft>
                <a:spcPts val="0"/>
              </a:spcAft>
              <a:buClr>
                <a:schemeClr val="dk1"/>
              </a:buClr>
              <a:buSzPts val="1400"/>
              <a:buChar char="•"/>
              <a:defRPr sz="1400"/>
            </a:lvl7pPr>
            <a:lvl8pPr marL="3657600" lvl="7" indent="-317500" algn="l">
              <a:lnSpc>
                <a:spcPct val="100000"/>
              </a:lnSpc>
              <a:spcBef>
                <a:spcPts val="300"/>
              </a:spcBef>
              <a:spcAft>
                <a:spcPts val="0"/>
              </a:spcAft>
              <a:buClr>
                <a:schemeClr val="dk1"/>
              </a:buClr>
              <a:buSzPts val="1400"/>
              <a:buChar char="•"/>
              <a:defRPr sz="1400"/>
            </a:lvl8pPr>
            <a:lvl9pPr marL="4114800" lvl="8" indent="-317500" algn="l">
              <a:lnSpc>
                <a:spcPct val="100000"/>
              </a:lnSpc>
              <a:spcBef>
                <a:spcPts val="300"/>
              </a:spcBef>
              <a:spcAft>
                <a:spcPts val="0"/>
              </a:spcAft>
              <a:buClr>
                <a:schemeClr val="dk1"/>
              </a:buClr>
              <a:buSzPts val="1400"/>
              <a:buChar char="•"/>
              <a:defRPr sz="1400"/>
            </a:lvl9pPr>
          </a:lstStyle>
          <a:p>
            <a:endParaRPr/>
          </a:p>
        </p:txBody>
      </p:sp>
      <p:sp>
        <p:nvSpPr>
          <p:cNvPr id="513" name="Google Shape;513;p90"/>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4" name="Google Shape;514;p90"/>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5" name="Google Shape;515;p90"/>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6"/>
        <p:cNvGrpSpPr/>
        <p:nvPr/>
      </p:nvGrpSpPr>
      <p:grpSpPr>
        <a:xfrm>
          <a:off x="0" y="0"/>
          <a:ext cx="0" cy="0"/>
          <a:chOff x="0" y="0"/>
          <a:chExt cx="0" cy="0"/>
        </a:xfrm>
      </p:grpSpPr>
      <p:sp>
        <p:nvSpPr>
          <p:cNvPr id="517" name="Google Shape;517;p91"/>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8" name="Google Shape;518;p91"/>
          <p:cNvSpPr txBox="1">
            <a:spLocks noGrp="1"/>
          </p:cNvSpPr>
          <p:nvPr>
            <p:ph type="body" idx="1"/>
          </p:nvPr>
        </p:nvSpPr>
        <p:spPr>
          <a:xfrm>
            <a:off x="457200" y="1151335"/>
            <a:ext cx="4040100" cy="479700"/>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400"/>
              </a:spcBef>
              <a:spcAft>
                <a:spcPts val="0"/>
              </a:spcAft>
              <a:buClr>
                <a:schemeClr val="dk1"/>
              </a:buClr>
              <a:buSzPts val="1800"/>
              <a:buNone/>
              <a:defRPr sz="1800" b="1"/>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300"/>
              </a:spcBef>
              <a:spcAft>
                <a:spcPts val="0"/>
              </a:spcAft>
              <a:buClr>
                <a:schemeClr val="dk1"/>
              </a:buClr>
              <a:buSzPts val="1400"/>
              <a:buNone/>
              <a:defRPr sz="1400" b="1"/>
            </a:lvl3pPr>
            <a:lvl4pPr marL="1828800" lvl="3" indent="-228600" algn="l">
              <a:lnSpc>
                <a:spcPct val="100000"/>
              </a:lnSpc>
              <a:spcBef>
                <a:spcPts val="200"/>
              </a:spcBef>
              <a:spcAft>
                <a:spcPts val="0"/>
              </a:spcAft>
              <a:buClr>
                <a:schemeClr val="dk1"/>
              </a:buClr>
              <a:buSzPts val="1200"/>
              <a:buNone/>
              <a:defRPr sz="1200" b="1"/>
            </a:lvl4pPr>
            <a:lvl5pPr marL="2286000" lvl="4" indent="-228600" algn="l">
              <a:lnSpc>
                <a:spcPct val="100000"/>
              </a:lnSpc>
              <a:spcBef>
                <a:spcPts val="200"/>
              </a:spcBef>
              <a:spcAft>
                <a:spcPts val="0"/>
              </a:spcAft>
              <a:buClr>
                <a:schemeClr val="dk1"/>
              </a:buClr>
              <a:buSzPts val="1200"/>
              <a:buNone/>
              <a:defRPr sz="1200" b="1"/>
            </a:lvl5pPr>
            <a:lvl6pPr marL="2743200" lvl="5" indent="-228600" algn="l">
              <a:lnSpc>
                <a:spcPct val="100000"/>
              </a:lnSpc>
              <a:spcBef>
                <a:spcPts val="200"/>
              </a:spcBef>
              <a:spcAft>
                <a:spcPts val="0"/>
              </a:spcAft>
              <a:buClr>
                <a:schemeClr val="dk1"/>
              </a:buClr>
              <a:buSzPts val="1200"/>
              <a:buNone/>
              <a:defRPr sz="1200" b="1"/>
            </a:lvl6pPr>
            <a:lvl7pPr marL="3200400" lvl="6" indent="-228600" algn="l">
              <a:lnSpc>
                <a:spcPct val="100000"/>
              </a:lnSpc>
              <a:spcBef>
                <a:spcPts val="200"/>
              </a:spcBef>
              <a:spcAft>
                <a:spcPts val="0"/>
              </a:spcAft>
              <a:buClr>
                <a:schemeClr val="dk1"/>
              </a:buClr>
              <a:buSzPts val="1200"/>
              <a:buNone/>
              <a:defRPr sz="1200" b="1"/>
            </a:lvl7pPr>
            <a:lvl8pPr marL="3657600" lvl="7" indent="-228600" algn="l">
              <a:lnSpc>
                <a:spcPct val="100000"/>
              </a:lnSpc>
              <a:spcBef>
                <a:spcPts val="200"/>
              </a:spcBef>
              <a:spcAft>
                <a:spcPts val="0"/>
              </a:spcAft>
              <a:buClr>
                <a:schemeClr val="dk1"/>
              </a:buClr>
              <a:buSzPts val="1200"/>
              <a:buNone/>
              <a:defRPr sz="1200" b="1"/>
            </a:lvl8pPr>
            <a:lvl9pPr marL="4114800" lvl="8" indent="-228600" algn="l">
              <a:lnSpc>
                <a:spcPct val="100000"/>
              </a:lnSpc>
              <a:spcBef>
                <a:spcPts val="200"/>
              </a:spcBef>
              <a:spcAft>
                <a:spcPts val="0"/>
              </a:spcAft>
              <a:buClr>
                <a:schemeClr val="dk1"/>
              </a:buClr>
              <a:buSzPts val="1200"/>
              <a:buNone/>
              <a:defRPr sz="1200" b="1"/>
            </a:lvl9pPr>
          </a:lstStyle>
          <a:p>
            <a:endParaRPr/>
          </a:p>
        </p:txBody>
      </p:sp>
      <p:sp>
        <p:nvSpPr>
          <p:cNvPr id="519" name="Google Shape;519;p91"/>
          <p:cNvSpPr txBox="1">
            <a:spLocks noGrp="1"/>
          </p:cNvSpPr>
          <p:nvPr>
            <p:ph type="body" idx="2"/>
          </p:nvPr>
        </p:nvSpPr>
        <p:spPr>
          <a:xfrm>
            <a:off x="457200" y="1631156"/>
            <a:ext cx="4040100" cy="2963400"/>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400"/>
              </a:spcBef>
              <a:spcAft>
                <a:spcPts val="0"/>
              </a:spcAft>
              <a:buClr>
                <a:schemeClr val="dk1"/>
              </a:buClr>
              <a:buSzPts val="1800"/>
              <a:buChar char="•"/>
              <a:defRPr sz="1800"/>
            </a:lvl1pPr>
            <a:lvl2pPr marL="914400" lvl="1" indent="-323850" algn="l">
              <a:lnSpc>
                <a:spcPct val="100000"/>
              </a:lnSpc>
              <a:spcBef>
                <a:spcPts val="300"/>
              </a:spcBef>
              <a:spcAft>
                <a:spcPts val="0"/>
              </a:spcAft>
              <a:buClr>
                <a:schemeClr val="dk1"/>
              </a:buClr>
              <a:buSzPts val="1500"/>
              <a:buChar char="–"/>
              <a:defRPr sz="1500"/>
            </a:lvl2pPr>
            <a:lvl3pPr marL="1371600" lvl="2" indent="-317500" algn="l">
              <a:lnSpc>
                <a:spcPct val="100000"/>
              </a:lnSpc>
              <a:spcBef>
                <a:spcPts val="300"/>
              </a:spcBef>
              <a:spcAft>
                <a:spcPts val="0"/>
              </a:spcAft>
              <a:buClr>
                <a:schemeClr val="dk1"/>
              </a:buClr>
              <a:buSzPts val="1400"/>
              <a:buChar char="•"/>
              <a:defRPr sz="14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520" name="Google Shape;520;p91"/>
          <p:cNvSpPr txBox="1">
            <a:spLocks noGrp="1"/>
          </p:cNvSpPr>
          <p:nvPr>
            <p:ph type="body" idx="3"/>
          </p:nvPr>
        </p:nvSpPr>
        <p:spPr>
          <a:xfrm>
            <a:off x="4645026" y="1151335"/>
            <a:ext cx="4041900" cy="479700"/>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400"/>
              </a:spcBef>
              <a:spcAft>
                <a:spcPts val="0"/>
              </a:spcAft>
              <a:buClr>
                <a:schemeClr val="dk1"/>
              </a:buClr>
              <a:buSzPts val="1800"/>
              <a:buNone/>
              <a:defRPr sz="1800" b="1"/>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300"/>
              </a:spcBef>
              <a:spcAft>
                <a:spcPts val="0"/>
              </a:spcAft>
              <a:buClr>
                <a:schemeClr val="dk1"/>
              </a:buClr>
              <a:buSzPts val="1400"/>
              <a:buNone/>
              <a:defRPr sz="1400" b="1"/>
            </a:lvl3pPr>
            <a:lvl4pPr marL="1828800" lvl="3" indent="-228600" algn="l">
              <a:lnSpc>
                <a:spcPct val="100000"/>
              </a:lnSpc>
              <a:spcBef>
                <a:spcPts val="200"/>
              </a:spcBef>
              <a:spcAft>
                <a:spcPts val="0"/>
              </a:spcAft>
              <a:buClr>
                <a:schemeClr val="dk1"/>
              </a:buClr>
              <a:buSzPts val="1200"/>
              <a:buNone/>
              <a:defRPr sz="1200" b="1"/>
            </a:lvl4pPr>
            <a:lvl5pPr marL="2286000" lvl="4" indent="-228600" algn="l">
              <a:lnSpc>
                <a:spcPct val="100000"/>
              </a:lnSpc>
              <a:spcBef>
                <a:spcPts val="200"/>
              </a:spcBef>
              <a:spcAft>
                <a:spcPts val="0"/>
              </a:spcAft>
              <a:buClr>
                <a:schemeClr val="dk1"/>
              </a:buClr>
              <a:buSzPts val="1200"/>
              <a:buNone/>
              <a:defRPr sz="1200" b="1"/>
            </a:lvl5pPr>
            <a:lvl6pPr marL="2743200" lvl="5" indent="-228600" algn="l">
              <a:lnSpc>
                <a:spcPct val="100000"/>
              </a:lnSpc>
              <a:spcBef>
                <a:spcPts val="200"/>
              </a:spcBef>
              <a:spcAft>
                <a:spcPts val="0"/>
              </a:spcAft>
              <a:buClr>
                <a:schemeClr val="dk1"/>
              </a:buClr>
              <a:buSzPts val="1200"/>
              <a:buNone/>
              <a:defRPr sz="1200" b="1"/>
            </a:lvl6pPr>
            <a:lvl7pPr marL="3200400" lvl="6" indent="-228600" algn="l">
              <a:lnSpc>
                <a:spcPct val="100000"/>
              </a:lnSpc>
              <a:spcBef>
                <a:spcPts val="200"/>
              </a:spcBef>
              <a:spcAft>
                <a:spcPts val="0"/>
              </a:spcAft>
              <a:buClr>
                <a:schemeClr val="dk1"/>
              </a:buClr>
              <a:buSzPts val="1200"/>
              <a:buNone/>
              <a:defRPr sz="1200" b="1"/>
            </a:lvl7pPr>
            <a:lvl8pPr marL="3657600" lvl="7" indent="-228600" algn="l">
              <a:lnSpc>
                <a:spcPct val="100000"/>
              </a:lnSpc>
              <a:spcBef>
                <a:spcPts val="200"/>
              </a:spcBef>
              <a:spcAft>
                <a:spcPts val="0"/>
              </a:spcAft>
              <a:buClr>
                <a:schemeClr val="dk1"/>
              </a:buClr>
              <a:buSzPts val="1200"/>
              <a:buNone/>
              <a:defRPr sz="1200" b="1"/>
            </a:lvl8pPr>
            <a:lvl9pPr marL="4114800" lvl="8" indent="-228600" algn="l">
              <a:lnSpc>
                <a:spcPct val="100000"/>
              </a:lnSpc>
              <a:spcBef>
                <a:spcPts val="200"/>
              </a:spcBef>
              <a:spcAft>
                <a:spcPts val="0"/>
              </a:spcAft>
              <a:buClr>
                <a:schemeClr val="dk1"/>
              </a:buClr>
              <a:buSzPts val="1200"/>
              <a:buNone/>
              <a:defRPr sz="1200" b="1"/>
            </a:lvl9pPr>
          </a:lstStyle>
          <a:p>
            <a:endParaRPr/>
          </a:p>
        </p:txBody>
      </p:sp>
      <p:sp>
        <p:nvSpPr>
          <p:cNvPr id="521" name="Google Shape;521;p91"/>
          <p:cNvSpPr txBox="1">
            <a:spLocks noGrp="1"/>
          </p:cNvSpPr>
          <p:nvPr>
            <p:ph type="body" idx="4"/>
          </p:nvPr>
        </p:nvSpPr>
        <p:spPr>
          <a:xfrm>
            <a:off x="4645026" y="1631156"/>
            <a:ext cx="4041900" cy="2963400"/>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400"/>
              </a:spcBef>
              <a:spcAft>
                <a:spcPts val="0"/>
              </a:spcAft>
              <a:buClr>
                <a:schemeClr val="dk1"/>
              </a:buClr>
              <a:buSzPts val="1800"/>
              <a:buChar char="•"/>
              <a:defRPr sz="1800"/>
            </a:lvl1pPr>
            <a:lvl2pPr marL="914400" lvl="1" indent="-323850" algn="l">
              <a:lnSpc>
                <a:spcPct val="100000"/>
              </a:lnSpc>
              <a:spcBef>
                <a:spcPts val="300"/>
              </a:spcBef>
              <a:spcAft>
                <a:spcPts val="0"/>
              </a:spcAft>
              <a:buClr>
                <a:schemeClr val="dk1"/>
              </a:buClr>
              <a:buSzPts val="1500"/>
              <a:buChar char="–"/>
              <a:defRPr sz="1500"/>
            </a:lvl2pPr>
            <a:lvl3pPr marL="1371600" lvl="2" indent="-317500" algn="l">
              <a:lnSpc>
                <a:spcPct val="100000"/>
              </a:lnSpc>
              <a:spcBef>
                <a:spcPts val="300"/>
              </a:spcBef>
              <a:spcAft>
                <a:spcPts val="0"/>
              </a:spcAft>
              <a:buClr>
                <a:schemeClr val="dk1"/>
              </a:buClr>
              <a:buSzPts val="1400"/>
              <a:buChar char="•"/>
              <a:defRPr sz="14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522" name="Google Shape;522;p91"/>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3" name="Google Shape;523;p91"/>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4" name="Google Shape;524;p91"/>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5"/>
        <p:cNvGrpSpPr/>
        <p:nvPr/>
      </p:nvGrpSpPr>
      <p:grpSpPr>
        <a:xfrm>
          <a:off x="0" y="0"/>
          <a:ext cx="0" cy="0"/>
          <a:chOff x="0" y="0"/>
          <a:chExt cx="0" cy="0"/>
        </a:xfrm>
      </p:grpSpPr>
      <p:sp>
        <p:nvSpPr>
          <p:cNvPr id="526" name="Google Shape;526;p92"/>
          <p:cNvSpPr txBox="1">
            <a:spLocks noGrp="1"/>
          </p:cNvSpPr>
          <p:nvPr>
            <p:ph type="title"/>
          </p:nvPr>
        </p:nvSpPr>
        <p:spPr>
          <a:xfrm>
            <a:off x="457201" y="204788"/>
            <a:ext cx="3008400" cy="871500"/>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dk1"/>
              </a:buClr>
              <a:buSzPts val="1500"/>
              <a:buFont typeface="Arial"/>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7" name="Google Shape;527;p92"/>
          <p:cNvSpPr txBox="1">
            <a:spLocks noGrp="1"/>
          </p:cNvSpPr>
          <p:nvPr>
            <p:ph type="body" idx="1"/>
          </p:nvPr>
        </p:nvSpPr>
        <p:spPr>
          <a:xfrm>
            <a:off x="3575050" y="204788"/>
            <a:ext cx="5111700" cy="4389900"/>
          </a:xfrm>
          <a:prstGeom prst="rect">
            <a:avLst/>
          </a:prstGeom>
          <a:noFill/>
          <a:ln>
            <a:noFill/>
          </a:ln>
        </p:spPr>
        <p:txBody>
          <a:bodyPr spcFirstLastPara="1" wrap="square" lIns="68575" tIns="34275" rIns="68575" bIns="34275" anchor="t" anchorCtr="0">
            <a:normAutofit/>
          </a:bodyPr>
          <a:lstStyle>
            <a:lvl1pPr marL="457200" lvl="0" indent="-381000" algn="l">
              <a:lnSpc>
                <a:spcPct val="100000"/>
              </a:lnSpc>
              <a:spcBef>
                <a:spcPts val="500"/>
              </a:spcBef>
              <a:spcAft>
                <a:spcPts val="0"/>
              </a:spcAft>
              <a:buClr>
                <a:schemeClr val="dk1"/>
              </a:buClr>
              <a:buSzPts val="2400"/>
              <a:buChar char="•"/>
              <a:defRPr sz="2400"/>
            </a:lvl1pPr>
            <a:lvl2pPr marL="914400" lvl="1" indent="-361950" algn="l">
              <a:lnSpc>
                <a:spcPct val="100000"/>
              </a:lnSpc>
              <a:spcBef>
                <a:spcPts val="400"/>
              </a:spcBef>
              <a:spcAft>
                <a:spcPts val="0"/>
              </a:spcAft>
              <a:buClr>
                <a:schemeClr val="dk1"/>
              </a:buClr>
              <a:buSzPts val="2100"/>
              <a:buChar char="–"/>
              <a:defRPr sz="2100"/>
            </a:lvl2pPr>
            <a:lvl3pPr marL="1371600" lvl="2" indent="-342900" algn="l">
              <a:lnSpc>
                <a:spcPct val="100000"/>
              </a:lnSpc>
              <a:spcBef>
                <a:spcPts val="400"/>
              </a:spcBef>
              <a:spcAft>
                <a:spcPts val="0"/>
              </a:spcAft>
              <a:buClr>
                <a:schemeClr val="dk1"/>
              </a:buClr>
              <a:buSzPts val="1800"/>
              <a:buChar char="•"/>
              <a:defRPr sz="1800"/>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23850" algn="l">
              <a:lnSpc>
                <a:spcPct val="100000"/>
              </a:lnSpc>
              <a:spcBef>
                <a:spcPts val="300"/>
              </a:spcBef>
              <a:spcAft>
                <a:spcPts val="0"/>
              </a:spcAft>
              <a:buClr>
                <a:schemeClr val="dk1"/>
              </a:buClr>
              <a:buSzPts val="1500"/>
              <a:buChar char="•"/>
              <a:defRPr sz="1500"/>
            </a:lvl6pPr>
            <a:lvl7pPr marL="3200400" lvl="6" indent="-323850" algn="l">
              <a:lnSpc>
                <a:spcPct val="100000"/>
              </a:lnSpc>
              <a:spcBef>
                <a:spcPts val="300"/>
              </a:spcBef>
              <a:spcAft>
                <a:spcPts val="0"/>
              </a:spcAft>
              <a:buClr>
                <a:schemeClr val="dk1"/>
              </a:buClr>
              <a:buSzPts val="1500"/>
              <a:buChar char="•"/>
              <a:defRPr sz="1500"/>
            </a:lvl7pPr>
            <a:lvl8pPr marL="3657600" lvl="7" indent="-323850" algn="l">
              <a:lnSpc>
                <a:spcPct val="100000"/>
              </a:lnSpc>
              <a:spcBef>
                <a:spcPts val="300"/>
              </a:spcBef>
              <a:spcAft>
                <a:spcPts val="0"/>
              </a:spcAft>
              <a:buClr>
                <a:schemeClr val="dk1"/>
              </a:buClr>
              <a:buSzPts val="1500"/>
              <a:buChar char="•"/>
              <a:defRPr sz="1500"/>
            </a:lvl8pPr>
            <a:lvl9pPr marL="4114800" lvl="8" indent="-323850" algn="l">
              <a:lnSpc>
                <a:spcPct val="100000"/>
              </a:lnSpc>
              <a:spcBef>
                <a:spcPts val="300"/>
              </a:spcBef>
              <a:spcAft>
                <a:spcPts val="0"/>
              </a:spcAft>
              <a:buClr>
                <a:schemeClr val="dk1"/>
              </a:buClr>
              <a:buSzPts val="1500"/>
              <a:buChar char="•"/>
              <a:defRPr sz="1500"/>
            </a:lvl9pPr>
          </a:lstStyle>
          <a:p>
            <a:endParaRPr/>
          </a:p>
        </p:txBody>
      </p:sp>
      <p:sp>
        <p:nvSpPr>
          <p:cNvPr id="528" name="Google Shape;528;p92"/>
          <p:cNvSpPr txBox="1">
            <a:spLocks noGrp="1"/>
          </p:cNvSpPr>
          <p:nvPr>
            <p:ph type="body" idx="2"/>
          </p:nvPr>
        </p:nvSpPr>
        <p:spPr>
          <a:xfrm>
            <a:off x="457201" y="1076326"/>
            <a:ext cx="3008400" cy="35184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200"/>
              </a:spcBef>
              <a:spcAft>
                <a:spcPts val="0"/>
              </a:spcAft>
              <a:buClr>
                <a:schemeClr val="dk1"/>
              </a:buClr>
              <a:buSzPts val="1100"/>
              <a:buNone/>
              <a:defRPr sz="1100"/>
            </a:lvl1pPr>
            <a:lvl2pPr marL="914400" lvl="1" indent="-228600" algn="l">
              <a:lnSpc>
                <a:spcPct val="100000"/>
              </a:lnSpc>
              <a:spcBef>
                <a:spcPts val="200"/>
              </a:spcBef>
              <a:spcAft>
                <a:spcPts val="0"/>
              </a:spcAft>
              <a:buClr>
                <a:schemeClr val="dk1"/>
              </a:buClr>
              <a:buSzPts val="900"/>
              <a:buNone/>
              <a:defRPr sz="900"/>
            </a:lvl2pPr>
            <a:lvl3pPr marL="1371600" lvl="2" indent="-228600" algn="l">
              <a:lnSpc>
                <a:spcPct val="100000"/>
              </a:lnSpc>
              <a:spcBef>
                <a:spcPts val="200"/>
              </a:spcBef>
              <a:spcAft>
                <a:spcPts val="0"/>
              </a:spcAft>
              <a:buClr>
                <a:schemeClr val="dk1"/>
              </a:buClr>
              <a:buSzPts val="800"/>
              <a:buNone/>
              <a:defRPr sz="800"/>
            </a:lvl3pPr>
            <a:lvl4pPr marL="1828800" lvl="3" indent="-228600" algn="l">
              <a:lnSpc>
                <a:spcPct val="100000"/>
              </a:lnSpc>
              <a:spcBef>
                <a:spcPts val="100"/>
              </a:spcBef>
              <a:spcAft>
                <a:spcPts val="0"/>
              </a:spcAft>
              <a:buClr>
                <a:schemeClr val="dk1"/>
              </a:buClr>
              <a:buSzPts val="7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529" name="Google Shape;529;p92"/>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0" name="Google Shape;530;p92"/>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1" name="Google Shape;531;p92"/>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2"/>
        <p:cNvGrpSpPr/>
        <p:nvPr/>
      </p:nvGrpSpPr>
      <p:grpSpPr>
        <a:xfrm>
          <a:off x="0" y="0"/>
          <a:ext cx="0" cy="0"/>
          <a:chOff x="0" y="0"/>
          <a:chExt cx="0" cy="0"/>
        </a:xfrm>
      </p:grpSpPr>
      <p:sp>
        <p:nvSpPr>
          <p:cNvPr id="533" name="Google Shape;533;p93"/>
          <p:cNvSpPr txBox="1">
            <a:spLocks noGrp="1"/>
          </p:cNvSpPr>
          <p:nvPr>
            <p:ph type="title"/>
          </p:nvPr>
        </p:nvSpPr>
        <p:spPr>
          <a:xfrm>
            <a:off x="1792288" y="3600450"/>
            <a:ext cx="5486400" cy="425100"/>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dk1"/>
              </a:buClr>
              <a:buSzPts val="1500"/>
              <a:buFont typeface="Arial"/>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4" name="Google Shape;534;p93"/>
          <p:cNvSpPr>
            <a:spLocks noGrp="1"/>
          </p:cNvSpPr>
          <p:nvPr>
            <p:ph type="pic" idx="2"/>
          </p:nvPr>
        </p:nvSpPr>
        <p:spPr>
          <a:xfrm>
            <a:off x="1792288" y="459581"/>
            <a:ext cx="5486400" cy="3086100"/>
          </a:xfrm>
          <a:prstGeom prst="rect">
            <a:avLst/>
          </a:prstGeom>
          <a:noFill/>
          <a:ln>
            <a:noFill/>
          </a:ln>
        </p:spPr>
      </p:sp>
      <p:sp>
        <p:nvSpPr>
          <p:cNvPr id="535" name="Google Shape;535;p93"/>
          <p:cNvSpPr txBox="1">
            <a:spLocks noGrp="1"/>
          </p:cNvSpPr>
          <p:nvPr>
            <p:ph type="body" idx="1"/>
          </p:nvPr>
        </p:nvSpPr>
        <p:spPr>
          <a:xfrm>
            <a:off x="1792288" y="4025504"/>
            <a:ext cx="5486400" cy="6036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200"/>
              </a:spcBef>
              <a:spcAft>
                <a:spcPts val="0"/>
              </a:spcAft>
              <a:buClr>
                <a:schemeClr val="dk1"/>
              </a:buClr>
              <a:buSzPts val="1100"/>
              <a:buNone/>
              <a:defRPr sz="1100"/>
            </a:lvl1pPr>
            <a:lvl2pPr marL="914400" lvl="1" indent="-228600" algn="l">
              <a:lnSpc>
                <a:spcPct val="100000"/>
              </a:lnSpc>
              <a:spcBef>
                <a:spcPts val="200"/>
              </a:spcBef>
              <a:spcAft>
                <a:spcPts val="0"/>
              </a:spcAft>
              <a:buClr>
                <a:schemeClr val="dk1"/>
              </a:buClr>
              <a:buSzPts val="900"/>
              <a:buNone/>
              <a:defRPr sz="900"/>
            </a:lvl2pPr>
            <a:lvl3pPr marL="1371600" lvl="2" indent="-228600" algn="l">
              <a:lnSpc>
                <a:spcPct val="100000"/>
              </a:lnSpc>
              <a:spcBef>
                <a:spcPts val="200"/>
              </a:spcBef>
              <a:spcAft>
                <a:spcPts val="0"/>
              </a:spcAft>
              <a:buClr>
                <a:schemeClr val="dk1"/>
              </a:buClr>
              <a:buSzPts val="800"/>
              <a:buNone/>
              <a:defRPr sz="800"/>
            </a:lvl3pPr>
            <a:lvl4pPr marL="1828800" lvl="3" indent="-228600" algn="l">
              <a:lnSpc>
                <a:spcPct val="100000"/>
              </a:lnSpc>
              <a:spcBef>
                <a:spcPts val="100"/>
              </a:spcBef>
              <a:spcAft>
                <a:spcPts val="0"/>
              </a:spcAft>
              <a:buClr>
                <a:schemeClr val="dk1"/>
              </a:buClr>
              <a:buSzPts val="7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536" name="Google Shape;536;p93"/>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7" name="Google Shape;537;p93"/>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8" name="Google Shape;538;p93"/>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39"/>
        <p:cNvGrpSpPr/>
        <p:nvPr/>
      </p:nvGrpSpPr>
      <p:grpSpPr>
        <a:xfrm>
          <a:off x="0" y="0"/>
          <a:ext cx="0" cy="0"/>
          <a:chOff x="0" y="0"/>
          <a:chExt cx="0" cy="0"/>
        </a:xfrm>
      </p:grpSpPr>
      <p:sp>
        <p:nvSpPr>
          <p:cNvPr id="540" name="Google Shape;540;p94"/>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1" name="Google Shape;541;p94"/>
          <p:cNvSpPr txBox="1">
            <a:spLocks noGrp="1"/>
          </p:cNvSpPr>
          <p:nvPr>
            <p:ph type="body" idx="1"/>
          </p:nvPr>
        </p:nvSpPr>
        <p:spPr>
          <a:xfrm rot="5400000">
            <a:off x="2874750" y="-1217400"/>
            <a:ext cx="3394500" cy="82296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1"/>
              </a:buClr>
              <a:buSzPts val="1400"/>
              <a:buChar char="•"/>
              <a:defRPr/>
            </a:lvl1pPr>
            <a:lvl2pPr marL="914400" lvl="1" indent="-317500" algn="l">
              <a:lnSpc>
                <a:spcPct val="100000"/>
              </a:lnSpc>
              <a:spcBef>
                <a:spcPts val="300"/>
              </a:spcBef>
              <a:spcAft>
                <a:spcPts val="0"/>
              </a:spcAft>
              <a:buClr>
                <a:schemeClr val="dk1"/>
              </a:buClr>
              <a:buSzPts val="1400"/>
              <a:buChar char="–"/>
              <a:defRPr/>
            </a:lvl2pPr>
            <a:lvl3pPr marL="1371600" lvl="2" indent="-317500" algn="l">
              <a:lnSpc>
                <a:spcPct val="100000"/>
              </a:lnSpc>
              <a:spcBef>
                <a:spcPts val="300"/>
              </a:spcBef>
              <a:spcAft>
                <a:spcPts val="0"/>
              </a:spcAft>
              <a:buClr>
                <a:schemeClr val="dk1"/>
              </a:buClr>
              <a:buSzPts val="1400"/>
              <a:buChar char="•"/>
              <a:defRPr/>
            </a:lvl3pPr>
            <a:lvl4pPr marL="1828800" lvl="3" indent="-317500" algn="l">
              <a:lnSpc>
                <a:spcPct val="100000"/>
              </a:lnSpc>
              <a:spcBef>
                <a:spcPts val="300"/>
              </a:spcBef>
              <a:spcAft>
                <a:spcPts val="0"/>
              </a:spcAft>
              <a:buClr>
                <a:schemeClr val="dk1"/>
              </a:buClr>
              <a:buSzPts val="14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542" name="Google Shape;542;p94"/>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3" name="Google Shape;543;p94"/>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4" name="Google Shape;544;p94"/>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45"/>
        <p:cNvGrpSpPr/>
        <p:nvPr/>
      </p:nvGrpSpPr>
      <p:grpSpPr>
        <a:xfrm>
          <a:off x="0" y="0"/>
          <a:ext cx="0" cy="0"/>
          <a:chOff x="0" y="0"/>
          <a:chExt cx="0" cy="0"/>
        </a:xfrm>
      </p:grpSpPr>
      <p:sp>
        <p:nvSpPr>
          <p:cNvPr id="546" name="Google Shape;546;p95"/>
          <p:cNvSpPr txBox="1">
            <a:spLocks noGrp="1"/>
          </p:cNvSpPr>
          <p:nvPr>
            <p:ph type="title"/>
          </p:nvPr>
        </p:nvSpPr>
        <p:spPr>
          <a:xfrm rot="5400000">
            <a:off x="5463750" y="1371628"/>
            <a:ext cx="4388700" cy="20574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7" name="Google Shape;547;p95"/>
          <p:cNvSpPr txBox="1">
            <a:spLocks noGrp="1"/>
          </p:cNvSpPr>
          <p:nvPr>
            <p:ph type="body" idx="1"/>
          </p:nvPr>
        </p:nvSpPr>
        <p:spPr>
          <a:xfrm rot="5400000">
            <a:off x="1272751" y="-609571"/>
            <a:ext cx="4388700" cy="60198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1"/>
              </a:buClr>
              <a:buSzPts val="1400"/>
              <a:buChar char="•"/>
              <a:defRPr/>
            </a:lvl1pPr>
            <a:lvl2pPr marL="914400" lvl="1" indent="-317500" algn="l">
              <a:lnSpc>
                <a:spcPct val="100000"/>
              </a:lnSpc>
              <a:spcBef>
                <a:spcPts val="300"/>
              </a:spcBef>
              <a:spcAft>
                <a:spcPts val="0"/>
              </a:spcAft>
              <a:buClr>
                <a:schemeClr val="dk1"/>
              </a:buClr>
              <a:buSzPts val="1400"/>
              <a:buChar char="–"/>
              <a:defRPr/>
            </a:lvl2pPr>
            <a:lvl3pPr marL="1371600" lvl="2" indent="-317500" algn="l">
              <a:lnSpc>
                <a:spcPct val="100000"/>
              </a:lnSpc>
              <a:spcBef>
                <a:spcPts val="300"/>
              </a:spcBef>
              <a:spcAft>
                <a:spcPts val="0"/>
              </a:spcAft>
              <a:buClr>
                <a:schemeClr val="dk1"/>
              </a:buClr>
              <a:buSzPts val="1400"/>
              <a:buChar char="•"/>
              <a:defRPr/>
            </a:lvl3pPr>
            <a:lvl4pPr marL="1828800" lvl="3" indent="-317500" algn="l">
              <a:lnSpc>
                <a:spcPct val="100000"/>
              </a:lnSpc>
              <a:spcBef>
                <a:spcPts val="300"/>
              </a:spcBef>
              <a:spcAft>
                <a:spcPts val="0"/>
              </a:spcAft>
              <a:buClr>
                <a:schemeClr val="dk1"/>
              </a:buClr>
              <a:buSzPts val="14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548" name="Google Shape;548;p95"/>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9" name="Google Shape;549;p95"/>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50" name="Google Shape;550;p95"/>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5"/>
        <p:cNvGrpSpPr/>
        <p:nvPr/>
      </p:nvGrpSpPr>
      <p:grpSpPr>
        <a:xfrm>
          <a:off x="0" y="0"/>
          <a:ext cx="0" cy="0"/>
          <a:chOff x="0" y="0"/>
          <a:chExt cx="0" cy="0"/>
        </a:xfrm>
      </p:grpSpPr>
      <p:sp>
        <p:nvSpPr>
          <p:cNvPr id="556" name="Google Shape;556;p97"/>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57" name="Google Shape;557;p97"/>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58" name="Google Shape;558;p9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59" name="Google Shape;559;p9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60" name="Google Shape;560;p9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1"/>
        <p:cNvGrpSpPr/>
        <p:nvPr/>
      </p:nvGrpSpPr>
      <p:grpSpPr>
        <a:xfrm>
          <a:off x="0" y="0"/>
          <a:ext cx="0" cy="0"/>
          <a:chOff x="0" y="0"/>
          <a:chExt cx="0" cy="0"/>
        </a:xfrm>
      </p:grpSpPr>
      <p:sp>
        <p:nvSpPr>
          <p:cNvPr id="572" name="Google Shape;572;p100"/>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3" name="Google Shape;573;p100"/>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74" name="Google Shape;574;p10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5" name="Google Shape;575;p10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6" name="Google Shape;576;p10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7"/>
        <p:cNvGrpSpPr/>
        <p:nvPr/>
      </p:nvGrpSpPr>
      <p:grpSpPr>
        <a:xfrm>
          <a:off x="0" y="0"/>
          <a:ext cx="0" cy="0"/>
          <a:chOff x="0" y="0"/>
          <a:chExt cx="0" cy="0"/>
        </a:xfrm>
      </p:grpSpPr>
      <p:sp>
        <p:nvSpPr>
          <p:cNvPr id="578" name="Google Shape;578;p101"/>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9" name="Google Shape;579;p101"/>
          <p:cNvSpPr txBox="1">
            <a:spLocks noGrp="1"/>
          </p:cNvSpPr>
          <p:nvPr>
            <p:ph type="body" idx="1"/>
          </p:nvPr>
        </p:nvSpPr>
        <p:spPr>
          <a:xfrm>
            <a:off x="722313" y="2180035"/>
            <a:ext cx="7772400" cy="112530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80" name="Google Shape;580;p10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1" name="Google Shape;581;p10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2" name="Google Shape;582;p10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3"/>
        <p:cNvGrpSpPr/>
        <p:nvPr/>
      </p:nvGrpSpPr>
      <p:grpSpPr>
        <a:xfrm>
          <a:off x="0" y="0"/>
          <a:ext cx="0" cy="0"/>
          <a:chOff x="0" y="0"/>
          <a:chExt cx="0" cy="0"/>
        </a:xfrm>
      </p:grpSpPr>
      <p:sp>
        <p:nvSpPr>
          <p:cNvPr id="584" name="Google Shape;584;p102"/>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5" name="Google Shape;585;p102"/>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86" name="Google Shape;586;p102"/>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87" name="Google Shape;587;p10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8" name="Google Shape;588;p10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9" name="Google Shape;589;p10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0"/>
        <p:cNvGrpSpPr/>
        <p:nvPr/>
      </p:nvGrpSpPr>
      <p:grpSpPr>
        <a:xfrm>
          <a:off x="0" y="0"/>
          <a:ext cx="0" cy="0"/>
          <a:chOff x="0" y="0"/>
          <a:chExt cx="0" cy="0"/>
        </a:xfrm>
      </p:grpSpPr>
      <p:sp>
        <p:nvSpPr>
          <p:cNvPr id="591" name="Google Shape;591;p10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2" name="Google Shape;592;p103"/>
          <p:cNvSpPr txBox="1">
            <a:spLocks noGrp="1"/>
          </p:cNvSpPr>
          <p:nvPr>
            <p:ph type="body" idx="1"/>
          </p:nvPr>
        </p:nvSpPr>
        <p:spPr>
          <a:xfrm>
            <a:off x="457200" y="1151335"/>
            <a:ext cx="4040100" cy="480000"/>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93" name="Google Shape;593;p103"/>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94" name="Google Shape;594;p103"/>
          <p:cNvSpPr txBox="1">
            <a:spLocks noGrp="1"/>
          </p:cNvSpPr>
          <p:nvPr>
            <p:ph type="body" idx="3"/>
          </p:nvPr>
        </p:nvSpPr>
        <p:spPr>
          <a:xfrm>
            <a:off x="4645025" y="1151335"/>
            <a:ext cx="4041900" cy="480000"/>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95" name="Google Shape;595;p103"/>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96" name="Google Shape;596;p10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10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p10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9"/>
        <p:cNvGrpSpPr/>
        <p:nvPr/>
      </p:nvGrpSpPr>
      <p:grpSpPr>
        <a:xfrm>
          <a:off x="0" y="0"/>
          <a:ext cx="0" cy="0"/>
          <a:chOff x="0" y="0"/>
          <a:chExt cx="0" cy="0"/>
        </a:xfrm>
      </p:grpSpPr>
      <p:sp>
        <p:nvSpPr>
          <p:cNvPr id="600" name="Google Shape;600;p104"/>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1" name="Google Shape;601;p10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2" name="Google Shape;602;p10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10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4"/>
        <p:cNvGrpSpPr/>
        <p:nvPr/>
      </p:nvGrpSpPr>
      <p:grpSpPr>
        <a:xfrm>
          <a:off x="0" y="0"/>
          <a:ext cx="0" cy="0"/>
          <a:chOff x="0" y="0"/>
          <a:chExt cx="0" cy="0"/>
        </a:xfrm>
      </p:grpSpPr>
      <p:sp>
        <p:nvSpPr>
          <p:cNvPr id="605" name="Google Shape;605;p10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6" name="Google Shape;606;p10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7" name="Google Shape;607;p10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8"/>
        <p:cNvGrpSpPr/>
        <p:nvPr/>
      </p:nvGrpSpPr>
      <p:grpSpPr>
        <a:xfrm>
          <a:off x="0" y="0"/>
          <a:ext cx="0" cy="0"/>
          <a:chOff x="0" y="0"/>
          <a:chExt cx="0" cy="0"/>
        </a:xfrm>
      </p:grpSpPr>
      <p:sp>
        <p:nvSpPr>
          <p:cNvPr id="609" name="Google Shape;609;p106"/>
          <p:cNvSpPr txBox="1">
            <a:spLocks noGrp="1"/>
          </p:cNvSpPr>
          <p:nvPr>
            <p:ph type="title"/>
          </p:nvPr>
        </p:nvSpPr>
        <p:spPr>
          <a:xfrm>
            <a:off x="457200" y="204788"/>
            <a:ext cx="3008400" cy="871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0" name="Google Shape;610;p106"/>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1" name="Google Shape;611;p106"/>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12" name="Google Shape;612;p10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3" name="Google Shape;613;p10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4" name="Google Shape;614;p10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5"/>
        <p:cNvGrpSpPr/>
        <p:nvPr/>
      </p:nvGrpSpPr>
      <p:grpSpPr>
        <a:xfrm>
          <a:off x="0" y="0"/>
          <a:ext cx="0" cy="0"/>
          <a:chOff x="0" y="0"/>
          <a:chExt cx="0" cy="0"/>
        </a:xfrm>
      </p:grpSpPr>
      <p:sp>
        <p:nvSpPr>
          <p:cNvPr id="616" name="Google Shape;616;p107"/>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7" name="Google Shape;617;p107"/>
          <p:cNvSpPr>
            <a:spLocks noGrp="1"/>
          </p:cNvSpPr>
          <p:nvPr>
            <p:ph type="pic" idx="2"/>
          </p:nvPr>
        </p:nvSpPr>
        <p:spPr>
          <a:xfrm>
            <a:off x="1792288" y="459581"/>
            <a:ext cx="5486400" cy="3086100"/>
          </a:xfrm>
          <a:prstGeom prst="rect">
            <a:avLst/>
          </a:prstGeom>
          <a:noFill/>
          <a:ln>
            <a:noFill/>
          </a:ln>
        </p:spPr>
      </p:sp>
      <p:sp>
        <p:nvSpPr>
          <p:cNvPr id="618" name="Google Shape;618;p107"/>
          <p:cNvSpPr txBox="1">
            <a:spLocks noGrp="1"/>
          </p:cNvSpPr>
          <p:nvPr>
            <p:ph type="body" idx="1"/>
          </p:nvPr>
        </p:nvSpPr>
        <p:spPr>
          <a:xfrm>
            <a:off x="1792288" y="4025504"/>
            <a:ext cx="5486400" cy="6036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19" name="Google Shape;619;p10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0" name="Google Shape;620;p10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1" name="Google Shape;621;p10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22"/>
        <p:cNvGrpSpPr/>
        <p:nvPr/>
      </p:nvGrpSpPr>
      <p:grpSpPr>
        <a:xfrm>
          <a:off x="0" y="0"/>
          <a:ext cx="0" cy="0"/>
          <a:chOff x="0" y="0"/>
          <a:chExt cx="0" cy="0"/>
        </a:xfrm>
      </p:grpSpPr>
      <p:sp>
        <p:nvSpPr>
          <p:cNvPr id="623" name="Google Shape;623;p108"/>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4" name="Google Shape;624;p108"/>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25" name="Google Shape;625;p10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6" name="Google Shape;626;p10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7" name="Google Shape;627;p10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28"/>
        <p:cNvGrpSpPr/>
        <p:nvPr/>
      </p:nvGrpSpPr>
      <p:grpSpPr>
        <a:xfrm>
          <a:off x="0" y="0"/>
          <a:ext cx="0" cy="0"/>
          <a:chOff x="0" y="0"/>
          <a:chExt cx="0" cy="0"/>
        </a:xfrm>
      </p:grpSpPr>
      <p:sp>
        <p:nvSpPr>
          <p:cNvPr id="629" name="Google Shape;629;p109"/>
          <p:cNvSpPr txBox="1">
            <a:spLocks noGrp="1"/>
          </p:cNvSpPr>
          <p:nvPr>
            <p:ph type="title"/>
          </p:nvPr>
        </p:nvSpPr>
        <p:spPr>
          <a:xfrm rot="5400000">
            <a:off x="5463750" y="1371629"/>
            <a:ext cx="4388700"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0" name="Google Shape;630;p109"/>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1" name="Google Shape;631;p10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2" name="Google Shape;632;p10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3" name="Google Shape;633;p10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rgbClr val="888888"/>
              </a:buClr>
              <a:buSzPts val="3200"/>
              <a:buNone/>
              <a:defRPr>
                <a:solidFill>
                  <a:srgbClr val="888888"/>
                </a:solidFill>
              </a:defRPr>
            </a:lvl1pPr>
            <a:lvl2pPr lvl="1" algn="ctr">
              <a:lnSpc>
                <a:spcPct val="100000"/>
              </a:lnSpc>
              <a:spcBef>
                <a:spcPts val="420"/>
              </a:spcBef>
              <a:spcAft>
                <a:spcPts val="0"/>
              </a:spcAft>
              <a:buClr>
                <a:srgbClr val="888888"/>
              </a:buClr>
              <a:buSzPts val="2800"/>
              <a:buNone/>
              <a:defRPr>
                <a:solidFill>
                  <a:srgbClr val="888888"/>
                </a:solidFill>
              </a:defRPr>
            </a:lvl2pPr>
            <a:lvl3pPr lvl="2" algn="ctr">
              <a:lnSpc>
                <a:spcPct val="100000"/>
              </a:lnSpc>
              <a:spcBef>
                <a:spcPts val="360"/>
              </a:spcBef>
              <a:spcAft>
                <a:spcPts val="0"/>
              </a:spcAft>
              <a:buClr>
                <a:srgbClr val="888888"/>
              </a:buClr>
              <a:buSzPts val="2400"/>
              <a:buNone/>
              <a:defRPr>
                <a:solidFill>
                  <a:srgbClr val="888888"/>
                </a:solidFill>
              </a:defRPr>
            </a:lvl3pPr>
            <a:lvl4pPr lvl="3" algn="ctr">
              <a:lnSpc>
                <a:spcPct val="100000"/>
              </a:lnSpc>
              <a:spcBef>
                <a:spcPts val="300"/>
              </a:spcBef>
              <a:spcAft>
                <a:spcPts val="0"/>
              </a:spcAft>
              <a:buClr>
                <a:srgbClr val="888888"/>
              </a:buClr>
              <a:buSzPts val="2000"/>
              <a:buNone/>
              <a:defRPr>
                <a:solidFill>
                  <a:srgbClr val="888888"/>
                </a:solidFill>
              </a:defRPr>
            </a:lvl4pPr>
            <a:lvl5pPr lvl="4" algn="ctr">
              <a:lnSpc>
                <a:spcPct val="100000"/>
              </a:lnSpc>
              <a:spcBef>
                <a:spcPts val="300"/>
              </a:spcBef>
              <a:spcAft>
                <a:spcPts val="0"/>
              </a:spcAft>
              <a:buClr>
                <a:srgbClr val="888888"/>
              </a:buClr>
              <a:buSzPts val="2000"/>
              <a:buNone/>
              <a:defRPr>
                <a:solidFill>
                  <a:srgbClr val="888888"/>
                </a:solidFill>
              </a:defRPr>
            </a:lvl5pPr>
            <a:lvl6pPr lvl="5" algn="ctr">
              <a:lnSpc>
                <a:spcPct val="100000"/>
              </a:lnSpc>
              <a:spcBef>
                <a:spcPts val="300"/>
              </a:spcBef>
              <a:spcAft>
                <a:spcPts val="0"/>
              </a:spcAft>
              <a:buClr>
                <a:srgbClr val="888888"/>
              </a:buClr>
              <a:buSzPts val="2000"/>
              <a:buNone/>
              <a:defRPr>
                <a:solidFill>
                  <a:srgbClr val="888888"/>
                </a:solidFill>
              </a:defRPr>
            </a:lvl6pPr>
            <a:lvl7pPr lvl="6" algn="ctr">
              <a:lnSpc>
                <a:spcPct val="100000"/>
              </a:lnSpc>
              <a:spcBef>
                <a:spcPts val="300"/>
              </a:spcBef>
              <a:spcAft>
                <a:spcPts val="0"/>
              </a:spcAft>
              <a:buClr>
                <a:srgbClr val="888888"/>
              </a:buClr>
              <a:buSzPts val="2000"/>
              <a:buNone/>
              <a:defRPr>
                <a:solidFill>
                  <a:srgbClr val="888888"/>
                </a:solidFill>
              </a:defRPr>
            </a:lvl7pPr>
            <a:lvl8pPr lvl="7" algn="ctr">
              <a:lnSpc>
                <a:spcPct val="100000"/>
              </a:lnSpc>
              <a:spcBef>
                <a:spcPts val="300"/>
              </a:spcBef>
              <a:spcAft>
                <a:spcPts val="0"/>
              </a:spcAft>
              <a:buClr>
                <a:srgbClr val="888888"/>
              </a:buClr>
              <a:buSzPts val="2000"/>
              <a:buNone/>
              <a:defRPr>
                <a:solidFill>
                  <a:srgbClr val="888888"/>
                </a:solidFill>
              </a:defRPr>
            </a:lvl8pPr>
            <a:lvl9pPr lvl="8" algn="ctr">
              <a:lnSpc>
                <a:spcPct val="100000"/>
              </a:lnSpc>
              <a:spcBef>
                <a:spcPts val="300"/>
              </a:spcBef>
              <a:spcAft>
                <a:spcPts val="0"/>
              </a:spcAft>
              <a:buClr>
                <a:srgbClr val="888888"/>
              </a:buClr>
              <a:buSzPts val="2000"/>
              <a:buNone/>
              <a:defRPr>
                <a:solidFill>
                  <a:srgbClr val="888888"/>
                </a:solidFill>
              </a:defRPr>
            </a:lvl9pPr>
          </a:lstStyle>
          <a:p>
            <a:endParaRPr/>
          </a:p>
        </p:txBody>
      </p:sp>
      <p:sp>
        <p:nvSpPr>
          <p:cNvPr id="18" name="Google Shape;18;p2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9078192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9068249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7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342900" lvl="0" indent="-257175" algn="l">
              <a:lnSpc>
                <a:spcPct val="100000"/>
              </a:lnSpc>
              <a:spcBef>
                <a:spcPts val="0"/>
              </a:spcBef>
              <a:spcAft>
                <a:spcPts val="0"/>
              </a:spcAft>
              <a:buSzPts val="1800"/>
              <a:buChar char="●"/>
              <a:defRPr/>
            </a:lvl1pPr>
            <a:lvl2pPr marL="685800" lvl="1" indent="-238125" algn="l">
              <a:lnSpc>
                <a:spcPct val="100000"/>
              </a:lnSpc>
              <a:spcBef>
                <a:spcPts val="0"/>
              </a:spcBef>
              <a:spcAft>
                <a:spcPts val="0"/>
              </a:spcAft>
              <a:buSzPts val="1400"/>
              <a:buChar char="○"/>
              <a:defRPr/>
            </a:lvl2pPr>
            <a:lvl3pPr marL="1028700" lvl="2" indent="-238125" algn="l">
              <a:lnSpc>
                <a:spcPct val="100000"/>
              </a:lnSpc>
              <a:spcBef>
                <a:spcPts val="0"/>
              </a:spcBef>
              <a:spcAft>
                <a:spcPts val="0"/>
              </a:spcAft>
              <a:buSzPts val="1400"/>
              <a:buChar char="■"/>
              <a:defRPr/>
            </a:lvl3pPr>
            <a:lvl4pPr marL="1371600" lvl="3" indent="-238125" algn="l">
              <a:lnSpc>
                <a:spcPct val="100000"/>
              </a:lnSpc>
              <a:spcBef>
                <a:spcPts val="0"/>
              </a:spcBef>
              <a:spcAft>
                <a:spcPts val="0"/>
              </a:spcAft>
              <a:buSzPts val="1400"/>
              <a:buChar char="●"/>
              <a:defRPr/>
            </a:lvl4pPr>
            <a:lvl5pPr marL="1714500" lvl="4" indent="-238125" algn="l">
              <a:lnSpc>
                <a:spcPct val="100000"/>
              </a:lnSpc>
              <a:spcBef>
                <a:spcPts val="0"/>
              </a:spcBef>
              <a:spcAft>
                <a:spcPts val="0"/>
              </a:spcAft>
              <a:buSzPts val="1400"/>
              <a:buChar char="○"/>
              <a:defRPr/>
            </a:lvl5pPr>
            <a:lvl6pPr marL="2057400" lvl="5" indent="-238125" algn="l">
              <a:lnSpc>
                <a:spcPct val="100000"/>
              </a:lnSpc>
              <a:spcBef>
                <a:spcPts val="0"/>
              </a:spcBef>
              <a:spcAft>
                <a:spcPts val="0"/>
              </a:spcAft>
              <a:buSzPts val="1400"/>
              <a:buChar char="■"/>
              <a:defRPr/>
            </a:lvl6pPr>
            <a:lvl7pPr marL="2400300" lvl="6" indent="-238125" algn="l">
              <a:lnSpc>
                <a:spcPct val="100000"/>
              </a:lnSpc>
              <a:spcBef>
                <a:spcPts val="0"/>
              </a:spcBef>
              <a:spcAft>
                <a:spcPts val="0"/>
              </a:spcAft>
              <a:buSzPts val="1400"/>
              <a:buChar char="●"/>
              <a:defRPr/>
            </a:lvl7pPr>
            <a:lvl8pPr marL="2743200" lvl="7" indent="-238125" algn="l">
              <a:lnSpc>
                <a:spcPct val="100000"/>
              </a:lnSpc>
              <a:spcBef>
                <a:spcPts val="0"/>
              </a:spcBef>
              <a:spcAft>
                <a:spcPts val="0"/>
              </a:spcAft>
              <a:buSzPts val="1400"/>
              <a:buChar char="○"/>
              <a:defRPr/>
            </a:lvl8pPr>
            <a:lvl9pPr marL="3086100" lvl="8" indent="-238125" algn="l">
              <a:lnSpc>
                <a:spcPct val="100000"/>
              </a:lnSpc>
              <a:spcBef>
                <a:spcPts val="0"/>
              </a:spcBef>
              <a:spcAft>
                <a:spcPts val="0"/>
              </a:spcAft>
              <a:buSzPts val="1400"/>
              <a:buChar char="■"/>
              <a:defRPr/>
            </a:lvl9pPr>
          </a:lstStyle>
          <a:p>
            <a:endParaRPr/>
          </a:p>
        </p:txBody>
      </p:sp>
      <p:sp>
        <p:nvSpPr>
          <p:cNvPr id="25" name="Google Shape;25;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200"/>
              <a:buNone/>
              <a:defRPr sz="9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SzPts val="1200"/>
              <a:buNone/>
              <a:defRPr sz="9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9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9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9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9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9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9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900" b="0" i="0" u="none" strike="noStrike" cap="none">
                <a:solidFill>
                  <a:srgbClr val="888888"/>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443541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004305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226933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54314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
        <p:cNvGrpSpPr/>
        <p:nvPr/>
      </p:nvGrpSpPr>
      <p:grpSpPr>
        <a:xfrm>
          <a:off x="0" y="0"/>
          <a:ext cx="0" cy="0"/>
          <a:chOff x="0" y="0"/>
          <a:chExt cx="0" cy="0"/>
        </a:xfrm>
      </p:grpSpPr>
      <p:sp>
        <p:nvSpPr>
          <p:cNvPr id="33" name="Google Shape;33;p3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5" name="Google Shape;35;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762490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3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3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824291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3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8" name="Google Shape;48;p3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3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50" name="Google Shape;50;p3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1" name="Google Shape;51;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797059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274921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1" name="Google Shape;61;p36"/>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2" name="Google Shape;62;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460104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7"/>
          <p:cNvSpPr>
            <a:spLocks noGrp="1"/>
          </p:cNvSpPr>
          <p:nvPr>
            <p:ph type="pic" idx="2"/>
          </p:nvPr>
        </p:nvSpPr>
        <p:spPr>
          <a:xfrm>
            <a:off x="3887391" y="740569"/>
            <a:ext cx="4629150" cy="3655219"/>
          </a:xfrm>
          <a:prstGeom prst="rect">
            <a:avLst/>
          </a:prstGeom>
          <a:noFill/>
          <a:ln>
            <a:noFill/>
          </a:ln>
        </p:spPr>
      </p:sp>
      <p:sp>
        <p:nvSpPr>
          <p:cNvPr id="68" name="Google Shape;68;p37"/>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9" name="Google Shape;69;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362689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06358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820076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Титульный слайд" type="title">
  <p:cSld name="Титульный слайд">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84798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Заголовок и объект">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4" name="Google Shape;24;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86690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Пустой слайд" type="blank">
  <p:cSld name="Пустой слайд">
    <p:spTree>
      <p:nvGrpSpPr>
        <p:cNvPr id="1" name="Shape 27"/>
        <p:cNvGrpSpPr/>
        <p:nvPr/>
      </p:nvGrpSpPr>
      <p:grpSpPr>
        <a:xfrm>
          <a:off x="0" y="0"/>
          <a:ext cx="0" cy="0"/>
          <a:chOff x="0" y="0"/>
          <a:chExt cx="0" cy="0"/>
        </a:xfrm>
      </p:grpSpPr>
      <p:sp>
        <p:nvSpPr>
          <p:cNvPr id="28" name="Google Shape;28;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92775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Заголовок раздела">
    <p:spTree>
      <p:nvGrpSpPr>
        <p:cNvPr id="1" name="Shape 31"/>
        <p:cNvGrpSpPr/>
        <p:nvPr/>
      </p:nvGrpSpPr>
      <p:grpSpPr>
        <a:xfrm>
          <a:off x="0" y="0"/>
          <a:ext cx="0" cy="0"/>
          <a:chOff x="0" y="0"/>
          <a:chExt cx="0" cy="0"/>
        </a:xfrm>
      </p:grpSpPr>
      <p:sp>
        <p:nvSpPr>
          <p:cNvPr id="32" name="Google Shape;32;p19"/>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9"/>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4" name="Google Shape;34;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944638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Два объекта" type="twoObj">
  <p:cSld name="Два объекта">
    <p:spTree>
      <p:nvGrpSpPr>
        <p:cNvPr id="1" name="Shape 37"/>
        <p:cNvGrpSpPr/>
        <p:nvPr/>
      </p:nvGrpSpPr>
      <p:grpSpPr>
        <a:xfrm>
          <a:off x="0" y="0"/>
          <a:ext cx="0" cy="0"/>
          <a:chOff x="0" y="0"/>
          <a:chExt cx="0" cy="0"/>
        </a:xfrm>
      </p:grpSpPr>
      <p:sp>
        <p:nvSpPr>
          <p:cNvPr id="38" name="Google Shape;38;p2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20"/>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011376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Сравнение" type="twoTxTwoObj">
  <p:cSld name="Сравнение">
    <p:spTree>
      <p:nvGrpSpPr>
        <p:cNvPr id="1" name="Shape 44"/>
        <p:cNvGrpSpPr/>
        <p:nvPr/>
      </p:nvGrpSpPr>
      <p:grpSpPr>
        <a:xfrm>
          <a:off x="0" y="0"/>
          <a:ext cx="0" cy="0"/>
          <a:chOff x="0" y="0"/>
          <a:chExt cx="0" cy="0"/>
        </a:xfrm>
      </p:grpSpPr>
      <p:sp>
        <p:nvSpPr>
          <p:cNvPr id="45" name="Google Shape;45;p21"/>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1"/>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7" name="Google Shape;47;p21"/>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8" name="Google Shape;48;p21"/>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9" name="Google Shape;49;p21"/>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0" name="Google Shape;50;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983657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Только заголовок">
    <p:spTree>
      <p:nvGrpSpPr>
        <p:cNvPr id="1" name="Shape 53"/>
        <p:cNvGrpSpPr/>
        <p:nvPr/>
      </p:nvGrpSpPr>
      <p:grpSpPr>
        <a:xfrm>
          <a:off x="0" y="0"/>
          <a:ext cx="0" cy="0"/>
          <a:chOff x="0" y="0"/>
          <a:chExt cx="0" cy="0"/>
        </a:xfrm>
      </p:grpSpPr>
      <p:sp>
        <p:nvSpPr>
          <p:cNvPr id="54" name="Google Shape;54;p2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074883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Объект с подписью">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3"/>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1" name="Google Shape;61;p23"/>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2" name="Google Shape;62;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951769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Рисунок с подписью">
    <p:spTree>
      <p:nvGrpSpPr>
        <p:cNvPr id="1" name="Shape 65"/>
        <p:cNvGrpSpPr/>
        <p:nvPr/>
      </p:nvGrpSpPr>
      <p:grpSpPr>
        <a:xfrm>
          <a:off x="0" y="0"/>
          <a:ext cx="0" cy="0"/>
          <a:chOff x="0" y="0"/>
          <a:chExt cx="0" cy="0"/>
        </a:xfrm>
      </p:grpSpPr>
      <p:sp>
        <p:nvSpPr>
          <p:cNvPr id="66" name="Google Shape;66;p2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4"/>
          <p:cNvSpPr>
            <a:spLocks noGrp="1"/>
          </p:cNvSpPr>
          <p:nvPr>
            <p:ph type="pic" idx="2"/>
          </p:nvPr>
        </p:nvSpPr>
        <p:spPr>
          <a:xfrm>
            <a:off x="3887391" y="740569"/>
            <a:ext cx="4629150" cy="3655219"/>
          </a:xfrm>
          <a:prstGeom prst="rect">
            <a:avLst/>
          </a:prstGeom>
          <a:noFill/>
          <a:ln>
            <a:noFill/>
          </a:ln>
        </p:spPr>
      </p:sp>
      <p:sp>
        <p:nvSpPr>
          <p:cNvPr id="68" name="Google Shape;68;p24"/>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9" name="Google Shape;69;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86415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Заголовок и вертикальный текст">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5"/>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295351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Вертикальный заголовок и текст">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6"/>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1" name="Google Shape;81;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351284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2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8321332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3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2" name="Google Shape;22;p3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9080274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1"/>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342900" lvl="0" indent="-171450" algn="l">
              <a:spcBef>
                <a:spcPts val="300"/>
              </a:spcBef>
              <a:spcAft>
                <a:spcPts val="0"/>
              </a:spcAft>
              <a:buClr>
                <a:srgbClr val="888888"/>
              </a:buClr>
              <a:buSzPts val="2000"/>
              <a:buNone/>
              <a:defRPr sz="1500">
                <a:solidFill>
                  <a:srgbClr val="888888"/>
                </a:solidFill>
              </a:defRPr>
            </a:lvl1pPr>
            <a:lvl2pPr marL="685800" lvl="1" indent="-171450" algn="l">
              <a:spcBef>
                <a:spcPts val="270"/>
              </a:spcBef>
              <a:spcAft>
                <a:spcPts val="0"/>
              </a:spcAft>
              <a:buClr>
                <a:srgbClr val="888888"/>
              </a:buClr>
              <a:buSzPts val="1800"/>
              <a:buNone/>
              <a:defRPr sz="1350">
                <a:solidFill>
                  <a:srgbClr val="888888"/>
                </a:solidFill>
              </a:defRPr>
            </a:lvl2pPr>
            <a:lvl3pPr marL="1028700" lvl="2" indent="-171450" algn="l">
              <a:spcBef>
                <a:spcPts val="240"/>
              </a:spcBef>
              <a:spcAft>
                <a:spcPts val="0"/>
              </a:spcAft>
              <a:buClr>
                <a:srgbClr val="888888"/>
              </a:buClr>
              <a:buSzPts val="1600"/>
              <a:buNone/>
              <a:defRPr sz="1200">
                <a:solidFill>
                  <a:srgbClr val="888888"/>
                </a:solidFill>
              </a:defRPr>
            </a:lvl3pPr>
            <a:lvl4pPr marL="1371600" lvl="3" indent="-171450" algn="l">
              <a:spcBef>
                <a:spcPts val="210"/>
              </a:spcBef>
              <a:spcAft>
                <a:spcPts val="0"/>
              </a:spcAft>
              <a:buClr>
                <a:srgbClr val="888888"/>
              </a:buClr>
              <a:buSzPts val="1400"/>
              <a:buNone/>
              <a:defRPr sz="1050">
                <a:solidFill>
                  <a:srgbClr val="888888"/>
                </a:solidFill>
              </a:defRPr>
            </a:lvl4pPr>
            <a:lvl5pPr marL="1714500" lvl="4" indent="-171450" algn="l">
              <a:spcBef>
                <a:spcPts val="210"/>
              </a:spcBef>
              <a:spcAft>
                <a:spcPts val="0"/>
              </a:spcAft>
              <a:buClr>
                <a:srgbClr val="888888"/>
              </a:buClr>
              <a:buSzPts val="1400"/>
              <a:buNone/>
              <a:defRPr sz="1050">
                <a:solidFill>
                  <a:srgbClr val="888888"/>
                </a:solidFill>
              </a:defRPr>
            </a:lvl5pPr>
            <a:lvl6pPr marL="2057400" lvl="5" indent="-171450" algn="l">
              <a:spcBef>
                <a:spcPts val="210"/>
              </a:spcBef>
              <a:spcAft>
                <a:spcPts val="0"/>
              </a:spcAft>
              <a:buClr>
                <a:srgbClr val="888888"/>
              </a:buClr>
              <a:buSzPts val="1400"/>
              <a:buNone/>
              <a:defRPr sz="1050">
                <a:solidFill>
                  <a:srgbClr val="888888"/>
                </a:solidFill>
              </a:defRPr>
            </a:lvl6pPr>
            <a:lvl7pPr marL="2400300" lvl="6" indent="-171450" algn="l">
              <a:spcBef>
                <a:spcPts val="210"/>
              </a:spcBef>
              <a:spcAft>
                <a:spcPts val="0"/>
              </a:spcAft>
              <a:buClr>
                <a:srgbClr val="888888"/>
              </a:buClr>
              <a:buSzPts val="1400"/>
              <a:buNone/>
              <a:defRPr sz="1050">
                <a:solidFill>
                  <a:srgbClr val="888888"/>
                </a:solidFill>
              </a:defRPr>
            </a:lvl7pPr>
            <a:lvl8pPr marL="2743200" lvl="7" indent="-171450" algn="l">
              <a:spcBef>
                <a:spcPts val="210"/>
              </a:spcBef>
              <a:spcAft>
                <a:spcPts val="0"/>
              </a:spcAft>
              <a:buClr>
                <a:srgbClr val="888888"/>
              </a:buClr>
              <a:buSzPts val="1400"/>
              <a:buNone/>
              <a:defRPr sz="1050">
                <a:solidFill>
                  <a:srgbClr val="888888"/>
                </a:solidFill>
              </a:defRPr>
            </a:lvl8pPr>
            <a:lvl9pPr marL="3086100" lvl="8" indent="-171450" algn="l">
              <a:spcBef>
                <a:spcPts val="210"/>
              </a:spcBef>
              <a:spcAft>
                <a:spcPts val="0"/>
              </a:spcAft>
              <a:buClr>
                <a:srgbClr val="888888"/>
              </a:buClr>
              <a:buSzPts val="1400"/>
              <a:buNone/>
              <a:defRPr sz="1050">
                <a:solidFill>
                  <a:srgbClr val="888888"/>
                </a:solidFill>
              </a:defRPr>
            </a:lvl9pPr>
          </a:lstStyle>
          <a:p>
            <a:endParaRPr/>
          </a:p>
        </p:txBody>
      </p:sp>
      <p:sp>
        <p:nvSpPr>
          <p:cNvPr id="28" name="Google Shape;28;p3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41029233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342900" lvl="0" indent="-304800" algn="l">
              <a:spcBef>
                <a:spcPts val="420"/>
              </a:spcBef>
              <a:spcAft>
                <a:spcPts val="0"/>
              </a:spcAft>
              <a:buClr>
                <a:schemeClr val="dk1"/>
              </a:buClr>
              <a:buSzPts val="2800"/>
              <a:buChar char="•"/>
              <a:defRPr sz="2100"/>
            </a:lvl1pPr>
            <a:lvl2pPr marL="685800" lvl="1" indent="-285750" algn="l">
              <a:spcBef>
                <a:spcPts val="360"/>
              </a:spcBef>
              <a:spcAft>
                <a:spcPts val="0"/>
              </a:spcAft>
              <a:buClr>
                <a:schemeClr val="dk1"/>
              </a:buClr>
              <a:buSzPts val="2400"/>
              <a:buChar char="–"/>
              <a:defRPr sz="1800"/>
            </a:lvl2pPr>
            <a:lvl3pPr marL="1028700" lvl="2" indent="-266700" algn="l">
              <a:spcBef>
                <a:spcPts val="300"/>
              </a:spcBef>
              <a:spcAft>
                <a:spcPts val="0"/>
              </a:spcAft>
              <a:buClr>
                <a:schemeClr val="dk1"/>
              </a:buClr>
              <a:buSzPts val="2000"/>
              <a:buChar char="•"/>
              <a:defRPr sz="1500"/>
            </a:lvl3pPr>
            <a:lvl4pPr marL="1371600" lvl="3" indent="-257175" algn="l">
              <a:spcBef>
                <a:spcPts val="270"/>
              </a:spcBef>
              <a:spcAft>
                <a:spcPts val="0"/>
              </a:spcAft>
              <a:buClr>
                <a:schemeClr val="dk1"/>
              </a:buClr>
              <a:buSzPts val="1800"/>
              <a:buChar char="–"/>
              <a:defRPr sz="1350"/>
            </a:lvl4pPr>
            <a:lvl5pPr marL="1714500" lvl="4" indent="-257175" algn="l">
              <a:spcBef>
                <a:spcPts val="270"/>
              </a:spcBef>
              <a:spcAft>
                <a:spcPts val="0"/>
              </a:spcAft>
              <a:buClr>
                <a:schemeClr val="dk1"/>
              </a:buClr>
              <a:buSzPts val="1800"/>
              <a:buChar char="»"/>
              <a:defRPr sz="1350"/>
            </a:lvl5pPr>
            <a:lvl6pPr marL="2057400" lvl="5" indent="-257175" algn="l">
              <a:spcBef>
                <a:spcPts val="270"/>
              </a:spcBef>
              <a:spcAft>
                <a:spcPts val="0"/>
              </a:spcAft>
              <a:buClr>
                <a:schemeClr val="dk1"/>
              </a:buClr>
              <a:buSzPts val="1800"/>
              <a:buChar char="•"/>
              <a:defRPr sz="1350"/>
            </a:lvl6pPr>
            <a:lvl7pPr marL="2400300" lvl="6" indent="-257175" algn="l">
              <a:spcBef>
                <a:spcPts val="270"/>
              </a:spcBef>
              <a:spcAft>
                <a:spcPts val="0"/>
              </a:spcAft>
              <a:buClr>
                <a:schemeClr val="dk1"/>
              </a:buClr>
              <a:buSzPts val="1800"/>
              <a:buChar char="•"/>
              <a:defRPr sz="1350"/>
            </a:lvl7pPr>
            <a:lvl8pPr marL="2743200" lvl="7" indent="-257175" algn="l">
              <a:spcBef>
                <a:spcPts val="270"/>
              </a:spcBef>
              <a:spcAft>
                <a:spcPts val="0"/>
              </a:spcAft>
              <a:buClr>
                <a:schemeClr val="dk1"/>
              </a:buClr>
              <a:buSzPts val="1800"/>
              <a:buChar char="•"/>
              <a:defRPr sz="1350"/>
            </a:lvl8pPr>
            <a:lvl9pPr marL="3086100" lvl="8" indent="-257175" algn="l">
              <a:spcBef>
                <a:spcPts val="270"/>
              </a:spcBef>
              <a:spcAft>
                <a:spcPts val="0"/>
              </a:spcAft>
              <a:buClr>
                <a:schemeClr val="dk1"/>
              </a:buClr>
              <a:buSzPts val="1800"/>
              <a:buChar char="•"/>
              <a:defRPr sz="1350"/>
            </a:lvl9pPr>
          </a:lstStyle>
          <a:p>
            <a:endParaRPr/>
          </a:p>
        </p:txBody>
      </p:sp>
      <p:sp>
        <p:nvSpPr>
          <p:cNvPr id="34" name="Google Shape;34;p32"/>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342900" lvl="0" indent="-304800" algn="l">
              <a:spcBef>
                <a:spcPts val="420"/>
              </a:spcBef>
              <a:spcAft>
                <a:spcPts val="0"/>
              </a:spcAft>
              <a:buClr>
                <a:schemeClr val="dk1"/>
              </a:buClr>
              <a:buSzPts val="2800"/>
              <a:buChar char="•"/>
              <a:defRPr sz="2100"/>
            </a:lvl1pPr>
            <a:lvl2pPr marL="685800" lvl="1" indent="-285750" algn="l">
              <a:spcBef>
                <a:spcPts val="360"/>
              </a:spcBef>
              <a:spcAft>
                <a:spcPts val="0"/>
              </a:spcAft>
              <a:buClr>
                <a:schemeClr val="dk1"/>
              </a:buClr>
              <a:buSzPts val="2400"/>
              <a:buChar char="–"/>
              <a:defRPr sz="1800"/>
            </a:lvl2pPr>
            <a:lvl3pPr marL="1028700" lvl="2" indent="-266700" algn="l">
              <a:spcBef>
                <a:spcPts val="300"/>
              </a:spcBef>
              <a:spcAft>
                <a:spcPts val="0"/>
              </a:spcAft>
              <a:buClr>
                <a:schemeClr val="dk1"/>
              </a:buClr>
              <a:buSzPts val="2000"/>
              <a:buChar char="•"/>
              <a:defRPr sz="1500"/>
            </a:lvl3pPr>
            <a:lvl4pPr marL="1371600" lvl="3" indent="-257175" algn="l">
              <a:spcBef>
                <a:spcPts val="270"/>
              </a:spcBef>
              <a:spcAft>
                <a:spcPts val="0"/>
              </a:spcAft>
              <a:buClr>
                <a:schemeClr val="dk1"/>
              </a:buClr>
              <a:buSzPts val="1800"/>
              <a:buChar char="–"/>
              <a:defRPr sz="1350"/>
            </a:lvl4pPr>
            <a:lvl5pPr marL="1714500" lvl="4" indent="-257175" algn="l">
              <a:spcBef>
                <a:spcPts val="270"/>
              </a:spcBef>
              <a:spcAft>
                <a:spcPts val="0"/>
              </a:spcAft>
              <a:buClr>
                <a:schemeClr val="dk1"/>
              </a:buClr>
              <a:buSzPts val="1800"/>
              <a:buChar char="»"/>
              <a:defRPr sz="1350"/>
            </a:lvl5pPr>
            <a:lvl6pPr marL="2057400" lvl="5" indent="-257175" algn="l">
              <a:spcBef>
                <a:spcPts val="270"/>
              </a:spcBef>
              <a:spcAft>
                <a:spcPts val="0"/>
              </a:spcAft>
              <a:buClr>
                <a:schemeClr val="dk1"/>
              </a:buClr>
              <a:buSzPts val="1800"/>
              <a:buChar char="•"/>
              <a:defRPr sz="1350"/>
            </a:lvl6pPr>
            <a:lvl7pPr marL="2400300" lvl="6" indent="-257175" algn="l">
              <a:spcBef>
                <a:spcPts val="270"/>
              </a:spcBef>
              <a:spcAft>
                <a:spcPts val="0"/>
              </a:spcAft>
              <a:buClr>
                <a:schemeClr val="dk1"/>
              </a:buClr>
              <a:buSzPts val="1800"/>
              <a:buChar char="•"/>
              <a:defRPr sz="1350"/>
            </a:lvl7pPr>
            <a:lvl8pPr marL="2743200" lvl="7" indent="-257175" algn="l">
              <a:spcBef>
                <a:spcPts val="270"/>
              </a:spcBef>
              <a:spcAft>
                <a:spcPts val="0"/>
              </a:spcAft>
              <a:buClr>
                <a:schemeClr val="dk1"/>
              </a:buClr>
              <a:buSzPts val="1800"/>
              <a:buChar char="•"/>
              <a:defRPr sz="1350"/>
            </a:lvl8pPr>
            <a:lvl9pPr marL="3086100" lvl="8" indent="-257175" algn="l">
              <a:spcBef>
                <a:spcPts val="270"/>
              </a:spcBef>
              <a:spcAft>
                <a:spcPts val="0"/>
              </a:spcAft>
              <a:buClr>
                <a:schemeClr val="dk1"/>
              </a:buClr>
              <a:buSzPts val="1800"/>
              <a:buChar char="•"/>
              <a:defRPr sz="1350"/>
            </a:lvl9pPr>
          </a:lstStyle>
          <a:p>
            <a:endParaRPr/>
          </a:p>
        </p:txBody>
      </p:sp>
      <p:sp>
        <p:nvSpPr>
          <p:cNvPr id="35" name="Google Shape;35;p3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117852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8"/>
        <p:cNvGrpSpPr/>
        <p:nvPr/>
      </p:nvGrpSpPr>
      <p:grpSpPr>
        <a:xfrm>
          <a:off x="0" y="0"/>
          <a:ext cx="0" cy="0"/>
          <a:chOff x="0" y="0"/>
          <a:chExt cx="0" cy="0"/>
        </a:xfrm>
      </p:grpSpPr>
      <p:sp>
        <p:nvSpPr>
          <p:cNvPr id="39" name="Google Shape;39;p3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3"/>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342900" lvl="0" indent="-171450" algn="l">
              <a:spcBef>
                <a:spcPts val="360"/>
              </a:spcBef>
              <a:spcAft>
                <a:spcPts val="0"/>
              </a:spcAft>
              <a:buClr>
                <a:schemeClr val="dk1"/>
              </a:buClr>
              <a:buSzPts val="2400"/>
              <a:buNone/>
              <a:defRPr sz="1800" b="1"/>
            </a:lvl1pPr>
            <a:lvl2pPr marL="685800" lvl="1" indent="-171450" algn="l">
              <a:spcBef>
                <a:spcPts val="300"/>
              </a:spcBef>
              <a:spcAft>
                <a:spcPts val="0"/>
              </a:spcAft>
              <a:buClr>
                <a:schemeClr val="dk1"/>
              </a:buClr>
              <a:buSzPts val="2000"/>
              <a:buNone/>
              <a:defRPr sz="1500" b="1"/>
            </a:lvl2pPr>
            <a:lvl3pPr marL="1028700" lvl="2" indent="-171450" algn="l">
              <a:spcBef>
                <a:spcPts val="270"/>
              </a:spcBef>
              <a:spcAft>
                <a:spcPts val="0"/>
              </a:spcAft>
              <a:buClr>
                <a:schemeClr val="dk1"/>
              </a:buClr>
              <a:buSzPts val="1800"/>
              <a:buNone/>
              <a:defRPr sz="1350" b="1"/>
            </a:lvl3pPr>
            <a:lvl4pPr marL="1371600" lvl="3" indent="-171450" algn="l">
              <a:spcBef>
                <a:spcPts val="240"/>
              </a:spcBef>
              <a:spcAft>
                <a:spcPts val="0"/>
              </a:spcAft>
              <a:buClr>
                <a:schemeClr val="dk1"/>
              </a:buClr>
              <a:buSzPts val="1600"/>
              <a:buNone/>
              <a:defRPr sz="1200" b="1"/>
            </a:lvl4pPr>
            <a:lvl5pPr marL="1714500" lvl="4" indent="-171450" algn="l">
              <a:spcBef>
                <a:spcPts val="240"/>
              </a:spcBef>
              <a:spcAft>
                <a:spcPts val="0"/>
              </a:spcAft>
              <a:buClr>
                <a:schemeClr val="dk1"/>
              </a:buClr>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41" name="Google Shape;41;p33"/>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342900" lvl="0" indent="-285750" algn="l">
              <a:spcBef>
                <a:spcPts val="360"/>
              </a:spcBef>
              <a:spcAft>
                <a:spcPts val="0"/>
              </a:spcAft>
              <a:buClr>
                <a:schemeClr val="dk1"/>
              </a:buClr>
              <a:buSzPts val="2400"/>
              <a:buChar char="•"/>
              <a:defRPr sz="1800"/>
            </a:lvl1pPr>
            <a:lvl2pPr marL="685800" lvl="1" indent="-266700" algn="l">
              <a:spcBef>
                <a:spcPts val="300"/>
              </a:spcBef>
              <a:spcAft>
                <a:spcPts val="0"/>
              </a:spcAft>
              <a:buClr>
                <a:schemeClr val="dk1"/>
              </a:buClr>
              <a:buSzPts val="2000"/>
              <a:buChar char="–"/>
              <a:defRPr sz="1500"/>
            </a:lvl2pPr>
            <a:lvl3pPr marL="1028700" lvl="2" indent="-257175" algn="l">
              <a:spcBef>
                <a:spcPts val="270"/>
              </a:spcBef>
              <a:spcAft>
                <a:spcPts val="0"/>
              </a:spcAft>
              <a:buClr>
                <a:schemeClr val="dk1"/>
              </a:buClr>
              <a:buSzPts val="1800"/>
              <a:buChar char="•"/>
              <a:defRPr sz="1350"/>
            </a:lvl3pPr>
            <a:lvl4pPr marL="1371600" lvl="3" indent="-247650" algn="l">
              <a:spcBef>
                <a:spcPts val="240"/>
              </a:spcBef>
              <a:spcAft>
                <a:spcPts val="0"/>
              </a:spcAft>
              <a:buClr>
                <a:schemeClr val="dk1"/>
              </a:buClr>
              <a:buSzPts val="1600"/>
              <a:buChar char="–"/>
              <a:defRPr sz="1200"/>
            </a:lvl4pPr>
            <a:lvl5pPr marL="1714500" lvl="4" indent="-247650" algn="l">
              <a:spcBef>
                <a:spcPts val="240"/>
              </a:spcBef>
              <a:spcAft>
                <a:spcPts val="0"/>
              </a:spcAft>
              <a:buClr>
                <a:schemeClr val="dk1"/>
              </a:buClr>
              <a:buSzPts val="1600"/>
              <a:buChar char="»"/>
              <a:defRPr sz="1200"/>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42" name="Google Shape;42;p33"/>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342900" lvl="0" indent="-171450" algn="l">
              <a:spcBef>
                <a:spcPts val="360"/>
              </a:spcBef>
              <a:spcAft>
                <a:spcPts val="0"/>
              </a:spcAft>
              <a:buClr>
                <a:schemeClr val="dk1"/>
              </a:buClr>
              <a:buSzPts val="2400"/>
              <a:buNone/>
              <a:defRPr sz="1800" b="1"/>
            </a:lvl1pPr>
            <a:lvl2pPr marL="685800" lvl="1" indent="-171450" algn="l">
              <a:spcBef>
                <a:spcPts val="300"/>
              </a:spcBef>
              <a:spcAft>
                <a:spcPts val="0"/>
              </a:spcAft>
              <a:buClr>
                <a:schemeClr val="dk1"/>
              </a:buClr>
              <a:buSzPts val="2000"/>
              <a:buNone/>
              <a:defRPr sz="1500" b="1"/>
            </a:lvl2pPr>
            <a:lvl3pPr marL="1028700" lvl="2" indent="-171450" algn="l">
              <a:spcBef>
                <a:spcPts val="270"/>
              </a:spcBef>
              <a:spcAft>
                <a:spcPts val="0"/>
              </a:spcAft>
              <a:buClr>
                <a:schemeClr val="dk1"/>
              </a:buClr>
              <a:buSzPts val="1800"/>
              <a:buNone/>
              <a:defRPr sz="1350" b="1"/>
            </a:lvl3pPr>
            <a:lvl4pPr marL="1371600" lvl="3" indent="-171450" algn="l">
              <a:spcBef>
                <a:spcPts val="240"/>
              </a:spcBef>
              <a:spcAft>
                <a:spcPts val="0"/>
              </a:spcAft>
              <a:buClr>
                <a:schemeClr val="dk1"/>
              </a:buClr>
              <a:buSzPts val="1600"/>
              <a:buNone/>
              <a:defRPr sz="1200" b="1"/>
            </a:lvl4pPr>
            <a:lvl5pPr marL="1714500" lvl="4" indent="-171450" algn="l">
              <a:spcBef>
                <a:spcPts val="240"/>
              </a:spcBef>
              <a:spcAft>
                <a:spcPts val="0"/>
              </a:spcAft>
              <a:buClr>
                <a:schemeClr val="dk1"/>
              </a:buClr>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43" name="Google Shape;43;p33"/>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342900" lvl="0" indent="-285750" algn="l">
              <a:spcBef>
                <a:spcPts val="360"/>
              </a:spcBef>
              <a:spcAft>
                <a:spcPts val="0"/>
              </a:spcAft>
              <a:buClr>
                <a:schemeClr val="dk1"/>
              </a:buClr>
              <a:buSzPts val="2400"/>
              <a:buChar char="•"/>
              <a:defRPr sz="1800"/>
            </a:lvl1pPr>
            <a:lvl2pPr marL="685800" lvl="1" indent="-266700" algn="l">
              <a:spcBef>
                <a:spcPts val="300"/>
              </a:spcBef>
              <a:spcAft>
                <a:spcPts val="0"/>
              </a:spcAft>
              <a:buClr>
                <a:schemeClr val="dk1"/>
              </a:buClr>
              <a:buSzPts val="2000"/>
              <a:buChar char="–"/>
              <a:defRPr sz="1500"/>
            </a:lvl2pPr>
            <a:lvl3pPr marL="1028700" lvl="2" indent="-257175" algn="l">
              <a:spcBef>
                <a:spcPts val="270"/>
              </a:spcBef>
              <a:spcAft>
                <a:spcPts val="0"/>
              </a:spcAft>
              <a:buClr>
                <a:schemeClr val="dk1"/>
              </a:buClr>
              <a:buSzPts val="1800"/>
              <a:buChar char="•"/>
              <a:defRPr sz="1350"/>
            </a:lvl3pPr>
            <a:lvl4pPr marL="1371600" lvl="3" indent="-247650" algn="l">
              <a:spcBef>
                <a:spcPts val="240"/>
              </a:spcBef>
              <a:spcAft>
                <a:spcPts val="0"/>
              </a:spcAft>
              <a:buClr>
                <a:schemeClr val="dk1"/>
              </a:buClr>
              <a:buSzPts val="1600"/>
              <a:buChar char="–"/>
              <a:defRPr sz="1200"/>
            </a:lvl4pPr>
            <a:lvl5pPr marL="1714500" lvl="4" indent="-247650" algn="l">
              <a:spcBef>
                <a:spcPts val="240"/>
              </a:spcBef>
              <a:spcAft>
                <a:spcPts val="0"/>
              </a:spcAft>
              <a:buClr>
                <a:schemeClr val="dk1"/>
              </a:buClr>
              <a:buSzPts val="1600"/>
              <a:buChar char="»"/>
              <a:defRPr sz="1200"/>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44" name="Google Shape;44;p3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8591368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3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5992429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3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9896586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6"/>
        <p:cNvGrpSpPr/>
        <p:nvPr/>
      </p:nvGrpSpPr>
      <p:grpSpPr>
        <a:xfrm>
          <a:off x="0" y="0"/>
          <a:ext cx="0" cy="0"/>
          <a:chOff x="0" y="0"/>
          <a:chExt cx="0" cy="0"/>
        </a:xfrm>
      </p:grpSpPr>
      <p:sp>
        <p:nvSpPr>
          <p:cNvPr id="57" name="Google Shape;57;p36"/>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6"/>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342900" lvl="0" indent="-323850" algn="l">
              <a:spcBef>
                <a:spcPts val="480"/>
              </a:spcBef>
              <a:spcAft>
                <a:spcPts val="0"/>
              </a:spcAft>
              <a:buClr>
                <a:schemeClr val="dk1"/>
              </a:buClr>
              <a:buSzPts val="3200"/>
              <a:buChar char="•"/>
              <a:defRPr sz="2400"/>
            </a:lvl1pPr>
            <a:lvl2pPr marL="685800" lvl="1" indent="-304800" algn="l">
              <a:spcBef>
                <a:spcPts val="420"/>
              </a:spcBef>
              <a:spcAft>
                <a:spcPts val="0"/>
              </a:spcAft>
              <a:buClr>
                <a:schemeClr val="dk1"/>
              </a:buClr>
              <a:buSzPts val="2800"/>
              <a:buChar char="–"/>
              <a:defRPr sz="2100"/>
            </a:lvl2pPr>
            <a:lvl3pPr marL="1028700" lvl="2" indent="-285750" algn="l">
              <a:spcBef>
                <a:spcPts val="360"/>
              </a:spcBef>
              <a:spcAft>
                <a:spcPts val="0"/>
              </a:spcAft>
              <a:buClr>
                <a:schemeClr val="dk1"/>
              </a:buClr>
              <a:buSzPts val="2400"/>
              <a:buChar char="•"/>
              <a:defRPr sz="1800"/>
            </a:lvl3pPr>
            <a:lvl4pPr marL="1371600" lvl="3" indent="-266700" algn="l">
              <a:spcBef>
                <a:spcPts val="300"/>
              </a:spcBef>
              <a:spcAft>
                <a:spcPts val="0"/>
              </a:spcAft>
              <a:buClr>
                <a:schemeClr val="dk1"/>
              </a:buClr>
              <a:buSzPts val="2000"/>
              <a:buChar char="–"/>
              <a:defRPr sz="1500"/>
            </a:lvl4pPr>
            <a:lvl5pPr marL="1714500" lvl="4" indent="-266700" algn="l">
              <a:spcBef>
                <a:spcPts val="300"/>
              </a:spcBef>
              <a:spcAft>
                <a:spcPts val="0"/>
              </a:spcAft>
              <a:buClr>
                <a:schemeClr val="dk1"/>
              </a:buClr>
              <a:buSzPts val="2000"/>
              <a:buChar char="»"/>
              <a:defRPr sz="1500"/>
            </a:lvl5pPr>
            <a:lvl6pPr marL="2057400" lvl="5" indent="-266700" algn="l">
              <a:spcBef>
                <a:spcPts val="300"/>
              </a:spcBef>
              <a:spcAft>
                <a:spcPts val="0"/>
              </a:spcAft>
              <a:buClr>
                <a:schemeClr val="dk1"/>
              </a:buClr>
              <a:buSzPts val="2000"/>
              <a:buChar char="•"/>
              <a:defRPr sz="1500"/>
            </a:lvl6pPr>
            <a:lvl7pPr marL="2400300" lvl="6" indent="-266700" algn="l">
              <a:spcBef>
                <a:spcPts val="300"/>
              </a:spcBef>
              <a:spcAft>
                <a:spcPts val="0"/>
              </a:spcAft>
              <a:buClr>
                <a:schemeClr val="dk1"/>
              </a:buClr>
              <a:buSzPts val="2000"/>
              <a:buChar char="•"/>
              <a:defRPr sz="1500"/>
            </a:lvl7pPr>
            <a:lvl8pPr marL="2743200" lvl="7" indent="-266700" algn="l">
              <a:spcBef>
                <a:spcPts val="300"/>
              </a:spcBef>
              <a:spcAft>
                <a:spcPts val="0"/>
              </a:spcAft>
              <a:buClr>
                <a:schemeClr val="dk1"/>
              </a:buClr>
              <a:buSzPts val="2000"/>
              <a:buChar char="•"/>
              <a:defRPr sz="1500"/>
            </a:lvl8pPr>
            <a:lvl9pPr marL="3086100" lvl="8" indent="-266700" algn="l">
              <a:spcBef>
                <a:spcPts val="300"/>
              </a:spcBef>
              <a:spcAft>
                <a:spcPts val="0"/>
              </a:spcAft>
              <a:buClr>
                <a:schemeClr val="dk1"/>
              </a:buClr>
              <a:buSzPts val="2000"/>
              <a:buChar char="•"/>
              <a:defRPr sz="1500"/>
            </a:lvl9pPr>
          </a:lstStyle>
          <a:p>
            <a:endParaRPr/>
          </a:p>
        </p:txBody>
      </p:sp>
      <p:sp>
        <p:nvSpPr>
          <p:cNvPr id="59" name="Google Shape;59;p36"/>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342900" lvl="0" indent="-171450" algn="l">
              <a:spcBef>
                <a:spcPts val="210"/>
              </a:spcBef>
              <a:spcAft>
                <a:spcPts val="0"/>
              </a:spcAft>
              <a:buClr>
                <a:schemeClr val="dk1"/>
              </a:buClr>
              <a:buSzPts val="1400"/>
              <a:buNone/>
              <a:defRPr sz="1050"/>
            </a:lvl1pPr>
            <a:lvl2pPr marL="685800" lvl="1" indent="-171450" algn="l">
              <a:spcBef>
                <a:spcPts val="180"/>
              </a:spcBef>
              <a:spcAft>
                <a:spcPts val="0"/>
              </a:spcAft>
              <a:buClr>
                <a:schemeClr val="dk1"/>
              </a:buClr>
              <a:buSzPts val="1200"/>
              <a:buNone/>
              <a:defRPr sz="900"/>
            </a:lvl2pPr>
            <a:lvl3pPr marL="1028700" lvl="2" indent="-171450" algn="l">
              <a:spcBef>
                <a:spcPts val="150"/>
              </a:spcBef>
              <a:spcAft>
                <a:spcPts val="0"/>
              </a:spcAft>
              <a:buClr>
                <a:schemeClr val="dk1"/>
              </a:buClr>
              <a:buSzPts val="1000"/>
              <a:buNone/>
              <a:defRPr sz="750"/>
            </a:lvl3pPr>
            <a:lvl4pPr marL="1371600" lvl="3" indent="-171450" algn="l">
              <a:spcBef>
                <a:spcPts val="135"/>
              </a:spcBef>
              <a:spcAft>
                <a:spcPts val="0"/>
              </a:spcAft>
              <a:buClr>
                <a:schemeClr val="dk1"/>
              </a:buClr>
              <a:buSzPts val="900"/>
              <a:buNone/>
              <a:defRPr sz="675"/>
            </a:lvl4pPr>
            <a:lvl5pPr marL="1714500" lvl="4" indent="-171450" algn="l">
              <a:spcBef>
                <a:spcPts val="135"/>
              </a:spcBef>
              <a:spcAft>
                <a:spcPts val="0"/>
              </a:spcAft>
              <a:buClr>
                <a:schemeClr val="dk1"/>
              </a:buClr>
              <a:buSzPts val="900"/>
              <a:buNone/>
              <a:defRPr sz="675"/>
            </a:lvl5pPr>
            <a:lvl6pPr marL="2057400" lvl="5" indent="-171450" algn="l">
              <a:spcBef>
                <a:spcPts val="135"/>
              </a:spcBef>
              <a:spcAft>
                <a:spcPts val="0"/>
              </a:spcAft>
              <a:buClr>
                <a:schemeClr val="dk1"/>
              </a:buClr>
              <a:buSzPts val="900"/>
              <a:buNone/>
              <a:defRPr sz="675"/>
            </a:lvl6pPr>
            <a:lvl7pPr marL="2400300" lvl="6" indent="-171450" algn="l">
              <a:spcBef>
                <a:spcPts val="135"/>
              </a:spcBef>
              <a:spcAft>
                <a:spcPts val="0"/>
              </a:spcAft>
              <a:buClr>
                <a:schemeClr val="dk1"/>
              </a:buClr>
              <a:buSzPts val="900"/>
              <a:buNone/>
              <a:defRPr sz="675"/>
            </a:lvl7pPr>
            <a:lvl8pPr marL="2743200" lvl="7" indent="-171450" algn="l">
              <a:spcBef>
                <a:spcPts val="135"/>
              </a:spcBef>
              <a:spcAft>
                <a:spcPts val="0"/>
              </a:spcAft>
              <a:buClr>
                <a:schemeClr val="dk1"/>
              </a:buClr>
              <a:buSzPts val="900"/>
              <a:buNone/>
              <a:defRPr sz="675"/>
            </a:lvl8pPr>
            <a:lvl9pPr marL="3086100" lvl="8" indent="-171450" algn="l">
              <a:spcBef>
                <a:spcPts val="135"/>
              </a:spcBef>
              <a:spcAft>
                <a:spcPts val="0"/>
              </a:spcAft>
              <a:buClr>
                <a:schemeClr val="dk1"/>
              </a:buClr>
              <a:buSzPts val="900"/>
              <a:buNone/>
              <a:defRPr sz="675"/>
            </a:lvl9pPr>
          </a:lstStyle>
          <a:p>
            <a:endParaRPr/>
          </a:p>
        </p:txBody>
      </p:sp>
      <p:sp>
        <p:nvSpPr>
          <p:cNvPr id="60" name="Google Shape;60;p3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038389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3"/>
        <p:cNvGrpSpPr/>
        <p:nvPr/>
      </p:nvGrpSpPr>
      <p:grpSpPr>
        <a:xfrm>
          <a:off x="0" y="0"/>
          <a:ext cx="0" cy="0"/>
          <a:chOff x="0" y="0"/>
          <a:chExt cx="0" cy="0"/>
        </a:xfrm>
      </p:grpSpPr>
      <p:sp>
        <p:nvSpPr>
          <p:cNvPr id="64" name="Google Shape;64;p37"/>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7"/>
          <p:cNvSpPr>
            <a:spLocks noGrp="1"/>
          </p:cNvSpPr>
          <p:nvPr>
            <p:ph type="pic" idx="2"/>
          </p:nvPr>
        </p:nvSpPr>
        <p:spPr>
          <a:xfrm>
            <a:off x="1792288" y="459581"/>
            <a:ext cx="5486400" cy="3086100"/>
          </a:xfrm>
          <a:prstGeom prst="rect">
            <a:avLst/>
          </a:prstGeom>
          <a:noFill/>
          <a:ln>
            <a:noFill/>
          </a:ln>
        </p:spPr>
      </p:sp>
      <p:sp>
        <p:nvSpPr>
          <p:cNvPr id="66" name="Google Shape;66;p37"/>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342900" lvl="0" indent="-171450" algn="l">
              <a:spcBef>
                <a:spcPts val="210"/>
              </a:spcBef>
              <a:spcAft>
                <a:spcPts val="0"/>
              </a:spcAft>
              <a:buClr>
                <a:schemeClr val="dk1"/>
              </a:buClr>
              <a:buSzPts val="1400"/>
              <a:buNone/>
              <a:defRPr sz="1050"/>
            </a:lvl1pPr>
            <a:lvl2pPr marL="685800" lvl="1" indent="-171450" algn="l">
              <a:spcBef>
                <a:spcPts val="180"/>
              </a:spcBef>
              <a:spcAft>
                <a:spcPts val="0"/>
              </a:spcAft>
              <a:buClr>
                <a:schemeClr val="dk1"/>
              </a:buClr>
              <a:buSzPts val="1200"/>
              <a:buNone/>
              <a:defRPr sz="900"/>
            </a:lvl2pPr>
            <a:lvl3pPr marL="1028700" lvl="2" indent="-171450" algn="l">
              <a:spcBef>
                <a:spcPts val="150"/>
              </a:spcBef>
              <a:spcAft>
                <a:spcPts val="0"/>
              </a:spcAft>
              <a:buClr>
                <a:schemeClr val="dk1"/>
              </a:buClr>
              <a:buSzPts val="1000"/>
              <a:buNone/>
              <a:defRPr sz="750"/>
            </a:lvl3pPr>
            <a:lvl4pPr marL="1371600" lvl="3" indent="-171450" algn="l">
              <a:spcBef>
                <a:spcPts val="135"/>
              </a:spcBef>
              <a:spcAft>
                <a:spcPts val="0"/>
              </a:spcAft>
              <a:buClr>
                <a:schemeClr val="dk1"/>
              </a:buClr>
              <a:buSzPts val="900"/>
              <a:buNone/>
              <a:defRPr sz="675"/>
            </a:lvl4pPr>
            <a:lvl5pPr marL="1714500" lvl="4" indent="-171450" algn="l">
              <a:spcBef>
                <a:spcPts val="135"/>
              </a:spcBef>
              <a:spcAft>
                <a:spcPts val="0"/>
              </a:spcAft>
              <a:buClr>
                <a:schemeClr val="dk1"/>
              </a:buClr>
              <a:buSzPts val="900"/>
              <a:buNone/>
              <a:defRPr sz="675"/>
            </a:lvl5pPr>
            <a:lvl6pPr marL="2057400" lvl="5" indent="-171450" algn="l">
              <a:spcBef>
                <a:spcPts val="135"/>
              </a:spcBef>
              <a:spcAft>
                <a:spcPts val="0"/>
              </a:spcAft>
              <a:buClr>
                <a:schemeClr val="dk1"/>
              </a:buClr>
              <a:buSzPts val="900"/>
              <a:buNone/>
              <a:defRPr sz="675"/>
            </a:lvl6pPr>
            <a:lvl7pPr marL="2400300" lvl="6" indent="-171450" algn="l">
              <a:spcBef>
                <a:spcPts val="135"/>
              </a:spcBef>
              <a:spcAft>
                <a:spcPts val="0"/>
              </a:spcAft>
              <a:buClr>
                <a:schemeClr val="dk1"/>
              </a:buClr>
              <a:buSzPts val="900"/>
              <a:buNone/>
              <a:defRPr sz="675"/>
            </a:lvl7pPr>
            <a:lvl8pPr marL="2743200" lvl="7" indent="-171450" algn="l">
              <a:spcBef>
                <a:spcPts val="135"/>
              </a:spcBef>
              <a:spcAft>
                <a:spcPts val="0"/>
              </a:spcAft>
              <a:buClr>
                <a:schemeClr val="dk1"/>
              </a:buClr>
              <a:buSzPts val="900"/>
              <a:buNone/>
              <a:defRPr sz="675"/>
            </a:lvl8pPr>
            <a:lvl9pPr marL="3086100" lvl="8" indent="-171450" algn="l">
              <a:spcBef>
                <a:spcPts val="135"/>
              </a:spcBef>
              <a:spcAft>
                <a:spcPts val="0"/>
              </a:spcAft>
              <a:buClr>
                <a:schemeClr val="dk1"/>
              </a:buClr>
              <a:buSzPts val="900"/>
              <a:buNone/>
              <a:defRPr sz="675"/>
            </a:lvl9pPr>
          </a:lstStyle>
          <a:p>
            <a:endParaRPr/>
          </a:p>
        </p:txBody>
      </p:sp>
      <p:sp>
        <p:nvSpPr>
          <p:cNvPr id="67" name="Google Shape;67;p3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7340716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0"/>
        <p:cNvGrpSpPr/>
        <p:nvPr/>
      </p:nvGrpSpPr>
      <p:grpSpPr>
        <a:xfrm>
          <a:off x="0" y="0"/>
          <a:ext cx="0" cy="0"/>
          <a:chOff x="0" y="0"/>
          <a:chExt cx="0" cy="0"/>
        </a:xfrm>
      </p:grpSpPr>
      <p:sp>
        <p:nvSpPr>
          <p:cNvPr id="71" name="Google Shape;71;p3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38"/>
          <p:cNvSpPr txBox="1">
            <a:spLocks noGrp="1"/>
          </p:cNvSpPr>
          <p:nvPr>
            <p:ph type="body" idx="1"/>
          </p:nvPr>
        </p:nvSpPr>
        <p:spPr>
          <a:xfrm rot="5400000">
            <a:off x="2874765" y="-1217414"/>
            <a:ext cx="3394472" cy="82296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3" name="Google Shape;73;p3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23315921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6"/>
        <p:cNvGrpSpPr/>
        <p:nvPr/>
      </p:nvGrpSpPr>
      <p:grpSpPr>
        <a:xfrm>
          <a:off x="0" y="0"/>
          <a:ext cx="0" cy="0"/>
          <a:chOff x="0" y="0"/>
          <a:chExt cx="0" cy="0"/>
        </a:xfrm>
      </p:grpSpPr>
      <p:sp>
        <p:nvSpPr>
          <p:cNvPr id="77" name="Google Shape;77;p39"/>
          <p:cNvSpPr txBox="1">
            <a:spLocks noGrp="1"/>
          </p:cNvSpPr>
          <p:nvPr>
            <p:ph type="title"/>
          </p:nvPr>
        </p:nvSpPr>
        <p:spPr>
          <a:xfrm rot="5400000">
            <a:off x="5463779" y="1371601"/>
            <a:ext cx="4388644"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39"/>
          <p:cNvSpPr txBox="1">
            <a:spLocks noGrp="1"/>
          </p:cNvSpPr>
          <p:nvPr>
            <p:ph type="body" idx="1"/>
          </p:nvPr>
        </p:nvSpPr>
        <p:spPr>
          <a:xfrm rot="5400000">
            <a:off x="1272779" y="-609600"/>
            <a:ext cx="4388644" cy="60198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9" name="Google Shape;79;p3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5174907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EA1ACC5A-DF06-4399-9491-CC7642AD0D1A}" type="datetimeFigureOut">
              <a:rPr lang="ru-RU" smtClean="0"/>
              <a:t>31.10.2025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18473988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A1ACC5A-DF06-4399-9491-CC7642AD0D1A}" type="datetimeFigureOut">
              <a:rPr lang="ru-RU" smtClean="0"/>
              <a:t>31.10.2025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28893451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282304"/>
            <a:ext cx="7886700" cy="2139553"/>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EA1ACC5A-DF06-4399-9491-CC7642AD0D1A}" type="datetimeFigureOut">
              <a:rPr lang="ru-RU" smtClean="0"/>
              <a:t>31.10.2025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14887657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EA1ACC5A-DF06-4399-9491-CC7642AD0D1A}" type="datetimeFigureOut">
              <a:rPr lang="ru-RU" smtClean="0"/>
              <a:t>31.10.2025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37685780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273844"/>
            <a:ext cx="7886700" cy="994172"/>
          </a:xfrm>
        </p:spPr>
        <p:txBody>
          <a:bodyPr/>
          <a:lstStyle/>
          <a:p>
            <a:r>
              <a:rPr lang="ru-RU"/>
              <a:t>Образец заголовка</a:t>
            </a:r>
          </a:p>
        </p:txBody>
      </p:sp>
      <p:sp>
        <p:nvSpPr>
          <p:cNvPr id="3" name="Текст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0"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EA1ACC5A-DF06-4399-9491-CC7642AD0D1A}" type="datetimeFigureOut">
              <a:rPr lang="ru-RU" smtClean="0"/>
              <a:t>31.10.2025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36764744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EA1ACC5A-DF06-4399-9491-CC7642AD0D1A}" type="datetimeFigureOut">
              <a:rPr lang="ru-RU" smtClean="0"/>
              <a:t>31.10.2025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39759842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A1ACC5A-DF06-4399-9491-CC7642AD0D1A}" type="datetimeFigureOut">
              <a:rPr lang="ru-RU" smtClean="0"/>
              <a:t>31.10.2025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14B2B00-AD29-42A7-BFC4-2DB19EC0C573}" type="slidenum">
              <a:rPr lang="ru-RU" smtClean="0"/>
              <a:t>‹#›</a:t>
            </a:fld>
            <a:endParaRPr lang="ru-RU"/>
          </a:p>
        </p:txBody>
      </p:sp>
    </p:spTree>
    <p:extLst>
      <p:ext uri="{BB962C8B-B14F-4D97-AF65-F5344CB8AC3E}">
        <p14:creationId xmlns:p14="http://schemas.microsoft.com/office/powerpoint/2010/main" val="819289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6.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7.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8.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6"/>
        <p:cNvGrpSpPr/>
        <p:nvPr/>
      </p:nvGrpSpPr>
      <p:grpSpPr>
        <a:xfrm>
          <a:off x="0" y="0"/>
          <a:ext cx="0" cy="0"/>
          <a:chOff x="0" y="0"/>
          <a:chExt cx="0" cy="0"/>
        </a:xfrm>
      </p:grpSpPr>
      <p:sp>
        <p:nvSpPr>
          <p:cNvPr id="347" name="Google Shape;347;p58"/>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marR="0" lvl="0" algn="ctr">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8" name="Google Shape;348;p58"/>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9" name="Google Shape;349;p58"/>
          <p:cNvSpPr txBox="1">
            <a:spLocks noGrp="1"/>
          </p:cNvSpPr>
          <p:nvPr>
            <p:ph type="dt" idx="10"/>
          </p:nvPr>
        </p:nvSpPr>
        <p:spPr>
          <a:xfrm>
            <a:off x="457200" y="4767262"/>
            <a:ext cx="2133600" cy="2739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50" name="Google Shape;350;p58"/>
          <p:cNvSpPr txBox="1">
            <a:spLocks noGrp="1"/>
          </p:cNvSpPr>
          <p:nvPr>
            <p:ph type="ftr" idx="11"/>
          </p:nvPr>
        </p:nvSpPr>
        <p:spPr>
          <a:xfrm>
            <a:off x="3124200" y="4767262"/>
            <a:ext cx="2895600" cy="2739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51" name="Google Shape;351;p58"/>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6"/>
        <p:cNvGrpSpPr/>
        <p:nvPr/>
      </p:nvGrpSpPr>
      <p:grpSpPr>
        <a:xfrm>
          <a:off x="0" y="0"/>
          <a:ext cx="0" cy="0"/>
          <a:chOff x="0" y="0"/>
          <a:chExt cx="0" cy="0"/>
        </a:xfrm>
      </p:grpSpPr>
      <p:sp>
        <p:nvSpPr>
          <p:cNvPr id="487" name="Google Shape;487;p85"/>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rmAutofit/>
          </a:bodyPr>
          <a:lstStyle>
            <a:lvl1pPr marR="0" lvl="0" algn="ctr">
              <a:lnSpc>
                <a:spcPct val="10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8" name="Google Shape;488;p85"/>
          <p:cNvSpPr txBox="1">
            <a:spLocks noGrp="1"/>
          </p:cNvSpPr>
          <p:nvPr>
            <p:ph type="body" idx="1"/>
          </p:nvPr>
        </p:nvSpPr>
        <p:spPr>
          <a:xfrm>
            <a:off x="457200" y="1200151"/>
            <a:ext cx="8229600" cy="3394500"/>
          </a:xfrm>
          <a:prstGeom prst="rect">
            <a:avLst/>
          </a:prstGeom>
          <a:noFill/>
          <a:ln>
            <a:noFill/>
          </a:ln>
        </p:spPr>
        <p:txBody>
          <a:bodyPr spcFirstLastPara="1" wrap="square" lIns="68575" tIns="34275" rIns="68575" bIns="34275" anchor="t" anchorCtr="0">
            <a:normAutofit/>
          </a:bodyPr>
          <a:lstStyle>
            <a:lvl1pPr marL="457200" marR="0" lvl="0" indent="-381000" algn="l">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89" name="Google Shape;489;p85"/>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490" name="Google Shape;490;p85"/>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491" name="Google Shape;491;p85"/>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27" r:id="rId1"/>
    <p:sldLayoutId id="2147483730" r:id="rId2"/>
    <p:sldLayoutId id="2147483731" r:id="rId3"/>
    <p:sldLayoutId id="2147483732" r:id="rId4"/>
    <p:sldLayoutId id="2147483733" r:id="rId5"/>
    <p:sldLayoutId id="2147483734" r:id="rId6"/>
    <p:sldLayoutId id="2147483735" r:id="rId7"/>
    <p:sldLayoutId id="2147483736" r:id="rId8"/>
    <p:sldLayoutId id="214748373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1"/>
        <p:cNvGrpSpPr/>
        <p:nvPr/>
      </p:nvGrpSpPr>
      <p:grpSpPr>
        <a:xfrm>
          <a:off x="0" y="0"/>
          <a:ext cx="0" cy="0"/>
          <a:chOff x="0" y="0"/>
          <a:chExt cx="0" cy="0"/>
        </a:xfrm>
      </p:grpSpPr>
      <p:sp>
        <p:nvSpPr>
          <p:cNvPr id="562" name="Google Shape;562;p98"/>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marR="0" lvl="0"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3" name="Google Shape;563;p98"/>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marR="0" lvl="0" indent="-431800" algn="l">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4" name="Google Shape;564;p9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5" name="Google Shape;565;p9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6" name="Google Shape;566;p9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Calibri"/>
                <a:ea typeface="Calibri"/>
                <a:cs typeface="Calibri"/>
                <a:sym typeface="Calibri"/>
              </a:defRPr>
            </a:lvl1pPr>
            <a:lvl2pPr marL="0" marR="0" lvl="1" indent="0" algn="r">
              <a:spcBef>
                <a:spcPts val="0"/>
              </a:spcBef>
              <a:buNone/>
              <a:defRPr sz="1200" b="0" i="0" u="none" strike="noStrike" cap="none">
                <a:solidFill>
                  <a:srgbClr val="888888"/>
                </a:solidFill>
                <a:latin typeface="Calibri"/>
                <a:ea typeface="Calibri"/>
                <a:cs typeface="Calibri"/>
                <a:sym typeface="Calibri"/>
              </a:defRPr>
            </a:lvl2pPr>
            <a:lvl3pPr marL="0" marR="0" lvl="2" indent="0" algn="r">
              <a:spcBef>
                <a:spcPts val="0"/>
              </a:spcBef>
              <a:buNone/>
              <a:defRPr sz="1200" b="0" i="0" u="none" strike="noStrike" cap="none">
                <a:solidFill>
                  <a:srgbClr val="888888"/>
                </a:solidFill>
                <a:latin typeface="Calibri"/>
                <a:ea typeface="Calibri"/>
                <a:cs typeface="Calibri"/>
                <a:sym typeface="Calibri"/>
              </a:defRPr>
            </a:lvl3pPr>
            <a:lvl4pPr marL="0" marR="0" lvl="3" indent="0" algn="r">
              <a:spcBef>
                <a:spcPts val="0"/>
              </a:spcBef>
              <a:buNone/>
              <a:defRPr sz="1200" b="0" i="0" u="none" strike="noStrike" cap="none">
                <a:solidFill>
                  <a:srgbClr val="888888"/>
                </a:solidFill>
                <a:latin typeface="Calibri"/>
                <a:ea typeface="Calibri"/>
                <a:cs typeface="Calibri"/>
                <a:sym typeface="Calibri"/>
              </a:defRPr>
            </a:lvl4pPr>
            <a:lvl5pPr marL="0" marR="0" lvl="4" indent="0" algn="r">
              <a:spcBef>
                <a:spcPts val="0"/>
              </a:spcBef>
              <a:buNone/>
              <a:defRPr sz="1200" b="0" i="0" u="none" strike="noStrike" cap="none">
                <a:solidFill>
                  <a:srgbClr val="888888"/>
                </a:solidFill>
                <a:latin typeface="Calibri"/>
                <a:ea typeface="Calibri"/>
                <a:cs typeface="Calibri"/>
                <a:sym typeface="Calibri"/>
              </a:defRPr>
            </a:lvl5pPr>
            <a:lvl6pPr marL="0" marR="0" lvl="5" indent="0" algn="r">
              <a:spcBef>
                <a:spcPts val="0"/>
              </a:spcBef>
              <a:buNone/>
              <a:defRPr sz="1200" b="0" i="0" u="none" strike="noStrike" cap="none">
                <a:solidFill>
                  <a:srgbClr val="888888"/>
                </a:solidFill>
                <a:latin typeface="Calibri"/>
                <a:ea typeface="Calibri"/>
                <a:cs typeface="Calibri"/>
                <a:sym typeface="Calibri"/>
              </a:defRPr>
            </a:lvl6pPr>
            <a:lvl7pPr marL="0" marR="0" lvl="6" indent="0" algn="r">
              <a:spcBef>
                <a:spcPts val="0"/>
              </a:spcBef>
              <a:buNone/>
              <a:defRPr sz="1200" b="0" i="0" u="none" strike="noStrike" cap="none">
                <a:solidFill>
                  <a:srgbClr val="888888"/>
                </a:solidFill>
                <a:latin typeface="Calibri"/>
                <a:ea typeface="Calibri"/>
                <a:cs typeface="Calibri"/>
                <a:sym typeface="Calibri"/>
              </a:defRPr>
            </a:lvl7pPr>
            <a:lvl8pPr marL="0" marR="0" lvl="7" indent="0" algn="r">
              <a:spcBef>
                <a:spcPts val="0"/>
              </a:spcBef>
              <a:buNone/>
              <a:defRPr sz="1200" b="0" i="0" u="none" strike="noStrike" cap="none">
                <a:solidFill>
                  <a:srgbClr val="888888"/>
                </a:solidFill>
                <a:latin typeface="Calibri"/>
                <a:ea typeface="Calibri"/>
                <a:cs typeface="Calibri"/>
                <a:sym typeface="Calibri"/>
              </a:defRPr>
            </a:lvl8pPr>
            <a:lvl9pPr marL="0" marR="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93" r:id="rId11"/>
    <p:sldLayoutId id="2147483794" r:id="rId12"/>
    <p:sldLayoutId id="214748379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06108062"/>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34306793"/>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019242288"/>
      </p:ext>
    </p:extLst>
  </p:cSld>
  <p:clrMap bg1="lt1" tx1="dk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A1ACC5A-DF06-4399-9491-CC7642AD0D1A}" type="datetimeFigureOut">
              <a:rPr lang="ru-RU" smtClean="0"/>
              <a:t>31.10.2025</a:t>
            </a:fld>
            <a:endParaRPr lang="ru-RU"/>
          </a:p>
        </p:txBody>
      </p:sp>
      <p:sp>
        <p:nvSpPr>
          <p:cNvPr id="5" name="Нижний колонтитул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14B2B00-AD29-42A7-BFC4-2DB19EC0C573}" type="slidenum">
              <a:rPr lang="ru-RU" smtClean="0"/>
              <a:t>‹#›</a:t>
            </a:fld>
            <a:endParaRPr lang="ru-RU"/>
          </a:p>
        </p:txBody>
      </p:sp>
    </p:spTree>
    <p:extLst>
      <p:ext uri="{BB962C8B-B14F-4D97-AF65-F5344CB8AC3E}">
        <p14:creationId xmlns:p14="http://schemas.microsoft.com/office/powerpoint/2010/main" val="307818876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9.xml"/></Relationships>
</file>

<file path=ppt/slides/_rels/slide10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91.xml"/><Relationship Id="rId1" Type="http://schemas.openxmlformats.org/officeDocument/2006/relationships/slideLayout" Target="../slideLayouts/slideLayout58.xml"/></Relationships>
</file>

<file path=ppt/slides/_rels/slide10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92.xml"/><Relationship Id="rId1" Type="http://schemas.openxmlformats.org/officeDocument/2006/relationships/slideLayout" Target="../slideLayouts/slideLayout57.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10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93.xml"/><Relationship Id="rId1" Type="http://schemas.openxmlformats.org/officeDocument/2006/relationships/slideLayout" Target="../slideLayouts/slideLayout58.xml"/><Relationship Id="rId4" Type="http://schemas.openxmlformats.org/officeDocument/2006/relationships/image" Target="../media/image216.jpg"/></Relationships>
</file>

<file path=ppt/slides/_rels/slide103.xml.rels><?xml version="1.0" encoding="UTF-8" standalone="yes"?>
<Relationships xmlns="http://schemas.openxmlformats.org/package/2006/relationships"><Relationship Id="rId8" Type="http://schemas.openxmlformats.org/officeDocument/2006/relationships/hyperlink" Target="https://doi.org/10.1029/2022GL102392" TargetMode="External"/><Relationship Id="rId3" Type="http://schemas.openxmlformats.org/officeDocument/2006/relationships/hyperlink" Target="https://collaboration.cmc.ec.gc.ca/cmc/cmoi/product_guide/docs/tech_notes/technote_cansips-210_e.pdf" TargetMode="External"/><Relationship Id="rId7" Type="http://schemas.openxmlformats.org/officeDocument/2006/relationships/hyperlink" Target="https://doi.org/10.1175/WAF-D-19-0259.1" TargetMode="External"/><Relationship Id="rId2" Type="http://schemas.openxmlformats.org/officeDocument/2006/relationships/notesSlide" Target="../notesSlides/notesSlide94.xml"/><Relationship Id="rId1" Type="http://schemas.openxmlformats.org/officeDocument/2006/relationships/slideLayout" Target="../slideLayouts/slideLayout57.xml"/><Relationship Id="rId6" Type="http://schemas.openxmlformats.org/officeDocument/2006/relationships/hyperlink" Target="https://doi.org/10.1175/WAF-D-20-0066.1" TargetMode="External"/><Relationship Id="rId5" Type="http://schemas.openxmlformats.org/officeDocument/2006/relationships/hyperlink" Target="https://doi.org/10.1002/2016GL071396" TargetMode="External"/><Relationship Id="rId4" Type="http://schemas.openxmlformats.org/officeDocument/2006/relationships/hyperlink" Target="https://doi.org/10.1175/JCLI-D-18-0224.1" TargetMode="External"/><Relationship Id="rId9" Type="http://schemas.openxmlformats.org/officeDocument/2006/relationships/hyperlink" Target="https://doi.org/10.1002/qj.3242"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95.xml"/><Relationship Id="rId1" Type="http://schemas.openxmlformats.org/officeDocument/2006/relationships/slideLayout" Target="../slideLayouts/slideLayout57.xml"/><Relationship Id="rId4" Type="http://schemas.openxmlformats.org/officeDocument/2006/relationships/image" Target="../media/image184.jp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hyperlink" Target="http://www.arctic-rcc.org" TargetMode="External"/><Relationship Id="rId7" Type="http://schemas.openxmlformats.org/officeDocument/2006/relationships/image" Target="../media/image7.png"/><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hyperlink" Target="https://www.arctic-rcc.org/acf-fall-2025"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60.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hyperlink" Target="mailto:vms@aari.aq/vsmolyanitsky@gmail.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1.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61.xml"/><Relationship Id="rId6" Type="http://schemas.openxmlformats.org/officeDocument/2006/relationships/image" Target="../media/image43.png"/><Relationship Id="rId5" Type="http://schemas.openxmlformats.org/officeDocument/2006/relationships/image" Target="../media/image24.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emf"/><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package" Target="../embeddings/Microsoft_Word_Document1.docx"/><Relationship Id="rId2" Type="http://schemas.openxmlformats.org/officeDocument/2006/relationships/notesSlide" Target="../notesSlides/notesSlide13.xml"/><Relationship Id="rId1" Type="http://schemas.openxmlformats.org/officeDocument/2006/relationships/slideLayout" Target="../slideLayouts/slideLayout61.xml"/><Relationship Id="rId6" Type="http://schemas.openxmlformats.org/officeDocument/2006/relationships/image" Target="../media/image48.png"/><Relationship Id="rId11" Type="http://schemas.openxmlformats.org/officeDocument/2006/relationships/image" Target="../media/image52.emf"/><Relationship Id="rId5" Type="http://schemas.openxmlformats.org/officeDocument/2006/relationships/image" Target="../media/image47.png"/><Relationship Id="rId15" Type="http://schemas.openxmlformats.org/officeDocument/2006/relationships/image" Target="../media/image54.emf"/><Relationship Id="rId10" Type="http://schemas.openxmlformats.org/officeDocument/2006/relationships/package" Target="../embeddings/Microsoft_Word_Document.docx"/><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package" Target="../embeddings/Microsoft_Word_Document2.docx"/></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openxmlformats.org/officeDocument/2006/relationships/image" Target="../media/image56.emf"/><Relationship Id="rId5" Type="http://schemas.openxmlformats.org/officeDocument/2006/relationships/package" Target="../embeddings/Microsoft_Word_Document3.docx"/><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6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62.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62.xml"/><Relationship Id="rId6" Type="http://schemas.openxmlformats.org/officeDocument/2006/relationships/image" Target="../media/image73.png"/><Relationship Id="rId5" Type="http://schemas.openxmlformats.org/officeDocument/2006/relationships/image" Target="../media/image24.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6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notesSlide" Target="../notesSlides/notesSlide21.xml"/><Relationship Id="rId16" Type="http://schemas.openxmlformats.org/officeDocument/2006/relationships/image" Target="../media/image94.png"/><Relationship Id="rId1" Type="http://schemas.openxmlformats.org/officeDocument/2006/relationships/slideLayout" Target="../slideLayouts/slideLayout6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6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6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18" Type="http://schemas.openxmlformats.org/officeDocument/2006/relationships/image" Target="../media/image119.png"/><Relationship Id="rId3" Type="http://schemas.openxmlformats.org/officeDocument/2006/relationships/image" Target="../media/image104.png"/><Relationship Id="rId21" Type="http://schemas.openxmlformats.org/officeDocument/2006/relationships/image" Target="../media/image122.png"/><Relationship Id="rId7" Type="http://schemas.openxmlformats.org/officeDocument/2006/relationships/image" Target="../media/image108.png"/><Relationship Id="rId12" Type="http://schemas.openxmlformats.org/officeDocument/2006/relationships/image" Target="../media/image113.png"/><Relationship Id="rId17" Type="http://schemas.openxmlformats.org/officeDocument/2006/relationships/image" Target="../media/image118.png"/><Relationship Id="rId2" Type="http://schemas.openxmlformats.org/officeDocument/2006/relationships/notesSlide" Target="../notesSlides/notesSlide24.xml"/><Relationship Id="rId16" Type="http://schemas.openxmlformats.org/officeDocument/2006/relationships/image" Target="../media/image117.png"/><Relationship Id="rId20" Type="http://schemas.openxmlformats.org/officeDocument/2006/relationships/image" Target="../media/image121.png"/><Relationship Id="rId1" Type="http://schemas.openxmlformats.org/officeDocument/2006/relationships/slideLayout" Target="../slideLayouts/slideLayout62.xml"/><Relationship Id="rId6" Type="http://schemas.openxmlformats.org/officeDocument/2006/relationships/image" Target="../media/image107.png"/><Relationship Id="rId11" Type="http://schemas.openxmlformats.org/officeDocument/2006/relationships/image" Target="../media/image112.png"/><Relationship Id="rId24" Type="http://schemas.openxmlformats.org/officeDocument/2006/relationships/image" Target="../media/image125.png"/><Relationship Id="rId5" Type="http://schemas.openxmlformats.org/officeDocument/2006/relationships/image" Target="../media/image106.png"/><Relationship Id="rId15" Type="http://schemas.openxmlformats.org/officeDocument/2006/relationships/image" Target="../media/image116.png"/><Relationship Id="rId23" Type="http://schemas.openxmlformats.org/officeDocument/2006/relationships/image" Target="../media/image124.png"/><Relationship Id="rId10" Type="http://schemas.openxmlformats.org/officeDocument/2006/relationships/image" Target="../media/image111.png"/><Relationship Id="rId19" Type="http://schemas.openxmlformats.org/officeDocument/2006/relationships/image" Target="../media/image120.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 Id="rId22" Type="http://schemas.openxmlformats.org/officeDocument/2006/relationships/image" Target="../media/image12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26.xml"/><Relationship Id="rId1" Type="http://schemas.openxmlformats.org/officeDocument/2006/relationships/slideLayout" Target="../slideLayouts/slideLayout6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32.png"/></Relationships>
</file>

<file path=ppt/slides/_rels/slide35.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3.png"/><Relationship Id="rId7"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62.xml"/><Relationship Id="rId6" Type="http://schemas.openxmlformats.org/officeDocument/2006/relationships/image" Target="../media/image73.png"/><Relationship Id="rId5" Type="http://schemas.openxmlformats.org/officeDocument/2006/relationships/image" Target="../media/image135.png"/><Relationship Id="rId10" Type="http://schemas.openxmlformats.org/officeDocument/2006/relationships/image" Target="../media/image138.png"/><Relationship Id="rId4" Type="http://schemas.openxmlformats.org/officeDocument/2006/relationships/image" Target="../media/image134.png"/><Relationship Id="rId9" Type="http://schemas.openxmlformats.org/officeDocument/2006/relationships/image" Target="../media/image137.png"/></Relationships>
</file>

<file path=ppt/slides/_rels/slide36.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28.xml"/><Relationship Id="rId1" Type="http://schemas.openxmlformats.org/officeDocument/2006/relationships/slideLayout" Target="../slideLayouts/slideLayout62.xml"/><Relationship Id="rId6" Type="http://schemas.openxmlformats.org/officeDocument/2006/relationships/image" Target="../media/image142.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62.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notesSlide" Target="../notesSlides/notesSlide30.xml"/><Relationship Id="rId1" Type="http://schemas.openxmlformats.org/officeDocument/2006/relationships/slideLayout" Target="../slideLayouts/slideLayout62.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39.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31.xml"/><Relationship Id="rId1" Type="http://schemas.openxmlformats.org/officeDocument/2006/relationships/slideLayout" Target="../slideLayouts/slideLayout6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3.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hyperlink" Target="https://data.seaiceportal.de/data/cryosat2/" TargetMode="External"/><Relationship Id="rId3" Type="http://schemas.openxmlformats.org/officeDocument/2006/relationships/hyperlink" Target="https://globalcryospherewatch.org/" TargetMode="External"/><Relationship Id="rId7" Type="http://schemas.openxmlformats.org/officeDocument/2006/relationships/hyperlink" Target="http://wdc.aari.ru/" TargetMode="External"/><Relationship Id="rId2" Type="http://schemas.openxmlformats.org/officeDocument/2006/relationships/notesSlide" Target="../notesSlides/notesSlide32.xml"/><Relationship Id="rId1" Type="http://schemas.openxmlformats.org/officeDocument/2006/relationships/slideLayout" Target="../slideLayouts/slideLayout62.xml"/><Relationship Id="rId6" Type="http://schemas.openxmlformats.org/officeDocument/2006/relationships/hyperlink" Target="http://wdc.aari.ru/prcc/datasets/icecharts/gallery.html" TargetMode="External"/><Relationship Id="rId5" Type="http://schemas.openxmlformats.org/officeDocument/2006/relationships/hyperlink" Target="https://cds.climate.copernicus.eu/" TargetMode="External"/><Relationship Id="rId10" Type="http://schemas.openxmlformats.org/officeDocument/2006/relationships/hyperlink" Target="http://climate.rutgers.edu/snowcover" TargetMode="External"/><Relationship Id="rId4" Type="http://schemas.openxmlformats.org/officeDocument/2006/relationships/hyperlink" Target="http://old.aari.ru/misc/publicat/gmo.php" TargetMode="External"/><Relationship Id="rId9" Type="http://schemas.openxmlformats.org/officeDocument/2006/relationships/hyperlink" Target="http://polarportal.dk/"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33.xml"/><Relationship Id="rId1" Type="http://schemas.openxmlformats.org/officeDocument/2006/relationships/slideLayout" Target="../slideLayouts/slideLayout61.xml"/><Relationship Id="rId5" Type="http://schemas.openxmlformats.org/officeDocument/2006/relationships/hyperlink" Target="http://wdc.aari.ru/datasets/d0040/arctic/png/ArcRCC/" TargetMode="External"/><Relationship Id="rId4" Type="http://schemas.openxmlformats.org/officeDocument/2006/relationships/hyperlink" Target="mailto:vms@aari.aq/vsmolyanitsky@gmail.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71.xml"/><Relationship Id="rId5" Type="http://schemas.openxmlformats.org/officeDocument/2006/relationships/image" Target="../media/image162.jp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37.xml"/><Relationship Id="rId1" Type="http://schemas.openxmlformats.org/officeDocument/2006/relationships/slideLayout" Target="../slideLayouts/slideLayout73.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 Id="rId9" Type="http://schemas.openxmlformats.org/officeDocument/2006/relationships/image" Target="../media/image169.png"/></Relationships>
</file>

<file path=ppt/slides/_rels/slide46.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38.xml"/><Relationship Id="rId1" Type="http://schemas.openxmlformats.org/officeDocument/2006/relationships/slideLayout" Target="../slideLayouts/slideLayout73.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4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9.xml"/><Relationship Id="rId1" Type="http://schemas.openxmlformats.org/officeDocument/2006/relationships/slideLayout" Target="../slideLayouts/slideLayout73.xml"/><Relationship Id="rId4" Type="http://schemas.openxmlformats.org/officeDocument/2006/relationships/image" Target="../media/image177.png"/></Relationships>
</file>

<file path=ppt/slides/_rels/slide4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0.xml"/><Relationship Id="rId1" Type="http://schemas.openxmlformats.org/officeDocument/2006/relationships/slideLayout" Target="../slideLayouts/slideLayout73.xml"/><Relationship Id="rId4" Type="http://schemas.openxmlformats.org/officeDocument/2006/relationships/image" Target="../media/image172.png"/></Relationships>
</file>

<file path=ppt/slides/_rels/slide4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1.xml"/><Relationship Id="rId1" Type="http://schemas.openxmlformats.org/officeDocument/2006/relationships/slideLayout" Target="../slideLayouts/slideLayout73.xml"/><Relationship Id="rId4" Type="http://schemas.openxmlformats.org/officeDocument/2006/relationships/image" Target="../media/image17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99.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2.xml"/></Relationships>
</file>

<file path=ppt/slides/_rels/slide5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4.xml"/><Relationship Id="rId1" Type="http://schemas.openxmlformats.org/officeDocument/2006/relationships/slideLayout" Target="../slideLayouts/slideLayout72.xml"/><Relationship Id="rId5" Type="http://schemas.openxmlformats.org/officeDocument/2006/relationships/image" Target="../media/image181.png"/><Relationship Id="rId4" Type="http://schemas.openxmlformats.org/officeDocument/2006/relationships/image" Target="../media/image180.png"/></Relationships>
</file>

<file path=ppt/slides/_rels/slide5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5.xml"/><Relationship Id="rId1" Type="http://schemas.openxmlformats.org/officeDocument/2006/relationships/slideLayout" Target="../slideLayouts/slideLayout72.xml"/><Relationship Id="rId4" Type="http://schemas.openxmlformats.org/officeDocument/2006/relationships/image" Target="../media/image183.png"/></Relationships>
</file>

<file path=ppt/slides/_rels/slide54.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46.xml"/><Relationship Id="rId1" Type="http://schemas.openxmlformats.org/officeDocument/2006/relationships/slideLayout" Target="../slideLayouts/slideLayout72.xml"/><Relationship Id="rId6" Type="http://schemas.openxmlformats.org/officeDocument/2006/relationships/hyperlink" Target="mailto:tkachukzn@gmail.com" TargetMode="External"/><Relationship Id="rId5" Type="http://schemas.openxmlformats.org/officeDocument/2006/relationships/hyperlink" Target="mailto:adrevina@aari.ru" TargetMode="External"/><Relationship Id="rId4" Type="http://schemas.openxmlformats.org/officeDocument/2006/relationships/image" Target="../media/image18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50.xml"/><Relationship Id="rId1" Type="http://schemas.openxmlformats.org/officeDocument/2006/relationships/slideLayout" Target="../slideLayouts/slideLayout82.xml"/><Relationship Id="rId6" Type="http://schemas.openxmlformats.org/officeDocument/2006/relationships/image" Target="../media/image189.jpg"/><Relationship Id="rId5" Type="http://schemas.openxmlformats.org/officeDocument/2006/relationships/image" Target="../media/image188.png"/><Relationship Id="rId4" Type="http://schemas.openxmlformats.org/officeDocument/2006/relationships/image" Target="../media/image187.jpg"/></Relationships>
</file>

<file path=ppt/slides/_rels/slide5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51.xml"/><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9.xml"/></Relationships>
</file>

<file path=ppt/slides/_rels/slide6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52.xml"/><Relationship Id="rId1" Type="http://schemas.openxmlformats.org/officeDocument/2006/relationships/slideLayout" Target="../slideLayouts/slideLayout82.xml"/></Relationships>
</file>

<file path=ppt/slides/_rels/slide61.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53.xml"/><Relationship Id="rId1" Type="http://schemas.openxmlformats.org/officeDocument/2006/relationships/slideLayout" Target="../slideLayouts/slideLayout82.xml"/><Relationship Id="rId6" Type="http://schemas.openxmlformats.org/officeDocument/2006/relationships/image" Target="../media/image195.png"/><Relationship Id="rId5" Type="http://schemas.openxmlformats.org/officeDocument/2006/relationships/image" Target="../media/image194.jpg"/><Relationship Id="rId4" Type="http://schemas.openxmlformats.org/officeDocument/2006/relationships/image" Target="../media/image193.jpg"/></Relationships>
</file>

<file path=ppt/slides/_rels/slide6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54.xml"/><Relationship Id="rId1" Type="http://schemas.openxmlformats.org/officeDocument/2006/relationships/slideLayout" Target="../slideLayouts/slideLayout82.xml"/></Relationships>
</file>

<file path=ppt/slides/_rels/slide6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55.xml"/><Relationship Id="rId1" Type="http://schemas.openxmlformats.org/officeDocument/2006/relationships/slideLayout" Target="../slideLayouts/slideLayout82.xml"/><Relationship Id="rId4" Type="http://schemas.openxmlformats.org/officeDocument/2006/relationships/image" Target="../media/image190.png"/></Relationships>
</file>

<file path=ppt/slides/_rels/slide6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56.xml"/><Relationship Id="rId1" Type="http://schemas.openxmlformats.org/officeDocument/2006/relationships/slideLayout" Target="../slideLayouts/slideLayout82.xml"/><Relationship Id="rId4" Type="http://schemas.openxmlformats.org/officeDocument/2006/relationships/image" Target="../media/image190.png"/></Relationships>
</file>

<file path=ppt/slides/_rels/slide6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57.xml"/><Relationship Id="rId1" Type="http://schemas.openxmlformats.org/officeDocument/2006/relationships/slideLayout" Target="../slideLayouts/slideLayout82.xml"/><Relationship Id="rId4" Type="http://schemas.openxmlformats.org/officeDocument/2006/relationships/image" Target="../media/image190.png"/></Relationships>
</file>

<file path=ppt/slides/_rels/slide6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58.xml"/><Relationship Id="rId1" Type="http://schemas.openxmlformats.org/officeDocument/2006/relationships/slideLayout" Target="../slideLayouts/slideLayout82.xml"/><Relationship Id="rId4" Type="http://schemas.openxmlformats.org/officeDocument/2006/relationships/image" Target="../media/image190.png"/></Relationships>
</file>

<file path=ppt/slides/_rels/slide6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59.xml"/><Relationship Id="rId1" Type="http://schemas.openxmlformats.org/officeDocument/2006/relationships/slideLayout" Target="../slideLayouts/slideLayout82.xml"/><Relationship Id="rId4" Type="http://schemas.openxmlformats.org/officeDocument/2006/relationships/image" Target="../media/image190.png"/></Relationships>
</file>

<file path=ppt/slides/_rels/slide6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0.xml"/><Relationship Id="rId1" Type="http://schemas.openxmlformats.org/officeDocument/2006/relationships/slideLayout" Target="../slideLayouts/slideLayout82.xml"/><Relationship Id="rId4" Type="http://schemas.openxmlformats.org/officeDocument/2006/relationships/image" Target="../media/image197.png"/></Relationships>
</file>

<file path=ppt/slides/_rels/slide6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1.xml"/><Relationship Id="rId1" Type="http://schemas.openxmlformats.org/officeDocument/2006/relationships/slideLayout" Target="../slideLayouts/slideLayout82.xml"/><Relationship Id="rId4" Type="http://schemas.openxmlformats.org/officeDocument/2006/relationships/image" Target="../media/image197.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9.xml"/></Relationships>
</file>

<file path=ppt/slides/_rels/slide7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62.xml"/><Relationship Id="rId1" Type="http://schemas.openxmlformats.org/officeDocument/2006/relationships/slideLayout" Target="../slideLayouts/slideLayout82.xml"/><Relationship Id="rId4" Type="http://schemas.openxmlformats.org/officeDocument/2006/relationships/image" Target="../media/image198.png"/></Relationships>
</file>

<file path=ppt/slides/_rels/slide7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63.xml"/><Relationship Id="rId1" Type="http://schemas.openxmlformats.org/officeDocument/2006/relationships/slideLayout" Target="../slideLayouts/slideLayout82.xml"/><Relationship Id="rId4" Type="http://schemas.openxmlformats.org/officeDocument/2006/relationships/image" Target="../media/image199.png"/></Relationships>
</file>

<file path=ppt/slides/_rels/slide7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64.xml"/><Relationship Id="rId1" Type="http://schemas.openxmlformats.org/officeDocument/2006/relationships/slideLayout" Target="../slideLayouts/slideLayout82.xml"/><Relationship Id="rId4" Type="http://schemas.openxmlformats.org/officeDocument/2006/relationships/image" Target="../media/image200.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2.xml"/></Relationships>
</file>

<file path=ppt/slides/_rels/slide7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67.xml"/><Relationship Id="rId1" Type="http://schemas.openxmlformats.org/officeDocument/2006/relationships/slideLayout" Target="../slideLayouts/slideLayout82.xml"/></Relationships>
</file>

<file path=ppt/slides/_rels/slide7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68.xml"/><Relationship Id="rId1" Type="http://schemas.openxmlformats.org/officeDocument/2006/relationships/slideLayout" Target="../slideLayouts/slideLayout82.xml"/></Relationships>
</file>

<file path=ppt/slides/_rels/slide77.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69.xml"/><Relationship Id="rId1" Type="http://schemas.openxmlformats.org/officeDocument/2006/relationships/slideLayout" Target="../slideLayouts/slideLayout82.xml"/><Relationship Id="rId4" Type="http://schemas.openxmlformats.org/officeDocument/2006/relationships/image" Target="../media/image204.png"/></Relationships>
</file>

<file path=ppt/slides/_rels/slide78.xml.rels><?xml version="1.0" encoding="UTF-8" standalone="yes"?>
<Relationships xmlns="http://schemas.openxmlformats.org/package/2006/relationships"><Relationship Id="rId3" Type="http://schemas.openxmlformats.org/officeDocument/2006/relationships/hyperlink" Target="https://public.wmo.int/en/our-mandate/climate/global-seasonal-climate-update" TargetMode="External"/><Relationship Id="rId2" Type="http://schemas.openxmlformats.org/officeDocument/2006/relationships/notesSlide" Target="../notesSlides/notesSlide70.xml"/><Relationship Id="rId1" Type="http://schemas.openxmlformats.org/officeDocument/2006/relationships/slideLayout" Target="../slideLayouts/slideLayout82.xml"/><Relationship Id="rId4" Type="http://schemas.openxmlformats.org/officeDocument/2006/relationships/hyperlink" Target="https://wmolc.org/gscuBoard/list"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71.xml"/><Relationship Id="rId1" Type="http://schemas.openxmlformats.org/officeDocument/2006/relationships/slideLayout" Target="../slideLayouts/slideLayout8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9.xml"/></Relationships>
</file>

<file path=ppt/slides/_rels/slide8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72.xml"/><Relationship Id="rId1" Type="http://schemas.openxmlformats.org/officeDocument/2006/relationships/slideLayout" Target="../slideLayouts/slideLayout82.xml"/><Relationship Id="rId6" Type="http://schemas.openxmlformats.org/officeDocument/2006/relationships/image" Target="../media/image211.png"/><Relationship Id="rId5" Type="http://schemas.openxmlformats.org/officeDocument/2006/relationships/image" Target="../media/image207.png"/><Relationship Id="rId4" Type="http://schemas.openxmlformats.org/officeDocument/2006/relationships/image" Target="../media/image210.png"/></Relationships>
</file>

<file path=ppt/slides/_rels/slide81.xml.rels><?xml version="1.0" encoding="UTF-8" standalone="yes"?>
<Relationships xmlns="http://schemas.openxmlformats.org/package/2006/relationships"><Relationship Id="rId3" Type="http://schemas.openxmlformats.org/officeDocument/2006/relationships/image" Target="../media/image212.gif"/><Relationship Id="rId2" Type="http://schemas.openxmlformats.org/officeDocument/2006/relationships/notesSlide" Target="../notesSlides/notesSlide73.xml"/><Relationship Id="rId1" Type="http://schemas.openxmlformats.org/officeDocument/2006/relationships/slideLayout" Target="../slideLayouts/slideLayout82.xml"/><Relationship Id="rId5" Type="http://schemas.openxmlformats.org/officeDocument/2006/relationships/image" Target="../media/image213.gif"/><Relationship Id="rId4" Type="http://schemas.openxmlformats.org/officeDocument/2006/relationships/image" Target="../media/image203.jp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7.xml"/></Relationships>
</file>

<file path=ppt/slides/_rels/slide8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76.xml"/><Relationship Id="rId1" Type="http://schemas.openxmlformats.org/officeDocument/2006/relationships/slideLayout" Target="../slideLayouts/slideLayout57.xml"/><Relationship Id="rId4" Type="http://schemas.openxmlformats.org/officeDocument/2006/relationships/image" Target="../media/image184.jp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8.xml"/></Relationships>
</file>

<file path=ppt/slides/_rels/slide8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79.xml"/><Relationship Id="rId1" Type="http://schemas.openxmlformats.org/officeDocument/2006/relationships/slideLayout" Target="../slideLayouts/slideLayout58.xml"/><Relationship Id="rId4" Type="http://schemas.openxmlformats.org/officeDocument/2006/relationships/image" Target="../media/image215.png"/></Relationships>
</file>

<file path=ppt/slides/_rels/slide8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80.xml"/><Relationship Id="rId1" Type="http://schemas.openxmlformats.org/officeDocument/2006/relationships/slideLayout" Target="../slideLayouts/slideLayout58.xml"/><Relationship Id="rId4" Type="http://schemas.openxmlformats.org/officeDocument/2006/relationships/image" Target="../media/image215.png"/></Relationships>
</file>

<file path=ppt/slides/_rels/slide89.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81.xml"/><Relationship Id="rId1" Type="http://schemas.openxmlformats.org/officeDocument/2006/relationships/slideLayout" Target="../slideLayouts/slideLayout58.xml"/><Relationship Id="rId5" Type="http://schemas.openxmlformats.org/officeDocument/2006/relationships/image" Target="../media/image217.png"/><Relationship Id="rId4" Type="http://schemas.openxmlformats.org/officeDocument/2006/relationships/hyperlink" Target="https://www.ncei.noaa.gov/access/monitoring/regional-sea-ic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90.xml.rels><?xml version="1.0" encoding="UTF-8" standalone="yes"?>
<Relationships xmlns="http://schemas.openxmlformats.org/package/2006/relationships"><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notesSlide" Target="../notesSlides/notesSlide82.xml"/><Relationship Id="rId1" Type="http://schemas.openxmlformats.org/officeDocument/2006/relationships/slideLayout" Target="../slideLayouts/slideLayout59.xml"/><Relationship Id="rId6" Type="http://schemas.openxmlformats.org/officeDocument/2006/relationships/image" Target="../media/image221.png"/><Relationship Id="rId5" Type="http://schemas.openxmlformats.org/officeDocument/2006/relationships/image" Target="../media/image220.jpeg"/><Relationship Id="rId4" Type="http://schemas.openxmlformats.org/officeDocument/2006/relationships/image" Target="../media/image219.png"/></Relationships>
</file>

<file path=ppt/slides/_rels/slide9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83.xml"/><Relationship Id="rId1" Type="http://schemas.openxmlformats.org/officeDocument/2006/relationships/slideLayout" Target="../slideLayouts/slideLayout59.xml"/></Relationships>
</file>

<file path=ppt/slides/_rels/slide92.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84.xml"/><Relationship Id="rId1" Type="http://schemas.openxmlformats.org/officeDocument/2006/relationships/slideLayout" Target="../slideLayouts/slideLayout58.xml"/><Relationship Id="rId4" Type="http://schemas.openxmlformats.org/officeDocument/2006/relationships/hyperlink" Target="https://www.ncei.noaa.gov/access/monitoring/regional-sea-ice/"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85.xml"/><Relationship Id="rId1" Type="http://schemas.openxmlformats.org/officeDocument/2006/relationships/slideLayout" Target="../slideLayouts/slideLayout58.xml"/></Relationships>
</file>

<file path=ppt/slides/_rels/slide9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86.xml"/><Relationship Id="rId1" Type="http://schemas.openxmlformats.org/officeDocument/2006/relationships/slideLayout" Target="../slideLayouts/slideLayout57.xml"/></Relationships>
</file>

<file path=ppt/slides/_rels/slide9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87.xml"/><Relationship Id="rId1" Type="http://schemas.openxmlformats.org/officeDocument/2006/relationships/slideLayout" Target="../slideLayouts/slideLayout5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8.xml"/></Relationships>
</file>

<file path=ppt/slides/_rels/slide9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89.xml"/><Relationship Id="rId1" Type="http://schemas.openxmlformats.org/officeDocument/2006/relationships/slideLayout" Target="../slideLayouts/slideLayout58.xml"/></Relationships>
</file>

<file path=ppt/slides/_rels/slide98.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57.xml"/><Relationship Id="rId4" Type="http://schemas.openxmlformats.org/officeDocument/2006/relationships/image" Target="../media/image230.png"/></Relationships>
</file>

<file path=ppt/slides/_rels/slide9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90.xml"/><Relationship Id="rId1" Type="http://schemas.openxmlformats.org/officeDocument/2006/relationships/slideLayout" Target="../slideLayouts/slideLayout59.xml"/><Relationship Id="rId5" Type="http://schemas.openxmlformats.org/officeDocument/2006/relationships/image" Target="../media/image233.png"/><Relationship Id="rId4" Type="http://schemas.openxmlformats.org/officeDocument/2006/relationships/image" Target="../media/image2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79"/>
          <p:cNvSpPr txBox="1">
            <a:spLocks noGrp="1"/>
          </p:cNvSpPr>
          <p:nvPr>
            <p:ph type="ctrTitle"/>
          </p:nvPr>
        </p:nvSpPr>
        <p:spPr>
          <a:xfrm>
            <a:off x="311700" y="1940768"/>
            <a:ext cx="8520600" cy="2465700"/>
          </a:xfrm>
          <a:prstGeom prst="rect">
            <a:avLst/>
          </a:prstGeom>
          <a:noFill/>
          <a:ln>
            <a:noFill/>
          </a:ln>
        </p:spPr>
        <p:txBody>
          <a:bodyPr spcFirstLastPara="1" wrap="square" lIns="91425" tIns="91425" rIns="91425" bIns="91425" anchor="b" anchorCtr="0">
            <a:normAutofit/>
          </a:bodyPr>
          <a:lstStyle/>
          <a:p>
            <a:pPr marL="0" lvl="0" indent="0" algn="ctr" rtl="0">
              <a:lnSpc>
                <a:spcPct val="115000"/>
              </a:lnSpc>
              <a:spcBef>
                <a:spcPts val="0"/>
              </a:spcBef>
              <a:spcAft>
                <a:spcPts val="0"/>
              </a:spcAft>
              <a:buClr>
                <a:schemeClr val="dk1"/>
              </a:buClr>
              <a:buSzPts val="1100"/>
              <a:buFont typeface="Arial"/>
              <a:buNone/>
            </a:pPr>
            <a:r>
              <a:rPr lang="en" sz="2300" b="1" dirty="0">
                <a:latin typeface="Calibri"/>
                <a:ea typeface="Calibri"/>
                <a:cs typeface="Calibri"/>
                <a:sym typeface="Calibri"/>
              </a:rPr>
              <a:t>ARCTIC REGIONAL CLIMATE CENTRE (ArcRCC) Network</a:t>
            </a:r>
            <a:br>
              <a:rPr lang="en" sz="2300" b="1" dirty="0">
                <a:latin typeface="Calibri"/>
                <a:ea typeface="Calibri"/>
                <a:cs typeface="Calibri"/>
                <a:sym typeface="Calibri"/>
              </a:rPr>
            </a:br>
            <a:endParaRPr sz="2300" b="1" dirty="0">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3600" b="1" dirty="0">
                <a:effectLst>
                  <a:outerShdw blurRad="38100" dist="38100" dir="2700000" algn="tl">
                    <a:srgbClr val="000000">
                      <a:alpha val="43137"/>
                    </a:srgbClr>
                  </a:outerShdw>
                </a:effectLst>
                <a:latin typeface="Calibri"/>
                <a:ea typeface="Calibri"/>
                <a:cs typeface="Calibri"/>
                <a:sym typeface="Calibri"/>
              </a:rPr>
              <a:t>16</a:t>
            </a:r>
            <a:r>
              <a:rPr lang="en" sz="3600" b="1" baseline="30000" dirty="0">
                <a:effectLst>
                  <a:outerShdw blurRad="38100" dist="38100" dir="2700000" algn="tl">
                    <a:srgbClr val="000000">
                      <a:alpha val="43137"/>
                    </a:srgbClr>
                  </a:outerShdw>
                </a:effectLst>
                <a:latin typeface="Calibri"/>
                <a:ea typeface="Calibri"/>
                <a:cs typeface="Calibri"/>
                <a:sym typeface="Calibri"/>
              </a:rPr>
              <a:t>th</a:t>
            </a:r>
            <a:r>
              <a:rPr lang="en" sz="3600" b="1" dirty="0">
                <a:effectLst>
                  <a:outerShdw blurRad="38100" dist="38100" dir="2700000" algn="tl">
                    <a:srgbClr val="000000">
                      <a:alpha val="43137"/>
                    </a:srgbClr>
                  </a:outerShdw>
                </a:effectLst>
                <a:latin typeface="Calibri"/>
                <a:ea typeface="Calibri"/>
                <a:cs typeface="Calibri"/>
                <a:sym typeface="Calibri"/>
              </a:rPr>
              <a:t> Arctic Climate Forum (ACF-16)</a:t>
            </a:r>
            <a:endParaRPr sz="3600" b="1" dirty="0">
              <a:effectLst>
                <a:outerShdw blurRad="38100" dist="38100" dir="2700000" algn="tl">
                  <a:srgbClr val="000000">
                    <a:alpha val="43137"/>
                  </a:srgbClr>
                </a:outerShdw>
              </a:effectLst>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2300" dirty="0">
                <a:latin typeface="Calibri"/>
                <a:ea typeface="Calibri"/>
                <a:cs typeface="Calibri"/>
                <a:sym typeface="Calibri"/>
              </a:rPr>
              <a:t>November 5 and 6, 2025, 15:00 to 18:00 UTC</a:t>
            </a:r>
            <a:endParaRPr sz="6300" dirty="0"/>
          </a:p>
        </p:txBody>
      </p:sp>
      <p:pic>
        <p:nvPicPr>
          <p:cNvPr id="417" name="Google Shape;417;p79" descr="https://lh4.googleusercontent.com/dMBr4H_zu5mtekfnOyxABB7BR-qy6t2gstr9oHzaHlDHi-jpmKWV0Cj4tUbE492WR7v9hPKBO-jLdj6pUTl0TuE-55vDfE94_RiqGEzTWNxuG9Qe9NusSRDfrIdjkkXU4u0iI1zt"/>
          <p:cNvPicPr preferRelativeResize="0"/>
          <p:nvPr/>
        </p:nvPicPr>
        <p:blipFill rotWithShape="1">
          <a:blip r:embed="rId3">
            <a:alphaModFix/>
          </a:blip>
          <a:srcRect/>
          <a:stretch/>
        </p:blipFill>
        <p:spPr>
          <a:xfrm>
            <a:off x="1394726" y="559893"/>
            <a:ext cx="1089350" cy="1380875"/>
          </a:xfrm>
          <a:prstGeom prst="rect">
            <a:avLst/>
          </a:prstGeom>
          <a:noFill/>
          <a:ln>
            <a:noFill/>
          </a:ln>
        </p:spPr>
      </p:pic>
      <p:pic>
        <p:nvPicPr>
          <p:cNvPr id="418" name="Google Shape;418;p79"/>
          <p:cNvPicPr preferRelativeResize="0"/>
          <p:nvPr/>
        </p:nvPicPr>
        <p:blipFill rotWithShape="1">
          <a:blip r:embed="rId4">
            <a:alphaModFix/>
          </a:blip>
          <a:srcRect/>
          <a:stretch/>
        </p:blipFill>
        <p:spPr>
          <a:xfrm>
            <a:off x="6073908" y="504338"/>
            <a:ext cx="2553100" cy="928400"/>
          </a:xfrm>
          <a:prstGeom prst="rect">
            <a:avLst/>
          </a:prstGeom>
          <a:noFill/>
          <a:ln>
            <a:noFill/>
          </a:ln>
        </p:spPr>
      </p:pic>
      <p:pic>
        <p:nvPicPr>
          <p:cNvPr id="3" name="Picture 2">
            <a:extLst>
              <a:ext uri="{FF2B5EF4-FFF2-40B4-BE49-F238E27FC236}">
                <a16:creationId xmlns:a16="http://schemas.microsoft.com/office/drawing/2014/main" id="{449740EA-3CED-D0C9-7E18-AE58F51924BE}"/>
              </a:ext>
            </a:extLst>
          </p:cNvPr>
          <p:cNvPicPr>
            <a:picLocks noChangeAspect="1"/>
          </p:cNvPicPr>
          <p:nvPr/>
        </p:nvPicPr>
        <p:blipFill>
          <a:blip r:embed="rId5"/>
          <a:stretch>
            <a:fillRect/>
          </a:stretch>
        </p:blipFill>
        <p:spPr>
          <a:xfrm>
            <a:off x="2923255" y="793495"/>
            <a:ext cx="2525636" cy="6392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0556" y="65632"/>
            <a:ext cx="2687659" cy="507831"/>
          </a:xfrm>
          <a:prstGeom prst="rect">
            <a:avLst/>
          </a:prstGeom>
          <a:noFill/>
        </p:spPr>
        <p:txBody>
          <a:bodyPr wrap="none" rtlCol="0">
            <a:spAutoFit/>
          </a:bodyPr>
          <a:lstStyle/>
          <a:p>
            <a:pPr defTabSz="685800">
              <a:buClrTx/>
            </a:pPr>
            <a:r>
              <a:rPr lang="en-US" sz="2700" b="1" kern="1200" dirty="0">
                <a:solidFill>
                  <a:prstClr val="black"/>
                </a:solidFill>
                <a:latin typeface="Calibri" panose="020F0502020204030204"/>
                <a:ea typeface="+mn-ea"/>
                <a:cs typeface="+mn-cs"/>
              </a:rPr>
              <a:t>Instability indices</a:t>
            </a:r>
            <a:endParaRPr lang="ru-RU" sz="1500" b="1" kern="1200" dirty="0">
              <a:solidFill>
                <a:prstClr val="black"/>
              </a:solidFill>
              <a:latin typeface="Calibri" panose="020F0502020204030204"/>
              <a:ea typeface="+mn-ea"/>
              <a:cs typeface="+mn-cs"/>
            </a:endParaRPr>
          </a:p>
        </p:txBody>
      </p:sp>
      <p:pic>
        <p:nvPicPr>
          <p:cNvPr id="2" name="Рисунок 1"/>
          <p:cNvPicPr>
            <a:picLocks noChangeAspect="1"/>
          </p:cNvPicPr>
          <p:nvPr/>
        </p:nvPicPr>
        <p:blipFill>
          <a:blip r:embed="rId2"/>
          <a:stretch>
            <a:fillRect/>
          </a:stretch>
        </p:blipFill>
        <p:spPr>
          <a:xfrm>
            <a:off x="1629343" y="576603"/>
            <a:ext cx="6392210" cy="1865538"/>
          </a:xfrm>
          <a:prstGeom prst="rect">
            <a:avLst/>
          </a:prstGeom>
        </p:spPr>
      </p:pic>
      <p:graphicFrame>
        <p:nvGraphicFramePr>
          <p:cNvPr id="5" name="Таблица 4">
            <a:extLst>
              <a:ext uri="{FF2B5EF4-FFF2-40B4-BE49-F238E27FC236}">
                <a16:creationId xmlns:a16="http://schemas.microsoft.com/office/drawing/2014/main" id="{7B8091DA-E194-4C3B-BA43-6C69008C7D1B}"/>
              </a:ext>
            </a:extLst>
          </p:cNvPr>
          <p:cNvGraphicFramePr>
            <a:graphicFrameLocks noGrp="1"/>
          </p:cNvGraphicFramePr>
          <p:nvPr/>
        </p:nvGraphicFramePr>
        <p:xfrm>
          <a:off x="681367" y="2468364"/>
          <a:ext cx="6996477" cy="2131678"/>
        </p:xfrm>
        <a:graphic>
          <a:graphicData uri="http://schemas.openxmlformats.org/drawingml/2006/table">
            <a:tbl>
              <a:tblPr firstRow="1" firstCol="1" bandRow="1"/>
              <a:tblGrid>
                <a:gridCol w="1165706">
                  <a:extLst>
                    <a:ext uri="{9D8B030D-6E8A-4147-A177-3AD203B41FA5}">
                      <a16:colId xmlns:a16="http://schemas.microsoft.com/office/drawing/2014/main" val="864478152"/>
                    </a:ext>
                  </a:extLst>
                </a:gridCol>
                <a:gridCol w="1165706">
                  <a:extLst>
                    <a:ext uri="{9D8B030D-6E8A-4147-A177-3AD203B41FA5}">
                      <a16:colId xmlns:a16="http://schemas.microsoft.com/office/drawing/2014/main" val="2389482908"/>
                    </a:ext>
                  </a:extLst>
                </a:gridCol>
                <a:gridCol w="1165706">
                  <a:extLst>
                    <a:ext uri="{9D8B030D-6E8A-4147-A177-3AD203B41FA5}">
                      <a16:colId xmlns:a16="http://schemas.microsoft.com/office/drawing/2014/main" val="728591386"/>
                    </a:ext>
                  </a:extLst>
                </a:gridCol>
                <a:gridCol w="1166453">
                  <a:extLst>
                    <a:ext uri="{9D8B030D-6E8A-4147-A177-3AD203B41FA5}">
                      <a16:colId xmlns:a16="http://schemas.microsoft.com/office/drawing/2014/main" val="1795992735"/>
                    </a:ext>
                  </a:extLst>
                </a:gridCol>
                <a:gridCol w="1166453">
                  <a:extLst>
                    <a:ext uri="{9D8B030D-6E8A-4147-A177-3AD203B41FA5}">
                      <a16:colId xmlns:a16="http://schemas.microsoft.com/office/drawing/2014/main" val="2954450965"/>
                    </a:ext>
                  </a:extLst>
                </a:gridCol>
                <a:gridCol w="1166453">
                  <a:extLst>
                    <a:ext uri="{9D8B030D-6E8A-4147-A177-3AD203B41FA5}">
                      <a16:colId xmlns:a16="http://schemas.microsoft.com/office/drawing/2014/main" val="1275497749"/>
                    </a:ext>
                  </a:extLst>
                </a:gridCol>
              </a:tblGrid>
              <a:tr h="548946">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9pPr>
                    </a:lstStyle>
                    <a:p>
                      <a:pPr algn="ctr">
                        <a:lnSpc>
                          <a:spcPct val="150000"/>
                        </a:lnSpc>
                        <a:spcAft>
                          <a:spcPts val="800"/>
                        </a:spcAft>
                      </a:pPr>
                      <a:r>
                        <a:rPr lang="en-US" sz="2100" b="1" dirty="0">
                          <a:effectLst/>
                          <a:latin typeface="+mn-lt"/>
                          <a:ea typeface="Calibri" panose="020F0502020204030204" pitchFamily="34" charset="0"/>
                          <a:cs typeface="Times New Roman" panose="02020603050405020304" pitchFamily="18" charset="0"/>
                        </a:rPr>
                        <a:t>Date</a:t>
                      </a:r>
                      <a:endParaRPr lang="ru-RU" sz="2100" b="1" dirty="0">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9pPr>
                    </a:lstStyle>
                    <a:p>
                      <a:pPr algn="ctr">
                        <a:lnSpc>
                          <a:spcPct val="150000"/>
                        </a:lnSpc>
                        <a:spcAft>
                          <a:spcPts val="800"/>
                        </a:spcAft>
                      </a:pPr>
                      <a:r>
                        <a:rPr lang="en-US" sz="1400" b="1" dirty="0">
                          <a:effectLst/>
                          <a:latin typeface="+mn-lt"/>
                        </a:rPr>
                        <a:t>BI&gt;94</a:t>
                      </a:r>
                      <a:endParaRPr lang="ru-RU" sz="2100" b="1" dirty="0">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9pPr>
                    </a:lstStyle>
                    <a:p>
                      <a:pPr algn="ctr">
                        <a:lnSpc>
                          <a:spcPct val="150000"/>
                        </a:lnSpc>
                        <a:spcAft>
                          <a:spcPts val="800"/>
                        </a:spcAft>
                      </a:pPr>
                      <a:r>
                        <a:rPr lang="en-US" sz="1400" b="1" dirty="0">
                          <a:effectLst/>
                          <a:latin typeface="+mn-lt"/>
                        </a:rPr>
                        <a:t>K&gt;20</a:t>
                      </a:r>
                      <a:endParaRPr lang="ru-RU" sz="2100" b="1" dirty="0">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9pPr>
                    </a:lstStyle>
                    <a:p>
                      <a:pPr algn="ctr">
                        <a:lnSpc>
                          <a:spcPct val="150000"/>
                        </a:lnSpc>
                        <a:spcAft>
                          <a:spcPts val="800"/>
                        </a:spcAft>
                      </a:pPr>
                      <a:r>
                        <a:rPr lang="en-US" sz="1400" b="1">
                          <a:effectLst/>
                          <a:latin typeface="+mn-lt"/>
                        </a:rPr>
                        <a:t>VT&gt;28</a:t>
                      </a:r>
                      <a:endParaRPr lang="ru-RU" sz="2100" b="1">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9pPr>
                    </a:lstStyle>
                    <a:p>
                      <a:pPr algn="ctr">
                        <a:lnSpc>
                          <a:spcPct val="150000"/>
                        </a:lnSpc>
                        <a:spcAft>
                          <a:spcPts val="800"/>
                        </a:spcAft>
                      </a:pPr>
                      <a:r>
                        <a:rPr lang="en-US" sz="1400" b="1">
                          <a:effectLst/>
                          <a:latin typeface="+mn-lt"/>
                        </a:rPr>
                        <a:t>CT&gt;18</a:t>
                      </a:r>
                      <a:endParaRPr lang="ru-RU" sz="2100" b="1">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9pPr>
                    </a:lstStyle>
                    <a:p>
                      <a:pPr algn="ctr">
                        <a:lnSpc>
                          <a:spcPct val="150000"/>
                        </a:lnSpc>
                        <a:spcAft>
                          <a:spcPts val="800"/>
                        </a:spcAft>
                      </a:pPr>
                      <a:r>
                        <a:rPr lang="en-US" sz="1400" b="1">
                          <a:effectLst/>
                          <a:latin typeface="+mn-lt"/>
                        </a:rPr>
                        <a:t>TT&gt;44</a:t>
                      </a:r>
                      <a:endParaRPr lang="ru-RU" sz="2100" b="1">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220893294"/>
                  </a:ext>
                </a:extLst>
              </a:tr>
              <a:tr h="365964">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9pPr>
                    </a:lstStyle>
                    <a:p>
                      <a:pPr algn="ctr">
                        <a:lnSpc>
                          <a:spcPct val="150000"/>
                        </a:lnSpc>
                        <a:spcAft>
                          <a:spcPts val="800"/>
                        </a:spcAft>
                      </a:pPr>
                      <a:r>
                        <a:rPr lang="en-US" sz="1400" b="1">
                          <a:effectLst/>
                          <a:latin typeface="+mn-lt"/>
                        </a:rPr>
                        <a:t>20.06.2019</a:t>
                      </a:r>
                      <a:endParaRPr lang="ru-RU" sz="2100" b="1">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800"/>
                        </a:spcAft>
                      </a:pPr>
                      <a:r>
                        <a:rPr lang="en-US" sz="1400" b="1" dirty="0">
                          <a:effectLst/>
                          <a:latin typeface="+mn-lt"/>
                        </a:rPr>
                        <a:t>90</a:t>
                      </a:r>
                      <a:r>
                        <a:rPr lang="ru-RU" sz="1400" b="1" dirty="0">
                          <a:effectLst/>
                          <a:latin typeface="+mn-lt"/>
                        </a:rPr>
                        <a:t>,7</a:t>
                      </a:r>
                      <a:endParaRPr lang="ru-RU" sz="2100" b="1" dirty="0">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800"/>
                        </a:spcAft>
                      </a:pPr>
                      <a:r>
                        <a:rPr lang="ru-RU" sz="1400" b="1" dirty="0">
                          <a:effectLst/>
                          <a:latin typeface="+mn-lt"/>
                        </a:rPr>
                        <a:t>–3,1</a:t>
                      </a:r>
                      <a:endParaRPr lang="ru-RU" sz="2100" b="1" dirty="0">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800"/>
                        </a:spcAft>
                      </a:pPr>
                      <a:r>
                        <a:rPr lang="ru-RU" sz="1400" b="1" dirty="0">
                          <a:effectLst/>
                          <a:latin typeface="+mn-lt"/>
                        </a:rPr>
                        <a:t>23,2</a:t>
                      </a:r>
                      <a:endParaRPr lang="ru-RU" sz="2100" b="1" dirty="0">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800"/>
                        </a:spcAft>
                      </a:pPr>
                      <a:r>
                        <a:rPr lang="ru-RU" sz="1400" b="1">
                          <a:effectLst/>
                          <a:latin typeface="+mn-lt"/>
                        </a:rPr>
                        <a:t>12,2</a:t>
                      </a:r>
                      <a:endParaRPr lang="ru-RU" sz="2100" b="1">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800"/>
                        </a:spcAft>
                      </a:pPr>
                      <a:r>
                        <a:rPr lang="ru-RU" sz="1400" b="1">
                          <a:effectLst/>
                          <a:latin typeface="+mn-lt"/>
                        </a:rPr>
                        <a:t>35,4</a:t>
                      </a:r>
                      <a:endParaRPr lang="ru-RU" sz="2100" b="1">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4199273999"/>
                  </a:ext>
                </a:extLst>
              </a:tr>
              <a:tr h="365964">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9pPr>
                    </a:lstStyle>
                    <a:p>
                      <a:pPr algn="ctr">
                        <a:lnSpc>
                          <a:spcPct val="150000"/>
                        </a:lnSpc>
                        <a:spcAft>
                          <a:spcPts val="800"/>
                        </a:spcAft>
                      </a:pPr>
                      <a:r>
                        <a:rPr lang="en-US" sz="1400" b="1" dirty="0">
                          <a:effectLst/>
                          <a:latin typeface="+mn-lt"/>
                        </a:rPr>
                        <a:t>24.06.2020</a:t>
                      </a:r>
                      <a:endParaRPr lang="ru-RU" sz="2100" b="1" dirty="0">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800"/>
                        </a:spcAft>
                      </a:pPr>
                      <a:r>
                        <a:rPr lang="ru-RU" sz="1400" b="1">
                          <a:effectLst/>
                          <a:latin typeface="+mn-lt"/>
                        </a:rPr>
                        <a:t>92,3</a:t>
                      </a:r>
                      <a:endParaRPr lang="ru-RU" sz="2100" b="1">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800"/>
                        </a:spcAft>
                      </a:pPr>
                      <a:r>
                        <a:rPr lang="ru-RU" sz="1400" b="1">
                          <a:effectLst/>
                          <a:latin typeface="+mn-lt"/>
                        </a:rPr>
                        <a:t>14,2</a:t>
                      </a:r>
                      <a:endParaRPr lang="ru-RU" sz="2100" b="1">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800"/>
                        </a:spcAft>
                      </a:pPr>
                      <a:r>
                        <a:rPr lang="ru-RU" sz="1400" b="1" dirty="0">
                          <a:effectLst/>
                          <a:latin typeface="+mn-lt"/>
                        </a:rPr>
                        <a:t>27,5</a:t>
                      </a:r>
                      <a:endParaRPr lang="ru-RU" sz="2100" b="1" dirty="0">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800"/>
                        </a:spcAft>
                      </a:pPr>
                      <a:r>
                        <a:rPr lang="ru-RU" sz="1400" b="1" dirty="0">
                          <a:effectLst/>
                          <a:latin typeface="+mn-lt"/>
                        </a:rPr>
                        <a:t>14,2</a:t>
                      </a:r>
                      <a:endParaRPr lang="ru-RU" sz="2100" b="1" dirty="0">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800"/>
                        </a:spcAft>
                      </a:pPr>
                      <a:r>
                        <a:rPr lang="ru-RU" sz="1400" b="1">
                          <a:effectLst/>
                          <a:latin typeface="+mn-lt"/>
                        </a:rPr>
                        <a:t>33,9</a:t>
                      </a:r>
                      <a:endParaRPr lang="ru-RU" sz="2100" b="1">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626760837"/>
                  </a:ext>
                </a:extLst>
              </a:tr>
              <a:tr h="365964">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9pPr>
                    </a:lstStyle>
                    <a:p>
                      <a:pPr algn="ctr">
                        <a:lnSpc>
                          <a:spcPct val="150000"/>
                        </a:lnSpc>
                        <a:spcAft>
                          <a:spcPts val="800"/>
                        </a:spcAft>
                      </a:pPr>
                      <a:r>
                        <a:rPr lang="en-US" sz="1400" b="1">
                          <a:effectLst/>
                          <a:latin typeface="+mn-lt"/>
                        </a:rPr>
                        <a:t>30.06.2020</a:t>
                      </a:r>
                      <a:endParaRPr lang="ru-RU" sz="2100" b="1">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800"/>
                        </a:spcAft>
                      </a:pPr>
                      <a:r>
                        <a:rPr lang="ru-RU" sz="1400" b="1">
                          <a:effectLst/>
                          <a:latin typeface="+mn-lt"/>
                        </a:rPr>
                        <a:t>93,6</a:t>
                      </a:r>
                      <a:endParaRPr lang="ru-RU" sz="2100" b="1">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800"/>
                        </a:spcAft>
                      </a:pPr>
                      <a:r>
                        <a:rPr lang="ru-RU" sz="1400" b="1">
                          <a:effectLst/>
                          <a:highlight>
                            <a:srgbClr val="FFFF00"/>
                          </a:highlight>
                          <a:latin typeface="+mn-lt"/>
                        </a:rPr>
                        <a:t>32,5</a:t>
                      </a:r>
                      <a:endParaRPr lang="ru-RU" sz="2100" b="1">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800"/>
                        </a:spcAft>
                      </a:pPr>
                      <a:r>
                        <a:rPr lang="ru-RU" sz="1400" b="1">
                          <a:effectLst/>
                          <a:latin typeface="+mn-lt"/>
                        </a:rPr>
                        <a:t>24,5</a:t>
                      </a:r>
                      <a:endParaRPr lang="ru-RU" sz="2100" b="1">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800"/>
                        </a:spcAft>
                      </a:pPr>
                      <a:r>
                        <a:rPr lang="ru-RU" sz="1400" b="1" dirty="0">
                          <a:effectLst/>
                          <a:highlight>
                            <a:srgbClr val="FFFF00"/>
                          </a:highlight>
                          <a:latin typeface="+mn-lt"/>
                        </a:rPr>
                        <a:t>22,8</a:t>
                      </a:r>
                      <a:endParaRPr lang="ru-RU" sz="2100" b="1" dirty="0">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800"/>
                        </a:spcAft>
                      </a:pPr>
                      <a:r>
                        <a:rPr lang="ru-RU" sz="1400" b="1" dirty="0">
                          <a:effectLst/>
                          <a:highlight>
                            <a:srgbClr val="FFFF00"/>
                          </a:highlight>
                          <a:latin typeface="+mn-lt"/>
                        </a:rPr>
                        <a:t>47,3</a:t>
                      </a:r>
                      <a:endParaRPr lang="ru-RU" sz="2100" b="1" dirty="0">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861163872"/>
                  </a:ext>
                </a:extLst>
              </a:tr>
              <a:tr h="484840">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9pPr>
                    </a:lstStyle>
                    <a:p>
                      <a:pPr algn="ctr">
                        <a:lnSpc>
                          <a:spcPct val="150000"/>
                        </a:lnSpc>
                        <a:spcAft>
                          <a:spcPts val="800"/>
                        </a:spcAft>
                      </a:pPr>
                      <a:r>
                        <a:rPr lang="en-US" sz="1400" b="1" dirty="0">
                          <a:effectLst/>
                          <a:latin typeface="+mn-lt"/>
                        </a:rPr>
                        <a:t>27.07.2022</a:t>
                      </a:r>
                      <a:endParaRPr lang="ru-RU" sz="2100" b="1" dirty="0">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800"/>
                        </a:spcAft>
                      </a:pPr>
                      <a:r>
                        <a:rPr lang="ru-RU" sz="1400" b="1">
                          <a:effectLst/>
                          <a:latin typeface="+mn-lt"/>
                        </a:rPr>
                        <a:t>90,6</a:t>
                      </a:r>
                      <a:endParaRPr lang="ru-RU" sz="2100" b="1">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800"/>
                        </a:spcAft>
                      </a:pPr>
                      <a:r>
                        <a:rPr lang="ru-RU" sz="1400" b="1" dirty="0">
                          <a:effectLst/>
                          <a:latin typeface="+mn-lt"/>
                        </a:rPr>
                        <a:t>–1,3</a:t>
                      </a:r>
                      <a:endParaRPr lang="ru-RU" sz="2100" b="1" dirty="0">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800"/>
                        </a:spcAft>
                      </a:pPr>
                      <a:r>
                        <a:rPr lang="ru-RU" sz="1400" b="1">
                          <a:effectLst/>
                          <a:latin typeface="+mn-lt"/>
                        </a:rPr>
                        <a:t>22,8</a:t>
                      </a:r>
                      <a:endParaRPr lang="ru-RU" sz="2100" b="1">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800"/>
                        </a:spcAft>
                      </a:pPr>
                      <a:r>
                        <a:rPr lang="ru-RU" sz="1400" b="1">
                          <a:effectLst/>
                          <a:highlight>
                            <a:srgbClr val="FFFF00"/>
                          </a:highlight>
                          <a:latin typeface="+mn-lt"/>
                        </a:rPr>
                        <a:t>18,4</a:t>
                      </a:r>
                      <a:endParaRPr lang="ru-RU" sz="2100" b="1">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800"/>
                        </a:spcAft>
                      </a:pPr>
                      <a:r>
                        <a:rPr lang="ru-RU" sz="1400" b="1" dirty="0">
                          <a:effectLst/>
                          <a:latin typeface="+mn-lt"/>
                        </a:rPr>
                        <a:t>41,2</a:t>
                      </a:r>
                      <a:endParaRPr lang="ru-RU" sz="2100" b="1" dirty="0">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22295693"/>
                  </a:ext>
                </a:extLst>
              </a:tr>
            </a:tbl>
          </a:graphicData>
        </a:graphic>
      </p:graphicFrame>
    </p:spTree>
    <p:extLst>
      <p:ext uri="{BB962C8B-B14F-4D97-AF65-F5344CB8AC3E}">
        <p14:creationId xmlns:p14="http://schemas.microsoft.com/office/powerpoint/2010/main" val="1880146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 name="Picture 1" descr="A map of the arctic&#10;&#10;AI-generated content may be incorrect.">
            <a:extLst>
              <a:ext uri="{FF2B5EF4-FFF2-40B4-BE49-F238E27FC236}">
                <a16:creationId xmlns:a16="http://schemas.microsoft.com/office/drawing/2014/main" id="{D91E553F-A559-3880-D989-2229036EE5C7}"/>
              </a:ext>
            </a:extLst>
          </p:cNvPr>
          <p:cNvPicPr>
            <a:picLocks noChangeAspect="1"/>
          </p:cNvPicPr>
          <p:nvPr/>
        </p:nvPicPr>
        <p:blipFill>
          <a:blip r:embed="rId3" cstate="print">
            <a:extLst>
              <a:ext uri="{28A0092B-C50C-407E-A947-70E740481C1C}">
                <a14:useLocalDpi xmlns:a14="http://schemas.microsoft.com/office/drawing/2010/main" val="0"/>
              </a:ext>
            </a:extLst>
          </a:blip>
          <a:srcRect t="7079"/>
          <a:stretch>
            <a:fillRect/>
          </a:stretch>
        </p:blipFill>
        <p:spPr>
          <a:xfrm>
            <a:off x="1343753" y="1071656"/>
            <a:ext cx="2753436" cy="2798230"/>
          </a:xfrm>
          <a:prstGeom prst="rect">
            <a:avLst/>
          </a:prstGeom>
        </p:spPr>
      </p:pic>
      <p:sp>
        <p:nvSpPr>
          <p:cNvPr id="208" name="Google Shape;208;p24"/>
          <p:cNvSpPr/>
          <p:nvPr/>
        </p:nvSpPr>
        <p:spPr>
          <a:xfrm>
            <a:off x="1143208" y="4496764"/>
            <a:ext cx="6857792" cy="646736"/>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209" name="Google Shape;209;p24"/>
          <p:cNvSpPr txBox="1"/>
          <p:nvPr/>
        </p:nvSpPr>
        <p:spPr>
          <a:xfrm>
            <a:off x="1143001" y="4751086"/>
            <a:ext cx="6793286" cy="230802"/>
          </a:xfrm>
          <a:prstGeom prst="rect">
            <a:avLst/>
          </a:prstGeom>
          <a:solidFill>
            <a:schemeClr val="lt1"/>
          </a:solidFill>
          <a:ln>
            <a:noFill/>
          </a:ln>
        </p:spPr>
        <p:txBody>
          <a:bodyPr spcFirstLastPara="1" wrap="square" lIns="68569" tIns="34275" rIns="68569" bIns="34275" anchor="t" anchorCtr="0">
            <a:spAutoFit/>
          </a:bodyPr>
          <a:lstStyle/>
          <a:p>
            <a:endParaRPr sz="1050"/>
          </a:p>
        </p:txBody>
      </p:sp>
      <p:sp>
        <p:nvSpPr>
          <p:cNvPr id="210" name="Google Shape;210;p24"/>
          <p:cNvSpPr txBox="1"/>
          <p:nvPr/>
        </p:nvSpPr>
        <p:spPr>
          <a:xfrm>
            <a:off x="4364604" y="20206"/>
            <a:ext cx="3610389" cy="1361881"/>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r>
              <a:rPr lang="en-CA" sz="1050" b="1" dirty="0"/>
              <a:t>What is Normal</a:t>
            </a:r>
            <a:r>
              <a:rPr lang="en-CA" sz="1050" b="1" dirty="0">
                <a:solidFill>
                  <a:srgbClr val="0070C0"/>
                </a:solidFill>
              </a:rPr>
              <a:t> freeze-up</a:t>
            </a:r>
            <a:r>
              <a:rPr lang="en-CA" sz="1050" b="1" dirty="0"/>
              <a:t>?</a:t>
            </a:r>
            <a:endParaRPr sz="1050" dirty="0"/>
          </a:p>
          <a:p>
            <a:pPr marL="214313" indent="-214313">
              <a:buSzPts val="1400"/>
              <a:buFont typeface="Arial"/>
              <a:buChar char="•"/>
            </a:pPr>
            <a:r>
              <a:rPr lang="en-CA" sz="1050" dirty="0"/>
              <a:t>the date when the ice concentration rises above 50%</a:t>
            </a:r>
            <a:endParaRPr sz="1050" dirty="0"/>
          </a:p>
          <a:p>
            <a:pPr marL="214313" indent="-214313">
              <a:buSzPts val="1400"/>
              <a:buFont typeface="Arial"/>
              <a:buChar char="•"/>
            </a:pPr>
            <a:r>
              <a:rPr lang="en-CA" sz="1050" dirty="0"/>
              <a:t>based on past 9-year reference period (2016-2024)</a:t>
            </a:r>
            <a:endParaRPr sz="1050" dirty="0"/>
          </a:p>
          <a:p>
            <a:endParaRPr sz="1050" b="1" u="sng" dirty="0"/>
          </a:p>
          <a:p>
            <a:r>
              <a:rPr lang="en-CA" sz="1050" b="1" u="sng" dirty="0"/>
              <a:t>Freeze-up Categories</a:t>
            </a:r>
            <a:r>
              <a:rPr lang="en-CA" sz="1050" b="1" dirty="0"/>
              <a:t>:</a:t>
            </a:r>
            <a:endParaRPr sz="1050" dirty="0"/>
          </a:p>
          <a:p>
            <a:pPr marL="214313" indent="-214313">
              <a:buSzPts val="1400"/>
              <a:buFont typeface="Arial"/>
              <a:buChar char="•"/>
            </a:pPr>
            <a:r>
              <a:rPr lang="en-CA" sz="1050" dirty="0">
                <a:solidFill>
                  <a:schemeClr val="dk1"/>
                </a:solidFill>
              </a:rPr>
              <a:t>Red = Late freeze-up</a:t>
            </a:r>
            <a:endParaRPr sz="1050" dirty="0"/>
          </a:p>
          <a:p>
            <a:pPr marL="214313" indent="-214313">
              <a:buSzPts val="1400"/>
              <a:buFont typeface="Arial"/>
              <a:buChar char="•"/>
            </a:pPr>
            <a:r>
              <a:rPr lang="en-CA" sz="1050" dirty="0">
                <a:solidFill>
                  <a:schemeClr val="dk1"/>
                </a:solidFill>
              </a:rPr>
              <a:t>Yellow-light Blue = Near normal freeze-up </a:t>
            </a:r>
            <a:endParaRPr sz="1050" dirty="0"/>
          </a:p>
          <a:p>
            <a:pPr marL="214313" indent="-214313">
              <a:buSzPts val="1400"/>
              <a:buFont typeface="Arial"/>
              <a:buChar char="•"/>
            </a:pPr>
            <a:r>
              <a:rPr lang="en-CA" sz="1050" dirty="0">
                <a:solidFill>
                  <a:schemeClr val="dk1"/>
                </a:solidFill>
              </a:rPr>
              <a:t>Blue = Early freeze-up</a:t>
            </a:r>
            <a:endParaRPr sz="1050" dirty="0"/>
          </a:p>
        </p:txBody>
      </p:sp>
      <p:graphicFrame>
        <p:nvGraphicFramePr>
          <p:cNvPr id="211" name="Google Shape;211;p24"/>
          <p:cNvGraphicFramePr/>
          <p:nvPr/>
        </p:nvGraphicFramePr>
        <p:xfrm>
          <a:off x="4349972" y="1434872"/>
          <a:ext cx="3610390" cy="3664971"/>
        </p:xfrm>
        <a:graphic>
          <a:graphicData uri="http://schemas.openxmlformats.org/drawingml/2006/table">
            <a:tbl>
              <a:tblPr>
                <a:noFill/>
              </a:tblPr>
              <a:tblGrid>
                <a:gridCol w="1023534">
                  <a:extLst>
                    <a:ext uri="{9D8B030D-6E8A-4147-A177-3AD203B41FA5}">
                      <a16:colId xmlns:a16="http://schemas.microsoft.com/office/drawing/2014/main" val="20000"/>
                    </a:ext>
                  </a:extLst>
                </a:gridCol>
                <a:gridCol w="920188">
                  <a:extLst>
                    <a:ext uri="{9D8B030D-6E8A-4147-A177-3AD203B41FA5}">
                      <a16:colId xmlns:a16="http://schemas.microsoft.com/office/drawing/2014/main" val="20001"/>
                    </a:ext>
                  </a:extLst>
                </a:gridCol>
                <a:gridCol w="1666668">
                  <a:extLst>
                    <a:ext uri="{9D8B030D-6E8A-4147-A177-3AD203B41FA5}">
                      <a16:colId xmlns:a16="http://schemas.microsoft.com/office/drawing/2014/main" val="20002"/>
                    </a:ext>
                  </a:extLst>
                </a:gridCol>
              </a:tblGrid>
              <a:tr h="488369">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Regions </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CanSIPSv3 Sea- Ice Forecast Confidence</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CanSIPSv3 Sea-Ice Freeze-up Forecast</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69101">
                <a:tc>
                  <a:txBody>
                    <a:bodyPr/>
                    <a:lstStyle/>
                    <a:p>
                      <a:pPr marL="0" marR="0" lvl="0" indent="0" algn="l" rtl="0">
                        <a:lnSpc>
                          <a:spcPct val="115000"/>
                        </a:lnSpc>
                        <a:spcBef>
                          <a:spcPts val="0"/>
                        </a:spcBef>
                        <a:spcAft>
                          <a:spcPts val="0"/>
                        </a:spcAft>
                        <a:buClr>
                          <a:srgbClr val="000000"/>
                        </a:buClr>
                        <a:buSzPts val="1100"/>
                        <a:buFont typeface="Arial"/>
                        <a:buNone/>
                      </a:pPr>
                      <a:r>
                        <a:rPr lang="en-CA" sz="800" u="none" strike="noStrike" cap="none">
                          <a:solidFill>
                            <a:srgbClr val="000000"/>
                          </a:solidFill>
                          <a:latin typeface="Arial"/>
                          <a:ea typeface="Arial"/>
                          <a:cs typeface="Arial"/>
                          <a:sym typeface="Arial"/>
                        </a:rPr>
                        <a:t>Baffin Bay</a:t>
                      </a:r>
                      <a:endParaRPr sz="800" u="none" strike="noStrike" cap="none">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dirty="0"/>
                        <a:t>High</a:t>
                      </a:r>
                      <a:endParaRPr sz="800" dirty="0"/>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Late</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269101">
                <a:tc>
                  <a:txBody>
                    <a:bodyPr/>
                    <a:lstStyle/>
                    <a:p>
                      <a:pPr marL="0" marR="0" lvl="0" indent="0" algn="l" rtl="0">
                        <a:lnSpc>
                          <a:spcPct val="115000"/>
                        </a:lnSpc>
                        <a:spcBef>
                          <a:spcPts val="0"/>
                        </a:spcBef>
                        <a:spcAft>
                          <a:spcPts val="0"/>
                        </a:spcAft>
                        <a:buClr>
                          <a:srgbClr val="000000"/>
                        </a:buClr>
                        <a:buSzPts val="1100"/>
                        <a:buFont typeface="Arial"/>
                        <a:buNone/>
                      </a:pPr>
                      <a:r>
                        <a:rPr lang="en-CA" sz="800" u="none" strike="noStrike" cap="none" dirty="0">
                          <a:solidFill>
                            <a:srgbClr val="000000"/>
                          </a:solidFill>
                          <a:latin typeface="Arial"/>
                          <a:ea typeface="Arial"/>
                          <a:cs typeface="Arial"/>
                          <a:sym typeface="Arial"/>
                        </a:rPr>
                        <a:t>Labrador Sea</a:t>
                      </a:r>
                      <a:endParaRPr sz="1100" dirty="0"/>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chemeClr val="dk1"/>
                          </a:solidFill>
                          <a:latin typeface="Arial"/>
                          <a:ea typeface="Arial"/>
                          <a:cs typeface="Arial"/>
                          <a:sym typeface="Arial"/>
                        </a:rPr>
                        <a:t>Low</a:t>
                      </a: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chemeClr val="dk1"/>
                          </a:solidFill>
                          <a:latin typeface="Arial"/>
                          <a:ea typeface="Arial"/>
                          <a:cs typeface="Arial"/>
                          <a:sym typeface="Arial"/>
                        </a:rPr>
                        <a:t>Normal</a:t>
                      </a: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232297">
                <a:tc>
                  <a:txBody>
                    <a:bodyPr/>
                    <a:lstStyle/>
                    <a:p>
                      <a:pPr marL="0" marR="0" lvl="0" indent="0" algn="l" rtl="0">
                        <a:lnSpc>
                          <a:spcPct val="115000"/>
                        </a:lnSpc>
                        <a:spcBef>
                          <a:spcPts val="0"/>
                        </a:spcBef>
                        <a:spcAft>
                          <a:spcPts val="0"/>
                        </a:spcAft>
                        <a:buClr>
                          <a:srgbClr val="000000"/>
                        </a:buClr>
                        <a:buSzPts val="1100"/>
                        <a:buFont typeface="Arial"/>
                        <a:buNone/>
                      </a:pPr>
                      <a:r>
                        <a:rPr lang="en-CA" sz="800" u="none" strike="noStrike" cap="none" dirty="0">
                          <a:solidFill>
                            <a:srgbClr val="000000"/>
                          </a:solidFill>
                          <a:latin typeface="Arial"/>
                          <a:ea typeface="Arial"/>
                          <a:cs typeface="Arial"/>
                          <a:sym typeface="Arial"/>
                        </a:rPr>
                        <a:t>Hudson Bay</a:t>
                      </a:r>
                      <a:endParaRPr sz="1100" dirty="0"/>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chemeClr val="dk1"/>
                          </a:solidFill>
                          <a:latin typeface="Arial"/>
                          <a:ea typeface="Arial"/>
                          <a:cs typeface="Arial"/>
                          <a:sym typeface="Arial"/>
                        </a:rPr>
                        <a:t>Moderate</a:t>
                      </a: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2"/>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800" u="none" strike="noStrike" cap="none" dirty="0">
                          <a:solidFill>
                            <a:srgbClr val="000000"/>
                          </a:solidFill>
                          <a:latin typeface="Arial"/>
                          <a:ea typeface="Arial"/>
                          <a:cs typeface="Arial"/>
                          <a:sym typeface="Arial"/>
                        </a:rPr>
                        <a:t>Normal (E); Late (W)</a:t>
                      </a: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232297">
                <a:tc>
                  <a:txBody>
                    <a:bodyPr/>
                    <a:lstStyle/>
                    <a:p>
                      <a:pPr marL="0" marR="0" lvl="0" indent="0" algn="l" rtl="0">
                        <a:lnSpc>
                          <a:spcPct val="115000"/>
                        </a:lnSpc>
                        <a:spcBef>
                          <a:spcPts val="0"/>
                        </a:spcBef>
                        <a:spcAft>
                          <a:spcPts val="0"/>
                        </a:spcAft>
                        <a:buClr>
                          <a:srgbClr val="000000"/>
                        </a:buClr>
                        <a:buSzPts val="1100"/>
                        <a:buFont typeface="Arial"/>
                        <a:buNone/>
                      </a:pPr>
                      <a:r>
                        <a:rPr lang="en-US" sz="800" u="none" strike="noStrike" cap="none" dirty="0">
                          <a:solidFill>
                            <a:schemeClr val="dk1"/>
                          </a:solidFill>
                          <a:latin typeface="Arial"/>
                          <a:ea typeface="Arial"/>
                          <a:cs typeface="Arial"/>
                          <a:sym typeface="Arial"/>
                        </a:rPr>
                        <a:t>CAA</a:t>
                      </a: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High</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Mainly Late</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r h="232297">
                <a:tc>
                  <a:txBody>
                    <a:bodyPr/>
                    <a:lstStyle/>
                    <a:p>
                      <a:pPr marL="0" marR="0" lvl="0" indent="0" algn="l" rtl="0">
                        <a:lnSpc>
                          <a:spcPct val="115000"/>
                        </a:lnSpc>
                        <a:spcBef>
                          <a:spcPts val="0"/>
                        </a:spcBef>
                        <a:spcAft>
                          <a:spcPts val="0"/>
                        </a:spcAft>
                        <a:buClr>
                          <a:srgbClr val="000000"/>
                        </a:buClr>
                        <a:buSzPts val="1100"/>
                        <a:buFont typeface="Arial"/>
                        <a:buNone/>
                      </a:pPr>
                      <a:r>
                        <a:rPr lang="en-CA" sz="800" u="none" strike="noStrike" cap="none" dirty="0">
                          <a:solidFill>
                            <a:schemeClr val="dk1"/>
                          </a:solidFill>
                          <a:latin typeface="Arial"/>
                          <a:ea typeface="Arial"/>
                          <a:cs typeface="Arial"/>
                          <a:sym typeface="Arial"/>
                        </a:rPr>
                        <a:t>Beaufort Sea</a:t>
                      </a: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b="0" u="none" strike="noStrike" cap="none" dirty="0">
                          <a:solidFill>
                            <a:srgbClr val="000000"/>
                          </a:solidFill>
                          <a:latin typeface="Arial"/>
                          <a:ea typeface="Arial"/>
                          <a:cs typeface="Arial"/>
                          <a:sym typeface="Arial"/>
                        </a:rPr>
                        <a:t>High</a:t>
                      </a:r>
                      <a:endParaRPr sz="800" b="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Early</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5"/>
                  </a:ext>
                </a:extLst>
              </a:tr>
              <a:tr h="232297">
                <a:tc>
                  <a:txBody>
                    <a:bodyPr/>
                    <a:lstStyle/>
                    <a:p>
                      <a:pPr marL="0" marR="0" lvl="0" indent="0" algn="l" rtl="0">
                        <a:lnSpc>
                          <a:spcPct val="115000"/>
                        </a:lnSpc>
                        <a:spcBef>
                          <a:spcPts val="0"/>
                        </a:spcBef>
                        <a:spcAft>
                          <a:spcPts val="0"/>
                        </a:spcAft>
                        <a:buClr>
                          <a:srgbClr val="000000"/>
                        </a:buClr>
                        <a:buSzPts val="1100"/>
                        <a:buFont typeface="Arial"/>
                        <a:buNone/>
                      </a:pPr>
                      <a:r>
                        <a:rPr lang="en-CA" sz="800" u="none" strike="noStrike" cap="none" dirty="0">
                          <a:solidFill>
                            <a:schemeClr val="dk1"/>
                          </a:solidFill>
                          <a:latin typeface="Arial"/>
                          <a:ea typeface="Arial"/>
                          <a:cs typeface="Arial"/>
                          <a:sym typeface="Arial"/>
                        </a:rPr>
                        <a:t>Bering Sea</a:t>
                      </a: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b="0" u="none" strike="noStrike" cap="none" dirty="0">
                          <a:solidFill>
                            <a:srgbClr val="000000"/>
                          </a:solidFill>
                          <a:latin typeface="Arial"/>
                          <a:ea typeface="Arial"/>
                          <a:cs typeface="Arial"/>
                          <a:sym typeface="Arial"/>
                        </a:rPr>
                        <a:t>Low</a:t>
                      </a:r>
                      <a:endParaRPr sz="800" b="0" u="none" strike="noStrike" cap="none" dirty="0">
                        <a:solidFill>
                          <a:srgbClr val="000000"/>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Early</a:t>
                      </a:r>
                      <a:endParaRPr sz="800" u="none" strike="noStrike" cap="none" dirty="0">
                        <a:solidFill>
                          <a:srgbClr val="000000"/>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3568723706"/>
                  </a:ext>
                </a:extLst>
              </a:tr>
              <a:tr h="232297">
                <a:tc>
                  <a:txBody>
                    <a:bodyPr/>
                    <a:lstStyle/>
                    <a:p>
                      <a:pPr marL="0" marR="0" lvl="0" indent="0" algn="l" rtl="0">
                        <a:lnSpc>
                          <a:spcPct val="115000"/>
                        </a:lnSpc>
                        <a:spcBef>
                          <a:spcPts val="0"/>
                        </a:spcBef>
                        <a:spcAft>
                          <a:spcPts val="0"/>
                        </a:spcAft>
                        <a:buClr>
                          <a:srgbClr val="000000"/>
                        </a:buClr>
                        <a:buSzPts val="1100"/>
                        <a:buFont typeface="Arial"/>
                        <a:buNone/>
                      </a:pPr>
                      <a:r>
                        <a:rPr lang="en-US" sz="800" u="none" strike="noStrike" cap="none" dirty="0">
                          <a:solidFill>
                            <a:schemeClr val="dk1"/>
                          </a:solidFill>
                          <a:latin typeface="Arial"/>
                          <a:ea typeface="Arial"/>
                          <a:cs typeface="Arial"/>
                          <a:sym typeface="Arial"/>
                        </a:rPr>
                        <a:t>Sea of Okhotsk</a:t>
                      </a: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b="0" u="none" strike="noStrike" cap="none" dirty="0">
                          <a:solidFill>
                            <a:schemeClr val="dk1"/>
                          </a:solidFill>
                          <a:latin typeface="Arial"/>
                          <a:ea typeface="Arial"/>
                          <a:cs typeface="Arial"/>
                          <a:sym typeface="Arial"/>
                        </a:rPr>
                        <a:t>Low</a:t>
                      </a:r>
                    </a:p>
                  </a:txBody>
                  <a:tcPr marL="47625" marR="47625" marT="47625" marB="47625">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CA" sz="800" u="none" strike="noStrike" cap="none" dirty="0">
                          <a:solidFill>
                            <a:schemeClr val="dk1"/>
                          </a:solidFill>
                          <a:latin typeface="Arial"/>
                          <a:ea typeface="Arial"/>
                          <a:cs typeface="Arial"/>
                          <a:sym typeface="Arial"/>
                        </a:rPr>
                        <a:t>Normal</a:t>
                      </a: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3429173328"/>
                  </a:ext>
                </a:extLst>
              </a:tr>
              <a:tr h="232297">
                <a:tc>
                  <a:txBody>
                    <a:bodyPr/>
                    <a:lstStyle/>
                    <a:p>
                      <a:pPr marL="0" marR="0" lvl="0" indent="0" algn="l" rtl="0">
                        <a:lnSpc>
                          <a:spcPct val="115000"/>
                        </a:lnSpc>
                        <a:spcBef>
                          <a:spcPts val="0"/>
                        </a:spcBef>
                        <a:spcAft>
                          <a:spcPts val="0"/>
                        </a:spcAft>
                        <a:buClr>
                          <a:srgbClr val="000000"/>
                        </a:buClr>
                        <a:buSzPts val="1100"/>
                        <a:buFont typeface="Arial"/>
                        <a:buNone/>
                      </a:pPr>
                      <a:r>
                        <a:rPr lang="en-CA" sz="800" u="none" strike="noStrike" cap="none" dirty="0">
                          <a:solidFill>
                            <a:schemeClr val="dk1"/>
                          </a:solidFill>
                          <a:latin typeface="Arial"/>
                          <a:ea typeface="Arial"/>
                          <a:cs typeface="Arial"/>
                          <a:sym typeface="Arial"/>
                        </a:rPr>
                        <a:t>Chukchi Sea (E)</a:t>
                      </a:r>
                      <a:endParaRPr sz="1100" dirty="0"/>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b="0" u="none" strike="noStrike" cap="none" dirty="0">
                          <a:solidFill>
                            <a:srgbClr val="000000"/>
                          </a:solidFill>
                          <a:latin typeface="Arial"/>
                          <a:ea typeface="Arial"/>
                          <a:cs typeface="Arial"/>
                          <a:sym typeface="Arial"/>
                        </a:rPr>
                        <a:t>Moderate to High</a:t>
                      </a:r>
                      <a:endParaRPr sz="800" b="0" u="none" strike="noStrike" cap="none" dirty="0">
                        <a:solidFill>
                          <a:srgbClr val="000000"/>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Early</a:t>
                      </a:r>
                      <a:endParaRPr sz="800" u="none" strike="noStrike" cap="none" dirty="0">
                        <a:solidFill>
                          <a:srgbClr val="000000"/>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7"/>
                  </a:ext>
                </a:extLst>
              </a:tr>
              <a:tr h="232297">
                <a:tc>
                  <a:txBody>
                    <a:bodyPr/>
                    <a:lstStyle/>
                    <a:p>
                      <a:pPr marL="0" marR="0" lvl="0" indent="0" algn="l" rtl="0">
                        <a:lnSpc>
                          <a:spcPct val="115000"/>
                        </a:lnSpc>
                        <a:spcBef>
                          <a:spcPts val="0"/>
                        </a:spcBef>
                        <a:spcAft>
                          <a:spcPts val="0"/>
                        </a:spcAft>
                        <a:buClr>
                          <a:srgbClr val="000000"/>
                        </a:buClr>
                        <a:buSzPts val="1100"/>
                        <a:buFont typeface="Arial"/>
                        <a:buNone/>
                      </a:pPr>
                      <a:r>
                        <a:rPr lang="en-US" sz="800" dirty="0"/>
                        <a:t>East Siberian Sea</a:t>
                      </a:r>
                      <a:endParaRPr sz="800" dirty="0"/>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b="0" u="none" strike="noStrike" cap="none" dirty="0">
                          <a:solidFill>
                            <a:srgbClr val="000000"/>
                          </a:solidFill>
                          <a:latin typeface="Arial"/>
                          <a:ea typeface="Arial"/>
                          <a:cs typeface="Arial"/>
                          <a:sym typeface="Arial"/>
                        </a:rPr>
                        <a:t>High</a:t>
                      </a:r>
                      <a:endParaRPr sz="800" b="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Early; Late (coast)</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8"/>
                  </a:ext>
                </a:extLst>
              </a:tr>
              <a:tr h="232297">
                <a:tc>
                  <a:txBody>
                    <a:bodyPr/>
                    <a:lstStyle/>
                    <a:p>
                      <a:pPr marL="0" marR="0" lvl="0" indent="0" algn="l" rtl="0">
                        <a:lnSpc>
                          <a:spcPct val="115000"/>
                        </a:lnSpc>
                        <a:spcBef>
                          <a:spcPts val="0"/>
                        </a:spcBef>
                        <a:spcAft>
                          <a:spcPts val="0"/>
                        </a:spcAft>
                        <a:buClr>
                          <a:srgbClr val="000000"/>
                        </a:buClr>
                        <a:buSzPts val="1100"/>
                        <a:buFont typeface="Arial"/>
                        <a:buNone/>
                      </a:pPr>
                      <a:r>
                        <a:rPr lang="en-US" sz="800" dirty="0"/>
                        <a:t>Laptev Sea</a:t>
                      </a:r>
                      <a:endParaRPr sz="800" dirty="0"/>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b="0" u="none" strike="noStrike" cap="none" dirty="0">
                          <a:solidFill>
                            <a:schemeClr val="dk1"/>
                          </a:solidFill>
                          <a:latin typeface="Arial"/>
                          <a:ea typeface="Arial"/>
                          <a:cs typeface="Arial"/>
                          <a:sym typeface="Arial"/>
                        </a:rPr>
                        <a:t>High</a:t>
                      </a:r>
                      <a:endParaRPr sz="800" b="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chemeClr val="dk1"/>
                          </a:solidFill>
                          <a:latin typeface="Arial"/>
                          <a:ea typeface="Arial"/>
                          <a:cs typeface="Arial"/>
                          <a:sym typeface="Arial"/>
                        </a:rPr>
                        <a:t>Normal</a:t>
                      </a: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9"/>
                  </a:ext>
                </a:extLst>
              </a:tr>
              <a:tr h="273872">
                <a:tc>
                  <a:txBody>
                    <a:bodyPr/>
                    <a:lstStyle/>
                    <a:p>
                      <a:pPr marL="0" marR="0" lvl="0" indent="0" algn="l" rtl="0">
                        <a:lnSpc>
                          <a:spcPct val="115000"/>
                        </a:lnSpc>
                        <a:spcBef>
                          <a:spcPts val="0"/>
                        </a:spcBef>
                        <a:spcAft>
                          <a:spcPts val="0"/>
                        </a:spcAft>
                        <a:buNone/>
                      </a:pPr>
                      <a:r>
                        <a:rPr lang="en-CA" sz="800" u="none" strike="noStrike" cap="none" dirty="0">
                          <a:solidFill>
                            <a:schemeClr val="dk1"/>
                          </a:solidFill>
                          <a:latin typeface="Arial"/>
                          <a:ea typeface="Arial"/>
                          <a:cs typeface="Arial"/>
                          <a:sym typeface="Arial"/>
                        </a:rPr>
                        <a:t>Kara Sea </a:t>
                      </a: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chemeClr val="dk1"/>
                          </a:solidFill>
                          <a:latin typeface="Arial"/>
                          <a:ea typeface="Arial"/>
                          <a:cs typeface="Arial"/>
                          <a:sym typeface="Arial"/>
                        </a:rPr>
                        <a:t>High</a:t>
                      </a: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chemeClr val="dk1"/>
                          </a:solidFill>
                          <a:latin typeface="Arial"/>
                          <a:ea typeface="Arial"/>
                          <a:cs typeface="Arial"/>
                          <a:sym typeface="Arial"/>
                        </a:rPr>
                        <a:t>Late</a:t>
                      </a: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10"/>
                  </a:ext>
                </a:extLst>
              </a:tr>
              <a:tr h="258288">
                <a:tc>
                  <a:txBody>
                    <a:bodyPr/>
                    <a:lstStyle/>
                    <a:p>
                      <a:pPr marL="0" marR="0" lvl="0" indent="0" algn="l" rtl="0">
                        <a:lnSpc>
                          <a:spcPct val="115000"/>
                        </a:lnSpc>
                        <a:spcBef>
                          <a:spcPts val="0"/>
                        </a:spcBef>
                        <a:spcAft>
                          <a:spcPts val="0"/>
                        </a:spcAft>
                        <a:buNone/>
                      </a:pPr>
                      <a:r>
                        <a:rPr lang="en-CA" sz="800" u="none" strike="noStrike" cap="none" dirty="0">
                          <a:solidFill>
                            <a:srgbClr val="000000"/>
                          </a:solidFill>
                          <a:latin typeface="Arial"/>
                          <a:ea typeface="Arial"/>
                          <a:cs typeface="Arial"/>
                          <a:sym typeface="Arial"/>
                        </a:rPr>
                        <a:t>Barents Sea</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dirty="0"/>
                        <a:t>Moderate</a:t>
                      </a:r>
                      <a:endParaRPr sz="800" dirty="0"/>
                    </a:p>
                  </a:txBody>
                  <a:tcPr marL="47625" marR="47625" marT="47625" marB="47625">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Late</a:t>
                      </a:r>
                      <a:endParaRPr sz="800" u="none" strike="noStrike" cap="none" dirty="0">
                        <a:solidFill>
                          <a:srgbClr val="000000"/>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2289454835"/>
                  </a:ext>
                </a:extLst>
              </a:tr>
              <a:tr h="232297">
                <a:tc>
                  <a:txBody>
                    <a:bodyPr/>
                    <a:lstStyle/>
                    <a:p>
                      <a:pPr marL="0" marR="0" lvl="0" indent="0" algn="l" rtl="0">
                        <a:lnSpc>
                          <a:spcPct val="115000"/>
                        </a:lnSpc>
                        <a:spcBef>
                          <a:spcPts val="0"/>
                        </a:spcBef>
                        <a:spcAft>
                          <a:spcPts val="0"/>
                        </a:spcAft>
                        <a:buNone/>
                      </a:pPr>
                      <a:r>
                        <a:rPr lang="en-CA" sz="800" u="none" strike="noStrike" cap="none" dirty="0">
                          <a:solidFill>
                            <a:schemeClr val="dk1"/>
                          </a:solidFill>
                          <a:latin typeface="Arial"/>
                          <a:ea typeface="Arial"/>
                          <a:cs typeface="Arial"/>
                          <a:sym typeface="Arial"/>
                        </a:rPr>
                        <a:t>Greenland Sea (S)</a:t>
                      </a: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chemeClr val="dk1"/>
                          </a:solidFill>
                          <a:latin typeface="Arial"/>
                          <a:ea typeface="Arial"/>
                          <a:cs typeface="Arial"/>
                          <a:sym typeface="Arial"/>
                        </a:rPr>
                        <a:t>Moderate to High</a:t>
                      </a:r>
                      <a:endParaRPr sz="800" u="none" strike="noStrike" cap="none" dirty="0">
                        <a:solidFill>
                          <a:schemeClr val="dk1"/>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chemeClr val="dk1"/>
                          </a:solidFill>
                          <a:latin typeface="Arial"/>
                          <a:ea typeface="Arial"/>
                          <a:cs typeface="Arial"/>
                          <a:sym typeface="Arial"/>
                        </a:rPr>
                        <a:t>Late (N); Early (S)</a:t>
                      </a:r>
                      <a:endParaRPr sz="800" u="none" strike="noStrike" cap="none" dirty="0">
                        <a:solidFill>
                          <a:schemeClr val="dk1"/>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12"/>
                  </a:ext>
                </a:extLst>
              </a:tr>
            </a:tbl>
          </a:graphicData>
        </a:graphic>
      </p:graphicFrame>
      <p:sp>
        <p:nvSpPr>
          <p:cNvPr id="212" name="Google Shape;212;p24"/>
          <p:cNvSpPr txBox="1"/>
          <p:nvPr/>
        </p:nvSpPr>
        <p:spPr>
          <a:xfrm>
            <a:off x="1262977" y="4152030"/>
            <a:ext cx="2834213" cy="553968"/>
          </a:xfrm>
          <a:prstGeom prst="rect">
            <a:avLst/>
          </a:prstGeom>
          <a:solidFill>
            <a:schemeClr val="lt1"/>
          </a:solidFill>
          <a:ln>
            <a:noFill/>
          </a:ln>
        </p:spPr>
        <p:txBody>
          <a:bodyPr spcFirstLastPara="1" wrap="square" lIns="68569" tIns="34275" rIns="68569" bIns="34275" anchor="t" anchorCtr="0">
            <a:spAutoFit/>
          </a:bodyPr>
          <a:lstStyle/>
          <a:p>
            <a:pPr algn="ctr"/>
            <a:r>
              <a:rPr lang="en-CA" sz="1050" dirty="0"/>
              <a:t>Deterministic freeze-up forecast from CanSIPSv3: freeze-up date anomaly from 2016-2024 average.</a:t>
            </a:r>
            <a:endParaRPr sz="1050" dirty="0"/>
          </a:p>
        </p:txBody>
      </p:sp>
      <p:sp>
        <p:nvSpPr>
          <p:cNvPr id="213" name="Google Shape;213;p24"/>
          <p:cNvSpPr/>
          <p:nvPr/>
        </p:nvSpPr>
        <p:spPr>
          <a:xfrm>
            <a:off x="1285159" y="1024246"/>
            <a:ext cx="2834213" cy="3892940"/>
          </a:xfrm>
          <a:prstGeom prst="rect">
            <a:avLst/>
          </a:prstGeom>
          <a:noFill/>
          <a:ln w="25400" cap="flat" cmpd="sng">
            <a:solidFill>
              <a:srgbClr val="395E89"/>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214" name="Google Shape;214;p24"/>
          <p:cNvSpPr txBox="1"/>
          <p:nvPr/>
        </p:nvSpPr>
        <p:spPr>
          <a:xfrm rot="-5400000">
            <a:off x="3749170" y="2245408"/>
            <a:ext cx="553967" cy="230802"/>
          </a:xfrm>
          <a:prstGeom prst="rect">
            <a:avLst/>
          </a:prstGeom>
          <a:noFill/>
          <a:ln>
            <a:noFill/>
          </a:ln>
        </p:spPr>
        <p:txBody>
          <a:bodyPr spcFirstLastPara="1" wrap="square" lIns="68569" tIns="34275" rIns="68569" bIns="34275" anchor="t" anchorCtr="0">
            <a:spAutoFit/>
          </a:bodyPr>
          <a:lstStyle/>
          <a:p>
            <a:r>
              <a:rPr lang="en-CA" sz="1050" dirty="0"/>
              <a:t>days</a:t>
            </a:r>
            <a:endParaRPr sz="1050" dirty="0"/>
          </a:p>
        </p:txBody>
      </p:sp>
      <p:sp>
        <p:nvSpPr>
          <p:cNvPr id="4" name="Google Shape;103;p6">
            <a:extLst>
              <a:ext uri="{FF2B5EF4-FFF2-40B4-BE49-F238E27FC236}">
                <a16:creationId xmlns:a16="http://schemas.microsoft.com/office/drawing/2014/main" id="{CF302389-A392-359C-C602-B60C2369D221}"/>
              </a:ext>
            </a:extLst>
          </p:cNvPr>
          <p:cNvSpPr txBox="1"/>
          <p:nvPr/>
        </p:nvSpPr>
        <p:spPr>
          <a:xfrm>
            <a:off x="1387655" y="3777567"/>
            <a:ext cx="2584855" cy="184636"/>
          </a:xfrm>
          <a:prstGeom prst="rect">
            <a:avLst/>
          </a:prstGeom>
          <a:noFill/>
          <a:ln>
            <a:noFill/>
          </a:ln>
        </p:spPr>
        <p:txBody>
          <a:bodyPr spcFirstLastPara="1" wrap="square" lIns="68569" tIns="34275" rIns="68569" bIns="34275" anchor="t" anchorCtr="0">
            <a:spAutoFit/>
          </a:bodyPr>
          <a:lstStyle/>
          <a:p>
            <a:r>
              <a:rPr lang="en-CA" sz="750" b="1" dirty="0">
                <a:latin typeface="Times New Roman" panose="02020603050405020304" pitchFamily="18" charset="0"/>
                <a:cs typeface="Times New Roman" panose="02020603050405020304" pitchFamily="18" charset="0"/>
              </a:rPr>
              <a:t>Source: </a:t>
            </a:r>
            <a:r>
              <a:rPr lang="en-CA" sz="750" dirty="0">
                <a:latin typeface="Times New Roman" panose="02020603050405020304" pitchFamily="18" charset="0"/>
                <a:cs typeface="Times New Roman" panose="02020603050405020304" pitchFamily="18" charset="0"/>
              </a:rPr>
              <a:t>Environment and Climate Change Canada</a:t>
            </a:r>
            <a:endParaRPr sz="750" dirty="0">
              <a:latin typeface="Times New Roman" panose="02020603050405020304" pitchFamily="18" charset="0"/>
              <a:cs typeface="Times New Roman" panose="02020603050405020304" pitchFamily="18" charset="0"/>
            </a:endParaRPr>
          </a:p>
        </p:txBody>
      </p:sp>
      <p:sp>
        <p:nvSpPr>
          <p:cNvPr id="3" name="Google Shape;207;p24">
            <a:extLst>
              <a:ext uri="{FF2B5EF4-FFF2-40B4-BE49-F238E27FC236}">
                <a16:creationId xmlns:a16="http://schemas.microsoft.com/office/drawing/2014/main" id="{0BC082A3-C248-9951-8B41-7232EC412A85}"/>
              </a:ext>
            </a:extLst>
          </p:cNvPr>
          <p:cNvSpPr txBox="1">
            <a:spLocks/>
          </p:cNvSpPr>
          <p:nvPr/>
        </p:nvSpPr>
        <p:spPr>
          <a:xfrm>
            <a:off x="1172471" y="3654"/>
            <a:ext cx="3096001" cy="565484"/>
          </a:xfrm>
          <a:prstGeom prst="rect">
            <a:avLst/>
          </a:prstGeom>
          <a:solidFill>
            <a:schemeClr val="lt1"/>
          </a:solid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800" b="1" dirty="0" err="1">
                <a:solidFill>
                  <a:schemeClr val="bg2"/>
                </a:solidFill>
              </a:rPr>
              <a:t>ArcRCC</a:t>
            </a:r>
            <a:r>
              <a:rPr lang="en-US" sz="1800" b="1" dirty="0">
                <a:solidFill>
                  <a:schemeClr val="bg2"/>
                </a:solidFill>
              </a:rPr>
              <a:t> 2025-26 Winter Outlook</a:t>
            </a:r>
            <a:br>
              <a:rPr lang="en-US" sz="1800" b="1" dirty="0">
                <a:solidFill>
                  <a:schemeClr val="bg2"/>
                </a:solidFill>
              </a:rPr>
            </a:br>
            <a:r>
              <a:rPr lang="en-US" sz="1800" b="1" dirty="0">
                <a:solidFill>
                  <a:schemeClr val="bg2"/>
                </a:solidFill>
              </a:rPr>
              <a:t>Sea Ice Freeze-up</a:t>
            </a:r>
          </a:p>
        </p:txBody>
      </p:sp>
    </p:spTree>
    <p:extLst>
      <p:ext uri="{BB962C8B-B14F-4D97-AF65-F5344CB8AC3E}">
        <p14:creationId xmlns:p14="http://schemas.microsoft.com/office/powerpoint/2010/main" val="39786061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3" name="Рисунок 18">
            <a:extLst>
              <a:ext uri="{FF2B5EF4-FFF2-40B4-BE49-F238E27FC236}">
                <a16:creationId xmlns:a16="http://schemas.microsoft.com/office/drawing/2014/main" id="{FC47EDBF-EAC9-D71B-3848-30164DCC536A}"/>
              </a:ext>
            </a:extLst>
          </p:cNvPr>
          <p:cNvPicPr>
            <a:picLocks noChangeAspect="1"/>
          </p:cNvPicPr>
          <p:nvPr/>
        </p:nvPicPr>
        <p:blipFill>
          <a:blip r:embed="rId3"/>
          <a:stretch>
            <a:fillRect/>
          </a:stretch>
        </p:blipFill>
        <p:spPr>
          <a:xfrm>
            <a:off x="1292785" y="1737263"/>
            <a:ext cx="2147961" cy="2147961"/>
          </a:xfrm>
          <a:prstGeom prst="rect">
            <a:avLst/>
          </a:prstGeom>
        </p:spPr>
      </p:pic>
      <p:pic>
        <p:nvPicPr>
          <p:cNvPr id="2" name="Picture 1" descr="A map of the world&#10;&#10;AI-generated content may be incorrect.">
            <a:extLst>
              <a:ext uri="{FF2B5EF4-FFF2-40B4-BE49-F238E27FC236}">
                <a16:creationId xmlns:a16="http://schemas.microsoft.com/office/drawing/2014/main" id="{75142017-D602-17BD-A753-CCCE2B86F6A9}"/>
              </a:ext>
            </a:extLst>
          </p:cNvPr>
          <p:cNvPicPr>
            <a:picLocks noChangeAspect="1"/>
          </p:cNvPicPr>
          <p:nvPr/>
        </p:nvPicPr>
        <p:blipFill>
          <a:blip r:embed="rId4" cstate="print">
            <a:extLst>
              <a:ext uri="{28A0092B-C50C-407E-A947-70E740481C1C}">
                <a14:useLocalDpi xmlns:a14="http://schemas.microsoft.com/office/drawing/2010/main" val="0"/>
              </a:ext>
            </a:extLst>
          </a:blip>
          <a:srcRect t="2486"/>
          <a:stretch>
            <a:fillRect/>
          </a:stretch>
        </p:blipFill>
        <p:spPr>
          <a:xfrm>
            <a:off x="5650144" y="1751703"/>
            <a:ext cx="2437929" cy="2909563"/>
          </a:xfrm>
          <a:prstGeom prst="rect">
            <a:avLst/>
          </a:prstGeom>
        </p:spPr>
      </p:pic>
      <p:sp>
        <p:nvSpPr>
          <p:cNvPr id="234" name="Google Shape;234;p26"/>
          <p:cNvSpPr txBox="1"/>
          <p:nvPr/>
        </p:nvSpPr>
        <p:spPr>
          <a:xfrm>
            <a:off x="1584601" y="247324"/>
            <a:ext cx="6133165" cy="623217"/>
          </a:xfrm>
          <a:prstGeom prst="rect">
            <a:avLst/>
          </a:prstGeom>
          <a:noFill/>
          <a:ln>
            <a:noFill/>
          </a:ln>
        </p:spPr>
        <p:txBody>
          <a:bodyPr spcFirstLastPara="1" wrap="square" lIns="68569" tIns="34275" rIns="68569" bIns="34275" anchor="t" anchorCtr="0">
            <a:spAutoFit/>
          </a:bodyPr>
          <a:lstStyle/>
          <a:p>
            <a:pPr algn="ctr"/>
            <a:r>
              <a:rPr lang="en-US" sz="1800" b="1" dirty="0" err="1"/>
              <a:t>Probablity</a:t>
            </a:r>
            <a:r>
              <a:rPr lang="en-US" sz="1800" b="1" dirty="0"/>
              <a:t> of monthly mean March 2026 sea ice concentrations exceeding 15%</a:t>
            </a:r>
            <a:endParaRPr sz="1050" dirty="0"/>
          </a:p>
        </p:txBody>
      </p:sp>
      <p:sp>
        <p:nvSpPr>
          <p:cNvPr id="8" name="TextBox 7">
            <a:extLst>
              <a:ext uri="{FF2B5EF4-FFF2-40B4-BE49-F238E27FC236}">
                <a16:creationId xmlns:a16="http://schemas.microsoft.com/office/drawing/2014/main" id="{33DAC399-55C5-DB04-75BC-2438BD431AFB}"/>
              </a:ext>
            </a:extLst>
          </p:cNvPr>
          <p:cNvSpPr txBox="1"/>
          <p:nvPr/>
        </p:nvSpPr>
        <p:spPr>
          <a:xfrm>
            <a:off x="1184716" y="1202611"/>
            <a:ext cx="2310978" cy="415498"/>
          </a:xfrm>
          <a:prstGeom prst="rect">
            <a:avLst/>
          </a:prstGeom>
          <a:noFill/>
        </p:spPr>
        <p:txBody>
          <a:bodyPr wrap="square">
            <a:spAutoFit/>
          </a:bodyPr>
          <a:lstStyle/>
          <a:p>
            <a:pPr algn="ctr"/>
            <a:r>
              <a:rPr lang="en-US" sz="1050" b="1" dirty="0"/>
              <a:t>Experimental INMCM5 forecast I</a:t>
            </a:r>
            <a:r>
              <a:rPr lang="en-US" sz="1050" b="1" i="1" dirty="0"/>
              <a:t>nitialized October 1, 2025 </a:t>
            </a:r>
            <a:endParaRPr lang="ru-RU" sz="1050" b="1" i="1" dirty="0"/>
          </a:p>
        </p:txBody>
      </p:sp>
      <p:sp>
        <p:nvSpPr>
          <p:cNvPr id="9" name="TextBox 8">
            <a:extLst>
              <a:ext uri="{FF2B5EF4-FFF2-40B4-BE49-F238E27FC236}">
                <a16:creationId xmlns:a16="http://schemas.microsoft.com/office/drawing/2014/main" id="{8D9CF59F-A21C-B58C-6E14-0E15421CDF5B}"/>
              </a:ext>
            </a:extLst>
          </p:cNvPr>
          <p:cNvSpPr txBox="1"/>
          <p:nvPr/>
        </p:nvSpPr>
        <p:spPr>
          <a:xfrm>
            <a:off x="3440745" y="1201885"/>
            <a:ext cx="2447261" cy="415498"/>
          </a:xfrm>
          <a:prstGeom prst="rect">
            <a:avLst/>
          </a:prstGeom>
          <a:noFill/>
        </p:spPr>
        <p:txBody>
          <a:bodyPr wrap="square">
            <a:spAutoFit/>
          </a:bodyPr>
          <a:lstStyle/>
          <a:p>
            <a:pPr algn="ctr"/>
            <a:r>
              <a:rPr lang="en-US" sz="1050" b="1" dirty="0"/>
              <a:t>Experimental UFS forecast (NOAA)</a:t>
            </a:r>
          </a:p>
          <a:p>
            <a:pPr algn="ctr"/>
            <a:r>
              <a:rPr lang="en-US" sz="1050" b="1" i="1" dirty="0"/>
              <a:t>Initialized September 21-25, 2025</a:t>
            </a:r>
            <a:endParaRPr lang="ru-RU" sz="1050" b="1" i="1" dirty="0"/>
          </a:p>
        </p:txBody>
      </p:sp>
      <p:sp>
        <p:nvSpPr>
          <p:cNvPr id="10" name="TextBox 9">
            <a:extLst>
              <a:ext uri="{FF2B5EF4-FFF2-40B4-BE49-F238E27FC236}">
                <a16:creationId xmlns:a16="http://schemas.microsoft.com/office/drawing/2014/main" id="{AD3031AE-52E5-5F46-9E35-2AE53D0938EA}"/>
              </a:ext>
            </a:extLst>
          </p:cNvPr>
          <p:cNvSpPr txBox="1"/>
          <p:nvPr/>
        </p:nvSpPr>
        <p:spPr>
          <a:xfrm>
            <a:off x="5659379" y="1224355"/>
            <a:ext cx="2389981" cy="415498"/>
          </a:xfrm>
          <a:prstGeom prst="rect">
            <a:avLst/>
          </a:prstGeom>
          <a:noFill/>
        </p:spPr>
        <p:txBody>
          <a:bodyPr wrap="square">
            <a:spAutoFit/>
          </a:bodyPr>
          <a:lstStyle/>
          <a:p>
            <a:pPr algn="ctr"/>
            <a:r>
              <a:rPr lang="en-US" sz="1050" b="1" dirty="0" err="1"/>
              <a:t>CanSIPS</a:t>
            </a:r>
            <a:r>
              <a:rPr lang="en-US" sz="1050" b="1" dirty="0"/>
              <a:t> (ECCC)</a:t>
            </a:r>
          </a:p>
          <a:p>
            <a:pPr algn="ctr"/>
            <a:r>
              <a:rPr lang="en-US" sz="1050" b="1" i="1" dirty="0"/>
              <a:t>Initialized October 1, 2025</a:t>
            </a:r>
          </a:p>
        </p:txBody>
      </p:sp>
      <p:pic>
        <p:nvPicPr>
          <p:cNvPr id="14" name="Picture 13">
            <a:extLst>
              <a:ext uri="{FF2B5EF4-FFF2-40B4-BE49-F238E27FC236}">
                <a16:creationId xmlns:a16="http://schemas.microsoft.com/office/drawing/2014/main" id="{E3DDAAAE-01A1-51B1-28AA-6C56224FDFA1}"/>
              </a:ext>
            </a:extLst>
          </p:cNvPr>
          <p:cNvPicPr>
            <a:picLocks noChangeAspect="1"/>
          </p:cNvPicPr>
          <p:nvPr/>
        </p:nvPicPr>
        <p:blipFill>
          <a:blip r:embed="rId5"/>
          <a:stretch>
            <a:fillRect/>
          </a:stretch>
        </p:blipFill>
        <p:spPr>
          <a:xfrm>
            <a:off x="1343360" y="4063978"/>
            <a:ext cx="2078831" cy="278606"/>
          </a:xfrm>
          <a:prstGeom prst="rect">
            <a:avLst/>
          </a:prstGeom>
        </p:spPr>
      </p:pic>
      <p:pic>
        <p:nvPicPr>
          <p:cNvPr id="16" name="Picture 15">
            <a:extLst>
              <a:ext uri="{FF2B5EF4-FFF2-40B4-BE49-F238E27FC236}">
                <a16:creationId xmlns:a16="http://schemas.microsoft.com/office/drawing/2014/main" id="{FD425CE7-BFEB-D72D-6AE6-47DC868B329A}"/>
              </a:ext>
            </a:extLst>
          </p:cNvPr>
          <p:cNvPicPr>
            <a:picLocks noChangeAspect="1"/>
          </p:cNvPicPr>
          <p:nvPr/>
        </p:nvPicPr>
        <p:blipFill>
          <a:blip r:embed="rId5"/>
          <a:stretch>
            <a:fillRect/>
          </a:stretch>
        </p:blipFill>
        <p:spPr>
          <a:xfrm>
            <a:off x="3676301" y="4064722"/>
            <a:ext cx="2078831" cy="278606"/>
          </a:xfrm>
          <a:prstGeom prst="rect">
            <a:avLst/>
          </a:prstGeom>
        </p:spPr>
      </p:pic>
      <p:sp>
        <p:nvSpPr>
          <p:cNvPr id="17" name="Google Shape;103;p6">
            <a:extLst>
              <a:ext uri="{FF2B5EF4-FFF2-40B4-BE49-F238E27FC236}">
                <a16:creationId xmlns:a16="http://schemas.microsoft.com/office/drawing/2014/main" id="{EFF8F9C4-C197-9F92-0156-26A287D632AC}"/>
              </a:ext>
            </a:extLst>
          </p:cNvPr>
          <p:cNvSpPr txBox="1"/>
          <p:nvPr/>
        </p:nvSpPr>
        <p:spPr>
          <a:xfrm>
            <a:off x="1143000" y="4690493"/>
            <a:ext cx="2584855" cy="184636"/>
          </a:xfrm>
          <a:prstGeom prst="rect">
            <a:avLst/>
          </a:prstGeom>
          <a:noFill/>
          <a:ln>
            <a:noFill/>
          </a:ln>
        </p:spPr>
        <p:txBody>
          <a:bodyPr spcFirstLastPara="1" wrap="square" lIns="68569" tIns="34275" rIns="68569" bIns="34275" anchor="t" anchorCtr="0">
            <a:spAutoFit/>
          </a:bodyPr>
          <a:lstStyle/>
          <a:p>
            <a:r>
              <a:rPr lang="en-CA" sz="750" b="1" dirty="0">
                <a:latin typeface="Times New Roman" panose="02020603050405020304" pitchFamily="18" charset="0"/>
                <a:cs typeface="Times New Roman" panose="02020603050405020304" pitchFamily="18" charset="0"/>
              </a:rPr>
              <a:t>Source: </a:t>
            </a:r>
            <a:r>
              <a:rPr lang="en-CA" sz="750" dirty="0">
                <a:latin typeface="Times New Roman" panose="02020603050405020304" pitchFamily="18" charset="0"/>
                <a:cs typeface="Times New Roman" panose="02020603050405020304" pitchFamily="18" charset="0"/>
              </a:rPr>
              <a:t>Arctic and Antarctic Research Institute</a:t>
            </a:r>
            <a:endParaRPr sz="750" dirty="0">
              <a:latin typeface="Times New Roman" panose="02020603050405020304" pitchFamily="18" charset="0"/>
              <a:cs typeface="Times New Roman" panose="02020603050405020304" pitchFamily="18" charset="0"/>
            </a:endParaRPr>
          </a:p>
        </p:txBody>
      </p:sp>
      <p:sp>
        <p:nvSpPr>
          <p:cNvPr id="20" name="Google Shape;103;p6">
            <a:extLst>
              <a:ext uri="{FF2B5EF4-FFF2-40B4-BE49-F238E27FC236}">
                <a16:creationId xmlns:a16="http://schemas.microsoft.com/office/drawing/2014/main" id="{4EB22F5A-31FD-6CAB-FFB3-AEE1B3D0FF1F}"/>
              </a:ext>
            </a:extLst>
          </p:cNvPr>
          <p:cNvSpPr txBox="1"/>
          <p:nvPr/>
        </p:nvSpPr>
        <p:spPr>
          <a:xfrm>
            <a:off x="3638983" y="4687668"/>
            <a:ext cx="2584855" cy="184636"/>
          </a:xfrm>
          <a:prstGeom prst="rect">
            <a:avLst/>
          </a:prstGeom>
          <a:noFill/>
          <a:ln>
            <a:noFill/>
          </a:ln>
        </p:spPr>
        <p:txBody>
          <a:bodyPr spcFirstLastPara="1" wrap="square" lIns="68569" tIns="34275" rIns="68569" bIns="34275" anchor="t" anchorCtr="0">
            <a:spAutoFit/>
          </a:bodyPr>
          <a:lstStyle/>
          <a:p>
            <a:r>
              <a:rPr lang="en-CA" sz="750" b="1" dirty="0">
                <a:latin typeface="Times New Roman" panose="02020603050405020304" pitchFamily="18" charset="0"/>
                <a:cs typeface="Times New Roman" panose="02020603050405020304" pitchFamily="18" charset="0"/>
              </a:rPr>
              <a:t>Source: </a:t>
            </a:r>
            <a:r>
              <a:rPr lang="en-CA" sz="750" dirty="0">
                <a:latin typeface="Times New Roman" panose="02020603050405020304" pitchFamily="18" charset="0"/>
                <a:cs typeface="Times New Roman" panose="02020603050405020304" pitchFamily="18" charset="0"/>
              </a:rPr>
              <a:t>U.S</a:t>
            </a:r>
            <a:r>
              <a:rPr lang="en-CA" sz="750" b="1" dirty="0">
                <a:latin typeface="Times New Roman" panose="02020603050405020304" pitchFamily="18" charset="0"/>
                <a:cs typeface="Times New Roman" panose="02020603050405020304" pitchFamily="18" charset="0"/>
              </a:rPr>
              <a:t>. </a:t>
            </a:r>
            <a:r>
              <a:rPr lang="en-CA" sz="750" dirty="0">
                <a:latin typeface="Times New Roman" panose="02020603050405020304" pitchFamily="18" charset="0"/>
                <a:cs typeface="Times New Roman" panose="02020603050405020304" pitchFamily="18" charset="0"/>
              </a:rPr>
              <a:t>NOAA</a:t>
            </a:r>
            <a:endParaRPr sz="750" dirty="0">
              <a:latin typeface="Times New Roman" panose="02020603050405020304" pitchFamily="18" charset="0"/>
              <a:cs typeface="Times New Roman" panose="02020603050405020304" pitchFamily="18" charset="0"/>
            </a:endParaRPr>
          </a:p>
        </p:txBody>
      </p:sp>
      <p:sp>
        <p:nvSpPr>
          <p:cNvPr id="21" name="Google Shape;103;p6">
            <a:extLst>
              <a:ext uri="{FF2B5EF4-FFF2-40B4-BE49-F238E27FC236}">
                <a16:creationId xmlns:a16="http://schemas.microsoft.com/office/drawing/2014/main" id="{458DCE76-C22C-8576-524F-B7400A8DB706}"/>
              </a:ext>
            </a:extLst>
          </p:cNvPr>
          <p:cNvSpPr txBox="1"/>
          <p:nvPr/>
        </p:nvSpPr>
        <p:spPr>
          <a:xfrm>
            <a:off x="5807766" y="4674468"/>
            <a:ext cx="2584855" cy="184636"/>
          </a:xfrm>
          <a:prstGeom prst="rect">
            <a:avLst/>
          </a:prstGeom>
          <a:noFill/>
          <a:ln>
            <a:noFill/>
          </a:ln>
        </p:spPr>
        <p:txBody>
          <a:bodyPr spcFirstLastPara="1" wrap="square" lIns="68569" tIns="34275" rIns="68569" bIns="34275" anchor="t" anchorCtr="0">
            <a:spAutoFit/>
          </a:bodyPr>
          <a:lstStyle/>
          <a:p>
            <a:r>
              <a:rPr lang="en-CA" sz="750" b="1" dirty="0">
                <a:latin typeface="Times New Roman" panose="02020603050405020304" pitchFamily="18" charset="0"/>
                <a:cs typeface="Times New Roman" panose="02020603050405020304" pitchFamily="18" charset="0"/>
              </a:rPr>
              <a:t>Source: </a:t>
            </a:r>
            <a:r>
              <a:rPr lang="en-CA" sz="750" dirty="0">
                <a:latin typeface="Times New Roman" panose="02020603050405020304" pitchFamily="18" charset="0"/>
                <a:cs typeface="Times New Roman" panose="02020603050405020304" pitchFamily="18" charset="0"/>
              </a:rPr>
              <a:t>Environment and Climate Change Canada</a:t>
            </a:r>
            <a:endParaRPr sz="75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A96CC8DB-C212-3B2C-BAD6-3E86C035397D}"/>
              </a:ext>
            </a:extLst>
          </p:cNvPr>
          <p:cNvSpPr txBox="1"/>
          <p:nvPr/>
        </p:nvSpPr>
        <p:spPr>
          <a:xfrm>
            <a:off x="6871140" y="4203281"/>
            <a:ext cx="920445" cy="253916"/>
          </a:xfrm>
          <a:prstGeom prst="rect">
            <a:avLst/>
          </a:prstGeom>
          <a:noFill/>
        </p:spPr>
        <p:txBody>
          <a:bodyPr wrap="none" rtlCol="0">
            <a:spAutoFit/>
          </a:bodyPr>
          <a:lstStyle/>
          <a:p>
            <a:r>
              <a:rPr lang="en-US" sz="1050" b="1" dirty="0"/>
              <a:t>March 2026</a:t>
            </a:r>
            <a:endParaRPr lang="en-CA" sz="1050" b="1" dirty="0"/>
          </a:p>
        </p:txBody>
      </p:sp>
      <p:sp>
        <p:nvSpPr>
          <p:cNvPr id="5" name="TextBox 4">
            <a:extLst>
              <a:ext uri="{FF2B5EF4-FFF2-40B4-BE49-F238E27FC236}">
                <a16:creationId xmlns:a16="http://schemas.microsoft.com/office/drawing/2014/main" id="{108C5A93-7636-6D3F-AE64-10974499F7BA}"/>
              </a:ext>
            </a:extLst>
          </p:cNvPr>
          <p:cNvSpPr txBox="1"/>
          <p:nvPr/>
        </p:nvSpPr>
        <p:spPr>
          <a:xfrm>
            <a:off x="7025807" y="2128993"/>
            <a:ext cx="714802" cy="819455"/>
          </a:xfrm>
          <a:prstGeom prst="rect">
            <a:avLst/>
          </a:prstGeom>
          <a:noFill/>
          <a:ln>
            <a:solidFill>
              <a:schemeClr val="tx1"/>
            </a:solidFill>
          </a:ln>
        </p:spPr>
        <p:txBody>
          <a:bodyPr wrap="square" rtlCol="0">
            <a:spAutoFit/>
          </a:bodyPr>
          <a:lstStyle/>
          <a:p>
            <a:r>
              <a:rPr lang="en-US" sz="675" dirty="0">
                <a:latin typeface="Arial" panose="020B0604020202020204" pitchFamily="34" charset="0"/>
                <a:cs typeface="Arial" panose="020B0604020202020204" pitchFamily="34" charset="0"/>
              </a:rPr>
              <a:t>Median predicted Mar 2026 ice edge is defined by the 50% contour</a:t>
            </a:r>
            <a:endParaRPr lang="en-CA" sz="675"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28C951A-DC2C-763D-AD33-BAF43C636FC9}"/>
              </a:ext>
            </a:extLst>
          </p:cNvPr>
          <p:cNvSpPr txBox="1"/>
          <p:nvPr/>
        </p:nvSpPr>
        <p:spPr>
          <a:xfrm>
            <a:off x="2624388" y="3645550"/>
            <a:ext cx="920445" cy="253916"/>
          </a:xfrm>
          <a:prstGeom prst="rect">
            <a:avLst/>
          </a:prstGeom>
          <a:noFill/>
        </p:spPr>
        <p:txBody>
          <a:bodyPr wrap="none" rtlCol="0">
            <a:spAutoFit/>
          </a:bodyPr>
          <a:lstStyle/>
          <a:p>
            <a:r>
              <a:rPr lang="en-US" sz="1050" b="1" dirty="0"/>
              <a:t>March 2025</a:t>
            </a:r>
            <a:endParaRPr lang="en-CA" sz="1050" b="1" dirty="0"/>
          </a:p>
        </p:txBody>
      </p:sp>
      <p:sp>
        <p:nvSpPr>
          <p:cNvPr id="4" name="TextBox 3">
            <a:extLst>
              <a:ext uri="{FF2B5EF4-FFF2-40B4-BE49-F238E27FC236}">
                <a16:creationId xmlns:a16="http://schemas.microsoft.com/office/drawing/2014/main" id="{9E3BC426-5C68-429A-ADC1-67827139582D}"/>
              </a:ext>
            </a:extLst>
          </p:cNvPr>
          <p:cNvSpPr txBox="1"/>
          <p:nvPr/>
        </p:nvSpPr>
        <p:spPr>
          <a:xfrm>
            <a:off x="6760532" y="1948507"/>
            <a:ext cx="1136850" cy="184666"/>
          </a:xfrm>
          <a:prstGeom prst="rect">
            <a:avLst/>
          </a:prstGeom>
          <a:noFill/>
        </p:spPr>
        <p:txBody>
          <a:bodyPr wrap="none" rtlCol="0">
            <a:spAutoFit/>
          </a:bodyPr>
          <a:lstStyle/>
          <a:p>
            <a:r>
              <a:rPr lang="en-US" sz="600" dirty="0">
                <a:latin typeface="Arial" panose="020B0604020202020204" pitchFamily="34" charset="0"/>
                <a:cs typeface="Arial" panose="020B0604020202020204" pitchFamily="34" charset="0"/>
              </a:rPr>
              <a:t>(mean ice edge 2017-2025)</a:t>
            </a:r>
            <a:endParaRPr lang="en-CA" sz="600" dirty="0">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A53BE4B1-5D73-C676-5DEE-C5AF5C8117C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497" t="38129" r="22616" b="32275"/>
          <a:stretch>
            <a:fillRect/>
          </a:stretch>
        </p:blipFill>
        <p:spPr bwMode="auto">
          <a:xfrm>
            <a:off x="3638983" y="1738502"/>
            <a:ext cx="2204393" cy="21378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6" name="Google Shape;276;p42"/>
          <p:cNvSpPr txBox="1">
            <a:spLocks noGrp="1"/>
          </p:cNvSpPr>
          <p:nvPr>
            <p:ph type="title" idx="4294967295"/>
          </p:nvPr>
        </p:nvSpPr>
        <p:spPr>
          <a:xfrm>
            <a:off x="1152462" y="21848"/>
            <a:ext cx="4185083" cy="1657526"/>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34275" rIns="68569" bIns="34275" anchor="t" anchorCtr="0">
            <a:normAutofit fontScale="90000"/>
          </a:bodyPr>
          <a:lstStyle/>
          <a:p>
            <a:r>
              <a:rPr lang="en-CA" sz="2100" b="1" dirty="0" err="1">
                <a:solidFill>
                  <a:schemeClr val="bg2"/>
                </a:solidFill>
              </a:rPr>
              <a:t>ArcRCC</a:t>
            </a:r>
            <a:r>
              <a:rPr lang="en-CA" sz="2100" b="1" dirty="0">
                <a:solidFill>
                  <a:schemeClr val="bg2"/>
                </a:solidFill>
              </a:rPr>
              <a:t> March 2026 Sea Ice Extent Outlook</a:t>
            </a:r>
            <a:br>
              <a:rPr lang="en-CA" sz="2100" dirty="0">
                <a:solidFill>
                  <a:srgbClr val="FF0000"/>
                </a:solidFill>
              </a:rPr>
            </a:br>
            <a:br>
              <a:rPr lang="en-CA" sz="1500" dirty="0"/>
            </a:br>
            <a:br>
              <a:rPr lang="en-CA" sz="1500" dirty="0"/>
            </a:br>
            <a:br>
              <a:rPr lang="en-CA" sz="1500" dirty="0"/>
            </a:br>
            <a:br>
              <a:rPr lang="en-CA" sz="1500" dirty="0"/>
            </a:br>
            <a:endParaRPr sz="1500" dirty="0"/>
          </a:p>
        </p:txBody>
      </p:sp>
      <p:pic>
        <p:nvPicPr>
          <p:cNvPr id="2" name="Picture 1" descr="A map of the world&#10;&#10;AI-generated content may be incorrect.">
            <a:extLst>
              <a:ext uri="{FF2B5EF4-FFF2-40B4-BE49-F238E27FC236}">
                <a16:creationId xmlns:a16="http://schemas.microsoft.com/office/drawing/2014/main" id="{E222B8E7-881B-90E8-B291-B2361A7BFBFB}"/>
              </a:ext>
            </a:extLst>
          </p:cNvPr>
          <p:cNvPicPr>
            <a:picLocks noChangeAspect="1"/>
          </p:cNvPicPr>
          <p:nvPr/>
        </p:nvPicPr>
        <p:blipFill>
          <a:blip r:embed="rId3" cstate="print">
            <a:extLst>
              <a:ext uri="{28A0092B-C50C-407E-A947-70E740481C1C}">
                <a14:useLocalDpi xmlns:a14="http://schemas.microsoft.com/office/drawing/2010/main" val="0"/>
              </a:ext>
            </a:extLst>
          </a:blip>
          <a:srcRect t="2486"/>
          <a:stretch>
            <a:fillRect/>
          </a:stretch>
        </p:blipFill>
        <p:spPr>
          <a:xfrm>
            <a:off x="1143001" y="766299"/>
            <a:ext cx="3331763" cy="3206921"/>
          </a:xfrm>
          <a:prstGeom prst="rect">
            <a:avLst/>
          </a:prstGeom>
        </p:spPr>
      </p:pic>
      <p:sp>
        <p:nvSpPr>
          <p:cNvPr id="275" name="Google Shape;275;p42"/>
          <p:cNvSpPr/>
          <p:nvPr/>
        </p:nvSpPr>
        <p:spPr>
          <a:xfrm>
            <a:off x="1670539" y="4601239"/>
            <a:ext cx="6330461" cy="542261"/>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pic>
        <p:nvPicPr>
          <p:cNvPr id="277" name="Google Shape;277;p42"/>
          <p:cNvPicPr preferRelativeResize="0"/>
          <p:nvPr/>
        </p:nvPicPr>
        <p:blipFill rotWithShape="1">
          <a:blip r:embed="rId4">
            <a:alphaModFix/>
          </a:blip>
          <a:srcRect t="11365"/>
          <a:stretch/>
        </p:blipFill>
        <p:spPr>
          <a:xfrm>
            <a:off x="5825845" y="1"/>
            <a:ext cx="2175155" cy="2149397"/>
          </a:xfrm>
          <a:prstGeom prst="rect">
            <a:avLst/>
          </a:prstGeom>
          <a:noFill/>
          <a:ln>
            <a:noFill/>
          </a:ln>
        </p:spPr>
      </p:pic>
      <p:graphicFrame>
        <p:nvGraphicFramePr>
          <p:cNvPr id="278" name="Google Shape;278;p42"/>
          <p:cNvGraphicFramePr/>
          <p:nvPr/>
        </p:nvGraphicFramePr>
        <p:xfrm>
          <a:off x="4131384" y="2472611"/>
          <a:ext cx="3809969" cy="2636477"/>
        </p:xfrm>
        <a:graphic>
          <a:graphicData uri="http://schemas.openxmlformats.org/drawingml/2006/table">
            <a:tbl>
              <a:tblPr>
                <a:noFill/>
              </a:tblPr>
              <a:tblGrid>
                <a:gridCol w="1267435">
                  <a:extLst>
                    <a:ext uri="{9D8B030D-6E8A-4147-A177-3AD203B41FA5}">
                      <a16:colId xmlns:a16="http://schemas.microsoft.com/office/drawing/2014/main" val="20000"/>
                    </a:ext>
                  </a:extLst>
                </a:gridCol>
                <a:gridCol w="1181698">
                  <a:extLst>
                    <a:ext uri="{9D8B030D-6E8A-4147-A177-3AD203B41FA5}">
                      <a16:colId xmlns:a16="http://schemas.microsoft.com/office/drawing/2014/main" val="20001"/>
                    </a:ext>
                  </a:extLst>
                </a:gridCol>
                <a:gridCol w="1360836">
                  <a:extLst>
                    <a:ext uri="{9D8B030D-6E8A-4147-A177-3AD203B41FA5}">
                      <a16:colId xmlns:a16="http://schemas.microsoft.com/office/drawing/2014/main" val="20002"/>
                    </a:ext>
                  </a:extLst>
                </a:gridCol>
              </a:tblGrid>
              <a:tr h="548909">
                <a:tc>
                  <a:txBody>
                    <a:bodyPr/>
                    <a:lstStyle/>
                    <a:p>
                      <a:pPr marL="0" marR="0" lvl="0" indent="18415"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Regions </a:t>
                      </a:r>
                      <a:endParaRPr sz="80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CA" sz="800" b="1" u="none" strike="noStrike" cap="none">
                          <a:solidFill>
                            <a:srgbClr val="000000"/>
                          </a:solidFill>
                          <a:latin typeface="Arial"/>
                          <a:ea typeface="Arial"/>
                          <a:cs typeface="Arial"/>
                          <a:sym typeface="Arial"/>
                        </a:rPr>
                        <a:t>Sea-Ice Forecast Confidence</a:t>
                      </a:r>
                      <a:endParaRPr sz="800" u="none" strike="noStrike" cap="none">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CA" sz="800" b="1" u="none" strike="noStrike" cap="none">
                          <a:solidFill>
                            <a:srgbClr val="000000"/>
                          </a:solidFill>
                          <a:latin typeface="Arial"/>
                          <a:ea typeface="Arial"/>
                          <a:cs typeface="Arial"/>
                          <a:sym typeface="Arial"/>
                        </a:rPr>
                        <a:t>Sea-Ice Forecast Extent</a:t>
                      </a:r>
                      <a:endParaRPr sz="800" u="none" strike="noStrike" cap="none">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47928">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Bering Sea</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Low to moderate</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rtl="0">
                        <a:lnSpc>
                          <a:spcPct val="115000"/>
                        </a:lnSpc>
                        <a:spcBef>
                          <a:spcPts val="0"/>
                        </a:spcBef>
                        <a:spcAft>
                          <a:spcPts val="0"/>
                        </a:spcAft>
                        <a:buNone/>
                      </a:pPr>
                      <a:r>
                        <a:rPr lang="en-US" sz="800" dirty="0"/>
                        <a:t>Below normal</a:t>
                      </a:r>
                      <a:endParaRPr sz="800" dirty="0"/>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1"/>
                  </a:ext>
                </a:extLst>
              </a:tr>
              <a:tr h="347928">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Sea of Okhotsk</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Moderate</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US" sz="800" dirty="0"/>
                        <a:t>Below normal</a:t>
                      </a:r>
                      <a:endParaRPr sz="800" dirty="0"/>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47928">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Barents Sea</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rtl="0">
                        <a:lnSpc>
                          <a:spcPct val="115000"/>
                        </a:lnSpc>
                        <a:spcBef>
                          <a:spcPts val="0"/>
                        </a:spcBef>
                        <a:spcAft>
                          <a:spcPts val="0"/>
                        </a:spcAft>
                        <a:buNone/>
                      </a:pPr>
                      <a:r>
                        <a:rPr lang="en-US" sz="800" b="0" u="none" strike="noStrike" cap="none" dirty="0">
                          <a:solidFill>
                            <a:srgbClr val="000000"/>
                          </a:solidFill>
                          <a:latin typeface="Arial"/>
                          <a:ea typeface="Arial"/>
                          <a:cs typeface="Arial"/>
                          <a:sym typeface="Arial"/>
                        </a:rPr>
                        <a:t>Moderate</a:t>
                      </a:r>
                      <a:endParaRPr sz="800" b="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rtl="0">
                        <a:lnSpc>
                          <a:spcPct val="115000"/>
                        </a:lnSpc>
                        <a:spcBef>
                          <a:spcPts val="0"/>
                        </a:spcBef>
                        <a:spcAft>
                          <a:spcPts val="0"/>
                        </a:spcAft>
                        <a:buNone/>
                      </a:pPr>
                      <a:r>
                        <a:rPr lang="en-US" sz="800" b="0" u="none" strike="noStrike" cap="none" dirty="0">
                          <a:solidFill>
                            <a:srgbClr val="000000"/>
                          </a:solidFill>
                          <a:latin typeface="Arial"/>
                          <a:ea typeface="Arial"/>
                          <a:cs typeface="Arial"/>
                          <a:sym typeface="Arial"/>
                        </a:rPr>
                        <a:t>Below normal</a:t>
                      </a:r>
                      <a:endParaRPr sz="800" b="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3"/>
                  </a:ext>
                </a:extLst>
              </a:tr>
              <a:tr h="347928">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Greenland Sea</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Moderate</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US" sz="800" dirty="0"/>
                        <a:t>Near normal(S); Below(N)</a:t>
                      </a:r>
                      <a:endParaRPr sz="800" dirty="0"/>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47928">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Labrador Sea</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Low to Moderate</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rtl="0">
                        <a:lnSpc>
                          <a:spcPct val="115000"/>
                        </a:lnSpc>
                        <a:spcBef>
                          <a:spcPts val="0"/>
                        </a:spcBef>
                        <a:spcAft>
                          <a:spcPts val="0"/>
                        </a:spcAft>
                        <a:buNone/>
                      </a:pPr>
                      <a:r>
                        <a:rPr lang="en-US" sz="800" dirty="0"/>
                        <a:t>Near normal(N);Below(S)</a:t>
                      </a:r>
                      <a:endParaRPr sz="800" dirty="0"/>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5"/>
                  </a:ext>
                </a:extLst>
              </a:tr>
              <a:tr h="347928">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Northern Baltic Sea</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Low</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US" sz="800" dirty="0"/>
                        <a:t>Below normal</a:t>
                      </a:r>
                      <a:endParaRPr sz="800" dirty="0"/>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sp>
        <p:nvSpPr>
          <p:cNvPr id="4" name="Google Shape;103;p6">
            <a:extLst>
              <a:ext uri="{FF2B5EF4-FFF2-40B4-BE49-F238E27FC236}">
                <a16:creationId xmlns:a16="http://schemas.microsoft.com/office/drawing/2014/main" id="{64FB64D8-F2FE-868D-9B48-78C438C02100}"/>
              </a:ext>
            </a:extLst>
          </p:cNvPr>
          <p:cNvSpPr txBox="1"/>
          <p:nvPr/>
        </p:nvSpPr>
        <p:spPr>
          <a:xfrm>
            <a:off x="1546530" y="4924453"/>
            <a:ext cx="2584855" cy="184636"/>
          </a:xfrm>
          <a:prstGeom prst="rect">
            <a:avLst/>
          </a:prstGeom>
          <a:noFill/>
          <a:ln>
            <a:noFill/>
          </a:ln>
        </p:spPr>
        <p:txBody>
          <a:bodyPr spcFirstLastPara="1" wrap="square" lIns="68569" tIns="34275" rIns="68569" bIns="34275" anchor="t" anchorCtr="0">
            <a:spAutoFit/>
          </a:bodyPr>
          <a:lstStyle/>
          <a:p>
            <a:r>
              <a:rPr lang="en-CA" sz="750" b="1" dirty="0">
                <a:latin typeface="Times New Roman" panose="02020603050405020304" pitchFamily="18" charset="0"/>
                <a:cs typeface="Times New Roman" panose="02020603050405020304" pitchFamily="18" charset="0"/>
              </a:rPr>
              <a:t>Source: </a:t>
            </a:r>
            <a:r>
              <a:rPr lang="en-CA" sz="750" dirty="0">
                <a:latin typeface="Times New Roman" panose="02020603050405020304" pitchFamily="18" charset="0"/>
                <a:cs typeface="Times New Roman" panose="02020603050405020304" pitchFamily="18" charset="0"/>
              </a:rPr>
              <a:t>Environment and Climate Change Canada</a:t>
            </a:r>
            <a:endParaRPr sz="75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2D9C7C4-2E47-9B28-3A06-5B472943D831}"/>
              </a:ext>
            </a:extLst>
          </p:cNvPr>
          <p:cNvSpPr txBox="1"/>
          <p:nvPr/>
        </p:nvSpPr>
        <p:spPr>
          <a:xfrm>
            <a:off x="1343013" y="4251481"/>
            <a:ext cx="2389981" cy="553998"/>
          </a:xfrm>
          <a:prstGeom prst="rect">
            <a:avLst/>
          </a:prstGeom>
          <a:noFill/>
        </p:spPr>
        <p:txBody>
          <a:bodyPr wrap="square">
            <a:spAutoFit/>
          </a:bodyPr>
          <a:lstStyle/>
          <a:p>
            <a:pPr algn="ctr"/>
            <a:r>
              <a:rPr lang="en-US" sz="1050" b="1" dirty="0" err="1"/>
              <a:t>CanSIPS</a:t>
            </a:r>
            <a:r>
              <a:rPr lang="en-US" sz="1050" b="1" dirty="0"/>
              <a:t> (ECCC)</a:t>
            </a:r>
          </a:p>
          <a:p>
            <a:pPr algn="ctr"/>
            <a:r>
              <a:rPr lang="en-US" sz="1050" b="1" i="1" dirty="0"/>
              <a:t>Initialized October 1, 2025</a:t>
            </a:r>
          </a:p>
          <a:p>
            <a:pPr algn="ctr"/>
            <a:r>
              <a:rPr lang="en-US" sz="900" b="1" i="1" dirty="0"/>
              <a:t>Red: 2017-2025 mean ice extent</a:t>
            </a:r>
          </a:p>
        </p:txBody>
      </p:sp>
      <p:sp>
        <p:nvSpPr>
          <p:cNvPr id="5" name="TextBox 4">
            <a:extLst>
              <a:ext uri="{FF2B5EF4-FFF2-40B4-BE49-F238E27FC236}">
                <a16:creationId xmlns:a16="http://schemas.microsoft.com/office/drawing/2014/main" id="{7CDAB44C-071E-BEC1-AA9C-180DA470677B}"/>
              </a:ext>
            </a:extLst>
          </p:cNvPr>
          <p:cNvSpPr txBox="1"/>
          <p:nvPr/>
        </p:nvSpPr>
        <p:spPr>
          <a:xfrm>
            <a:off x="3024163" y="3464126"/>
            <a:ext cx="920445" cy="253916"/>
          </a:xfrm>
          <a:prstGeom prst="rect">
            <a:avLst/>
          </a:prstGeom>
          <a:noFill/>
        </p:spPr>
        <p:txBody>
          <a:bodyPr wrap="none" rtlCol="0">
            <a:spAutoFit/>
          </a:bodyPr>
          <a:lstStyle/>
          <a:p>
            <a:r>
              <a:rPr lang="en-US" sz="1050" b="1" dirty="0"/>
              <a:t>March 2026</a:t>
            </a:r>
            <a:endParaRPr lang="en-CA" sz="1050" b="1" dirty="0"/>
          </a:p>
        </p:txBody>
      </p:sp>
      <p:sp>
        <p:nvSpPr>
          <p:cNvPr id="9" name="TextBox 8">
            <a:extLst>
              <a:ext uri="{FF2B5EF4-FFF2-40B4-BE49-F238E27FC236}">
                <a16:creationId xmlns:a16="http://schemas.microsoft.com/office/drawing/2014/main" id="{ABDE9B41-E8AA-B055-07CF-3E5E0D485504}"/>
              </a:ext>
            </a:extLst>
          </p:cNvPr>
          <p:cNvSpPr txBox="1"/>
          <p:nvPr/>
        </p:nvSpPr>
        <p:spPr>
          <a:xfrm>
            <a:off x="2838956" y="1170280"/>
            <a:ext cx="1149114" cy="403957"/>
          </a:xfrm>
          <a:prstGeom prst="rect">
            <a:avLst/>
          </a:prstGeom>
          <a:noFill/>
          <a:ln>
            <a:solidFill>
              <a:schemeClr val="tx1"/>
            </a:solidFill>
          </a:ln>
        </p:spPr>
        <p:txBody>
          <a:bodyPr wrap="square" rtlCol="0">
            <a:spAutoFit/>
          </a:bodyPr>
          <a:lstStyle/>
          <a:p>
            <a:r>
              <a:rPr lang="en-US" sz="675" dirty="0">
                <a:latin typeface="Arial" panose="020B0604020202020204" pitchFamily="34" charset="0"/>
                <a:cs typeface="Arial" panose="020B0604020202020204" pitchFamily="34" charset="0"/>
              </a:rPr>
              <a:t>Median predicted Mar 2026 ice edge is defined by the 50% contour</a:t>
            </a:r>
            <a:endParaRPr lang="en-CA" sz="675" dirty="0">
              <a:latin typeface="Arial" panose="020B0604020202020204" pitchFamily="34" charset="0"/>
              <a:cs typeface="Arial" panose="020B06040202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2" name="TextBox 1"/>
          <p:cNvSpPr txBox="1"/>
          <p:nvPr/>
        </p:nvSpPr>
        <p:spPr>
          <a:xfrm>
            <a:off x="1456651" y="129995"/>
            <a:ext cx="5947172" cy="300082"/>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Models and methods</a:t>
            </a:r>
            <a:endParaRPr lang="en-CA" sz="788" b="1" dirty="0">
              <a:latin typeface="Arial" panose="020B0604020202020204" pitchFamily="34" charset="0"/>
              <a:cs typeface="Arial" panose="020B0604020202020204" pitchFamily="34" charset="0"/>
            </a:endParaRPr>
          </a:p>
        </p:txBody>
      </p:sp>
      <p:sp>
        <p:nvSpPr>
          <p:cNvPr id="8" name="TextBox 7"/>
          <p:cNvSpPr txBox="1"/>
          <p:nvPr/>
        </p:nvSpPr>
        <p:spPr>
          <a:xfrm>
            <a:off x="1100920" y="1214778"/>
            <a:ext cx="2424062" cy="213585"/>
          </a:xfrm>
          <a:prstGeom prst="rect">
            <a:avLst/>
          </a:prstGeom>
          <a:noFill/>
        </p:spPr>
        <p:txBody>
          <a:bodyPr wrap="none" rtlCol="0">
            <a:spAutoFit/>
          </a:bodyPr>
          <a:lstStyle/>
          <a:p>
            <a:r>
              <a:rPr lang="en-CA" sz="788" u="sng" dirty="0">
                <a:solidFill>
                  <a:prstClr val="black"/>
                </a:solidFill>
                <a:latin typeface="Arial" panose="020B0604020202020204" pitchFamily="34" charset="0"/>
                <a:cs typeface="Arial" panose="020B0604020202020204" pitchFamily="34" charset="0"/>
              </a:rPr>
              <a:t>ECCC CanSIPSv2.1 seasonal forecasting system</a:t>
            </a:r>
            <a:endParaRPr lang="en-CA" sz="788" dirty="0"/>
          </a:p>
        </p:txBody>
      </p:sp>
      <p:sp>
        <p:nvSpPr>
          <p:cNvPr id="9" name="TextBox 8"/>
          <p:cNvSpPr txBox="1"/>
          <p:nvPr/>
        </p:nvSpPr>
        <p:spPr>
          <a:xfrm>
            <a:off x="1416519" y="1389254"/>
            <a:ext cx="4986646" cy="213585"/>
          </a:xfrm>
          <a:prstGeom prst="rect">
            <a:avLst/>
          </a:prstGeom>
          <a:noFill/>
        </p:spPr>
        <p:txBody>
          <a:bodyPr wrap="square" rtlCol="0">
            <a:spAutoFit/>
          </a:bodyPr>
          <a:lstStyle/>
          <a:p>
            <a:r>
              <a:rPr lang="en-CA" sz="788" dirty="0">
                <a:solidFill>
                  <a:prstClr val="black"/>
                </a:solidFill>
                <a:latin typeface="Arial" panose="020B0604020202020204" pitchFamily="34" charset="0"/>
                <a:cs typeface="Arial" panose="020B0604020202020204" pitchFamily="34" charset="0"/>
                <a:hlinkClick r:id="rId3"/>
              </a:rPr>
              <a:t>https://collaboration.cmc.ec.gc.ca/cmc/cmoi/product_guide/docs/tech_notes/technote_cansips-210_e.pdf</a:t>
            </a:r>
            <a:r>
              <a:rPr lang="en-CA" sz="788" dirty="0">
                <a:solidFill>
                  <a:prstClr val="black"/>
                </a:solidFill>
                <a:latin typeface="Arial" panose="020B0604020202020204" pitchFamily="34" charset="0"/>
                <a:cs typeface="Arial" panose="020B0604020202020204" pitchFamily="34" charset="0"/>
              </a:rPr>
              <a:t> </a:t>
            </a:r>
            <a:endParaRPr lang="en-CA" sz="788" dirty="0"/>
          </a:p>
        </p:txBody>
      </p:sp>
      <p:sp>
        <p:nvSpPr>
          <p:cNvPr id="13" name="TextBox 12"/>
          <p:cNvSpPr txBox="1"/>
          <p:nvPr/>
        </p:nvSpPr>
        <p:spPr>
          <a:xfrm>
            <a:off x="1100921" y="1653549"/>
            <a:ext cx="1241045" cy="213585"/>
          </a:xfrm>
          <a:prstGeom prst="rect">
            <a:avLst/>
          </a:prstGeom>
          <a:noFill/>
        </p:spPr>
        <p:txBody>
          <a:bodyPr wrap="none" rtlCol="0">
            <a:spAutoFit/>
          </a:bodyPr>
          <a:lstStyle/>
          <a:p>
            <a:r>
              <a:rPr lang="en-CA" sz="788" u="sng" dirty="0">
                <a:solidFill>
                  <a:prstClr val="black"/>
                </a:solidFill>
                <a:latin typeface="Arial" panose="020B0604020202020204" pitchFamily="34" charset="0"/>
                <a:cs typeface="Arial" panose="020B0604020202020204" pitchFamily="34" charset="0"/>
              </a:rPr>
              <a:t>SIP forecasting method</a:t>
            </a:r>
            <a:endParaRPr lang="en-CA" sz="788" dirty="0"/>
          </a:p>
        </p:txBody>
      </p:sp>
      <p:sp>
        <p:nvSpPr>
          <p:cNvPr id="14" name="TextBox 13"/>
          <p:cNvSpPr txBox="1"/>
          <p:nvPr/>
        </p:nvSpPr>
        <p:spPr>
          <a:xfrm>
            <a:off x="1121376" y="2175965"/>
            <a:ext cx="2081019" cy="213585"/>
          </a:xfrm>
          <a:prstGeom prst="rect">
            <a:avLst/>
          </a:prstGeom>
          <a:noFill/>
        </p:spPr>
        <p:txBody>
          <a:bodyPr wrap="none" rtlCol="0">
            <a:spAutoFit/>
          </a:bodyPr>
          <a:lstStyle/>
          <a:p>
            <a:r>
              <a:rPr lang="en-CA" sz="788" u="sng" dirty="0">
                <a:solidFill>
                  <a:prstClr val="black"/>
                </a:solidFill>
                <a:latin typeface="Arial" panose="020B0604020202020204" pitchFamily="34" charset="0"/>
                <a:cs typeface="Arial" panose="020B0604020202020204" pitchFamily="34" charset="0"/>
              </a:rPr>
              <a:t>IFD/FUD deterministic forecasting method</a:t>
            </a:r>
            <a:endParaRPr lang="en-CA" sz="788" dirty="0"/>
          </a:p>
        </p:txBody>
      </p:sp>
      <p:sp>
        <p:nvSpPr>
          <p:cNvPr id="15" name="TextBox 14"/>
          <p:cNvSpPr txBox="1"/>
          <p:nvPr/>
        </p:nvSpPr>
        <p:spPr>
          <a:xfrm>
            <a:off x="1119959" y="2725824"/>
            <a:ext cx="2045753" cy="213585"/>
          </a:xfrm>
          <a:prstGeom prst="rect">
            <a:avLst/>
          </a:prstGeom>
          <a:noFill/>
        </p:spPr>
        <p:txBody>
          <a:bodyPr wrap="none" rtlCol="0">
            <a:spAutoFit/>
          </a:bodyPr>
          <a:lstStyle/>
          <a:p>
            <a:r>
              <a:rPr lang="en-CA" sz="788" u="sng" dirty="0">
                <a:solidFill>
                  <a:prstClr val="black"/>
                </a:solidFill>
                <a:latin typeface="Arial" panose="020B0604020202020204" pitchFamily="34" charset="0"/>
                <a:cs typeface="Arial" panose="020B0604020202020204" pitchFamily="34" charset="0"/>
              </a:rPr>
              <a:t>IFD/FUD probabilistic forecasting method</a:t>
            </a:r>
            <a:endParaRPr lang="en-CA" sz="788" dirty="0"/>
          </a:p>
        </p:txBody>
      </p:sp>
      <p:sp>
        <p:nvSpPr>
          <p:cNvPr id="16" name="TextBox 15"/>
          <p:cNvSpPr txBox="1"/>
          <p:nvPr/>
        </p:nvSpPr>
        <p:spPr>
          <a:xfrm>
            <a:off x="1416518" y="1833683"/>
            <a:ext cx="6262275" cy="334835"/>
          </a:xfrm>
          <a:prstGeom prst="rect">
            <a:avLst/>
          </a:prstGeom>
          <a:noFill/>
        </p:spPr>
        <p:txBody>
          <a:bodyPr wrap="square" rtlCol="0">
            <a:spAutoFit/>
          </a:bodyPr>
          <a:lstStyle/>
          <a:p>
            <a:r>
              <a:rPr lang="en-US" sz="788" dirty="0">
                <a:solidFill>
                  <a:prstClr val="black"/>
                </a:solidFill>
                <a:latin typeface="Arial" panose="020B0604020202020204" pitchFamily="34" charset="0"/>
                <a:cs typeface="Arial" panose="020B0604020202020204" pitchFamily="34" charset="0"/>
              </a:rPr>
              <a:t>Dirkson, A., W. J. Merryfield, A. H. Monahan, 2019: Calibrated Probabilistic Forecasts of Arctic Sea Ice Concentration. </a:t>
            </a:r>
            <a:r>
              <a:rPr lang="en-US" sz="788" i="1" dirty="0">
                <a:solidFill>
                  <a:prstClr val="black"/>
                </a:solidFill>
                <a:latin typeface="Arial" panose="020B0604020202020204" pitchFamily="34" charset="0"/>
                <a:cs typeface="Arial" panose="020B0604020202020204" pitchFamily="34" charset="0"/>
              </a:rPr>
              <a:t>Journal of Climate</a:t>
            </a:r>
            <a:r>
              <a:rPr lang="en-US" sz="788" dirty="0">
                <a:solidFill>
                  <a:prstClr val="black"/>
                </a:solidFill>
                <a:latin typeface="Arial" panose="020B0604020202020204" pitchFamily="34" charset="0"/>
                <a:cs typeface="Arial" panose="020B0604020202020204" pitchFamily="34" charset="0"/>
              </a:rPr>
              <a:t>, </a:t>
            </a:r>
            <a:r>
              <a:rPr lang="en-US" sz="788" b="1" dirty="0">
                <a:solidFill>
                  <a:prstClr val="black"/>
                </a:solidFill>
                <a:latin typeface="Arial" panose="020B0604020202020204" pitchFamily="34" charset="0"/>
                <a:cs typeface="Arial" panose="020B0604020202020204" pitchFamily="34" charset="0"/>
              </a:rPr>
              <a:t>32</a:t>
            </a:r>
            <a:r>
              <a:rPr lang="en-US" sz="788" dirty="0">
                <a:solidFill>
                  <a:prstClr val="black"/>
                </a:solidFill>
                <a:latin typeface="Arial" panose="020B0604020202020204" pitchFamily="34" charset="0"/>
                <a:cs typeface="Arial" panose="020B0604020202020204" pitchFamily="34" charset="0"/>
              </a:rPr>
              <a:t>, 1251-1271, </a:t>
            </a:r>
            <a:r>
              <a:rPr lang="en-CA" sz="788" dirty="0">
                <a:solidFill>
                  <a:prstClr val="black"/>
                </a:solidFill>
                <a:latin typeface="Arial" panose="020B0604020202020204" pitchFamily="34" charset="0"/>
                <a:cs typeface="Arial" panose="020B0604020202020204" pitchFamily="34" charset="0"/>
                <a:hlinkClick r:id="rId4"/>
              </a:rPr>
              <a:t>https://doi.org/</a:t>
            </a:r>
            <a:r>
              <a:rPr lang="en-US" sz="788" dirty="0">
                <a:solidFill>
                  <a:prstClr val="black"/>
                </a:solidFill>
                <a:latin typeface="Arial" panose="020B0604020202020204" pitchFamily="34" charset="0"/>
                <a:cs typeface="Arial" panose="020B0604020202020204" pitchFamily="34" charset="0"/>
                <a:hlinkClick r:id="rId4"/>
              </a:rPr>
              <a:t>10.1175/JCLI-D-18-0224.1</a:t>
            </a:r>
            <a:r>
              <a:rPr lang="en-US" sz="788" dirty="0">
                <a:solidFill>
                  <a:prstClr val="black"/>
                </a:solidFill>
                <a:latin typeface="Arial" panose="020B0604020202020204" pitchFamily="34" charset="0"/>
                <a:cs typeface="Arial" panose="020B0604020202020204" pitchFamily="34" charset="0"/>
              </a:rPr>
              <a:t>  </a:t>
            </a:r>
            <a:endParaRPr lang="en-CA" sz="788" dirty="0"/>
          </a:p>
        </p:txBody>
      </p:sp>
      <p:sp>
        <p:nvSpPr>
          <p:cNvPr id="17" name="TextBox 16"/>
          <p:cNvSpPr txBox="1"/>
          <p:nvPr/>
        </p:nvSpPr>
        <p:spPr>
          <a:xfrm>
            <a:off x="1416518" y="2359813"/>
            <a:ext cx="6262275" cy="334835"/>
          </a:xfrm>
          <a:prstGeom prst="rect">
            <a:avLst/>
          </a:prstGeom>
          <a:noFill/>
        </p:spPr>
        <p:txBody>
          <a:bodyPr wrap="square" rtlCol="0">
            <a:spAutoFit/>
          </a:bodyPr>
          <a:lstStyle/>
          <a:p>
            <a:r>
              <a:rPr lang="en-US" sz="788" dirty="0">
                <a:solidFill>
                  <a:prstClr val="black"/>
                </a:solidFill>
                <a:latin typeface="Arial" panose="020B0604020202020204" pitchFamily="34" charset="0"/>
                <a:cs typeface="Arial" panose="020B0604020202020204" pitchFamily="34" charset="0"/>
              </a:rPr>
              <a:t>Sigmond, M., M. C. Reader, G. M. Flato, W. J. Merryfield, A. Tivy, 2016: Skillful seasonal forecasts of Arctic sea ice retreat and advance dates in a dynamical forecasting system. </a:t>
            </a:r>
            <a:r>
              <a:rPr lang="en-US" sz="788" i="1" dirty="0">
                <a:solidFill>
                  <a:prstClr val="black"/>
                </a:solidFill>
                <a:latin typeface="Arial" panose="020B0604020202020204" pitchFamily="34" charset="0"/>
                <a:cs typeface="Arial" panose="020B0604020202020204" pitchFamily="34" charset="0"/>
              </a:rPr>
              <a:t>Geophysical Research Letters</a:t>
            </a:r>
            <a:r>
              <a:rPr lang="en-US" sz="788" dirty="0">
                <a:solidFill>
                  <a:prstClr val="black"/>
                </a:solidFill>
                <a:latin typeface="Arial" panose="020B0604020202020204" pitchFamily="34" charset="0"/>
                <a:cs typeface="Arial" panose="020B0604020202020204" pitchFamily="34" charset="0"/>
              </a:rPr>
              <a:t>, </a:t>
            </a:r>
            <a:r>
              <a:rPr lang="en-US" sz="788" b="1" dirty="0">
                <a:solidFill>
                  <a:prstClr val="black"/>
                </a:solidFill>
                <a:latin typeface="Arial" panose="020B0604020202020204" pitchFamily="34" charset="0"/>
                <a:cs typeface="Arial" panose="020B0604020202020204" pitchFamily="34" charset="0"/>
              </a:rPr>
              <a:t>43</a:t>
            </a:r>
            <a:r>
              <a:rPr lang="en-US" sz="788" dirty="0">
                <a:solidFill>
                  <a:prstClr val="black"/>
                </a:solidFill>
                <a:latin typeface="Arial" panose="020B0604020202020204" pitchFamily="34" charset="0"/>
                <a:cs typeface="Arial" panose="020B0604020202020204" pitchFamily="34" charset="0"/>
              </a:rPr>
              <a:t>, 12,457-12,465, </a:t>
            </a:r>
            <a:r>
              <a:rPr lang="en-CA" sz="788" dirty="0">
                <a:solidFill>
                  <a:prstClr val="black"/>
                </a:solidFill>
                <a:latin typeface="Arial" panose="020B0604020202020204" pitchFamily="34" charset="0"/>
                <a:cs typeface="Arial" panose="020B0604020202020204" pitchFamily="34" charset="0"/>
                <a:hlinkClick r:id="rId5"/>
              </a:rPr>
              <a:t>https://doi.org/</a:t>
            </a:r>
            <a:r>
              <a:rPr lang="en-US" sz="788" dirty="0">
                <a:solidFill>
                  <a:prstClr val="black"/>
                </a:solidFill>
                <a:latin typeface="Arial" panose="020B0604020202020204" pitchFamily="34" charset="0"/>
                <a:cs typeface="Arial" panose="020B0604020202020204" pitchFamily="34" charset="0"/>
                <a:hlinkClick r:id="rId5"/>
              </a:rPr>
              <a:t>10.1002/2016GL071396</a:t>
            </a:r>
            <a:r>
              <a:rPr lang="en-US" sz="788" dirty="0">
                <a:solidFill>
                  <a:prstClr val="black"/>
                </a:solidFill>
                <a:latin typeface="Arial" panose="020B0604020202020204" pitchFamily="34" charset="0"/>
                <a:cs typeface="Arial" panose="020B0604020202020204" pitchFamily="34" charset="0"/>
              </a:rPr>
              <a:t> </a:t>
            </a:r>
            <a:endParaRPr lang="en-CA" sz="788" dirty="0"/>
          </a:p>
        </p:txBody>
      </p:sp>
      <p:sp>
        <p:nvSpPr>
          <p:cNvPr id="18" name="TextBox 17"/>
          <p:cNvSpPr txBox="1"/>
          <p:nvPr/>
        </p:nvSpPr>
        <p:spPr>
          <a:xfrm>
            <a:off x="1430801" y="2886933"/>
            <a:ext cx="6262275" cy="334835"/>
          </a:xfrm>
          <a:prstGeom prst="rect">
            <a:avLst/>
          </a:prstGeom>
          <a:noFill/>
        </p:spPr>
        <p:txBody>
          <a:bodyPr wrap="square" rtlCol="0">
            <a:spAutoFit/>
          </a:bodyPr>
          <a:lstStyle/>
          <a:p>
            <a:r>
              <a:rPr lang="en-US" sz="788" dirty="0">
                <a:solidFill>
                  <a:prstClr val="black"/>
                </a:solidFill>
                <a:latin typeface="Arial" panose="020B0604020202020204" pitchFamily="34" charset="0"/>
                <a:cs typeface="Arial" panose="020B0604020202020204" pitchFamily="34" charset="0"/>
              </a:rPr>
              <a:t>Dirkson, A., B. Denis, M. Sigmond, W. J. Merryfield, 2021: Development and calibration of seasonal probabilistic forecasts of ice-free dates and freeze-up dates. </a:t>
            </a:r>
            <a:r>
              <a:rPr lang="en-US" sz="788" i="1" dirty="0">
                <a:solidFill>
                  <a:prstClr val="black"/>
                </a:solidFill>
                <a:latin typeface="Arial" panose="020B0604020202020204" pitchFamily="34" charset="0"/>
                <a:cs typeface="Arial" panose="020B0604020202020204" pitchFamily="34" charset="0"/>
              </a:rPr>
              <a:t>Weather and Forecasting</a:t>
            </a:r>
            <a:r>
              <a:rPr lang="en-US" sz="788" dirty="0">
                <a:solidFill>
                  <a:prstClr val="black"/>
                </a:solidFill>
                <a:latin typeface="Arial" panose="020B0604020202020204" pitchFamily="34" charset="0"/>
                <a:cs typeface="Arial" panose="020B0604020202020204" pitchFamily="34" charset="0"/>
              </a:rPr>
              <a:t>, </a:t>
            </a:r>
            <a:r>
              <a:rPr lang="en-US" sz="788" b="1" dirty="0">
                <a:solidFill>
                  <a:prstClr val="black"/>
                </a:solidFill>
                <a:latin typeface="Arial" panose="020B0604020202020204" pitchFamily="34" charset="0"/>
                <a:cs typeface="Arial" panose="020B0604020202020204" pitchFamily="34" charset="0"/>
              </a:rPr>
              <a:t>30</a:t>
            </a:r>
            <a:r>
              <a:rPr lang="en-US" sz="788" dirty="0">
                <a:solidFill>
                  <a:prstClr val="black"/>
                </a:solidFill>
                <a:latin typeface="Arial" panose="020B0604020202020204" pitchFamily="34" charset="0"/>
                <a:cs typeface="Arial" panose="020B0604020202020204" pitchFamily="34" charset="0"/>
              </a:rPr>
              <a:t>, 301-324, </a:t>
            </a:r>
            <a:r>
              <a:rPr lang="en-US" sz="788" dirty="0">
                <a:solidFill>
                  <a:prstClr val="black"/>
                </a:solidFill>
                <a:latin typeface="Arial" panose="020B0604020202020204" pitchFamily="34" charset="0"/>
                <a:cs typeface="Arial" panose="020B0604020202020204" pitchFamily="34" charset="0"/>
                <a:hlinkClick r:id="rId6"/>
              </a:rPr>
              <a:t>https://doi.org/10.1175/WAF-D-20-0066.1</a:t>
            </a:r>
            <a:r>
              <a:rPr lang="en-US" sz="788" dirty="0">
                <a:solidFill>
                  <a:prstClr val="black"/>
                </a:solidFill>
                <a:latin typeface="Arial" panose="020B0604020202020204" pitchFamily="34" charset="0"/>
                <a:cs typeface="Arial" panose="020B0604020202020204" pitchFamily="34" charset="0"/>
              </a:rPr>
              <a:t> </a:t>
            </a:r>
            <a:endParaRPr lang="en-CA" sz="788" dirty="0"/>
          </a:p>
        </p:txBody>
      </p:sp>
      <p:sp>
        <p:nvSpPr>
          <p:cNvPr id="11" name="TextBox 10"/>
          <p:cNvSpPr txBox="1"/>
          <p:nvPr/>
        </p:nvSpPr>
        <p:spPr>
          <a:xfrm>
            <a:off x="1143000" y="547125"/>
            <a:ext cx="2339102" cy="213585"/>
          </a:xfrm>
          <a:prstGeom prst="rect">
            <a:avLst/>
          </a:prstGeom>
          <a:noFill/>
        </p:spPr>
        <p:txBody>
          <a:bodyPr wrap="none" rtlCol="0">
            <a:spAutoFit/>
          </a:bodyPr>
          <a:lstStyle/>
          <a:p>
            <a:r>
              <a:rPr lang="en-CA" sz="788" u="sng" dirty="0">
                <a:solidFill>
                  <a:prstClr val="black"/>
                </a:solidFill>
                <a:latin typeface="Arial" panose="020B0604020202020204" pitchFamily="34" charset="0"/>
                <a:cs typeface="Arial" panose="020B0604020202020204" pitchFamily="34" charset="0"/>
              </a:rPr>
              <a:t>ECCC CanSIPSv2 seasonal forecasting system</a:t>
            </a:r>
            <a:endParaRPr lang="en-CA" sz="788" dirty="0"/>
          </a:p>
        </p:txBody>
      </p:sp>
      <p:sp>
        <p:nvSpPr>
          <p:cNvPr id="3" name="TextBox 2">
            <a:extLst>
              <a:ext uri="{FF2B5EF4-FFF2-40B4-BE49-F238E27FC236}">
                <a16:creationId xmlns:a16="http://schemas.microsoft.com/office/drawing/2014/main" id="{1A404F60-5ABE-9640-C9CF-E9D312E77BF9}"/>
              </a:ext>
            </a:extLst>
          </p:cNvPr>
          <p:cNvSpPr txBox="1"/>
          <p:nvPr/>
        </p:nvSpPr>
        <p:spPr>
          <a:xfrm>
            <a:off x="1416518" y="744506"/>
            <a:ext cx="6262275" cy="456087"/>
          </a:xfrm>
          <a:prstGeom prst="rect">
            <a:avLst/>
          </a:prstGeom>
          <a:noFill/>
        </p:spPr>
        <p:txBody>
          <a:bodyPr wrap="square" rtlCol="0">
            <a:spAutoFit/>
          </a:bodyPr>
          <a:lstStyle/>
          <a:p>
            <a:r>
              <a:rPr lang="en-CA" sz="788" dirty="0">
                <a:solidFill>
                  <a:prstClr val="black"/>
                </a:solidFill>
                <a:latin typeface="Arial" panose="020B0604020202020204" pitchFamily="34" charset="0"/>
                <a:cs typeface="Arial" panose="020B0604020202020204" pitchFamily="34" charset="0"/>
              </a:rPr>
              <a:t>Lin, H., W. J. Merryfield, R. Muncaster, G. C. Smith, M. Markovic, F. Dupont, F. Roy, J.-F. Lemieux, A. Dirkson, S. Kharin, W.-S. Lee, M. </a:t>
            </a:r>
            <a:r>
              <a:rPr lang="en-CA" sz="788" dirty="0" err="1">
                <a:solidFill>
                  <a:prstClr val="black"/>
                </a:solidFill>
                <a:latin typeface="Arial" panose="020B0604020202020204" pitchFamily="34" charset="0"/>
                <a:cs typeface="Arial" panose="020B0604020202020204" pitchFamily="34" charset="0"/>
              </a:rPr>
              <a:t>Charron</a:t>
            </a:r>
            <a:r>
              <a:rPr lang="en-CA" sz="788" dirty="0">
                <a:solidFill>
                  <a:prstClr val="black"/>
                </a:solidFill>
                <a:latin typeface="Arial" panose="020B0604020202020204" pitchFamily="34" charset="0"/>
                <a:cs typeface="Arial" panose="020B0604020202020204" pitchFamily="34" charset="0"/>
              </a:rPr>
              <a:t>, A. Erfani, 2020: The Canadian Seasonal to </a:t>
            </a:r>
            <a:r>
              <a:rPr lang="en-CA" sz="788" dirty="0" err="1">
                <a:solidFill>
                  <a:prstClr val="black"/>
                </a:solidFill>
                <a:latin typeface="Arial" panose="020B0604020202020204" pitchFamily="34" charset="0"/>
                <a:cs typeface="Arial" panose="020B0604020202020204" pitchFamily="34" charset="0"/>
              </a:rPr>
              <a:t>Interannual</a:t>
            </a:r>
            <a:r>
              <a:rPr lang="en-CA" sz="788" dirty="0">
                <a:solidFill>
                  <a:prstClr val="black"/>
                </a:solidFill>
                <a:latin typeface="Arial" panose="020B0604020202020204" pitchFamily="34" charset="0"/>
                <a:cs typeface="Arial" panose="020B0604020202020204" pitchFamily="34" charset="0"/>
              </a:rPr>
              <a:t> Prediction System Version 2 (CanSIPSv2). </a:t>
            </a:r>
            <a:r>
              <a:rPr lang="en-CA" sz="788" i="1" dirty="0">
                <a:solidFill>
                  <a:prstClr val="black"/>
                </a:solidFill>
                <a:latin typeface="Arial" panose="020B0604020202020204" pitchFamily="34" charset="0"/>
                <a:cs typeface="Arial" panose="020B0604020202020204" pitchFamily="34" charset="0"/>
              </a:rPr>
              <a:t>Weather and Forecasting</a:t>
            </a:r>
            <a:r>
              <a:rPr lang="en-CA" sz="788" dirty="0">
                <a:solidFill>
                  <a:prstClr val="black"/>
                </a:solidFill>
                <a:latin typeface="Arial" panose="020B0604020202020204" pitchFamily="34" charset="0"/>
                <a:cs typeface="Arial" panose="020B0604020202020204" pitchFamily="34" charset="0"/>
              </a:rPr>
              <a:t>, </a:t>
            </a:r>
            <a:r>
              <a:rPr lang="en-CA" sz="788" b="1" dirty="0">
                <a:solidFill>
                  <a:prstClr val="black"/>
                </a:solidFill>
                <a:latin typeface="Arial" panose="020B0604020202020204" pitchFamily="34" charset="0"/>
                <a:cs typeface="Arial" panose="020B0604020202020204" pitchFamily="34" charset="0"/>
              </a:rPr>
              <a:t>35</a:t>
            </a:r>
            <a:r>
              <a:rPr lang="en-CA" sz="788" dirty="0">
                <a:solidFill>
                  <a:prstClr val="black"/>
                </a:solidFill>
                <a:latin typeface="Arial" panose="020B0604020202020204" pitchFamily="34" charset="0"/>
                <a:cs typeface="Arial" panose="020B0604020202020204" pitchFamily="34" charset="0"/>
              </a:rPr>
              <a:t>, 1317-1343, </a:t>
            </a:r>
            <a:r>
              <a:rPr lang="en-CA" sz="788" dirty="0">
                <a:solidFill>
                  <a:prstClr val="black"/>
                </a:solidFill>
                <a:latin typeface="Arial" panose="020B0604020202020204" pitchFamily="34" charset="0"/>
                <a:cs typeface="Arial" panose="020B0604020202020204" pitchFamily="34" charset="0"/>
                <a:hlinkClick r:id="rId7"/>
              </a:rPr>
              <a:t>https://doi.org/10.1175/WAF-D-19-0259.1</a:t>
            </a:r>
            <a:r>
              <a:rPr lang="en-CA" sz="788" dirty="0">
                <a:solidFill>
                  <a:prstClr val="black"/>
                </a:solidFill>
                <a:latin typeface="Arial" panose="020B0604020202020204" pitchFamily="34" charset="0"/>
                <a:cs typeface="Arial" panose="020B0604020202020204" pitchFamily="34" charset="0"/>
              </a:rPr>
              <a:t> </a:t>
            </a:r>
            <a:endParaRPr lang="en-CA" sz="788" dirty="0"/>
          </a:p>
        </p:txBody>
      </p:sp>
      <p:sp>
        <p:nvSpPr>
          <p:cNvPr id="6" name="TextBox 5">
            <a:extLst>
              <a:ext uri="{FF2B5EF4-FFF2-40B4-BE49-F238E27FC236}">
                <a16:creationId xmlns:a16="http://schemas.microsoft.com/office/drawing/2014/main" id="{2F7034E1-D700-D887-631A-0CD560EFAE62}"/>
              </a:ext>
            </a:extLst>
          </p:cNvPr>
          <p:cNvSpPr txBox="1"/>
          <p:nvPr/>
        </p:nvSpPr>
        <p:spPr>
          <a:xfrm>
            <a:off x="1143000" y="3278895"/>
            <a:ext cx="1582484" cy="213585"/>
          </a:xfrm>
          <a:prstGeom prst="rect">
            <a:avLst/>
          </a:prstGeom>
          <a:noFill/>
        </p:spPr>
        <p:txBody>
          <a:bodyPr wrap="none" rtlCol="0">
            <a:spAutoFit/>
          </a:bodyPr>
          <a:lstStyle/>
          <a:p>
            <a:r>
              <a:rPr lang="en-CA" sz="788" u="sng" dirty="0">
                <a:solidFill>
                  <a:prstClr val="black"/>
                </a:solidFill>
                <a:latin typeface="Arial" panose="020B0604020202020204" pitchFamily="34" charset="0"/>
                <a:cs typeface="Arial" panose="020B0604020202020204" pitchFamily="34" charset="0"/>
              </a:rPr>
              <a:t>NOAA UFS forecasting system</a:t>
            </a:r>
            <a:endParaRPr lang="en-CA" sz="788" dirty="0"/>
          </a:p>
        </p:txBody>
      </p:sp>
      <p:sp>
        <p:nvSpPr>
          <p:cNvPr id="7" name="TextBox 6">
            <a:extLst>
              <a:ext uri="{FF2B5EF4-FFF2-40B4-BE49-F238E27FC236}">
                <a16:creationId xmlns:a16="http://schemas.microsoft.com/office/drawing/2014/main" id="{DB155533-B628-9ACB-53BD-A534D018B1E3}"/>
              </a:ext>
            </a:extLst>
          </p:cNvPr>
          <p:cNvSpPr txBox="1"/>
          <p:nvPr/>
        </p:nvSpPr>
        <p:spPr>
          <a:xfrm>
            <a:off x="1430801" y="3429471"/>
            <a:ext cx="6262275" cy="334835"/>
          </a:xfrm>
          <a:prstGeom prst="rect">
            <a:avLst/>
          </a:prstGeom>
          <a:noFill/>
        </p:spPr>
        <p:txBody>
          <a:bodyPr wrap="square" rtlCol="0">
            <a:spAutoFit/>
          </a:bodyPr>
          <a:lstStyle/>
          <a:p>
            <a:r>
              <a:rPr lang="en-US" sz="788" dirty="0">
                <a:solidFill>
                  <a:prstClr val="black"/>
                </a:solidFill>
                <a:latin typeface="Arial" panose="020B0604020202020204" pitchFamily="34" charset="0"/>
                <a:cs typeface="Arial" panose="020B0604020202020204" pitchFamily="34" charset="0"/>
              </a:rPr>
              <a:t>Zhu, J., W. Wang, Y. Liu, A. Kumar, D. DeWitt, 2023: Advances in Seasonal Predictions of Arctic Sea Ice With NOAA UFS. </a:t>
            </a:r>
            <a:r>
              <a:rPr lang="en-US" sz="788" i="1" dirty="0">
                <a:solidFill>
                  <a:prstClr val="black"/>
                </a:solidFill>
                <a:latin typeface="Arial" panose="020B0604020202020204" pitchFamily="34" charset="0"/>
                <a:cs typeface="Arial" panose="020B0604020202020204" pitchFamily="34" charset="0"/>
              </a:rPr>
              <a:t>Geophysical Research Letters</a:t>
            </a:r>
            <a:r>
              <a:rPr lang="en-US" sz="788" dirty="0">
                <a:solidFill>
                  <a:prstClr val="black"/>
                </a:solidFill>
                <a:latin typeface="Arial" panose="020B0604020202020204" pitchFamily="34" charset="0"/>
                <a:cs typeface="Arial" panose="020B0604020202020204" pitchFamily="34" charset="0"/>
              </a:rPr>
              <a:t>, </a:t>
            </a:r>
            <a:r>
              <a:rPr lang="en-US" sz="788" b="1" dirty="0">
                <a:solidFill>
                  <a:prstClr val="black"/>
                </a:solidFill>
                <a:latin typeface="Arial" panose="020B0604020202020204" pitchFamily="34" charset="0"/>
                <a:cs typeface="Arial" panose="020B0604020202020204" pitchFamily="34" charset="0"/>
              </a:rPr>
              <a:t>50</a:t>
            </a:r>
            <a:r>
              <a:rPr lang="en-US" sz="788" dirty="0">
                <a:solidFill>
                  <a:prstClr val="black"/>
                </a:solidFill>
                <a:latin typeface="Arial" panose="020B0604020202020204" pitchFamily="34" charset="0"/>
                <a:cs typeface="Arial" panose="020B0604020202020204" pitchFamily="34" charset="0"/>
              </a:rPr>
              <a:t>, e2022GL102392, </a:t>
            </a:r>
            <a:r>
              <a:rPr lang="en-US" sz="788" dirty="0">
                <a:solidFill>
                  <a:prstClr val="black"/>
                </a:solidFill>
                <a:latin typeface="Arial" panose="020B0604020202020204" pitchFamily="34" charset="0"/>
                <a:cs typeface="Arial" panose="020B0604020202020204" pitchFamily="34" charset="0"/>
                <a:hlinkClick r:id="rId8"/>
              </a:rPr>
              <a:t>https://doi.org/10.1029/2022GL102392</a:t>
            </a:r>
            <a:r>
              <a:rPr lang="en-US" sz="788" dirty="0">
                <a:solidFill>
                  <a:prstClr val="black"/>
                </a:solidFill>
                <a:latin typeface="Arial" panose="020B0604020202020204" pitchFamily="34" charset="0"/>
                <a:cs typeface="Arial" panose="020B0604020202020204" pitchFamily="34" charset="0"/>
              </a:rPr>
              <a:t> </a:t>
            </a:r>
            <a:endParaRPr lang="en-CA" sz="788" dirty="0"/>
          </a:p>
        </p:txBody>
      </p:sp>
      <p:sp>
        <p:nvSpPr>
          <p:cNvPr id="10" name="TextBox 9">
            <a:extLst>
              <a:ext uri="{FF2B5EF4-FFF2-40B4-BE49-F238E27FC236}">
                <a16:creationId xmlns:a16="http://schemas.microsoft.com/office/drawing/2014/main" id="{FA9C86F9-43A0-D6EB-C186-AAE2F4A48B9F}"/>
              </a:ext>
            </a:extLst>
          </p:cNvPr>
          <p:cNvSpPr txBox="1"/>
          <p:nvPr/>
        </p:nvSpPr>
        <p:spPr>
          <a:xfrm>
            <a:off x="1119959" y="3821067"/>
            <a:ext cx="1289135" cy="213585"/>
          </a:xfrm>
          <a:prstGeom prst="rect">
            <a:avLst/>
          </a:prstGeom>
          <a:noFill/>
        </p:spPr>
        <p:txBody>
          <a:bodyPr wrap="none" rtlCol="0">
            <a:spAutoFit/>
          </a:bodyPr>
          <a:lstStyle/>
          <a:p>
            <a:r>
              <a:rPr lang="en-US" sz="788" u="sng" dirty="0">
                <a:solidFill>
                  <a:prstClr val="black"/>
                </a:solidFill>
                <a:latin typeface="Arial" panose="020B0604020202020204" pitchFamily="34" charset="0"/>
                <a:cs typeface="Arial" panose="020B0604020202020204" pitchFamily="34" charset="0"/>
              </a:rPr>
              <a:t>S</a:t>
            </a:r>
            <a:r>
              <a:rPr lang="en-CA" sz="788" u="sng" dirty="0" err="1">
                <a:solidFill>
                  <a:prstClr val="black"/>
                </a:solidFill>
                <a:latin typeface="Arial" panose="020B0604020202020204" pitchFamily="34" charset="0"/>
                <a:cs typeface="Arial" panose="020B0604020202020204" pitchFamily="34" charset="0"/>
              </a:rPr>
              <a:t>patial</a:t>
            </a:r>
            <a:r>
              <a:rPr lang="en-CA" sz="788" u="sng" dirty="0">
                <a:solidFill>
                  <a:prstClr val="black"/>
                </a:solidFill>
                <a:latin typeface="Arial" panose="020B0604020202020204" pitchFamily="34" charset="0"/>
                <a:cs typeface="Arial" panose="020B0604020202020204" pitchFamily="34" charset="0"/>
              </a:rPr>
              <a:t> Probability Score</a:t>
            </a:r>
            <a:endParaRPr lang="en-CA" sz="788" dirty="0"/>
          </a:p>
        </p:txBody>
      </p:sp>
      <p:sp>
        <p:nvSpPr>
          <p:cNvPr id="12" name="TextBox 11">
            <a:extLst>
              <a:ext uri="{FF2B5EF4-FFF2-40B4-BE49-F238E27FC236}">
                <a16:creationId xmlns:a16="http://schemas.microsoft.com/office/drawing/2014/main" id="{2B9A82EA-1AC4-45C1-1D24-6212BFCF193C}"/>
              </a:ext>
            </a:extLst>
          </p:cNvPr>
          <p:cNvSpPr txBox="1"/>
          <p:nvPr/>
        </p:nvSpPr>
        <p:spPr>
          <a:xfrm>
            <a:off x="1416518" y="3972009"/>
            <a:ext cx="6262275" cy="334835"/>
          </a:xfrm>
          <a:prstGeom prst="rect">
            <a:avLst/>
          </a:prstGeom>
          <a:noFill/>
        </p:spPr>
        <p:txBody>
          <a:bodyPr wrap="square" rtlCol="0">
            <a:spAutoFit/>
          </a:bodyPr>
          <a:lstStyle/>
          <a:p>
            <a:r>
              <a:rPr lang="en-US" sz="788" dirty="0" err="1">
                <a:solidFill>
                  <a:prstClr val="black"/>
                </a:solidFill>
                <a:latin typeface="Arial" panose="020B0604020202020204" pitchFamily="34" charset="0"/>
                <a:cs typeface="Arial" panose="020B0604020202020204" pitchFamily="34" charset="0"/>
              </a:rPr>
              <a:t>Goessling</a:t>
            </a:r>
            <a:r>
              <a:rPr lang="en-US" sz="788" dirty="0">
                <a:solidFill>
                  <a:prstClr val="black"/>
                </a:solidFill>
                <a:latin typeface="Arial" panose="020B0604020202020204" pitchFamily="34" charset="0"/>
                <a:cs typeface="Arial" panose="020B0604020202020204" pitchFamily="34" charset="0"/>
              </a:rPr>
              <a:t>, H. F., T. Jung, 2018: A probabilistic verification score for contours: Methodology and application to Arctic ice-edge forecasts. </a:t>
            </a:r>
            <a:r>
              <a:rPr lang="en-US" sz="788" i="1" dirty="0">
                <a:solidFill>
                  <a:prstClr val="black"/>
                </a:solidFill>
                <a:latin typeface="Arial" panose="020B0604020202020204" pitchFamily="34" charset="0"/>
                <a:cs typeface="Arial" panose="020B0604020202020204" pitchFamily="34" charset="0"/>
              </a:rPr>
              <a:t>Quarterly Journal of the Royal Meteorological Society</a:t>
            </a:r>
            <a:r>
              <a:rPr lang="en-US" sz="788" dirty="0">
                <a:solidFill>
                  <a:prstClr val="black"/>
                </a:solidFill>
                <a:latin typeface="Arial" panose="020B0604020202020204" pitchFamily="34" charset="0"/>
                <a:cs typeface="Arial" panose="020B0604020202020204" pitchFamily="34" charset="0"/>
              </a:rPr>
              <a:t>, </a:t>
            </a:r>
            <a:r>
              <a:rPr lang="en-US" sz="788" b="1" dirty="0">
                <a:solidFill>
                  <a:prstClr val="black"/>
                </a:solidFill>
                <a:latin typeface="Arial" panose="020B0604020202020204" pitchFamily="34" charset="0"/>
                <a:cs typeface="Arial" panose="020B0604020202020204" pitchFamily="34" charset="0"/>
              </a:rPr>
              <a:t>144</a:t>
            </a:r>
            <a:r>
              <a:rPr lang="en-US" sz="788" dirty="0">
                <a:solidFill>
                  <a:prstClr val="black"/>
                </a:solidFill>
                <a:latin typeface="Arial" panose="020B0604020202020204" pitchFamily="34" charset="0"/>
                <a:cs typeface="Arial" panose="020B0604020202020204" pitchFamily="34" charset="0"/>
              </a:rPr>
              <a:t>, 735-743, </a:t>
            </a:r>
            <a:r>
              <a:rPr lang="en-US" sz="788" dirty="0">
                <a:solidFill>
                  <a:prstClr val="black"/>
                </a:solidFill>
                <a:latin typeface="Arial" panose="020B0604020202020204" pitchFamily="34" charset="0"/>
                <a:cs typeface="Arial" panose="020B0604020202020204" pitchFamily="34" charset="0"/>
                <a:hlinkClick r:id="rId9"/>
              </a:rPr>
              <a:t>https://doi.org/10.1002/qj.3242</a:t>
            </a:r>
            <a:r>
              <a:rPr lang="en-US" sz="788" dirty="0">
                <a:solidFill>
                  <a:prstClr val="black"/>
                </a:solidFill>
                <a:latin typeface="Arial" panose="020B0604020202020204" pitchFamily="34" charset="0"/>
                <a:cs typeface="Arial" panose="020B0604020202020204" pitchFamily="34" charset="0"/>
              </a:rPr>
              <a:t> </a:t>
            </a:r>
            <a:endParaRPr lang="en-CA" sz="788" dirty="0"/>
          </a:p>
        </p:txBody>
      </p:sp>
      <p:sp>
        <p:nvSpPr>
          <p:cNvPr id="5" name="TextBox 4">
            <a:extLst>
              <a:ext uri="{FF2B5EF4-FFF2-40B4-BE49-F238E27FC236}">
                <a16:creationId xmlns:a16="http://schemas.microsoft.com/office/drawing/2014/main" id="{B88D19D0-7D25-AAB7-DF1F-66743437C140}"/>
              </a:ext>
            </a:extLst>
          </p:cNvPr>
          <p:cNvSpPr txBox="1"/>
          <p:nvPr/>
        </p:nvSpPr>
        <p:spPr>
          <a:xfrm>
            <a:off x="1440863" y="4454321"/>
            <a:ext cx="6560138" cy="698589"/>
          </a:xfrm>
          <a:prstGeom prst="rect">
            <a:avLst/>
          </a:prstGeom>
          <a:noFill/>
        </p:spPr>
        <p:txBody>
          <a:bodyPr wrap="square">
            <a:spAutoFit/>
          </a:bodyPr>
          <a:lstStyle/>
          <a:p>
            <a:r>
              <a:rPr lang="en-CA" sz="788" dirty="0">
                <a:latin typeface="+mn-lt"/>
                <a:ea typeface="Calibri" panose="020F0502020204030204" pitchFamily="34" charset="0"/>
              </a:rPr>
              <a:t>Vorobyeva V. and </a:t>
            </a:r>
            <a:r>
              <a:rPr lang="en-CA" sz="788" dirty="0" err="1">
                <a:latin typeface="+mn-lt"/>
                <a:ea typeface="Calibri" panose="020F0502020204030204" pitchFamily="34" charset="0"/>
              </a:rPr>
              <a:t>Volodin</a:t>
            </a:r>
            <a:r>
              <a:rPr lang="en-CA" sz="788" dirty="0">
                <a:latin typeface="+mn-lt"/>
                <a:ea typeface="Calibri" panose="020F0502020204030204" pitchFamily="34" charset="0"/>
              </a:rPr>
              <a:t> E. 2021. Evaluation of the INM RAS Climate Model Skill in Climate Indices and Stratospheric Anomalies on Seasonal Timescale, Tellus A: Dynamic Meteorology and Oceanography, 73 (1), </a:t>
            </a:r>
            <a:r>
              <a:rPr lang="en-CA" sz="788" dirty="0" err="1">
                <a:latin typeface="+mn-lt"/>
                <a:ea typeface="Calibri" panose="020F0502020204030204" pitchFamily="34" charset="0"/>
              </a:rPr>
              <a:t>doi</a:t>
            </a:r>
            <a:r>
              <a:rPr lang="en-CA" sz="788" dirty="0">
                <a:latin typeface="+mn-lt"/>
                <a:ea typeface="Calibri" panose="020F0502020204030204" pitchFamily="34" charset="0"/>
              </a:rPr>
              <a:t>:  10.1080/16000870.2021.1892435</a:t>
            </a:r>
          </a:p>
          <a:p>
            <a:endParaRPr lang="en-CA" sz="788" dirty="0">
              <a:latin typeface="+mn-lt"/>
              <a:ea typeface="Calibri" panose="020F0502020204030204" pitchFamily="34" charset="0"/>
            </a:endParaRPr>
          </a:p>
          <a:p>
            <a:r>
              <a:rPr lang="en-CA" sz="788" dirty="0">
                <a:latin typeface="+mn-lt"/>
                <a:ea typeface="Calibri" panose="020F0502020204030204" pitchFamily="34" charset="0"/>
              </a:rPr>
              <a:t>E. M. </a:t>
            </a:r>
            <a:r>
              <a:rPr lang="en-CA" sz="788" dirty="0" err="1">
                <a:latin typeface="+mn-lt"/>
                <a:ea typeface="Calibri" panose="020F0502020204030204" pitchFamily="34" charset="0"/>
              </a:rPr>
              <a:t>Volodin</a:t>
            </a:r>
            <a:r>
              <a:rPr lang="en-CA" sz="788" dirty="0">
                <a:latin typeface="+mn-lt"/>
                <a:ea typeface="Calibri" panose="020F0502020204030204" pitchFamily="34" charset="0"/>
              </a:rPr>
              <a:t>, E. V. </a:t>
            </a:r>
            <a:r>
              <a:rPr lang="en-CA" sz="788" dirty="0" err="1">
                <a:latin typeface="+mn-lt"/>
                <a:ea typeface="Calibri" panose="020F0502020204030204" pitchFamily="34" charset="0"/>
              </a:rPr>
              <a:t>Mortikov</a:t>
            </a:r>
            <a:r>
              <a:rPr lang="en-CA" sz="788" dirty="0">
                <a:latin typeface="+mn-lt"/>
                <a:ea typeface="Calibri" panose="020F0502020204030204" pitchFamily="34" charset="0"/>
              </a:rPr>
              <a:t>, S. V. </a:t>
            </a:r>
            <a:r>
              <a:rPr lang="en-CA" sz="788" dirty="0" err="1">
                <a:latin typeface="+mn-lt"/>
                <a:ea typeface="Calibri" panose="020F0502020204030204" pitchFamily="34" charset="0"/>
              </a:rPr>
              <a:t>Kostrykin</a:t>
            </a:r>
            <a:r>
              <a:rPr lang="en-CA" sz="788" dirty="0">
                <a:latin typeface="+mn-lt"/>
                <a:ea typeface="Calibri" panose="020F0502020204030204" pitchFamily="34" charset="0"/>
              </a:rPr>
              <a:t>, V. Y. </a:t>
            </a:r>
            <a:r>
              <a:rPr lang="en-CA" sz="788" dirty="0" err="1">
                <a:latin typeface="+mn-lt"/>
                <a:ea typeface="Calibri" panose="020F0502020204030204" pitchFamily="34" charset="0"/>
              </a:rPr>
              <a:t>Galin</a:t>
            </a:r>
            <a:r>
              <a:rPr lang="en-CA" sz="788" dirty="0">
                <a:latin typeface="+mn-lt"/>
                <a:ea typeface="Calibri" panose="020F0502020204030204" pitchFamily="34" charset="0"/>
              </a:rPr>
              <a:t>, V. N. </a:t>
            </a:r>
            <a:r>
              <a:rPr lang="en-CA" sz="788" dirty="0" err="1">
                <a:latin typeface="+mn-lt"/>
                <a:ea typeface="Calibri" panose="020F0502020204030204" pitchFamily="34" charset="0"/>
              </a:rPr>
              <a:t>Lykossov</a:t>
            </a:r>
            <a:r>
              <a:rPr lang="en-CA" sz="788" dirty="0">
                <a:latin typeface="+mn-lt"/>
                <a:ea typeface="Calibri" panose="020F0502020204030204" pitchFamily="34" charset="0"/>
              </a:rPr>
              <a:t>, A. Gritsun, N. </a:t>
            </a:r>
            <a:r>
              <a:rPr lang="en-CA" sz="788" dirty="0" err="1">
                <a:latin typeface="+mn-lt"/>
                <a:ea typeface="Calibri" panose="020F0502020204030204" pitchFamily="34" charset="0"/>
              </a:rPr>
              <a:t>Diansky</a:t>
            </a:r>
            <a:r>
              <a:rPr lang="en-CA" sz="788" dirty="0">
                <a:latin typeface="+mn-lt"/>
                <a:ea typeface="Calibri" panose="020F0502020204030204" pitchFamily="34" charset="0"/>
              </a:rPr>
              <a:t>, A. Gusev, and N. Iakovlev. 2017. Simulation of the Present Day Climate with the Climate Model INMCM5, Climate Dynamics, 49 (11-12), pp. 3715–3734, </a:t>
            </a:r>
            <a:r>
              <a:rPr lang="en-CA" sz="788" dirty="0" err="1">
                <a:latin typeface="+mn-lt"/>
                <a:ea typeface="Calibri" panose="020F0502020204030204" pitchFamily="34" charset="0"/>
              </a:rPr>
              <a:t>doi</a:t>
            </a:r>
            <a:r>
              <a:rPr lang="en-CA" sz="788" dirty="0">
                <a:latin typeface="+mn-lt"/>
                <a:ea typeface="Calibri" panose="020F0502020204030204" pitchFamily="34" charset="0"/>
              </a:rPr>
              <a:t>: 10.1007/s00382-017-3539-7</a:t>
            </a:r>
            <a:endParaRPr lang="en-CA" sz="788" dirty="0">
              <a:latin typeface="+mn-lt"/>
            </a:endParaRPr>
          </a:p>
        </p:txBody>
      </p:sp>
      <p:sp>
        <p:nvSpPr>
          <p:cNvPr id="19" name="TextBox 18">
            <a:extLst>
              <a:ext uri="{FF2B5EF4-FFF2-40B4-BE49-F238E27FC236}">
                <a16:creationId xmlns:a16="http://schemas.microsoft.com/office/drawing/2014/main" id="{73F54252-C0DE-DC78-17DC-F7A2420239FC}"/>
              </a:ext>
            </a:extLst>
          </p:cNvPr>
          <p:cNvSpPr txBox="1"/>
          <p:nvPr/>
        </p:nvSpPr>
        <p:spPr>
          <a:xfrm>
            <a:off x="1143000" y="4305098"/>
            <a:ext cx="1298753" cy="213585"/>
          </a:xfrm>
          <a:prstGeom prst="rect">
            <a:avLst/>
          </a:prstGeom>
          <a:noFill/>
        </p:spPr>
        <p:txBody>
          <a:bodyPr wrap="none" rtlCol="0">
            <a:spAutoFit/>
          </a:bodyPr>
          <a:lstStyle/>
          <a:p>
            <a:r>
              <a:rPr lang="en-US" sz="788" u="sng" dirty="0">
                <a:solidFill>
                  <a:prstClr val="black"/>
                </a:solidFill>
                <a:latin typeface="Arial" panose="020B0604020202020204" pitchFamily="34" charset="0"/>
                <a:cs typeface="Arial" panose="020B0604020202020204" pitchFamily="34" charset="0"/>
              </a:rPr>
              <a:t>INM-CM5 Climate Model</a:t>
            </a:r>
            <a:endParaRPr lang="en-CA" sz="788" dirty="0"/>
          </a:p>
        </p:txBody>
      </p:sp>
    </p:spTree>
    <p:extLst>
      <p:ext uri="{BB962C8B-B14F-4D97-AF65-F5344CB8AC3E}">
        <p14:creationId xmlns:p14="http://schemas.microsoft.com/office/powerpoint/2010/main" val="23292530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7"/>
          <p:cNvSpPr txBox="1">
            <a:spLocks noGrp="1"/>
          </p:cNvSpPr>
          <p:nvPr>
            <p:ph type="ctrTitle"/>
          </p:nvPr>
        </p:nvSpPr>
        <p:spPr>
          <a:xfrm>
            <a:off x="1517544" y="1978091"/>
            <a:ext cx="6154650" cy="1102519"/>
          </a:xfrm>
          <a:prstGeom prst="rect">
            <a:avLst/>
          </a:prstGeom>
          <a:noFill/>
          <a:ln>
            <a:noFill/>
          </a:ln>
        </p:spPr>
        <p:txBody>
          <a:bodyPr spcFirstLastPara="1" wrap="square" lIns="68569" tIns="34275" rIns="68569" bIns="34275" anchor="ctr" anchorCtr="0">
            <a:normAutofit fontScale="90000"/>
          </a:bodyPr>
          <a:lstStyle/>
          <a:p>
            <a:pPr>
              <a:buSzPct val="123460"/>
            </a:pPr>
            <a:br>
              <a:rPr lang="en-CA" sz="2672" b="1">
                <a:solidFill>
                  <a:srgbClr val="17365D"/>
                </a:solidFill>
              </a:rPr>
            </a:br>
            <a:r>
              <a:rPr lang="en-CA" sz="2672" b="1">
                <a:solidFill>
                  <a:srgbClr val="17365D"/>
                </a:solidFill>
              </a:rPr>
              <a:t>Thank you for your attention!</a:t>
            </a:r>
            <a:br>
              <a:rPr lang="en-CA" sz="2672" b="1">
                <a:solidFill>
                  <a:srgbClr val="17365D"/>
                </a:solidFill>
              </a:rPr>
            </a:br>
            <a:endParaRPr sz="2672" b="1">
              <a:solidFill>
                <a:srgbClr val="17365D"/>
              </a:solidFill>
            </a:endParaRPr>
          </a:p>
        </p:txBody>
      </p:sp>
      <p:sp>
        <p:nvSpPr>
          <p:cNvPr id="292" name="Google Shape;292;p27"/>
          <p:cNvSpPr txBox="1">
            <a:spLocks noGrp="1"/>
          </p:cNvSpPr>
          <p:nvPr>
            <p:ph type="subTitle" idx="1"/>
          </p:nvPr>
        </p:nvSpPr>
        <p:spPr>
          <a:xfrm>
            <a:off x="2171700" y="4284766"/>
            <a:ext cx="5630418" cy="529550"/>
          </a:xfrm>
          <a:prstGeom prst="rect">
            <a:avLst/>
          </a:prstGeom>
          <a:noFill/>
          <a:ln>
            <a:noFill/>
          </a:ln>
        </p:spPr>
        <p:txBody>
          <a:bodyPr spcFirstLastPara="1" wrap="square" lIns="68569" tIns="34275" rIns="68569" bIns="34275" anchor="t" anchorCtr="0">
            <a:normAutofit fontScale="77500" lnSpcReduction="20000"/>
          </a:bodyPr>
          <a:lstStyle/>
          <a:p>
            <a:pPr marL="0" indent="0">
              <a:spcBef>
                <a:spcPts val="0"/>
              </a:spcBef>
            </a:pPr>
            <a:r>
              <a:rPr lang="en-CA"/>
              <a:t>Arctic Regional Climate Center Network</a:t>
            </a:r>
            <a:endParaRPr/>
          </a:p>
        </p:txBody>
      </p:sp>
      <p:sp>
        <p:nvSpPr>
          <p:cNvPr id="293" name="Google Shape;293;p27"/>
          <p:cNvSpPr txBox="1"/>
          <p:nvPr/>
        </p:nvSpPr>
        <p:spPr>
          <a:xfrm>
            <a:off x="1601670" y="141480"/>
            <a:ext cx="5829300" cy="1102519"/>
          </a:xfrm>
          <a:prstGeom prst="rect">
            <a:avLst/>
          </a:prstGeom>
          <a:noFill/>
          <a:ln>
            <a:noFill/>
          </a:ln>
        </p:spPr>
        <p:txBody>
          <a:bodyPr spcFirstLastPara="1" wrap="square" lIns="68569" tIns="34275" rIns="68569" bIns="34275" anchor="ctr" anchorCtr="0">
            <a:normAutofit/>
          </a:bodyPr>
          <a:lstStyle/>
          <a:p>
            <a:pPr algn="ctr">
              <a:buClr>
                <a:schemeClr val="dk1"/>
              </a:buClr>
              <a:buSzPts val="4290"/>
            </a:pPr>
            <a:endParaRPr sz="3217" u="sng">
              <a:solidFill>
                <a:schemeClr val="dk1"/>
              </a:solidFill>
            </a:endParaRPr>
          </a:p>
        </p:txBody>
      </p:sp>
      <p:pic>
        <p:nvPicPr>
          <p:cNvPr id="294" name="Google Shape;294;p27" descr="https://lh3.googleusercontent.com/9C5QmWrldp865nMX2HCO83C6TUpXb220VQY5Ty3XSyJybLcVJwqdZR3CKe29IGoAuKlHOCPJixsrO2UOADCNMCXDUvi6FORIjF7CoJvYMaXZJrdMFROqhMoN8rWbrdBK-JKhsTMjdXE"/>
          <p:cNvPicPr preferRelativeResize="0"/>
          <p:nvPr/>
        </p:nvPicPr>
        <p:blipFill rotWithShape="1">
          <a:blip r:embed="rId3">
            <a:alphaModFix/>
          </a:blip>
          <a:srcRect/>
          <a:stretch/>
        </p:blipFill>
        <p:spPr>
          <a:xfrm>
            <a:off x="1359598" y="4070308"/>
            <a:ext cx="757238" cy="842963"/>
          </a:xfrm>
          <a:prstGeom prst="rect">
            <a:avLst/>
          </a:prstGeom>
          <a:noFill/>
          <a:ln>
            <a:noFill/>
          </a:ln>
        </p:spPr>
      </p:pic>
      <p:pic>
        <p:nvPicPr>
          <p:cNvPr id="295" name="Google Shape;295;p27"/>
          <p:cNvPicPr preferRelativeResize="0"/>
          <p:nvPr/>
        </p:nvPicPr>
        <p:blipFill rotWithShape="1">
          <a:blip r:embed="rId4">
            <a:alphaModFix/>
          </a:blip>
          <a:srcRect/>
          <a:stretch/>
        </p:blipFill>
        <p:spPr>
          <a:xfrm>
            <a:off x="6678234" y="141480"/>
            <a:ext cx="1043405" cy="1313883"/>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884"/>
        <p:cNvGrpSpPr/>
        <p:nvPr/>
      </p:nvGrpSpPr>
      <p:grpSpPr>
        <a:xfrm>
          <a:off x="0" y="0"/>
          <a:ext cx="0" cy="0"/>
          <a:chOff x="0" y="0"/>
          <a:chExt cx="0" cy="0"/>
        </a:xfrm>
      </p:grpSpPr>
      <p:sp>
        <p:nvSpPr>
          <p:cNvPr id="2885" name="Google Shape;2885;p273"/>
          <p:cNvSpPr txBox="1"/>
          <p:nvPr/>
        </p:nvSpPr>
        <p:spPr>
          <a:xfrm>
            <a:off x="956725" y="1833475"/>
            <a:ext cx="7479900" cy="119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500" b="1" dirty="0">
                <a:solidFill>
                  <a:schemeClr val="dk1"/>
                </a:solidFill>
              </a:rPr>
              <a:t>Questions for the presenters?</a:t>
            </a:r>
          </a:p>
          <a:p>
            <a:pPr marL="0" lvl="0" indent="0" algn="ctr" rtl="0">
              <a:spcBef>
                <a:spcPts val="0"/>
              </a:spcBef>
              <a:spcAft>
                <a:spcPts val="0"/>
              </a:spcAft>
              <a:buClr>
                <a:schemeClr val="dk1"/>
              </a:buClr>
              <a:buSzPts val="1100"/>
              <a:buFont typeface="Arial"/>
              <a:buNone/>
            </a:pPr>
            <a:endParaRPr lang="en" sz="3500" b="1" dirty="0">
              <a:solidFill>
                <a:schemeClr val="dk1"/>
              </a:solidFill>
            </a:endParaRPr>
          </a:p>
          <a:p>
            <a:pPr marL="0" lvl="0" indent="0" algn="ctr" rtl="0">
              <a:spcBef>
                <a:spcPts val="0"/>
              </a:spcBef>
              <a:spcAft>
                <a:spcPts val="0"/>
              </a:spcAft>
              <a:buClr>
                <a:schemeClr val="dk1"/>
              </a:buClr>
              <a:buSzPts val="1100"/>
              <a:buFont typeface="Arial"/>
              <a:buNone/>
            </a:pPr>
            <a:r>
              <a:rPr lang="en" sz="2800" b="1" dirty="0">
                <a:solidFill>
                  <a:schemeClr val="dk1"/>
                </a:solidFill>
              </a:rPr>
              <a:t>Moderator: </a:t>
            </a:r>
            <a:r>
              <a:rPr lang="en" sz="2800" b="1" u="sng" dirty="0">
                <a:solidFill>
                  <a:schemeClr val="dk1"/>
                </a:solidFill>
              </a:rPr>
              <a:t>Ken Kwok</a:t>
            </a:r>
            <a:endParaRPr sz="2800" b="1" u="sng" dirty="0">
              <a:solidFill>
                <a:schemeClr val="dk1"/>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889"/>
        <p:cNvGrpSpPr/>
        <p:nvPr/>
      </p:nvGrpSpPr>
      <p:grpSpPr>
        <a:xfrm>
          <a:off x="0" y="0"/>
          <a:ext cx="0" cy="0"/>
          <a:chOff x="0" y="0"/>
          <a:chExt cx="0" cy="0"/>
        </a:xfrm>
      </p:grpSpPr>
      <p:sp>
        <p:nvSpPr>
          <p:cNvPr id="2890" name="Google Shape;2890;p274"/>
          <p:cNvSpPr txBox="1">
            <a:spLocks noGrp="1"/>
          </p:cNvSpPr>
          <p:nvPr>
            <p:ph type="ctrTitle"/>
          </p:nvPr>
        </p:nvSpPr>
        <p:spPr>
          <a:xfrm>
            <a:off x="442075" y="757225"/>
            <a:ext cx="8520600" cy="30591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sz="3700" b="1" dirty="0"/>
              <a:t>Final Thoughts</a:t>
            </a:r>
            <a:br>
              <a:rPr lang="en" sz="2100" b="1" dirty="0"/>
            </a:br>
            <a:br>
              <a:rPr lang="en" sz="2100" b="1" dirty="0"/>
            </a:br>
            <a:r>
              <a:rPr lang="en" sz="3300" b="1" dirty="0"/>
              <a:t>Vasily Smolyanitsky</a:t>
            </a:r>
            <a:endParaRPr sz="3300" dirty="0"/>
          </a:p>
          <a:p>
            <a:pPr marL="0" lvl="0" indent="0" algn="ctr" rtl="0">
              <a:spcBef>
                <a:spcPts val="0"/>
              </a:spcBef>
              <a:spcAft>
                <a:spcPts val="0"/>
              </a:spcAft>
              <a:buClr>
                <a:schemeClr val="dk1"/>
              </a:buClr>
              <a:buSzPts val="1100"/>
              <a:buFont typeface="Arial"/>
              <a:buNone/>
            </a:pPr>
            <a:r>
              <a:rPr lang="en-US" sz="2100" dirty="0"/>
              <a:t>L</a:t>
            </a:r>
            <a:r>
              <a:rPr lang="en" sz="2100" dirty="0"/>
              <a:t>eading scientist, ArcRCC-N North Eurasia node coordinator</a:t>
            </a:r>
            <a:endParaRPr sz="2100" dirty="0"/>
          </a:p>
          <a:p>
            <a:pPr marL="0" lvl="0" indent="0" algn="ctr" rtl="0">
              <a:spcBef>
                <a:spcPts val="0"/>
              </a:spcBef>
              <a:spcAft>
                <a:spcPts val="0"/>
              </a:spcAft>
              <a:buClr>
                <a:schemeClr val="dk1"/>
              </a:buClr>
              <a:buSzPts val="1100"/>
              <a:buFont typeface="Arial"/>
              <a:buNone/>
            </a:pPr>
            <a:r>
              <a:rPr lang="en" sz="2100" dirty="0"/>
              <a:t>Arctic and Antarctic Research Institute</a:t>
            </a:r>
            <a:endParaRPr sz="2100" dirty="0"/>
          </a:p>
          <a:p>
            <a:pPr marL="0" lvl="0" indent="0" algn="ctr" rtl="0">
              <a:spcBef>
                <a:spcPts val="0"/>
              </a:spcBef>
              <a:spcAft>
                <a:spcPts val="0"/>
              </a:spcAft>
              <a:buClr>
                <a:schemeClr val="dk1"/>
              </a:buClr>
              <a:buSzPts val="1100"/>
              <a:buFont typeface="Arial"/>
              <a:buNone/>
            </a:pPr>
            <a:endParaRPr sz="2100" dirty="0"/>
          </a:p>
          <a:p>
            <a:pPr marL="0" lvl="0" indent="0" algn="ctr" rtl="0">
              <a:lnSpc>
                <a:spcPct val="100000"/>
              </a:lnSpc>
              <a:spcBef>
                <a:spcPts val="0"/>
              </a:spcBef>
              <a:spcAft>
                <a:spcPts val="0"/>
              </a:spcAft>
              <a:buSzPts val="5200"/>
              <a:buNone/>
            </a:pPr>
            <a:endParaRPr sz="21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894"/>
        <p:cNvGrpSpPr/>
        <p:nvPr/>
      </p:nvGrpSpPr>
      <p:grpSpPr>
        <a:xfrm>
          <a:off x="0" y="0"/>
          <a:ext cx="0" cy="0"/>
          <a:chOff x="0" y="0"/>
          <a:chExt cx="0" cy="0"/>
        </a:xfrm>
      </p:grpSpPr>
      <p:sp>
        <p:nvSpPr>
          <p:cNvPr id="2895" name="Google Shape;2895;p275"/>
          <p:cNvSpPr txBox="1">
            <a:spLocks noGrp="1"/>
          </p:cNvSpPr>
          <p:nvPr>
            <p:ph type="ctrTitle"/>
          </p:nvPr>
        </p:nvSpPr>
        <p:spPr>
          <a:xfrm>
            <a:off x="809626" y="2943700"/>
            <a:ext cx="7477124" cy="205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4800" b="1" dirty="0"/>
              <a:t>Thank you!</a:t>
            </a:r>
            <a:endParaRPr sz="4800" b="1" dirty="0"/>
          </a:p>
          <a:p>
            <a:pPr marL="0" lvl="0" indent="0" algn="ctr" rtl="0">
              <a:spcBef>
                <a:spcPts val="0"/>
              </a:spcBef>
              <a:spcAft>
                <a:spcPts val="0"/>
              </a:spcAft>
              <a:buNone/>
            </a:pPr>
            <a:endParaRPr sz="4800" b="1" dirty="0"/>
          </a:p>
          <a:p>
            <a:pPr marL="0" lvl="0" indent="0" algn="ctr" rtl="0">
              <a:spcBef>
                <a:spcPts val="0"/>
              </a:spcBef>
              <a:spcAft>
                <a:spcPts val="0"/>
              </a:spcAft>
              <a:buClr>
                <a:schemeClr val="dk1"/>
              </a:buClr>
              <a:buSzPct val="37786"/>
              <a:buFont typeface="Arial"/>
              <a:buNone/>
            </a:pPr>
            <a:r>
              <a:rPr lang="en" sz="2911" dirty="0"/>
              <a:t>Visit us at </a:t>
            </a:r>
            <a:r>
              <a:rPr lang="en" sz="2911" u="sng" dirty="0">
                <a:solidFill>
                  <a:schemeClr val="hlink"/>
                </a:solidFill>
                <a:hlinkClick r:id="rId3"/>
              </a:rPr>
              <a:t>www.arctic-rcc.org</a:t>
            </a:r>
            <a:r>
              <a:rPr lang="en" sz="2911" dirty="0"/>
              <a:t> </a:t>
            </a:r>
            <a:endParaRPr sz="2911" dirty="0"/>
          </a:p>
          <a:p>
            <a:pPr marL="0" lvl="0" indent="0" algn="ctr" rtl="0">
              <a:spcBef>
                <a:spcPts val="0"/>
              </a:spcBef>
              <a:spcAft>
                <a:spcPts val="0"/>
              </a:spcAft>
              <a:buClr>
                <a:schemeClr val="dk1"/>
              </a:buClr>
              <a:buSzPct val="100000"/>
              <a:buFont typeface="Arial"/>
              <a:buNone/>
            </a:pPr>
            <a:r>
              <a:rPr lang="en" sz="1800" u="sng" dirty="0">
                <a:solidFill>
                  <a:schemeClr val="hlink"/>
                </a:solidFill>
                <a:hlinkClick r:id="rId4"/>
              </a:rPr>
              <a:t>Arctic Climate Forum Fall 2025 | Arctic Regional Climate Centre Network</a:t>
            </a:r>
            <a:endParaRPr sz="1800" dirty="0"/>
          </a:p>
          <a:p>
            <a:pPr marL="0" lvl="0" indent="0" algn="ctr" rtl="0">
              <a:spcBef>
                <a:spcPts val="0"/>
              </a:spcBef>
              <a:spcAft>
                <a:spcPts val="0"/>
              </a:spcAft>
              <a:buNone/>
            </a:pPr>
            <a:endParaRPr sz="4800" b="1" dirty="0"/>
          </a:p>
        </p:txBody>
      </p:sp>
      <p:pic>
        <p:nvPicPr>
          <p:cNvPr id="2896" name="Google Shape;2896;p275" descr="https://lh4.googleusercontent.com/dMBr4H_zu5mtekfnOyxABB7BR-qy6t2gstr9oHzaHlDHi-jpmKWV0Cj4tUbE492WR7v9hPKBO-jLdj6pUTl0TuE-55vDfE94_RiqGEzTWNxuG9Qe9NusSRDfrIdjkkXU4u0iI1zt"/>
          <p:cNvPicPr preferRelativeResize="0"/>
          <p:nvPr/>
        </p:nvPicPr>
        <p:blipFill rotWithShape="1">
          <a:blip r:embed="rId5">
            <a:alphaModFix/>
          </a:blip>
          <a:srcRect/>
          <a:stretch/>
        </p:blipFill>
        <p:spPr>
          <a:xfrm>
            <a:off x="1451675" y="383578"/>
            <a:ext cx="1151025" cy="1459075"/>
          </a:xfrm>
          <a:prstGeom prst="rect">
            <a:avLst/>
          </a:prstGeom>
          <a:noFill/>
          <a:ln>
            <a:noFill/>
          </a:ln>
        </p:spPr>
      </p:pic>
      <p:pic>
        <p:nvPicPr>
          <p:cNvPr id="2897" name="Google Shape;2897;p275"/>
          <p:cNvPicPr preferRelativeResize="0"/>
          <p:nvPr/>
        </p:nvPicPr>
        <p:blipFill rotWithShape="1">
          <a:blip r:embed="rId6">
            <a:alphaModFix/>
          </a:blip>
          <a:srcRect/>
          <a:stretch/>
        </p:blipFill>
        <p:spPr>
          <a:xfrm>
            <a:off x="6090000" y="648916"/>
            <a:ext cx="2553100" cy="928400"/>
          </a:xfrm>
          <a:prstGeom prst="rect">
            <a:avLst/>
          </a:prstGeom>
          <a:noFill/>
          <a:ln>
            <a:noFill/>
          </a:ln>
        </p:spPr>
      </p:pic>
      <p:pic>
        <p:nvPicPr>
          <p:cNvPr id="2" name="Picture 1">
            <a:extLst>
              <a:ext uri="{FF2B5EF4-FFF2-40B4-BE49-F238E27FC236}">
                <a16:creationId xmlns:a16="http://schemas.microsoft.com/office/drawing/2014/main" id="{1CD69008-6F42-E06C-E929-EA3CEE9A5B10}"/>
              </a:ext>
            </a:extLst>
          </p:cNvPr>
          <p:cNvPicPr>
            <a:picLocks noChangeAspect="1"/>
          </p:cNvPicPr>
          <p:nvPr/>
        </p:nvPicPr>
        <p:blipFill>
          <a:blip r:embed="rId7"/>
          <a:stretch>
            <a:fillRect/>
          </a:stretch>
        </p:blipFill>
        <p:spPr>
          <a:xfrm>
            <a:off x="2923255" y="793495"/>
            <a:ext cx="2525636" cy="63924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0556" y="65632"/>
            <a:ext cx="3312445" cy="507831"/>
          </a:xfrm>
          <a:prstGeom prst="rect">
            <a:avLst/>
          </a:prstGeom>
          <a:noFill/>
        </p:spPr>
        <p:txBody>
          <a:bodyPr wrap="none" rtlCol="0">
            <a:spAutoFit/>
          </a:bodyPr>
          <a:lstStyle/>
          <a:p>
            <a:pPr defTabSz="685800">
              <a:buClrTx/>
            </a:pPr>
            <a:r>
              <a:rPr lang="en-US" sz="2700" b="1" kern="1200" dirty="0">
                <a:solidFill>
                  <a:prstClr val="black"/>
                </a:solidFill>
                <a:latin typeface="Calibri" panose="020F0502020204030204"/>
                <a:ea typeface="+mn-ea"/>
                <a:cs typeface="+mn-cs"/>
              </a:rPr>
              <a:t>Results and proposals</a:t>
            </a:r>
          </a:p>
        </p:txBody>
      </p:sp>
      <p:sp>
        <p:nvSpPr>
          <p:cNvPr id="6" name="Прямоугольник 5"/>
          <p:cNvSpPr/>
          <p:nvPr/>
        </p:nvSpPr>
        <p:spPr>
          <a:xfrm>
            <a:off x="298326" y="753622"/>
            <a:ext cx="8250688" cy="3539430"/>
          </a:xfrm>
          <a:prstGeom prst="rect">
            <a:avLst/>
          </a:prstGeom>
        </p:spPr>
        <p:txBody>
          <a:bodyPr wrap="square">
            <a:spAutoFit/>
          </a:bodyPr>
          <a:lstStyle/>
          <a:p>
            <a:pPr marL="457200" indent="-457200" defTabSz="342900">
              <a:buClrTx/>
              <a:buFont typeface="+mj-lt"/>
              <a:buAutoNum type="arabicPeriod"/>
            </a:pPr>
            <a:r>
              <a:rPr lang="en-US" sz="2800" kern="1200" dirty="0">
                <a:solidFill>
                  <a:prstClr val="black"/>
                </a:solidFill>
                <a:latin typeface="Calibri" panose="020F0502020204030204"/>
                <a:ea typeface="Times New Roman" panose="02020603050405020304" pitchFamily="18" charset="0"/>
              </a:rPr>
              <a:t>Thunderstorms can develop even in the presence of a strong inversion</a:t>
            </a:r>
            <a:endParaRPr lang="ru-RU" sz="2800" kern="1200" dirty="0">
              <a:solidFill>
                <a:prstClr val="black"/>
              </a:solidFill>
              <a:latin typeface="Calibri" panose="020F0502020204030204"/>
              <a:ea typeface="Times New Roman" panose="02020603050405020304" pitchFamily="18" charset="0"/>
            </a:endParaRPr>
          </a:p>
          <a:p>
            <a:pPr marL="457200" indent="-457200" defTabSz="342900">
              <a:buClrTx/>
              <a:buFont typeface="+mj-lt"/>
              <a:buAutoNum type="arabicPeriod"/>
            </a:pPr>
            <a:r>
              <a:rPr lang="en-US" sz="2800" kern="1200" dirty="0">
                <a:solidFill>
                  <a:prstClr val="black"/>
                </a:solidFill>
                <a:latin typeface="Calibri" panose="020F0502020204030204"/>
                <a:ea typeface="Times New Roman" panose="02020603050405020304" pitchFamily="18" charset="0"/>
              </a:rPr>
              <a:t>The classic instability indices require significant adjustment for a specific geographical region</a:t>
            </a:r>
            <a:endParaRPr lang="ru-RU" sz="2800" kern="1200" dirty="0">
              <a:solidFill>
                <a:prstClr val="black"/>
              </a:solidFill>
              <a:latin typeface="Calibri" panose="020F0502020204030204"/>
              <a:ea typeface="Times New Roman" panose="02020603050405020304" pitchFamily="18" charset="0"/>
            </a:endParaRPr>
          </a:p>
          <a:p>
            <a:pPr marL="457200" indent="-457200" defTabSz="342900">
              <a:buClrTx/>
              <a:buFont typeface="+mj-lt"/>
              <a:buAutoNum type="arabicPeriod"/>
            </a:pPr>
            <a:r>
              <a:rPr lang="en-US" sz="2800" kern="1200" dirty="0">
                <a:solidFill>
                  <a:prstClr val="black"/>
                </a:solidFill>
                <a:latin typeface="Calibri" panose="020F0502020204030204"/>
                <a:ea typeface="Times New Roman" panose="02020603050405020304" pitchFamily="18" charset="0"/>
              </a:rPr>
              <a:t>The orographic factor plays an important role in the development of convection</a:t>
            </a:r>
            <a:endParaRPr lang="ru-RU" sz="2800" kern="1200" dirty="0">
              <a:solidFill>
                <a:prstClr val="black"/>
              </a:solidFill>
              <a:latin typeface="Calibri" panose="020F0502020204030204"/>
              <a:ea typeface="Times New Roman" panose="02020603050405020304" pitchFamily="18" charset="0"/>
            </a:endParaRPr>
          </a:p>
          <a:p>
            <a:pPr marL="457200" indent="-457200" defTabSz="342900">
              <a:buClrTx/>
              <a:buFont typeface="+mj-lt"/>
              <a:buAutoNum type="arabicPeriod"/>
            </a:pPr>
            <a:r>
              <a:rPr lang="en-US" sz="2800" kern="1200" dirty="0">
                <a:solidFill>
                  <a:prstClr val="black"/>
                </a:solidFill>
                <a:latin typeface="Calibri" panose="020F0502020204030204"/>
                <a:ea typeface="Times New Roman" panose="02020603050405020304" pitchFamily="18" charset="0"/>
              </a:rPr>
              <a:t>There is a mechanism of interaction between warm continental air masses and cold Arctic air.</a:t>
            </a:r>
            <a:endParaRPr lang="ru-RU" sz="2800" kern="1200" dirty="0">
              <a:solidFill>
                <a:prstClr val="black"/>
              </a:solidFill>
              <a:latin typeface="Calibri" panose="020F0502020204030204"/>
              <a:ea typeface="Times New Roman" panose="02020603050405020304" pitchFamily="18" charset="0"/>
            </a:endParaRPr>
          </a:p>
        </p:txBody>
      </p:sp>
    </p:spTree>
    <p:extLst>
      <p:ext uri="{BB962C8B-B14F-4D97-AF65-F5344CB8AC3E}">
        <p14:creationId xmlns:p14="http://schemas.microsoft.com/office/powerpoint/2010/main" val="1989739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0556" y="65632"/>
            <a:ext cx="2756076" cy="507831"/>
          </a:xfrm>
          <a:prstGeom prst="rect">
            <a:avLst/>
          </a:prstGeom>
          <a:noFill/>
        </p:spPr>
        <p:txBody>
          <a:bodyPr wrap="none" rtlCol="0">
            <a:spAutoFit/>
          </a:bodyPr>
          <a:lstStyle/>
          <a:p>
            <a:pPr defTabSz="685800">
              <a:buClrTx/>
            </a:pPr>
            <a:r>
              <a:rPr lang="en-US" sz="2700" b="1" kern="1200" dirty="0">
                <a:solidFill>
                  <a:prstClr val="black"/>
                </a:solidFill>
                <a:latin typeface="Calibri" panose="020F0502020204030204"/>
                <a:ea typeface="+mn-ea"/>
                <a:cs typeface="+mn-cs"/>
              </a:rPr>
              <a:t>More information</a:t>
            </a:r>
          </a:p>
        </p:txBody>
      </p:sp>
      <p:sp>
        <p:nvSpPr>
          <p:cNvPr id="4" name="Прямоугольник 3"/>
          <p:cNvSpPr/>
          <p:nvPr/>
        </p:nvSpPr>
        <p:spPr>
          <a:xfrm>
            <a:off x="168741" y="788919"/>
            <a:ext cx="5996006" cy="1015663"/>
          </a:xfrm>
          <a:prstGeom prst="rect">
            <a:avLst/>
          </a:prstGeom>
        </p:spPr>
        <p:txBody>
          <a:bodyPr wrap="square">
            <a:spAutoFit/>
          </a:bodyPr>
          <a:lstStyle/>
          <a:p>
            <a:pPr defTabSz="685800"/>
            <a:r>
              <a:rPr lang="en-US" sz="1500" b="1" dirty="0" err="1">
                <a:latin typeface="Calibri" panose="020F0502020204030204"/>
                <a:ea typeface="+mn-ea"/>
              </a:rPr>
              <a:t>Startsev</a:t>
            </a:r>
            <a:r>
              <a:rPr lang="en-US" sz="1500" b="1" dirty="0">
                <a:latin typeface="Calibri" panose="020F0502020204030204"/>
                <a:ea typeface="+mn-ea"/>
              </a:rPr>
              <a:t> L.A., </a:t>
            </a:r>
            <a:r>
              <a:rPr lang="en-US" sz="1500" b="1" dirty="0" err="1">
                <a:latin typeface="Calibri" panose="020F0502020204030204"/>
                <a:ea typeface="+mn-ea"/>
              </a:rPr>
              <a:t>Ilyushchenkova</a:t>
            </a:r>
            <a:r>
              <a:rPr lang="en-US" sz="1500" b="1" dirty="0">
                <a:latin typeface="Calibri" panose="020F0502020204030204"/>
                <a:ea typeface="+mn-ea"/>
              </a:rPr>
              <a:t> I.A., </a:t>
            </a:r>
            <a:r>
              <a:rPr lang="en-US" sz="1500" b="1" dirty="0" err="1">
                <a:latin typeface="Calibri" panose="020F0502020204030204"/>
                <a:ea typeface="+mn-ea"/>
              </a:rPr>
              <a:t>Yezhikova</a:t>
            </a:r>
            <a:r>
              <a:rPr lang="en-US" sz="1500" b="1" dirty="0">
                <a:latin typeface="Calibri" panose="020F0502020204030204"/>
                <a:ea typeface="+mn-ea"/>
              </a:rPr>
              <a:t> M.A. Study of thunderstorm formation conditions at the research station “Ice Base Cape Baranova”. Arctic and Antarctic Research. 2025;71(3):277-290. (In Russ.) https://doi.org/10.30758/0555-2648-2025-71-3-277-290</a:t>
            </a:r>
            <a:endParaRPr lang="ru-RU" sz="1500" b="1" dirty="0">
              <a:latin typeface="Calibri" panose="020F0502020204030204"/>
              <a:ea typeface="+mn-ea"/>
            </a:endParaRPr>
          </a:p>
        </p:txBody>
      </p:sp>
      <p:pic>
        <p:nvPicPr>
          <p:cNvPr id="2" name="Рисунок 1"/>
          <p:cNvPicPr>
            <a:picLocks noChangeAspect="1"/>
          </p:cNvPicPr>
          <p:nvPr/>
        </p:nvPicPr>
        <p:blipFill>
          <a:blip r:embed="rId2"/>
          <a:stretch>
            <a:fillRect/>
          </a:stretch>
        </p:blipFill>
        <p:spPr>
          <a:xfrm>
            <a:off x="3166744" y="2485348"/>
            <a:ext cx="2285435" cy="2285435"/>
          </a:xfrm>
          <a:prstGeom prst="rect">
            <a:avLst/>
          </a:prstGeom>
        </p:spPr>
      </p:pic>
      <p:pic>
        <p:nvPicPr>
          <p:cNvPr id="7" name="Рисунок 6"/>
          <p:cNvPicPr>
            <a:picLocks noChangeAspect="1"/>
          </p:cNvPicPr>
          <p:nvPr/>
        </p:nvPicPr>
        <p:blipFill>
          <a:blip r:embed="rId3"/>
          <a:stretch>
            <a:fillRect/>
          </a:stretch>
        </p:blipFill>
        <p:spPr>
          <a:xfrm>
            <a:off x="5617797" y="1395719"/>
            <a:ext cx="3357238" cy="3586846"/>
          </a:xfrm>
          <a:prstGeom prst="rect">
            <a:avLst/>
          </a:prstGeom>
        </p:spPr>
      </p:pic>
      <p:sp>
        <p:nvSpPr>
          <p:cNvPr id="6" name="Прямоугольник 5"/>
          <p:cNvSpPr/>
          <p:nvPr/>
        </p:nvSpPr>
        <p:spPr>
          <a:xfrm>
            <a:off x="3166744" y="2020037"/>
            <a:ext cx="2071401" cy="300082"/>
          </a:xfrm>
          <a:prstGeom prst="rect">
            <a:avLst/>
          </a:prstGeom>
        </p:spPr>
        <p:txBody>
          <a:bodyPr wrap="none">
            <a:spAutoFit/>
          </a:bodyPr>
          <a:lstStyle/>
          <a:p>
            <a:pPr defTabSz="685800">
              <a:buClrTx/>
            </a:pPr>
            <a:r>
              <a:rPr lang="en-US" sz="1350" u="sng" kern="1200" dirty="0">
                <a:solidFill>
                  <a:prstClr val="black"/>
                </a:solidFill>
                <a:latin typeface="Montserrat" panose="020B0604020202020204" charset="-52"/>
                <a:ea typeface="+mn-ea"/>
                <a:cs typeface="+mn-cs"/>
              </a:rPr>
              <a:t>Scan for quick access:</a:t>
            </a:r>
          </a:p>
        </p:txBody>
      </p:sp>
    </p:spTree>
    <p:extLst>
      <p:ext uri="{BB962C8B-B14F-4D97-AF65-F5344CB8AC3E}">
        <p14:creationId xmlns:p14="http://schemas.microsoft.com/office/powerpoint/2010/main" val="528482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Google Shape;2039;p226"/>
          <p:cNvSpPr txBox="1"/>
          <p:nvPr/>
        </p:nvSpPr>
        <p:spPr>
          <a:xfrm>
            <a:off x="902025" y="2054033"/>
            <a:ext cx="7479900" cy="119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600" b="1" dirty="0">
                <a:solidFill>
                  <a:schemeClr val="dk1"/>
                </a:solidFill>
                <a:effectLst>
                  <a:outerShdw blurRad="38100" dist="38100" dir="2700000" algn="tl">
                    <a:srgbClr val="000000">
                      <a:alpha val="43137"/>
                    </a:srgbClr>
                  </a:outerShdw>
                </a:effectLst>
              </a:rPr>
              <a:t>Questions for the presenters?</a:t>
            </a:r>
          </a:p>
          <a:p>
            <a:pPr algn="ctr">
              <a:buClr>
                <a:schemeClr val="dk1"/>
              </a:buClr>
              <a:buSzPts val="1100"/>
            </a:pPr>
            <a:endParaRPr lang="en-US" sz="3600" b="1" dirty="0">
              <a:solidFill>
                <a:schemeClr val="dk1"/>
              </a:solidFill>
            </a:endParaRPr>
          </a:p>
          <a:p>
            <a:pPr algn="ctr">
              <a:buClr>
                <a:schemeClr val="dk1"/>
              </a:buClr>
              <a:buSzPts val="1100"/>
            </a:pPr>
            <a:r>
              <a:rPr lang="en-US" sz="2400" dirty="0">
                <a:solidFill>
                  <a:schemeClr val="dk1"/>
                </a:solidFill>
              </a:rPr>
              <a:t>Moderator: </a:t>
            </a:r>
            <a:r>
              <a:rPr lang="en-US" sz="2400" u="sng" dirty="0">
                <a:solidFill>
                  <a:schemeClr val="dk1"/>
                </a:solidFill>
              </a:rPr>
              <a:t>Anastasiia Revina</a:t>
            </a:r>
            <a:endParaRPr sz="2400" dirty="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36"/>
          <p:cNvSpPr txBox="1"/>
          <p:nvPr/>
        </p:nvSpPr>
        <p:spPr>
          <a:xfrm>
            <a:off x="705300" y="832900"/>
            <a:ext cx="7733400" cy="34532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2"/>
              </a:buClr>
              <a:buSzPts val="4100"/>
              <a:buFont typeface="Calibri"/>
              <a:buNone/>
            </a:pPr>
            <a:r>
              <a:rPr lang="en" sz="2100" b="1" dirty="0">
                <a:solidFill>
                  <a:schemeClr val="dk1"/>
                </a:solidFill>
              </a:rPr>
              <a:t>May - September 2025 Arctic Seasonal Review</a:t>
            </a:r>
            <a:endParaRPr sz="2100" b="1" dirty="0">
              <a:solidFill>
                <a:schemeClr val="dk1"/>
              </a:solidFill>
            </a:endParaRPr>
          </a:p>
          <a:p>
            <a:pPr marL="0" lvl="0" indent="0" algn="ctr" rtl="0">
              <a:lnSpc>
                <a:spcPct val="115000"/>
              </a:lnSpc>
              <a:spcBef>
                <a:spcPts val="0"/>
              </a:spcBef>
              <a:spcAft>
                <a:spcPts val="0"/>
              </a:spcAft>
              <a:buClr>
                <a:schemeClr val="dk1"/>
              </a:buClr>
              <a:buSzPts val="2100"/>
              <a:buFont typeface="Arial"/>
              <a:buNone/>
            </a:pPr>
            <a:r>
              <a:rPr lang="en" sz="1600" u="sng" dirty="0">
                <a:solidFill>
                  <a:schemeClr val="dk1"/>
                </a:solidFill>
              </a:rPr>
              <a:t>Vasily Smolyanitsky</a:t>
            </a:r>
            <a:r>
              <a:rPr lang="en" sz="1600" dirty="0">
                <a:solidFill>
                  <a:schemeClr val="dk1"/>
                </a:solidFill>
              </a:rPr>
              <a:t> - AARI</a:t>
            </a:r>
            <a:endParaRPr sz="1600" dirty="0">
              <a:solidFill>
                <a:schemeClr val="dk1"/>
              </a:solidFill>
            </a:endParaRPr>
          </a:p>
          <a:p>
            <a:pPr marL="0" lvl="0" indent="0" algn="ctr" rtl="0">
              <a:spcBef>
                <a:spcPts val="0"/>
              </a:spcBef>
              <a:spcAft>
                <a:spcPts val="0"/>
              </a:spcAft>
              <a:buNone/>
            </a:pPr>
            <a:endParaRPr sz="1500" dirty="0">
              <a:solidFill>
                <a:schemeClr val="dk1"/>
              </a:solidFill>
              <a:highlight>
                <a:srgbClr val="FFFFFF"/>
              </a:highlight>
            </a:endParaRPr>
          </a:p>
          <a:p>
            <a:pPr marL="0" lvl="0" indent="0" algn="ctr" rtl="0">
              <a:spcBef>
                <a:spcPts val="0"/>
              </a:spcBef>
              <a:spcAft>
                <a:spcPts val="0"/>
              </a:spcAft>
              <a:buClr>
                <a:srgbClr val="1E4E79"/>
              </a:buClr>
              <a:buSzPts val="3600"/>
              <a:buFont typeface="Calibri"/>
              <a:buNone/>
            </a:pPr>
            <a:r>
              <a:rPr lang="en" sz="2100" b="1" dirty="0">
                <a:solidFill>
                  <a:schemeClr val="dk1"/>
                </a:solidFill>
              </a:rPr>
              <a:t>Bioclimatic indexes in the Arctic: </a:t>
            </a:r>
            <a:endParaRPr sz="2100" dirty="0">
              <a:solidFill>
                <a:schemeClr val="dk1"/>
              </a:solidFill>
            </a:endParaRPr>
          </a:p>
          <a:p>
            <a:pPr marL="0" lvl="0" indent="0" algn="ctr" rtl="0">
              <a:spcBef>
                <a:spcPts val="0"/>
              </a:spcBef>
              <a:spcAft>
                <a:spcPts val="0"/>
              </a:spcAft>
              <a:buClr>
                <a:schemeClr val="dk1"/>
              </a:buClr>
              <a:buFont typeface="Arial"/>
              <a:buNone/>
            </a:pPr>
            <a:r>
              <a:rPr lang="en" sz="2100" b="1" dirty="0">
                <a:solidFill>
                  <a:schemeClr val="dk1"/>
                </a:solidFill>
              </a:rPr>
              <a:t>summary for May – September 2025</a:t>
            </a:r>
            <a:br>
              <a:rPr lang="en" sz="2100" b="1" dirty="0">
                <a:solidFill>
                  <a:schemeClr val="dk1"/>
                </a:solidFill>
              </a:rPr>
            </a:br>
            <a:r>
              <a:rPr lang="en" sz="2100" b="1" dirty="0">
                <a:solidFill>
                  <a:schemeClr val="dk1"/>
                </a:solidFill>
              </a:rPr>
              <a:t>and weather Comfort Outlook for winter 2025/2026</a:t>
            </a:r>
            <a:endParaRPr sz="2100" b="1" dirty="0">
              <a:solidFill>
                <a:schemeClr val="dk1"/>
              </a:solidFill>
            </a:endParaRPr>
          </a:p>
          <a:p>
            <a:pPr marL="0" lvl="0" indent="0" algn="ctr" rtl="0">
              <a:spcBef>
                <a:spcPts val="0"/>
              </a:spcBef>
              <a:spcAft>
                <a:spcPts val="0"/>
              </a:spcAft>
              <a:buNone/>
            </a:pPr>
            <a:r>
              <a:rPr lang="en" sz="1600" u="sng" dirty="0"/>
              <a:t>Anastasiia Revina</a:t>
            </a:r>
            <a:r>
              <a:rPr lang="en" sz="1600" dirty="0"/>
              <a:t> - AARI</a:t>
            </a:r>
            <a:endParaRPr sz="1600" dirty="0"/>
          </a:p>
          <a:p>
            <a:pPr marL="0" lvl="0" indent="0" algn="ctr" rtl="0">
              <a:spcBef>
                <a:spcPts val="0"/>
              </a:spcBef>
              <a:spcAft>
                <a:spcPts val="0"/>
              </a:spcAft>
              <a:buNone/>
            </a:pPr>
            <a:r>
              <a:rPr lang="en" sz="1600" u="sng" dirty="0"/>
              <a:t>Svetlana Emelina</a:t>
            </a:r>
            <a:r>
              <a:rPr lang="en" sz="1600" dirty="0"/>
              <a:t>, Maria Tarasevich, Vasilisa Bragina - Hydrometcenter of Russia</a:t>
            </a:r>
            <a:endParaRPr sz="1600" dirty="0"/>
          </a:p>
          <a:p>
            <a:pPr marL="0" lvl="0" indent="0" algn="ctr" rtl="0">
              <a:spcBef>
                <a:spcPts val="0"/>
              </a:spcBef>
              <a:spcAft>
                <a:spcPts val="0"/>
              </a:spcAft>
              <a:buNone/>
            </a:pPr>
            <a:endParaRPr sz="1600" dirty="0">
              <a:solidFill>
                <a:schemeClr val="dk1"/>
              </a:solidFill>
            </a:endParaRPr>
          </a:p>
          <a:p>
            <a:pPr marL="0" lvl="0" indent="0" algn="l" rtl="0">
              <a:spcBef>
                <a:spcPts val="0"/>
              </a:spcBef>
              <a:spcAft>
                <a:spcPts val="0"/>
              </a:spcAft>
              <a:buNone/>
            </a:pPr>
            <a:endParaRPr sz="1600" dirty="0">
              <a:solidFill>
                <a:schemeClr val="dk1"/>
              </a:solidFill>
            </a:endParaRPr>
          </a:p>
          <a:p>
            <a:pPr marL="0" lvl="0" indent="0" algn="ctr" rtl="0">
              <a:spcBef>
                <a:spcPts val="0"/>
              </a:spcBef>
              <a:spcAft>
                <a:spcPts val="0"/>
              </a:spcAft>
              <a:buNone/>
            </a:pPr>
            <a:r>
              <a:rPr lang="en" sz="2000" dirty="0">
                <a:solidFill>
                  <a:schemeClr val="dk1"/>
                </a:solidFill>
              </a:rPr>
              <a:t>Chair: </a:t>
            </a:r>
            <a:r>
              <a:rPr lang="en" sz="2000" u="sng" dirty="0">
                <a:solidFill>
                  <a:schemeClr val="dk1"/>
                </a:solidFill>
              </a:rPr>
              <a:t>Jelmer Jeuring</a:t>
            </a:r>
            <a:endParaRPr sz="2000" u="sng" dirty="0">
              <a:solidFill>
                <a:schemeClr val="dk1"/>
              </a:solidFill>
              <a:highlight>
                <a:srgbClr val="FFFF00"/>
              </a:highlight>
            </a:endParaRPr>
          </a:p>
          <a:p>
            <a:pPr marL="0" lvl="0" indent="0" algn="l" rtl="0">
              <a:spcBef>
                <a:spcPts val="0"/>
              </a:spcBef>
              <a:spcAft>
                <a:spcPts val="0"/>
              </a:spcAft>
              <a:buNone/>
            </a:pPr>
            <a:endParaRPr sz="1100" dirty="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descr="wmo2016_powerpoint_standard_v2-1.jpg"/>
          <p:cNvPicPr preferRelativeResize="0"/>
          <p:nvPr/>
        </p:nvPicPr>
        <p:blipFill rotWithShape="1">
          <a:blip r:embed="rId3">
            <a:alphaModFix/>
          </a:blip>
          <a:srcRect/>
          <a:stretch/>
        </p:blipFill>
        <p:spPr>
          <a:xfrm>
            <a:off x="0" y="-1714500"/>
            <a:ext cx="9144000" cy="6858000"/>
          </a:xfrm>
          <a:prstGeom prst="rect">
            <a:avLst/>
          </a:prstGeom>
          <a:noFill/>
          <a:ln>
            <a:noFill/>
          </a:ln>
        </p:spPr>
      </p:pic>
      <p:sp>
        <p:nvSpPr>
          <p:cNvPr id="89" name="Google Shape;89;p1"/>
          <p:cNvSpPr txBox="1"/>
          <p:nvPr/>
        </p:nvSpPr>
        <p:spPr>
          <a:xfrm>
            <a:off x="1186813" y="729790"/>
            <a:ext cx="6445250" cy="1380610"/>
          </a:xfrm>
          <a:prstGeom prst="rect">
            <a:avLst/>
          </a:prstGeom>
          <a:noFill/>
          <a:ln>
            <a:noFill/>
          </a:ln>
        </p:spPr>
        <p:txBody>
          <a:bodyPr spcFirstLastPara="1" wrap="square" lIns="68569" tIns="34275" rIns="68569" bIns="34275" anchor="ctr" anchorCtr="0">
            <a:normAutofit/>
          </a:bodyPr>
          <a:lstStyle/>
          <a:p>
            <a:pPr algn="ctr" defTabSz="685800">
              <a:buClr>
                <a:srgbClr val="44546A"/>
              </a:buClr>
              <a:buSzPts val="5400"/>
            </a:pPr>
            <a:r>
              <a:rPr lang="en-US" sz="4050" b="1" dirty="0">
                <a:solidFill>
                  <a:srgbClr val="44546A"/>
                </a:solidFill>
                <a:effectLst>
                  <a:outerShdw blurRad="38100" dist="38100" dir="2700000" algn="tl">
                    <a:srgbClr val="000000">
                      <a:alpha val="43137"/>
                    </a:srgbClr>
                  </a:outerShdw>
                </a:effectLst>
                <a:latin typeface="Calibri"/>
                <a:ea typeface="Calibri"/>
                <a:cs typeface="Calibri"/>
                <a:sym typeface="Calibri"/>
              </a:rPr>
              <a:t>May – September 2025</a:t>
            </a:r>
            <a:br>
              <a:rPr lang="en-US" sz="4050" b="1" dirty="0">
                <a:solidFill>
                  <a:srgbClr val="44546A"/>
                </a:solidFill>
                <a:effectLst>
                  <a:outerShdw blurRad="38100" dist="38100" dir="2700000" algn="tl">
                    <a:srgbClr val="000000">
                      <a:alpha val="43137"/>
                    </a:srgbClr>
                  </a:outerShdw>
                </a:effectLst>
                <a:latin typeface="Calibri"/>
                <a:ea typeface="Calibri"/>
                <a:cs typeface="Calibri"/>
                <a:sym typeface="Calibri"/>
              </a:rPr>
            </a:br>
            <a:r>
              <a:rPr lang="en-US" sz="4050" b="1" dirty="0">
                <a:solidFill>
                  <a:srgbClr val="44546A"/>
                </a:solidFill>
                <a:effectLst>
                  <a:outerShdw blurRad="38100" dist="38100" dir="2700000" algn="tl">
                    <a:srgbClr val="000000">
                      <a:alpha val="43137"/>
                    </a:srgbClr>
                  </a:outerShdw>
                </a:effectLst>
                <a:latin typeface="Calibri"/>
                <a:ea typeface="Calibri"/>
                <a:cs typeface="Calibri"/>
                <a:sym typeface="Calibri"/>
              </a:rPr>
              <a:t>Arctic Seasonal Review</a:t>
            </a:r>
            <a:endParaRPr sz="2100" b="1" dirty="0">
              <a:solidFill>
                <a:srgbClr val="44546A"/>
              </a:solidFill>
              <a:effectLst>
                <a:outerShdw blurRad="38100" dist="38100" dir="2700000" algn="tl">
                  <a:srgbClr val="000000">
                    <a:alpha val="43137"/>
                  </a:srgbClr>
                </a:outerShdw>
              </a:effectLst>
              <a:latin typeface="Calibri"/>
              <a:ea typeface="Calibri"/>
              <a:cs typeface="Calibri"/>
              <a:sym typeface="Calibri"/>
            </a:endParaRPr>
          </a:p>
        </p:txBody>
      </p:sp>
      <p:sp>
        <p:nvSpPr>
          <p:cNvPr id="90" name="Google Shape;90;p1"/>
          <p:cNvSpPr/>
          <p:nvPr/>
        </p:nvSpPr>
        <p:spPr>
          <a:xfrm>
            <a:off x="2241720" y="2137714"/>
            <a:ext cx="6686849" cy="1847783"/>
          </a:xfrm>
          <a:prstGeom prst="rect">
            <a:avLst/>
          </a:prstGeom>
          <a:noFill/>
          <a:ln>
            <a:noFill/>
          </a:ln>
        </p:spPr>
        <p:txBody>
          <a:bodyPr spcFirstLastPara="1" wrap="square" lIns="68569" tIns="34275" rIns="68569" bIns="34275" anchor="t" anchorCtr="0">
            <a:spAutoFit/>
          </a:bodyPr>
          <a:lstStyle/>
          <a:p>
            <a:pPr algn="ctr" defTabSz="685800">
              <a:lnSpc>
                <a:spcPct val="115000"/>
              </a:lnSpc>
            </a:pPr>
            <a:r>
              <a:rPr lang="en-US" sz="2100" b="1" dirty="0">
                <a:solidFill>
                  <a:srgbClr val="1F3864"/>
                </a:solidFill>
                <a:latin typeface="Calibri"/>
                <a:ea typeface="Calibri"/>
                <a:cs typeface="Calibri"/>
                <a:sym typeface="Calibri"/>
              </a:rPr>
              <a:t>Vasily Smolyanitsky (analysis, sea-ice)</a:t>
            </a:r>
          </a:p>
          <a:p>
            <a:pPr algn="ctr" defTabSz="685800">
              <a:lnSpc>
                <a:spcPct val="115000"/>
              </a:lnSpc>
            </a:pPr>
            <a:r>
              <a:rPr lang="en-US" sz="1500" b="1" dirty="0">
                <a:solidFill>
                  <a:srgbClr val="5B9BD5">
                    <a:lumMod val="50000"/>
                  </a:srgbClr>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vms@aari.aq/vsmolyanitsky@gmail.com</a:t>
            </a:r>
            <a:endParaRPr lang="en-US" sz="1500" b="1" dirty="0">
              <a:solidFill>
                <a:srgbClr val="5B9BD5">
                  <a:lumMod val="50000"/>
                </a:srgbClr>
              </a:solidFill>
              <a:latin typeface="Calibri" panose="020F0502020204030204" pitchFamily="34" charset="0"/>
              <a:ea typeface="Calibri" panose="020F0502020204030204" pitchFamily="34" charset="0"/>
              <a:cs typeface="Calibri" panose="020F0502020204030204" pitchFamily="34" charset="0"/>
            </a:endParaRPr>
          </a:p>
          <a:p>
            <a:pPr algn="ctr" defTabSz="685800">
              <a:lnSpc>
                <a:spcPct val="115000"/>
              </a:lnSpc>
            </a:pPr>
            <a:r>
              <a:rPr lang="en-US" sz="1800" b="1" dirty="0">
                <a:solidFill>
                  <a:srgbClr val="1F3864"/>
                </a:solidFill>
                <a:latin typeface="Calibri"/>
                <a:ea typeface="Calibri"/>
                <a:cs typeface="Calibri"/>
                <a:sym typeface="Calibri"/>
              </a:rPr>
              <a:t>Anastasia </a:t>
            </a:r>
            <a:r>
              <a:rPr lang="en-US" sz="1800" b="1" dirty="0" err="1">
                <a:solidFill>
                  <a:srgbClr val="1F3864"/>
                </a:solidFill>
                <a:latin typeface="Calibri"/>
                <a:ea typeface="Calibri"/>
                <a:cs typeface="Calibri"/>
                <a:sym typeface="Calibri"/>
              </a:rPr>
              <a:t>Revina</a:t>
            </a:r>
            <a:r>
              <a:rPr lang="en-US" sz="1800" b="1" dirty="0">
                <a:solidFill>
                  <a:srgbClr val="1F3864"/>
                </a:solidFill>
                <a:latin typeface="Calibri"/>
                <a:ea typeface="Calibri"/>
                <a:cs typeface="Calibri"/>
                <a:sym typeface="Calibri"/>
              </a:rPr>
              <a:t> (surface reanalysis)</a:t>
            </a:r>
          </a:p>
          <a:p>
            <a:pPr algn="ctr" defTabSz="685800">
              <a:lnSpc>
                <a:spcPct val="115000"/>
              </a:lnSpc>
            </a:pPr>
            <a:r>
              <a:rPr lang="en-US" sz="1800" b="1" dirty="0">
                <a:solidFill>
                  <a:srgbClr val="1F3864"/>
                </a:solidFill>
                <a:latin typeface="Calibri"/>
                <a:ea typeface="Calibri"/>
                <a:cs typeface="Calibri"/>
                <a:sym typeface="Calibri"/>
              </a:rPr>
              <a:t>Anna </a:t>
            </a:r>
            <a:r>
              <a:rPr lang="en-US" sz="1800" b="1" dirty="0" err="1">
                <a:solidFill>
                  <a:srgbClr val="1F3864"/>
                </a:solidFill>
                <a:latin typeface="Calibri"/>
                <a:ea typeface="Calibri"/>
                <a:cs typeface="Calibri"/>
                <a:sym typeface="Calibri"/>
              </a:rPr>
              <a:t>Danshina</a:t>
            </a:r>
            <a:r>
              <a:rPr lang="en-US" sz="1800" b="1" dirty="0">
                <a:solidFill>
                  <a:srgbClr val="1F3864"/>
                </a:solidFill>
                <a:latin typeface="Calibri"/>
                <a:ea typeface="Calibri"/>
                <a:cs typeface="Calibri"/>
                <a:sym typeface="Calibri"/>
              </a:rPr>
              <a:t> (marine reanalysis)</a:t>
            </a:r>
            <a:endParaRPr sz="1050" dirty="0"/>
          </a:p>
          <a:p>
            <a:pPr algn="ctr" defTabSz="685800">
              <a:lnSpc>
                <a:spcPct val="115000"/>
              </a:lnSpc>
            </a:pPr>
            <a:r>
              <a:rPr lang="en-US" sz="1500" i="1" dirty="0">
                <a:solidFill>
                  <a:srgbClr val="1F3864"/>
                </a:solidFill>
                <a:latin typeface="Calibri"/>
                <a:ea typeface="Calibri"/>
                <a:cs typeface="Calibri"/>
                <a:sym typeface="Calibri"/>
              </a:rPr>
              <a:t>Arctic and Antarctic Research Institute (AARI)</a:t>
            </a:r>
            <a:endParaRPr sz="1050" dirty="0"/>
          </a:p>
          <a:p>
            <a:pPr algn="ctr" defTabSz="685800">
              <a:lnSpc>
                <a:spcPct val="115000"/>
              </a:lnSpc>
            </a:pPr>
            <a:endParaRPr sz="1350" dirty="0">
              <a:solidFill>
                <a:srgbClr val="1F3864"/>
              </a:solidFill>
              <a:latin typeface="Calibri"/>
              <a:ea typeface="Calibri"/>
              <a:cs typeface="Calibri"/>
              <a:sym typeface="Calibri"/>
            </a:endParaRPr>
          </a:p>
        </p:txBody>
      </p:sp>
      <p:pic>
        <p:nvPicPr>
          <p:cNvPr id="91" name="Google Shape;91;p1"/>
          <p:cNvPicPr preferRelativeResize="0"/>
          <p:nvPr/>
        </p:nvPicPr>
        <p:blipFill rotWithShape="1">
          <a:blip r:embed="rId5">
            <a:alphaModFix/>
          </a:blip>
          <a:srcRect/>
          <a:stretch/>
        </p:blipFill>
        <p:spPr>
          <a:xfrm>
            <a:off x="7808830" y="3623214"/>
            <a:ext cx="1119739" cy="1405855"/>
          </a:xfrm>
          <a:prstGeom prst="rect">
            <a:avLst/>
          </a:prstGeom>
          <a:noFill/>
          <a:ln>
            <a:noFill/>
          </a:ln>
        </p:spPr>
      </p:pic>
      <p:pic>
        <p:nvPicPr>
          <p:cNvPr id="92" name="Google Shape;92;p1"/>
          <p:cNvPicPr preferRelativeResize="0"/>
          <p:nvPr/>
        </p:nvPicPr>
        <p:blipFill rotWithShape="1">
          <a:blip r:embed="rId6">
            <a:alphaModFix/>
          </a:blip>
          <a:srcRect/>
          <a:stretch/>
        </p:blipFill>
        <p:spPr>
          <a:xfrm>
            <a:off x="7425338" y="-43081"/>
            <a:ext cx="1461065" cy="48605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body" idx="1"/>
          </p:nvPr>
        </p:nvSpPr>
        <p:spPr>
          <a:xfrm>
            <a:off x="235744" y="491327"/>
            <a:ext cx="5644390" cy="4496587"/>
          </a:xfrm>
          <a:prstGeom prst="rect">
            <a:avLst/>
          </a:prstGeom>
          <a:noFill/>
          <a:ln>
            <a:noFill/>
          </a:ln>
        </p:spPr>
        <p:txBody>
          <a:bodyPr spcFirstLastPara="1" wrap="square" lIns="68569" tIns="34275" rIns="68569" bIns="34275" anchor="t" anchorCtr="0">
            <a:noAutofit/>
          </a:bodyPr>
          <a:lstStyle/>
          <a:p>
            <a:pPr marL="257175">
              <a:lnSpc>
                <a:spcPct val="100000"/>
              </a:lnSpc>
              <a:spcBef>
                <a:spcPts val="0"/>
              </a:spcBef>
              <a:buSzPts val="2000"/>
              <a:buFont typeface="Wingdings" panose="05000000000000000000" pitchFamily="2" charset="2"/>
              <a:buChar char="v"/>
            </a:pPr>
            <a:r>
              <a:rPr lang="en-US" sz="1350" b="1" dirty="0"/>
              <a:t>Atmosphere</a:t>
            </a:r>
            <a:endParaRPr sz="1350" b="1" dirty="0"/>
          </a:p>
          <a:p>
            <a:pPr marL="514350" lvl="1" indent="-171450">
              <a:lnSpc>
                <a:spcPct val="100000"/>
              </a:lnSpc>
              <a:spcBef>
                <a:spcPts val="0"/>
              </a:spcBef>
              <a:buFont typeface="Courier New"/>
              <a:buChar char="o"/>
            </a:pPr>
            <a:r>
              <a:rPr lang="en-US" sz="1350" dirty="0"/>
              <a:t>Atmospheric circulation</a:t>
            </a:r>
            <a:endParaRPr sz="1350" dirty="0"/>
          </a:p>
          <a:p>
            <a:pPr marL="514350" lvl="1" indent="-171450">
              <a:lnSpc>
                <a:spcPct val="100000"/>
              </a:lnSpc>
              <a:spcBef>
                <a:spcPts val="0"/>
              </a:spcBef>
              <a:buFont typeface="Courier New"/>
              <a:buChar char="o"/>
            </a:pPr>
            <a:r>
              <a:rPr lang="en-US" sz="1350" dirty="0"/>
              <a:t>Surface air temperature</a:t>
            </a:r>
          </a:p>
          <a:p>
            <a:pPr marL="514350" lvl="1" indent="-171450">
              <a:lnSpc>
                <a:spcPct val="100000"/>
              </a:lnSpc>
              <a:spcBef>
                <a:spcPts val="0"/>
              </a:spcBef>
              <a:buFont typeface="Courier New"/>
              <a:buChar char="o"/>
            </a:pPr>
            <a:r>
              <a:rPr lang="en-US" sz="1350" dirty="0"/>
              <a:t>Precipitation</a:t>
            </a:r>
            <a:endParaRPr sz="1350" dirty="0"/>
          </a:p>
          <a:p>
            <a:pPr marL="257175">
              <a:lnSpc>
                <a:spcPct val="100000"/>
              </a:lnSpc>
              <a:spcBef>
                <a:spcPts val="0"/>
              </a:spcBef>
              <a:buSzPts val="2000"/>
              <a:buFont typeface="Wingdings" panose="05000000000000000000" pitchFamily="2" charset="2"/>
              <a:buChar char="v"/>
            </a:pPr>
            <a:r>
              <a:rPr lang="en-US" sz="1350" b="1" dirty="0"/>
              <a:t>Sea ice</a:t>
            </a:r>
            <a:endParaRPr sz="1350" b="1" dirty="0"/>
          </a:p>
          <a:p>
            <a:pPr marL="514350" lvl="1" indent="-171450">
              <a:lnSpc>
                <a:spcPct val="100000"/>
              </a:lnSpc>
              <a:spcBef>
                <a:spcPts val="0"/>
              </a:spcBef>
              <a:buFont typeface="Courier New"/>
              <a:buChar char="o"/>
            </a:pPr>
            <a:r>
              <a:rPr lang="en-US" sz="1350" dirty="0"/>
              <a:t>Precursors in atmosphere and polar ocean</a:t>
            </a:r>
            <a:endParaRPr sz="1350" dirty="0"/>
          </a:p>
          <a:p>
            <a:pPr marL="514350" lvl="1" indent="-171450">
              <a:lnSpc>
                <a:spcPct val="100000"/>
              </a:lnSpc>
              <a:spcBef>
                <a:spcPts val="0"/>
              </a:spcBef>
              <a:buFont typeface="Courier New"/>
              <a:buChar char="o"/>
            </a:pPr>
            <a:r>
              <a:rPr lang="en-US" sz="1350" dirty="0"/>
              <a:t>Sea Ice extent, conditions, including Sep 2025 minimum</a:t>
            </a:r>
          </a:p>
          <a:p>
            <a:pPr marL="514350" lvl="1" indent="-171450">
              <a:lnSpc>
                <a:spcPct val="100000"/>
              </a:lnSpc>
              <a:spcBef>
                <a:spcPts val="0"/>
              </a:spcBef>
              <a:buFont typeface="Courier New"/>
              <a:buChar char="o"/>
            </a:pPr>
            <a:r>
              <a:rPr lang="en-US" sz="1350" dirty="0"/>
              <a:t>Sea ice thickness, volume</a:t>
            </a:r>
            <a:endParaRPr sz="1350" dirty="0"/>
          </a:p>
          <a:p>
            <a:pPr marL="257175">
              <a:lnSpc>
                <a:spcPct val="100000"/>
              </a:lnSpc>
              <a:spcBef>
                <a:spcPts val="0"/>
              </a:spcBef>
              <a:buSzPts val="2000"/>
              <a:buFont typeface="Wingdings" panose="05000000000000000000" pitchFamily="2" charset="2"/>
              <a:buChar char="v"/>
            </a:pPr>
            <a:r>
              <a:rPr lang="en-US" sz="1350" b="1" dirty="0"/>
              <a:t>Polar Ocean</a:t>
            </a:r>
            <a:endParaRPr sz="1350" b="1" dirty="0"/>
          </a:p>
          <a:p>
            <a:pPr marL="514350" lvl="1" indent="-171450">
              <a:lnSpc>
                <a:spcPct val="100000"/>
              </a:lnSpc>
              <a:spcBef>
                <a:spcPts val="0"/>
              </a:spcBef>
              <a:buFont typeface="Courier New"/>
              <a:buChar char="o"/>
            </a:pPr>
            <a:r>
              <a:rPr lang="en-US" sz="1350" dirty="0"/>
              <a:t>Heat content</a:t>
            </a:r>
          </a:p>
          <a:p>
            <a:pPr marL="514350" lvl="1" indent="-171450">
              <a:lnSpc>
                <a:spcPct val="100000"/>
              </a:lnSpc>
              <a:spcBef>
                <a:spcPts val="0"/>
              </a:spcBef>
              <a:buFont typeface="Courier New"/>
              <a:buChar char="o"/>
            </a:pPr>
            <a:r>
              <a:rPr lang="en-US" sz="1350" dirty="0"/>
              <a:t>Waves and swell height (storminess)</a:t>
            </a:r>
            <a:endParaRPr sz="1350" dirty="0"/>
          </a:p>
          <a:p>
            <a:pPr marL="514350" lvl="1" indent="-171450">
              <a:lnSpc>
                <a:spcPct val="100000"/>
              </a:lnSpc>
              <a:spcBef>
                <a:spcPts val="0"/>
              </a:spcBef>
              <a:buFont typeface="Courier New"/>
              <a:buChar char="o"/>
            </a:pPr>
            <a:r>
              <a:rPr lang="en-US" sz="1350" dirty="0"/>
              <a:t>pH (acidification/alkalization estimates)</a:t>
            </a:r>
            <a:endParaRPr sz="1350" dirty="0"/>
          </a:p>
          <a:p>
            <a:pPr marL="257175">
              <a:lnSpc>
                <a:spcPct val="100000"/>
              </a:lnSpc>
              <a:spcBef>
                <a:spcPts val="0"/>
              </a:spcBef>
              <a:buSzPts val="2000"/>
              <a:buFont typeface="Wingdings" panose="05000000000000000000" pitchFamily="2" charset="2"/>
              <a:buChar char="v"/>
            </a:pPr>
            <a:r>
              <a:rPr lang="en-US" sz="1350" b="1" dirty="0"/>
              <a:t>Land hydrology</a:t>
            </a:r>
            <a:endParaRPr sz="1350" b="1" dirty="0"/>
          </a:p>
          <a:p>
            <a:pPr marL="514350" lvl="1" indent="-171450">
              <a:lnSpc>
                <a:spcPct val="100000"/>
              </a:lnSpc>
              <a:spcBef>
                <a:spcPts val="0"/>
              </a:spcBef>
              <a:buFont typeface="Courier New"/>
              <a:buChar char="o"/>
            </a:pPr>
            <a:r>
              <a:rPr lang="en-US" sz="1350" dirty="0"/>
              <a:t>river discharge</a:t>
            </a:r>
            <a:endParaRPr sz="1350" dirty="0"/>
          </a:p>
          <a:p>
            <a:pPr marL="514350" lvl="1" indent="-171450">
              <a:lnSpc>
                <a:spcPct val="100000"/>
              </a:lnSpc>
              <a:spcBef>
                <a:spcPts val="0"/>
              </a:spcBef>
              <a:buFont typeface="Courier New"/>
              <a:buChar char="o"/>
            </a:pPr>
            <a:r>
              <a:rPr lang="en-US" sz="1350" dirty="0"/>
              <a:t>snow extent</a:t>
            </a:r>
          </a:p>
          <a:p>
            <a:pPr marL="0" indent="0" algn="just">
              <a:lnSpc>
                <a:spcPct val="100000"/>
              </a:lnSpc>
              <a:spcBef>
                <a:spcPts val="0"/>
              </a:spcBef>
              <a:buNone/>
            </a:pPr>
            <a:r>
              <a:rPr lang="en-US" sz="1350" dirty="0">
                <a:solidFill>
                  <a:schemeClr val="tx1"/>
                </a:solidFill>
              </a:rPr>
              <a:t>Majority of the described parameters are the WMO </a:t>
            </a:r>
            <a:r>
              <a:rPr lang="en-US" sz="1350" b="1" dirty="0">
                <a:solidFill>
                  <a:schemeClr val="tx1"/>
                </a:solidFill>
              </a:rPr>
              <a:t>Essential Climate Variables (ECV). </a:t>
            </a:r>
            <a:r>
              <a:rPr lang="en-US" sz="1350" dirty="0">
                <a:solidFill>
                  <a:schemeClr val="tx1"/>
                </a:solidFill>
              </a:rPr>
              <a:t>Information is based on reanalysis, sea ice analysis and surface observations and is provided: </a:t>
            </a:r>
          </a:p>
          <a:p>
            <a:pPr marL="557213" lvl="1" indent="-214313">
              <a:lnSpc>
                <a:spcPct val="100000"/>
              </a:lnSpc>
              <a:spcBef>
                <a:spcPts val="0"/>
              </a:spcBef>
              <a:buFont typeface="Courier New" panose="02070309020205020404" pitchFamily="49" charset="0"/>
              <a:buChar char="o"/>
            </a:pPr>
            <a:r>
              <a:rPr lang="en-US" sz="1350" dirty="0">
                <a:solidFill>
                  <a:schemeClr val="tx1"/>
                </a:solidFill>
              </a:rPr>
              <a:t>for anomalies – relative to the latest </a:t>
            </a:r>
            <a:r>
              <a:rPr lang="en-US" sz="1350" b="1" dirty="0">
                <a:solidFill>
                  <a:schemeClr val="tx1"/>
                </a:solidFill>
              </a:rPr>
              <a:t>3</a:t>
            </a:r>
            <a:r>
              <a:rPr lang="en-US" sz="1350" b="1" baseline="30000" dirty="0">
                <a:solidFill>
                  <a:schemeClr val="tx1"/>
                </a:solidFill>
              </a:rPr>
              <a:t>rd</a:t>
            </a:r>
            <a:r>
              <a:rPr lang="en-US" sz="1350" b="1" dirty="0">
                <a:solidFill>
                  <a:schemeClr val="tx1"/>
                </a:solidFill>
              </a:rPr>
              <a:t> WMO period 1991-2020,  </a:t>
            </a:r>
            <a:r>
              <a:rPr lang="en-US" sz="1350" dirty="0">
                <a:solidFill>
                  <a:schemeClr val="tx1"/>
                </a:solidFill>
              </a:rPr>
              <a:t>for ranks – to period of observation/reanalysis </a:t>
            </a:r>
            <a:r>
              <a:rPr lang="en-US" sz="1350" b="1" dirty="0">
                <a:solidFill>
                  <a:schemeClr val="tx1"/>
                </a:solidFill>
              </a:rPr>
              <a:t>1950-2025 </a:t>
            </a:r>
            <a:r>
              <a:rPr lang="en-US" sz="1350" dirty="0">
                <a:solidFill>
                  <a:schemeClr val="tx1"/>
                </a:solidFill>
              </a:rPr>
              <a:t>or </a:t>
            </a:r>
            <a:r>
              <a:rPr lang="en-US" sz="1350" b="1" dirty="0">
                <a:solidFill>
                  <a:schemeClr val="tx1"/>
                </a:solidFill>
              </a:rPr>
              <a:t>1979…2025</a:t>
            </a:r>
            <a:r>
              <a:rPr lang="en-US" sz="1350" dirty="0">
                <a:solidFill>
                  <a:schemeClr val="tx1"/>
                </a:solidFill>
              </a:rPr>
              <a:t> </a:t>
            </a:r>
          </a:p>
          <a:p>
            <a:pPr marL="0" indent="0">
              <a:lnSpc>
                <a:spcPct val="100000"/>
              </a:lnSpc>
              <a:spcBef>
                <a:spcPts val="0"/>
              </a:spcBef>
              <a:buSzPts val="2000"/>
              <a:buNone/>
            </a:pPr>
            <a:endParaRPr lang="ru-RU" sz="1500" b="1" dirty="0">
              <a:solidFill>
                <a:srgbClr val="FF0000"/>
              </a:solidFill>
            </a:endParaRPr>
          </a:p>
        </p:txBody>
      </p:sp>
      <p:pic>
        <p:nvPicPr>
          <p:cNvPr id="3" name="Picture 2">
            <a:extLst>
              <a:ext uri="{FF2B5EF4-FFF2-40B4-BE49-F238E27FC236}">
                <a16:creationId xmlns:a16="http://schemas.microsoft.com/office/drawing/2014/main" id="{6A48093F-195C-2E3C-15D1-6CD9589AC098}"/>
              </a:ext>
            </a:extLst>
          </p:cNvPr>
          <p:cNvPicPr>
            <a:picLocks noChangeAspect="1"/>
          </p:cNvPicPr>
          <p:nvPr/>
        </p:nvPicPr>
        <p:blipFill>
          <a:blip r:embed="rId3"/>
          <a:stretch>
            <a:fillRect/>
          </a:stretch>
        </p:blipFill>
        <p:spPr>
          <a:xfrm>
            <a:off x="5812558" y="491327"/>
            <a:ext cx="2869530" cy="2524072"/>
          </a:xfrm>
          <a:prstGeom prst="rect">
            <a:avLst/>
          </a:prstGeom>
        </p:spPr>
      </p:pic>
      <p:sp>
        <p:nvSpPr>
          <p:cNvPr id="7" name="TextBox 6">
            <a:extLst>
              <a:ext uri="{FF2B5EF4-FFF2-40B4-BE49-F238E27FC236}">
                <a16:creationId xmlns:a16="http://schemas.microsoft.com/office/drawing/2014/main" id="{087853F6-8003-76FD-A7CF-75B1714E8C20}"/>
              </a:ext>
            </a:extLst>
          </p:cNvPr>
          <p:cNvSpPr txBox="1"/>
          <p:nvPr/>
        </p:nvSpPr>
        <p:spPr>
          <a:xfrm>
            <a:off x="235744" y="96686"/>
            <a:ext cx="7668632" cy="369332"/>
          </a:xfrm>
          <a:prstGeom prst="rect">
            <a:avLst/>
          </a:prstGeom>
          <a:noFill/>
        </p:spPr>
        <p:txBody>
          <a:bodyPr wrap="square">
            <a:spAutoFit/>
          </a:bodyPr>
          <a:lstStyle/>
          <a:p>
            <a:pPr defTabSz="685800">
              <a:buSzPts val="2800"/>
            </a:pPr>
            <a:r>
              <a:rPr lang="en-US" sz="1800" b="1" dirty="0"/>
              <a:t>Content of seasonal review</a:t>
            </a:r>
            <a:r>
              <a:rPr lang="ru-RU" sz="1800" b="1" dirty="0"/>
              <a:t> </a:t>
            </a:r>
            <a:r>
              <a:rPr lang="en-US" sz="1800" b="1" dirty="0"/>
              <a:t>for May – September (MJJAS) 2025 </a:t>
            </a:r>
          </a:p>
        </p:txBody>
      </p:sp>
      <p:pic>
        <p:nvPicPr>
          <p:cNvPr id="8" name="Picture 7">
            <a:extLst>
              <a:ext uri="{FF2B5EF4-FFF2-40B4-BE49-F238E27FC236}">
                <a16:creationId xmlns:a16="http://schemas.microsoft.com/office/drawing/2014/main" id="{88805080-996C-2EA3-DDAF-1C54A62B5924}"/>
              </a:ext>
            </a:extLst>
          </p:cNvPr>
          <p:cNvPicPr>
            <a:picLocks noChangeAspect="1"/>
          </p:cNvPicPr>
          <p:nvPr/>
        </p:nvPicPr>
        <p:blipFill>
          <a:blip r:embed="rId4"/>
          <a:stretch>
            <a:fillRect/>
          </a:stretch>
        </p:blipFill>
        <p:spPr>
          <a:xfrm>
            <a:off x="7443679" y="3177136"/>
            <a:ext cx="1609823" cy="1649039"/>
          </a:xfrm>
          <a:prstGeom prst="rect">
            <a:avLst/>
          </a:prstGeom>
        </p:spPr>
      </p:pic>
      <p:pic>
        <p:nvPicPr>
          <p:cNvPr id="9" name="Picture 8">
            <a:extLst>
              <a:ext uri="{FF2B5EF4-FFF2-40B4-BE49-F238E27FC236}">
                <a16:creationId xmlns:a16="http://schemas.microsoft.com/office/drawing/2014/main" id="{F6D15D0D-F7B8-8FA0-1FBF-E08B758705FF}"/>
              </a:ext>
            </a:extLst>
          </p:cNvPr>
          <p:cNvPicPr>
            <a:picLocks noChangeAspect="1"/>
          </p:cNvPicPr>
          <p:nvPr/>
        </p:nvPicPr>
        <p:blipFill>
          <a:blip r:embed="rId5"/>
          <a:stretch>
            <a:fillRect/>
          </a:stretch>
        </p:blipFill>
        <p:spPr>
          <a:xfrm>
            <a:off x="5721221" y="3261982"/>
            <a:ext cx="1722458" cy="15212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3"/>
          <p:cNvSpPr/>
          <p:nvPr/>
        </p:nvSpPr>
        <p:spPr>
          <a:xfrm>
            <a:off x="1835606" y="1339454"/>
            <a:ext cx="5886654" cy="2223655"/>
          </a:xfrm>
          <a:prstGeom prst="rect">
            <a:avLst/>
          </a:prstGeom>
          <a:noFill/>
          <a:ln>
            <a:noFill/>
          </a:ln>
        </p:spPr>
        <p:txBody>
          <a:bodyPr spcFirstLastPara="1" wrap="square" lIns="68569" tIns="34275" rIns="68569" bIns="34275" anchor="t" anchorCtr="0">
            <a:spAutoFit/>
          </a:bodyPr>
          <a:lstStyle/>
          <a:p>
            <a:pPr defTabSz="685800"/>
            <a:r>
              <a:rPr lang="en-US" sz="3200" b="1" dirty="0">
                <a:effectLst>
                  <a:outerShdw blurRad="38100" dist="38100" dir="2700000" algn="tl">
                    <a:srgbClr val="000000">
                      <a:alpha val="43137"/>
                    </a:srgbClr>
                  </a:outerShdw>
                </a:effectLst>
                <a:latin typeface="Calibri"/>
                <a:ea typeface="Calibri"/>
                <a:cs typeface="Calibri"/>
                <a:sym typeface="Calibri"/>
              </a:rPr>
              <a:t>Atmosphere</a:t>
            </a:r>
            <a:endParaRPr sz="3200" b="1" dirty="0">
              <a:effectLst>
                <a:outerShdw blurRad="38100" dist="38100" dir="2700000" algn="tl">
                  <a:srgbClr val="000000">
                    <a:alpha val="43137"/>
                  </a:srgbClr>
                </a:outerShdw>
              </a:effectLst>
              <a:latin typeface="Calibri"/>
              <a:ea typeface="Calibri"/>
              <a:cs typeface="Calibri"/>
              <a:sym typeface="Calibri"/>
            </a:endParaRPr>
          </a:p>
          <a:p>
            <a:pPr defTabSz="685800"/>
            <a:endParaRPr sz="2700" dirty="0">
              <a:latin typeface="Calibri"/>
              <a:ea typeface="Calibri"/>
              <a:cs typeface="Calibri"/>
              <a:sym typeface="Calibri"/>
            </a:endParaRPr>
          </a:p>
          <a:p>
            <a:pPr marL="457200" indent="-457200" defTabSz="685800">
              <a:buSzPct val="100000"/>
              <a:buFont typeface="Arial" panose="020B0604020202020204" pitchFamily="34" charset="0"/>
              <a:buChar char="•"/>
            </a:pPr>
            <a:r>
              <a:rPr lang="en-US" sz="2700" dirty="0">
                <a:latin typeface="Calibri"/>
                <a:ea typeface="Calibri"/>
                <a:cs typeface="Calibri"/>
                <a:sym typeface="Calibri"/>
              </a:rPr>
              <a:t>Atmospheric circulation</a:t>
            </a:r>
            <a:endParaRPr sz="1050" dirty="0"/>
          </a:p>
          <a:p>
            <a:pPr marL="457200" indent="-457200" defTabSz="685800">
              <a:buSzPct val="100000"/>
              <a:buFont typeface="Arial" panose="020B0604020202020204" pitchFamily="34" charset="0"/>
              <a:buChar char="•"/>
            </a:pPr>
            <a:r>
              <a:rPr lang="en-US" sz="2700" dirty="0">
                <a:latin typeface="Calibri"/>
                <a:ea typeface="Calibri"/>
                <a:cs typeface="Calibri"/>
                <a:sym typeface="Calibri"/>
              </a:rPr>
              <a:t>Surface air temperature </a:t>
            </a:r>
            <a:endParaRPr sz="1050" dirty="0"/>
          </a:p>
          <a:p>
            <a:pPr marL="457200" indent="-457200" defTabSz="685800">
              <a:buSzPct val="100000"/>
              <a:buFont typeface="Arial" panose="020B0604020202020204" pitchFamily="34" charset="0"/>
              <a:buChar char="•"/>
            </a:pPr>
            <a:r>
              <a:rPr lang="en-US" sz="2700" dirty="0">
                <a:latin typeface="Calibri"/>
                <a:ea typeface="Calibri"/>
                <a:cs typeface="Calibri"/>
                <a:sym typeface="Calibri"/>
              </a:rPr>
              <a:t>Precipitation</a:t>
            </a:r>
            <a:endParaRPr sz="10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47" name="Picture 46">
            <a:extLst>
              <a:ext uri="{FF2B5EF4-FFF2-40B4-BE49-F238E27FC236}">
                <a16:creationId xmlns:a16="http://schemas.microsoft.com/office/drawing/2014/main" id="{6F2B9BF7-0A54-84A6-EEDF-45F1640B86F6}"/>
              </a:ext>
            </a:extLst>
          </p:cNvPr>
          <p:cNvPicPr>
            <a:picLocks noChangeAspect="1"/>
          </p:cNvPicPr>
          <p:nvPr/>
        </p:nvPicPr>
        <p:blipFill>
          <a:blip r:embed="rId3"/>
          <a:stretch>
            <a:fillRect/>
          </a:stretch>
        </p:blipFill>
        <p:spPr>
          <a:xfrm>
            <a:off x="1587324" y="2657032"/>
            <a:ext cx="2786068" cy="2460656"/>
          </a:xfrm>
          <a:prstGeom prst="rect">
            <a:avLst/>
          </a:prstGeom>
        </p:spPr>
      </p:pic>
      <p:pic>
        <p:nvPicPr>
          <p:cNvPr id="45" name="Picture 44">
            <a:extLst>
              <a:ext uri="{FF2B5EF4-FFF2-40B4-BE49-F238E27FC236}">
                <a16:creationId xmlns:a16="http://schemas.microsoft.com/office/drawing/2014/main" id="{96C5D072-DF58-956A-44C6-4A0D41A1C072}"/>
              </a:ext>
            </a:extLst>
          </p:cNvPr>
          <p:cNvPicPr>
            <a:picLocks noChangeAspect="1"/>
          </p:cNvPicPr>
          <p:nvPr/>
        </p:nvPicPr>
        <p:blipFill>
          <a:blip r:embed="rId4"/>
          <a:stretch>
            <a:fillRect/>
          </a:stretch>
        </p:blipFill>
        <p:spPr>
          <a:xfrm>
            <a:off x="1576743" y="362298"/>
            <a:ext cx="2786068" cy="2460656"/>
          </a:xfrm>
          <a:prstGeom prst="rect">
            <a:avLst/>
          </a:prstGeom>
        </p:spPr>
      </p:pic>
      <p:pic>
        <p:nvPicPr>
          <p:cNvPr id="40" name="Picture 39">
            <a:extLst>
              <a:ext uri="{FF2B5EF4-FFF2-40B4-BE49-F238E27FC236}">
                <a16:creationId xmlns:a16="http://schemas.microsoft.com/office/drawing/2014/main" id="{86D3BCEE-4663-C441-D663-C503B3A5BDB4}"/>
              </a:ext>
            </a:extLst>
          </p:cNvPr>
          <p:cNvPicPr>
            <a:picLocks noChangeAspect="1"/>
          </p:cNvPicPr>
          <p:nvPr/>
        </p:nvPicPr>
        <p:blipFill>
          <a:blip r:embed="rId5"/>
          <a:stretch>
            <a:fillRect/>
          </a:stretch>
        </p:blipFill>
        <p:spPr>
          <a:xfrm>
            <a:off x="-16729" y="4057590"/>
            <a:ext cx="1243015" cy="1097831"/>
          </a:xfrm>
          <a:prstGeom prst="rect">
            <a:avLst/>
          </a:prstGeom>
        </p:spPr>
      </p:pic>
      <p:pic>
        <p:nvPicPr>
          <p:cNvPr id="38" name="Picture 37">
            <a:extLst>
              <a:ext uri="{FF2B5EF4-FFF2-40B4-BE49-F238E27FC236}">
                <a16:creationId xmlns:a16="http://schemas.microsoft.com/office/drawing/2014/main" id="{CDB9093E-00C8-ED2E-39B8-3BA9C9FD823B}"/>
              </a:ext>
            </a:extLst>
          </p:cNvPr>
          <p:cNvPicPr>
            <a:picLocks noChangeAspect="1"/>
          </p:cNvPicPr>
          <p:nvPr/>
        </p:nvPicPr>
        <p:blipFill>
          <a:blip r:embed="rId6"/>
          <a:stretch>
            <a:fillRect/>
          </a:stretch>
        </p:blipFill>
        <p:spPr>
          <a:xfrm>
            <a:off x="-1245" y="3034171"/>
            <a:ext cx="1243015" cy="1097831"/>
          </a:xfrm>
          <a:prstGeom prst="rect">
            <a:avLst/>
          </a:prstGeom>
        </p:spPr>
      </p:pic>
      <p:pic>
        <p:nvPicPr>
          <p:cNvPr id="32" name="Picture 31">
            <a:extLst>
              <a:ext uri="{FF2B5EF4-FFF2-40B4-BE49-F238E27FC236}">
                <a16:creationId xmlns:a16="http://schemas.microsoft.com/office/drawing/2014/main" id="{BF7E2221-1F85-B4AA-D108-A02CB7C1307B}"/>
              </a:ext>
            </a:extLst>
          </p:cNvPr>
          <p:cNvPicPr>
            <a:picLocks noChangeAspect="1"/>
          </p:cNvPicPr>
          <p:nvPr/>
        </p:nvPicPr>
        <p:blipFill>
          <a:blip r:embed="rId7"/>
          <a:stretch>
            <a:fillRect/>
          </a:stretch>
        </p:blipFill>
        <p:spPr>
          <a:xfrm>
            <a:off x="6356" y="2028539"/>
            <a:ext cx="1243015" cy="1097831"/>
          </a:xfrm>
          <a:prstGeom prst="rect">
            <a:avLst/>
          </a:prstGeom>
        </p:spPr>
      </p:pic>
      <p:pic>
        <p:nvPicPr>
          <p:cNvPr id="29" name="Picture 28">
            <a:extLst>
              <a:ext uri="{FF2B5EF4-FFF2-40B4-BE49-F238E27FC236}">
                <a16:creationId xmlns:a16="http://schemas.microsoft.com/office/drawing/2014/main" id="{A20AE2B3-756C-7E42-034D-A76701C73F5B}"/>
              </a:ext>
            </a:extLst>
          </p:cNvPr>
          <p:cNvPicPr>
            <a:picLocks noChangeAspect="1"/>
          </p:cNvPicPr>
          <p:nvPr/>
        </p:nvPicPr>
        <p:blipFill>
          <a:blip r:embed="rId8"/>
          <a:stretch>
            <a:fillRect/>
          </a:stretch>
        </p:blipFill>
        <p:spPr>
          <a:xfrm>
            <a:off x="-631" y="1005121"/>
            <a:ext cx="1243015" cy="1097831"/>
          </a:xfrm>
          <a:prstGeom prst="rect">
            <a:avLst/>
          </a:prstGeom>
        </p:spPr>
      </p:pic>
      <p:pic>
        <p:nvPicPr>
          <p:cNvPr id="24" name="Picture 23">
            <a:extLst>
              <a:ext uri="{FF2B5EF4-FFF2-40B4-BE49-F238E27FC236}">
                <a16:creationId xmlns:a16="http://schemas.microsoft.com/office/drawing/2014/main" id="{0B609CF0-F95E-7EC1-B995-3FB60E56FA34}"/>
              </a:ext>
            </a:extLst>
          </p:cNvPr>
          <p:cNvPicPr>
            <a:picLocks noChangeAspect="1"/>
          </p:cNvPicPr>
          <p:nvPr/>
        </p:nvPicPr>
        <p:blipFill>
          <a:blip r:embed="rId9"/>
          <a:stretch>
            <a:fillRect/>
          </a:stretch>
        </p:blipFill>
        <p:spPr>
          <a:xfrm>
            <a:off x="-14867" y="-20538"/>
            <a:ext cx="1243015" cy="1097831"/>
          </a:xfrm>
          <a:prstGeom prst="rect">
            <a:avLst/>
          </a:prstGeom>
        </p:spPr>
      </p:pic>
      <p:pic>
        <p:nvPicPr>
          <p:cNvPr id="25" name="Picture 24">
            <a:extLst>
              <a:ext uri="{FF2B5EF4-FFF2-40B4-BE49-F238E27FC236}">
                <a16:creationId xmlns:a16="http://schemas.microsoft.com/office/drawing/2014/main" id="{DE1095C6-7CAB-A153-E46A-36AEFBAA2876}"/>
              </a:ext>
            </a:extLst>
          </p:cNvPr>
          <p:cNvPicPr>
            <a:picLocks noChangeAspect="1"/>
          </p:cNvPicPr>
          <p:nvPr/>
        </p:nvPicPr>
        <p:blipFill>
          <a:blip r:embed="rId10"/>
          <a:stretch>
            <a:fillRect/>
          </a:stretch>
        </p:blipFill>
        <p:spPr>
          <a:xfrm>
            <a:off x="4035795" y="2605269"/>
            <a:ext cx="1243015" cy="1097831"/>
          </a:xfrm>
          <a:prstGeom prst="rect">
            <a:avLst/>
          </a:prstGeom>
        </p:spPr>
      </p:pic>
      <p:pic>
        <p:nvPicPr>
          <p:cNvPr id="23" name="Picture 22">
            <a:extLst>
              <a:ext uri="{FF2B5EF4-FFF2-40B4-BE49-F238E27FC236}">
                <a16:creationId xmlns:a16="http://schemas.microsoft.com/office/drawing/2014/main" id="{410505AD-A590-3097-F6B8-7C8A4FA4139A}"/>
              </a:ext>
            </a:extLst>
          </p:cNvPr>
          <p:cNvPicPr>
            <a:picLocks noChangeAspect="1"/>
          </p:cNvPicPr>
          <p:nvPr/>
        </p:nvPicPr>
        <p:blipFill>
          <a:blip r:embed="rId11"/>
          <a:stretch>
            <a:fillRect/>
          </a:stretch>
        </p:blipFill>
        <p:spPr>
          <a:xfrm>
            <a:off x="4058192" y="487944"/>
            <a:ext cx="1243015" cy="1097831"/>
          </a:xfrm>
          <a:prstGeom prst="rect">
            <a:avLst/>
          </a:prstGeom>
        </p:spPr>
      </p:pic>
      <p:sp>
        <p:nvSpPr>
          <p:cNvPr id="146" name="Google Shape;146;p5"/>
          <p:cNvSpPr txBox="1"/>
          <p:nvPr/>
        </p:nvSpPr>
        <p:spPr>
          <a:xfrm>
            <a:off x="1183314" y="-20538"/>
            <a:ext cx="6777372" cy="367880"/>
          </a:xfrm>
          <a:prstGeom prst="rect">
            <a:avLst/>
          </a:prstGeom>
          <a:solidFill>
            <a:schemeClr val="lt1"/>
          </a:solidFill>
          <a:ln>
            <a:noFill/>
          </a:ln>
        </p:spPr>
        <p:txBody>
          <a:bodyPr spcFirstLastPara="1" wrap="square" lIns="68569" tIns="34275" rIns="68569" bIns="34275" anchor="t" anchorCtr="0">
            <a:noAutofit/>
          </a:bodyPr>
          <a:lstStyle/>
          <a:p>
            <a:pPr algn="ctr" defTabSz="685800"/>
            <a:r>
              <a:rPr lang="en-US" sz="2100" b="1" dirty="0">
                <a:latin typeface="Calibri"/>
                <a:ea typeface="Calibri"/>
                <a:cs typeface="Calibri"/>
                <a:sym typeface="Calibri"/>
              </a:rPr>
              <a:t>Atmospheric circulation: May – September 2025</a:t>
            </a:r>
            <a:endParaRPr sz="2700" b="1" dirty="0">
              <a:latin typeface="Calibri"/>
              <a:ea typeface="Calibri"/>
              <a:cs typeface="Calibri"/>
              <a:sym typeface="Calibri"/>
            </a:endParaRPr>
          </a:p>
        </p:txBody>
      </p:sp>
      <p:sp>
        <p:nvSpPr>
          <p:cNvPr id="147" name="Google Shape;147;p5"/>
          <p:cNvSpPr/>
          <p:nvPr/>
        </p:nvSpPr>
        <p:spPr>
          <a:xfrm>
            <a:off x="1925419" y="2547411"/>
            <a:ext cx="2202767"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dirty="0">
                <a:latin typeface="Calibri"/>
                <a:ea typeface="Calibri"/>
                <a:cs typeface="Calibri"/>
                <a:sym typeface="Calibri"/>
              </a:rPr>
              <a:t>JJA  2025 MSLP anomaly (1991-2020) </a:t>
            </a:r>
            <a:endParaRPr sz="1050" dirty="0">
              <a:latin typeface="Calibri"/>
              <a:ea typeface="Calibri"/>
              <a:cs typeface="Calibri"/>
              <a:sym typeface="Calibri"/>
            </a:endParaRPr>
          </a:p>
        </p:txBody>
      </p:sp>
      <p:sp>
        <p:nvSpPr>
          <p:cNvPr id="148" name="Google Shape;148;p5"/>
          <p:cNvSpPr txBox="1"/>
          <p:nvPr/>
        </p:nvSpPr>
        <p:spPr>
          <a:xfrm>
            <a:off x="5359696" y="823403"/>
            <a:ext cx="3638315" cy="3485913"/>
          </a:xfrm>
          <a:prstGeom prst="rect">
            <a:avLst/>
          </a:prstGeom>
          <a:solidFill>
            <a:schemeClr val="lt1"/>
          </a:solidFill>
          <a:ln w="25400" cap="flat" cmpd="sng">
            <a:solidFill>
              <a:schemeClr val="dk1"/>
            </a:solidFill>
            <a:prstDash val="solid"/>
            <a:miter lim="800000"/>
            <a:headEnd type="none" w="sm" len="sm"/>
            <a:tailEnd type="none" w="sm" len="sm"/>
          </a:ln>
        </p:spPr>
        <p:txBody>
          <a:bodyPr spcFirstLastPara="1" wrap="square" lIns="68569" tIns="34275" rIns="68569" bIns="34275" anchor="t" anchorCtr="0">
            <a:noAutofit/>
          </a:bodyPr>
          <a:lstStyle/>
          <a:p>
            <a:pPr marL="214313" indent="-214313" algn="just" defTabSz="685800">
              <a:buSzPct val="100000"/>
              <a:buFont typeface="Wingdings" panose="05000000000000000000" pitchFamily="2" charset="2"/>
              <a:buChar char="q"/>
            </a:pPr>
            <a:r>
              <a:rPr lang="en-US" sz="1200" b="1" dirty="0">
                <a:latin typeface="Calibri" panose="020F0502020204030204" pitchFamily="34" charset="0"/>
                <a:ea typeface="Calibri" panose="020F0502020204030204" pitchFamily="34" charset="0"/>
                <a:cs typeface="Calibri" panose="020F0502020204030204" pitchFamily="34" charset="0"/>
                <a:sym typeface="Calibri"/>
              </a:rPr>
              <a:t>During summer 2025 (JJA) an intense single-center polar vortex </a:t>
            </a:r>
            <a:r>
              <a:rPr lang="en-US" sz="1200" dirty="0">
                <a:latin typeface="Calibri" panose="020F0502020204030204" pitchFamily="34" charset="0"/>
                <a:ea typeface="Calibri" panose="020F0502020204030204" pitchFamily="34" charset="0"/>
                <a:cs typeface="Calibri" panose="020F0502020204030204" pitchFamily="34" charset="0"/>
                <a:sym typeface="Calibri"/>
              </a:rPr>
              <a:t>(dark violet,  500hPa geopotential height patterns) was observed </a:t>
            </a:r>
            <a:r>
              <a:rPr lang="en-US" sz="1200" b="1" dirty="0">
                <a:latin typeface="Calibri" panose="020F0502020204030204" pitchFamily="34" charset="0"/>
                <a:ea typeface="Calibri" panose="020F0502020204030204" pitchFamily="34" charset="0"/>
                <a:cs typeface="Calibri" panose="020F0502020204030204" pitchFamily="34" charset="0"/>
                <a:sym typeface="Calibri"/>
              </a:rPr>
              <a:t>over the Baffin Sea </a:t>
            </a:r>
            <a:r>
              <a:rPr lang="en-US" sz="1200" dirty="0">
                <a:latin typeface="Calibri" panose="020F0502020204030204" pitchFamily="34" charset="0"/>
                <a:ea typeface="Calibri" panose="020F0502020204030204" pitchFamily="34" charset="0"/>
                <a:cs typeface="Calibri" panose="020F0502020204030204" pitchFamily="34" charset="0"/>
                <a:sym typeface="Calibri"/>
              </a:rPr>
              <a:t>which is somewhat different to summer 2024 with a bi-polar vortex located over Greenland Sea and Bering Sea.</a:t>
            </a:r>
            <a:r>
              <a:rPr lang="en-US" sz="1200" b="1" dirty="0">
                <a:latin typeface="Calibri" panose="020F0502020204030204" pitchFamily="34" charset="0"/>
                <a:ea typeface="Calibri" panose="020F0502020204030204" pitchFamily="34" charset="0"/>
                <a:cs typeface="Calibri" panose="020F0502020204030204" pitchFamily="34" charset="0"/>
                <a:sym typeface="Calibri"/>
              </a:rPr>
              <a:t> </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214313" indent="-214313" algn="just" defTabSz="685800">
              <a:buSzPct val="100000"/>
              <a:buFont typeface="Wingdings" panose="05000000000000000000" pitchFamily="2" charset="2"/>
              <a:buChar char="q"/>
            </a:pPr>
            <a:r>
              <a:rPr lang="en-US" sz="1200" dirty="0">
                <a:latin typeface="Calibri" panose="020F0502020204030204" pitchFamily="34" charset="0"/>
                <a:ea typeface="Calibri" panose="020F0502020204030204" pitchFamily="34" charset="0"/>
                <a:cs typeface="Calibri" panose="020F0502020204030204" pitchFamily="34" charset="0"/>
                <a:sym typeface="Calibri"/>
              </a:rPr>
              <a:t>Consequently, predominance of negative mean sea level atmospheric pressure (MSLP) anomalies (lower pressure, marked in blue) and cyclonic activity was observed  over the Nordic (May, Jun, Aug), Siberia (May, Jun), Canadian and Alaska (May, Sep) regions. </a:t>
            </a:r>
          </a:p>
          <a:p>
            <a:pPr marL="214313" indent="-214313" algn="just" defTabSz="685800">
              <a:buSzPct val="100000"/>
              <a:buFont typeface="Wingdings" panose="05000000000000000000" pitchFamily="2" charset="2"/>
              <a:buChar char="q"/>
            </a:pPr>
            <a:r>
              <a:rPr lang="en-US" sz="1200" dirty="0">
                <a:latin typeface="Calibri" panose="020F0502020204030204" pitchFamily="34" charset="0"/>
                <a:ea typeface="Calibri" panose="020F0502020204030204" pitchFamily="34" charset="0"/>
                <a:cs typeface="Calibri" panose="020F0502020204030204" pitchFamily="34" charset="0"/>
                <a:sym typeface="Calibri"/>
              </a:rPr>
              <a:t>Predominance of positive MSLP anomalies (higher pressure, marked in red) and anticyclonic activity was observed  over the Nordic (Sep), Siberia (Aug), Canadian and Alaska (Jul, Aug) regions. </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214313" indent="-214313" algn="just" defTabSz="685800">
              <a:buSzPct val="100000"/>
              <a:buFont typeface="Wingdings" panose="05000000000000000000" pitchFamily="2" charset="2"/>
              <a:buChar char="q"/>
            </a:pPr>
            <a:r>
              <a:rPr lang="en-US" sz="1200" dirty="0">
                <a:latin typeface="Calibri" panose="020F0502020204030204" pitchFamily="34" charset="0"/>
                <a:ea typeface="Calibri" panose="020F0502020204030204" pitchFamily="34" charset="0"/>
                <a:cs typeface="Calibri" panose="020F0502020204030204" pitchFamily="34" charset="0"/>
                <a:sym typeface="Calibri"/>
              </a:rPr>
              <a:t>In the polar region in May - Jul trajectories of the North Atlantic cyclones were shifted northward with opposite situation in September. </a:t>
            </a:r>
            <a:endParaRPr sz="1200"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150" name="Google Shape;150;p5"/>
          <p:cNvSpPr txBox="1"/>
          <p:nvPr/>
        </p:nvSpPr>
        <p:spPr>
          <a:xfrm>
            <a:off x="6562578" y="4851409"/>
            <a:ext cx="2293612"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a:latin typeface="Calibri"/>
                <a:ea typeface="Calibri"/>
                <a:cs typeface="Calibri"/>
                <a:sym typeface="Calibri"/>
              </a:rPr>
              <a:t>[AARI / ERA5 analysis and reanalysis]</a:t>
            </a:r>
            <a:endParaRPr sz="1050">
              <a:latin typeface="Calibri"/>
              <a:ea typeface="Calibri"/>
              <a:cs typeface="Calibri"/>
              <a:sym typeface="Calibri"/>
            </a:endParaRPr>
          </a:p>
        </p:txBody>
      </p:sp>
      <p:sp>
        <p:nvSpPr>
          <p:cNvPr id="151" name="Google Shape;151;p5"/>
          <p:cNvSpPr/>
          <p:nvPr/>
        </p:nvSpPr>
        <p:spPr>
          <a:xfrm>
            <a:off x="1088352" y="4785376"/>
            <a:ext cx="1231651" cy="346218"/>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900" dirty="0">
                <a:latin typeface="Calibri"/>
                <a:ea typeface="Calibri"/>
                <a:cs typeface="Calibri"/>
                <a:sym typeface="Calibri"/>
              </a:rPr>
              <a:t>MJJAS  2025 MSLP anomaly (1991-2020) </a:t>
            </a:r>
            <a:endParaRPr sz="900" dirty="0">
              <a:latin typeface="Calibri"/>
              <a:ea typeface="Calibri"/>
              <a:cs typeface="Calibri"/>
              <a:sym typeface="Calibri"/>
            </a:endParaRPr>
          </a:p>
        </p:txBody>
      </p:sp>
      <p:sp>
        <p:nvSpPr>
          <p:cNvPr id="152" name="Google Shape;152;p5"/>
          <p:cNvSpPr txBox="1"/>
          <p:nvPr/>
        </p:nvSpPr>
        <p:spPr>
          <a:xfrm>
            <a:off x="1132329" y="83682"/>
            <a:ext cx="423191" cy="230802"/>
          </a:xfrm>
          <a:prstGeom prst="rect">
            <a:avLst/>
          </a:prstGeom>
          <a:noFill/>
          <a:ln>
            <a:noFill/>
          </a:ln>
        </p:spPr>
        <p:txBody>
          <a:bodyPr spcFirstLastPara="1" wrap="square" lIns="68569" tIns="34275" rIns="68569" bIns="34275" anchor="t" anchorCtr="0">
            <a:spAutoFit/>
          </a:bodyPr>
          <a:lstStyle/>
          <a:p>
            <a:pPr defTabSz="685800"/>
            <a:r>
              <a:rPr lang="en-US" sz="1050">
                <a:latin typeface="Calibri"/>
                <a:ea typeface="Calibri"/>
                <a:cs typeface="Calibri"/>
                <a:sym typeface="Calibri"/>
              </a:rPr>
              <a:t>May</a:t>
            </a:r>
            <a:endParaRPr sz="1350">
              <a:latin typeface="Calibri"/>
              <a:ea typeface="Calibri"/>
              <a:cs typeface="Calibri"/>
              <a:sym typeface="Calibri"/>
            </a:endParaRPr>
          </a:p>
        </p:txBody>
      </p:sp>
      <p:sp>
        <p:nvSpPr>
          <p:cNvPr id="153" name="Google Shape;153;p5"/>
          <p:cNvSpPr txBox="1"/>
          <p:nvPr/>
        </p:nvSpPr>
        <p:spPr>
          <a:xfrm>
            <a:off x="1196489" y="4089954"/>
            <a:ext cx="367244" cy="230802"/>
          </a:xfrm>
          <a:prstGeom prst="rect">
            <a:avLst/>
          </a:prstGeom>
          <a:noFill/>
          <a:ln>
            <a:noFill/>
          </a:ln>
        </p:spPr>
        <p:txBody>
          <a:bodyPr spcFirstLastPara="1" wrap="square" lIns="68569" tIns="34275" rIns="68569" bIns="34275" anchor="t" anchorCtr="0">
            <a:spAutoFit/>
          </a:bodyPr>
          <a:lstStyle/>
          <a:p>
            <a:pPr defTabSz="685800"/>
            <a:r>
              <a:rPr lang="en-US" sz="1050">
                <a:latin typeface="Calibri"/>
                <a:ea typeface="Calibri"/>
                <a:cs typeface="Calibri"/>
                <a:sym typeface="Calibri"/>
              </a:rPr>
              <a:t>Sep</a:t>
            </a:r>
            <a:endParaRPr sz="1350">
              <a:latin typeface="Calibri"/>
              <a:ea typeface="Calibri"/>
              <a:cs typeface="Calibri"/>
              <a:sym typeface="Calibri"/>
            </a:endParaRPr>
          </a:p>
        </p:txBody>
      </p:sp>
      <p:sp>
        <p:nvSpPr>
          <p:cNvPr id="154" name="Google Shape;154;p5"/>
          <p:cNvSpPr txBox="1"/>
          <p:nvPr/>
        </p:nvSpPr>
        <p:spPr>
          <a:xfrm>
            <a:off x="1196489" y="3097975"/>
            <a:ext cx="367244" cy="230802"/>
          </a:xfrm>
          <a:prstGeom prst="rect">
            <a:avLst/>
          </a:prstGeom>
          <a:noFill/>
          <a:ln>
            <a:noFill/>
          </a:ln>
        </p:spPr>
        <p:txBody>
          <a:bodyPr spcFirstLastPara="1" wrap="square" lIns="68569" tIns="34275" rIns="68569" bIns="34275" anchor="t" anchorCtr="0">
            <a:spAutoFit/>
          </a:bodyPr>
          <a:lstStyle/>
          <a:p>
            <a:pPr defTabSz="685800"/>
            <a:r>
              <a:rPr lang="en-US" sz="1050">
                <a:latin typeface="Calibri"/>
                <a:ea typeface="Calibri"/>
                <a:cs typeface="Calibri"/>
                <a:sym typeface="Calibri"/>
              </a:rPr>
              <a:t>Aug</a:t>
            </a:r>
            <a:endParaRPr sz="1350">
              <a:latin typeface="Calibri"/>
              <a:ea typeface="Calibri"/>
              <a:cs typeface="Calibri"/>
              <a:sym typeface="Calibri"/>
            </a:endParaRPr>
          </a:p>
        </p:txBody>
      </p:sp>
      <p:sp>
        <p:nvSpPr>
          <p:cNvPr id="155" name="Google Shape;155;p5"/>
          <p:cNvSpPr txBox="1"/>
          <p:nvPr/>
        </p:nvSpPr>
        <p:spPr>
          <a:xfrm>
            <a:off x="1192611" y="2025553"/>
            <a:ext cx="367244" cy="230802"/>
          </a:xfrm>
          <a:prstGeom prst="rect">
            <a:avLst/>
          </a:prstGeom>
          <a:noFill/>
          <a:ln>
            <a:noFill/>
          </a:ln>
        </p:spPr>
        <p:txBody>
          <a:bodyPr spcFirstLastPara="1" wrap="square" lIns="68569" tIns="34275" rIns="68569" bIns="34275" anchor="t" anchorCtr="0">
            <a:spAutoFit/>
          </a:bodyPr>
          <a:lstStyle/>
          <a:p>
            <a:pPr defTabSz="685800"/>
            <a:r>
              <a:rPr lang="en-US" sz="1050">
                <a:latin typeface="Calibri"/>
                <a:ea typeface="Calibri"/>
                <a:cs typeface="Calibri"/>
                <a:sym typeface="Calibri"/>
              </a:rPr>
              <a:t>Jul</a:t>
            </a:r>
            <a:endParaRPr sz="1350">
              <a:latin typeface="Calibri"/>
              <a:ea typeface="Calibri"/>
              <a:cs typeface="Calibri"/>
              <a:sym typeface="Calibri"/>
            </a:endParaRPr>
          </a:p>
        </p:txBody>
      </p:sp>
      <p:sp>
        <p:nvSpPr>
          <p:cNvPr id="156" name="Google Shape;156;p5"/>
          <p:cNvSpPr txBox="1"/>
          <p:nvPr/>
        </p:nvSpPr>
        <p:spPr>
          <a:xfrm>
            <a:off x="1188277" y="1065886"/>
            <a:ext cx="367244" cy="230802"/>
          </a:xfrm>
          <a:prstGeom prst="rect">
            <a:avLst/>
          </a:prstGeom>
          <a:noFill/>
          <a:ln>
            <a:noFill/>
          </a:ln>
        </p:spPr>
        <p:txBody>
          <a:bodyPr spcFirstLastPara="1" wrap="square" lIns="68569" tIns="34275" rIns="68569" bIns="34275" anchor="t" anchorCtr="0">
            <a:spAutoFit/>
          </a:bodyPr>
          <a:lstStyle/>
          <a:p>
            <a:pPr defTabSz="685800"/>
            <a:r>
              <a:rPr lang="en-US" sz="1050">
                <a:latin typeface="Calibri"/>
                <a:ea typeface="Calibri"/>
                <a:cs typeface="Calibri"/>
                <a:sym typeface="Calibri"/>
              </a:rPr>
              <a:t>Jun</a:t>
            </a:r>
            <a:endParaRPr sz="1350">
              <a:latin typeface="Calibri"/>
              <a:ea typeface="Calibri"/>
              <a:cs typeface="Calibri"/>
              <a:sym typeface="Calibri"/>
            </a:endParaRPr>
          </a:p>
        </p:txBody>
      </p:sp>
      <p:sp>
        <p:nvSpPr>
          <p:cNvPr id="157" name="Google Shape;157;p5"/>
          <p:cNvSpPr/>
          <p:nvPr/>
        </p:nvSpPr>
        <p:spPr>
          <a:xfrm rot="582080">
            <a:off x="2286249" y="4055140"/>
            <a:ext cx="680881" cy="360938"/>
          </a:xfrm>
          <a:prstGeom prst="curvedUpArrow">
            <a:avLst>
              <a:gd name="adj1" fmla="val 25000"/>
              <a:gd name="adj2" fmla="val 50000"/>
              <a:gd name="adj3" fmla="val 25000"/>
            </a:avLst>
          </a:prstGeom>
          <a:solidFill>
            <a:schemeClr val="lt1"/>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endParaRPr sz="1350" dirty="0">
              <a:latin typeface="Calibri"/>
              <a:ea typeface="Calibri"/>
              <a:cs typeface="Calibri"/>
              <a:sym typeface="Calibri"/>
            </a:endParaRPr>
          </a:p>
        </p:txBody>
      </p:sp>
      <p:sp>
        <p:nvSpPr>
          <p:cNvPr id="26" name="Google Shape;149;p5">
            <a:extLst>
              <a:ext uri="{FF2B5EF4-FFF2-40B4-BE49-F238E27FC236}">
                <a16:creationId xmlns:a16="http://schemas.microsoft.com/office/drawing/2014/main" id="{4C4829A2-4D1B-00CD-4204-9E2AFF9533A7}"/>
              </a:ext>
            </a:extLst>
          </p:cNvPr>
          <p:cNvSpPr/>
          <p:nvPr/>
        </p:nvSpPr>
        <p:spPr>
          <a:xfrm>
            <a:off x="4377967" y="3755440"/>
            <a:ext cx="649970"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dirty="0">
                <a:latin typeface="Calibri"/>
                <a:ea typeface="Calibri"/>
                <a:cs typeface="Calibri"/>
                <a:sym typeface="Calibri"/>
              </a:rPr>
              <a:t>JJA  2024 </a:t>
            </a:r>
            <a:endParaRPr sz="1050" dirty="0">
              <a:latin typeface="Calibri"/>
              <a:ea typeface="Calibri"/>
              <a:cs typeface="Calibri"/>
              <a:sym typeface="Calibri"/>
            </a:endParaRPr>
          </a:p>
        </p:txBody>
      </p:sp>
      <p:sp>
        <p:nvSpPr>
          <p:cNvPr id="27" name="Google Shape;147;p5">
            <a:extLst>
              <a:ext uri="{FF2B5EF4-FFF2-40B4-BE49-F238E27FC236}">
                <a16:creationId xmlns:a16="http://schemas.microsoft.com/office/drawing/2014/main" id="{889F8871-CA45-6073-A7F4-9D8A9B7ADDAD}"/>
              </a:ext>
            </a:extLst>
          </p:cNvPr>
          <p:cNvSpPr/>
          <p:nvPr/>
        </p:nvSpPr>
        <p:spPr>
          <a:xfrm>
            <a:off x="4279156" y="1609847"/>
            <a:ext cx="703726"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dirty="0">
                <a:latin typeface="Calibri"/>
                <a:ea typeface="Calibri"/>
                <a:cs typeface="Calibri"/>
                <a:sym typeface="Calibri"/>
              </a:rPr>
              <a:t>JJA  2024</a:t>
            </a:r>
            <a:endParaRPr sz="1050" dirty="0">
              <a:latin typeface="Calibri"/>
              <a:ea typeface="Calibri"/>
              <a:cs typeface="Calibri"/>
              <a:sym typeface="Calibri"/>
            </a:endParaRPr>
          </a:p>
        </p:txBody>
      </p:sp>
      <p:pic>
        <p:nvPicPr>
          <p:cNvPr id="2" name="Google Shape;129;p4">
            <a:extLst>
              <a:ext uri="{FF2B5EF4-FFF2-40B4-BE49-F238E27FC236}">
                <a16:creationId xmlns:a16="http://schemas.microsoft.com/office/drawing/2014/main" id="{EAA04721-26B9-C7D2-4CDA-C6129A4CEC3C}"/>
              </a:ext>
            </a:extLst>
          </p:cNvPr>
          <p:cNvPicPr preferRelativeResize="0"/>
          <p:nvPr/>
        </p:nvPicPr>
        <p:blipFill>
          <a:blip r:embed="rId12">
            <a:alphaModFix/>
          </a:blip>
          <a:stretch>
            <a:fillRect/>
          </a:stretch>
        </p:blipFill>
        <p:spPr>
          <a:xfrm>
            <a:off x="460032" y="435594"/>
            <a:ext cx="220438" cy="207750"/>
          </a:xfrm>
          <a:prstGeom prst="rect">
            <a:avLst/>
          </a:prstGeom>
          <a:noFill/>
          <a:ln>
            <a:noFill/>
          </a:ln>
        </p:spPr>
      </p:pic>
      <p:sp>
        <p:nvSpPr>
          <p:cNvPr id="149" name="Google Shape;149;p5"/>
          <p:cNvSpPr/>
          <p:nvPr/>
        </p:nvSpPr>
        <p:spPr>
          <a:xfrm>
            <a:off x="2235086" y="4890057"/>
            <a:ext cx="2044070"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dirty="0">
                <a:latin typeface="Calibri"/>
                <a:ea typeface="Calibri"/>
                <a:cs typeface="Calibri"/>
                <a:sym typeface="Calibri"/>
              </a:rPr>
              <a:t>JJA  2025 H500 rank (1950-2024) </a:t>
            </a:r>
            <a:endParaRPr sz="1050" dirty="0">
              <a:latin typeface="Calibri"/>
              <a:ea typeface="Calibri"/>
              <a:cs typeface="Calibri"/>
              <a:sym typeface="Calibri"/>
            </a:endParaRPr>
          </a:p>
        </p:txBody>
      </p:sp>
      <p:pic>
        <p:nvPicPr>
          <p:cNvPr id="7" name="Google Shape;127;p4">
            <a:extLst>
              <a:ext uri="{FF2B5EF4-FFF2-40B4-BE49-F238E27FC236}">
                <a16:creationId xmlns:a16="http://schemas.microsoft.com/office/drawing/2014/main" id="{E271075B-81C3-7AA5-407B-E4B35FBC91AC}"/>
              </a:ext>
            </a:extLst>
          </p:cNvPr>
          <p:cNvPicPr preferRelativeResize="0"/>
          <p:nvPr/>
        </p:nvPicPr>
        <p:blipFill>
          <a:blip r:embed="rId12">
            <a:alphaModFix/>
          </a:blip>
          <a:stretch>
            <a:fillRect/>
          </a:stretch>
        </p:blipFill>
        <p:spPr>
          <a:xfrm>
            <a:off x="2382763" y="1899016"/>
            <a:ext cx="381731" cy="282784"/>
          </a:xfrm>
          <a:prstGeom prst="rect">
            <a:avLst/>
          </a:prstGeom>
          <a:noFill/>
          <a:ln>
            <a:noFill/>
          </a:ln>
        </p:spPr>
      </p:pic>
      <p:pic>
        <p:nvPicPr>
          <p:cNvPr id="8" name="Google Shape;127;p4">
            <a:extLst>
              <a:ext uri="{FF2B5EF4-FFF2-40B4-BE49-F238E27FC236}">
                <a16:creationId xmlns:a16="http://schemas.microsoft.com/office/drawing/2014/main" id="{467D745B-4D1E-DD9A-631E-DFDE41105997}"/>
              </a:ext>
            </a:extLst>
          </p:cNvPr>
          <p:cNvPicPr preferRelativeResize="0"/>
          <p:nvPr/>
        </p:nvPicPr>
        <p:blipFill>
          <a:blip r:embed="rId12">
            <a:alphaModFix/>
          </a:blip>
          <a:stretch>
            <a:fillRect/>
          </a:stretch>
        </p:blipFill>
        <p:spPr>
          <a:xfrm>
            <a:off x="3277354" y="1816188"/>
            <a:ext cx="381731" cy="282784"/>
          </a:xfrm>
          <a:prstGeom prst="rect">
            <a:avLst/>
          </a:prstGeom>
          <a:noFill/>
          <a:ln>
            <a:noFill/>
          </a:ln>
        </p:spPr>
      </p:pic>
      <p:pic>
        <p:nvPicPr>
          <p:cNvPr id="10" name="Google Shape;127;p4">
            <a:extLst>
              <a:ext uri="{FF2B5EF4-FFF2-40B4-BE49-F238E27FC236}">
                <a16:creationId xmlns:a16="http://schemas.microsoft.com/office/drawing/2014/main" id="{8B91F79F-C7D3-5BB3-A3E1-E520387D2F42}"/>
              </a:ext>
            </a:extLst>
          </p:cNvPr>
          <p:cNvPicPr preferRelativeResize="0"/>
          <p:nvPr/>
        </p:nvPicPr>
        <p:blipFill>
          <a:blip r:embed="rId12">
            <a:alphaModFix/>
          </a:blip>
          <a:stretch>
            <a:fillRect/>
          </a:stretch>
        </p:blipFill>
        <p:spPr>
          <a:xfrm>
            <a:off x="3121639" y="728007"/>
            <a:ext cx="381731" cy="282784"/>
          </a:xfrm>
          <a:prstGeom prst="rect">
            <a:avLst/>
          </a:prstGeom>
          <a:noFill/>
          <a:ln>
            <a:noFill/>
          </a:ln>
        </p:spPr>
      </p:pic>
      <p:pic>
        <p:nvPicPr>
          <p:cNvPr id="11" name="Google Shape;129;p4">
            <a:extLst>
              <a:ext uri="{FF2B5EF4-FFF2-40B4-BE49-F238E27FC236}">
                <a16:creationId xmlns:a16="http://schemas.microsoft.com/office/drawing/2014/main" id="{C386049B-4F84-F8D1-3E8E-C7ADFF5952C3}"/>
              </a:ext>
            </a:extLst>
          </p:cNvPr>
          <p:cNvPicPr preferRelativeResize="0"/>
          <p:nvPr/>
        </p:nvPicPr>
        <p:blipFill>
          <a:blip r:embed="rId12">
            <a:alphaModFix/>
          </a:blip>
          <a:stretch>
            <a:fillRect/>
          </a:stretch>
        </p:blipFill>
        <p:spPr>
          <a:xfrm>
            <a:off x="323621" y="130559"/>
            <a:ext cx="220438" cy="207750"/>
          </a:xfrm>
          <a:prstGeom prst="rect">
            <a:avLst/>
          </a:prstGeom>
          <a:noFill/>
          <a:ln>
            <a:noFill/>
          </a:ln>
        </p:spPr>
      </p:pic>
      <p:pic>
        <p:nvPicPr>
          <p:cNvPr id="12" name="Google Shape;129;p4">
            <a:extLst>
              <a:ext uri="{FF2B5EF4-FFF2-40B4-BE49-F238E27FC236}">
                <a16:creationId xmlns:a16="http://schemas.microsoft.com/office/drawing/2014/main" id="{EFF65EC6-F766-5291-156E-FC28A72F280F}"/>
              </a:ext>
            </a:extLst>
          </p:cNvPr>
          <p:cNvPicPr preferRelativeResize="0"/>
          <p:nvPr/>
        </p:nvPicPr>
        <p:blipFill>
          <a:blip r:embed="rId12">
            <a:alphaModFix/>
          </a:blip>
          <a:stretch>
            <a:fillRect/>
          </a:stretch>
        </p:blipFill>
        <p:spPr>
          <a:xfrm>
            <a:off x="391700" y="4795518"/>
            <a:ext cx="220438" cy="207750"/>
          </a:xfrm>
          <a:prstGeom prst="rect">
            <a:avLst/>
          </a:prstGeom>
          <a:noFill/>
          <a:ln>
            <a:noFill/>
          </a:ln>
        </p:spPr>
      </p:pic>
      <p:pic>
        <p:nvPicPr>
          <p:cNvPr id="14" name="Google Shape;129;p4">
            <a:extLst>
              <a:ext uri="{FF2B5EF4-FFF2-40B4-BE49-F238E27FC236}">
                <a16:creationId xmlns:a16="http://schemas.microsoft.com/office/drawing/2014/main" id="{C9B5F61F-F0F1-4240-B71A-5CE9E6F761DB}"/>
              </a:ext>
            </a:extLst>
          </p:cNvPr>
          <p:cNvPicPr preferRelativeResize="0"/>
          <p:nvPr/>
        </p:nvPicPr>
        <p:blipFill>
          <a:blip r:embed="rId12">
            <a:alphaModFix/>
          </a:blip>
          <a:stretch>
            <a:fillRect/>
          </a:stretch>
        </p:blipFill>
        <p:spPr>
          <a:xfrm>
            <a:off x="512336" y="4299621"/>
            <a:ext cx="220438" cy="207750"/>
          </a:xfrm>
          <a:prstGeom prst="rect">
            <a:avLst/>
          </a:prstGeom>
          <a:noFill/>
          <a:ln>
            <a:noFill/>
          </a:ln>
        </p:spPr>
      </p:pic>
      <p:pic>
        <p:nvPicPr>
          <p:cNvPr id="15" name="Google Shape;129;p4">
            <a:extLst>
              <a:ext uri="{FF2B5EF4-FFF2-40B4-BE49-F238E27FC236}">
                <a16:creationId xmlns:a16="http://schemas.microsoft.com/office/drawing/2014/main" id="{02D3AAE2-B34A-B408-6B8E-1EB04846847C}"/>
              </a:ext>
            </a:extLst>
          </p:cNvPr>
          <p:cNvPicPr preferRelativeResize="0"/>
          <p:nvPr/>
        </p:nvPicPr>
        <p:blipFill>
          <a:blip r:embed="rId12">
            <a:alphaModFix/>
          </a:blip>
          <a:stretch>
            <a:fillRect/>
          </a:stretch>
        </p:blipFill>
        <p:spPr>
          <a:xfrm>
            <a:off x="649300" y="648985"/>
            <a:ext cx="220438" cy="207750"/>
          </a:xfrm>
          <a:prstGeom prst="rect">
            <a:avLst/>
          </a:prstGeom>
          <a:noFill/>
          <a:ln>
            <a:noFill/>
          </a:ln>
        </p:spPr>
      </p:pic>
      <p:pic>
        <p:nvPicPr>
          <p:cNvPr id="16" name="Google Shape;129;p4">
            <a:extLst>
              <a:ext uri="{FF2B5EF4-FFF2-40B4-BE49-F238E27FC236}">
                <a16:creationId xmlns:a16="http://schemas.microsoft.com/office/drawing/2014/main" id="{2FEE7E75-6B19-73FE-2F2C-86E4762D0297}"/>
              </a:ext>
            </a:extLst>
          </p:cNvPr>
          <p:cNvPicPr preferRelativeResize="0"/>
          <p:nvPr/>
        </p:nvPicPr>
        <p:blipFill>
          <a:blip r:embed="rId12">
            <a:alphaModFix/>
          </a:blip>
          <a:stretch>
            <a:fillRect/>
          </a:stretch>
        </p:blipFill>
        <p:spPr>
          <a:xfrm>
            <a:off x="721071" y="1581231"/>
            <a:ext cx="220438" cy="207750"/>
          </a:xfrm>
          <a:prstGeom prst="rect">
            <a:avLst/>
          </a:prstGeom>
          <a:noFill/>
          <a:ln>
            <a:noFill/>
          </a:ln>
        </p:spPr>
      </p:pic>
      <p:pic>
        <p:nvPicPr>
          <p:cNvPr id="18" name="Google Shape;129;p4">
            <a:extLst>
              <a:ext uri="{FF2B5EF4-FFF2-40B4-BE49-F238E27FC236}">
                <a16:creationId xmlns:a16="http://schemas.microsoft.com/office/drawing/2014/main" id="{887B7347-530E-7F4F-2E1E-27F694E143A1}"/>
              </a:ext>
            </a:extLst>
          </p:cNvPr>
          <p:cNvPicPr preferRelativeResize="0"/>
          <p:nvPr/>
        </p:nvPicPr>
        <p:blipFill>
          <a:blip r:embed="rId12">
            <a:alphaModFix/>
          </a:blip>
          <a:stretch>
            <a:fillRect/>
          </a:stretch>
        </p:blipFill>
        <p:spPr>
          <a:xfrm>
            <a:off x="381524" y="1683492"/>
            <a:ext cx="220438" cy="207750"/>
          </a:xfrm>
          <a:prstGeom prst="rect">
            <a:avLst/>
          </a:prstGeom>
          <a:noFill/>
          <a:ln>
            <a:noFill/>
          </a:ln>
        </p:spPr>
      </p:pic>
      <p:pic>
        <p:nvPicPr>
          <p:cNvPr id="20" name="Google Shape;129;p4">
            <a:extLst>
              <a:ext uri="{FF2B5EF4-FFF2-40B4-BE49-F238E27FC236}">
                <a16:creationId xmlns:a16="http://schemas.microsoft.com/office/drawing/2014/main" id="{CC8A55A4-6297-97DF-EABD-04E254A46427}"/>
              </a:ext>
            </a:extLst>
          </p:cNvPr>
          <p:cNvPicPr preferRelativeResize="0"/>
          <p:nvPr/>
        </p:nvPicPr>
        <p:blipFill>
          <a:blip r:embed="rId12">
            <a:alphaModFix/>
          </a:blip>
          <a:stretch>
            <a:fillRect/>
          </a:stretch>
        </p:blipFill>
        <p:spPr>
          <a:xfrm>
            <a:off x="358056" y="2522660"/>
            <a:ext cx="220438" cy="207750"/>
          </a:xfrm>
          <a:prstGeom prst="rect">
            <a:avLst/>
          </a:prstGeom>
          <a:noFill/>
          <a:ln>
            <a:noFill/>
          </a:ln>
        </p:spPr>
      </p:pic>
      <p:pic>
        <p:nvPicPr>
          <p:cNvPr id="21" name="Google Shape;129;p4">
            <a:extLst>
              <a:ext uri="{FF2B5EF4-FFF2-40B4-BE49-F238E27FC236}">
                <a16:creationId xmlns:a16="http://schemas.microsoft.com/office/drawing/2014/main" id="{EEA206CC-32D5-947D-B15B-3EC20914D237}"/>
              </a:ext>
            </a:extLst>
          </p:cNvPr>
          <p:cNvPicPr preferRelativeResize="0"/>
          <p:nvPr/>
        </p:nvPicPr>
        <p:blipFill>
          <a:blip r:embed="rId12">
            <a:alphaModFix/>
          </a:blip>
          <a:stretch>
            <a:fillRect/>
          </a:stretch>
        </p:blipFill>
        <p:spPr>
          <a:xfrm>
            <a:off x="391701" y="3375337"/>
            <a:ext cx="220438" cy="207750"/>
          </a:xfrm>
          <a:prstGeom prst="rect">
            <a:avLst/>
          </a:prstGeom>
          <a:noFill/>
          <a:ln>
            <a:noFill/>
          </a:ln>
        </p:spPr>
      </p:pic>
      <p:pic>
        <p:nvPicPr>
          <p:cNvPr id="30" name="Google Shape;129;p4">
            <a:extLst>
              <a:ext uri="{FF2B5EF4-FFF2-40B4-BE49-F238E27FC236}">
                <a16:creationId xmlns:a16="http://schemas.microsoft.com/office/drawing/2014/main" id="{8A319782-3BAA-849D-B83E-AEB7B459B3C4}"/>
              </a:ext>
            </a:extLst>
          </p:cNvPr>
          <p:cNvPicPr preferRelativeResize="0"/>
          <p:nvPr/>
        </p:nvPicPr>
        <p:blipFill>
          <a:blip r:embed="rId12">
            <a:alphaModFix/>
          </a:blip>
          <a:stretch>
            <a:fillRect/>
          </a:stretch>
        </p:blipFill>
        <p:spPr>
          <a:xfrm>
            <a:off x="661194" y="1189372"/>
            <a:ext cx="220438" cy="207750"/>
          </a:xfrm>
          <a:prstGeom prst="rect">
            <a:avLst/>
          </a:prstGeom>
          <a:noFill/>
          <a:ln>
            <a:noFill/>
          </a:ln>
        </p:spPr>
      </p:pic>
      <p:pic>
        <p:nvPicPr>
          <p:cNvPr id="35" name="Google Shape;129;p4">
            <a:extLst>
              <a:ext uri="{FF2B5EF4-FFF2-40B4-BE49-F238E27FC236}">
                <a16:creationId xmlns:a16="http://schemas.microsoft.com/office/drawing/2014/main" id="{CD3D080F-7283-0BE2-5BED-CB5BA0BB377B}"/>
              </a:ext>
            </a:extLst>
          </p:cNvPr>
          <p:cNvPicPr preferRelativeResize="0"/>
          <p:nvPr/>
        </p:nvPicPr>
        <p:blipFill>
          <a:blip r:embed="rId12">
            <a:alphaModFix/>
          </a:blip>
          <a:stretch>
            <a:fillRect/>
          </a:stretch>
        </p:blipFill>
        <p:spPr>
          <a:xfrm>
            <a:off x="710886" y="2451288"/>
            <a:ext cx="220438" cy="207750"/>
          </a:xfrm>
          <a:prstGeom prst="rect">
            <a:avLst/>
          </a:prstGeom>
          <a:noFill/>
          <a:ln>
            <a:noFill/>
          </a:ln>
        </p:spPr>
      </p:pic>
      <p:pic>
        <p:nvPicPr>
          <p:cNvPr id="36" name="Google Shape;129;p4">
            <a:extLst>
              <a:ext uri="{FF2B5EF4-FFF2-40B4-BE49-F238E27FC236}">
                <a16:creationId xmlns:a16="http://schemas.microsoft.com/office/drawing/2014/main" id="{C563FCFD-351E-E387-2980-53698E30E0C1}"/>
              </a:ext>
            </a:extLst>
          </p:cNvPr>
          <p:cNvPicPr preferRelativeResize="0"/>
          <p:nvPr/>
        </p:nvPicPr>
        <p:blipFill>
          <a:blip r:embed="rId12">
            <a:alphaModFix/>
          </a:blip>
          <a:stretch>
            <a:fillRect/>
          </a:stretch>
        </p:blipFill>
        <p:spPr>
          <a:xfrm>
            <a:off x="625464" y="2137232"/>
            <a:ext cx="220438" cy="207750"/>
          </a:xfrm>
          <a:prstGeom prst="rect">
            <a:avLst/>
          </a:prstGeom>
          <a:noFill/>
          <a:ln>
            <a:noFill/>
          </a:ln>
        </p:spPr>
      </p:pic>
      <p:pic>
        <p:nvPicPr>
          <p:cNvPr id="41" name="Google Shape;129;p4">
            <a:extLst>
              <a:ext uri="{FF2B5EF4-FFF2-40B4-BE49-F238E27FC236}">
                <a16:creationId xmlns:a16="http://schemas.microsoft.com/office/drawing/2014/main" id="{B93BADDF-A2C4-1C2B-77AA-B32301ECDF32}"/>
              </a:ext>
            </a:extLst>
          </p:cNvPr>
          <p:cNvPicPr preferRelativeResize="0"/>
          <p:nvPr/>
        </p:nvPicPr>
        <p:blipFill>
          <a:blip r:embed="rId12">
            <a:alphaModFix/>
          </a:blip>
          <a:stretch>
            <a:fillRect/>
          </a:stretch>
        </p:blipFill>
        <p:spPr>
          <a:xfrm>
            <a:off x="523684" y="3662273"/>
            <a:ext cx="220438" cy="207750"/>
          </a:xfrm>
          <a:prstGeom prst="rect">
            <a:avLst/>
          </a:prstGeom>
          <a:noFill/>
          <a:ln>
            <a:noFill/>
          </a:ln>
        </p:spPr>
      </p:pic>
      <p:sp>
        <p:nvSpPr>
          <p:cNvPr id="48" name="Arrow: Curved Left 47">
            <a:extLst>
              <a:ext uri="{FF2B5EF4-FFF2-40B4-BE49-F238E27FC236}">
                <a16:creationId xmlns:a16="http://schemas.microsoft.com/office/drawing/2014/main" id="{BE8361DA-BCCB-D4ED-A8FF-97D8626BC9E0}"/>
              </a:ext>
            </a:extLst>
          </p:cNvPr>
          <p:cNvSpPr/>
          <p:nvPr/>
        </p:nvSpPr>
        <p:spPr>
          <a:xfrm rot="4949634">
            <a:off x="3156923" y="3752782"/>
            <a:ext cx="311162" cy="641585"/>
          </a:xfrm>
          <a:prstGeom prst="curvedLeftArrow">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050" dirty="0">
              <a:solidFill>
                <a:srgbClr val="000000"/>
              </a:solidFill>
              <a:latin typeface="Arial"/>
            </a:endParaRPr>
          </a:p>
        </p:txBody>
      </p:sp>
      <p:sp>
        <p:nvSpPr>
          <p:cNvPr id="49" name="Arrow: Curved Left 48">
            <a:extLst>
              <a:ext uri="{FF2B5EF4-FFF2-40B4-BE49-F238E27FC236}">
                <a16:creationId xmlns:a16="http://schemas.microsoft.com/office/drawing/2014/main" id="{0C1206E0-6B02-AD3B-76E1-ECE40F6C64A9}"/>
              </a:ext>
            </a:extLst>
          </p:cNvPr>
          <p:cNvSpPr/>
          <p:nvPr/>
        </p:nvSpPr>
        <p:spPr>
          <a:xfrm rot="20765053">
            <a:off x="2738875" y="2968611"/>
            <a:ext cx="244340" cy="641585"/>
          </a:xfrm>
          <a:prstGeom prst="curvedLeftArrow">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050" dirty="0">
              <a:solidFill>
                <a:srgbClr val="000000"/>
              </a:solidFill>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8" name="Picture 17">
            <a:extLst>
              <a:ext uri="{FF2B5EF4-FFF2-40B4-BE49-F238E27FC236}">
                <a16:creationId xmlns:a16="http://schemas.microsoft.com/office/drawing/2014/main" id="{E5054F4B-799C-BEE5-376F-4DE15D8AEE6D}"/>
              </a:ext>
            </a:extLst>
          </p:cNvPr>
          <p:cNvPicPr>
            <a:picLocks noChangeAspect="1"/>
          </p:cNvPicPr>
          <p:nvPr/>
        </p:nvPicPr>
        <p:blipFill>
          <a:blip r:embed="rId3"/>
          <a:stretch>
            <a:fillRect/>
          </a:stretch>
        </p:blipFill>
        <p:spPr>
          <a:xfrm>
            <a:off x="5928691" y="405325"/>
            <a:ext cx="2835789" cy="2835789"/>
          </a:xfrm>
          <a:prstGeom prst="rect">
            <a:avLst/>
          </a:prstGeom>
        </p:spPr>
      </p:pic>
      <p:pic>
        <p:nvPicPr>
          <p:cNvPr id="14" name="Picture 13">
            <a:extLst>
              <a:ext uri="{FF2B5EF4-FFF2-40B4-BE49-F238E27FC236}">
                <a16:creationId xmlns:a16="http://schemas.microsoft.com/office/drawing/2014/main" id="{A7736A20-F08A-1B2E-1148-28E23D9285E2}"/>
              </a:ext>
            </a:extLst>
          </p:cNvPr>
          <p:cNvPicPr>
            <a:picLocks noChangeAspect="1"/>
          </p:cNvPicPr>
          <p:nvPr/>
        </p:nvPicPr>
        <p:blipFill>
          <a:blip r:embed="rId4"/>
          <a:stretch>
            <a:fillRect/>
          </a:stretch>
        </p:blipFill>
        <p:spPr>
          <a:xfrm>
            <a:off x="2989598" y="405325"/>
            <a:ext cx="2835789" cy="2835789"/>
          </a:xfrm>
          <a:prstGeom prst="rect">
            <a:avLst/>
          </a:prstGeom>
        </p:spPr>
      </p:pic>
      <p:pic>
        <p:nvPicPr>
          <p:cNvPr id="11" name="Picture 10">
            <a:extLst>
              <a:ext uri="{FF2B5EF4-FFF2-40B4-BE49-F238E27FC236}">
                <a16:creationId xmlns:a16="http://schemas.microsoft.com/office/drawing/2014/main" id="{67B4DBBF-911B-B5BB-DC38-AE45C375E390}"/>
              </a:ext>
            </a:extLst>
          </p:cNvPr>
          <p:cNvPicPr>
            <a:picLocks noChangeAspect="1"/>
          </p:cNvPicPr>
          <p:nvPr/>
        </p:nvPicPr>
        <p:blipFill>
          <a:blip r:embed="rId5"/>
          <a:stretch>
            <a:fillRect/>
          </a:stretch>
        </p:blipFill>
        <p:spPr>
          <a:xfrm>
            <a:off x="123596" y="406227"/>
            <a:ext cx="2835789" cy="2835789"/>
          </a:xfrm>
          <a:prstGeom prst="rect">
            <a:avLst/>
          </a:prstGeom>
        </p:spPr>
      </p:pic>
      <p:pic>
        <p:nvPicPr>
          <p:cNvPr id="9" name="Picture 8">
            <a:extLst>
              <a:ext uri="{FF2B5EF4-FFF2-40B4-BE49-F238E27FC236}">
                <a16:creationId xmlns:a16="http://schemas.microsoft.com/office/drawing/2014/main" id="{E76C8572-9D42-0F57-7F8E-57F3D5507CBF}"/>
              </a:ext>
            </a:extLst>
          </p:cNvPr>
          <p:cNvPicPr>
            <a:picLocks noChangeAspect="1"/>
          </p:cNvPicPr>
          <p:nvPr/>
        </p:nvPicPr>
        <p:blipFill>
          <a:blip r:embed="rId6"/>
          <a:stretch>
            <a:fillRect/>
          </a:stretch>
        </p:blipFill>
        <p:spPr>
          <a:xfrm>
            <a:off x="6336377" y="3253375"/>
            <a:ext cx="2143130" cy="1892812"/>
          </a:xfrm>
          <a:prstGeom prst="rect">
            <a:avLst/>
          </a:prstGeom>
        </p:spPr>
      </p:pic>
      <p:sp>
        <p:nvSpPr>
          <p:cNvPr id="174" name="Google Shape;174;p6"/>
          <p:cNvSpPr txBox="1"/>
          <p:nvPr/>
        </p:nvSpPr>
        <p:spPr>
          <a:xfrm>
            <a:off x="691044" y="56198"/>
            <a:ext cx="7655091" cy="324036"/>
          </a:xfrm>
          <a:prstGeom prst="rect">
            <a:avLst/>
          </a:prstGeom>
          <a:noFill/>
          <a:ln>
            <a:noFill/>
          </a:ln>
        </p:spPr>
        <p:txBody>
          <a:bodyPr spcFirstLastPara="1" wrap="square" lIns="68569" tIns="34275" rIns="68569" bIns="34275" anchor="ctr" anchorCtr="0">
            <a:noAutofit/>
          </a:bodyPr>
          <a:lstStyle/>
          <a:p>
            <a:pPr algn="ctr" defTabSz="685800">
              <a:lnSpc>
                <a:spcPct val="90000"/>
              </a:lnSpc>
              <a:buSzPts val="2800"/>
            </a:pPr>
            <a:r>
              <a:rPr lang="en-US" sz="2100" b="1" dirty="0">
                <a:latin typeface="Calibri"/>
                <a:ea typeface="Calibri"/>
                <a:cs typeface="Calibri"/>
                <a:sym typeface="Calibri"/>
              </a:rPr>
              <a:t>Surface air temperature: May, Jun, Jul 2025 anomalies (1991-2020)</a:t>
            </a:r>
            <a:endParaRPr sz="2100" b="1" dirty="0">
              <a:latin typeface="Calibri"/>
              <a:ea typeface="Calibri"/>
              <a:cs typeface="Calibri"/>
              <a:sym typeface="Calibri"/>
            </a:endParaRPr>
          </a:p>
        </p:txBody>
      </p:sp>
      <p:sp>
        <p:nvSpPr>
          <p:cNvPr id="175" name="Google Shape;175;p6"/>
          <p:cNvSpPr txBox="1"/>
          <p:nvPr/>
        </p:nvSpPr>
        <p:spPr>
          <a:xfrm>
            <a:off x="952833" y="3018504"/>
            <a:ext cx="997712" cy="276969"/>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350" b="1" dirty="0">
                <a:latin typeface="Calibri"/>
                <a:ea typeface="Calibri"/>
                <a:cs typeface="Calibri"/>
                <a:sym typeface="Calibri"/>
              </a:rPr>
              <a:t>May 2025</a:t>
            </a:r>
            <a:endParaRPr sz="2100" b="1" dirty="0">
              <a:latin typeface="Calibri"/>
              <a:ea typeface="Calibri"/>
              <a:cs typeface="Calibri"/>
              <a:sym typeface="Calibri"/>
            </a:endParaRPr>
          </a:p>
        </p:txBody>
      </p:sp>
      <p:sp>
        <p:nvSpPr>
          <p:cNvPr id="176" name="Google Shape;176;p6"/>
          <p:cNvSpPr txBox="1"/>
          <p:nvPr/>
        </p:nvSpPr>
        <p:spPr>
          <a:xfrm>
            <a:off x="4020160" y="3028553"/>
            <a:ext cx="997712" cy="276969"/>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350" b="1" dirty="0">
                <a:latin typeface="Calibri"/>
                <a:ea typeface="Calibri"/>
                <a:cs typeface="Calibri"/>
                <a:sym typeface="Calibri"/>
              </a:rPr>
              <a:t>Jun 2025</a:t>
            </a:r>
            <a:endParaRPr sz="2100" b="1" dirty="0">
              <a:latin typeface="Calibri"/>
              <a:ea typeface="Calibri"/>
              <a:cs typeface="Calibri"/>
              <a:sym typeface="Calibri"/>
            </a:endParaRPr>
          </a:p>
        </p:txBody>
      </p:sp>
      <p:sp>
        <p:nvSpPr>
          <p:cNvPr id="177" name="Google Shape;177;p6"/>
          <p:cNvSpPr txBox="1"/>
          <p:nvPr/>
        </p:nvSpPr>
        <p:spPr>
          <a:xfrm>
            <a:off x="6956043" y="3043357"/>
            <a:ext cx="997712" cy="276969"/>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350" b="1" dirty="0">
                <a:latin typeface="Calibri"/>
                <a:ea typeface="Calibri"/>
                <a:cs typeface="Calibri"/>
                <a:sym typeface="Calibri"/>
              </a:rPr>
              <a:t>Jul 2025</a:t>
            </a:r>
            <a:endParaRPr sz="2100" b="1" dirty="0">
              <a:latin typeface="Calibri"/>
              <a:ea typeface="Calibri"/>
              <a:cs typeface="Calibri"/>
              <a:sym typeface="Calibri"/>
            </a:endParaRPr>
          </a:p>
        </p:txBody>
      </p:sp>
      <p:sp>
        <p:nvSpPr>
          <p:cNvPr id="180" name="Google Shape;180;p6"/>
          <p:cNvSpPr txBox="1"/>
          <p:nvPr/>
        </p:nvSpPr>
        <p:spPr>
          <a:xfrm>
            <a:off x="8165797" y="4821034"/>
            <a:ext cx="997712"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a:latin typeface="Calibri"/>
                <a:ea typeface="Calibri"/>
                <a:cs typeface="Calibri"/>
                <a:sym typeface="Calibri"/>
              </a:rPr>
              <a:t>[AARI / ERA5]</a:t>
            </a:r>
            <a:endParaRPr sz="1050">
              <a:latin typeface="Calibri"/>
              <a:ea typeface="Calibri"/>
              <a:cs typeface="Calibri"/>
              <a:sym typeface="Calibri"/>
            </a:endParaRPr>
          </a:p>
        </p:txBody>
      </p:sp>
      <p:pic>
        <p:nvPicPr>
          <p:cNvPr id="3" name="Picture 2">
            <a:extLst>
              <a:ext uri="{FF2B5EF4-FFF2-40B4-BE49-F238E27FC236}">
                <a16:creationId xmlns:a16="http://schemas.microsoft.com/office/drawing/2014/main" id="{F23384A6-93F0-96B6-6BFD-1F8CE95C7370}"/>
              </a:ext>
            </a:extLst>
          </p:cNvPr>
          <p:cNvPicPr>
            <a:picLocks noChangeAspect="1"/>
          </p:cNvPicPr>
          <p:nvPr/>
        </p:nvPicPr>
        <p:blipFill>
          <a:blip r:embed="rId7"/>
          <a:stretch>
            <a:fillRect/>
          </a:stretch>
        </p:blipFill>
        <p:spPr>
          <a:xfrm>
            <a:off x="474224" y="3231012"/>
            <a:ext cx="2143130" cy="1892812"/>
          </a:xfrm>
          <a:prstGeom prst="rect">
            <a:avLst/>
          </a:prstGeom>
        </p:spPr>
      </p:pic>
      <p:pic>
        <p:nvPicPr>
          <p:cNvPr id="6" name="Picture 5">
            <a:extLst>
              <a:ext uri="{FF2B5EF4-FFF2-40B4-BE49-F238E27FC236}">
                <a16:creationId xmlns:a16="http://schemas.microsoft.com/office/drawing/2014/main" id="{AB70659F-BFA4-FA1D-32A2-8ECE5B662903}"/>
              </a:ext>
            </a:extLst>
          </p:cNvPr>
          <p:cNvPicPr>
            <a:picLocks noChangeAspect="1"/>
          </p:cNvPicPr>
          <p:nvPr/>
        </p:nvPicPr>
        <p:blipFill>
          <a:blip r:embed="rId8"/>
          <a:stretch>
            <a:fillRect/>
          </a:stretch>
        </p:blipFill>
        <p:spPr>
          <a:xfrm>
            <a:off x="3467334" y="3250689"/>
            <a:ext cx="2143130" cy="189281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80"/>
          <p:cNvSpPr txBox="1">
            <a:spLocks noGrp="1"/>
          </p:cNvSpPr>
          <p:nvPr>
            <p:ph type="ctrTitle"/>
          </p:nvPr>
        </p:nvSpPr>
        <p:spPr>
          <a:xfrm>
            <a:off x="355190" y="555679"/>
            <a:ext cx="4449039" cy="79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680"/>
              <a:buNone/>
            </a:pPr>
            <a:r>
              <a:rPr lang="en" sz="3820" b="1" dirty="0">
                <a:effectLst>
                  <a:outerShdw blurRad="38100" dist="38100" dir="2700000" algn="tl">
                    <a:srgbClr val="000000">
                      <a:alpha val="43137"/>
                    </a:srgbClr>
                  </a:outerShdw>
                </a:effectLst>
              </a:rPr>
              <a:t>Meeting Logistics</a:t>
            </a:r>
            <a:endParaRPr sz="3820" b="1" dirty="0">
              <a:effectLst>
                <a:outerShdw blurRad="38100" dist="38100" dir="2700000" algn="tl">
                  <a:srgbClr val="000000">
                    <a:alpha val="43137"/>
                  </a:srgbClr>
                </a:outerShdw>
              </a:effectLst>
            </a:endParaRPr>
          </a:p>
        </p:txBody>
      </p:sp>
      <p:sp>
        <p:nvSpPr>
          <p:cNvPr id="425" name="Google Shape;425;p80"/>
          <p:cNvSpPr txBox="1"/>
          <p:nvPr/>
        </p:nvSpPr>
        <p:spPr>
          <a:xfrm>
            <a:off x="69513" y="1482171"/>
            <a:ext cx="4854300" cy="310565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Char char="●"/>
            </a:pPr>
            <a:r>
              <a:rPr lang="en" sz="1800" dirty="0">
                <a:solidFill>
                  <a:schemeClr val="dk2"/>
                </a:solidFill>
              </a:rPr>
              <a:t>Please register with name, surname and affiliation</a:t>
            </a:r>
          </a:p>
          <a:p>
            <a:pPr marL="457200" lvl="0" indent="-342900" algn="l" rtl="0">
              <a:spcBef>
                <a:spcPts val="0"/>
              </a:spcBef>
              <a:spcAft>
                <a:spcPts val="0"/>
              </a:spcAft>
              <a:buClr>
                <a:schemeClr val="dk2"/>
              </a:buClr>
              <a:buSzPts val="1800"/>
              <a:buChar char="●"/>
            </a:pPr>
            <a:r>
              <a:rPr lang="en" sz="1800" dirty="0">
                <a:solidFill>
                  <a:schemeClr val="dk2"/>
                </a:solidFill>
              </a:rPr>
              <a:t>Please keep your mic and camera muted</a:t>
            </a:r>
            <a:endParaRPr sz="1800" dirty="0">
              <a:solidFill>
                <a:schemeClr val="dk2"/>
              </a:solidFill>
            </a:endParaRPr>
          </a:p>
          <a:p>
            <a:pPr marL="457200" lvl="0" indent="-342900" algn="l" rtl="0">
              <a:spcBef>
                <a:spcPts val="0"/>
              </a:spcBef>
              <a:spcAft>
                <a:spcPts val="0"/>
              </a:spcAft>
              <a:buClr>
                <a:schemeClr val="dk2"/>
              </a:buClr>
              <a:buSzPts val="1800"/>
              <a:buChar char="●"/>
            </a:pPr>
            <a:r>
              <a:rPr lang="en" sz="1800" dirty="0">
                <a:solidFill>
                  <a:schemeClr val="dk2"/>
                </a:solidFill>
              </a:rPr>
              <a:t>Use the “raise hand” feature to ask questions</a:t>
            </a:r>
            <a:endParaRPr sz="1800" dirty="0">
              <a:solidFill>
                <a:schemeClr val="dk2"/>
              </a:solidFill>
            </a:endParaRPr>
          </a:p>
          <a:p>
            <a:pPr marL="457200" lvl="0" indent="-342900" algn="l" rtl="0">
              <a:spcBef>
                <a:spcPts val="0"/>
              </a:spcBef>
              <a:spcAft>
                <a:spcPts val="0"/>
              </a:spcAft>
              <a:buClr>
                <a:schemeClr val="dk2"/>
              </a:buClr>
              <a:buSzPts val="1800"/>
              <a:buChar char="●"/>
            </a:pPr>
            <a:r>
              <a:rPr lang="en" sz="1800" dirty="0">
                <a:solidFill>
                  <a:schemeClr val="dk2"/>
                </a:solidFill>
              </a:rPr>
              <a:t>Chat be used for relevant questions or comments</a:t>
            </a:r>
            <a:endParaRPr sz="1800" dirty="0">
              <a:solidFill>
                <a:schemeClr val="dk2"/>
              </a:solidFill>
            </a:endParaRPr>
          </a:p>
          <a:p>
            <a:pPr marL="457200" lvl="0" indent="-342900" algn="l" rtl="0">
              <a:spcBef>
                <a:spcPts val="0"/>
              </a:spcBef>
              <a:spcAft>
                <a:spcPts val="0"/>
              </a:spcAft>
              <a:buClr>
                <a:schemeClr val="dk2"/>
              </a:buClr>
              <a:buSzPts val="1800"/>
              <a:buChar char="●"/>
            </a:pPr>
            <a:r>
              <a:rPr lang="en" sz="1800" dirty="0">
                <a:solidFill>
                  <a:schemeClr val="dk2"/>
                </a:solidFill>
              </a:rPr>
              <a:t>This forum will be recorded</a:t>
            </a:r>
            <a:endParaRPr sz="1800" dirty="0">
              <a:solidFill>
                <a:schemeClr val="dk2"/>
              </a:solidFill>
            </a:endParaRPr>
          </a:p>
          <a:p>
            <a:pPr marL="457200" lvl="0" indent="-342900" algn="l" rtl="0">
              <a:spcBef>
                <a:spcPts val="0"/>
              </a:spcBef>
              <a:spcAft>
                <a:spcPts val="0"/>
              </a:spcAft>
              <a:buClr>
                <a:schemeClr val="dk2"/>
              </a:buClr>
              <a:buSzPts val="1800"/>
              <a:buChar char="●"/>
            </a:pPr>
            <a:r>
              <a:rPr lang="en" sz="1800" dirty="0">
                <a:solidFill>
                  <a:schemeClr val="dk2"/>
                </a:solidFill>
              </a:rPr>
              <a:t>All slides are operated centrally</a:t>
            </a:r>
            <a:endParaRPr sz="1800" dirty="0">
              <a:solidFill>
                <a:schemeClr val="dk2"/>
              </a:solidFill>
            </a:endParaRPr>
          </a:p>
        </p:txBody>
      </p:sp>
      <p:pic>
        <p:nvPicPr>
          <p:cNvPr id="2" name="Picture 1">
            <a:extLst>
              <a:ext uri="{FF2B5EF4-FFF2-40B4-BE49-F238E27FC236}">
                <a16:creationId xmlns:a16="http://schemas.microsoft.com/office/drawing/2014/main" id="{3C1E2F96-4053-BDB6-C199-9E53F36EF617}"/>
              </a:ext>
            </a:extLst>
          </p:cNvPr>
          <p:cNvPicPr>
            <a:picLocks noChangeAspect="1"/>
          </p:cNvPicPr>
          <p:nvPr/>
        </p:nvPicPr>
        <p:blipFill>
          <a:blip r:embed="rId3"/>
          <a:stretch>
            <a:fillRect/>
          </a:stretch>
        </p:blipFill>
        <p:spPr>
          <a:xfrm>
            <a:off x="4980970" y="0"/>
            <a:ext cx="4163030" cy="51435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9" name="Picture 18">
            <a:extLst>
              <a:ext uri="{FF2B5EF4-FFF2-40B4-BE49-F238E27FC236}">
                <a16:creationId xmlns:a16="http://schemas.microsoft.com/office/drawing/2014/main" id="{0928F029-A456-48D0-7D39-03F1E2AFB2A9}"/>
              </a:ext>
            </a:extLst>
          </p:cNvPr>
          <p:cNvPicPr>
            <a:picLocks noChangeAspect="1"/>
          </p:cNvPicPr>
          <p:nvPr/>
        </p:nvPicPr>
        <p:blipFill>
          <a:blip r:embed="rId3"/>
          <a:stretch>
            <a:fillRect/>
          </a:stretch>
        </p:blipFill>
        <p:spPr>
          <a:xfrm>
            <a:off x="3023547" y="335509"/>
            <a:ext cx="2835789" cy="2835789"/>
          </a:xfrm>
          <a:prstGeom prst="rect">
            <a:avLst/>
          </a:prstGeom>
        </p:spPr>
      </p:pic>
      <p:pic>
        <p:nvPicPr>
          <p:cNvPr id="17" name="Picture 16">
            <a:extLst>
              <a:ext uri="{FF2B5EF4-FFF2-40B4-BE49-F238E27FC236}">
                <a16:creationId xmlns:a16="http://schemas.microsoft.com/office/drawing/2014/main" id="{5ED62328-ABE3-4125-A5F7-2D7F7FB0D752}"/>
              </a:ext>
            </a:extLst>
          </p:cNvPr>
          <p:cNvPicPr>
            <a:picLocks noChangeAspect="1"/>
          </p:cNvPicPr>
          <p:nvPr/>
        </p:nvPicPr>
        <p:blipFill>
          <a:blip r:embed="rId4"/>
          <a:stretch>
            <a:fillRect/>
          </a:stretch>
        </p:blipFill>
        <p:spPr>
          <a:xfrm>
            <a:off x="248479" y="335509"/>
            <a:ext cx="2835789" cy="2835789"/>
          </a:xfrm>
          <a:prstGeom prst="rect">
            <a:avLst/>
          </a:prstGeom>
        </p:spPr>
      </p:pic>
      <p:pic>
        <p:nvPicPr>
          <p:cNvPr id="12" name="Picture 11">
            <a:extLst>
              <a:ext uri="{FF2B5EF4-FFF2-40B4-BE49-F238E27FC236}">
                <a16:creationId xmlns:a16="http://schemas.microsoft.com/office/drawing/2014/main" id="{139CD35B-9466-C21F-1691-C470620DE5C9}"/>
              </a:ext>
            </a:extLst>
          </p:cNvPr>
          <p:cNvPicPr>
            <a:picLocks noChangeAspect="1"/>
          </p:cNvPicPr>
          <p:nvPr/>
        </p:nvPicPr>
        <p:blipFill>
          <a:blip r:embed="rId5"/>
          <a:stretch>
            <a:fillRect/>
          </a:stretch>
        </p:blipFill>
        <p:spPr>
          <a:xfrm>
            <a:off x="5968675" y="900005"/>
            <a:ext cx="3002489" cy="2651798"/>
          </a:xfrm>
          <a:prstGeom prst="rect">
            <a:avLst/>
          </a:prstGeom>
        </p:spPr>
      </p:pic>
      <p:pic>
        <p:nvPicPr>
          <p:cNvPr id="9" name="Picture 8">
            <a:extLst>
              <a:ext uri="{FF2B5EF4-FFF2-40B4-BE49-F238E27FC236}">
                <a16:creationId xmlns:a16="http://schemas.microsoft.com/office/drawing/2014/main" id="{13C93D17-2B98-C72E-0057-0FAB72107B83}"/>
              </a:ext>
            </a:extLst>
          </p:cNvPr>
          <p:cNvPicPr>
            <a:picLocks noChangeAspect="1"/>
          </p:cNvPicPr>
          <p:nvPr/>
        </p:nvPicPr>
        <p:blipFill>
          <a:blip r:embed="rId6"/>
          <a:stretch>
            <a:fillRect/>
          </a:stretch>
        </p:blipFill>
        <p:spPr>
          <a:xfrm>
            <a:off x="3369877" y="3232513"/>
            <a:ext cx="2143130" cy="1892812"/>
          </a:xfrm>
          <a:prstGeom prst="rect">
            <a:avLst/>
          </a:prstGeom>
        </p:spPr>
      </p:pic>
      <p:pic>
        <p:nvPicPr>
          <p:cNvPr id="6" name="Picture 5">
            <a:extLst>
              <a:ext uri="{FF2B5EF4-FFF2-40B4-BE49-F238E27FC236}">
                <a16:creationId xmlns:a16="http://schemas.microsoft.com/office/drawing/2014/main" id="{89C82625-72DB-1575-BC3A-FEA171838D92}"/>
              </a:ext>
            </a:extLst>
          </p:cNvPr>
          <p:cNvPicPr>
            <a:picLocks noChangeAspect="1"/>
          </p:cNvPicPr>
          <p:nvPr/>
        </p:nvPicPr>
        <p:blipFill>
          <a:blip r:embed="rId7"/>
          <a:stretch>
            <a:fillRect/>
          </a:stretch>
        </p:blipFill>
        <p:spPr>
          <a:xfrm>
            <a:off x="793441" y="3250689"/>
            <a:ext cx="2143130" cy="1892812"/>
          </a:xfrm>
          <a:prstGeom prst="rect">
            <a:avLst/>
          </a:prstGeom>
        </p:spPr>
      </p:pic>
      <p:sp>
        <p:nvSpPr>
          <p:cNvPr id="189" name="Google Shape;189;p7"/>
          <p:cNvSpPr txBox="1"/>
          <p:nvPr/>
        </p:nvSpPr>
        <p:spPr>
          <a:xfrm>
            <a:off x="691044" y="56198"/>
            <a:ext cx="8331512" cy="324036"/>
          </a:xfrm>
          <a:prstGeom prst="rect">
            <a:avLst/>
          </a:prstGeom>
          <a:noFill/>
          <a:ln>
            <a:noFill/>
          </a:ln>
        </p:spPr>
        <p:txBody>
          <a:bodyPr spcFirstLastPara="1" wrap="square" lIns="68569" tIns="34275" rIns="68569" bIns="34275" anchor="ctr" anchorCtr="0">
            <a:noAutofit/>
          </a:bodyPr>
          <a:lstStyle/>
          <a:p>
            <a:pPr algn="ctr" defTabSz="685800">
              <a:lnSpc>
                <a:spcPct val="90000"/>
              </a:lnSpc>
              <a:buSzPts val="2800"/>
            </a:pPr>
            <a:r>
              <a:rPr lang="en-US" sz="2100" b="1" dirty="0">
                <a:latin typeface="Calibri"/>
                <a:ea typeface="Calibri"/>
                <a:cs typeface="Calibri"/>
                <a:sym typeface="Calibri"/>
              </a:rPr>
              <a:t>Surface air temperature: Aug, Sep and JJA 2025 anomalies (1991-2020)</a:t>
            </a:r>
            <a:endParaRPr sz="2100" b="1" dirty="0">
              <a:latin typeface="Calibri"/>
              <a:ea typeface="Calibri"/>
              <a:cs typeface="Calibri"/>
              <a:sym typeface="Calibri"/>
            </a:endParaRPr>
          </a:p>
        </p:txBody>
      </p:sp>
      <p:sp>
        <p:nvSpPr>
          <p:cNvPr id="192" name="Google Shape;192;p7"/>
          <p:cNvSpPr txBox="1"/>
          <p:nvPr/>
        </p:nvSpPr>
        <p:spPr>
          <a:xfrm>
            <a:off x="54689" y="4781020"/>
            <a:ext cx="997712"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dirty="0">
                <a:latin typeface="Calibri"/>
                <a:ea typeface="Calibri"/>
                <a:cs typeface="Calibri"/>
                <a:sym typeface="Calibri"/>
              </a:rPr>
              <a:t>[AARI / ERA5]</a:t>
            </a:r>
            <a:endParaRPr sz="1050" dirty="0">
              <a:latin typeface="Calibri"/>
              <a:ea typeface="Calibri"/>
              <a:cs typeface="Calibri"/>
              <a:sym typeface="Calibri"/>
            </a:endParaRPr>
          </a:p>
        </p:txBody>
      </p:sp>
      <p:sp>
        <p:nvSpPr>
          <p:cNvPr id="193" name="Google Shape;193;p7"/>
          <p:cNvSpPr txBox="1"/>
          <p:nvPr/>
        </p:nvSpPr>
        <p:spPr>
          <a:xfrm>
            <a:off x="4132882" y="3047173"/>
            <a:ext cx="997712" cy="276969"/>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350" b="1" dirty="0">
                <a:latin typeface="Calibri"/>
                <a:ea typeface="Calibri"/>
                <a:cs typeface="Calibri"/>
                <a:sym typeface="Calibri"/>
              </a:rPr>
              <a:t>Sep 2025</a:t>
            </a:r>
            <a:endParaRPr sz="2100" b="1" dirty="0">
              <a:latin typeface="Calibri"/>
              <a:ea typeface="Calibri"/>
              <a:cs typeface="Calibri"/>
              <a:sym typeface="Calibri"/>
            </a:endParaRPr>
          </a:p>
        </p:txBody>
      </p:sp>
      <p:sp>
        <p:nvSpPr>
          <p:cNvPr id="194" name="Google Shape;194;p7"/>
          <p:cNvSpPr txBox="1"/>
          <p:nvPr/>
        </p:nvSpPr>
        <p:spPr>
          <a:xfrm>
            <a:off x="1443148" y="3019240"/>
            <a:ext cx="997712" cy="276969"/>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350" b="1" dirty="0">
                <a:latin typeface="Calibri"/>
                <a:ea typeface="Calibri"/>
                <a:cs typeface="Calibri"/>
                <a:sym typeface="Calibri"/>
              </a:rPr>
              <a:t>Aug 2025</a:t>
            </a:r>
            <a:endParaRPr sz="2100" b="1" dirty="0">
              <a:latin typeface="Calibri"/>
              <a:ea typeface="Calibri"/>
              <a:cs typeface="Calibri"/>
              <a:sym typeface="Calibri"/>
            </a:endParaRPr>
          </a:p>
        </p:txBody>
      </p:sp>
      <p:sp>
        <p:nvSpPr>
          <p:cNvPr id="16" name="Google Shape;193;p7">
            <a:extLst>
              <a:ext uri="{FF2B5EF4-FFF2-40B4-BE49-F238E27FC236}">
                <a16:creationId xmlns:a16="http://schemas.microsoft.com/office/drawing/2014/main" id="{7DFE0223-E056-C0E0-1952-4853925EF2DE}"/>
              </a:ext>
            </a:extLst>
          </p:cNvPr>
          <p:cNvSpPr txBox="1"/>
          <p:nvPr/>
        </p:nvSpPr>
        <p:spPr>
          <a:xfrm>
            <a:off x="6822616" y="3324172"/>
            <a:ext cx="1716498" cy="276969"/>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350" b="1" dirty="0">
                <a:latin typeface="Calibri"/>
                <a:ea typeface="Calibri"/>
                <a:cs typeface="Calibri"/>
                <a:sym typeface="Calibri"/>
              </a:rPr>
              <a:t>JJA (summer) 2025</a:t>
            </a:r>
            <a:endParaRPr sz="2100" b="1" dirty="0">
              <a:latin typeface="Calibri"/>
              <a:ea typeface="Calibri"/>
              <a:cs typeface="Calibri"/>
              <a:sym typeface="Calibri"/>
            </a:endParaRPr>
          </a:p>
        </p:txBody>
      </p:sp>
      <p:sp>
        <p:nvSpPr>
          <p:cNvPr id="5" name="Rectangle 4">
            <a:extLst>
              <a:ext uri="{FF2B5EF4-FFF2-40B4-BE49-F238E27FC236}">
                <a16:creationId xmlns:a16="http://schemas.microsoft.com/office/drawing/2014/main" id="{5065E30F-092D-A990-6036-377FAC572AD9}"/>
              </a:ext>
            </a:extLst>
          </p:cNvPr>
          <p:cNvSpPr/>
          <p:nvPr/>
        </p:nvSpPr>
        <p:spPr>
          <a:xfrm>
            <a:off x="5915093" y="887068"/>
            <a:ext cx="3098769" cy="2836691"/>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srgbClr val="FFFFFF"/>
              </a:solidFill>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5" name="Picture 14">
            <a:extLst>
              <a:ext uri="{FF2B5EF4-FFF2-40B4-BE49-F238E27FC236}">
                <a16:creationId xmlns:a16="http://schemas.microsoft.com/office/drawing/2014/main" id="{75EA987A-1F85-C503-73D7-ADAF3B0B9790}"/>
              </a:ext>
            </a:extLst>
          </p:cNvPr>
          <p:cNvPicPr>
            <a:picLocks noChangeAspect="1"/>
          </p:cNvPicPr>
          <p:nvPr/>
        </p:nvPicPr>
        <p:blipFill>
          <a:blip r:embed="rId3"/>
          <a:stretch>
            <a:fillRect/>
          </a:stretch>
        </p:blipFill>
        <p:spPr>
          <a:xfrm>
            <a:off x="1460153" y="3221763"/>
            <a:ext cx="1714503" cy="1514249"/>
          </a:xfrm>
          <a:prstGeom prst="rect">
            <a:avLst/>
          </a:prstGeom>
        </p:spPr>
      </p:pic>
      <p:pic>
        <p:nvPicPr>
          <p:cNvPr id="12" name="Picture 11">
            <a:extLst>
              <a:ext uri="{FF2B5EF4-FFF2-40B4-BE49-F238E27FC236}">
                <a16:creationId xmlns:a16="http://schemas.microsoft.com/office/drawing/2014/main" id="{2516787B-B5F7-C585-CDA5-BC46AA93F717}"/>
              </a:ext>
            </a:extLst>
          </p:cNvPr>
          <p:cNvPicPr>
            <a:picLocks noChangeAspect="1"/>
          </p:cNvPicPr>
          <p:nvPr/>
        </p:nvPicPr>
        <p:blipFill>
          <a:blip r:embed="rId4"/>
          <a:stretch>
            <a:fillRect/>
          </a:stretch>
        </p:blipFill>
        <p:spPr>
          <a:xfrm>
            <a:off x="3069259" y="1736987"/>
            <a:ext cx="1285877" cy="1135687"/>
          </a:xfrm>
          <a:prstGeom prst="rect">
            <a:avLst/>
          </a:prstGeom>
        </p:spPr>
      </p:pic>
      <p:pic>
        <p:nvPicPr>
          <p:cNvPr id="10" name="Picture 9">
            <a:extLst>
              <a:ext uri="{FF2B5EF4-FFF2-40B4-BE49-F238E27FC236}">
                <a16:creationId xmlns:a16="http://schemas.microsoft.com/office/drawing/2014/main" id="{E9B48EDF-ECF5-7578-105B-461FBC6833C0}"/>
              </a:ext>
            </a:extLst>
          </p:cNvPr>
          <p:cNvPicPr>
            <a:picLocks noChangeAspect="1"/>
          </p:cNvPicPr>
          <p:nvPr/>
        </p:nvPicPr>
        <p:blipFill>
          <a:blip r:embed="rId5"/>
          <a:stretch>
            <a:fillRect/>
          </a:stretch>
        </p:blipFill>
        <p:spPr>
          <a:xfrm>
            <a:off x="1623667" y="1723638"/>
            <a:ext cx="1285877" cy="1135687"/>
          </a:xfrm>
          <a:prstGeom prst="rect">
            <a:avLst/>
          </a:prstGeom>
        </p:spPr>
      </p:pic>
      <p:pic>
        <p:nvPicPr>
          <p:cNvPr id="8" name="Picture 7">
            <a:extLst>
              <a:ext uri="{FF2B5EF4-FFF2-40B4-BE49-F238E27FC236}">
                <a16:creationId xmlns:a16="http://schemas.microsoft.com/office/drawing/2014/main" id="{8C0402CC-D6C3-3D6C-F66D-0AFC35B393F6}"/>
              </a:ext>
            </a:extLst>
          </p:cNvPr>
          <p:cNvPicPr>
            <a:picLocks noChangeAspect="1"/>
          </p:cNvPicPr>
          <p:nvPr/>
        </p:nvPicPr>
        <p:blipFill>
          <a:blip r:embed="rId6"/>
          <a:stretch>
            <a:fillRect/>
          </a:stretch>
        </p:blipFill>
        <p:spPr>
          <a:xfrm>
            <a:off x="3722592" y="508967"/>
            <a:ext cx="1285877" cy="1135687"/>
          </a:xfrm>
          <a:prstGeom prst="rect">
            <a:avLst/>
          </a:prstGeom>
        </p:spPr>
      </p:pic>
      <p:pic>
        <p:nvPicPr>
          <p:cNvPr id="6" name="Picture 5">
            <a:extLst>
              <a:ext uri="{FF2B5EF4-FFF2-40B4-BE49-F238E27FC236}">
                <a16:creationId xmlns:a16="http://schemas.microsoft.com/office/drawing/2014/main" id="{4E56FC3C-30CE-F964-C42C-10293FA87F6D}"/>
              </a:ext>
            </a:extLst>
          </p:cNvPr>
          <p:cNvPicPr>
            <a:picLocks noChangeAspect="1"/>
          </p:cNvPicPr>
          <p:nvPr/>
        </p:nvPicPr>
        <p:blipFill>
          <a:blip r:embed="rId7"/>
          <a:stretch>
            <a:fillRect/>
          </a:stretch>
        </p:blipFill>
        <p:spPr>
          <a:xfrm>
            <a:off x="2331820" y="508968"/>
            <a:ext cx="1285877" cy="1135687"/>
          </a:xfrm>
          <a:prstGeom prst="rect">
            <a:avLst/>
          </a:prstGeom>
        </p:spPr>
      </p:pic>
      <p:sp>
        <p:nvSpPr>
          <p:cNvPr id="205" name="Google Shape;205;p8"/>
          <p:cNvSpPr txBox="1"/>
          <p:nvPr/>
        </p:nvSpPr>
        <p:spPr>
          <a:xfrm>
            <a:off x="-1" y="4915361"/>
            <a:ext cx="1639230"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dirty="0">
                <a:latin typeface="Calibri"/>
                <a:ea typeface="Calibri"/>
                <a:cs typeface="Calibri"/>
                <a:sym typeface="Calibri"/>
              </a:rPr>
              <a:t>[AARI / WMO GTS]</a:t>
            </a:r>
            <a:endParaRPr sz="1050" dirty="0">
              <a:latin typeface="Calibri"/>
              <a:ea typeface="Calibri"/>
              <a:cs typeface="Calibri"/>
              <a:sym typeface="Calibri"/>
            </a:endParaRPr>
          </a:p>
        </p:txBody>
      </p:sp>
      <p:graphicFrame>
        <p:nvGraphicFramePr>
          <p:cNvPr id="210" name="Google Shape;210;p8"/>
          <p:cNvGraphicFramePr/>
          <p:nvPr/>
        </p:nvGraphicFramePr>
        <p:xfrm>
          <a:off x="7229845" y="4748409"/>
          <a:ext cx="1800225" cy="349568"/>
        </p:xfrm>
        <a:graphic>
          <a:graphicData uri="http://schemas.openxmlformats.org/drawingml/2006/table">
            <a:tbl>
              <a:tblPr>
                <a:noFill/>
              </a:tblPr>
              <a:tblGrid>
                <a:gridCol w="1800225">
                  <a:extLst>
                    <a:ext uri="{9D8B030D-6E8A-4147-A177-3AD203B41FA5}">
                      <a16:colId xmlns:a16="http://schemas.microsoft.com/office/drawing/2014/main" val="20000"/>
                    </a:ext>
                  </a:extLst>
                </a:gridCol>
              </a:tblGrid>
              <a:tr h="167164">
                <a:tc>
                  <a:txBody>
                    <a:bodyPr/>
                    <a:lstStyle/>
                    <a:p>
                      <a:pPr marL="0" marR="0" lvl="0" indent="0" algn="ctr" rtl="0">
                        <a:spcBef>
                          <a:spcPts val="0"/>
                        </a:spcBef>
                        <a:spcAft>
                          <a:spcPts val="0"/>
                        </a:spcAft>
                        <a:buNone/>
                      </a:pPr>
                      <a:r>
                        <a:rPr lang="en-US" sz="1100" b="1" i="0" u="none" strike="noStrike" cap="none" dirty="0" err="1">
                          <a:solidFill>
                            <a:srgbClr val="000000"/>
                          </a:solidFill>
                          <a:latin typeface="Calibri"/>
                          <a:ea typeface="Calibri"/>
                          <a:cs typeface="Calibri"/>
                          <a:sym typeface="Calibri"/>
                        </a:rPr>
                        <a:t>Anom</a:t>
                      </a:r>
                      <a:r>
                        <a:rPr lang="en-US" sz="1100" b="1" i="0" u="none" strike="noStrike" cap="none" dirty="0">
                          <a:solidFill>
                            <a:srgbClr val="000000"/>
                          </a:solidFill>
                          <a:latin typeface="Calibri"/>
                          <a:ea typeface="Calibri"/>
                          <a:cs typeface="Calibri"/>
                          <a:sym typeface="Calibri"/>
                        </a:rPr>
                        <a:t>(</a:t>
                      </a:r>
                      <a:r>
                        <a:rPr lang="en-US" sz="1100" b="1" i="0" u="none" strike="noStrike" cap="none" dirty="0" err="1">
                          <a:solidFill>
                            <a:srgbClr val="000000"/>
                          </a:solidFill>
                          <a:latin typeface="Calibri"/>
                          <a:ea typeface="Calibri"/>
                          <a:cs typeface="Calibri"/>
                          <a:sym typeface="Calibri"/>
                        </a:rPr>
                        <a:t>Rank|Year</a:t>
                      </a:r>
                      <a:r>
                        <a:rPr lang="en-US" sz="800" b="1" i="0" u="none" strike="noStrike" cap="none" dirty="0" err="1">
                          <a:solidFill>
                            <a:srgbClr val="000000"/>
                          </a:solidFill>
                          <a:latin typeface="Calibri"/>
                          <a:ea typeface="Calibri"/>
                          <a:cs typeface="Calibri"/>
                          <a:sym typeface="Calibri"/>
                        </a:rPr>
                        <a:t>min</a:t>
                      </a:r>
                      <a:r>
                        <a:rPr lang="en-US" sz="1100" b="1" i="0" u="none" strike="noStrike" cap="none" dirty="0" err="1">
                          <a:solidFill>
                            <a:srgbClr val="000000"/>
                          </a:solidFill>
                          <a:latin typeface="Calibri"/>
                          <a:ea typeface="Calibri"/>
                          <a:cs typeface="Calibri"/>
                          <a:sym typeface="Calibri"/>
                        </a:rPr>
                        <a:t>|Year</a:t>
                      </a:r>
                      <a:r>
                        <a:rPr lang="en-US" sz="800" b="1" i="0" u="none" strike="noStrike" cap="none" dirty="0" err="1">
                          <a:solidFill>
                            <a:srgbClr val="000000"/>
                          </a:solidFill>
                          <a:latin typeface="Calibri"/>
                          <a:ea typeface="Calibri"/>
                          <a:cs typeface="Calibri"/>
                          <a:sym typeface="Calibri"/>
                        </a:rPr>
                        <a:t>max</a:t>
                      </a:r>
                      <a:r>
                        <a:rPr lang="en-US" sz="1100" b="1" i="0" u="none" strike="noStrike" cap="none" dirty="0">
                          <a:solidFill>
                            <a:srgbClr val="000000"/>
                          </a:solidFill>
                          <a:latin typeface="Calibri"/>
                          <a:ea typeface="Calibri"/>
                          <a:cs typeface="Calibri"/>
                          <a:sym typeface="Calibri"/>
                        </a:rPr>
                        <a:t>)</a:t>
                      </a:r>
                      <a:endParaRPr sz="800" dirty="0"/>
                    </a:p>
                  </a:txBody>
                  <a:tcPr marL="7144" marR="7144" marT="7144"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C99"/>
                    </a:solidFill>
                  </a:tcPr>
                </a:tc>
                <a:extLst>
                  <a:ext uri="{0D108BD9-81ED-4DB2-BD59-A6C34878D82A}">
                    <a16:rowId xmlns:a16="http://schemas.microsoft.com/office/drawing/2014/main" val="10000"/>
                  </a:ext>
                </a:extLst>
              </a:tr>
              <a:tr h="167164">
                <a:tc>
                  <a:txBody>
                    <a:bodyPr/>
                    <a:lstStyle/>
                    <a:p>
                      <a:pPr marL="0" marR="0" lvl="0" indent="0" algn="ctr" rtl="0">
                        <a:spcBef>
                          <a:spcPts val="0"/>
                        </a:spcBef>
                        <a:spcAft>
                          <a:spcPts val="0"/>
                        </a:spcAft>
                        <a:buNone/>
                      </a:pPr>
                      <a:endParaRPr sz="1100" b="1" i="0" u="none" strike="noStrike" cap="none" dirty="0">
                        <a:solidFill>
                          <a:srgbClr val="000000"/>
                        </a:solidFill>
                        <a:latin typeface="Calibri"/>
                        <a:ea typeface="Calibri"/>
                        <a:cs typeface="Calibri"/>
                        <a:sym typeface="Calibri"/>
                      </a:endParaRPr>
                    </a:p>
                  </a:txBody>
                  <a:tcPr marL="7144" marR="7144" marT="7144"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C99"/>
                    </a:solidFill>
                  </a:tcPr>
                </a:tc>
                <a:extLst>
                  <a:ext uri="{0D108BD9-81ED-4DB2-BD59-A6C34878D82A}">
                    <a16:rowId xmlns:a16="http://schemas.microsoft.com/office/drawing/2014/main" val="10001"/>
                  </a:ext>
                </a:extLst>
              </a:tr>
            </a:tbl>
          </a:graphicData>
        </a:graphic>
      </p:graphicFrame>
      <p:sp>
        <p:nvSpPr>
          <p:cNvPr id="14" name="Google Shape;203;p8">
            <a:extLst>
              <a:ext uri="{FF2B5EF4-FFF2-40B4-BE49-F238E27FC236}">
                <a16:creationId xmlns:a16="http://schemas.microsoft.com/office/drawing/2014/main" id="{087E35FF-C254-F255-24A5-E44AD3E0D638}"/>
              </a:ext>
            </a:extLst>
          </p:cNvPr>
          <p:cNvSpPr txBox="1"/>
          <p:nvPr/>
        </p:nvSpPr>
        <p:spPr>
          <a:xfrm>
            <a:off x="0" y="35661"/>
            <a:ext cx="5646680" cy="300257"/>
          </a:xfrm>
          <a:prstGeom prst="rect">
            <a:avLst/>
          </a:prstGeom>
          <a:noFill/>
          <a:ln>
            <a:noFill/>
          </a:ln>
        </p:spPr>
        <p:txBody>
          <a:bodyPr spcFirstLastPara="1" wrap="square" lIns="68569" tIns="34275" rIns="68569" bIns="34275" anchor="ctr" anchorCtr="0">
            <a:noAutofit/>
          </a:bodyPr>
          <a:lstStyle/>
          <a:p>
            <a:pPr defTabSz="685800">
              <a:lnSpc>
                <a:spcPct val="90000"/>
              </a:lnSpc>
              <a:buSzPts val="2400"/>
            </a:pPr>
            <a:r>
              <a:rPr lang="en-US" sz="1800" b="1" dirty="0">
                <a:latin typeface="Calibri" panose="020F0502020204030204" pitchFamily="34" charset="0"/>
                <a:ea typeface="Calibri" panose="020F0502020204030204" pitchFamily="34" charset="0"/>
                <a:cs typeface="Calibri" panose="020F0502020204030204" pitchFamily="34" charset="0"/>
                <a:sym typeface="Calibri"/>
              </a:rPr>
              <a:t>Surface air temperature: May – September 2025 (ranks)</a:t>
            </a:r>
            <a:endParaRPr sz="18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67B2A15-C9E7-7D3F-63C3-854A3E3D8E06}"/>
              </a:ext>
            </a:extLst>
          </p:cNvPr>
          <p:cNvSpPr txBox="1"/>
          <p:nvPr/>
        </p:nvSpPr>
        <p:spPr>
          <a:xfrm>
            <a:off x="3843337" y="4637977"/>
            <a:ext cx="3014663" cy="528606"/>
          </a:xfrm>
          <a:prstGeom prst="rect">
            <a:avLst/>
          </a:prstGeom>
          <a:noFill/>
        </p:spPr>
        <p:txBody>
          <a:bodyPr wrap="square">
            <a:spAutoFit/>
          </a:bodyPr>
          <a:lstStyle/>
          <a:p>
            <a:pPr defTabSz="685800">
              <a:lnSpc>
                <a:spcPct val="90000"/>
              </a:lnSpc>
              <a:buSzPts val="2000"/>
            </a:pPr>
            <a:r>
              <a:rPr lang="en-US" sz="1050" dirty="0">
                <a:latin typeface="Calibri" panose="020F0502020204030204" pitchFamily="34" charset="0"/>
                <a:ea typeface="Calibri" panose="020F0502020204030204" pitchFamily="34" charset="0"/>
                <a:cs typeface="Calibri" panose="020F0502020204030204" pitchFamily="34" charset="0"/>
                <a:sym typeface="Calibri"/>
              </a:rPr>
              <a:t>Anomalies relative to: 1991-2020 (stations, ERA5)</a:t>
            </a:r>
            <a:endParaRPr lang="en-US" sz="1050" dirty="0">
              <a:latin typeface="Calibri" panose="020F0502020204030204" pitchFamily="34" charset="0"/>
              <a:ea typeface="Calibri" panose="020F0502020204030204" pitchFamily="34" charset="0"/>
              <a:cs typeface="Calibri" panose="020F0502020204030204" pitchFamily="34" charset="0"/>
            </a:endParaRPr>
          </a:p>
          <a:p>
            <a:pPr defTabSz="685800">
              <a:lnSpc>
                <a:spcPct val="90000"/>
              </a:lnSpc>
              <a:buSzPts val="2000"/>
            </a:pPr>
            <a:r>
              <a:rPr lang="en-US" sz="1050" dirty="0">
                <a:latin typeface="Calibri"/>
                <a:ea typeface="Calibri"/>
                <a:cs typeface="Calibri"/>
                <a:sym typeface="Calibri"/>
              </a:rPr>
              <a:t>Ranks: based on 1950-2025 (stations, ERA5)</a:t>
            </a:r>
          </a:p>
          <a:p>
            <a:pPr defTabSz="685800">
              <a:lnSpc>
                <a:spcPct val="90000"/>
              </a:lnSpc>
              <a:buSzPts val="2000"/>
            </a:pPr>
            <a:r>
              <a:rPr lang="en-US" sz="1050" dirty="0">
                <a:latin typeface="Calibri"/>
                <a:ea typeface="Calibri"/>
                <a:cs typeface="Calibri"/>
                <a:sym typeface="Calibri"/>
              </a:rPr>
              <a:t>Year min/max: based on 1900-2025 (stations)</a:t>
            </a:r>
          </a:p>
        </p:txBody>
      </p:sp>
      <p:sp>
        <p:nvSpPr>
          <p:cNvPr id="33" name="Google Shape;199;p8">
            <a:extLst>
              <a:ext uri="{FF2B5EF4-FFF2-40B4-BE49-F238E27FC236}">
                <a16:creationId xmlns:a16="http://schemas.microsoft.com/office/drawing/2014/main" id="{18912ED8-B74A-C026-0A71-5661316349B8}"/>
              </a:ext>
            </a:extLst>
          </p:cNvPr>
          <p:cNvSpPr txBox="1"/>
          <p:nvPr/>
        </p:nvSpPr>
        <p:spPr>
          <a:xfrm>
            <a:off x="1870867" y="2774417"/>
            <a:ext cx="798093" cy="253885"/>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200" b="1" dirty="0">
                <a:latin typeface="Calibri"/>
                <a:ea typeface="Calibri"/>
                <a:cs typeface="Calibri"/>
                <a:sym typeface="Calibri"/>
              </a:rPr>
              <a:t>Aug 2025</a:t>
            </a:r>
            <a:endParaRPr sz="1800" b="1" dirty="0">
              <a:latin typeface="Calibri"/>
              <a:ea typeface="Calibri"/>
              <a:cs typeface="Calibri"/>
              <a:sym typeface="Calibri"/>
            </a:endParaRPr>
          </a:p>
        </p:txBody>
      </p:sp>
      <p:sp>
        <p:nvSpPr>
          <p:cNvPr id="37" name="Google Shape;199;p8">
            <a:extLst>
              <a:ext uri="{FF2B5EF4-FFF2-40B4-BE49-F238E27FC236}">
                <a16:creationId xmlns:a16="http://schemas.microsoft.com/office/drawing/2014/main" id="{D9C1FC74-65A8-77B9-1507-E81E785090CD}"/>
              </a:ext>
            </a:extLst>
          </p:cNvPr>
          <p:cNvSpPr txBox="1"/>
          <p:nvPr/>
        </p:nvSpPr>
        <p:spPr>
          <a:xfrm>
            <a:off x="3335141" y="2782915"/>
            <a:ext cx="798093" cy="253885"/>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200" b="1" dirty="0">
                <a:latin typeface="Calibri"/>
                <a:ea typeface="Calibri"/>
                <a:cs typeface="Calibri"/>
                <a:sym typeface="Calibri"/>
              </a:rPr>
              <a:t>Sep 2025</a:t>
            </a:r>
            <a:endParaRPr sz="1800" b="1" dirty="0">
              <a:latin typeface="Calibri"/>
              <a:ea typeface="Calibri"/>
              <a:cs typeface="Calibri"/>
              <a:sym typeface="Calibri"/>
            </a:endParaRPr>
          </a:p>
        </p:txBody>
      </p:sp>
      <p:sp>
        <p:nvSpPr>
          <p:cNvPr id="50" name="Rectangle 49">
            <a:extLst>
              <a:ext uri="{FF2B5EF4-FFF2-40B4-BE49-F238E27FC236}">
                <a16:creationId xmlns:a16="http://schemas.microsoft.com/office/drawing/2014/main" id="{20D58BFF-9EEC-F698-AB4B-36D4F23D0F8C}"/>
              </a:ext>
            </a:extLst>
          </p:cNvPr>
          <p:cNvSpPr/>
          <p:nvPr/>
        </p:nvSpPr>
        <p:spPr>
          <a:xfrm>
            <a:off x="85594" y="477048"/>
            <a:ext cx="5127171" cy="25616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srgbClr val="FFFFFF"/>
              </a:solidFill>
              <a:latin typeface="Arial"/>
            </a:endParaRPr>
          </a:p>
        </p:txBody>
      </p:sp>
      <p:sp>
        <p:nvSpPr>
          <p:cNvPr id="51" name="Rectangle 50">
            <a:extLst>
              <a:ext uri="{FF2B5EF4-FFF2-40B4-BE49-F238E27FC236}">
                <a16:creationId xmlns:a16="http://schemas.microsoft.com/office/drawing/2014/main" id="{C168DD56-ECE6-6D4D-3053-8C0B978AF0D7}"/>
              </a:ext>
            </a:extLst>
          </p:cNvPr>
          <p:cNvSpPr/>
          <p:nvPr/>
        </p:nvSpPr>
        <p:spPr>
          <a:xfrm>
            <a:off x="84746" y="3118273"/>
            <a:ext cx="3592308" cy="176019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srgbClr val="FFFFFF"/>
              </a:solidFill>
              <a:latin typeface="Arial"/>
            </a:endParaRPr>
          </a:p>
        </p:txBody>
      </p:sp>
      <p:sp>
        <p:nvSpPr>
          <p:cNvPr id="53" name="TextBox 52">
            <a:extLst>
              <a:ext uri="{FF2B5EF4-FFF2-40B4-BE49-F238E27FC236}">
                <a16:creationId xmlns:a16="http://schemas.microsoft.com/office/drawing/2014/main" id="{096A4C72-B3A6-6411-BFAD-9D1491FD4CD0}"/>
              </a:ext>
            </a:extLst>
          </p:cNvPr>
          <p:cNvSpPr txBox="1"/>
          <p:nvPr/>
        </p:nvSpPr>
        <p:spPr>
          <a:xfrm>
            <a:off x="1545492" y="3001251"/>
            <a:ext cx="1543825" cy="253916"/>
          </a:xfrm>
          <a:prstGeom prst="rect">
            <a:avLst/>
          </a:prstGeom>
          <a:solidFill>
            <a:schemeClr val="lt1"/>
          </a:solidFill>
          <a:ln w="22225">
            <a:solidFill>
              <a:srgbClr val="0070C0"/>
            </a:solidFill>
          </a:ln>
        </p:spPr>
        <p:txBody>
          <a:bodyPr wrap="square">
            <a:spAutoFit/>
          </a:bodyPr>
          <a:lstStyle/>
          <a:p>
            <a:pPr defTabSz="685800"/>
            <a:r>
              <a:rPr lang="en-US" sz="1050" b="1" dirty="0">
                <a:latin typeface="Calibri"/>
                <a:ea typeface="Calibri"/>
                <a:cs typeface="Calibri"/>
                <a:sym typeface="Calibri"/>
              </a:rPr>
              <a:t>Ranks: 1950-2025 </a:t>
            </a:r>
            <a:endParaRPr lang="en-US" sz="1050" b="1" dirty="0"/>
          </a:p>
        </p:txBody>
      </p:sp>
      <p:sp>
        <p:nvSpPr>
          <p:cNvPr id="54" name="TextBox 53">
            <a:extLst>
              <a:ext uri="{FF2B5EF4-FFF2-40B4-BE49-F238E27FC236}">
                <a16:creationId xmlns:a16="http://schemas.microsoft.com/office/drawing/2014/main" id="{FB5A0241-9474-7CF6-C43E-7359595AEBED}"/>
              </a:ext>
            </a:extLst>
          </p:cNvPr>
          <p:cNvSpPr txBox="1"/>
          <p:nvPr/>
        </p:nvSpPr>
        <p:spPr>
          <a:xfrm>
            <a:off x="1717481" y="306749"/>
            <a:ext cx="1543825" cy="253916"/>
          </a:xfrm>
          <a:prstGeom prst="rect">
            <a:avLst/>
          </a:prstGeom>
          <a:solidFill>
            <a:schemeClr val="lt1"/>
          </a:solidFill>
          <a:ln w="22225">
            <a:solidFill>
              <a:srgbClr val="0070C0"/>
            </a:solidFill>
          </a:ln>
        </p:spPr>
        <p:txBody>
          <a:bodyPr wrap="square">
            <a:spAutoFit/>
          </a:bodyPr>
          <a:lstStyle/>
          <a:p>
            <a:pPr algn="ctr" defTabSz="685800"/>
            <a:r>
              <a:rPr lang="en-US" sz="1050" b="1" dirty="0">
                <a:latin typeface="Calibri"/>
                <a:ea typeface="Calibri"/>
                <a:cs typeface="Calibri"/>
                <a:sym typeface="Calibri"/>
              </a:rPr>
              <a:t>Ranks: 1950-2025 </a:t>
            </a:r>
            <a:endParaRPr lang="en-US" sz="1050" b="1" dirty="0"/>
          </a:p>
        </p:txBody>
      </p:sp>
      <p:sp>
        <p:nvSpPr>
          <p:cNvPr id="24" name="Google Shape;199;p8">
            <a:extLst>
              <a:ext uri="{FF2B5EF4-FFF2-40B4-BE49-F238E27FC236}">
                <a16:creationId xmlns:a16="http://schemas.microsoft.com/office/drawing/2014/main" id="{97FE8DD6-E18E-06E3-227B-662C486BB2DE}"/>
              </a:ext>
            </a:extLst>
          </p:cNvPr>
          <p:cNvSpPr txBox="1"/>
          <p:nvPr/>
        </p:nvSpPr>
        <p:spPr>
          <a:xfrm>
            <a:off x="3994175" y="1569226"/>
            <a:ext cx="798093" cy="253885"/>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200" b="1" dirty="0">
                <a:latin typeface="Calibri"/>
                <a:ea typeface="Calibri"/>
                <a:cs typeface="Calibri"/>
                <a:sym typeface="Calibri"/>
              </a:rPr>
              <a:t>Jul 2025</a:t>
            </a:r>
            <a:endParaRPr sz="1800" b="1" dirty="0">
              <a:latin typeface="Calibri"/>
              <a:ea typeface="Calibri"/>
              <a:cs typeface="Calibri"/>
              <a:sym typeface="Calibri"/>
            </a:endParaRPr>
          </a:p>
        </p:txBody>
      </p:sp>
      <p:sp>
        <p:nvSpPr>
          <p:cNvPr id="21" name="Google Shape;199;p8">
            <a:extLst>
              <a:ext uri="{FF2B5EF4-FFF2-40B4-BE49-F238E27FC236}">
                <a16:creationId xmlns:a16="http://schemas.microsoft.com/office/drawing/2014/main" id="{8983D48D-B89E-7EF6-25B6-0555B3B7D4F8}"/>
              </a:ext>
            </a:extLst>
          </p:cNvPr>
          <p:cNvSpPr txBox="1"/>
          <p:nvPr/>
        </p:nvSpPr>
        <p:spPr>
          <a:xfrm>
            <a:off x="2566393" y="1584121"/>
            <a:ext cx="798093" cy="253885"/>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200" b="1" dirty="0">
                <a:latin typeface="Calibri"/>
                <a:ea typeface="Calibri"/>
                <a:cs typeface="Calibri"/>
                <a:sym typeface="Calibri"/>
              </a:rPr>
              <a:t>Jun 2025</a:t>
            </a:r>
            <a:endParaRPr sz="1800" b="1" dirty="0">
              <a:latin typeface="Calibri"/>
              <a:ea typeface="Calibri"/>
              <a:cs typeface="Calibri"/>
              <a:sym typeface="Calibri"/>
            </a:endParaRPr>
          </a:p>
        </p:txBody>
      </p:sp>
      <p:sp>
        <p:nvSpPr>
          <p:cNvPr id="18" name="Google Shape;199;p8">
            <a:extLst>
              <a:ext uri="{FF2B5EF4-FFF2-40B4-BE49-F238E27FC236}">
                <a16:creationId xmlns:a16="http://schemas.microsoft.com/office/drawing/2014/main" id="{774B24EE-959A-8BAC-E1D9-BEE0972A6AAB}"/>
              </a:ext>
            </a:extLst>
          </p:cNvPr>
          <p:cNvSpPr txBox="1"/>
          <p:nvPr/>
        </p:nvSpPr>
        <p:spPr>
          <a:xfrm>
            <a:off x="1238249" y="1593720"/>
            <a:ext cx="779196" cy="253885"/>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200" b="1" dirty="0">
                <a:latin typeface="Calibri"/>
                <a:ea typeface="Calibri"/>
                <a:cs typeface="Calibri"/>
                <a:sym typeface="Calibri"/>
              </a:rPr>
              <a:t>May 2025</a:t>
            </a:r>
            <a:endParaRPr sz="1800" b="1" dirty="0">
              <a:latin typeface="Calibri"/>
              <a:ea typeface="Calibri"/>
              <a:cs typeface="Calibri"/>
              <a:sym typeface="Calibri"/>
            </a:endParaRPr>
          </a:p>
        </p:txBody>
      </p:sp>
      <p:sp>
        <p:nvSpPr>
          <p:cNvPr id="39" name="Google Shape;199;p8">
            <a:extLst>
              <a:ext uri="{FF2B5EF4-FFF2-40B4-BE49-F238E27FC236}">
                <a16:creationId xmlns:a16="http://schemas.microsoft.com/office/drawing/2014/main" id="{98C94872-660C-9C1C-53FB-4ACF6ED764FC}"/>
              </a:ext>
            </a:extLst>
          </p:cNvPr>
          <p:cNvSpPr txBox="1"/>
          <p:nvPr/>
        </p:nvSpPr>
        <p:spPr>
          <a:xfrm>
            <a:off x="1543137" y="4582867"/>
            <a:ext cx="1344729" cy="2538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200" b="1" dirty="0">
                <a:latin typeface="Calibri"/>
                <a:ea typeface="Calibri"/>
                <a:cs typeface="Calibri"/>
                <a:sym typeface="Calibri"/>
              </a:rPr>
              <a:t>JJA 2025</a:t>
            </a:r>
            <a:endParaRPr sz="1800" b="1" dirty="0">
              <a:latin typeface="Calibri"/>
              <a:ea typeface="Calibri"/>
              <a:cs typeface="Calibri"/>
              <a:sym typeface="Calibri"/>
            </a:endParaRPr>
          </a:p>
        </p:txBody>
      </p:sp>
      <p:pic>
        <p:nvPicPr>
          <p:cNvPr id="60" name="Google Shape;240;p10">
            <a:extLst>
              <a:ext uri="{FF2B5EF4-FFF2-40B4-BE49-F238E27FC236}">
                <a16:creationId xmlns:a16="http://schemas.microsoft.com/office/drawing/2014/main" id="{48375271-0260-A593-F017-DDB24A283839}"/>
              </a:ext>
            </a:extLst>
          </p:cNvPr>
          <p:cNvPicPr preferRelativeResize="0"/>
          <p:nvPr/>
        </p:nvPicPr>
        <p:blipFill rotWithShape="1">
          <a:blip r:embed="rId8">
            <a:alphaModFix/>
          </a:blip>
          <a:srcRect/>
          <a:stretch/>
        </p:blipFill>
        <p:spPr>
          <a:xfrm>
            <a:off x="127100" y="2407231"/>
            <a:ext cx="1363625" cy="1363625"/>
          </a:xfrm>
          <a:prstGeom prst="rect">
            <a:avLst/>
          </a:prstGeom>
          <a:noFill/>
          <a:ln>
            <a:noFill/>
          </a:ln>
        </p:spPr>
      </p:pic>
      <p:pic>
        <p:nvPicPr>
          <p:cNvPr id="4" name="Picture 3">
            <a:extLst>
              <a:ext uri="{FF2B5EF4-FFF2-40B4-BE49-F238E27FC236}">
                <a16:creationId xmlns:a16="http://schemas.microsoft.com/office/drawing/2014/main" id="{5580C04B-EF48-2C8A-5CC4-5EB582C0E032}"/>
              </a:ext>
            </a:extLst>
          </p:cNvPr>
          <p:cNvPicPr>
            <a:picLocks noChangeAspect="1"/>
          </p:cNvPicPr>
          <p:nvPr/>
        </p:nvPicPr>
        <p:blipFill>
          <a:blip r:embed="rId9"/>
          <a:stretch>
            <a:fillRect/>
          </a:stretch>
        </p:blipFill>
        <p:spPr>
          <a:xfrm>
            <a:off x="953692" y="537582"/>
            <a:ext cx="1285877" cy="1135687"/>
          </a:xfrm>
          <a:prstGeom prst="rect">
            <a:avLst/>
          </a:prstGeom>
        </p:spPr>
      </p:pic>
      <p:graphicFrame>
        <p:nvGraphicFramePr>
          <p:cNvPr id="17" name="Object 16">
            <a:extLst>
              <a:ext uri="{FF2B5EF4-FFF2-40B4-BE49-F238E27FC236}">
                <a16:creationId xmlns:a16="http://schemas.microsoft.com/office/drawing/2014/main" id="{DD125BAB-099C-5028-CE22-25C4C1C83CAD}"/>
              </a:ext>
            </a:extLst>
          </p:cNvPr>
          <p:cNvGraphicFramePr>
            <a:graphicFrameLocks noChangeAspect="1"/>
          </p:cNvGraphicFramePr>
          <p:nvPr/>
        </p:nvGraphicFramePr>
        <p:xfrm>
          <a:off x="4229100" y="3165873"/>
          <a:ext cx="6503194" cy="1612106"/>
        </p:xfrm>
        <a:graphic>
          <a:graphicData uri="http://schemas.openxmlformats.org/presentationml/2006/ole">
            <mc:AlternateContent xmlns:mc="http://schemas.openxmlformats.org/markup-compatibility/2006">
              <mc:Choice xmlns:v="urn:schemas-microsoft-com:vml" Requires="v">
                <p:oleObj name="Document" r:id="rId10" imgW="8869047" imgH="2202470" progId="Word.Document.12">
                  <p:embed/>
                </p:oleObj>
              </mc:Choice>
              <mc:Fallback>
                <p:oleObj name="Document" r:id="rId10" imgW="8869047" imgH="2202470" progId="Word.Document.12">
                  <p:embed/>
                  <p:pic>
                    <p:nvPicPr>
                      <p:cNvPr id="17" name="Object 16">
                        <a:extLst>
                          <a:ext uri="{FF2B5EF4-FFF2-40B4-BE49-F238E27FC236}">
                            <a16:creationId xmlns:a16="http://schemas.microsoft.com/office/drawing/2014/main" id="{DD125BAB-099C-5028-CE22-25C4C1C83CAD}"/>
                          </a:ext>
                        </a:extLst>
                      </p:cNvPr>
                      <p:cNvPicPr/>
                      <p:nvPr/>
                    </p:nvPicPr>
                    <p:blipFill>
                      <a:blip r:embed="rId11"/>
                      <a:stretch>
                        <a:fillRect/>
                      </a:stretch>
                    </p:blipFill>
                    <p:spPr>
                      <a:xfrm>
                        <a:off x="4229100" y="3165873"/>
                        <a:ext cx="6503194" cy="1612106"/>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1AEFCF63-D805-970B-5DED-BD8F8B9220AE}"/>
              </a:ext>
            </a:extLst>
          </p:cNvPr>
          <p:cNvGraphicFramePr>
            <a:graphicFrameLocks noChangeAspect="1"/>
          </p:cNvGraphicFramePr>
          <p:nvPr/>
        </p:nvGraphicFramePr>
        <p:xfrm>
          <a:off x="5406943" y="1650513"/>
          <a:ext cx="6652022" cy="1647825"/>
        </p:xfrm>
        <a:graphic>
          <a:graphicData uri="http://schemas.openxmlformats.org/presentationml/2006/ole">
            <mc:AlternateContent xmlns:mc="http://schemas.openxmlformats.org/markup-compatibility/2006">
              <mc:Choice xmlns:v="urn:schemas-microsoft-com:vml" Requires="v">
                <p:oleObj name="Document" r:id="rId12" imgW="8869047" imgH="2202470" progId="Word.Document.12">
                  <p:embed/>
                </p:oleObj>
              </mc:Choice>
              <mc:Fallback>
                <p:oleObj name="Document" r:id="rId12" imgW="8869047" imgH="2202470" progId="Word.Document.12">
                  <p:embed/>
                  <p:pic>
                    <p:nvPicPr>
                      <p:cNvPr id="20" name="Object 19">
                        <a:extLst>
                          <a:ext uri="{FF2B5EF4-FFF2-40B4-BE49-F238E27FC236}">
                            <a16:creationId xmlns:a16="http://schemas.microsoft.com/office/drawing/2014/main" id="{1AEFCF63-D805-970B-5DED-BD8F8B9220AE}"/>
                          </a:ext>
                        </a:extLst>
                      </p:cNvPr>
                      <p:cNvPicPr/>
                      <p:nvPr/>
                    </p:nvPicPr>
                    <p:blipFill>
                      <a:blip r:embed="rId13"/>
                      <a:stretch>
                        <a:fillRect/>
                      </a:stretch>
                    </p:blipFill>
                    <p:spPr>
                      <a:xfrm>
                        <a:off x="5406943" y="1650513"/>
                        <a:ext cx="6652022" cy="164782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1D0A5B0C-6E8F-762A-DE48-70F8A82022A8}"/>
              </a:ext>
            </a:extLst>
          </p:cNvPr>
          <p:cNvGraphicFramePr>
            <a:graphicFrameLocks noChangeAspect="1"/>
          </p:cNvGraphicFramePr>
          <p:nvPr/>
        </p:nvGraphicFramePr>
        <p:xfrm>
          <a:off x="5406943" y="91817"/>
          <a:ext cx="6652022" cy="1647825"/>
        </p:xfrm>
        <a:graphic>
          <a:graphicData uri="http://schemas.openxmlformats.org/presentationml/2006/ole">
            <mc:AlternateContent xmlns:mc="http://schemas.openxmlformats.org/markup-compatibility/2006">
              <mc:Choice xmlns:v="urn:schemas-microsoft-com:vml" Requires="v">
                <p:oleObj name="Document" r:id="rId14" imgW="8869047" imgH="2202470" progId="Word.Document.12">
                  <p:embed/>
                </p:oleObj>
              </mc:Choice>
              <mc:Fallback>
                <p:oleObj name="Document" r:id="rId14" imgW="8869047" imgH="2202470" progId="Word.Document.12">
                  <p:embed/>
                  <p:pic>
                    <p:nvPicPr>
                      <p:cNvPr id="23" name="Object 22">
                        <a:extLst>
                          <a:ext uri="{FF2B5EF4-FFF2-40B4-BE49-F238E27FC236}">
                            <a16:creationId xmlns:a16="http://schemas.microsoft.com/office/drawing/2014/main" id="{1D0A5B0C-6E8F-762A-DE48-70F8A82022A8}"/>
                          </a:ext>
                        </a:extLst>
                      </p:cNvPr>
                      <p:cNvPicPr/>
                      <p:nvPr/>
                    </p:nvPicPr>
                    <p:blipFill>
                      <a:blip r:embed="rId15"/>
                      <a:stretch>
                        <a:fillRect/>
                      </a:stretch>
                    </p:blipFill>
                    <p:spPr>
                      <a:xfrm>
                        <a:off x="5406943" y="91817"/>
                        <a:ext cx="6652022" cy="1647825"/>
                      </a:xfrm>
                      <a:prstGeom prst="rect">
                        <a:avLst/>
                      </a:prstGeom>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3" name="Picture 2">
            <a:extLst>
              <a:ext uri="{FF2B5EF4-FFF2-40B4-BE49-F238E27FC236}">
                <a16:creationId xmlns:a16="http://schemas.microsoft.com/office/drawing/2014/main" id="{6341F471-631A-D61A-99E9-E75C43DA765F}"/>
              </a:ext>
            </a:extLst>
          </p:cNvPr>
          <p:cNvPicPr>
            <a:picLocks noChangeAspect="1"/>
          </p:cNvPicPr>
          <p:nvPr/>
        </p:nvPicPr>
        <p:blipFill>
          <a:blip r:embed="rId3"/>
          <a:stretch>
            <a:fillRect/>
          </a:stretch>
        </p:blipFill>
        <p:spPr>
          <a:xfrm>
            <a:off x="63980" y="476426"/>
            <a:ext cx="3137468" cy="2400904"/>
          </a:xfrm>
          <a:prstGeom prst="rect">
            <a:avLst/>
          </a:prstGeom>
        </p:spPr>
      </p:pic>
      <p:sp>
        <p:nvSpPr>
          <p:cNvPr id="216" name="Google Shape;216;p9"/>
          <p:cNvSpPr txBox="1"/>
          <p:nvPr/>
        </p:nvSpPr>
        <p:spPr>
          <a:xfrm>
            <a:off x="183831" y="61135"/>
            <a:ext cx="7725729" cy="484718"/>
          </a:xfrm>
          <a:prstGeom prst="rect">
            <a:avLst/>
          </a:prstGeom>
          <a:noFill/>
          <a:ln>
            <a:noFill/>
          </a:ln>
        </p:spPr>
        <p:txBody>
          <a:bodyPr spcFirstLastPara="1" wrap="square" lIns="68569" tIns="34275" rIns="68569" bIns="34275" anchor="t" anchorCtr="0">
            <a:spAutoFit/>
          </a:bodyPr>
          <a:lstStyle/>
          <a:p>
            <a:pPr defTabSz="685800"/>
            <a:r>
              <a:rPr lang="en-US" sz="2700" b="1" dirty="0">
                <a:latin typeface="Calibri"/>
                <a:ea typeface="Calibri"/>
                <a:cs typeface="Calibri"/>
                <a:sym typeface="Calibri"/>
              </a:rPr>
              <a:t>Surface air temperature </a:t>
            </a:r>
            <a:r>
              <a:rPr lang="en-US" sz="2100" dirty="0">
                <a:latin typeface="Calibri"/>
                <a:ea typeface="Calibri"/>
                <a:cs typeface="Calibri"/>
                <a:sym typeface="Calibri"/>
              </a:rPr>
              <a:t>(based on stations data)</a:t>
            </a:r>
            <a:endParaRPr sz="1050" dirty="0"/>
          </a:p>
        </p:txBody>
      </p:sp>
      <p:graphicFrame>
        <p:nvGraphicFramePr>
          <p:cNvPr id="217" name="Google Shape;217;p9"/>
          <p:cNvGraphicFramePr/>
          <p:nvPr/>
        </p:nvGraphicFramePr>
        <p:xfrm>
          <a:off x="1180541" y="4577335"/>
          <a:ext cx="1800225" cy="364332"/>
        </p:xfrm>
        <a:graphic>
          <a:graphicData uri="http://schemas.openxmlformats.org/drawingml/2006/table">
            <a:tbl>
              <a:tblPr>
                <a:noFill/>
              </a:tblPr>
              <a:tblGrid>
                <a:gridCol w="1800225">
                  <a:extLst>
                    <a:ext uri="{9D8B030D-6E8A-4147-A177-3AD203B41FA5}">
                      <a16:colId xmlns:a16="http://schemas.microsoft.com/office/drawing/2014/main" val="20000"/>
                    </a:ext>
                  </a:extLst>
                </a:gridCol>
              </a:tblGrid>
              <a:tr h="178594">
                <a:tc>
                  <a:txBody>
                    <a:bodyPr/>
                    <a:lstStyle/>
                    <a:p>
                      <a:pPr marL="0" marR="0" lvl="0" indent="0" algn="ctr" rtl="0">
                        <a:spcBef>
                          <a:spcPts val="0"/>
                        </a:spcBef>
                        <a:spcAft>
                          <a:spcPts val="0"/>
                        </a:spcAft>
                        <a:buNone/>
                      </a:pPr>
                      <a:r>
                        <a:rPr lang="en-US" sz="1100" b="1" i="0" u="none" strike="noStrike" cap="none" dirty="0">
                          <a:solidFill>
                            <a:srgbClr val="000000"/>
                          </a:solidFill>
                          <a:latin typeface="Calibri"/>
                          <a:ea typeface="Calibri"/>
                          <a:cs typeface="Calibri"/>
                          <a:sym typeface="Calibri"/>
                        </a:rPr>
                        <a:t>Anom | </a:t>
                      </a:r>
                      <a:r>
                        <a:rPr lang="en-US" sz="1100" b="1" i="0" u="none" strike="noStrike" cap="none" dirty="0" err="1">
                          <a:solidFill>
                            <a:srgbClr val="000000"/>
                          </a:solidFill>
                          <a:latin typeface="Calibri"/>
                          <a:ea typeface="Calibri"/>
                          <a:cs typeface="Calibri"/>
                          <a:sym typeface="Calibri"/>
                        </a:rPr>
                        <a:t>Rank|Year</a:t>
                      </a:r>
                      <a:r>
                        <a:rPr lang="en-US" sz="800" b="1" i="0" u="none" strike="noStrike" cap="none" dirty="0" err="1">
                          <a:solidFill>
                            <a:srgbClr val="000000"/>
                          </a:solidFill>
                          <a:latin typeface="Calibri"/>
                          <a:ea typeface="Calibri"/>
                          <a:cs typeface="Calibri"/>
                          <a:sym typeface="Calibri"/>
                        </a:rPr>
                        <a:t>min</a:t>
                      </a:r>
                      <a:r>
                        <a:rPr lang="en-US" sz="1100" b="1" i="0" u="none" strike="noStrike" cap="none" dirty="0" err="1">
                          <a:solidFill>
                            <a:srgbClr val="000000"/>
                          </a:solidFill>
                          <a:latin typeface="Calibri"/>
                          <a:ea typeface="Calibri"/>
                          <a:cs typeface="Calibri"/>
                          <a:sym typeface="Calibri"/>
                        </a:rPr>
                        <a:t>|Year</a:t>
                      </a:r>
                      <a:r>
                        <a:rPr lang="en-US" sz="800" b="1" i="0" u="none" strike="noStrike" cap="none" dirty="0" err="1">
                          <a:solidFill>
                            <a:srgbClr val="000000"/>
                          </a:solidFill>
                          <a:latin typeface="Calibri"/>
                          <a:ea typeface="Calibri"/>
                          <a:cs typeface="Calibri"/>
                          <a:sym typeface="Calibri"/>
                        </a:rPr>
                        <a:t>max</a:t>
                      </a:r>
                      <a:endParaRPr sz="800" dirty="0"/>
                    </a:p>
                  </a:txBody>
                  <a:tcPr marL="7144" marR="7144" marT="7144"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C99"/>
                    </a:solidFill>
                  </a:tcPr>
                </a:tc>
                <a:extLst>
                  <a:ext uri="{0D108BD9-81ED-4DB2-BD59-A6C34878D82A}">
                    <a16:rowId xmlns:a16="http://schemas.microsoft.com/office/drawing/2014/main" val="10000"/>
                  </a:ext>
                </a:extLst>
              </a:tr>
              <a:tr h="185738">
                <a:tc>
                  <a:txBody>
                    <a:bodyPr/>
                    <a:lstStyle/>
                    <a:p>
                      <a:pPr marL="0" marR="0" lvl="0" indent="0" algn="ctr" rtl="0">
                        <a:spcBef>
                          <a:spcPts val="0"/>
                        </a:spcBef>
                        <a:spcAft>
                          <a:spcPts val="0"/>
                        </a:spcAft>
                        <a:buNone/>
                      </a:pPr>
                      <a:endParaRPr sz="1100" b="1" i="0" u="none" strike="noStrike" cap="none" dirty="0">
                        <a:solidFill>
                          <a:srgbClr val="000000"/>
                        </a:solidFill>
                        <a:latin typeface="Calibri"/>
                        <a:ea typeface="Calibri"/>
                        <a:cs typeface="Calibri"/>
                        <a:sym typeface="Calibri"/>
                      </a:endParaRPr>
                    </a:p>
                  </a:txBody>
                  <a:tcPr marL="7144" marR="7144" marT="7144"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C99"/>
                    </a:solidFill>
                  </a:tcPr>
                </a:tc>
                <a:extLst>
                  <a:ext uri="{0D108BD9-81ED-4DB2-BD59-A6C34878D82A}">
                    <a16:rowId xmlns:a16="http://schemas.microsoft.com/office/drawing/2014/main" val="10001"/>
                  </a:ext>
                </a:extLst>
              </a:tr>
            </a:tbl>
          </a:graphicData>
        </a:graphic>
      </p:graphicFrame>
      <p:sp>
        <p:nvSpPr>
          <p:cNvPr id="219" name="Google Shape;219;p9"/>
          <p:cNvSpPr/>
          <p:nvPr/>
        </p:nvSpPr>
        <p:spPr>
          <a:xfrm rot="18704624">
            <a:off x="624761" y="1554457"/>
            <a:ext cx="125799" cy="652433"/>
          </a:xfrm>
          <a:prstGeom prst="downArrow">
            <a:avLst>
              <a:gd name="adj1" fmla="val 50000"/>
              <a:gd name="adj2" fmla="val 50000"/>
            </a:avLst>
          </a:prstGeom>
          <a:solidFill>
            <a:srgbClr val="00B0F0"/>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220" name="Google Shape;220;p9"/>
          <p:cNvSpPr/>
          <p:nvPr/>
        </p:nvSpPr>
        <p:spPr>
          <a:xfrm rot="14010219">
            <a:off x="2201733" y="1403125"/>
            <a:ext cx="133333" cy="862922"/>
          </a:xfrm>
          <a:prstGeom prst="downArrow">
            <a:avLst>
              <a:gd name="adj1" fmla="val 50000"/>
              <a:gd name="adj2" fmla="val 50000"/>
            </a:avLst>
          </a:prstGeom>
          <a:solidFill>
            <a:srgbClr val="FF0000"/>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221" name="Google Shape;221;p9"/>
          <p:cNvSpPr txBox="1"/>
          <p:nvPr/>
        </p:nvSpPr>
        <p:spPr>
          <a:xfrm>
            <a:off x="3231857" y="457632"/>
            <a:ext cx="5635944" cy="450120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pPr marL="214313" indent="-214313" algn="just" defTabSz="685800">
              <a:buSzPct val="100000"/>
              <a:buFont typeface="Wingdings" panose="05000000000000000000" pitchFamily="2" charset="2"/>
              <a:buChar char="q"/>
            </a:pPr>
            <a:r>
              <a:rPr lang="en-US" sz="1200" dirty="0">
                <a:latin typeface="Calibri"/>
                <a:ea typeface="Calibri"/>
                <a:cs typeface="Calibri"/>
                <a:sym typeface="Calibri"/>
              </a:rPr>
              <a:t>During </a:t>
            </a:r>
            <a:r>
              <a:rPr lang="en-US" sz="1200" b="1" dirty="0">
                <a:latin typeface="Calibri"/>
                <a:ea typeface="Calibri"/>
                <a:cs typeface="Calibri"/>
                <a:sym typeface="Calibri"/>
              </a:rPr>
              <a:t>start of summer 2025 (May-Jun) </a:t>
            </a:r>
            <a:r>
              <a:rPr lang="en-US" sz="1200" b="1" dirty="0">
                <a:solidFill>
                  <a:srgbClr val="FF0000"/>
                </a:solidFill>
                <a:latin typeface="Calibri"/>
                <a:ea typeface="Calibri"/>
                <a:cs typeface="Calibri"/>
                <a:sym typeface="Calibri"/>
              </a:rPr>
              <a:t>extremely positive </a:t>
            </a:r>
            <a:r>
              <a:rPr lang="en-US" sz="1200" dirty="0">
                <a:latin typeface="Calibri"/>
                <a:ea typeface="Calibri"/>
                <a:cs typeface="Calibri"/>
                <a:sym typeface="Calibri"/>
              </a:rPr>
              <a:t>anomalies of the surface air temperature</a:t>
            </a:r>
            <a:r>
              <a:rPr lang="en-US" sz="1200" b="1" dirty="0">
                <a:latin typeface="Calibri"/>
                <a:ea typeface="Calibri"/>
                <a:cs typeface="Calibri"/>
                <a:sym typeface="Calibri"/>
              </a:rPr>
              <a:t> </a:t>
            </a:r>
            <a:r>
              <a:rPr lang="en-US" sz="1200" dirty="0">
                <a:latin typeface="Calibri"/>
                <a:ea typeface="Calibri"/>
                <a:cs typeface="Calibri"/>
                <a:sym typeface="Calibri"/>
              </a:rPr>
              <a:t>were observed for </a:t>
            </a:r>
            <a:r>
              <a:rPr lang="en-US" sz="1200" b="1" dirty="0">
                <a:latin typeface="Calibri"/>
                <a:ea typeface="Calibri"/>
                <a:cs typeface="Calibri"/>
                <a:sym typeface="Calibri"/>
              </a:rPr>
              <a:t>Western Nordic</a:t>
            </a:r>
            <a:r>
              <a:rPr lang="en-US" sz="1200" dirty="0">
                <a:latin typeface="Calibri"/>
                <a:ea typeface="Calibri"/>
                <a:cs typeface="Calibri"/>
                <a:sym typeface="Calibri"/>
              </a:rPr>
              <a:t> (2</a:t>
            </a:r>
            <a:r>
              <a:rPr lang="en-US" sz="1200" baseline="30000" dirty="0">
                <a:latin typeface="Calibri"/>
                <a:ea typeface="Calibri"/>
                <a:cs typeface="Calibri"/>
                <a:sym typeface="Calibri"/>
              </a:rPr>
              <a:t>nd</a:t>
            </a:r>
            <a:r>
              <a:rPr lang="en-US" sz="1200" dirty="0">
                <a:latin typeface="Calibri"/>
                <a:ea typeface="Calibri"/>
                <a:cs typeface="Calibri"/>
                <a:sym typeface="Calibri"/>
              </a:rPr>
              <a:t> row in May – here and further from 1950) and </a:t>
            </a:r>
            <a:r>
              <a:rPr lang="en-US" sz="1200" b="1" dirty="0">
                <a:latin typeface="Calibri"/>
                <a:ea typeface="Calibri"/>
                <a:cs typeface="Calibri"/>
                <a:sym typeface="Calibri"/>
              </a:rPr>
              <a:t> Western Siberia </a:t>
            </a:r>
            <a:r>
              <a:rPr lang="en-US" sz="1200" dirty="0">
                <a:latin typeface="Calibri"/>
                <a:ea typeface="Calibri"/>
                <a:cs typeface="Calibri"/>
                <a:sym typeface="Calibri"/>
              </a:rPr>
              <a:t>(5</a:t>
            </a:r>
            <a:r>
              <a:rPr lang="en-US" sz="1200" baseline="30000" dirty="0">
                <a:latin typeface="Calibri"/>
                <a:ea typeface="Calibri"/>
                <a:cs typeface="Calibri"/>
                <a:sym typeface="Calibri"/>
              </a:rPr>
              <a:t>th</a:t>
            </a:r>
            <a:r>
              <a:rPr lang="en-US" sz="1200" dirty="0">
                <a:latin typeface="Calibri"/>
                <a:ea typeface="Calibri"/>
                <a:cs typeface="Calibri"/>
                <a:sym typeface="Calibri"/>
              </a:rPr>
              <a:t> in row in Jun)</a:t>
            </a:r>
            <a:r>
              <a:rPr lang="en-US" sz="1200" b="1" dirty="0">
                <a:latin typeface="Calibri"/>
                <a:ea typeface="Calibri"/>
                <a:cs typeface="Calibri"/>
                <a:sym typeface="Calibri"/>
              </a:rPr>
              <a:t> </a:t>
            </a:r>
            <a:r>
              <a:rPr lang="en-US" sz="1200" dirty="0">
                <a:latin typeface="Calibri"/>
                <a:ea typeface="Calibri"/>
                <a:cs typeface="Calibri"/>
                <a:sym typeface="Calibri"/>
              </a:rPr>
              <a:t>with </a:t>
            </a:r>
            <a:r>
              <a:rPr lang="en-US" sz="1200" b="1" dirty="0">
                <a:solidFill>
                  <a:srgbClr val="00B0F0"/>
                </a:solidFill>
                <a:latin typeface="Calibri"/>
                <a:ea typeface="Calibri"/>
                <a:cs typeface="Calibri"/>
                <a:sym typeface="Calibri"/>
              </a:rPr>
              <a:t> negative anomalies</a:t>
            </a:r>
            <a:r>
              <a:rPr lang="en-US" sz="1200" dirty="0">
                <a:latin typeface="Calibri"/>
                <a:ea typeface="Calibri"/>
                <a:cs typeface="Calibri"/>
                <a:sym typeface="Calibri"/>
              </a:rPr>
              <a:t> also in </a:t>
            </a:r>
            <a:r>
              <a:rPr lang="en-US" sz="1200" b="1" dirty="0">
                <a:latin typeface="Calibri"/>
                <a:ea typeface="Calibri"/>
                <a:cs typeface="Calibri"/>
                <a:sym typeface="Calibri"/>
              </a:rPr>
              <a:t>Western Nordic </a:t>
            </a:r>
            <a:r>
              <a:rPr lang="en-US" sz="1200" dirty="0">
                <a:latin typeface="Calibri"/>
                <a:ea typeface="Calibri"/>
                <a:cs typeface="Calibri"/>
                <a:sym typeface="Calibri"/>
              </a:rPr>
              <a:t>(46</a:t>
            </a:r>
            <a:r>
              <a:rPr lang="en-US" sz="1200" baseline="30000" dirty="0">
                <a:latin typeface="Calibri"/>
                <a:ea typeface="Calibri"/>
                <a:cs typeface="Calibri"/>
                <a:sym typeface="Calibri"/>
              </a:rPr>
              <a:t>th</a:t>
            </a:r>
            <a:r>
              <a:rPr lang="en-US" sz="1200" dirty="0">
                <a:latin typeface="Calibri"/>
                <a:ea typeface="Calibri"/>
                <a:cs typeface="Calibri"/>
                <a:sym typeface="Calibri"/>
              </a:rPr>
              <a:t> in row in Jun), </a:t>
            </a:r>
            <a:r>
              <a:rPr lang="en-US" sz="1200" b="1" dirty="0">
                <a:latin typeface="Calibri"/>
                <a:ea typeface="Calibri"/>
                <a:cs typeface="Calibri"/>
                <a:sym typeface="Calibri"/>
              </a:rPr>
              <a:t>Eastern Siberia</a:t>
            </a:r>
            <a:r>
              <a:rPr lang="en-US" sz="1200" dirty="0">
                <a:latin typeface="Calibri"/>
                <a:ea typeface="Calibri"/>
                <a:cs typeface="Calibri"/>
                <a:sym typeface="Calibri"/>
              </a:rPr>
              <a:t> (42</a:t>
            </a:r>
            <a:r>
              <a:rPr lang="en-US" sz="1200" baseline="30000" dirty="0">
                <a:latin typeface="Calibri"/>
                <a:ea typeface="Calibri"/>
                <a:cs typeface="Calibri"/>
                <a:sym typeface="Calibri"/>
              </a:rPr>
              <a:t>nd</a:t>
            </a:r>
            <a:r>
              <a:rPr lang="en-US" sz="1200" dirty="0">
                <a:latin typeface="Calibri"/>
                <a:ea typeface="Calibri"/>
                <a:cs typeface="Calibri"/>
                <a:sym typeface="Calibri"/>
              </a:rPr>
              <a:t> in row in Jun) </a:t>
            </a:r>
            <a:r>
              <a:rPr lang="en-US" sz="1200" b="1" dirty="0">
                <a:latin typeface="Calibri"/>
                <a:ea typeface="Calibri"/>
                <a:cs typeface="Calibri"/>
                <a:sym typeface="Calibri"/>
              </a:rPr>
              <a:t> </a:t>
            </a:r>
            <a:r>
              <a:rPr lang="en-US" sz="1200" dirty="0">
                <a:latin typeface="Calibri"/>
                <a:ea typeface="Calibri"/>
                <a:cs typeface="Calibri"/>
                <a:sym typeface="Calibri"/>
              </a:rPr>
              <a:t>and </a:t>
            </a:r>
            <a:r>
              <a:rPr lang="en-US" sz="1200" b="1" dirty="0">
                <a:latin typeface="Calibri"/>
                <a:ea typeface="Calibri"/>
                <a:cs typeface="Calibri"/>
                <a:sym typeface="Calibri"/>
              </a:rPr>
              <a:t>Alaska and Western Canada </a:t>
            </a:r>
            <a:r>
              <a:rPr lang="en-US" sz="1200" dirty="0">
                <a:latin typeface="Calibri"/>
                <a:ea typeface="Calibri"/>
                <a:cs typeface="Calibri"/>
                <a:sym typeface="Calibri"/>
              </a:rPr>
              <a:t>(41</a:t>
            </a:r>
            <a:r>
              <a:rPr lang="en-US" sz="1200" baseline="30000" dirty="0">
                <a:latin typeface="Calibri"/>
                <a:ea typeface="Calibri"/>
                <a:cs typeface="Calibri"/>
                <a:sym typeface="Calibri"/>
              </a:rPr>
              <a:t>st</a:t>
            </a:r>
            <a:r>
              <a:rPr lang="en-US" sz="1200" dirty="0">
                <a:latin typeface="Calibri"/>
                <a:ea typeface="Calibri"/>
                <a:cs typeface="Calibri"/>
                <a:sym typeface="Calibri"/>
              </a:rPr>
              <a:t> – 23</a:t>
            </a:r>
            <a:r>
              <a:rPr lang="en-US" sz="1200" baseline="30000" dirty="0">
                <a:latin typeface="Calibri"/>
                <a:ea typeface="Calibri"/>
                <a:cs typeface="Calibri"/>
                <a:sym typeface="Calibri"/>
              </a:rPr>
              <a:t>rd</a:t>
            </a:r>
            <a:r>
              <a:rPr lang="en-US" sz="1200" dirty="0">
                <a:latin typeface="Calibri"/>
                <a:ea typeface="Calibri"/>
                <a:cs typeface="Calibri"/>
                <a:sym typeface="Calibri"/>
              </a:rPr>
              <a:t>).</a:t>
            </a:r>
            <a:endParaRPr sz="1050" dirty="0"/>
          </a:p>
          <a:p>
            <a:pPr marL="214313" indent="-214313" algn="just" defTabSz="685800">
              <a:buSzPct val="100000"/>
              <a:buFont typeface="Wingdings" panose="05000000000000000000" pitchFamily="2" charset="2"/>
              <a:buChar char="q"/>
            </a:pPr>
            <a:r>
              <a:rPr lang="en-US" sz="1200" dirty="0">
                <a:latin typeface="Calibri"/>
                <a:ea typeface="Calibri"/>
                <a:cs typeface="Calibri"/>
                <a:sym typeface="Calibri"/>
              </a:rPr>
              <a:t>During</a:t>
            </a:r>
            <a:r>
              <a:rPr lang="en-US" sz="1200" b="1" dirty="0">
                <a:latin typeface="Calibri"/>
                <a:ea typeface="Calibri"/>
                <a:cs typeface="Calibri"/>
                <a:sym typeface="Calibri"/>
              </a:rPr>
              <a:t> mid-summer (Jul-Aug) </a:t>
            </a:r>
            <a:r>
              <a:rPr lang="en-US" sz="1200" dirty="0">
                <a:latin typeface="Calibri"/>
                <a:ea typeface="Calibri"/>
                <a:cs typeface="Calibri"/>
                <a:sym typeface="Calibri"/>
              </a:rPr>
              <a:t>similar</a:t>
            </a:r>
            <a:r>
              <a:rPr lang="en-US" sz="1200" b="1" dirty="0">
                <a:latin typeface="Calibri"/>
                <a:ea typeface="Calibri"/>
                <a:cs typeface="Calibri"/>
                <a:sym typeface="Calibri"/>
              </a:rPr>
              <a:t> </a:t>
            </a:r>
            <a:r>
              <a:rPr lang="en-US" sz="1200" b="1" dirty="0">
                <a:solidFill>
                  <a:srgbClr val="FF0000"/>
                </a:solidFill>
                <a:latin typeface="Calibri"/>
                <a:ea typeface="Calibri"/>
                <a:cs typeface="Calibri"/>
                <a:sym typeface="Calibri"/>
              </a:rPr>
              <a:t>extremely </a:t>
            </a:r>
            <a:r>
              <a:rPr lang="en-US" sz="1200" dirty="0">
                <a:latin typeface="Calibri"/>
                <a:ea typeface="Calibri"/>
                <a:cs typeface="Calibri"/>
                <a:sym typeface="Calibri"/>
              </a:rPr>
              <a:t>or</a:t>
            </a:r>
            <a:r>
              <a:rPr lang="en-US" sz="1200" b="1" dirty="0">
                <a:solidFill>
                  <a:srgbClr val="FF0000"/>
                </a:solidFill>
                <a:latin typeface="Calibri"/>
                <a:ea typeface="Calibri"/>
                <a:cs typeface="Calibri"/>
                <a:sym typeface="Calibri"/>
              </a:rPr>
              <a:t> record positive</a:t>
            </a:r>
            <a:r>
              <a:rPr lang="en-US" sz="1200" b="1" dirty="0">
                <a:latin typeface="Calibri"/>
                <a:ea typeface="Calibri"/>
                <a:cs typeface="Calibri"/>
                <a:sym typeface="Calibri"/>
              </a:rPr>
              <a:t> </a:t>
            </a:r>
            <a:r>
              <a:rPr lang="en-US" sz="1200" dirty="0">
                <a:latin typeface="Calibri"/>
                <a:ea typeface="Calibri"/>
                <a:cs typeface="Calibri"/>
                <a:sym typeface="Calibri"/>
              </a:rPr>
              <a:t>anomalies</a:t>
            </a:r>
            <a:r>
              <a:rPr lang="en-US" sz="1200" b="1" dirty="0">
                <a:latin typeface="Calibri"/>
                <a:ea typeface="Calibri"/>
                <a:cs typeface="Calibri"/>
                <a:sym typeface="Calibri"/>
              </a:rPr>
              <a:t> </a:t>
            </a:r>
            <a:r>
              <a:rPr lang="en-US" sz="1200" dirty="0">
                <a:latin typeface="Calibri"/>
                <a:ea typeface="Calibri"/>
                <a:cs typeface="Calibri"/>
                <a:sym typeface="Calibri"/>
              </a:rPr>
              <a:t>were observed over the </a:t>
            </a:r>
            <a:r>
              <a:rPr lang="en-US" sz="1200" b="1" dirty="0">
                <a:latin typeface="Calibri"/>
                <a:ea typeface="Calibri"/>
                <a:cs typeface="Calibri"/>
                <a:sym typeface="Calibri"/>
              </a:rPr>
              <a:t>Western Nordic </a:t>
            </a:r>
            <a:r>
              <a:rPr lang="en-US" sz="1200" dirty="0">
                <a:latin typeface="Calibri"/>
                <a:ea typeface="Calibri"/>
                <a:cs typeface="Calibri"/>
                <a:sym typeface="Calibri"/>
              </a:rPr>
              <a:t>(2</a:t>
            </a:r>
            <a:r>
              <a:rPr lang="en-US" sz="1200" baseline="30000" dirty="0">
                <a:latin typeface="Calibri"/>
                <a:ea typeface="Calibri"/>
                <a:cs typeface="Calibri"/>
                <a:sym typeface="Calibri"/>
              </a:rPr>
              <a:t>nd</a:t>
            </a:r>
            <a:r>
              <a:rPr lang="en-US" sz="1200" dirty="0">
                <a:latin typeface="Calibri"/>
                <a:ea typeface="Calibri"/>
                <a:cs typeface="Calibri"/>
                <a:sym typeface="Calibri"/>
              </a:rPr>
              <a:t> in row in Jul),</a:t>
            </a:r>
            <a:r>
              <a:rPr lang="en-US" sz="1200" b="1" dirty="0">
                <a:latin typeface="Calibri"/>
                <a:ea typeface="Calibri"/>
                <a:cs typeface="Calibri"/>
                <a:sym typeface="Calibri"/>
              </a:rPr>
              <a:t> Western Siberia </a:t>
            </a:r>
            <a:r>
              <a:rPr lang="en-US" sz="1200" dirty="0">
                <a:latin typeface="Calibri"/>
                <a:ea typeface="Calibri"/>
                <a:cs typeface="Calibri"/>
                <a:sym typeface="Calibri"/>
              </a:rPr>
              <a:t>(1</a:t>
            </a:r>
            <a:r>
              <a:rPr lang="en-US" sz="1200" baseline="30000" dirty="0">
                <a:latin typeface="Calibri"/>
                <a:ea typeface="Calibri"/>
                <a:cs typeface="Calibri"/>
                <a:sym typeface="Calibri"/>
              </a:rPr>
              <a:t>st</a:t>
            </a:r>
            <a:r>
              <a:rPr lang="en-US" sz="1200" dirty="0">
                <a:latin typeface="Calibri"/>
                <a:ea typeface="Calibri"/>
                <a:cs typeface="Calibri"/>
                <a:sym typeface="Calibri"/>
              </a:rPr>
              <a:t> in row in August)</a:t>
            </a:r>
            <a:r>
              <a:rPr lang="en-US" sz="1200" b="1" dirty="0">
                <a:latin typeface="Calibri"/>
                <a:ea typeface="Calibri"/>
                <a:cs typeface="Calibri"/>
                <a:sym typeface="Calibri"/>
              </a:rPr>
              <a:t> </a:t>
            </a:r>
            <a:r>
              <a:rPr lang="en-US" sz="1200" dirty="0">
                <a:latin typeface="Calibri"/>
                <a:ea typeface="Calibri"/>
                <a:cs typeface="Calibri"/>
                <a:sym typeface="Calibri"/>
              </a:rPr>
              <a:t>with no</a:t>
            </a:r>
            <a:r>
              <a:rPr lang="en-US" sz="1200" b="1" dirty="0">
                <a:solidFill>
                  <a:srgbClr val="00B0F0"/>
                </a:solidFill>
                <a:latin typeface="Calibri"/>
                <a:ea typeface="Calibri"/>
                <a:cs typeface="Calibri"/>
                <a:sym typeface="Calibri"/>
              </a:rPr>
              <a:t> negative anomalies</a:t>
            </a:r>
            <a:r>
              <a:rPr lang="en-US" sz="1200" dirty="0">
                <a:latin typeface="Calibri"/>
                <a:ea typeface="Calibri"/>
                <a:cs typeface="Calibri"/>
                <a:sym typeface="Calibri"/>
              </a:rPr>
              <a:t>.</a:t>
            </a:r>
            <a:endParaRPr sz="1050" dirty="0"/>
          </a:p>
          <a:p>
            <a:pPr marL="214313" indent="-214313" algn="just" defTabSz="685800">
              <a:buSzPct val="100000"/>
              <a:buFont typeface="Wingdings" panose="05000000000000000000" pitchFamily="2" charset="2"/>
              <a:buChar char="q"/>
            </a:pPr>
            <a:r>
              <a:rPr lang="en-US" sz="1200" b="1" dirty="0">
                <a:latin typeface="Calibri"/>
                <a:ea typeface="Calibri"/>
                <a:cs typeface="Calibri"/>
                <a:sym typeface="Calibri"/>
              </a:rPr>
              <a:t>By the end of summer in September 2025 </a:t>
            </a:r>
            <a:r>
              <a:rPr lang="en-US" sz="1200" b="1" dirty="0">
                <a:solidFill>
                  <a:srgbClr val="FF0000"/>
                </a:solidFill>
                <a:latin typeface="Calibri"/>
                <a:ea typeface="Calibri"/>
                <a:cs typeface="Calibri"/>
                <a:sym typeface="Calibri"/>
              </a:rPr>
              <a:t>extremely positive </a:t>
            </a:r>
            <a:r>
              <a:rPr lang="en-US" sz="1200" dirty="0">
                <a:latin typeface="Calibri"/>
                <a:ea typeface="Calibri"/>
                <a:cs typeface="Calibri"/>
                <a:sym typeface="Calibri"/>
              </a:rPr>
              <a:t>anomalies were observed over </a:t>
            </a:r>
            <a:r>
              <a:rPr lang="en-US" sz="1200" b="1" dirty="0">
                <a:latin typeface="Calibri"/>
                <a:ea typeface="Calibri"/>
                <a:cs typeface="Calibri"/>
                <a:sym typeface="Calibri"/>
              </a:rPr>
              <a:t>Eastern Nordic</a:t>
            </a:r>
            <a:r>
              <a:rPr lang="en-US" sz="1200" dirty="0">
                <a:latin typeface="Calibri"/>
                <a:ea typeface="Calibri"/>
                <a:cs typeface="Calibri"/>
                <a:sym typeface="Calibri"/>
              </a:rPr>
              <a:t> (3</a:t>
            </a:r>
            <a:r>
              <a:rPr lang="en-US" sz="1200" baseline="30000" dirty="0">
                <a:latin typeface="Calibri"/>
                <a:ea typeface="Calibri"/>
                <a:cs typeface="Calibri"/>
                <a:sym typeface="Calibri"/>
              </a:rPr>
              <a:t>rd</a:t>
            </a:r>
            <a:r>
              <a:rPr lang="en-US" sz="1200" dirty="0">
                <a:latin typeface="Calibri"/>
                <a:ea typeface="Calibri"/>
                <a:cs typeface="Calibri"/>
                <a:sym typeface="Calibri"/>
              </a:rPr>
              <a:t> in row), </a:t>
            </a:r>
            <a:r>
              <a:rPr lang="en-US" sz="1200" b="1" dirty="0">
                <a:latin typeface="Calibri"/>
                <a:ea typeface="Calibri"/>
                <a:cs typeface="Calibri"/>
                <a:sym typeface="Calibri"/>
              </a:rPr>
              <a:t>Chukchi and Bering </a:t>
            </a:r>
            <a:r>
              <a:rPr lang="en-US" sz="1200" dirty="0">
                <a:latin typeface="Calibri"/>
                <a:ea typeface="Calibri"/>
                <a:cs typeface="Calibri"/>
                <a:sym typeface="Calibri"/>
              </a:rPr>
              <a:t>(4</a:t>
            </a:r>
            <a:r>
              <a:rPr lang="en-US" sz="1200" baseline="30000" dirty="0">
                <a:latin typeface="Calibri"/>
                <a:ea typeface="Calibri"/>
                <a:cs typeface="Calibri"/>
                <a:sym typeface="Calibri"/>
              </a:rPr>
              <a:t>th</a:t>
            </a:r>
            <a:r>
              <a:rPr lang="en-US" sz="1200" dirty="0">
                <a:latin typeface="Calibri"/>
                <a:ea typeface="Calibri"/>
                <a:cs typeface="Calibri"/>
                <a:sym typeface="Calibri"/>
              </a:rPr>
              <a:t> in row),</a:t>
            </a:r>
            <a:r>
              <a:rPr lang="en-US" sz="1200" b="1" dirty="0">
                <a:latin typeface="Calibri"/>
                <a:ea typeface="Calibri"/>
                <a:cs typeface="Calibri"/>
                <a:sym typeface="Calibri"/>
              </a:rPr>
              <a:t> Central and Eastern Canada</a:t>
            </a:r>
            <a:r>
              <a:rPr lang="en-US" sz="1200" dirty="0">
                <a:latin typeface="Calibri"/>
                <a:ea typeface="Calibri"/>
                <a:cs typeface="Calibri"/>
                <a:sym typeface="Calibri"/>
              </a:rPr>
              <a:t> (2</a:t>
            </a:r>
            <a:r>
              <a:rPr lang="en-US" sz="1200" baseline="30000" dirty="0">
                <a:latin typeface="Calibri"/>
                <a:ea typeface="Calibri"/>
                <a:cs typeface="Calibri"/>
                <a:sym typeface="Calibri"/>
              </a:rPr>
              <a:t>nd</a:t>
            </a:r>
            <a:r>
              <a:rPr lang="en-US" sz="1200" dirty="0">
                <a:latin typeface="Calibri"/>
                <a:ea typeface="Calibri"/>
                <a:cs typeface="Calibri"/>
                <a:sym typeface="Calibri"/>
              </a:rPr>
              <a:t> in row) with </a:t>
            </a:r>
            <a:r>
              <a:rPr lang="en-US" sz="1200" b="1" dirty="0">
                <a:solidFill>
                  <a:srgbClr val="00B0F0"/>
                </a:solidFill>
                <a:latin typeface="Calibri"/>
                <a:ea typeface="Calibri"/>
                <a:cs typeface="Calibri"/>
                <a:sym typeface="Calibri"/>
              </a:rPr>
              <a:t>negative</a:t>
            </a:r>
            <a:r>
              <a:rPr lang="en-US" sz="1200" b="1" dirty="0">
                <a:latin typeface="Calibri"/>
                <a:ea typeface="Calibri"/>
                <a:cs typeface="Calibri"/>
                <a:sym typeface="Calibri"/>
              </a:rPr>
              <a:t> </a:t>
            </a:r>
            <a:r>
              <a:rPr lang="en-US" sz="1200" dirty="0">
                <a:latin typeface="Calibri"/>
                <a:ea typeface="Calibri"/>
                <a:cs typeface="Calibri"/>
                <a:sym typeface="Calibri"/>
              </a:rPr>
              <a:t>anomalies over </a:t>
            </a:r>
            <a:r>
              <a:rPr lang="en-US" sz="1200" b="1" dirty="0">
                <a:latin typeface="Calibri"/>
                <a:ea typeface="Calibri"/>
                <a:cs typeface="Calibri"/>
                <a:sym typeface="Calibri"/>
              </a:rPr>
              <a:t>Eastern Siberia </a:t>
            </a:r>
            <a:r>
              <a:rPr lang="en-US" sz="1200" dirty="0">
                <a:latin typeface="Calibri"/>
                <a:ea typeface="Calibri"/>
                <a:cs typeface="Calibri"/>
                <a:sym typeface="Calibri"/>
              </a:rPr>
              <a:t>(59</a:t>
            </a:r>
            <a:r>
              <a:rPr lang="en-US" sz="1200" baseline="30000" dirty="0">
                <a:latin typeface="Calibri"/>
                <a:ea typeface="Calibri"/>
                <a:cs typeface="Calibri"/>
                <a:sym typeface="Calibri"/>
              </a:rPr>
              <a:t>th</a:t>
            </a:r>
            <a:r>
              <a:rPr lang="en-US" sz="1200" dirty="0">
                <a:latin typeface="Calibri"/>
                <a:ea typeface="Calibri"/>
                <a:cs typeface="Calibri"/>
                <a:sym typeface="Calibri"/>
              </a:rPr>
              <a:t> in row). </a:t>
            </a:r>
            <a:endParaRPr sz="1050" dirty="0"/>
          </a:p>
          <a:p>
            <a:pPr marL="214313" indent="-214313" algn="just" defTabSz="685800">
              <a:buSzPct val="100000"/>
              <a:buFont typeface="Wingdings" panose="05000000000000000000" pitchFamily="2" charset="2"/>
              <a:buChar char="q"/>
            </a:pPr>
            <a:r>
              <a:rPr lang="en-US" sz="1200" dirty="0">
                <a:latin typeface="Calibri"/>
                <a:ea typeface="Calibri"/>
                <a:cs typeface="Calibri"/>
                <a:sym typeface="Calibri"/>
              </a:rPr>
              <a:t>Conclusions for the </a:t>
            </a:r>
            <a:r>
              <a:rPr lang="en-US" sz="1200" b="1" dirty="0">
                <a:latin typeface="Calibri"/>
                <a:ea typeface="Calibri"/>
                <a:cs typeface="Calibri"/>
                <a:sym typeface="Calibri"/>
              </a:rPr>
              <a:t>Central Arctic </a:t>
            </a:r>
            <a:r>
              <a:rPr lang="en-US" sz="1200" dirty="0">
                <a:latin typeface="Calibri"/>
                <a:ea typeface="Calibri"/>
                <a:cs typeface="Calibri"/>
                <a:sym typeface="Calibri"/>
              </a:rPr>
              <a:t>(due to lack of in-situ observations) are done on reanalysis,</a:t>
            </a:r>
            <a:r>
              <a:rPr lang="en-US" sz="1200" b="1" dirty="0">
                <a:latin typeface="Calibri"/>
                <a:ea typeface="Calibri"/>
                <a:cs typeface="Calibri"/>
                <a:sym typeface="Calibri"/>
              </a:rPr>
              <a:t> </a:t>
            </a:r>
            <a:r>
              <a:rPr lang="en-US" sz="1200" dirty="0">
                <a:latin typeface="Calibri"/>
                <a:ea typeface="Calibri"/>
                <a:cs typeface="Calibri"/>
                <a:sym typeface="Calibri"/>
              </a:rPr>
              <a:t>and</a:t>
            </a:r>
            <a:r>
              <a:rPr lang="en-US" sz="1200" b="1" dirty="0">
                <a:latin typeface="Calibri"/>
                <a:ea typeface="Calibri"/>
                <a:cs typeface="Calibri"/>
                <a:sym typeface="Calibri"/>
              </a:rPr>
              <a:t> </a:t>
            </a:r>
            <a:r>
              <a:rPr lang="en-US" sz="1200" dirty="0">
                <a:latin typeface="Calibri"/>
                <a:ea typeface="Calibri"/>
                <a:cs typeface="Calibri"/>
                <a:sym typeface="Calibri"/>
              </a:rPr>
              <a:t>include mostly close to normal in Jun – Aug, predominance of warmer in May 2025 and both warmer and colder areas in Sep 2025. </a:t>
            </a:r>
            <a:endParaRPr sz="1050" dirty="0"/>
          </a:p>
          <a:p>
            <a:pPr marL="214313" indent="-214313" algn="just" defTabSz="685800">
              <a:buSzPct val="100000"/>
              <a:buFont typeface="Wingdings" panose="05000000000000000000" pitchFamily="2" charset="2"/>
              <a:buChar char="q"/>
            </a:pPr>
            <a:r>
              <a:rPr lang="en-US" sz="1200" dirty="0">
                <a:latin typeface="Calibri"/>
                <a:ea typeface="Calibri"/>
                <a:cs typeface="Calibri"/>
                <a:sym typeface="Calibri"/>
              </a:rPr>
              <a:t>For the whole </a:t>
            </a:r>
            <a:r>
              <a:rPr lang="en-US" sz="1200" b="1" dirty="0">
                <a:latin typeface="Calibri"/>
                <a:ea typeface="Calibri"/>
                <a:cs typeface="Calibri"/>
                <a:sym typeface="Calibri"/>
              </a:rPr>
              <a:t>land Arctic </a:t>
            </a:r>
            <a:r>
              <a:rPr lang="en-US" sz="1200" dirty="0">
                <a:latin typeface="Calibri"/>
                <a:ea typeface="Calibri"/>
                <a:cs typeface="Calibri"/>
                <a:sym typeface="Calibri"/>
              </a:rPr>
              <a:t>during May - Jun </a:t>
            </a:r>
            <a:r>
              <a:rPr lang="en-US" sz="1200" b="1" dirty="0">
                <a:solidFill>
                  <a:srgbClr val="00B0F0"/>
                </a:solidFill>
                <a:latin typeface="Calibri"/>
                <a:ea typeface="Calibri"/>
                <a:cs typeface="Calibri"/>
                <a:sym typeface="Calibri"/>
              </a:rPr>
              <a:t>negative </a:t>
            </a:r>
            <a:r>
              <a:rPr lang="en-US" sz="1200" dirty="0">
                <a:latin typeface="Calibri"/>
                <a:ea typeface="Calibri"/>
                <a:cs typeface="Calibri"/>
                <a:sym typeface="Calibri"/>
              </a:rPr>
              <a:t>or</a:t>
            </a:r>
            <a:r>
              <a:rPr lang="en-US" sz="1200" b="1" dirty="0">
                <a:solidFill>
                  <a:srgbClr val="00B0F0"/>
                </a:solidFill>
                <a:latin typeface="Calibri"/>
                <a:ea typeface="Calibri"/>
                <a:cs typeface="Calibri"/>
                <a:sym typeface="Calibri"/>
              </a:rPr>
              <a:t> slightly negative</a:t>
            </a:r>
            <a:r>
              <a:rPr lang="en-US" sz="1200" b="1" dirty="0">
                <a:solidFill>
                  <a:srgbClr val="FF0000"/>
                </a:solidFill>
                <a:latin typeface="Calibri"/>
                <a:ea typeface="Calibri"/>
                <a:cs typeface="Calibri"/>
                <a:sym typeface="Calibri"/>
              </a:rPr>
              <a:t> </a:t>
            </a:r>
            <a:r>
              <a:rPr lang="en-US" sz="1200" dirty="0">
                <a:latin typeface="Calibri"/>
                <a:ea typeface="Calibri"/>
                <a:cs typeface="Calibri"/>
                <a:sym typeface="Calibri"/>
              </a:rPr>
              <a:t> anomalies were observed with ranks varying from the 23</a:t>
            </a:r>
            <a:r>
              <a:rPr lang="en-US" sz="1200" baseline="30000" dirty="0">
                <a:latin typeface="Calibri"/>
                <a:ea typeface="Calibri"/>
                <a:cs typeface="Calibri"/>
                <a:sym typeface="Calibri"/>
              </a:rPr>
              <a:t>rd</a:t>
            </a:r>
            <a:r>
              <a:rPr lang="en-US" sz="1200" dirty="0">
                <a:latin typeface="Calibri"/>
                <a:ea typeface="Calibri"/>
                <a:cs typeface="Calibri"/>
                <a:sym typeface="Calibri"/>
              </a:rPr>
              <a:t> in row (May) to 26</a:t>
            </a:r>
            <a:r>
              <a:rPr lang="en-US" sz="1200" baseline="30000" dirty="0">
                <a:latin typeface="Calibri"/>
                <a:ea typeface="Calibri"/>
                <a:cs typeface="Calibri"/>
                <a:sym typeface="Calibri"/>
              </a:rPr>
              <a:t>th</a:t>
            </a:r>
            <a:r>
              <a:rPr lang="en-US" sz="1200" dirty="0">
                <a:latin typeface="Calibri"/>
                <a:ea typeface="Calibri"/>
                <a:cs typeface="Calibri"/>
                <a:sym typeface="Calibri"/>
              </a:rPr>
              <a:t> (Jun) with </a:t>
            </a:r>
            <a:r>
              <a:rPr lang="en-US" sz="1200" b="1" dirty="0">
                <a:solidFill>
                  <a:srgbClr val="FF0000"/>
                </a:solidFill>
                <a:latin typeface="Calibri"/>
                <a:ea typeface="Calibri"/>
                <a:cs typeface="Calibri"/>
                <a:sym typeface="Calibri"/>
              </a:rPr>
              <a:t>positive </a:t>
            </a:r>
            <a:r>
              <a:rPr lang="en-US" sz="1200" dirty="0">
                <a:latin typeface="Calibri"/>
                <a:ea typeface="Calibri"/>
                <a:cs typeface="Calibri"/>
                <a:sym typeface="Calibri"/>
              </a:rPr>
              <a:t>anomalies in Jul – Sep with ranks varying 14</a:t>
            </a:r>
            <a:r>
              <a:rPr lang="en-US" sz="1200" baseline="30000" dirty="0">
                <a:latin typeface="Calibri"/>
                <a:ea typeface="Calibri"/>
                <a:cs typeface="Calibri"/>
                <a:sym typeface="Calibri"/>
              </a:rPr>
              <a:t>th</a:t>
            </a:r>
            <a:r>
              <a:rPr lang="en-US" sz="1200" dirty="0">
                <a:latin typeface="Calibri"/>
                <a:ea typeface="Calibri"/>
                <a:cs typeface="Calibri"/>
                <a:sym typeface="Calibri"/>
              </a:rPr>
              <a:t> – 20</a:t>
            </a:r>
            <a:r>
              <a:rPr lang="en-US" sz="1200" baseline="30000" dirty="0">
                <a:latin typeface="Calibri"/>
                <a:ea typeface="Calibri"/>
                <a:cs typeface="Calibri"/>
                <a:sym typeface="Calibri"/>
              </a:rPr>
              <a:t>th </a:t>
            </a:r>
            <a:r>
              <a:rPr lang="en-US" sz="1200" dirty="0">
                <a:latin typeface="Calibri"/>
                <a:ea typeface="Calibri"/>
                <a:cs typeface="Calibri"/>
                <a:sym typeface="Calibri"/>
              </a:rPr>
              <a:t>in row. Preliminary resulting rank for JJA 2025 for the land Arctic is the </a:t>
            </a:r>
            <a:r>
              <a:rPr lang="en-US" sz="1200" b="1" dirty="0">
                <a:solidFill>
                  <a:srgbClr val="FF0000"/>
                </a:solidFill>
                <a:latin typeface="Calibri"/>
                <a:ea typeface="Calibri"/>
                <a:cs typeface="Calibri"/>
                <a:sym typeface="Calibri"/>
              </a:rPr>
              <a:t>20</a:t>
            </a:r>
            <a:r>
              <a:rPr lang="en-US" sz="1200" b="1" baseline="30000" dirty="0">
                <a:solidFill>
                  <a:srgbClr val="FF0000"/>
                </a:solidFill>
                <a:latin typeface="Calibri"/>
                <a:ea typeface="Calibri"/>
                <a:cs typeface="Calibri"/>
                <a:sym typeface="Calibri"/>
              </a:rPr>
              <a:t>th</a:t>
            </a:r>
            <a:r>
              <a:rPr lang="en-US" sz="1200" b="1" dirty="0">
                <a:solidFill>
                  <a:srgbClr val="FF0000"/>
                </a:solidFill>
                <a:latin typeface="Calibri"/>
                <a:ea typeface="Calibri"/>
                <a:cs typeface="Calibri"/>
                <a:sym typeface="Calibri"/>
              </a:rPr>
              <a:t> in row</a:t>
            </a:r>
            <a:r>
              <a:rPr lang="en-US" sz="1200" dirty="0">
                <a:latin typeface="Calibri"/>
                <a:ea typeface="Calibri"/>
                <a:cs typeface="Calibri"/>
                <a:sym typeface="Calibri"/>
              </a:rPr>
              <a:t> (from 1950), though large regional and inner season variations and changes in anomaly sign continue to occur.  In general, much lesser positive anomalies are normally observed for the Artic regions with a greater share of the sea area – the Western Nordic and Chukchi-Bering, though that was not the case in 2025 for the Western Nordic with observed positive extremes.  </a:t>
            </a:r>
            <a:endParaRPr sz="1050" dirty="0"/>
          </a:p>
        </p:txBody>
      </p:sp>
      <p:pic>
        <p:nvPicPr>
          <p:cNvPr id="7" name="Google Shape;240;p10">
            <a:extLst>
              <a:ext uri="{FF2B5EF4-FFF2-40B4-BE49-F238E27FC236}">
                <a16:creationId xmlns:a16="http://schemas.microsoft.com/office/drawing/2014/main" id="{AD2F6E97-36A2-BD82-80B8-4580CA72A14C}"/>
              </a:ext>
            </a:extLst>
          </p:cNvPr>
          <p:cNvPicPr preferRelativeResize="0">
            <a:picLocks noChangeAspect="1"/>
          </p:cNvPicPr>
          <p:nvPr/>
        </p:nvPicPr>
        <p:blipFill rotWithShape="1">
          <a:blip r:embed="rId4">
            <a:alphaModFix/>
          </a:blip>
          <a:srcRect/>
          <a:stretch/>
        </p:blipFill>
        <p:spPr>
          <a:xfrm>
            <a:off x="1" y="3102109"/>
            <a:ext cx="1144139" cy="1144139"/>
          </a:xfrm>
          <a:prstGeom prst="rect">
            <a:avLst/>
          </a:prstGeom>
          <a:noFill/>
          <a:ln>
            <a:noFill/>
          </a:ln>
        </p:spPr>
      </p:pic>
      <p:graphicFrame>
        <p:nvGraphicFramePr>
          <p:cNvPr id="8" name="Object 7">
            <a:extLst>
              <a:ext uri="{FF2B5EF4-FFF2-40B4-BE49-F238E27FC236}">
                <a16:creationId xmlns:a16="http://schemas.microsoft.com/office/drawing/2014/main" id="{27188C0F-CBE5-A4E4-3FA3-E4613C63DB81}"/>
              </a:ext>
            </a:extLst>
          </p:cNvPr>
          <p:cNvGraphicFramePr>
            <a:graphicFrameLocks noChangeAspect="1"/>
          </p:cNvGraphicFramePr>
          <p:nvPr/>
        </p:nvGraphicFramePr>
        <p:xfrm>
          <a:off x="1140052" y="3009530"/>
          <a:ext cx="6582965" cy="1625203"/>
        </p:xfrm>
        <a:graphic>
          <a:graphicData uri="http://schemas.openxmlformats.org/presentationml/2006/ole">
            <mc:AlternateContent xmlns:mc="http://schemas.openxmlformats.org/markup-compatibility/2006">
              <mc:Choice xmlns:v="urn:schemas-microsoft-com:vml" Requires="v">
                <p:oleObj name="Document" r:id="rId5" imgW="8869047" imgH="2197779" progId="Word.Document.12">
                  <p:embed/>
                </p:oleObj>
              </mc:Choice>
              <mc:Fallback>
                <p:oleObj name="Document" r:id="rId5" imgW="8869047" imgH="2197779" progId="Word.Document.12">
                  <p:embed/>
                  <p:pic>
                    <p:nvPicPr>
                      <p:cNvPr id="8" name="Object 7">
                        <a:extLst>
                          <a:ext uri="{FF2B5EF4-FFF2-40B4-BE49-F238E27FC236}">
                            <a16:creationId xmlns:a16="http://schemas.microsoft.com/office/drawing/2014/main" id="{27188C0F-CBE5-A4E4-3FA3-E4613C63DB81}"/>
                          </a:ext>
                        </a:extLst>
                      </p:cNvPr>
                      <p:cNvPicPr/>
                      <p:nvPr/>
                    </p:nvPicPr>
                    <p:blipFill>
                      <a:blip r:embed="rId6"/>
                      <a:stretch>
                        <a:fillRect/>
                      </a:stretch>
                    </p:blipFill>
                    <p:spPr>
                      <a:xfrm>
                        <a:off x="1140052" y="3009530"/>
                        <a:ext cx="6582965" cy="1625203"/>
                      </a:xfrm>
                      <a:prstGeom prst="rect">
                        <a:avLst/>
                      </a:prstGeom>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0" name="Picture 19">
            <a:extLst>
              <a:ext uri="{FF2B5EF4-FFF2-40B4-BE49-F238E27FC236}">
                <a16:creationId xmlns:a16="http://schemas.microsoft.com/office/drawing/2014/main" id="{5169E0B3-D28F-6BA9-69ED-D9FACEF8B0B7}"/>
              </a:ext>
            </a:extLst>
          </p:cNvPr>
          <p:cNvPicPr>
            <a:picLocks noChangeAspect="1"/>
          </p:cNvPicPr>
          <p:nvPr/>
        </p:nvPicPr>
        <p:blipFill>
          <a:blip r:embed="rId3"/>
          <a:stretch>
            <a:fillRect/>
          </a:stretch>
        </p:blipFill>
        <p:spPr>
          <a:xfrm>
            <a:off x="7160594" y="3304220"/>
            <a:ext cx="1885954" cy="1665674"/>
          </a:xfrm>
          <a:prstGeom prst="rect">
            <a:avLst/>
          </a:prstGeom>
        </p:spPr>
      </p:pic>
      <p:pic>
        <p:nvPicPr>
          <p:cNvPr id="17" name="Picture 16">
            <a:extLst>
              <a:ext uri="{FF2B5EF4-FFF2-40B4-BE49-F238E27FC236}">
                <a16:creationId xmlns:a16="http://schemas.microsoft.com/office/drawing/2014/main" id="{F0097A36-6E38-6E4F-3511-B6771792E906}"/>
              </a:ext>
            </a:extLst>
          </p:cNvPr>
          <p:cNvPicPr>
            <a:picLocks noChangeAspect="1"/>
          </p:cNvPicPr>
          <p:nvPr/>
        </p:nvPicPr>
        <p:blipFill>
          <a:blip r:embed="rId4"/>
          <a:stretch>
            <a:fillRect/>
          </a:stretch>
        </p:blipFill>
        <p:spPr>
          <a:xfrm>
            <a:off x="5482892" y="3281858"/>
            <a:ext cx="1885954" cy="1665674"/>
          </a:xfrm>
          <a:prstGeom prst="rect">
            <a:avLst/>
          </a:prstGeom>
        </p:spPr>
      </p:pic>
      <p:pic>
        <p:nvPicPr>
          <p:cNvPr id="13" name="Picture 12">
            <a:extLst>
              <a:ext uri="{FF2B5EF4-FFF2-40B4-BE49-F238E27FC236}">
                <a16:creationId xmlns:a16="http://schemas.microsoft.com/office/drawing/2014/main" id="{381B8870-C735-5BA6-B3D0-A77794CBFC0B}"/>
              </a:ext>
            </a:extLst>
          </p:cNvPr>
          <p:cNvPicPr>
            <a:picLocks noChangeAspect="1"/>
          </p:cNvPicPr>
          <p:nvPr/>
        </p:nvPicPr>
        <p:blipFill>
          <a:blip r:embed="rId5"/>
          <a:stretch>
            <a:fillRect/>
          </a:stretch>
        </p:blipFill>
        <p:spPr>
          <a:xfrm>
            <a:off x="3767718" y="3281859"/>
            <a:ext cx="1885954" cy="1665674"/>
          </a:xfrm>
          <a:prstGeom prst="rect">
            <a:avLst/>
          </a:prstGeom>
        </p:spPr>
      </p:pic>
      <p:pic>
        <p:nvPicPr>
          <p:cNvPr id="10" name="Picture 9">
            <a:extLst>
              <a:ext uri="{FF2B5EF4-FFF2-40B4-BE49-F238E27FC236}">
                <a16:creationId xmlns:a16="http://schemas.microsoft.com/office/drawing/2014/main" id="{FA4BA152-ECF6-6D16-CD8B-1DDD4AD5ECB5}"/>
              </a:ext>
            </a:extLst>
          </p:cNvPr>
          <p:cNvPicPr>
            <a:picLocks noChangeAspect="1"/>
          </p:cNvPicPr>
          <p:nvPr/>
        </p:nvPicPr>
        <p:blipFill>
          <a:blip r:embed="rId6"/>
          <a:stretch>
            <a:fillRect/>
          </a:stretch>
        </p:blipFill>
        <p:spPr>
          <a:xfrm>
            <a:off x="2037842" y="3265396"/>
            <a:ext cx="1885954" cy="1665674"/>
          </a:xfrm>
          <a:prstGeom prst="rect">
            <a:avLst/>
          </a:prstGeom>
        </p:spPr>
      </p:pic>
      <p:pic>
        <p:nvPicPr>
          <p:cNvPr id="7" name="Picture 6">
            <a:extLst>
              <a:ext uri="{FF2B5EF4-FFF2-40B4-BE49-F238E27FC236}">
                <a16:creationId xmlns:a16="http://schemas.microsoft.com/office/drawing/2014/main" id="{B9D273BC-66D5-D8FB-F20C-E40E2A27C675}"/>
              </a:ext>
            </a:extLst>
          </p:cNvPr>
          <p:cNvPicPr>
            <a:picLocks noChangeAspect="1"/>
          </p:cNvPicPr>
          <p:nvPr/>
        </p:nvPicPr>
        <p:blipFill>
          <a:blip r:embed="rId7"/>
          <a:stretch>
            <a:fillRect/>
          </a:stretch>
        </p:blipFill>
        <p:spPr>
          <a:xfrm>
            <a:off x="280521" y="3271869"/>
            <a:ext cx="1885954" cy="1665674"/>
          </a:xfrm>
          <a:prstGeom prst="rect">
            <a:avLst/>
          </a:prstGeom>
        </p:spPr>
      </p:pic>
      <p:pic>
        <p:nvPicPr>
          <p:cNvPr id="5" name="Picture 4">
            <a:extLst>
              <a:ext uri="{FF2B5EF4-FFF2-40B4-BE49-F238E27FC236}">
                <a16:creationId xmlns:a16="http://schemas.microsoft.com/office/drawing/2014/main" id="{770EF62F-307F-6125-5B46-E336B35B1DF7}"/>
              </a:ext>
            </a:extLst>
          </p:cNvPr>
          <p:cNvPicPr>
            <a:picLocks noChangeAspect="1"/>
          </p:cNvPicPr>
          <p:nvPr/>
        </p:nvPicPr>
        <p:blipFill>
          <a:blip r:embed="rId8"/>
          <a:stretch>
            <a:fillRect/>
          </a:stretch>
        </p:blipFill>
        <p:spPr>
          <a:xfrm>
            <a:off x="2871338" y="47806"/>
            <a:ext cx="3429007" cy="3028499"/>
          </a:xfrm>
          <a:prstGeom prst="rect">
            <a:avLst/>
          </a:prstGeom>
        </p:spPr>
      </p:pic>
      <p:sp>
        <p:nvSpPr>
          <p:cNvPr id="232" name="Google Shape;232;p10"/>
          <p:cNvSpPr txBox="1"/>
          <p:nvPr/>
        </p:nvSpPr>
        <p:spPr>
          <a:xfrm>
            <a:off x="7873252" y="64282"/>
            <a:ext cx="1270748" cy="230802"/>
          </a:xfrm>
          <a:prstGeom prst="rect">
            <a:avLst/>
          </a:prstGeom>
          <a:noFill/>
          <a:ln>
            <a:noFill/>
          </a:ln>
        </p:spPr>
        <p:txBody>
          <a:bodyPr spcFirstLastPara="1" wrap="square" lIns="68569" tIns="34275" rIns="68569" bIns="34275" anchor="t" anchorCtr="0">
            <a:spAutoFit/>
          </a:bodyPr>
          <a:lstStyle/>
          <a:p>
            <a:pPr defTabSz="685800"/>
            <a:r>
              <a:rPr lang="en-US" sz="1050">
                <a:latin typeface="Calibri"/>
                <a:ea typeface="Calibri"/>
                <a:cs typeface="Calibri"/>
                <a:sym typeface="Calibri"/>
              </a:rPr>
              <a:t>[AARI / CCCS ERA5]</a:t>
            </a:r>
            <a:endParaRPr sz="1050">
              <a:latin typeface="Calibri"/>
              <a:ea typeface="Calibri"/>
              <a:cs typeface="Calibri"/>
              <a:sym typeface="Calibri"/>
            </a:endParaRPr>
          </a:p>
        </p:txBody>
      </p:sp>
      <p:sp>
        <p:nvSpPr>
          <p:cNvPr id="233" name="Google Shape;233;p10"/>
          <p:cNvSpPr txBox="1"/>
          <p:nvPr/>
        </p:nvSpPr>
        <p:spPr>
          <a:xfrm>
            <a:off x="790459" y="4784452"/>
            <a:ext cx="827135" cy="2538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200" b="1" dirty="0">
                <a:latin typeface="Calibri"/>
                <a:ea typeface="Calibri"/>
                <a:cs typeface="Calibri"/>
                <a:sym typeface="Calibri"/>
              </a:rPr>
              <a:t>May 2025</a:t>
            </a:r>
            <a:endParaRPr sz="1050" b="1" dirty="0">
              <a:latin typeface="Calibri"/>
              <a:ea typeface="Calibri"/>
              <a:cs typeface="Calibri"/>
              <a:sym typeface="Calibri"/>
            </a:endParaRPr>
          </a:p>
        </p:txBody>
      </p:sp>
      <p:sp>
        <p:nvSpPr>
          <p:cNvPr id="234" name="Google Shape;234;p10"/>
          <p:cNvSpPr txBox="1"/>
          <p:nvPr/>
        </p:nvSpPr>
        <p:spPr>
          <a:xfrm>
            <a:off x="2465543" y="4805398"/>
            <a:ext cx="789795" cy="2538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200" b="1" dirty="0">
                <a:latin typeface="Calibri"/>
                <a:ea typeface="Calibri"/>
                <a:cs typeface="Calibri"/>
                <a:sym typeface="Calibri"/>
              </a:rPr>
              <a:t>Jun </a:t>
            </a:r>
            <a:r>
              <a:rPr lang="en-US" sz="1050" b="1" dirty="0">
                <a:latin typeface="Calibri"/>
                <a:ea typeface="Calibri"/>
                <a:cs typeface="Calibri"/>
                <a:sym typeface="Calibri"/>
              </a:rPr>
              <a:t>2025</a:t>
            </a:r>
            <a:endParaRPr sz="1050" b="1" dirty="0">
              <a:latin typeface="Calibri"/>
              <a:ea typeface="Calibri"/>
              <a:cs typeface="Calibri"/>
              <a:sym typeface="Calibri"/>
            </a:endParaRPr>
          </a:p>
        </p:txBody>
      </p:sp>
      <p:sp>
        <p:nvSpPr>
          <p:cNvPr id="235" name="Google Shape;235;p10"/>
          <p:cNvSpPr txBox="1"/>
          <p:nvPr/>
        </p:nvSpPr>
        <p:spPr>
          <a:xfrm>
            <a:off x="4345185" y="4811551"/>
            <a:ext cx="716318" cy="2538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200" b="1" dirty="0">
                <a:latin typeface="Calibri"/>
                <a:ea typeface="Calibri"/>
                <a:cs typeface="Calibri"/>
                <a:sym typeface="Calibri"/>
              </a:rPr>
              <a:t>Jul </a:t>
            </a:r>
            <a:r>
              <a:rPr lang="en-US" sz="1050" b="1" dirty="0">
                <a:latin typeface="Calibri"/>
                <a:ea typeface="Calibri"/>
                <a:cs typeface="Calibri"/>
                <a:sym typeface="Calibri"/>
              </a:rPr>
              <a:t>2025</a:t>
            </a:r>
            <a:endParaRPr sz="1050" b="1" dirty="0">
              <a:latin typeface="Calibri"/>
              <a:ea typeface="Calibri"/>
              <a:cs typeface="Calibri"/>
              <a:sym typeface="Calibri"/>
            </a:endParaRPr>
          </a:p>
        </p:txBody>
      </p:sp>
      <p:sp>
        <p:nvSpPr>
          <p:cNvPr id="236" name="Google Shape;236;p10"/>
          <p:cNvSpPr txBox="1"/>
          <p:nvPr/>
        </p:nvSpPr>
        <p:spPr>
          <a:xfrm>
            <a:off x="6084049" y="4811551"/>
            <a:ext cx="716318" cy="2538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200" b="1" dirty="0">
                <a:latin typeface="Calibri"/>
                <a:ea typeface="Calibri"/>
                <a:cs typeface="Calibri"/>
                <a:sym typeface="Calibri"/>
              </a:rPr>
              <a:t>Aug </a:t>
            </a:r>
            <a:r>
              <a:rPr lang="en-US" sz="1050" b="1" dirty="0">
                <a:latin typeface="Calibri"/>
                <a:ea typeface="Calibri"/>
                <a:cs typeface="Calibri"/>
                <a:sym typeface="Calibri"/>
              </a:rPr>
              <a:t>2025</a:t>
            </a:r>
            <a:endParaRPr sz="1050" b="1" dirty="0">
              <a:latin typeface="Calibri"/>
              <a:ea typeface="Calibri"/>
              <a:cs typeface="Calibri"/>
              <a:sym typeface="Calibri"/>
            </a:endParaRPr>
          </a:p>
        </p:txBody>
      </p:sp>
      <p:sp>
        <p:nvSpPr>
          <p:cNvPr id="237" name="Google Shape;237;p10"/>
          <p:cNvSpPr txBox="1"/>
          <p:nvPr/>
        </p:nvSpPr>
        <p:spPr>
          <a:xfrm>
            <a:off x="7745413" y="4820398"/>
            <a:ext cx="716318" cy="2538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200" b="1" dirty="0">
                <a:latin typeface="Calibri"/>
                <a:ea typeface="Calibri"/>
                <a:cs typeface="Calibri"/>
                <a:sym typeface="Calibri"/>
              </a:rPr>
              <a:t>Sep </a:t>
            </a:r>
            <a:r>
              <a:rPr lang="en-US" sz="1050" b="1" dirty="0">
                <a:latin typeface="Calibri"/>
                <a:ea typeface="Calibri"/>
                <a:cs typeface="Calibri"/>
                <a:sym typeface="Calibri"/>
              </a:rPr>
              <a:t>2025</a:t>
            </a:r>
            <a:endParaRPr sz="1050" b="1" dirty="0">
              <a:latin typeface="Calibri"/>
              <a:ea typeface="Calibri"/>
              <a:cs typeface="Calibri"/>
              <a:sym typeface="Calibri"/>
            </a:endParaRPr>
          </a:p>
        </p:txBody>
      </p:sp>
      <p:sp>
        <p:nvSpPr>
          <p:cNvPr id="238" name="Google Shape;238;p10"/>
          <p:cNvSpPr txBox="1"/>
          <p:nvPr/>
        </p:nvSpPr>
        <p:spPr>
          <a:xfrm>
            <a:off x="6488495" y="798531"/>
            <a:ext cx="2544995" cy="1731213"/>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pPr marL="285750" indent="-285750" algn="just" defTabSz="685800">
              <a:buSzPct val="100000"/>
              <a:buFont typeface="Wingdings" panose="05000000000000000000" pitchFamily="2" charset="2"/>
              <a:buChar char="q"/>
            </a:pPr>
            <a:r>
              <a:rPr lang="en-US" sz="1350" dirty="0">
                <a:latin typeface="Calibri"/>
                <a:ea typeface="Calibri"/>
                <a:cs typeface="Calibri"/>
                <a:sym typeface="Calibri"/>
              </a:rPr>
              <a:t>In general, during the summer season </a:t>
            </a:r>
            <a:r>
              <a:rPr lang="en-US" sz="1350" b="1" dirty="0">
                <a:solidFill>
                  <a:srgbClr val="0070C0"/>
                </a:solidFill>
                <a:latin typeface="Calibri"/>
                <a:ea typeface="Calibri"/>
                <a:cs typeface="Calibri"/>
                <a:sym typeface="Calibri"/>
              </a:rPr>
              <a:t>drier </a:t>
            </a:r>
            <a:r>
              <a:rPr lang="en-US" sz="1350" dirty="0">
                <a:latin typeface="Calibri"/>
                <a:ea typeface="Calibri"/>
                <a:cs typeface="Calibri"/>
                <a:sym typeface="Calibri"/>
              </a:rPr>
              <a:t>conditions dominated over Siberia, and Canada regions</a:t>
            </a:r>
            <a:endParaRPr lang="en-US" sz="1050" dirty="0">
              <a:ea typeface="Calibri"/>
            </a:endParaRPr>
          </a:p>
          <a:p>
            <a:pPr marL="285750" indent="-285750" algn="just" defTabSz="685800">
              <a:buSzPct val="100000"/>
              <a:buFont typeface="Wingdings" panose="05000000000000000000" pitchFamily="2" charset="2"/>
              <a:buChar char="q"/>
            </a:pPr>
            <a:r>
              <a:rPr lang="en-US" sz="1350" b="1" dirty="0">
                <a:solidFill>
                  <a:srgbClr val="FF0000"/>
                </a:solidFill>
                <a:latin typeface="Calibri"/>
                <a:ea typeface="Calibri"/>
                <a:cs typeface="Calibri"/>
                <a:sym typeface="Calibri"/>
              </a:rPr>
              <a:t>Wetter</a:t>
            </a:r>
            <a:r>
              <a:rPr lang="en-US" sz="1350" b="1" dirty="0">
                <a:solidFill>
                  <a:srgbClr val="0070C0"/>
                </a:solidFill>
                <a:latin typeface="Calibri"/>
                <a:ea typeface="Calibri"/>
                <a:cs typeface="Calibri"/>
                <a:sym typeface="Calibri"/>
              </a:rPr>
              <a:t> </a:t>
            </a:r>
            <a:r>
              <a:rPr lang="en-US" sz="1350" dirty="0">
                <a:latin typeface="Calibri"/>
                <a:ea typeface="Calibri"/>
                <a:cs typeface="Calibri"/>
                <a:sym typeface="Calibri"/>
              </a:rPr>
              <a:t>conditions</a:t>
            </a:r>
            <a:r>
              <a:rPr lang="en-US" sz="1350" b="1" dirty="0">
                <a:solidFill>
                  <a:srgbClr val="0070C0"/>
                </a:solidFill>
                <a:latin typeface="Calibri"/>
                <a:ea typeface="Calibri"/>
                <a:cs typeface="Calibri"/>
                <a:sym typeface="Calibri"/>
              </a:rPr>
              <a:t> </a:t>
            </a:r>
            <a:r>
              <a:rPr lang="en-US" sz="1350" dirty="0">
                <a:latin typeface="Calibri"/>
                <a:ea typeface="Calibri"/>
                <a:cs typeface="Calibri"/>
                <a:sym typeface="Calibri"/>
              </a:rPr>
              <a:t>dominated over Western Nordic, Bering and Chukchi, Okhotsk Sea and Alaska regions</a:t>
            </a:r>
            <a:endParaRPr sz="1050" dirty="0"/>
          </a:p>
        </p:txBody>
      </p:sp>
      <p:sp>
        <p:nvSpPr>
          <p:cNvPr id="239" name="Google Shape;239;p10"/>
          <p:cNvSpPr txBox="1"/>
          <p:nvPr/>
        </p:nvSpPr>
        <p:spPr>
          <a:xfrm>
            <a:off x="306849" y="64281"/>
            <a:ext cx="2517083" cy="1843876"/>
          </a:xfrm>
          <a:prstGeom prst="rect">
            <a:avLst/>
          </a:prstGeom>
          <a:noFill/>
          <a:ln>
            <a:noFill/>
          </a:ln>
        </p:spPr>
        <p:txBody>
          <a:bodyPr spcFirstLastPara="1" wrap="square" lIns="68569" tIns="34275" rIns="68569" bIns="34275" anchor="ctr" anchorCtr="0">
            <a:noAutofit/>
          </a:bodyPr>
          <a:lstStyle/>
          <a:p>
            <a:pPr algn="ctr" defTabSz="685800">
              <a:lnSpc>
                <a:spcPct val="90000"/>
              </a:lnSpc>
              <a:buSzPts val="2800"/>
            </a:pPr>
            <a:r>
              <a:rPr lang="en-US" sz="2100" b="1" dirty="0">
                <a:latin typeface="Calibri"/>
                <a:ea typeface="Calibri"/>
                <a:cs typeface="Calibri"/>
                <a:sym typeface="Calibri"/>
              </a:rPr>
              <a:t>Surface precipitation:</a:t>
            </a:r>
          </a:p>
          <a:p>
            <a:pPr algn="ctr" defTabSz="685800">
              <a:lnSpc>
                <a:spcPct val="90000"/>
              </a:lnSpc>
              <a:buSzPts val="2800"/>
            </a:pPr>
            <a:r>
              <a:rPr lang="en-US" sz="2100" b="1" dirty="0">
                <a:latin typeface="Calibri"/>
                <a:ea typeface="Calibri"/>
                <a:cs typeface="Calibri"/>
                <a:sym typeface="Calibri"/>
              </a:rPr>
              <a:t>JJA 2025 anomalies (1991-2020)</a:t>
            </a:r>
            <a:endParaRPr sz="2100" b="1" dirty="0">
              <a:latin typeface="Calibri"/>
              <a:ea typeface="Calibri"/>
              <a:cs typeface="Calibri"/>
              <a:sym typeface="Calibri"/>
            </a:endParaRPr>
          </a:p>
        </p:txBody>
      </p:sp>
      <p:pic>
        <p:nvPicPr>
          <p:cNvPr id="240" name="Google Shape;240;p10"/>
          <p:cNvPicPr preferRelativeResize="0"/>
          <p:nvPr/>
        </p:nvPicPr>
        <p:blipFill rotWithShape="1">
          <a:blip r:embed="rId9">
            <a:alphaModFix/>
          </a:blip>
          <a:srcRect/>
          <a:stretch/>
        </p:blipFill>
        <p:spPr>
          <a:xfrm>
            <a:off x="907281" y="1712680"/>
            <a:ext cx="1363625" cy="1363625"/>
          </a:xfrm>
          <a:prstGeom prst="rect">
            <a:avLst/>
          </a:prstGeom>
          <a:noFill/>
          <a:ln>
            <a:noFill/>
          </a:ln>
        </p:spPr>
      </p:pic>
      <p:sp>
        <p:nvSpPr>
          <p:cNvPr id="2" name="Google Shape;199;p8">
            <a:extLst>
              <a:ext uri="{FF2B5EF4-FFF2-40B4-BE49-F238E27FC236}">
                <a16:creationId xmlns:a16="http://schemas.microsoft.com/office/drawing/2014/main" id="{E9765DFA-B0D4-5B31-FE14-3F8E38708A43}"/>
              </a:ext>
            </a:extLst>
          </p:cNvPr>
          <p:cNvSpPr txBox="1"/>
          <p:nvPr/>
        </p:nvSpPr>
        <p:spPr>
          <a:xfrm>
            <a:off x="3940620" y="2861245"/>
            <a:ext cx="1344729" cy="2538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200" b="1" dirty="0">
                <a:latin typeface="Calibri"/>
                <a:ea typeface="Calibri"/>
                <a:cs typeface="Calibri"/>
                <a:sym typeface="Calibri"/>
              </a:rPr>
              <a:t>JJA 2025</a:t>
            </a:r>
            <a:endParaRPr sz="1800" b="1" dirty="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1"/>
          <p:cNvSpPr/>
          <p:nvPr/>
        </p:nvSpPr>
        <p:spPr>
          <a:xfrm>
            <a:off x="5913965" y="3069676"/>
            <a:ext cx="5147476" cy="276969"/>
          </a:xfrm>
          <a:prstGeom prst="rect">
            <a:avLst/>
          </a:prstGeom>
          <a:noFill/>
          <a:ln>
            <a:noFill/>
          </a:ln>
        </p:spPr>
        <p:txBody>
          <a:bodyPr spcFirstLastPara="1" wrap="square" lIns="68569" tIns="34275" rIns="68569" bIns="34275" anchor="ctr" anchorCtr="0">
            <a:spAutoFit/>
          </a:bodyPr>
          <a:lstStyle/>
          <a:p>
            <a:pPr defTabSz="685800"/>
            <a:endParaRPr sz="1350">
              <a:latin typeface="Calibri"/>
              <a:ea typeface="Calibri"/>
              <a:cs typeface="Calibri"/>
              <a:sym typeface="Calibri"/>
            </a:endParaRPr>
          </a:p>
        </p:txBody>
      </p:sp>
      <p:sp>
        <p:nvSpPr>
          <p:cNvPr id="246" name="Google Shape;246;p11"/>
          <p:cNvSpPr txBox="1">
            <a:spLocks noGrp="1"/>
          </p:cNvSpPr>
          <p:nvPr>
            <p:ph type="title"/>
          </p:nvPr>
        </p:nvSpPr>
        <p:spPr>
          <a:xfrm>
            <a:off x="412879" y="148657"/>
            <a:ext cx="8544509" cy="437414"/>
          </a:xfrm>
          <a:prstGeom prst="rect">
            <a:avLst/>
          </a:prstGeom>
          <a:noFill/>
          <a:ln>
            <a:noFill/>
          </a:ln>
        </p:spPr>
        <p:txBody>
          <a:bodyPr spcFirstLastPara="1" wrap="square" lIns="68569" tIns="34275" rIns="68569" bIns="34275" anchor="ctr" anchorCtr="0">
            <a:normAutofit/>
          </a:bodyPr>
          <a:lstStyle/>
          <a:p>
            <a:pPr algn="ctr">
              <a:buSzPts val="2800"/>
            </a:pPr>
            <a:r>
              <a:rPr lang="en-US" sz="2100" b="1" dirty="0"/>
              <a:t>Surface precipitation: seasonal MJJAS 2025 anomalies (reanalysis)</a:t>
            </a:r>
            <a:endParaRPr sz="2100" b="1" dirty="0"/>
          </a:p>
        </p:txBody>
      </p:sp>
      <p:sp>
        <p:nvSpPr>
          <p:cNvPr id="247" name="Google Shape;247;p11"/>
          <p:cNvSpPr/>
          <p:nvPr/>
        </p:nvSpPr>
        <p:spPr>
          <a:xfrm>
            <a:off x="6188237" y="3450877"/>
            <a:ext cx="1731195" cy="230802"/>
          </a:xfrm>
          <a:prstGeom prst="rect">
            <a:avLst/>
          </a:prstGeom>
          <a:noFill/>
          <a:ln>
            <a:noFill/>
          </a:ln>
        </p:spPr>
        <p:txBody>
          <a:bodyPr spcFirstLastPara="1" wrap="square" lIns="68569" tIns="34275" rIns="68569" bIns="34275" anchor="t" anchorCtr="0">
            <a:spAutoFit/>
          </a:bodyPr>
          <a:lstStyle/>
          <a:p>
            <a:pPr algn="ctr" defTabSz="685800"/>
            <a:r>
              <a:rPr lang="en-US" sz="1050" dirty="0">
                <a:latin typeface="Calibri"/>
                <a:ea typeface="Calibri"/>
                <a:cs typeface="Calibri"/>
                <a:sym typeface="Calibri"/>
              </a:rPr>
              <a:t>Reference period: 1991-2020</a:t>
            </a:r>
            <a:endParaRPr sz="1050" dirty="0">
              <a:latin typeface="Calibri"/>
              <a:ea typeface="Calibri"/>
              <a:cs typeface="Calibri"/>
              <a:sym typeface="Calibri"/>
            </a:endParaRPr>
          </a:p>
        </p:txBody>
      </p:sp>
      <p:sp>
        <p:nvSpPr>
          <p:cNvPr id="248" name="Google Shape;248;p11"/>
          <p:cNvSpPr/>
          <p:nvPr/>
        </p:nvSpPr>
        <p:spPr>
          <a:xfrm>
            <a:off x="1143001" y="-138484"/>
            <a:ext cx="138548" cy="276969"/>
          </a:xfrm>
          <a:prstGeom prst="rect">
            <a:avLst/>
          </a:prstGeom>
          <a:noFill/>
          <a:ln>
            <a:noFill/>
          </a:ln>
        </p:spPr>
        <p:txBody>
          <a:bodyPr spcFirstLastPara="1" wrap="square" lIns="68569" tIns="34275" rIns="68569" bIns="34275" anchor="ctr" anchorCtr="0">
            <a:spAutoFit/>
          </a:bodyPr>
          <a:lstStyle/>
          <a:p>
            <a:pPr defTabSz="685800"/>
            <a:endParaRPr sz="1350">
              <a:latin typeface="Calibri"/>
              <a:ea typeface="Calibri"/>
              <a:cs typeface="Calibri"/>
              <a:sym typeface="Calibri"/>
            </a:endParaRPr>
          </a:p>
        </p:txBody>
      </p:sp>
      <p:sp>
        <p:nvSpPr>
          <p:cNvPr id="249" name="Google Shape;249;p11"/>
          <p:cNvSpPr/>
          <p:nvPr/>
        </p:nvSpPr>
        <p:spPr>
          <a:xfrm>
            <a:off x="1143001" y="-138484"/>
            <a:ext cx="138548" cy="276969"/>
          </a:xfrm>
          <a:prstGeom prst="rect">
            <a:avLst/>
          </a:prstGeom>
          <a:noFill/>
          <a:ln>
            <a:noFill/>
          </a:ln>
        </p:spPr>
        <p:txBody>
          <a:bodyPr spcFirstLastPara="1" wrap="square" lIns="68569" tIns="34275" rIns="68569" bIns="34275" anchor="ctr" anchorCtr="0">
            <a:spAutoFit/>
          </a:bodyPr>
          <a:lstStyle/>
          <a:p>
            <a:pPr defTabSz="685800"/>
            <a:endParaRPr sz="1350">
              <a:latin typeface="Calibri"/>
              <a:ea typeface="Calibri"/>
              <a:cs typeface="Calibri"/>
              <a:sym typeface="Calibri"/>
            </a:endParaRPr>
          </a:p>
        </p:txBody>
      </p:sp>
      <p:sp>
        <p:nvSpPr>
          <p:cNvPr id="250" name="Google Shape;250;p11"/>
          <p:cNvSpPr/>
          <p:nvPr/>
        </p:nvSpPr>
        <p:spPr>
          <a:xfrm>
            <a:off x="1143001" y="-138484"/>
            <a:ext cx="138548" cy="276969"/>
          </a:xfrm>
          <a:prstGeom prst="rect">
            <a:avLst/>
          </a:prstGeom>
          <a:noFill/>
          <a:ln>
            <a:noFill/>
          </a:ln>
        </p:spPr>
        <p:txBody>
          <a:bodyPr spcFirstLastPara="1" wrap="square" lIns="68569" tIns="34275" rIns="68569" bIns="34275" anchor="ctr" anchorCtr="0">
            <a:spAutoFit/>
          </a:bodyPr>
          <a:lstStyle/>
          <a:p>
            <a:pPr defTabSz="685800"/>
            <a:endParaRPr sz="1350">
              <a:latin typeface="Calibri"/>
              <a:ea typeface="Calibri"/>
              <a:cs typeface="Calibri"/>
              <a:sym typeface="Calibri"/>
            </a:endParaRPr>
          </a:p>
        </p:txBody>
      </p:sp>
      <p:sp>
        <p:nvSpPr>
          <p:cNvPr id="251" name="Google Shape;251;p11"/>
          <p:cNvSpPr/>
          <p:nvPr/>
        </p:nvSpPr>
        <p:spPr>
          <a:xfrm>
            <a:off x="2903804" y="498829"/>
            <a:ext cx="138548" cy="276969"/>
          </a:xfrm>
          <a:prstGeom prst="rect">
            <a:avLst/>
          </a:prstGeom>
          <a:noFill/>
          <a:ln>
            <a:noFill/>
          </a:ln>
        </p:spPr>
        <p:txBody>
          <a:bodyPr spcFirstLastPara="1" wrap="square" lIns="68569" tIns="34275" rIns="68569" bIns="34275" anchor="ctr" anchorCtr="0">
            <a:spAutoFit/>
          </a:bodyPr>
          <a:lstStyle/>
          <a:p>
            <a:pPr defTabSz="685800"/>
            <a:endParaRPr sz="1350">
              <a:latin typeface="Calibri"/>
              <a:ea typeface="Calibri"/>
              <a:cs typeface="Calibri"/>
              <a:sym typeface="Calibri"/>
            </a:endParaRPr>
          </a:p>
        </p:txBody>
      </p:sp>
      <p:pic>
        <p:nvPicPr>
          <p:cNvPr id="252" name="Google Shape;252;p11"/>
          <p:cNvPicPr preferRelativeResize="0"/>
          <p:nvPr/>
        </p:nvPicPr>
        <p:blipFill rotWithShape="1">
          <a:blip r:embed="rId3">
            <a:alphaModFix/>
          </a:blip>
          <a:srcRect/>
          <a:stretch/>
        </p:blipFill>
        <p:spPr>
          <a:xfrm>
            <a:off x="72002" y="927663"/>
            <a:ext cx="2141998" cy="2141998"/>
          </a:xfrm>
          <a:prstGeom prst="rect">
            <a:avLst/>
          </a:prstGeom>
          <a:noFill/>
          <a:ln>
            <a:noFill/>
          </a:ln>
        </p:spPr>
      </p:pic>
      <p:sp>
        <p:nvSpPr>
          <p:cNvPr id="253" name="Google Shape;253;p11"/>
          <p:cNvSpPr txBox="1"/>
          <p:nvPr/>
        </p:nvSpPr>
        <p:spPr>
          <a:xfrm>
            <a:off x="7923885" y="4930893"/>
            <a:ext cx="1270748" cy="230802"/>
          </a:xfrm>
          <a:prstGeom prst="rect">
            <a:avLst/>
          </a:prstGeom>
          <a:noFill/>
          <a:ln>
            <a:noFill/>
          </a:ln>
        </p:spPr>
        <p:txBody>
          <a:bodyPr spcFirstLastPara="1" wrap="square" lIns="68569" tIns="34275" rIns="68569" bIns="34275" anchor="t" anchorCtr="0">
            <a:spAutoFit/>
          </a:bodyPr>
          <a:lstStyle/>
          <a:p>
            <a:pPr defTabSz="685800"/>
            <a:r>
              <a:rPr lang="en-US" sz="1050">
                <a:latin typeface="Calibri"/>
                <a:ea typeface="Calibri"/>
                <a:cs typeface="Calibri"/>
                <a:sym typeface="Calibri"/>
              </a:rPr>
              <a:t>[AARI / CCCS ERA5]</a:t>
            </a:r>
            <a:endParaRPr sz="1050">
              <a:latin typeface="Calibri"/>
              <a:ea typeface="Calibri"/>
              <a:cs typeface="Calibri"/>
              <a:sym typeface="Calibri"/>
            </a:endParaRPr>
          </a:p>
        </p:txBody>
      </p:sp>
      <p:sp>
        <p:nvSpPr>
          <p:cNvPr id="254" name="Google Shape;254;p11"/>
          <p:cNvSpPr txBox="1"/>
          <p:nvPr/>
        </p:nvSpPr>
        <p:spPr>
          <a:xfrm>
            <a:off x="882862" y="3725849"/>
            <a:ext cx="7202359" cy="900216"/>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pPr marL="285750" indent="-285750" algn="just" defTabSz="685800">
              <a:buClr>
                <a:srgbClr val="0070C0"/>
              </a:buClr>
              <a:buSzPct val="100000"/>
              <a:buFont typeface="Wingdings" panose="05000000000000000000" pitchFamily="2" charset="2"/>
              <a:buChar char="q"/>
            </a:pPr>
            <a:r>
              <a:rPr lang="en-US" sz="1350" b="1" dirty="0">
                <a:solidFill>
                  <a:srgbClr val="0070C0"/>
                </a:solidFill>
                <a:latin typeface="Calibri"/>
                <a:ea typeface="Calibri"/>
                <a:cs typeface="Calibri"/>
                <a:sym typeface="Calibri"/>
              </a:rPr>
              <a:t>Lesser </a:t>
            </a:r>
            <a:r>
              <a:rPr lang="en-US" sz="1350" dirty="0">
                <a:latin typeface="Calibri"/>
                <a:ea typeface="Calibri"/>
                <a:cs typeface="Calibri"/>
                <a:sym typeface="Calibri"/>
              </a:rPr>
              <a:t>precipitation occurred in parts </a:t>
            </a:r>
            <a:r>
              <a:rPr lang="en-US" sz="1350" b="1" dirty="0">
                <a:solidFill>
                  <a:srgbClr val="0070C0"/>
                </a:solidFill>
                <a:latin typeface="Calibri"/>
                <a:ea typeface="Calibri"/>
                <a:cs typeface="Calibri"/>
                <a:sym typeface="Calibri"/>
              </a:rPr>
              <a:t>Eastern Nordic</a:t>
            </a:r>
            <a:r>
              <a:rPr lang="en-US" sz="1350" dirty="0">
                <a:latin typeface="Calibri"/>
                <a:ea typeface="Calibri"/>
                <a:cs typeface="Calibri"/>
                <a:sym typeface="Calibri"/>
              </a:rPr>
              <a:t>, most of </a:t>
            </a:r>
            <a:r>
              <a:rPr lang="en-US" sz="1350" b="1" dirty="0">
                <a:solidFill>
                  <a:srgbClr val="0070C0"/>
                </a:solidFill>
                <a:latin typeface="Calibri"/>
                <a:ea typeface="Calibri"/>
                <a:cs typeface="Calibri"/>
                <a:sym typeface="Calibri"/>
              </a:rPr>
              <a:t>Western </a:t>
            </a:r>
            <a:r>
              <a:rPr lang="en-US" sz="1350" dirty="0">
                <a:latin typeface="Calibri"/>
                <a:ea typeface="Calibri"/>
                <a:cs typeface="Calibri"/>
                <a:sym typeface="Calibri"/>
              </a:rPr>
              <a:t>and </a:t>
            </a:r>
            <a:r>
              <a:rPr lang="en-US" sz="1350" b="1" dirty="0">
                <a:solidFill>
                  <a:srgbClr val="0070C0"/>
                </a:solidFill>
                <a:latin typeface="Calibri"/>
                <a:ea typeface="Calibri"/>
                <a:cs typeface="Calibri"/>
                <a:sym typeface="Calibri"/>
              </a:rPr>
              <a:t>Eastern Siberia</a:t>
            </a:r>
            <a:r>
              <a:rPr lang="en-US" sz="1350" dirty="0">
                <a:latin typeface="Calibri"/>
                <a:ea typeface="Calibri"/>
                <a:cs typeface="Calibri"/>
                <a:sym typeface="Calibri"/>
              </a:rPr>
              <a:t>,  </a:t>
            </a:r>
            <a:r>
              <a:rPr lang="en-US" sz="1350" b="1" dirty="0">
                <a:solidFill>
                  <a:srgbClr val="0070C0"/>
                </a:solidFill>
                <a:latin typeface="Calibri"/>
                <a:ea typeface="Calibri"/>
                <a:cs typeface="Calibri"/>
                <a:sym typeface="Calibri"/>
              </a:rPr>
              <a:t>Western Canada </a:t>
            </a:r>
            <a:r>
              <a:rPr lang="en-US" sz="1350" dirty="0">
                <a:latin typeface="Calibri"/>
                <a:ea typeface="Calibri"/>
                <a:cs typeface="Calibri"/>
                <a:sym typeface="Calibri"/>
              </a:rPr>
              <a:t>regions</a:t>
            </a:r>
            <a:r>
              <a:rPr lang="en-US" sz="1350" b="1" dirty="0">
                <a:solidFill>
                  <a:srgbClr val="0070C0"/>
                </a:solidFill>
                <a:latin typeface="Calibri"/>
                <a:ea typeface="Calibri"/>
                <a:cs typeface="Calibri"/>
                <a:sym typeface="Calibri"/>
              </a:rPr>
              <a:t> </a:t>
            </a:r>
            <a:r>
              <a:rPr lang="en-US" sz="1350" dirty="0">
                <a:latin typeface="Calibri"/>
                <a:ea typeface="Calibri"/>
                <a:cs typeface="Calibri"/>
                <a:sym typeface="Calibri"/>
              </a:rPr>
              <a:t> </a:t>
            </a:r>
            <a:endParaRPr sz="1050" dirty="0"/>
          </a:p>
          <a:p>
            <a:pPr marL="285750" indent="-285750" algn="just" defTabSz="685800">
              <a:buClr>
                <a:srgbClr val="FF0000"/>
              </a:buClr>
              <a:buSzPct val="100000"/>
              <a:buFont typeface="Wingdings" panose="05000000000000000000" pitchFamily="2" charset="2"/>
              <a:buChar char="q"/>
            </a:pPr>
            <a:r>
              <a:rPr lang="en-US" sz="1350" b="1" dirty="0">
                <a:solidFill>
                  <a:srgbClr val="FF0000"/>
                </a:solidFill>
                <a:latin typeface="Calibri"/>
                <a:ea typeface="Calibri"/>
                <a:cs typeface="Calibri"/>
                <a:sym typeface="Calibri"/>
              </a:rPr>
              <a:t>Greater</a:t>
            </a:r>
            <a:r>
              <a:rPr lang="en-US" sz="1350" dirty="0">
                <a:latin typeface="Calibri"/>
                <a:ea typeface="Calibri"/>
                <a:cs typeface="Calibri"/>
                <a:sym typeface="Calibri"/>
              </a:rPr>
              <a:t> precipitation was observed in the </a:t>
            </a:r>
            <a:r>
              <a:rPr lang="en-US" sz="1350" b="1" dirty="0">
                <a:solidFill>
                  <a:srgbClr val="FF0000"/>
                </a:solidFill>
                <a:latin typeface="Calibri"/>
                <a:ea typeface="Calibri"/>
                <a:cs typeface="Calibri"/>
                <a:sym typeface="Calibri"/>
              </a:rPr>
              <a:t>Western Nordic</a:t>
            </a:r>
            <a:r>
              <a:rPr lang="en-US" sz="1350" dirty="0">
                <a:latin typeface="Calibri"/>
                <a:ea typeface="Calibri"/>
                <a:cs typeface="Calibri"/>
                <a:sym typeface="Calibri"/>
              </a:rPr>
              <a:t> and</a:t>
            </a:r>
            <a:r>
              <a:rPr lang="en-US" sz="1350" b="1" dirty="0">
                <a:solidFill>
                  <a:srgbClr val="FF0000"/>
                </a:solidFill>
                <a:latin typeface="Calibri"/>
                <a:ea typeface="Calibri"/>
                <a:cs typeface="Calibri"/>
                <a:sym typeface="Calibri"/>
              </a:rPr>
              <a:t> Chukchi &amp; Bering </a:t>
            </a:r>
            <a:r>
              <a:rPr lang="en-US" sz="1350" dirty="0">
                <a:latin typeface="Calibri"/>
                <a:ea typeface="Calibri"/>
                <a:cs typeface="Calibri"/>
                <a:sym typeface="Calibri"/>
              </a:rPr>
              <a:t>regions.</a:t>
            </a:r>
            <a:endParaRPr sz="1050" dirty="0"/>
          </a:p>
          <a:p>
            <a:pPr marL="285750" indent="-285750" algn="just" defTabSz="685800">
              <a:buSzPct val="100000"/>
              <a:buFont typeface="Wingdings" panose="05000000000000000000" pitchFamily="2" charset="2"/>
              <a:buChar char="q"/>
            </a:pPr>
            <a:r>
              <a:rPr lang="en-US" sz="1350" dirty="0">
                <a:latin typeface="Calibri"/>
                <a:ea typeface="Calibri"/>
                <a:cs typeface="Calibri"/>
                <a:sym typeface="Calibri"/>
              </a:rPr>
              <a:t>Somewhat wetter to normal conditions are estimated for the Central Arctic </a:t>
            </a:r>
            <a:endParaRPr sz="1350" dirty="0">
              <a:latin typeface="Calibri"/>
              <a:ea typeface="Calibri"/>
              <a:cs typeface="Calibri"/>
              <a:sym typeface="Calibri"/>
            </a:endParaRPr>
          </a:p>
        </p:txBody>
      </p:sp>
      <p:graphicFrame>
        <p:nvGraphicFramePr>
          <p:cNvPr id="255" name="Google Shape;255;p11"/>
          <p:cNvGraphicFramePr/>
          <p:nvPr/>
        </p:nvGraphicFramePr>
        <p:xfrm>
          <a:off x="2763392" y="779387"/>
          <a:ext cx="5795868" cy="2232243"/>
        </p:xfrm>
        <a:graphic>
          <a:graphicData uri="http://schemas.openxmlformats.org/drawingml/2006/table">
            <a:tbl>
              <a:tblPr>
                <a:noFill/>
              </a:tblPr>
              <a:tblGrid>
                <a:gridCol w="1701763">
                  <a:extLst>
                    <a:ext uri="{9D8B030D-6E8A-4147-A177-3AD203B41FA5}">
                      <a16:colId xmlns:a16="http://schemas.microsoft.com/office/drawing/2014/main" val="20000"/>
                    </a:ext>
                  </a:extLst>
                </a:gridCol>
                <a:gridCol w="4094105">
                  <a:extLst>
                    <a:ext uri="{9D8B030D-6E8A-4147-A177-3AD203B41FA5}">
                      <a16:colId xmlns:a16="http://schemas.microsoft.com/office/drawing/2014/main" val="20001"/>
                    </a:ext>
                  </a:extLst>
                </a:gridCol>
              </a:tblGrid>
              <a:tr h="261769">
                <a:tc>
                  <a:txBody>
                    <a:bodyPr/>
                    <a:lstStyle/>
                    <a:p>
                      <a:pPr marL="0" marR="0" lvl="0" indent="0" algn="just" rtl="0">
                        <a:spcBef>
                          <a:spcPts val="0"/>
                        </a:spcBef>
                        <a:spcAft>
                          <a:spcPts val="0"/>
                        </a:spcAft>
                        <a:buNone/>
                      </a:pPr>
                      <a:r>
                        <a:rPr lang="en-US" sz="1400" b="1" u="none" strike="noStrike" cap="none" dirty="0">
                          <a:latin typeface="Calibri"/>
                          <a:ea typeface="Calibri"/>
                          <a:cs typeface="Calibri"/>
                          <a:sym typeface="Calibri"/>
                        </a:rPr>
                        <a:t>Region</a:t>
                      </a:r>
                      <a:endParaRPr sz="1400" b="1" u="none" strike="noStrike" cap="none" dirty="0">
                        <a:latin typeface="Calibri"/>
                        <a:ea typeface="Calibri"/>
                        <a:cs typeface="Calibri"/>
                        <a:sym typeface="Calibri"/>
                      </a:endParaRPr>
                    </a:p>
                  </a:txBody>
                  <a:tcPr marL="13331" marR="13331"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ADDE1"/>
                    </a:solidFill>
                  </a:tcPr>
                </a:tc>
                <a:tc>
                  <a:txBody>
                    <a:bodyPr/>
                    <a:lstStyle/>
                    <a:p>
                      <a:pPr marL="0" marR="0" lvl="0" indent="0" algn="ctr" rtl="0">
                        <a:spcBef>
                          <a:spcPts val="0"/>
                        </a:spcBef>
                        <a:spcAft>
                          <a:spcPts val="0"/>
                        </a:spcAft>
                        <a:buNone/>
                      </a:pPr>
                      <a:r>
                        <a:rPr lang="en-US" sz="1400" u="none" strike="noStrike" cap="none" dirty="0">
                          <a:latin typeface="Calibri"/>
                          <a:ea typeface="Calibri"/>
                          <a:cs typeface="Calibri"/>
                          <a:sym typeface="Calibri"/>
                        </a:rPr>
                        <a:t>JJA 2025</a:t>
                      </a:r>
                      <a:endParaRPr sz="1400" u="none" strike="noStrike" cap="none" dirty="0">
                        <a:latin typeface="Calibri"/>
                        <a:ea typeface="Calibri"/>
                        <a:cs typeface="Calibri"/>
                        <a:sym typeface="Calibri"/>
                      </a:endParaRPr>
                    </a:p>
                  </a:txBody>
                  <a:tcPr marL="13331" marR="13331"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ADDE1"/>
                    </a:solidFill>
                  </a:tcPr>
                </a:tc>
                <a:extLst>
                  <a:ext uri="{0D108BD9-81ED-4DB2-BD59-A6C34878D82A}">
                    <a16:rowId xmlns:a16="http://schemas.microsoft.com/office/drawing/2014/main" val="10000"/>
                  </a:ext>
                </a:extLst>
              </a:tr>
              <a:tr h="234750">
                <a:tc>
                  <a:txBody>
                    <a:bodyPr/>
                    <a:lstStyle/>
                    <a:p>
                      <a:pPr marL="0" marR="0" lvl="0" indent="0" algn="just" rtl="0">
                        <a:spcBef>
                          <a:spcPts val="0"/>
                        </a:spcBef>
                        <a:spcAft>
                          <a:spcPts val="0"/>
                        </a:spcAft>
                        <a:buNone/>
                      </a:pPr>
                      <a:r>
                        <a:rPr lang="en-US" sz="1400" b="1" u="none" strike="noStrike" cap="none">
                          <a:latin typeface="Calibri"/>
                          <a:ea typeface="Calibri"/>
                          <a:cs typeface="Calibri"/>
                          <a:sym typeface="Calibri"/>
                        </a:rPr>
                        <a:t>Western Nordic</a:t>
                      </a:r>
                      <a:endParaRPr sz="1400" b="1" u="none" strike="noStrike" cap="none">
                        <a:latin typeface="Calibri"/>
                        <a:ea typeface="Calibri"/>
                        <a:cs typeface="Calibri"/>
                        <a:sym typeface="Calibri"/>
                      </a:endParaRPr>
                    </a:p>
                  </a:txBody>
                  <a:tcPr marL="13331" marR="13331"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ADDE1"/>
                    </a:solidFill>
                  </a:tcPr>
                </a:tc>
                <a:tc>
                  <a:txBody>
                    <a:bodyPr/>
                    <a:lstStyle/>
                    <a:p>
                      <a:pPr marL="0" marR="0" lvl="0" indent="0" algn="ctr" rtl="0">
                        <a:spcBef>
                          <a:spcPts val="0"/>
                        </a:spcBef>
                        <a:spcAft>
                          <a:spcPts val="0"/>
                        </a:spcAft>
                        <a:buNone/>
                      </a:pPr>
                      <a:r>
                        <a:rPr lang="en-US" sz="1400" b="0" u="none" strike="noStrike" cap="none" dirty="0">
                          <a:solidFill>
                            <a:schemeClr val="dk1"/>
                          </a:solidFill>
                          <a:latin typeface="Calibri"/>
                          <a:ea typeface="Calibri"/>
                          <a:cs typeface="Calibri"/>
                          <a:sym typeface="Calibri"/>
                        </a:rPr>
                        <a:t>wetter</a:t>
                      </a:r>
                      <a:endParaRPr sz="1400" b="0" u="none" strike="noStrike" cap="none" dirty="0">
                        <a:solidFill>
                          <a:schemeClr val="dk1"/>
                        </a:solidFill>
                        <a:latin typeface="Calibri"/>
                        <a:ea typeface="Calibri"/>
                        <a:cs typeface="Calibri"/>
                        <a:sym typeface="Calibri"/>
                      </a:endParaRPr>
                    </a:p>
                  </a:txBody>
                  <a:tcPr marL="13331" marR="13331"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ADDE1"/>
                    </a:solidFill>
                  </a:tcPr>
                </a:tc>
                <a:extLst>
                  <a:ext uri="{0D108BD9-81ED-4DB2-BD59-A6C34878D82A}">
                    <a16:rowId xmlns:a16="http://schemas.microsoft.com/office/drawing/2014/main" val="10001"/>
                  </a:ext>
                </a:extLst>
              </a:tr>
              <a:tr h="234750">
                <a:tc>
                  <a:txBody>
                    <a:bodyPr/>
                    <a:lstStyle/>
                    <a:p>
                      <a:pPr marL="0" marR="0" lvl="0" indent="0" algn="just" rtl="0">
                        <a:spcBef>
                          <a:spcPts val="0"/>
                        </a:spcBef>
                        <a:spcAft>
                          <a:spcPts val="0"/>
                        </a:spcAft>
                        <a:buNone/>
                      </a:pPr>
                      <a:r>
                        <a:rPr lang="en-US" sz="1400" b="1" u="none" strike="noStrike" cap="none">
                          <a:latin typeface="Calibri"/>
                          <a:ea typeface="Calibri"/>
                          <a:cs typeface="Calibri"/>
                          <a:sym typeface="Calibri"/>
                        </a:rPr>
                        <a:t>Eastern Nordic</a:t>
                      </a:r>
                      <a:endParaRPr sz="1400" b="1" u="none" strike="noStrike" cap="none">
                        <a:latin typeface="Calibri"/>
                        <a:ea typeface="Calibri"/>
                        <a:cs typeface="Calibri"/>
                        <a:sym typeface="Calibri"/>
                      </a:endParaRPr>
                    </a:p>
                  </a:txBody>
                  <a:tcPr marL="13331" marR="13331"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ADDE1"/>
                    </a:solidFill>
                  </a:tcPr>
                </a:tc>
                <a:tc>
                  <a:txBody>
                    <a:bodyPr/>
                    <a:lstStyle/>
                    <a:p>
                      <a:pPr marL="0" marR="0" lvl="0" indent="0" algn="ctr" rtl="0">
                        <a:spcBef>
                          <a:spcPts val="0"/>
                        </a:spcBef>
                        <a:spcAft>
                          <a:spcPts val="0"/>
                        </a:spcAft>
                        <a:buNone/>
                      </a:pPr>
                      <a:r>
                        <a:rPr lang="en-US" sz="1400" b="0" u="none" strike="noStrike" cap="none" dirty="0">
                          <a:solidFill>
                            <a:schemeClr val="dk1"/>
                          </a:solidFill>
                          <a:latin typeface="Calibri"/>
                          <a:ea typeface="Calibri"/>
                          <a:cs typeface="Calibri"/>
                          <a:sym typeface="Calibri"/>
                        </a:rPr>
                        <a:t>wetter in west, drier in east</a:t>
                      </a:r>
                      <a:endParaRPr sz="1400" b="0" u="none" strike="noStrike" cap="none" dirty="0">
                        <a:solidFill>
                          <a:schemeClr val="dk1"/>
                        </a:solidFill>
                        <a:latin typeface="Calibri"/>
                        <a:ea typeface="Calibri"/>
                        <a:cs typeface="Calibri"/>
                        <a:sym typeface="Calibri"/>
                      </a:endParaRPr>
                    </a:p>
                  </a:txBody>
                  <a:tcPr marL="13331" marR="13331"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ADDE1"/>
                    </a:solidFill>
                  </a:tcPr>
                </a:tc>
                <a:extLst>
                  <a:ext uri="{0D108BD9-81ED-4DB2-BD59-A6C34878D82A}">
                    <a16:rowId xmlns:a16="http://schemas.microsoft.com/office/drawing/2014/main" val="10002"/>
                  </a:ext>
                </a:extLst>
              </a:tr>
              <a:tr h="234750">
                <a:tc>
                  <a:txBody>
                    <a:bodyPr/>
                    <a:lstStyle/>
                    <a:p>
                      <a:pPr marL="0" marR="0" lvl="0" indent="0" algn="just" rtl="0">
                        <a:spcBef>
                          <a:spcPts val="0"/>
                        </a:spcBef>
                        <a:spcAft>
                          <a:spcPts val="0"/>
                        </a:spcAft>
                        <a:buNone/>
                      </a:pPr>
                      <a:r>
                        <a:rPr lang="en-US" sz="1400" b="1" u="none" strike="noStrike" cap="none">
                          <a:latin typeface="Calibri"/>
                          <a:ea typeface="Calibri"/>
                          <a:cs typeface="Calibri"/>
                          <a:sym typeface="Calibri"/>
                        </a:rPr>
                        <a:t>Western Siberia</a:t>
                      </a:r>
                      <a:endParaRPr sz="1400" b="1" u="none" strike="noStrike" cap="none">
                        <a:latin typeface="Calibri"/>
                        <a:ea typeface="Calibri"/>
                        <a:cs typeface="Calibri"/>
                        <a:sym typeface="Calibri"/>
                      </a:endParaRPr>
                    </a:p>
                  </a:txBody>
                  <a:tcPr marL="13331" marR="13331"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ADDE1"/>
                    </a:solidFill>
                  </a:tcPr>
                </a:tc>
                <a:tc>
                  <a:txBody>
                    <a:bodyPr/>
                    <a:lstStyle/>
                    <a:p>
                      <a:pPr marL="0" marR="0" lvl="0" indent="0" algn="ctr" rtl="0">
                        <a:spcBef>
                          <a:spcPts val="0"/>
                        </a:spcBef>
                        <a:spcAft>
                          <a:spcPts val="0"/>
                        </a:spcAft>
                        <a:buNone/>
                      </a:pPr>
                      <a:r>
                        <a:rPr lang="en-US" sz="1400" b="0" u="none" strike="noStrike" cap="none" dirty="0">
                          <a:solidFill>
                            <a:schemeClr val="dk1"/>
                          </a:solidFill>
                          <a:latin typeface="Calibri"/>
                          <a:ea typeface="Calibri"/>
                          <a:cs typeface="Calibri"/>
                          <a:sym typeface="Calibri"/>
                        </a:rPr>
                        <a:t>drier</a:t>
                      </a:r>
                      <a:endParaRPr sz="1400" b="0" u="none" strike="noStrike" cap="none" dirty="0">
                        <a:solidFill>
                          <a:schemeClr val="dk1"/>
                        </a:solidFill>
                        <a:latin typeface="Calibri"/>
                        <a:ea typeface="Calibri"/>
                        <a:cs typeface="Calibri"/>
                        <a:sym typeface="Calibri"/>
                      </a:endParaRPr>
                    </a:p>
                  </a:txBody>
                  <a:tcPr marL="13331" marR="13331"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ADDE1"/>
                    </a:solidFill>
                  </a:tcPr>
                </a:tc>
                <a:extLst>
                  <a:ext uri="{0D108BD9-81ED-4DB2-BD59-A6C34878D82A}">
                    <a16:rowId xmlns:a16="http://schemas.microsoft.com/office/drawing/2014/main" val="10003"/>
                  </a:ext>
                </a:extLst>
              </a:tr>
              <a:tr h="234750">
                <a:tc>
                  <a:txBody>
                    <a:bodyPr/>
                    <a:lstStyle/>
                    <a:p>
                      <a:pPr marL="0" marR="0" lvl="0" indent="0" algn="just" rtl="0">
                        <a:spcBef>
                          <a:spcPts val="0"/>
                        </a:spcBef>
                        <a:spcAft>
                          <a:spcPts val="0"/>
                        </a:spcAft>
                        <a:buNone/>
                      </a:pPr>
                      <a:r>
                        <a:rPr lang="en-US" sz="1400" b="1" u="none" strike="noStrike" cap="none">
                          <a:latin typeface="Calibri"/>
                          <a:ea typeface="Calibri"/>
                          <a:cs typeface="Calibri"/>
                          <a:sym typeface="Calibri"/>
                        </a:rPr>
                        <a:t>Eastern Siberia</a:t>
                      </a:r>
                      <a:endParaRPr sz="1400" b="1" u="none" strike="noStrike" cap="none">
                        <a:latin typeface="Calibri"/>
                        <a:ea typeface="Calibri"/>
                        <a:cs typeface="Calibri"/>
                        <a:sym typeface="Calibri"/>
                      </a:endParaRPr>
                    </a:p>
                  </a:txBody>
                  <a:tcPr marL="13331" marR="13331"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ADDE1"/>
                    </a:solidFill>
                  </a:tcPr>
                </a:tc>
                <a:tc>
                  <a:txBody>
                    <a:bodyPr/>
                    <a:lstStyle/>
                    <a:p>
                      <a:pPr marL="0" marR="0" lvl="0" indent="0" algn="ctr" rtl="0">
                        <a:spcBef>
                          <a:spcPts val="0"/>
                        </a:spcBef>
                        <a:spcAft>
                          <a:spcPts val="0"/>
                        </a:spcAft>
                        <a:buNone/>
                      </a:pPr>
                      <a:r>
                        <a:rPr lang="en-US" sz="1400" b="0" u="none" strike="noStrike" cap="none" dirty="0">
                          <a:solidFill>
                            <a:schemeClr val="dk1"/>
                          </a:solidFill>
                          <a:latin typeface="Calibri"/>
                          <a:ea typeface="Calibri"/>
                          <a:cs typeface="Calibri"/>
                          <a:sym typeface="Calibri"/>
                        </a:rPr>
                        <a:t>drier</a:t>
                      </a:r>
                      <a:endParaRPr sz="1400" b="0" u="none" strike="noStrike" cap="none" dirty="0">
                        <a:solidFill>
                          <a:schemeClr val="dk1"/>
                        </a:solidFill>
                        <a:latin typeface="Calibri"/>
                        <a:ea typeface="Calibri"/>
                        <a:cs typeface="Calibri"/>
                        <a:sym typeface="Calibri"/>
                      </a:endParaRPr>
                    </a:p>
                  </a:txBody>
                  <a:tcPr marL="13331" marR="13331"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ADDE1"/>
                    </a:solidFill>
                  </a:tcPr>
                </a:tc>
                <a:extLst>
                  <a:ext uri="{0D108BD9-81ED-4DB2-BD59-A6C34878D82A}">
                    <a16:rowId xmlns:a16="http://schemas.microsoft.com/office/drawing/2014/main" val="10004"/>
                  </a:ext>
                </a:extLst>
              </a:tr>
              <a:tr h="234750">
                <a:tc>
                  <a:txBody>
                    <a:bodyPr/>
                    <a:lstStyle/>
                    <a:p>
                      <a:pPr marL="0" marR="0" lvl="0" indent="0" algn="just" rtl="0">
                        <a:spcBef>
                          <a:spcPts val="0"/>
                        </a:spcBef>
                        <a:spcAft>
                          <a:spcPts val="0"/>
                        </a:spcAft>
                        <a:buNone/>
                      </a:pPr>
                      <a:r>
                        <a:rPr lang="en-US" sz="1400" b="1" u="none" strike="noStrike" cap="none">
                          <a:latin typeface="Calibri"/>
                          <a:ea typeface="Calibri"/>
                          <a:cs typeface="Calibri"/>
                          <a:sym typeface="Calibri"/>
                        </a:rPr>
                        <a:t>Bering &amp; Chukchi</a:t>
                      </a:r>
                      <a:endParaRPr sz="1400" b="1" u="none" strike="noStrike" cap="none">
                        <a:latin typeface="Calibri"/>
                        <a:ea typeface="Calibri"/>
                        <a:cs typeface="Calibri"/>
                        <a:sym typeface="Calibri"/>
                      </a:endParaRPr>
                    </a:p>
                  </a:txBody>
                  <a:tcPr marL="13331" marR="13331"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ADDE1"/>
                    </a:solidFill>
                  </a:tcPr>
                </a:tc>
                <a:tc>
                  <a:txBody>
                    <a:bodyPr/>
                    <a:lstStyle/>
                    <a:p>
                      <a:pPr marL="0" marR="0" lvl="0" indent="0" algn="ctr" rtl="0">
                        <a:spcBef>
                          <a:spcPts val="0"/>
                        </a:spcBef>
                        <a:spcAft>
                          <a:spcPts val="0"/>
                        </a:spcAft>
                        <a:buNone/>
                      </a:pPr>
                      <a:r>
                        <a:rPr lang="en-US" sz="1400" b="0" u="none" strike="noStrike" cap="none" dirty="0">
                          <a:solidFill>
                            <a:schemeClr val="dk1"/>
                          </a:solidFill>
                          <a:latin typeface="Calibri"/>
                          <a:ea typeface="Calibri"/>
                          <a:cs typeface="Calibri"/>
                          <a:sym typeface="Calibri"/>
                        </a:rPr>
                        <a:t>mostly wetter, normal to drier in west</a:t>
                      </a:r>
                      <a:endParaRPr sz="1400" b="0" u="none" strike="noStrike" cap="none" dirty="0">
                        <a:solidFill>
                          <a:schemeClr val="dk1"/>
                        </a:solidFill>
                        <a:latin typeface="Calibri"/>
                        <a:ea typeface="Calibri"/>
                        <a:cs typeface="Calibri"/>
                        <a:sym typeface="Calibri"/>
                      </a:endParaRPr>
                    </a:p>
                  </a:txBody>
                  <a:tcPr marL="13331" marR="13331"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ADDE1"/>
                    </a:solidFill>
                  </a:tcPr>
                </a:tc>
                <a:extLst>
                  <a:ext uri="{0D108BD9-81ED-4DB2-BD59-A6C34878D82A}">
                    <a16:rowId xmlns:a16="http://schemas.microsoft.com/office/drawing/2014/main" val="10005"/>
                  </a:ext>
                </a:extLst>
              </a:tr>
              <a:tr h="327224">
                <a:tc>
                  <a:txBody>
                    <a:bodyPr/>
                    <a:lstStyle/>
                    <a:p>
                      <a:pPr marL="0" marR="0" lvl="0" indent="0" algn="just" rtl="0">
                        <a:spcBef>
                          <a:spcPts val="0"/>
                        </a:spcBef>
                        <a:spcAft>
                          <a:spcPts val="0"/>
                        </a:spcAft>
                        <a:buNone/>
                      </a:pPr>
                      <a:r>
                        <a:rPr lang="en-US" sz="1400" b="1" u="none" strike="noStrike" cap="none" dirty="0">
                          <a:latin typeface="Calibri"/>
                          <a:ea typeface="Calibri"/>
                          <a:cs typeface="Calibri"/>
                          <a:sym typeface="Calibri"/>
                        </a:rPr>
                        <a:t>W Canada &amp; Alaska</a:t>
                      </a:r>
                      <a:endParaRPr sz="1400" b="1" u="none" strike="noStrike" cap="none" dirty="0">
                        <a:latin typeface="Calibri"/>
                        <a:ea typeface="Calibri"/>
                        <a:cs typeface="Calibri"/>
                        <a:sym typeface="Calibri"/>
                      </a:endParaRPr>
                    </a:p>
                  </a:txBody>
                  <a:tcPr marL="13331" marR="13331"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ADDE1"/>
                    </a:solidFill>
                  </a:tcPr>
                </a:tc>
                <a:tc>
                  <a:txBody>
                    <a:bodyPr/>
                    <a:lstStyle/>
                    <a:p>
                      <a:pPr marL="0" marR="0" lvl="0" indent="0" algn="ctr" rtl="0">
                        <a:spcBef>
                          <a:spcPts val="0"/>
                        </a:spcBef>
                        <a:spcAft>
                          <a:spcPts val="0"/>
                        </a:spcAft>
                        <a:buNone/>
                      </a:pPr>
                      <a:r>
                        <a:rPr lang="en-US" sz="1400" b="0" u="none" strike="noStrike" cap="none" dirty="0">
                          <a:solidFill>
                            <a:schemeClr val="dk1"/>
                          </a:solidFill>
                          <a:latin typeface="Calibri"/>
                          <a:ea typeface="Calibri"/>
                          <a:cs typeface="Calibri"/>
                          <a:sym typeface="Calibri"/>
                        </a:rPr>
                        <a:t>mostly wetter in west, drier in east </a:t>
                      </a:r>
                      <a:endParaRPr sz="1400" b="0" u="none" strike="noStrike" cap="none" dirty="0">
                        <a:solidFill>
                          <a:schemeClr val="dk1"/>
                        </a:solidFill>
                        <a:latin typeface="Calibri"/>
                        <a:ea typeface="Calibri"/>
                        <a:cs typeface="Calibri"/>
                        <a:sym typeface="Calibri"/>
                      </a:endParaRPr>
                    </a:p>
                  </a:txBody>
                  <a:tcPr marL="13331" marR="13331"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ADDE1"/>
                    </a:solidFill>
                  </a:tcPr>
                </a:tc>
                <a:extLst>
                  <a:ext uri="{0D108BD9-81ED-4DB2-BD59-A6C34878D82A}">
                    <a16:rowId xmlns:a16="http://schemas.microsoft.com/office/drawing/2014/main" val="10006"/>
                  </a:ext>
                </a:extLst>
              </a:tr>
              <a:tr h="234750">
                <a:tc>
                  <a:txBody>
                    <a:bodyPr/>
                    <a:lstStyle/>
                    <a:p>
                      <a:pPr marL="0" marR="0" lvl="0" indent="0" algn="just" rtl="0">
                        <a:spcBef>
                          <a:spcPts val="0"/>
                        </a:spcBef>
                        <a:spcAft>
                          <a:spcPts val="0"/>
                        </a:spcAft>
                        <a:buNone/>
                      </a:pPr>
                      <a:r>
                        <a:rPr lang="en-US" sz="1400" b="1" u="none" strike="noStrike" cap="none">
                          <a:latin typeface="Calibri"/>
                          <a:ea typeface="Calibri"/>
                          <a:cs typeface="Calibri"/>
                          <a:sym typeface="Calibri"/>
                        </a:rPr>
                        <a:t>Central &amp; E Canada</a:t>
                      </a:r>
                      <a:endParaRPr sz="1400" b="1" u="none" strike="noStrike" cap="none">
                        <a:latin typeface="Calibri"/>
                        <a:ea typeface="Calibri"/>
                        <a:cs typeface="Calibri"/>
                        <a:sym typeface="Calibri"/>
                      </a:endParaRPr>
                    </a:p>
                  </a:txBody>
                  <a:tcPr marL="13331" marR="13331"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ADDE1"/>
                    </a:solidFill>
                  </a:tcPr>
                </a:tc>
                <a:tc>
                  <a:txBody>
                    <a:bodyPr/>
                    <a:lstStyle/>
                    <a:p>
                      <a:pPr marL="0" marR="0" lvl="0" indent="0" algn="ctr" rtl="0">
                        <a:spcBef>
                          <a:spcPts val="0"/>
                        </a:spcBef>
                        <a:spcAft>
                          <a:spcPts val="0"/>
                        </a:spcAft>
                        <a:buNone/>
                      </a:pPr>
                      <a:r>
                        <a:rPr lang="en-US" sz="1400" b="0" u="none" strike="noStrike" cap="none" dirty="0">
                          <a:solidFill>
                            <a:schemeClr val="dk1"/>
                          </a:solidFill>
                          <a:latin typeface="Calibri"/>
                          <a:ea typeface="Calibri"/>
                          <a:cs typeface="Calibri"/>
                          <a:sym typeface="Calibri"/>
                        </a:rPr>
                        <a:t>Intermittent pattern including wetter, normal and drier</a:t>
                      </a:r>
                      <a:endParaRPr sz="1400" b="0" u="none" strike="noStrike" cap="none" dirty="0">
                        <a:solidFill>
                          <a:schemeClr val="dk1"/>
                        </a:solidFill>
                        <a:latin typeface="Calibri"/>
                        <a:ea typeface="Calibri"/>
                        <a:cs typeface="Calibri"/>
                        <a:sym typeface="Calibri"/>
                      </a:endParaRPr>
                    </a:p>
                  </a:txBody>
                  <a:tcPr marL="13331" marR="13331"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ADDE1"/>
                    </a:solidFill>
                  </a:tcPr>
                </a:tc>
                <a:extLst>
                  <a:ext uri="{0D108BD9-81ED-4DB2-BD59-A6C34878D82A}">
                    <a16:rowId xmlns:a16="http://schemas.microsoft.com/office/drawing/2014/main" val="10007"/>
                  </a:ext>
                </a:extLst>
              </a:tr>
              <a:tr h="234750">
                <a:tc>
                  <a:txBody>
                    <a:bodyPr/>
                    <a:lstStyle/>
                    <a:p>
                      <a:pPr marL="0" marR="0" lvl="0" indent="0" algn="l" rtl="0">
                        <a:spcBef>
                          <a:spcPts val="0"/>
                        </a:spcBef>
                        <a:spcAft>
                          <a:spcPts val="0"/>
                        </a:spcAft>
                        <a:buNone/>
                      </a:pPr>
                      <a:r>
                        <a:rPr lang="en-US" sz="1400" b="1" u="none" strike="noStrike" cap="none">
                          <a:latin typeface="Calibri"/>
                          <a:ea typeface="Calibri"/>
                          <a:cs typeface="Calibri"/>
                          <a:sym typeface="Calibri"/>
                        </a:rPr>
                        <a:t> Central Arctic</a:t>
                      </a:r>
                      <a:endParaRPr sz="1400" b="1">
                        <a:latin typeface="Calibri"/>
                        <a:ea typeface="Calibri"/>
                        <a:cs typeface="Calibri"/>
                        <a:sym typeface="Calibri"/>
                      </a:endParaRPr>
                    </a:p>
                  </a:txBody>
                  <a:tcPr marL="13331" marR="13331"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ADDE1"/>
                    </a:solidFill>
                  </a:tcPr>
                </a:tc>
                <a:tc>
                  <a:txBody>
                    <a:bodyPr/>
                    <a:lstStyle/>
                    <a:p>
                      <a:pPr marL="0" marR="0" lvl="0" indent="0" algn="ctr" rtl="0">
                        <a:spcBef>
                          <a:spcPts val="0"/>
                        </a:spcBef>
                        <a:spcAft>
                          <a:spcPts val="0"/>
                        </a:spcAft>
                        <a:buNone/>
                      </a:pPr>
                      <a:r>
                        <a:rPr lang="en-US" sz="1400" b="0" dirty="0">
                          <a:solidFill>
                            <a:schemeClr val="dk1"/>
                          </a:solidFill>
                          <a:latin typeface="Calibri"/>
                          <a:ea typeface="Calibri"/>
                          <a:cs typeface="Calibri"/>
                          <a:sym typeface="Calibri"/>
                        </a:rPr>
                        <a:t> slightly wetter</a:t>
                      </a:r>
                      <a:endParaRPr sz="1400" b="0" dirty="0">
                        <a:solidFill>
                          <a:schemeClr val="dk1"/>
                        </a:solidFill>
                        <a:latin typeface="Calibri"/>
                        <a:ea typeface="Calibri"/>
                        <a:cs typeface="Calibri"/>
                        <a:sym typeface="Calibri"/>
                      </a:endParaRPr>
                    </a:p>
                  </a:txBody>
                  <a:tcPr marL="13331" marR="13331"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BADDE1"/>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39" name="Picture 38">
            <a:extLst>
              <a:ext uri="{FF2B5EF4-FFF2-40B4-BE49-F238E27FC236}">
                <a16:creationId xmlns:a16="http://schemas.microsoft.com/office/drawing/2014/main" id="{8D6B369B-EDAD-43AB-6FC9-9CFDBB4FD73B}"/>
              </a:ext>
            </a:extLst>
          </p:cNvPr>
          <p:cNvPicPr>
            <a:picLocks noChangeAspect="1"/>
          </p:cNvPicPr>
          <p:nvPr/>
        </p:nvPicPr>
        <p:blipFill>
          <a:blip r:embed="rId3"/>
          <a:stretch>
            <a:fillRect/>
          </a:stretch>
        </p:blipFill>
        <p:spPr>
          <a:xfrm>
            <a:off x="4754257" y="711086"/>
            <a:ext cx="1827932" cy="1614430"/>
          </a:xfrm>
          <a:prstGeom prst="rect">
            <a:avLst/>
          </a:prstGeom>
        </p:spPr>
      </p:pic>
      <p:pic>
        <p:nvPicPr>
          <p:cNvPr id="34" name="Picture 33">
            <a:extLst>
              <a:ext uri="{FF2B5EF4-FFF2-40B4-BE49-F238E27FC236}">
                <a16:creationId xmlns:a16="http://schemas.microsoft.com/office/drawing/2014/main" id="{DFAC45C2-E792-2833-D5E3-05039A78D858}"/>
              </a:ext>
            </a:extLst>
          </p:cNvPr>
          <p:cNvPicPr>
            <a:picLocks noChangeAspect="1"/>
          </p:cNvPicPr>
          <p:nvPr/>
        </p:nvPicPr>
        <p:blipFill>
          <a:blip r:embed="rId4"/>
          <a:stretch>
            <a:fillRect/>
          </a:stretch>
        </p:blipFill>
        <p:spPr>
          <a:xfrm>
            <a:off x="5997435" y="2273383"/>
            <a:ext cx="1870478" cy="1741673"/>
          </a:xfrm>
          <a:prstGeom prst="rect">
            <a:avLst/>
          </a:prstGeom>
        </p:spPr>
      </p:pic>
      <p:pic>
        <p:nvPicPr>
          <p:cNvPr id="32" name="Picture 31">
            <a:extLst>
              <a:ext uri="{FF2B5EF4-FFF2-40B4-BE49-F238E27FC236}">
                <a16:creationId xmlns:a16="http://schemas.microsoft.com/office/drawing/2014/main" id="{E0F47949-6C83-57BE-6AA2-CAFCD0FFE0CF}"/>
              </a:ext>
            </a:extLst>
          </p:cNvPr>
          <p:cNvPicPr>
            <a:picLocks noChangeAspect="1"/>
          </p:cNvPicPr>
          <p:nvPr/>
        </p:nvPicPr>
        <p:blipFill>
          <a:blip r:embed="rId5"/>
          <a:stretch>
            <a:fillRect/>
          </a:stretch>
        </p:blipFill>
        <p:spPr>
          <a:xfrm>
            <a:off x="7058287" y="720235"/>
            <a:ext cx="1921463" cy="1697036"/>
          </a:xfrm>
          <a:prstGeom prst="rect">
            <a:avLst/>
          </a:prstGeom>
        </p:spPr>
      </p:pic>
      <p:pic>
        <p:nvPicPr>
          <p:cNvPr id="17" name="Picture 16">
            <a:extLst>
              <a:ext uri="{FF2B5EF4-FFF2-40B4-BE49-F238E27FC236}">
                <a16:creationId xmlns:a16="http://schemas.microsoft.com/office/drawing/2014/main" id="{74CA7A07-7E06-9864-74E7-A7E213D38967}"/>
              </a:ext>
            </a:extLst>
          </p:cNvPr>
          <p:cNvPicPr>
            <a:picLocks noChangeAspect="1"/>
          </p:cNvPicPr>
          <p:nvPr/>
        </p:nvPicPr>
        <p:blipFill>
          <a:blip r:embed="rId6"/>
          <a:stretch>
            <a:fillRect/>
          </a:stretch>
        </p:blipFill>
        <p:spPr>
          <a:xfrm>
            <a:off x="2983226" y="493489"/>
            <a:ext cx="1714503" cy="1514249"/>
          </a:xfrm>
          <a:prstGeom prst="rect">
            <a:avLst/>
          </a:prstGeom>
        </p:spPr>
      </p:pic>
      <p:pic>
        <p:nvPicPr>
          <p:cNvPr id="20" name="Picture 19">
            <a:extLst>
              <a:ext uri="{FF2B5EF4-FFF2-40B4-BE49-F238E27FC236}">
                <a16:creationId xmlns:a16="http://schemas.microsoft.com/office/drawing/2014/main" id="{6EB4E0BC-7784-B0CA-F0FE-D30FCDC4F9AA}"/>
              </a:ext>
            </a:extLst>
          </p:cNvPr>
          <p:cNvPicPr>
            <a:picLocks noChangeAspect="1"/>
          </p:cNvPicPr>
          <p:nvPr/>
        </p:nvPicPr>
        <p:blipFill>
          <a:blip r:embed="rId7"/>
          <a:stretch>
            <a:fillRect/>
          </a:stretch>
        </p:blipFill>
        <p:spPr>
          <a:xfrm>
            <a:off x="1488490" y="504538"/>
            <a:ext cx="1714503" cy="1514249"/>
          </a:xfrm>
          <a:prstGeom prst="rect">
            <a:avLst/>
          </a:prstGeom>
        </p:spPr>
      </p:pic>
      <p:pic>
        <p:nvPicPr>
          <p:cNvPr id="13" name="Picture 12">
            <a:extLst>
              <a:ext uri="{FF2B5EF4-FFF2-40B4-BE49-F238E27FC236}">
                <a16:creationId xmlns:a16="http://schemas.microsoft.com/office/drawing/2014/main" id="{6632C3FA-E4FE-C85B-ABB3-A5416D055D74}"/>
              </a:ext>
            </a:extLst>
          </p:cNvPr>
          <p:cNvPicPr>
            <a:picLocks noChangeAspect="1"/>
          </p:cNvPicPr>
          <p:nvPr/>
        </p:nvPicPr>
        <p:blipFill>
          <a:blip r:embed="rId8"/>
          <a:stretch>
            <a:fillRect/>
          </a:stretch>
        </p:blipFill>
        <p:spPr>
          <a:xfrm>
            <a:off x="679200" y="1943020"/>
            <a:ext cx="1714503" cy="1514249"/>
          </a:xfrm>
          <a:prstGeom prst="rect">
            <a:avLst/>
          </a:prstGeom>
        </p:spPr>
      </p:pic>
      <p:pic>
        <p:nvPicPr>
          <p:cNvPr id="10" name="Picture 9">
            <a:extLst>
              <a:ext uri="{FF2B5EF4-FFF2-40B4-BE49-F238E27FC236}">
                <a16:creationId xmlns:a16="http://schemas.microsoft.com/office/drawing/2014/main" id="{75338F76-9512-E132-911A-57321F3CD28F}"/>
              </a:ext>
            </a:extLst>
          </p:cNvPr>
          <p:cNvPicPr>
            <a:picLocks noChangeAspect="1"/>
          </p:cNvPicPr>
          <p:nvPr/>
        </p:nvPicPr>
        <p:blipFill>
          <a:blip r:embed="rId9"/>
          <a:stretch>
            <a:fillRect/>
          </a:stretch>
        </p:blipFill>
        <p:spPr>
          <a:xfrm>
            <a:off x="2456786" y="1932729"/>
            <a:ext cx="1714503" cy="1514249"/>
          </a:xfrm>
          <a:prstGeom prst="rect">
            <a:avLst/>
          </a:prstGeom>
        </p:spPr>
      </p:pic>
      <p:sp>
        <p:nvSpPr>
          <p:cNvPr id="247" name="Google Shape;247;p11"/>
          <p:cNvSpPr/>
          <p:nvPr/>
        </p:nvSpPr>
        <p:spPr>
          <a:xfrm>
            <a:off x="5913965" y="3069676"/>
            <a:ext cx="5147476" cy="276969"/>
          </a:xfrm>
          <a:prstGeom prst="rect">
            <a:avLst/>
          </a:prstGeom>
          <a:noFill/>
          <a:ln>
            <a:noFill/>
          </a:ln>
        </p:spPr>
        <p:txBody>
          <a:bodyPr spcFirstLastPara="1" wrap="square" lIns="68569" tIns="34275" rIns="68569" bIns="34275" anchor="ctr" anchorCtr="0">
            <a:spAutoFit/>
          </a:bodyPr>
          <a:lstStyle/>
          <a:p>
            <a:pPr defTabSz="685800"/>
            <a:endParaRPr sz="1350">
              <a:latin typeface="Calibri"/>
              <a:ea typeface="Calibri"/>
              <a:cs typeface="Calibri"/>
              <a:sym typeface="Calibri"/>
            </a:endParaRPr>
          </a:p>
        </p:txBody>
      </p:sp>
      <p:sp>
        <p:nvSpPr>
          <p:cNvPr id="248" name="Google Shape;248;p11"/>
          <p:cNvSpPr txBox="1">
            <a:spLocks noGrp="1"/>
          </p:cNvSpPr>
          <p:nvPr>
            <p:ph type="title"/>
          </p:nvPr>
        </p:nvSpPr>
        <p:spPr>
          <a:xfrm>
            <a:off x="412879" y="148657"/>
            <a:ext cx="8544509" cy="437414"/>
          </a:xfrm>
          <a:prstGeom prst="rect">
            <a:avLst/>
          </a:prstGeom>
          <a:noFill/>
          <a:ln>
            <a:noFill/>
          </a:ln>
        </p:spPr>
        <p:txBody>
          <a:bodyPr spcFirstLastPara="1" wrap="square" lIns="68569" tIns="34275" rIns="68569" bIns="34275" anchor="ctr" anchorCtr="0">
            <a:normAutofit/>
          </a:bodyPr>
          <a:lstStyle/>
          <a:p>
            <a:pPr algn="ctr">
              <a:buSzPct val="100000"/>
            </a:pPr>
            <a:r>
              <a:rPr lang="en-US" sz="2100" b="1" dirty="0"/>
              <a:t>Surface wind (wind speed in gusts, 2 m) </a:t>
            </a:r>
            <a:r>
              <a:rPr lang="en-US" sz="2100" b="1" dirty="0" err="1"/>
              <a:t>anomales</a:t>
            </a:r>
            <a:endParaRPr sz="2100" b="1" dirty="0"/>
          </a:p>
        </p:txBody>
      </p:sp>
      <p:sp>
        <p:nvSpPr>
          <p:cNvPr id="249" name="Google Shape;249;p11"/>
          <p:cNvSpPr/>
          <p:nvPr/>
        </p:nvSpPr>
        <p:spPr>
          <a:xfrm>
            <a:off x="7391984" y="464731"/>
            <a:ext cx="1731195" cy="230802"/>
          </a:xfrm>
          <a:prstGeom prst="rect">
            <a:avLst/>
          </a:prstGeom>
          <a:noFill/>
          <a:ln>
            <a:noFill/>
          </a:ln>
        </p:spPr>
        <p:txBody>
          <a:bodyPr spcFirstLastPara="1" wrap="square" lIns="68569" tIns="34275" rIns="68569" bIns="34275" anchor="t" anchorCtr="0">
            <a:spAutoFit/>
          </a:bodyPr>
          <a:lstStyle/>
          <a:p>
            <a:pPr algn="ctr" defTabSz="685800"/>
            <a:r>
              <a:rPr lang="en-US" sz="1050" dirty="0">
                <a:latin typeface="Calibri"/>
                <a:ea typeface="Calibri"/>
                <a:cs typeface="Calibri"/>
                <a:sym typeface="Calibri"/>
              </a:rPr>
              <a:t>Reference period: 1991-2020</a:t>
            </a:r>
            <a:endParaRPr sz="1050" dirty="0">
              <a:latin typeface="Calibri"/>
              <a:ea typeface="Calibri"/>
              <a:cs typeface="Calibri"/>
              <a:sym typeface="Calibri"/>
            </a:endParaRPr>
          </a:p>
        </p:txBody>
      </p:sp>
      <p:sp>
        <p:nvSpPr>
          <p:cNvPr id="250" name="Google Shape;250;p11"/>
          <p:cNvSpPr/>
          <p:nvPr/>
        </p:nvSpPr>
        <p:spPr>
          <a:xfrm>
            <a:off x="1143001" y="-138484"/>
            <a:ext cx="138548" cy="276969"/>
          </a:xfrm>
          <a:prstGeom prst="rect">
            <a:avLst/>
          </a:prstGeom>
          <a:noFill/>
          <a:ln>
            <a:noFill/>
          </a:ln>
        </p:spPr>
        <p:txBody>
          <a:bodyPr spcFirstLastPara="1" wrap="square" lIns="68569" tIns="34275" rIns="68569" bIns="34275" anchor="ctr" anchorCtr="0">
            <a:spAutoFit/>
          </a:bodyPr>
          <a:lstStyle/>
          <a:p>
            <a:pPr defTabSz="685800"/>
            <a:endParaRPr sz="1350">
              <a:latin typeface="Calibri"/>
              <a:ea typeface="Calibri"/>
              <a:cs typeface="Calibri"/>
              <a:sym typeface="Calibri"/>
            </a:endParaRPr>
          </a:p>
        </p:txBody>
      </p:sp>
      <p:sp>
        <p:nvSpPr>
          <p:cNvPr id="251" name="Google Shape;251;p11"/>
          <p:cNvSpPr/>
          <p:nvPr/>
        </p:nvSpPr>
        <p:spPr>
          <a:xfrm>
            <a:off x="1143001" y="-138484"/>
            <a:ext cx="138548" cy="276969"/>
          </a:xfrm>
          <a:prstGeom prst="rect">
            <a:avLst/>
          </a:prstGeom>
          <a:noFill/>
          <a:ln>
            <a:noFill/>
          </a:ln>
        </p:spPr>
        <p:txBody>
          <a:bodyPr spcFirstLastPara="1" wrap="square" lIns="68569" tIns="34275" rIns="68569" bIns="34275" anchor="ctr" anchorCtr="0">
            <a:spAutoFit/>
          </a:bodyPr>
          <a:lstStyle/>
          <a:p>
            <a:pPr defTabSz="685800"/>
            <a:endParaRPr sz="1350">
              <a:latin typeface="Calibri"/>
              <a:ea typeface="Calibri"/>
              <a:cs typeface="Calibri"/>
              <a:sym typeface="Calibri"/>
            </a:endParaRPr>
          </a:p>
        </p:txBody>
      </p:sp>
      <p:sp>
        <p:nvSpPr>
          <p:cNvPr id="252" name="Google Shape;252;p11"/>
          <p:cNvSpPr/>
          <p:nvPr/>
        </p:nvSpPr>
        <p:spPr>
          <a:xfrm>
            <a:off x="1143001" y="-138484"/>
            <a:ext cx="138548" cy="276969"/>
          </a:xfrm>
          <a:prstGeom prst="rect">
            <a:avLst/>
          </a:prstGeom>
          <a:noFill/>
          <a:ln>
            <a:noFill/>
          </a:ln>
        </p:spPr>
        <p:txBody>
          <a:bodyPr spcFirstLastPara="1" wrap="square" lIns="68569" tIns="34275" rIns="68569" bIns="34275" anchor="ctr" anchorCtr="0">
            <a:spAutoFit/>
          </a:bodyPr>
          <a:lstStyle/>
          <a:p>
            <a:pPr defTabSz="685800"/>
            <a:endParaRPr sz="1350">
              <a:latin typeface="Calibri"/>
              <a:ea typeface="Calibri"/>
              <a:cs typeface="Calibri"/>
              <a:sym typeface="Calibri"/>
            </a:endParaRPr>
          </a:p>
        </p:txBody>
      </p:sp>
      <p:sp>
        <p:nvSpPr>
          <p:cNvPr id="253" name="Google Shape;253;p11"/>
          <p:cNvSpPr/>
          <p:nvPr/>
        </p:nvSpPr>
        <p:spPr>
          <a:xfrm>
            <a:off x="2903804" y="498829"/>
            <a:ext cx="138548" cy="276969"/>
          </a:xfrm>
          <a:prstGeom prst="rect">
            <a:avLst/>
          </a:prstGeom>
          <a:noFill/>
          <a:ln>
            <a:noFill/>
          </a:ln>
        </p:spPr>
        <p:txBody>
          <a:bodyPr spcFirstLastPara="1" wrap="square" lIns="68569" tIns="34275" rIns="68569" bIns="34275" anchor="ctr" anchorCtr="0">
            <a:spAutoFit/>
          </a:bodyPr>
          <a:lstStyle/>
          <a:p>
            <a:pPr defTabSz="685800"/>
            <a:endParaRPr sz="1350">
              <a:latin typeface="Calibri"/>
              <a:ea typeface="Calibri"/>
              <a:cs typeface="Calibri"/>
              <a:sym typeface="Calibri"/>
            </a:endParaRPr>
          </a:p>
        </p:txBody>
      </p:sp>
      <p:sp>
        <p:nvSpPr>
          <p:cNvPr id="255" name="Google Shape;255;p11"/>
          <p:cNvSpPr txBox="1"/>
          <p:nvPr/>
        </p:nvSpPr>
        <p:spPr>
          <a:xfrm>
            <a:off x="302377" y="4013968"/>
            <a:ext cx="8754656" cy="992549"/>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pPr marL="214313" indent="-214313" algn="just" defTabSz="685800">
              <a:buClr>
                <a:srgbClr val="0070C0"/>
              </a:buClr>
              <a:buSzPct val="100000"/>
              <a:buFont typeface="Wingdings" panose="05000000000000000000" pitchFamily="2" charset="2"/>
              <a:buChar char="q"/>
            </a:pPr>
            <a:r>
              <a:rPr lang="en-US" sz="1200" b="1" dirty="0">
                <a:solidFill>
                  <a:srgbClr val="0070C0"/>
                </a:solidFill>
                <a:latin typeface="Calibri" panose="020F0502020204030204" pitchFamily="34" charset="0"/>
                <a:ea typeface="Calibri" panose="020F0502020204030204" pitchFamily="34" charset="0"/>
                <a:cs typeface="Calibri" panose="020F0502020204030204" pitchFamily="34" charset="0"/>
                <a:sym typeface="Calibri"/>
              </a:rPr>
              <a:t>Calmer (less windy)</a:t>
            </a:r>
            <a:r>
              <a:rPr lang="en-US" sz="1200" dirty="0">
                <a:latin typeface="Calibri" panose="020F0502020204030204" pitchFamily="34" charset="0"/>
                <a:ea typeface="Calibri" panose="020F0502020204030204" pitchFamily="34" charset="0"/>
                <a:cs typeface="Calibri" panose="020F0502020204030204" pitchFamily="34" charset="0"/>
                <a:sym typeface="Calibri"/>
              </a:rPr>
              <a:t> conditions (relative to the WMO period 1991-2020) were observed in most of the Eurasian Arctic and parts of the Arctic Ocean. </a:t>
            </a:r>
          </a:p>
          <a:p>
            <a:pPr marL="214313" indent="-214313" algn="just" defTabSz="685800">
              <a:buClr>
                <a:srgbClr val="0070C0"/>
              </a:buClr>
              <a:buSzPct val="100000"/>
              <a:buFont typeface="Wingdings" panose="05000000000000000000" pitchFamily="2" charset="2"/>
              <a:buChar char="q"/>
            </a:pPr>
            <a:r>
              <a:rPr lang="en-US" sz="1200" dirty="0">
                <a:latin typeface="Calibri" panose="020F0502020204030204" pitchFamily="34" charset="0"/>
                <a:ea typeface="Calibri" panose="020F0502020204030204" pitchFamily="34" charset="0"/>
                <a:cs typeface="Calibri" panose="020F0502020204030204" pitchFamily="34" charset="0"/>
                <a:sym typeface="Calibri"/>
              </a:rPr>
              <a:t> </a:t>
            </a:r>
            <a:r>
              <a:rPr lang="en-US" sz="1200" b="1" dirty="0">
                <a:solidFill>
                  <a:srgbClr val="FF0000"/>
                </a:solidFill>
                <a:latin typeface="Calibri" panose="020F0502020204030204" pitchFamily="34" charset="0"/>
                <a:ea typeface="Calibri" panose="020F0502020204030204" pitchFamily="34" charset="0"/>
                <a:cs typeface="Calibri" panose="020F0502020204030204" pitchFamily="34" charset="0"/>
                <a:sym typeface="Calibri"/>
              </a:rPr>
              <a:t>More windy </a:t>
            </a:r>
            <a:r>
              <a:rPr lang="en-US" sz="1200" dirty="0">
                <a:latin typeface="Calibri" panose="020F0502020204030204" pitchFamily="34" charset="0"/>
                <a:ea typeface="Calibri" panose="020F0502020204030204" pitchFamily="34" charset="0"/>
                <a:cs typeface="Calibri" panose="020F0502020204030204" pitchFamily="34" charset="0"/>
                <a:sym typeface="Calibri"/>
              </a:rPr>
              <a:t>conditions were observed in the Bering Sea, eastern Canada and southern parts of  Nordic regions</a:t>
            </a:r>
            <a:endParaRPr sz="1200" dirty="0">
              <a:latin typeface="Calibri" panose="020F0502020204030204" pitchFamily="34" charset="0"/>
              <a:ea typeface="Calibri" panose="020F0502020204030204" pitchFamily="34" charset="0"/>
              <a:cs typeface="Calibri" panose="020F0502020204030204" pitchFamily="34" charset="0"/>
            </a:endParaRPr>
          </a:p>
          <a:p>
            <a:pPr marL="214313" indent="-214313" algn="just" defTabSz="685800">
              <a:buSzPct val="100000"/>
              <a:buFont typeface="Wingdings" panose="05000000000000000000" pitchFamily="2" charset="2"/>
              <a:buChar char="q"/>
            </a:pPr>
            <a:r>
              <a:rPr lang="en-US" sz="1200" dirty="0">
                <a:latin typeface="Calibri" panose="020F0502020204030204" pitchFamily="34" charset="0"/>
                <a:ea typeface="Calibri" panose="020F0502020204030204" pitchFamily="34" charset="0"/>
                <a:cs typeface="Calibri" panose="020F0502020204030204" pitchFamily="34" charset="0"/>
                <a:sym typeface="Calibri"/>
              </a:rPr>
              <a:t>Wind speed along with surface temperature and humidity have direct impact on bioclimatic conditions which is described in a separate presentation</a:t>
            </a:r>
            <a:endParaRPr sz="1200"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57" name="Google Shape;257;p11"/>
          <p:cNvSpPr txBox="1"/>
          <p:nvPr/>
        </p:nvSpPr>
        <p:spPr>
          <a:xfrm>
            <a:off x="7852328" y="33241"/>
            <a:ext cx="1270748" cy="230802"/>
          </a:xfrm>
          <a:prstGeom prst="rect">
            <a:avLst/>
          </a:prstGeom>
          <a:noFill/>
          <a:ln>
            <a:noFill/>
          </a:ln>
        </p:spPr>
        <p:txBody>
          <a:bodyPr spcFirstLastPara="1" wrap="square" lIns="68569" tIns="34275" rIns="68569" bIns="34275" anchor="t" anchorCtr="0">
            <a:spAutoFit/>
          </a:bodyPr>
          <a:lstStyle/>
          <a:p>
            <a:pPr defTabSz="685800"/>
            <a:r>
              <a:rPr lang="en-US" sz="1050" dirty="0">
                <a:latin typeface="Calibri"/>
                <a:ea typeface="Calibri"/>
                <a:cs typeface="Calibri"/>
                <a:sym typeface="Calibri"/>
              </a:rPr>
              <a:t>[AARI / CCCS ERA5]</a:t>
            </a:r>
            <a:endParaRPr sz="1050" dirty="0">
              <a:latin typeface="Calibri"/>
              <a:ea typeface="Calibri"/>
              <a:cs typeface="Calibri"/>
              <a:sym typeface="Calibri"/>
            </a:endParaRPr>
          </a:p>
        </p:txBody>
      </p:sp>
      <p:sp>
        <p:nvSpPr>
          <p:cNvPr id="12" name="Rectangle 11">
            <a:extLst>
              <a:ext uri="{FF2B5EF4-FFF2-40B4-BE49-F238E27FC236}">
                <a16:creationId xmlns:a16="http://schemas.microsoft.com/office/drawing/2014/main" id="{8D71072B-1C17-F57F-4386-EFCF36C9C82B}"/>
              </a:ext>
            </a:extLst>
          </p:cNvPr>
          <p:cNvSpPr/>
          <p:nvPr/>
        </p:nvSpPr>
        <p:spPr>
          <a:xfrm>
            <a:off x="4743450" y="670892"/>
            <a:ext cx="4254116" cy="3294821"/>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050">
              <a:solidFill>
                <a:srgbClr val="FFFFFF"/>
              </a:solidFill>
              <a:latin typeface="Arial"/>
            </a:endParaRPr>
          </a:p>
        </p:txBody>
      </p:sp>
      <p:sp>
        <p:nvSpPr>
          <p:cNvPr id="16" name="TextBox 15">
            <a:extLst>
              <a:ext uri="{FF2B5EF4-FFF2-40B4-BE49-F238E27FC236}">
                <a16:creationId xmlns:a16="http://schemas.microsoft.com/office/drawing/2014/main" id="{9E386B6B-F4CB-AC86-E953-3D0468EABFC3}"/>
              </a:ext>
            </a:extLst>
          </p:cNvPr>
          <p:cNvSpPr txBox="1"/>
          <p:nvPr/>
        </p:nvSpPr>
        <p:spPr>
          <a:xfrm>
            <a:off x="6226178" y="517598"/>
            <a:ext cx="1202761" cy="369332"/>
          </a:xfrm>
          <a:prstGeom prst="rect">
            <a:avLst/>
          </a:prstGeom>
          <a:solidFill>
            <a:schemeClr val="lt1"/>
          </a:solidFill>
          <a:ln>
            <a:solidFill>
              <a:schemeClr val="accent1">
                <a:shade val="15000"/>
              </a:schemeClr>
            </a:solidFill>
          </a:ln>
        </p:spPr>
        <p:txBody>
          <a:bodyPr wrap="square">
            <a:spAutoFit/>
          </a:bodyPr>
          <a:lstStyle/>
          <a:p>
            <a:pPr defTabSz="685800"/>
            <a:r>
              <a:rPr lang="en-US" sz="1800" b="1" dirty="0">
                <a:latin typeface="Calibri"/>
                <a:ea typeface="Calibri"/>
                <a:cs typeface="Calibri"/>
                <a:sym typeface="Calibri"/>
              </a:rPr>
              <a:t>JJA 2025 </a:t>
            </a:r>
            <a:endParaRPr lang="en-US" sz="1800" dirty="0"/>
          </a:p>
        </p:txBody>
      </p:sp>
      <p:sp>
        <p:nvSpPr>
          <p:cNvPr id="4" name="Google Shape;234;p10">
            <a:extLst>
              <a:ext uri="{FF2B5EF4-FFF2-40B4-BE49-F238E27FC236}">
                <a16:creationId xmlns:a16="http://schemas.microsoft.com/office/drawing/2014/main" id="{A268D5FB-4821-E91B-9409-4D5DF3FC73BB}"/>
              </a:ext>
            </a:extLst>
          </p:cNvPr>
          <p:cNvSpPr txBox="1"/>
          <p:nvPr/>
        </p:nvSpPr>
        <p:spPr>
          <a:xfrm>
            <a:off x="2100018" y="1898695"/>
            <a:ext cx="505784" cy="2538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200" b="1" dirty="0">
                <a:latin typeface="Calibri"/>
                <a:ea typeface="Calibri"/>
                <a:cs typeface="Calibri"/>
                <a:sym typeface="Calibri"/>
              </a:rPr>
              <a:t>Jun</a:t>
            </a:r>
            <a:endParaRPr sz="1050" b="1" dirty="0">
              <a:latin typeface="Calibri"/>
              <a:ea typeface="Calibri"/>
              <a:cs typeface="Calibri"/>
              <a:sym typeface="Calibri"/>
            </a:endParaRPr>
          </a:p>
        </p:txBody>
      </p:sp>
      <p:sp>
        <p:nvSpPr>
          <p:cNvPr id="6" name="Google Shape;236;p10">
            <a:extLst>
              <a:ext uri="{FF2B5EF4-FFF2-40B4-BE49-F238E27FC236}">
                <a16:creationId xmlns:a16="http://schemas.microsoft.com/office/drawing/2014/main" id="{0439A400-EC5F-4160-84B1-551152484F3D}"/>
              </a:ext>
            </a:extLst>
          </p:cNvPr>
          <p:cNvSpPr txBox="1"/>
          <p:nvPr/>
        </p:nvSpPr>
        <p:spPr>
          <a:xfrm>
            <a:off x="1215339" y="3326782"/>
            <a:ext cx="505784" cy="2538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200" b="1" dirty="0">
                <a:latin typeface="Calibri"/>
                <a:ea typeface="Calibri"/>
                <a:cs typeface="Calibri"/>
                <a:sym typeface="Calibri"/>
              </a:rPr>
              <a:t>Aug</a:t>
            </a:r>
            <a:endParaRPr sz="1050" b="1" dirty="0">
              <a:latin typeface="Calibri"/>
              <a:ea typeface="Calibri"/>
              <a:cs typeface="Calibri"/>
              <a:sym typeface="Calibri"/>
            </a:endParaRPr>
          </a:p>
        </p:txBody>
      </p:sp>
      <p:sp>
        <p:nvSpPr>
          <p:cNvPr id="5" name="Google Shape;235;p10">
            <a:extLst>
              <a:ext uri="{FF2B5EF4-FFF2-40B4-BE49-F238E27FC236}">
                <a16:creationId xmlns:a16="http://schemas.microsoft.com/office/drawing/2014/main" id="{D9F83FEA-12AF-3BC9-E7C4-94A281389F55}"/>
              </a:ext>
            </a:extLst>
          </p:cNvPr>
          <p:cNvSpPr txBox="1"/>
          <p:nvPr/>
        </p:nvSpPr>
        <p:spPr>
          <a:xfrm>
            <a:off x="3534574" y="1921681"/>
            <a:ext cx="505784" cy="2538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200" b="1" dirty="0">
                <a:latin typeface="Calibri"/>
                <a:ea typeface="Calibri"/>
                <a:cs typeface="Calibri"/>
                <a:sym typeface="Calibri"/>
              </a:rPr>
              <a:t>Jul</a:t>
            </a:r>
            <a:endParaRPr sz="1050" b="1" dirty="0">
              <a:latin typeface="Calibri"/>
              <a:ea typeface="Calibri"/>
              <a:cs typeface="Calibri"/>
              <a:sym typeface="Calibri"/>
            </a:endParaRPr>
          </a:p>
        </p:txBody>
      </p:sp>
      <p:sp>
        <p:nvSpPr>
          <p:cNvPr id="8" name="Google Shape;237;p10">
            <a:extLst>
              <a:ext uri="{FF2B5EF4-FFF2-40B4-BE49-F238E27FC236}">
                <a16:creationId xmlns:a16="http://schemas.microsoft.com/office/drawing/2014/main" id="{D2D35EB8-55F5-B905-F021-62DB90E3A3F6}"/>
              </a:ext>
            </a:extLst>
          </p:cNvPr>
          <p:cNvSpPr txBox="1"/>
          <p:nvPr/>
        </p:nvSpPr>
        <p:spPr>
          <a:xfrm>
            <a:off x="3072195" y="3367583"/>
            <a:ext cx="462379" cy="2538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200" b="1" dirty="0">
                <a:latin typeface="Calibri"/>
                <a:ea typeface="Calibri"/>
                <a:cs typeface="Calibri"/>
                <a:sym typeface="Calibri"/>
              </a:rPr>
              <a:t>Sep</a:t>
            </a:r>
            <a:endParaRPr sz="1050" b="1" dirty="0">
              <a:latin typeface="Calibri"/>
              <a:ea typeface="Calibri"/>
              <a:cs typeface="Calibri"/>
              <a:sym typeface="Calibri"/>
            </a:endParaRPr>
          </a:p>
        </p:txBody>
      </p:sp>
      <p:sp>
        <p:nvSpPr>
          <p:cNvPr id="30" name="Google Shape;237;p10">
            <a:extLst>
              <a:ext uri="{FF2B5EF4-FFF2-40B4-BE49-F238E27FC236}">
                <a16:creationId xmlns:a16="http://schemas.microsoft.com/office/drawing/2014/main" id="{E4721B25-9DAD-D231-AAB2-1683F16F7F07}"/>
              </a:ext>
            </a:extLst>
          </p:cNvPr>
          <p:cNvSpPr txBox="1"/>
          <p:nvPr/>
        </p:nvSpPr>
        <p:spPr>
          <a:xfrm>
            <a:off x="3583520" y="1872855"/>
            <a:ext cx="462379" cy="2538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200" b="1" dirty="0">
                <a:latin typeface="Calibri"/>
                <a:ea typeface="Calibri"/>
                <a:cs typeface="Calibri"/>
                <a:sym typeface="Calibri"/>
              </a:rPr>
              <a:t>Jul</a:t>
            </a:r>
            <a:endParaRPr sz="1050" b="1" dirty="0">
              <a:latin typeface="Calibri"/>
              <a:ea typeface="Calibri"/>
              <a:cs typeface="Calibri"/>
              <a:sym typeface="Calibri"/>
            </a:endParaRPr>
          </a:p>
        </p:txBody>
      </p:sp>
      <p:pic>
        <p:nvPicPr>
          <p:cNvPr id="24" name="Picture 23">
            <a:extLst>
              <a:ext uri="{FF2B5EF4-FFF2-40B4-BE49-F238E27FC236}">
                <a16:creationId xmlns:a16="http://schemas.microsoft.com/office/drawing/2014/main" id="{B09F9B41-BFAC-8F15-2A09-2119F9FD3D1B}"/>
              </a:ext>
            </a:extLst>
          </p:cNvPr>
          <p:cNvPicPr>
            <a:picLocks noChangeAspect="1"/>
          </p:cNvPicPr>
          <p:nvPr/>
        </p:nvPicPr>
        <p:blipFill>
          <a:blip r:embed="rId10"/>
          <a:stretch>
            <a:fillRect/>
          </a:stretch>
        </p:blipFill>
        <p:spPr>
          <a:xfrm>
            <a:off x="-23721" y="520922"/>
            <a:ext cx="1714503" cy="1514249"/>
          </a:xfrm>
          <a:prstGeom prst="rect">
            <a:avLst/>
          </a:prstGeom>
        </p:spPr>
      </p:pic>
      <p:sp>
        <p:nvSpPr>
          <p:cNvPr id="2" name="Google Shape;233;p10">
            <a:extLst>
              <a:ext uri="{FF2B5EF4-FFF2-40B4-BE49-F238E27FC236}">
                <a16:creationId xmlns:a16="http://schemas.microsoft.com/office/drawing/2014/main" id="{AD83E2E5-789E-65F5-2B59-016222D0E0D6}"/>
              </a:ext>
            </a:extLst>
          </p:cNvPr>
          <p:cNvSpPr txBox="1"/>
          <p:nvPr/>
        </p:nvSpPr>
        <p:spPr>
          <a:xfrm>
            <a:off x="513441" y="1898695"/>
            <a:ext cx="462379" cy="2538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200" b="1" dirty="0">
                <a:latin typeface="Calibri"/>
                <a:ea typeface="Calibri"/>
                <a:cs typeface="Calibri"/>
                <a:sym typeface="Calibri"/>
              </a:rPr>
              <a:t>May</a:t>
            </a:r>
            <a:endParaRPr sz="1050" b="1" dirty="0">
              <a:latin typeface="Calibri"/>
              <a:ea typeface="Calibri"/>
              <a:cs typeface="Calibri"/>
              <a:sym typeface="Calibri"/>
            </a:endParaRPr>
          </a:p>
        </p:txBody>
      </p:sp>
      <p:sp>
        <p:nvSpPr>
          <p:cNvPr id="35" name="Google Shape;237;p10">
            <a:extLst>
              <a:ext uri="{FF2B5EF4-FFF2-40B4-BE49-F238E27FC236}">
                <a16:creationId xmlns:a16="http://schemas.microsoft.com/office/drawing/2014/main" id="{3F86BDEA-81B4-E0D5-68CA-FC4556C583C4}"/>
              </a:ext>
            </a:extLst>
          </p:cNvPr>
          <p:cNvSpPr txBox="1"/>
          <p:nvPr/>
        </p:nvSpPr>
        <p:spPr>
          <a:xfrm>
            <a:off x="5406011" y="2327848"/>
            <a:ext cx="654374" cy="2538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200" b="1" dirty="0">
                <a:latin typeface="Calibri"/>
                <a:ea typeface="Calibri"/>
                <a:cs typeface="Calibri"/>
                <a:sym typeface="Calibri"/>
              </a:rPr>
              <a:t>V m/s</a:t>
            </a:r>
            <a:endParaRPr sz="1050" b="1" dirty="0">
              <a:latin typeface="Calibri"/>
              <a:ea typeface="Calibri"/>
              <a:cs typeface="Calibri"/>
              <a:sym typeface="Calibri"/>
            </a:endParaRPr>
          </a:p>
        </p:txBody>
      </p:sp>
      <p:sp>
        <p:nvSpPr>
          <p:cNvPr id="36" name="Google Shape;237;p10">
            <a:extLst>
              <a:ext uri="{FF2B5EF4-FFF2-40B4-BE49-F238E27FC236}">
                <a16:creationId xmlns:a16="http://schemas.microsoft.com/office/drawing/2014/main" id="{A4F72C2B-F558-668E-EBFE-3DC7C9815FA5}"/>
              </a:ext>
            </a:extLst>
          </p:cNvPr>
          <p:cNvSpPr txBox="1"/>
          <p:nvPr/>
        </p:nvSpPr>
        <p:spPr>
          <a:xfrm>
            <a:off x="7691831" y="2362637"/>
            <a:ext cx="917941" cy="2538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200" b="1" dirty="0">
                <a:latin typeface="Calibri"/>
                <a:ea typeface="Calibri"/>
                <a:cs typeface="Calibri"/>
                <a:sym typeface="Calibri"/>
              </a:rPr>
              <a:t>anomaly</a:t>
            </a:r>
            <a:endParaRPr sz="1050" b="1" dirty="0">
              <a:latin typeface="Calibri"/>
              <a:ea typeface="Calibri"/>
              <a:cs typeface="Calibri"/>
              <a:sym typeface="Calibri"/>
            </a:endParaRPr>
          </a:p>
        </p:txBody>
      </p:sp>
      <p:sp>
        <p:nvSpPr>
          <p:cNvPr id="37" name="Google Shape;237;p10">
            <a:extLst>
              <a:ext uri="{FF2B5EF4-FFF2-40B4-BE49-F238E27FC236}">
                <a16:creationId xmlns:a16="http://schemas.microsoft.com/office/drawing/2014/main" id="{FFD3825F-88C3-D803-D83D-4280BD5EF210}"/>
              </a:ext>
            </a:extLst>
          </p:cNvPr>
          <p:cNvSpPr txBox="1"/>
          <p:nvPr/>
        </p:nvSpPr>
        <p:spPr>
          <a:xfrm>
            <a:off x="7250252" y="3642104"/>
            <a:ext cx="1292430" cy="2538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200" b="1" dirty="0">
                <a:latin typeface="Calibri"/>
                <a:ea typeface="Calibri"/>
                <a:cs typeface="Calibri"/>
                <a:sym typeface="Calibri"/>
              </a:rPr>
              <a:t>Trend 1m/s/10y</a:t>
            </a:r>
            <a:endParaRPr sz="1050" b="1" dirty="0">
              <a:latin typeface="Calibri"/>
              <a:ea typeface="Calibri"/>
              <a:cs typeface="Calibri"/>
              <a:sym typeface="Calibri"/>
            </a:endParaRPr>
          </a:p>
        </p:txBody>
      </p:sp>
    </p:spTree>
    <p:extLst>
      <p:ext uri="{BB962C8B-B14F-4D97-AF65-F5344CB8AC3E}">
        <p14:creationId xmlns:p14="http://schemas.microsoft.com/office/powerpoint/2010/main" val="1179332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3"/>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US"/>
              <a:pPr defTabSz="685800"/>
              <a:t>26</a:t>
            </a:fld>
            <a:endParaRPr/>
          </a:p>
        </p:txBody>
      </p:sp>
      <p:sp>
        <p:nvSpPr>
          <p:cNvPr id="287" name="Google Shape;287;p13"/>
          <p:cNvSpPr/>
          <p:nvPr/>
        </p:nvSpPr>
        <p:spPr>
          <a:xfrm>
            <a:off x="1485901" y="1705686"/>
            <a:ext cx="6618770" cy="1900490"/>
          </a:xfrm>
          <a:prstGeom prst="rect">
            <a:avLst/>
          </a:prstGeom>
          <a:noFill/>
          <a:ln>
            <a:noFill/>
          </a:ln>
        </p:spPr>
        <p:txBody>
          <a:bodyPr spcFirstLastPara="1" wrap="square" lIns="68569" tIns="34275" rIns="68569" bIns="34275" anchor="t" anchorCtr="0">
            <a:spAutoFit/>
          </a:bodyPr>
          <a:lstStyle/>
          <a:p>
            <a:pPr defTabSz="685800"/>
            <a:r>
              <a:rPr lang="en-US" sz="3200" b="1" dirty="0">
                <a:effectLst>
                  <a:outerShdw blurRad="38100" dist="38100" dir="2700000" algn="tl">
                    <a:srgbClr val="000000">
                      <a:alpha val="43137"/>
                    </a:srgbClr>
                  </a:outerShdw>
                </a:effectLst>
                <a:latin typeface="Calibri"/>
                <a:ea typeface="Calibri"/>
                <a:cs typeface="Calibri"/>
                <a:sym typeface="Calibri"/>
              </a:rPr>
              <a:t>Sea ice</a:t>
            </a:r>
            <a:endParaRPr sz="1200" b="1" dirty="0">
              <a:effectLst>
                <a:outerShdw blurRad="38100" dist="38100" dir="2700000" algn="tl">
                  <a:srgbClr val="000000">
                    <a:alpha val="43137"/>
                  </a:srgbClr>
                </a:outerShdw>
              </a:effectLst>
            </a:endParaRPr>
          </a:p>
          <a:p>
            <a:pPr defTabSz="685800"/>
            <a:endParaRPr sz="2700" u="sng" dirty="0">
              <a:latin typeface="Calibri"/>
              <a:ea typeface="Calibri"/>
              <a:cs typeface="Calibri"/>
              <a:sym typeface="Calibri"/>
            </a:endParaRPr>
          </a:p>
          <a:p>
            <a:pPr marL="685800" lvl="1" indent="-342900" defTabSz="685800">
              <a:buSzPct val="100000"/>
              <a:buFont typeface="Wingdings" panose="05000000000000000000" pitchFamily="2" charset="2"/>
              <a:buChar char="q"/>
            </a:pPr>
            <a:r>
              <a:rPr lang="en-US" sz="2000" dirty="0">
                <a:latin typeface="Calibri"/>
                <a:ea typeface="Calibri"/>
                <a:cs typeface="Calibri"/>
                <a:sym typeface="Calibri"/>
              </a:rPr>
              <a:t>Precursors in atmosphere and polar ocean</a:t>
            </a:r>
            <a:endParaRPr sz="1050" dirty="0"/>
          </a:p>
          <a:p>
            <a:pPr marL="685800" lvl="1" indent="-342900" defTabSz="685800">
              <a:buSzPct val="100000"/>
              <a:buFont typeface="Wingdings" panose="05000000000000000000" pitchFamily="2" charset="2"/>
              <a:buChar char="q"/>
            </a:pPr>
            <a:r>
              <a:rPr lang="en-US" sz="2000" dirty="0">
                <a:latin typeface="Calibri"/>
                <a:ea typeface="Calibri"/>
                <a:cs typeface="Calibri"/>
                <a:sym typeface="Calibri"/>
              </a:rPr>
              <a:t>Ice extent and ice conditions based on ice charting</a:t>
            </a:r>
            <a:endParaRPr sz="1050" dirty="0"/>
          </a:p>
          <a:p>
            <a:pPr marL="685800" lvl="1" indent="-342900" defTabSz="685800">
              <a:buSzPct val="100000"/>
              <a:buFont typeface="Wingdings" panose="05000000000000000000" pitchFamily="2" charset="2"/>
              <a:buChar char="q"/>
            </a:pPr>
            <a:r>
              <a:rPr lang="en-US" sz="2000" dirty="0">
                <a:latin typeface="Calibri"/>
                <a:ea typeface="Calibri"/>
                <a:cs typeface="Calibri"/>
                <a:sym typeface="Calibri"/>
              </a:rPr>
              <a:t>Sea ice thickness and volume based on  reanalysis</a:t>
            </a:r>
            <a:endParaRPr sz="10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7" name="Picture 6">
            <a:extLst>
              <a:ext uri="{FF2B5EF4-FFF2-40B4-BE49-F238E27FC236}">
                <a16:creationId xmlns:a16="http://schemas.microsoft.com/office/drawing/2014/main" id="{D2218DA0-FA45-47EF-425C-72A05E73F21B}"/>
              </a:ext>
            </a:extLst>
          </p:cNvPr>
          <p:cNvPicPr>
            <a:picLocks noChangeAspect="1"/>
          </p:cNvPicPr>
          <p:nvPr/>
        </p:nvPicPr>
        <p:blipFill>
          <a:blip r:embed="rId3"/>
          <a:stretch>
            <a:fillRect/>
          </a:stretch>
        </p:blipFill>
        <p:spPr>
          <a:xfrm>
            <a:off x="4007999" y="647270"/>
            <a:ext cx="1919715" cy="1696564"/>
          </a:xfrm>
          <a:prstGeom prst="rect">
            <a:avLst/>
          </a:prstGeom>
        </p:spPr>
      </p:pic>
      <p:sp>
        <p:nvSpPr>
          <p:cNvPr id="294" name="Google Shape;294;p14"/>
          <p:cNvSpPr txBox="1">
            <a:spLocks noGrp="1"/>
          </p:cNvSpPr>
          <p:nvPr>
            <p:ph type="title"/>
          </p:nvPr>
        </p:nvSpPr>
        <p:spPr>
          <a:xfrm>
            <a:off x="359581" y="119006"/>
            <a:ext cx="8424839" cy="324036"/>
          </a:xfrm>
          <a:prstGeom prst="rect">
            <a:avLst/>
          </a:prstGeom>
          <a:noFill/>
          <a:ln>
            <a:noFill/>
          </a:ln>
        </p:spPr>
        <p:txBody>
          <a:bodyPr spcFirstLastPara="1" wrap="square" lIns="68569" tIns="34275" rIns="68569" bIns="34275" anchor="ctr" anchorCtr="0">
            <a:noAutofit/>
          </a:bodyPr>
          <a:lstStyle/>
          <a:p>
            <a:pPr algn="ctr">
              <a:buSzPts val="2800"/>
            </a:pPr>
            <a:r>
              <a:rPr lang="en-US" sz="2100" b="1" dirty="0"/>
              <a:t>Precursors in atmosphere and polar ocean for JJAS 2025 ice conditions</a:t>
            </a:r>
            <a:endParaRPr sz="2100" b="1" dirty="0"/>
          </a:p>
        </p:txBody>
      </p:sp>
      <p:sp>
        <p:nvSpPr>
          <p:cNvPr id="295" name="Google Shape;295;p14"/>
          <p:cNvSpPr txBox="1"/>
          <p:nvPr/>
        </p:nvSpPr>
        <p:spPr>
          <a:xfrm>
            <a:off x="6022779" y="732921"/>
            <a:ext cx="2972265" cy="380870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pPr marL="285750" indent="-285750" algn="just" defTabSz="685800">
              <a:buClrTx/>
              <a:buSzPct val="100000"/>
              <a:buFont typeface="Wingdings" panose="05000000000000000000" pitchFamily="2" charset="2"/>
              <a:buChar char="q"/>
            </a:pPr>
            <a:r>
              <a:rPr lang="en-US" sz="1350" dirty="0">
                <a:latin typeface="Calibri"/>
                <a:ea typeface="Calibri"/>
                <a:cs typeface="Calibri"/>
                <a:sym typeface="Calibri"/>
              </a:rPr>
              <a:t>In addition to positive ice thickness anomaly </a:t>
            </a:r>
            <a:r>
              <a:rPr lang="en-US" sz="1350" b="1" dirty="0">
                <a:solidFill>
                  <a:srgbClr val="0070C0"/>
                </a:solidFill>
                <a:latin typeface="Calibri"/>
                <a:ea typeface="Calibri"/>
                <a:cs typeface="Calibri"/>
                <a:sym typeface="Calibri"/>
              </a:rPr>
              <a:t>negative</a:t>
            </a:r>
            <a:r>
              <a:rPr lang="en-US" sz="1350" b="1" dirty="0">
                <a:latin typeface="Calibri"/>
                <a:ea typeface="Calibri"/>
                <a:cs typeface="Calibri"/>
                <a:sym typeface="Calibri"/>
              </a:rPr>
              <a:t> </a:t>
            </a:r>
            <a:r>
              <a:rPr lang="en-US" sz="1350" dirty="0">
                <a:latin typeface="Calibri"/>
                <a:ea typeface="Calibri"/>
                <a:cs typeface="Calibri"/>
                <a:sym typeface="Calibri"/>
              </a:rPr>
              <a:t>and close to normal ocean heat capacity (HC) anomaly (to 1993-2020) in upper 15m  during May-June 2025 for Beaufort, Chukchi, Bering Seas slowed ice melt in these regions</a:t>
            </a:r>
            <a:endParaRPr sz="1050" dirty="0"/>
          </a:p>
          <a:p>
            <a:pPr marL="285750" indent="-285750" algn="just" defTabSz="685800">
              <a:buSzPct val="100000"/>
              <a:buFont typeface="Wingdings" panose="05000000000000000000" pitchFamily="2" charset="2"/>
              <a:buChar char="q"/>
            </a:pPr>
            <a:r>
              <a:rPr lang="en-US" sz="1350" dirty="0">
                <a:latin typeface="Calibri"/>
                <a:ea typeface="Calibri"/>
                <a:cs typeface="Calibri"/>
                <a:sym typeface="Calibri"/>
              </a:rPr>
              <a:t>Further in season, dominance of </a:t>
            </a:r>
            <a:r>
              <a:rPr lang="en-US" sz="1350" b="1" dirty="0">
                <a:solidFill>
                  <a:srgbClr val="FF0000"/>
                </a:solidFill>
                <a:latin typeface="Calibri"/>
                <a:ea typeface="Calibri"/>
                <a:cs typeface="Calibri"/>
                <a:sym typeface="Calibri"/>
              </a:rPr>
              <a:t>positive</a:t>
            </a:r>
            <a:r>
              <a:rPr lang="en-US" sz="1350" dirty="0">
                <a:latin typeface="Calibri"/>
                <a:ea typeface="Calibri"/>
                <a:cs typeface="Calibri"/>
                <a:sym typeface="Calibri"/>
              </a:rPr>
              <a:t> surface air temperature anomalies over most of Eurasian Arctic, parts of Hudson Bay stimulated ice melt in these regions.</a:t>
            </a:r>
          </a:p>
          <a:p>
            <a:pPr marL="285750" indent="-285750" algn="just" defTabSz="685800">
              <a:buSzPct val="100000"/>
              <a:buFont typeface="Wingdings" panose="05000000000000000000" pitchFamily="2" charset="2"/>
              <a:buChar char="q"/>
            </a:pPr>
            <a:r>
              <a:rPr lang="en-US" sz="1350" dirty="0">
                <a:latin typeface="Calibri"/>
                <a:ea typeface="Calibri"/>
                <a:cs typeface="Calibri"/>
                <a:sym typeface="Calibri"/>
              </a:rPr>
              <a:t>Opposite </a:t>
            </a:r>
            <a:r>
              <a:rPr lang="en-US" sz="1350" b="1" dirty="0">
                <a:solidFill>
                  <a:srgbClr val="4472C4">
                    <a:lumMod val="75000"/>
                  </a:srgbClr>
                </a:solidFill>
                <a:latin typeface="Calibri"/>
                <a:ea typeface="Calibri"/>
                <a:cs typeface="Calibri"/>
                <a:sym typeface="Calibri"/>
              </a:rPr>
              <a:t>negative</a:t>
            </a:r>
            <a:r>
              <a:rPr lang="en-US" sz="1350" dirty="0">
                <a:latin typeface="Calibri"/>
                <a:ea typeface="Calibri"/>
                <a:cs typeface="Calibri"/>
                <a:sym typeface="Calibri"/>
              </a:rPr>
              <a:t> or zero anomalies preserved ice cover in parts of Chukchi, Eastern Siberia, Beaufort Seas slowed ice reduction in the area towards end of summer 2025.</a:t>
            </a:r>
            <a:endParaRPr sz="1350" dirty="0">
              <a:latin typeface="Calibri"/>
              <a:ea typeface="Calibri"/>
              <a:cs typeface="Calibri"/>
              <a:sym typeface="Calibri"/>
            </a:endParaRPr>
          </a:p>
        </p:txBody>
      </p:sp>
      <p:sp>
        <p:nvSpPr>
          <p:cNvPr id="296" name="Google Shape;296;p14"/>
          <p:cNvSpPr txBox="1"/>
          <p:nvPr/>
        </p:nvSpPr>
        <p:spPr>
          <a:xfrm>
            <a:off x="7148464" y="4793662"/>
            <a:ext cx="1739236"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dirty="0">
                <a:latin typeface="Calibri"/>
                <a:ea typeface="Calibri"/>
                <a:cs typeface="Calibri"/>
                <a:sym typeface="Calibri"/>
              </a:rPr>
              <a:t>[AARI / CCCS MEMS &amp; ERA5]</a:t>
            </a:r>
            <a:endParaRPr sz="1050" dirty="0">
              <a:latin typeface="Calibri"/>
              <a:ea typeface="Calibri"/>
              <a:cs typeface="Calibri"/>
              <a:sym typeface="Calibri"/>
            </a:endParaRPr>
          </a:p>
        </p:txBody>
      </p:sp>
      <p:sp>
        <p:nvSpPr>
          <p:cNvPr id="297" name="Google Shape;297;p14"/>
          <p:cNvSpPr txBox="1"/>
          <p:nvPr/>
        </p:nvSpPr>
        <p:spPr>
          <a:xfrm>
            <a:off x="2487393" y="4802410"/>
            <a:ext cx="2678510" cy="230802"/>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050" b="1" dirty="0">
                <a:latin typeface="Calibri"/>
                <a:ea typeface="Calibri"/>
                <a:cs typeface="Calibri"/>
                <a:sym typeface="Calibri"/>
              </a:rPr>
              <a:t>JJA 2025 SAT anomaly, 1991-2020</a:t>
            </a:r>
            <a:endParaRPr sz="1050" b="1" dirty="0">
              <a:latin typeface="Calibri"/>
              <a:ea typeface="Calibri"/>
              <a:cs typeface="Calibri"/>
              <a:sym typeface="Calibri"/>
            </a:endParaRPr>
          </a:p>
        </p:txBody>
      </p:sp>
      <p:sp>
        <p:nvSpPr>
          <p:cNvPr id="298" name="Google Shape;298;p14"/>
          <p:cNvSpPr txBox="1"/>
          <p:nvPr/>
        </p:nvSpPr>
        <p:spPr>
          <a:xfrm>
            <a:off x="2114084" y="2429524"/>
            <a:ext cx="2132856" cy="392385"/>
          </a:xfrm>
          <a:prstGeom prst="rect">
            <a:avLst/>
          </a:prstGeom>
          <a:noFill/>
          <a:ln>
            <a:noFill/>
          </a:ln>
        </p:spPr>
        <p:txBody>
          <a:bodyPr spcFirstLastPara="1" wrap="square" lIns="68569" tIns="34275" rIns="68569" bIns="34275" anchor="t" anchorCtr="0">
            <a:spAutoFit/>
          </a:bodyPr>
          <a:lstStyle/>
          <a:p>
            <a:pPr algn="ctr" defTabSz="685800"/>
            <a:r>
              <a:rPr lang="en-US" sz="1050" b="1" dirty="0">
                <a:latin typeface="Calibri"/>
                <a:ea typeface="Calibri"/>
                <a:cs typeface="Calibri"/>
                <a:sym typeface="Calibri"/>
              </a:rPr>
              <a:t>May 2025 Heat Capacity 15m </a:t>
            </a:r>
            <a:endParaRPr sz="1050" dirty="0"/>
          </a:p>
          <a:p>
            <a:pPr algn="ctr" defTabSz="685800"/>
            <a:r>
              <a:rPr lang="en-US" sz="1050" b="1" dirty="0">
                <a:latin typeface="Calibri"/>
                <a:ea typeface="Calibri"/>
                <a:cs typeface="Calibri"/>
                <a:sym typeface="Calibri"/>
              </a:rPr>
              <a:t>anomaly, 1993-2020</a:t>
            </a:r>
            <a:endParaRPr sz="1050" b="1" dirty="0">
              <a:latin typeface="Calibri"/>
              <a:ea typeface="Calibri"/>
              <a:cs typeface="Calibri"/>
              <a:sym typeface="Calibri"/>
            </a:endParaRPr>
          </a:p>
        </p:txBody>
      </p:sp>
      <p:sp>
        <p:nvSpPr>
          <p:cNvPr id="9" name="Google Shape;298;p14">
            <a:extLst>
              <a:ext uri="{FF2B5EF4-FFF2-40B4-BE49-F238E27FC236}">
                <a16:creationId xmlns:a16="http://schemas.microsoft.com/office/drawing/2014/main" id="{4E2B4AD2-2674-EBFB-C358-CD47309AEF4C}"/>
              </a:ext>
            </a:extLst>
          </p:cNvPr>
          <p:cNvSpPr txBox="1"/>
          <p:nvPr/>
        </p:nvSpPr>
        <p:spPr>
          <a:xfrm>
            <a:off x="148956" y="3446936"/>
            <a:ext cx="2132856" cy="392385"/>
          </a:xfrm>
          <a:prstGeom prst="rect">
            <a:avLst/>
          </a:prstGeom>
          <a:noFill/>
          <a:ln>
            <a:noFill/>
          </a:ln>
        </p:spPr>
        <p:txBody>
          <a:bodyPr spcFirstLastPara="1" wrap="square" lIns="68569" tIns="34275" rIns="68569" bIns="34275" anchor="t" anchorCtr="0">
            <a:spAutoFit/>
          </a:bodyPr>
          <a:lstStyle/>
          <a:p>
            <a:pPr algn="ctr" defTabSz="685800"/>
            <a:r>
              <a:rPr lang="en-US" sz="1050" b="1" dirty="0">
                <a:latin typeface="Calibri"/>
                <a:ea typeface="Calibri"/>
                <a:cs typeface="Calibri"/>
                <a:sym typeface="Calibri"/>
              </a:rPr>
              <a:t>Apr 2025 SIT anomaly, </a:t>
            </a:r>
          </a:p>
          <a:p>
            <a:pPr algn="ctr" defTabSz="685800"/>
            <a:r>
              <a:rPr lang="en-US" sz="1050" b="1" dirty="0">
                <a:latin typeface="Calibri"/>
                <a:ea typeface="Calibri"/>
                <a:cs typeface="Calibri"/>
                <a:sym typeface="Calibri"/>
              </a:rPr>
              <a:t>2011-2025 (CryoSAT2-SMOS)</a:t>
            </a:r>
            <a:endParaRPr sz="1050" b="1" dirty="0">
              <a:latin typeface="Calibri"/>
              <a:ea typeface="Calibri"/>
              <a:cs typeface="Calibri"/>
              <a:sym typeface="Calibri"/>
            </a:endParaRPr>
          </a:p>
        </p:txBody>
      </p:sp>
      <p:sp>
        <p:nvSpPr>
          <p:cNvPr id="16" name="Google Shape;298;p14">
            <a:extLst>
              <a:ext uri="{FF2B5EF4-FFF2-40B4-BE49-F238E27FC236}">
                <a16:creationId xmlns:a16="http://schemas.microsoft.com/office/drawing/2014/main" id="{B34B63C7-D1C6-BCB1-4952-310AF006C67D}"/>
              </a:ext>
            </a:extLst>
          </p:cNvPr>
          <p:cNvSpPr txBox="1"/>
          <p:nvPr/>
        </p:nvSpPr>
        <p:spPr>
          <a:xfrm>
            <a:off x="3889923" y="2423512"/>
            <a:ext cx="2132856" cy="392385"/>
          </a:xfrm>
          <a:prstGeom prst="rect">
            <a:avLst/>
          </a:prstGeom>
          <a:noFill/>
          <a:ln>
            <a:noFill/>
          </a:ln>
        </p:spPr>
        <p:txBody>
          <a:bodyPr spcFirstLastPara="1" wrap="square" lIns="68569" tIns="34275" rIns="68569" bIns="34275" anchor="t" anchorCtr="0">
            <a:spAutoFit/>
          </a:bodyPr>
          <a:lstStyle/>
          <a:p>
            <a:pPr algn="ctr" defTabSz="685800"/>
            <a:r>
              <a:rPr lang="en-US" sz="1050" b="1" dirty="0">
                <a:latin typeface="Calibri"/>
                <a:ea typeface="Calibri"/>
                <a:cs typeface="Calibri"/>
                <a:sym typeface="Calibri"/>
              </a:rPr>
              <a:t>Jun 2025 Heat Capacity 15m </a:t>
            </a:r>
            <a:endParaRPr sz="1050" dirty="0"/>
          </a:p>
          <a:p>
            <a:pPr algn="ctr" defTabSz="685800"/>
            <a:r>
              <a:rPr lang="en-US" sz="1050" b="1" dirty="0">
                <a:latin typeface="Calibri"/>
                <a:ea typeface="Calibri"/>
                <a:cs typeface="Calibri"/>
                <a:sym typeface="Calibri"/>
              </a:rPr>
              <a:t>anomaly, 1993-2020</a:t>
            </a:r>
            <a:endParaRPr sz="1050" b="1" dirty="0">
              <a:latin typeface="Calibri"/>
              <a:ea typeface="Calibri"/>
              <a:cs typeface="Calibri"/>
              <a:sym typeface="Calibri"/>
            </a:endParaRPr>
          </a:p>
        </p:txBody>
      </p:sp>
      <p:pic>
        <p:nvPicPr>
          <p:cNvPr id="3" name="Picture 2">
            <a:extLst>
              <a:ext uri="{FF2B5EF4-FFF2-40B4-BE49-F238E27FC236}">
                <a16:creationId xmlns:a16="http://schemas.microsoft.com/office/drawing/2014/main" id="{B04B1B1D-A245-F113-2906-043B1AC43843}"/>
              </a:ext>
            </a:extLst>
          </p:cNvPr>
          <p:cNvPicPr>
            <a:picLocks noChangeAspect="1"/>
          </p:cNvPicPr>
          <p:nvPr/>
        </p:nvPicPr>
        <p:blipFill>
          <a:blip r:embed="rId4"/>
          <a:stretch>
            <a:fillRect/>
          </a:stretch>
        </p:blipFill>
        <p:spPr>
          <a:xfrm>
            <a:off x="148956" y="1292630"/>
            <a:ext cx="2154307" cy="2154307"/>
          </a:xfrm>
          <a:prstGeom prst="rect">
            <a:avLst/>
          </a:prstGeom>
        </p:spPr>
      </p:pic>
      <p:pic>
        <p:nvPicPr>
          <p:cNvPr id="5" name="Picture 4">
            <a:extLst>
              <a:ext uri="{FF2B5EF4-FFF2-40B4-BE49-F238E27FC236}">
                <a16:creationId xmlns:a16="http://schemas.microsoft.com/office/drawing/2014/main" id="{97BEA9A6-8DA2-64A8-F0D3-78A393CA7655}"/>
              </a:ext>
            </a:extLst>
          </p:cNvPr>
          <p:cNvPicPr>
            <a:picLocks noChangeAspect="1"/>
          </p:cNvPicPr>
          <p:nvPr/>
        </p:nvPicPr>
        <p:blipFill>
          <a:blip r:embed="rId5"/>
          <a:stretch>
            <a:fillRect/>
          </a:stretch>
        </p:blipFill>
        <p:spPr>
          <a:xfrm>
            <a:off x="2627678" y="2775977"/>
            <a:ext cx="2351868" cy="2077170"/>
          </a:xfrm>
          <a:prstGeom prst="rect">
            <a:avLst/>
          </a:prstGeom>
        </p:spPr>
      </p:pic>
      <p:pic>
        <p:nvPicPr>
          <p:cNvPr id="4" name="Picture 3">
            <a:extLst>
              <a:ext uri="{FF2B5EF4-FFF2-40B4-BE49-F238E27FC236}">
                <a16:creationId xmlns:a16="http://schemas.microsoft.com/office/drawing/2014/main" id="{8BB5E6A7-E22E-8AE0-5376-007EC4660559}"/>
              </a:ext>
            </a:extLst>
          </p:cNvPr>
          <p:cNvPicPr>
            <a:picLocks noChangeAspect="1"/>
          </p:cNvPicPr>
          <p:nvPr/>
        </p:nvPicPr>
        <p:blipFill>
          <a:blip r:embed="rId6"/>
          <a:stretch>
            <a:fillRect/>
          </a:stretch>
        </p:blipFill>
        <p:spPr>
          <a:xfrm>
            <a:off x="2242481" y="652285"/>
            <a:ext cx="1912454" cy="169014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19" name="Picture 18">
            <a:extLst>
              <a:ext uri="{FF2B5EF4-FFF2-40B4-BE49-F238E27FC236}">
                <a16:creationId xmlns:a16="http://schemas.microsoft.com/office/drawing/2014/main" id="{76F9E6F3-FD92-B2D2-4489-EEFA21F69E6B}"/>
              </a:ext>
            </a:extLst>
          </p:cNvPr>
          <p:cNvPicPr>
            <a:picLocks noChangeAspect="1"/>
          </p:cNvPicPr>
          <p:nvPr/>
        </p:nvPicPr>
        <p:blipFill>
          <a:blip r:embed="rId3"/>
          <a:stretch>
            <a:fillRect/>
          </a:stretch>
        </p:blipFill>
        <p:spPr>
          <a:xfrm>
            <a:off x="-33676" y="1184390"/>
            <a:ext cx="1767717" cy="1237246"/>
          </a:xfrm>
          <a:prstGeom prst="rect">
            <a:avLst/>
          </a:prstGeom>
        </p:spPr>
      </p:pic>
      <p:pic>
        <p:nvPicPr>
          <p:cNvPr id="15" name="Picture 14">
            <a:extLst>
              <a:ext uri="{FF2B5EF4-FFF2-40B4-BE49-F238E27FC236}">
                <a16:creationId xmlns:a16="http://schemas.microsoft.com/office/drawing/2014/main" id="{B11782DF-BAA6-1C68-8051-AD5265B0FF36}"/>
              </a:ext>
            </a:extLst>
          </p:cNvPr>
          <p:cNvPicPr>
            <a:picLocks noChangeAspect="1"/>
          </p:cNvPicPr>
          <p:nvPr/>
        </p:nvPicPr>
        <p:blipFill>
          <a:blip r:embed="rId4"/>
          <a:stretch>
            <a:fillRect/>
          </a:stretch>
        </p:blipFill>
        <p:spPr>
          <a:xfrm>
            <a:off x="-33676" y="-31156"/>
            <a:ext cx="1819552" cy="1273526"/>
          </a:xfrm>
          <a:prstGeom prst="rect">
            <a:avLst/>
          </a:prstGeom>
        </p:spPr>
      </p:pic>
      <p:pic>
        <p:nvPicPr>
          <p:cNvPr id="11" name="Picture 10">
            <a:extLst>
              <a:ext uri="{FF2B5EF4-FFF2-40B4-BE49-F238E27FC236}">
                <a16:creationId xmlns:a16="http://schemas.microsoft.com/office/drawing/2014/main" id="{F79DC606-F667-FB86-1424-2E8407E32396}"/>
              </a:ext>
            </a:extLst>
          </p:cNvPr>
          <p:cNvPicPr>
            <a:picLocks noChangeAspect="1"/>
          </p:cNvPicPr>
          <p:nvPr/>
        </p:nvPicPr>
        <p:blipFill>
          <a:blip r:embed="rId5"/>
          <a:stretch>
            <a:fillRect/>
          </a:stretch>
        </p:blipFill>
        <p:spPr>
          <a:xfrm>
            <a:off x="4162025" y="2294885"/>
            <a:ext cx="2564143" cy="1794674"/>
          </a:xfrm>
          <a:prstGeom prst="rect">
            <a:avLst/>
          </a:prstGeom>
        </p:spPr>
      </p:pic>
      <p:pic>
        <p:nvPicPr>
          <p:cNvPr id="8" name="Picture 7">
            <a:extLst>
              <a:ext uri="{FF2B5EF4-FFF2-40B4-BE49-F238E27FC236}">
                <a16:creationId xmlns:a16="http://schemas.microsoft.com/office/drawing/2014/main" id="{650438DF-FAAF-D6FE-C077-69F0C0343494}"/>
              </a:ext>
            </a:extLst>
          </p:cNvPr>
          <p:cNvPicPr>
            <a:picLocks noChangeAspect="1"/>
          </p:cNvPicPr>
          <p:nvPr/>
        </p:nvPicPr>
        <p:blipFill>
          <a:blip r:embed="rId6"/>
          <a:stretch>
            <a:fillRect/>
          </a:stretch>
        </p:blipFill>
        <p:spPr>
          <a:xfrm>
            <a:off x="1665628" y="2302605"/>
            <a:ext cx="2564143" cy="1794674"/>
          </a:xfrm>
          <a:prstGeom prst="rect">
            <a:avLst/>
          </a:prstGeom>
        </p:spPr>
      </p:pic>
      <p:pic>
        <p:nvPicPr>
          <p:cNvPr id="6" name="Picture 5">
            <a:extLst>
              <a:ext uri="{FF2B5EF4-FFF2-40B4-BE49-F238E27FC236}">
                <a16:creationId xmlns:a16="http://schemas.microsoft.com/office/drawing/2014/main" id="{5E1AA47D-0E0A-0DBA-3BAC-E0DCB1CC06D7}"/>
              </a:ext>
            </a:extLst>
          </p:cNvPr>
          <p:cNvPicPr>
            <a:picLocks noChangeAspect="1"/>
          </p:cNvPicPr>
          <p:nvPr/>
        </p:nvPicPr>
        <p:blipFill>
          <a:blip r:embed="rId7"/>
          <a:stretch>
            <a:fillRect/>
          </a:stretch>
        </p:blipFill>
        <p:spPr>
          <a:xfrm>
            <a:off x="4178141" y="492765"/>
            <a:ext cx="2564143" cy="1794674"/>
          </a:xfrm>
          <a:prstGeom prst="rect">
            <a:avLst/>
          </a:prstGeom>
        </p:spPr>
      </p:pic>
      <p:pic>
        <p:nvPicPr>
          <p:cNvPr id="4" name="Picture 3">
            <a:extLst>
              <a:ext uri="{FF2B5EF4-FFF2-40B4-BE49-F238E27FC236}">
                <a16:creationId xmlns:a16="http://schemas.microsoft.com/office/drawing/2014/main" id="{F9BF3AD1-D913-4E43-5E96-9A0CA0DAA38A}"/>
              </a:ext>
            </a:extLst>
          </p:cNvPr>
          <p:cNvPicPr>
            <a:picLocks noChangeAspect="1"/>
          </p:cNvPicPr>
          <p:nvPr/>
        </p:nvPicPr>
        <p:blipFill>
          <a:blip r:embed="rId8"/>
          <a:stretch>
            <a:fillRect/>
          </a:stretch>
        </p:blipFill>
        <p:spPr>
          <a:xfrm>
            <a:off x="1648682" y="483315"/>
            <a:ext cx="2564143" cy="1794674"/>
          </a:xfrm>
          <a:prstGeom prst="rect">
            <a:avLst/>
          </a:prstGeom>
        </p:spPr>
      </p:pic>
      <p:pic>
        <p:nvPicPr>
          <p:cNvPr id="311" name="Google Shape;311;p15"/>
          <p:cNvPicPr preferRelativeResize="0"/>
          <p:nvPr/>
        </p:nvPicPr>
        <p:blipFill rotWithShape="1">
          <a:blip r:embed="rId9">
            <a:alphaModFix/>
          </a:blip>
          <a:srcRect/>
          <a:stretch/>
        </p:blipFill>
        <p:spPr>
          <a:xfrm>
            <a:off x="169628" y="2505898"/>
            <a:ext cx="1538547" cy="1543604"/>
          </a:xfrm>
          <a:prstGeom prst="rect">
            <a:avLst/>
          </a:prstGeom>
          <a:noFill/>
          <a:ln>
            <a:noFill/>
          </a:ln>
        </p:spPr>
      </p:pic>
      <p:sp>
        <p:nvSpPr>
          <p:cNvPr id="312" name="Google Shape;312;p15"/>
          <p:cNvSpPr txBox="1">
            <a:spLocks noGrp="1"/>
          </p:cNvSpPr>
          <p:nvPr>
            <p:ph type="title"/>
          </p:nvPr>
        </p:nvSpPr>
        <p:spPr>
          <a:xfrm>
            <a:off x="1331119" y="33469"/>
            <a:ext cx="6535341" cy="323831"/>
          </a:xfrm>
          <a:prstGeom prst="rect">
            <a:avLst/>
          </a:prstGeom>
          <a:noFill/>
          <a:ln>
            <a:noFill/>
          </a:ln>
        </p:spPr>
        <p:txBody>
          <a:bodyPr spcFirstLastPara="1" wrap="square" lIns="68569" tIns="34275" rIns="68569" bIns="34275" anchor="t" anchorCtr="0">
            <a:noAutofit/>
          </a:bodyPr>
          <a:lstStyle/>
          <a:p>
            <a:pPr algn="ctr">
              <a:buSzPts val="2800"/>
            </a:pPr>
            <a:r>
              <a:rPr lang="en-US" sz="2100" b="1" dirty="0"/>
              <a:t>Arctic (NH) seasonal ice extent 1978…. 2025</a:t>
            </a:r>
            <a:endParaRPr dirty="0"/>
          </a:p>
        </p:txBody>
      </p:sp>
      <p:sp>
        <p:nvSpPr>
          <p:cNvPr id="313" name="Google Shape;313;p15"/>
          <p:cNvSpPr txBox="1"/>
          <p:nvPr/>
        </p:nvSpPr>
        <p:spPr>
          <a:xfrm>
            <a:off x="5022752" y="430011"/>
            <a:ext cx="1512168" cy="242344"/>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125">
                <a:latin typeface="Calibri"/>
                <a:ea typeface="Calibri"/>
                <a:cs typeface="Calibri"/>
                <a:sym typeface="Calibri"/>
              </a:rPr>
              <a:t>Western Arctic (WA)</a:t>
            </a:r>
            <a:endParaRPr sz="1125">
              <a:latin typeface="Calibri"/>
              <a:ea typeface="Calibri"/>
              <a:cs typeface="Calibri"/>
              <a:sym typeface="Calibri"/>
            </a:endParaRPr>
          </a:p>
        </p:txBody>
      </p:sp>
      <p:sp>
        <p:nvSpPr>
          <p:cNvPr id="314" name="Google Shape;314;p15"/>
          <p:cNvSpPr txBox="1"/>
          <p:nvPr/>
        </p:nvSpPr>
        <p:spPr>
          <a:xfrm>
            <a:off x="2525874" y="2517253"/>
            <a:ext cx="1566174" cy="242344"/>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125">
                <a:latin typeface="Calibri"/>
                <a:ea typeface="Calibri"/>
                <a:cs typeface="Calibri"/>
                <a:sym typeface="Calibri"/>
              </a:rPr>
              <a:t>Eastern Arctic (EA)</a:t>
            </a:r>
            <a:endParaRPr sz="1125">
              <a:latin typeface="Calibri"/>
              <a:ea typeface="Calibri"/>
              <a:cs typeface="Calibri"/>
              <a:sym typeface="Calibri"/>
            </a:endParaRPr>
          </a:p>
        </p:txBody>
      </p:sp>
      <p:sp>
        <p:nvSpPr>
          <p:cNvPr id="315" name="Google Shape;315;p15"/>
          <p:cNvSpPr txBox="1"/>
          <p:nvPr/>
        </p:nvSpPr>
        <p:spPr>
          <a:xfrm>
            <a:off x="5090467" y="2516493"/>
            <a:ext cx="1565723" cy="242344"/>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125">
                <a:latin typeface="Calibri"/>
                <a:ea typeface="Calibri"/>
                <a:cs typeface="Calibri"/>
                <a:sym typeface="Calibri"/>
              </a:rPr>
              <a:t>Canadian Arctic (CA)</a:t>
            </a:r>
            <a:endParaRPr sz="1125">
              <a:latin typeface="Calibri"/>
              <a:ea typeface="Calibri"/>
              <a:cs typeface="Calibri"/>
              <a:sym typeface="Calibri"/>
            </a:endParaRPr>
          </a:p>
        </p:txBody>
      </p:sp>
      <p:sp>
        <p:nvSpPr>
          <p:cNvPr id="316" name="Google Shape;316;p15"/>
          <p:cNvSpPr/>
          <p:nvPr/>
        </p:nvSpPr>
        <p:spPr>
          <a:xfrm>
            <a:off x="4255127" y="2307988"/>
            <a:ext cx="702529" cy="126958"/>
          </a:xfrm>
          <a:prstGeom prst="rect">
            <a:avLst/>
          </a:prstGeom>
          <a:solidFill>
            <a:schemeClr val="lt1"/>
          </a:solidFill>
          <a:ln>
            <a:noFill/>
          </a:ln>
        </p:spPr>
        <p:txBody>
          <a:bodyPr spcFirstLastPara="1" wrap="square" lIns="0" tIns="0" rIns="0" bIns="0" anchor="t" anchorCtr="0">
            <a:spAutoFit/>
          </a:bodyPr>
          <a:lstStyle/>
          <a:p>
            <a:pPr defTabSz="685800"/>
            <a:r>
              <a:rPr lang="en-US" sz="825">
                <a:latin typeface="Calibri"/>
                <a:ea typeface="Calibri"/>
                <a:cs typeface="Calibri"/>
                <a:sym typeface="Calibri"/>
              </a:rPr>
              <a:t>S, 1000 km</a:t>
            </a:r>
            <a:r>
              <a:rPr lang="en-US" sz="825" baseline="30000">
                <a:latin typeface="Calibri"/>
                <a:ea typeface="Calibri"/>
                <a:cs typeface="Calibri"/>
                <a:sym typeface="Calibri"/>
              </a:rPr>
              <a:t>2</a:t>
            </a:r>
            <a:endParaRPr sz="825" baseline="30000">
              <a:latin typeface="Calibri"/>
              <a:ea typeface="Calibri"/>
              <a:cs typeface="Calibri"/>
              <a:sym typeface="Calibri"/>
            </a:endParaRPr>
          </a:p>
        </p:txBody>
      </p:sp>
      <p:sp>
        <p:nvSpPr>
          <p:cNvPr id="317" name="Google Shape;317;p15"/>
          <p:cNvSpPr/>
          <p:nvPr/>
        </p:nvSpPr>
        <p:spPr>
          <a:xfrm>
            <a:off x="479331" y="2870561"/>
            <a:ext cx="150282" cy="161583"/>
          </a:xfrm>
          <a:prstGeom prst="rect">
            <a:avLst/>
          </a:prstGeom>
          <a:noFill/>
          <a:ln>
            <a:noFill/>
          </a:ln>
        </p:spPr>
        <p:txBody>
          <a:bodyPr spcFirstLastPara="1" wrap="square" lIns="0" tIns="0" rIns="0" bIns="0" anchor="t" anchorCtr="0">
            <a:spAutoFit/>
          </a:bodyPr>
          <a:lstStyle/>
          <a:p>
            <a:pPr defTabSz="685800"/>
            <a:r>
              <a:rPr lang="en-US" sz="1050">
                <a:latin typeface="Calibri"/>
                <a:ea typeface="Calibri"/>
                <a:cs typeface="Calibri"/>
                <a:sym typeface="Calibri"/>
              </a:rPr>
              <a:t>CA</a:t>
            </a:r>
            <a:endParaRPr sz="1350">
              <a:latin typeface="Calibri"/>
              <a:ea typeface="Calibri"/>
              <a:cs typeface="Calibri"/>
              <a:sym typeface="Calibri"/>
            </a:endParaRPr>
          </a:p>
        </p:txBody>
      </p:sp>
      <p:sp>
        <p:nvSpPr>
          <p:cNvPr id="318" name="Google Shape;318;p15"/>
          <p:cNvSpPr/>
          <p:nvPr/>
        </p:nvSpPr>
        <p:spPr>
          <a:xfrm>
            <a:off x="602711" y="3577647"/>
            <a:ext cx="282759" cy="161583"/>
          </a:xfrm>
          <a:prstGeom prst="rect">
            <a:avLst/>
          </a:prstGeom>
          <a:noFill/>
          <a:ln>
            <a:noFill/>
          </a:ln>
        </p:spPr>
        <p:txBody>
          <a:bodyPr spcFirstLastPara="1" wrap="square" lIns="0" tIns="0" rIns="0" bIns="0" anchor="t" anchorCtr="0">
            <a:spAutoFit/>
          </a:bodyPr>
          <a:lstStyle/>
          <a:p>
            <a:pPr defTabSz="685800"/>
            <a:r>
              <a:rPr lang="en-US" sz="1050" dirty="0">
                <a:latin typeface="Calibri"/>
                <a:ea typeface="Calibri"/>
                <a:cs typeface="Calibri"/>
                <a:sym typeface="Calibri"/>
              </a:rPr>
              <a:t>WA</a:t>
            </a:r>
            <a:endParaRPr sz="1350" dirty="0">
              <a:latin typeface="Calibri"/>
              <a:ea typeface="Calibri"/>
              <a:cs typeface="Calibri"/>
              <a:sym typeface="Calibri"/>
            </a:endParaRPr>
          </a:p>
        </p:txBody>
      </p:sp>
      <p:sp>
        <p:nvSpPr>
          <p:cNvPr id="319" name="Google Shape;319;p15"/>
          <p:cNvSpPr/>
          <p:nvPr/>
        </p:nvSpPr>
        <p:spPr>
          <a:xfrm>
            <a:off x="956850" y="2878355"/>
            <a:ext cx="569223" cy="161583"/>
          </a:xfrm>
          <a:prstGeom prst="rect">
            <a:avLst/>
          </a:prstGeom>
          <a:noFill/>
          <a:ln>
            <a:noFill/>
          </a:ln>
        </p:spPr>
        <p:txBody>
          <a:bodyPr spcFirstLastPara="1" wrap="square" lIns="0" tIns="0" rIns="0" bIns="0" anchor="t" anchorCtr="0">
            <a:spAutoFit/>
          </a:bodyPr>
          <a:lstStyle/>
          <a:p>
            <a:pPr defTabSz="685800"/>
            <a:r>
              <a:rPr lang="en-US" sz="1050">
                <a:latin typeface="Calibri"/>
                <a:ea typeface="Calibri"/>
                <a:cs typeface="Calibri"/>
                <a:sym typeface="Calibri"/>
              </a:rPr>
              <a:t>EA</a:t>
            </a:r>
            <a:endParaRPr sz="1350">
              <a:latin typeface="Calibri"/>
              <a:ea typeface="Calibri"/>
              <a:cs typeface="Calibri"/>
              <a:sym typeface="Calibri"/>
            </a:endParaRPr>
          </a:p>
        </p:txBody>
      </p:sp>
      <p:sp>
        <p:nvSpPr>
          <p:cNvPr id="321" name="Google Shape;321;p15"/>
          <p:cNvSpPr/>
          <p:nvPr/>
        </p:nvSpPr>
        <p:spPr>
          <a:xfrm>
            <a:off x="498588" y="4007696"/>
            <a:ext cx="931986"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dirty="0">
                <a:latin typeface="Calibri"/>
                <a:ea typeface="Calibri"/>
                <a:cs typeface="Calibri"/>
                <a:sym typeface="Calibri"/>
              </a:rPr>
              <a:t>[AARI / NSIDC]</a:t>
            </a:r>
            <a:endParaRPr sz="1050" dirty="0">
              <a:latin typeface="Calibri"/>
              <a:ea typeface="Calibri"/>
              <a:cs typeface="Calibri"/>
              <a:sym typeface="Calibri"/>
            </a:endParaRPr>
          </a:p>
        </p:txBody>
      </p:sp>
      <p:sp>
        <p:nvSpPr>
          <p:cNvPr id="324" name="Google Shape;324;p15"/>
          <p:cNvSpPr txBox="1"/>
          <p:nvPr/>
        </p:nvSpPr>
        <p:spPr>
          <a:xfrm>
            <a:off x="2507249" y="508959"/>
            <a:ext cx="1620180" cy="242344"/>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125">
                <a:latin typeface="Calibri"/>
                <a:ea typeface="Calibri"/>
                <a:cs typeface="Calibri"/>
                <a:sym typeface="Calibri"/>
              </a:rPr>
              <a:t>Northern Hemisphere</a:t>
            </a:r>
            <a:endParaRPr sz="1125">
              <a:latin typeface="Calibri"/>
              <a:ea typeface="Calibri"/>
              <a:cs typeface="Calibri"/>
              <a:sym typeface="Calibri"/>
            </a:endParaRPr>
          </a:p>
        </p:txBody>
      </p:sp>
      <p:sp>
        <p:nvSpPr>
          <p:cNvPr id="325" name="Google Shape;325;p15"/>
          <p:cNvSpPr/>
          <p:nvPr/>
        </p:nvSpPr>
        <p:spPr>
          <a:xfrm>
            <a:off x="1743579" y="461378"/>
            <a:ext cx="702529" cy="126958"/>
          </a:xfrm>
          <a:prstGeom prst="rect">
            <a:avLst/>
          </a:prstGeom>
          <a:solidFill>
            <a:schemeClr val="lt1"/>
          </a:solidFill>
          <a:ln>
            <a:noFill/>
          </a:ln>
        </p:spPr>
        <p:txBody>
          <a:bodyPr spcFirstLastPara="1" wrap="square" lIns="0" tIns="0" rIns="0" bIns="0" anchor="t" anchorCtr="0">
            <a:spAutoFit/>
          </a:bodyPr>
          <a:lstStyle/>
          <a:p>
            <a:pPr defTabSz="685800"/>
            <a:r>
              <a:rPr lang="en-US" sz="825" b="1">
                <a:latin typeface="Calibri"/>
                <a:ea typeface="Calibri"/>
                <a:cs typeface="Calibri"/>
                <a:sym typeface="Calibri"/>
              </a:rPr>
              <a:t>S, 1000 km</a:t>
            </a:r>
            <a:r>
              <a:rPr lang="en-US" sz="825" b="1" baseline="30000">
                <a:latin typeface="Calibri"/>
                <a:ea typeface="Calibri"/>
                <a:cs typeface="Calibri"/>
                <a:sym typeface="Calibri"/>
              </a:rPr>
              <a:t>2</a:t>
            </a:r>
            <a:endParaRPr sz="825" b="1" baseline="30000">
              <a:latin typeface="Calibri"/>
              <a:ea typeface="Calibri"/>
              <a:cs typeface="Calibri"/>
              <a:sym typeface="Calibri"/>
            </a:endParaRPr>
          </a:p>
        </p:txBody>
      </p:sp>
      <p:sp>
        <p:nvSpPr>
          <p:cNvPr id="326" name="Google Shape;326;p15"/>
          <p:cNvSpPr/>
          <p:nvPr/>
        </p:nvSpPr>
        <p:spPr>
          <a:xfrm>
            <a:off x="4330555" y="446305"/>
            <a:ext cx="702529" cy="126958"/>
          </a:xfrm>
          <a:prstGeom prst="rect">
            <a:avLst/>
          </a:prstGeom>
          <a:solidFill>
            <a:schemeClr val="lt1"/>
          </a:solidFill>
          <a:ln>
            <a:noFill/>
          </a:ln>
        </p:spPr>
        <p:txBody>
          <a:bodyPr spcFirstLastPara="1" wrap="square" lIns="0" tIns="0" rIns="0" bIns="0" anchor="t" anchorCtr="0">
            <a:spAutoFit/>
          </a:bodyPr>
          <a:lstStyle/>
          <a:p>
            <a:pPr defTabSz="685800"/>
            <a:r>
              <a:rPr lang="en-US" sz="825" b="1">
                <a:latin typeface="Calibri"/>
                <a:ea typeface="Calibri"/>
                <a:cs typeface="Calibri"/>
                <a:sym typeface="Calibri"/>
              </a:rPr>
              <a:t>S, 1000 km</a:t>
            </a:r>
            <a:r>
              <a:rPr lang="en-US" sz="825" b="1" baseline="30000">
                <a:latin typeface="Calibri"/>
                <a:ea typeface="Calibri"/>
                <a:cs typeface="Calibri"/>
                <a:sym typeface="Calibri"/>
              </a:rPr>
              <a:t>2</a:t>
            </a:r>
            <a:endParaRPr sz="825" b="1" baseline="30000">
              <a:latin typeface="Calibri"/>
              <a:ea typeface="Calibri"/>
              <a:cs typeface="Calibri"/>
              <a:sym typeface="Calibri"/>
            </a:endParaRPr>
          </a:p>
        </p:txBody>
      </p:sp>
      <p:sp>
        <p:nvSpPr>
          <p:cNvPr id="327" name="Google Shape;327;p15"/>
          <p:cNvSpPr/>
          <p:nvPr/>
        </p:nvSpPr>
        <p:spPr>
          <a:xfrm>
            <a:off x="1788846" y="2181078"/>
            <a:ext cx="2434561" cy="103875"/>
          </a:xfrm>
          <a:prstGeom prst="rect">
            <a:avLst/>
          </a:prstGeom>
          <a:solidFill>
            <a:schemeClr val="lt1"/>
          </a:solidFill>
          <a:ln>
            <a:noFill/>
          </a:ln>
        </p:spPr>
        <p:txBody>
          <a:bodyPr spcFirstLastPara="1" wrap="square" lIns="0" tIns="0" rIns="0" bIns="0" anchor="t" anchorCtr="0">
            <a:spAutoFit/>
          </a:bodyPr>
          <a:lstStyle/>
          <a:p>
            <a:pPr defTabSz="685800"/>
            <a:r>
              <a:rPr lang="en-US" sz="675" b="1">
                <a:latin typeface="Calibri"/>
                <a:ea typeface="Calibri"/>
                <a:cs typeface="Calibri"/>
                <a:sym typeface="Calibri"/>
              </a:rPr>
              <a:t> Jan   Feb   Mar   Apr  May    Jun    Jul  Aug     Sep   Oct   Nov   Dec  Jan</a:t>
            </a:r>
            <a:endParaRPr sz="675" b="1">
              <a:latin typeface="Calibri"/>
              <a:ea typeface="Calibri"/>
              <a:cs typeface="Calibri"/>
              <a:sym typeface="Calibri"/>
            </a:endParaRPr>
          </a:p>
        </p:txBody>
      </p:sp>
      <p:sp>
        <p:nvSpPr>
          <p:cNvPr id="328" name="Google Shape;328;p15"/>
          <p:cNvSpPr/>
          <p:nvPr/>
        </p:nvSpPr>
        <p:spPr>
          <a:xfrm>
            <a:off x="1675332" y="2288110"/>
            <a:ext cx="702529" cy="126958"/>
          </a:xfrm>
          <a:prstGeom prst="rect">
            <a:avLst/>
          </a:prstGeom>
          <a:solidFill>
            <a:schemeClr val="lt1"/>
          </a:solidFill>
          <a:ln>
            <a:noFill/>
          </a:ln>
        </p:spPr>
        <p:txBody>
          <a:bodyPr spcFirstLastPara="1" wrap="square" lIns="0" tIns="0" rIns="0" bIns="0" anchor="t" anchorCtr="0">
            <a:spAutoFit/>
          </a:bodyPr>
          <a:lstStyle/>
          <a:p>
            <a:pPr defTabSz="685800"/>
            <a:r>
              <a:rPr lang="en-US" sz="825">
                <a:latin typeface="Calibri"/>
                <a:ea typeface="Calibri"/>
                <a:cs typeface="Calibri"/>
                <a:sym typeface="Calibri"/>
              </a:rPr>
              <a:t>S, 1000 km</a:t>
            </a:r>
            <a:r>
              <a:rPr lang="en-US" sz="825" baseline="30000">
                <a:latin typeface="Calibri"/>
                <a:ea typeface="Calibri"/>
                <a:cs typeface="Calibri"/>
                <a:sym typeface="Calibri"/>
              </a:rPr>
              <a:t>2</a:t>
            </a:r>
            <a:endParaRPr sz="825" baseline="30000">
              <a:latin typeface="Calibri"/>
              <a:ea typeface="Calibri"/>
              <a:cs typeface="Calibri"/>
              <a:sym typeface="Calibri"/>
            </a:endParaRPr>
          </a:p>
        </p:txBody>
      </p:sp>
      <p:sp>
        <p:nvSpPr>
          <p:cNvPr id="330" name="Google Shape;330;p15"/>
          <p:cNvSpPr/>
          <p:nvPr/>
        </p:nvSpPr>
        <p:spPr>
          <a:xfrm>
            <a:off x="4381523" y="2174704"/>
            <a:ext cx="2434561" cy="103875"/>
          </a:xfrm>
          <a:prstGeom prst="rect">
            <a:avLst/>
          </a:prstGeom>
          <a:solidFill>
            <a:schemeClr val="lt1"/>
          </a:solidFill>
          <a:ln>
            <a:noFill/>
          </a:ln>
        </p:spPr>
        <p:txBody>
          <a:bodyPr spcFirstLastPara="1" wrap="square" lIns="0" tIns="0" rIns="0" bIns="0" anchor="t" anchorCtr="0">
            <a:spAutoFit/>
          </a:bodyPr>
          <a:lstStyle/>
          <a:p>
            <a:pPr defTabSz="685800"/>
            <a:r>
              <a:rPr lang="en-US" sz="675" b="1">
                <a:latin typeface="Calibri"/>
                <a:ea typeface="Calibri"/>
                <a:cs typeface="Calibri"/>
                <a:sym typeface="Calibri"/>
              </a:rPr>
              <a:t> Jan   Feb   Mar   Apr  May    Jun    Jul  Aug     Sep   Oct   Nov   Dec  Jan</a:t>
            </a:r>
            <a:endParaRPr sz="675" b="1">
              <a:latin typeface="Calibri"/>
              <a:ea typeface="Calibri"/>
              <a:cs typeface="Calibri"/>
              <a:sym typeface="Calibri"/>
            </a:endParaRPr>
          </a:p>
        </p:txBody>
      </p:sp>
      <p:sp>
        <p:nvSpPr>
          <p:cNvPr id="331" name="Google Shape;331;p15"/>
          <p:cNvSpPr/>
          <p:nvPr/>
        </p:nvSpPr>
        <p:spPr>
          <a:xfrm>
            <a:off x="1788846" y="3988120"/>
            <a:ext cx="2434561" cy="103875"/>
          </a:xfrm>
          <a:prstGeom prst="rect">
            <a:avLst/>
          </a:prstGeom>
          <a:solidFill>
            <a:schemeClr val="lt1"/>
          </a:solidFill>
          <a:ln>
            <a:noFill/>
          </a:ln>
        </p:spPr>
        <p:txBody>
          <a:bodyPr spcFirstLastPara="1" wrap="square" lIns="0" tIns="0" rIns="0" bIns="0" anchor="t" anchorCtr="0">
            <a:spAutoFit/>
          </a:bodyPr>
          <a:lstStyle/>
          <a:p>
            <a:pPr defTabSz="685800"/>
            <a:r>
              <a:rPr lang="en-US" sz="675" b="1">
                <a:latin typeface="Calibri"/>
                <a:ea typeface="Calibri"/>
                <a:cs typeface="Calibri"/>
                <a:sym typeface="Calibri"/>
              </a:rPr>
              <a:t> Jan   Feb   Mar   Apr  May    Jun    Jul  Aug     Sep   Oct   Nov   Dec  Jan</a:t>
            </a:r>
            <a:endParaRPr sz="675" b="1">
              <a:latin typeface="Calibri"/>
              <a:ea typeface="Calibri"/>
              <a:cs typeface="Calibri"/>
              <a:sym typeface="Calibri"/>
            </a:endParaRPr>
          </a:p>
        </p:txBody>
      </p:sp>
      <p:sp>
        <p:nvSpPr>
          <p:cNvPr id="332" name="Google Shape;332;p15"/>
          <p:cNvSpPr/>
          <p:nvPr/>
        </p:nvSpPr>
        <p:spPr>
          <a:xfrm>
            <a:off x="4346412" y="3988120"/>
            <a:ext cx="2434561" cy="103875"/>
          </a:xfrm>
          <a:prstGeom prst="rect">
            <a:avLst/>
          </a:prstGeom>
          <a:solidFill>
            <a:schemeClr val="lt1"/>
          </a:solidFill>
          <a:ln>
            <a:noFill/>
          </a:ln>
        </p:spPr>
        <p:txBody>
          <a:bodyPr spcFirstLastPara="1" wrap="square" lIns="0" tIns="0" rIns="0" bIns="0" anchor="t" anchorCtr="0">
            <a:spAutoFit/>
          </a:bodyPr>
          <a:lstStyle/>
          <a:p>
            <a:pPr defTabSz="685800"/>
            <a:r>
              <a:rPr lang="en-US" sz="675" b="1">
                <a:latin typeface="Calibri"/>
                <a:ea typeface="Calibri"/>
                <a:cs typeface="Calibri"/>
                <a:sym typeface="Calibri"/>
              </a:rPr>
              <a:t> Jan   Feb   Mar   Apr  May    Jun    Jul  Aug     Sep   Oct   Nov   Dec  Jan</a:t>
            </a:r>
            <a:endParaRPr sz="675" b="1">
              <a:latin typeface="Calibri"/>
              <a:ea typeface="Calibri"/>
              <a:cs typeface="Calibri"/>
              <a:sym typeface="Calibri"/>
            </a:endParaRPr>
          </a:p>
        </p:txBody>
      </p:sp>
      <p:sp>
        <p:nvSpPr>
          <p:cNvPr id="333" name="Google Shape;333;p15"/>
          <p:cNvSpPr/>
          <p:nvPr/>
        </p:nvSpPr>
        <p:spPr>
          <a:xfrm>
            <a:off x="55326" y="4192069"/>
            <a:ext cx="9088674" cy="80788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pPr defTabSz="685800">
              <a:buSzPts val="1936"/>
            </a:pPr>
            <a:r>
              <a:rPr lang="en-US" sz="1200" dirty="0">
                <a:latin typeface="Calibri"/>
                <a:ea typeface="Calibri"/>
                <a:cs typeface="Calibri"/>
                <a:sym typeface="Calibri"/>
              </a:rPr>
              <a:t>Minimum daily 2025 ice extent,  14-16</a:t>
            </a:r>
            <a:r>
              <a:rPr lang="en-US" sz="1200" baseline="30000" dirty="0">
                <a:latin typeface="Calibri"/>
                <a:ea typeface="Calibri"/>
                <a:cs typeface="Calibri"/>
                <a:sym typeface="Calibri"/>
              </a:rPr>
              <a:t>th</a:t>
            </a:r>
            <a:r>
              <a:rPr lang="en-US" sz="1200" dirty="0">
                <a:latin typeface="Calibri"/>
                <a:ea typeface="Calibri"/>
                <a:cs typeface="Calibri"/>
                <a:sym typeface="Calibri"/>
              </a:rPr>
              <a:t> in row or 4.81 </a:t>
            </a:r>
            <a:r>
              <a:rPr lang="en-US" sz="1200" dirty="0" err="1">
                <a:latin typeface="Calibri"/>
                <a:ea typeface="Calibri"/>
                <a:cs typeface="Calibri"/>
                <a:sym typeface="Calibri"/>
              </a:rPr>
              <a:t>mln</a:t>
            </a:r>
            <a:r>
              <a:rPr lang="en-US" sz="1200" dirty="0">
                <a:latin typeface="Calibri"/>
                <a:ea typeface="Calibri"/>
                <a:cs typeface="Calibri"/>
                <a:sym typeface="Calibri"/>
              </a:rPr>
              <a:t> km</a:t>
            </a:r>
            <a:r>
              <a:rPr lang="en-US" sz="1200" baseline="30000" dirty="0">
                <a:latin typeface="Calibri"/>
                <a:ea typeface="Calibri"/>
                <a:cs typeface="Calibri"/>
                <a:sym typeface="Calibri"/>
              </a:rPr>
              <a:t>2  </a:t>
            </a:r>
            <a:r>
              <a:rPr lang="en-US" sz="1200" dirty="0">
                <a:latin typeface="Calibri"/>
                <a:ea typeface="Calibri"/>
                <a:cs typeface="Calibri"/>
                <a:sym typeface="Calibri"/>
              </a:rPr>
              <a:t>(14</a:t>
            </a:r>
            <a:r>
              <a:rPr lang="en-US" sz="1200" baseline="30000" dirty="0">
                <a:latin typeface="Calibri"/>
                <a:ea typeface="Calibri"/>
                <a:cs typeface="Calibri"/>
                <a:sym typeface="Calibri"/>
              </a:rPr>
              <a:t>th</a:t>
            </a:r>
            <a:r>
              <a:rPr lang="en-US" sz="1200" dirty="0">
                <a:latin typeface="Calibri"/>
                <a:ea typeface="Calibri"/>
                <a:cs typeface="Calibri"/>
                <a:sym typeface="Calibri"/>
              </a:rPr>
              <a:t> in row or 4.99 </a:t>
            </a:r>
            <a:r>
              <a:rPr lang="en-US" sz="1200" dirty="0" err="1">
                <a:latin typeface="Calibri"/>
                <a:ea typeface="Calibri"/>
                <a:cs typeface="Calibri"/>
                <a:sym typeface="Calibri"/>
              </a:rPr>
              <a:t>mln</a:t>
            </a:r>
            <a:r>
              <a:rPr lang="en-US" sz="1200" dirty="0">
                <a:latin typeface="Calibri"/>
                <a:ea typeface="Calibri"/>
                <a:cs typeface="Calibri"/>
                <a:sym typeface="Calibri"/>
              </a:rPr>
              <a:t> km</a:t>
            </a:r>
            <a:r>
              <a:rPr lang="en-US" sz="1200" baseline="30000" dirty="0">
                <a:latin typeface="Calibri"/>
                <a:ea typeface="Calibri"/>
                <a:cs typeface="Calibri"/>
                <a:sym typeface="Calibri"/>
              </a:rPr>
              <a:t>2 </a:t>
            </a:r>
            <a:r>
              <a:rPr lang="en-US" sz="1200" dirty="0">
                <a:latin typeface="Calibri"/>
                <a:ea typeface="Calibri"/>
                <a:cs typeface="Calibri"/>
                <a:sym typeface="Calibri"/>
              </a:rPr>
              <a:t>for mean monthly values)  was reached during 8-9 Sep 2024, was earlier and greater by 0.4 </a:t>
            </a:r>
            <a:r>
              <a:rPr lang="en-US" sz="1200" dirty="0" err="1">
                <a:latin typeface="Calibri"/>
                <a:ea typeface="Calibri"/>
                <a:cs typeface="Calibri"/>
                <a:sym typeface="Calibri"/>
              </a:rPr>
              <a:t>mln</a:t>
            </a:r>
            <a:r>
              <a:rPr lang="en-US" sz="1200" dirty="0">
                <a:latin typeface="Calibri"/>
                <a:ea typeface="Calibri"/>
                <a:cs typeface="Calibri"/>
                <a:sym typeface="Calibri"/>
              </a:rPr>
              <a:t> km</a:t>
            </a:r>
            <a:r>
              <a:rPr lang="en-US" sz="1200" baseline="30000" dirty="0">
                <a:latin typeface="Calibri"/>
                <a:ea typeface="Calibri"/>
                <a:cs typeface="Calibri"/>
                <a:sym typeface="Calibri"/>
              </a:rPr>
              <a:t>2  </a:t>
            </a:r>
            <a:r>
              <a:rPr lang="en-US" sz="1200" dirty="0">
                <a:latin typeface="Calibri"/>
                <a:ea typeface="Calibri"/>
                <a:cs typeface="Calibri"/>
                <a:sym typeface="Calibri"/>
              </a:rPr>
              <a:t>to 2024, very close by minimum value to 2021 and 2022 and well within the scale of Arctic ice extent variability since 2007. Uncommon for last decade, prominent areas of thick FYI dominated till September in the eastern part of the Eastern Siberian Sea with summer sea ice extent in the NSR seas close to 1978-2025 median.</a:t>
            </a:r>
          </a:p>
        </p:txBody>
      </p:sp>
      <p:sp>
        <p:nvSpPr>
          <p:cNvPr id="12" name="Google Shape;321;p15">
            <a:extLst>
              <a:ext uri="{FF2B5EF4-FFF2-40B4-BE49-F238E27FC236}">
                <a16:creationId xmlns:a16="http://schemas.microsoft.com/office/drawing/2014/main" id="{B556DE62-EEDC-BED1-6251-9A3C3DF00DB4}"/>
              </a:ext>
            </a:extLst>
          </p:cNvPr>
          <p:cNvSpPr/>
          <p:nvPr/>
        </p:nvSpPr>
        <p:spPr>
          <a:xfrm>
            <a:off x="771169" y="1115620"/>
            <a:ext cx="931986"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dirty="0">
                <a:latin typeface="Calibri"/>
                <a:ea typeface="Calibri"/>
                <a:cs typeface="Calibri"/>
                <a:sym typeface="Calibri"/>
              </a:rPr>
              <a:t>Beaufort</a:t>
            </a:r>
            <a:endParaRPr sz="1050" dirty="0">
              <a:latin typeface="Calibri"/>
              <a:ea typeface="Calibri"/>
              <a:cs typeface="Calibri"/>
              <a:sym typeface="Calibri"/>
            </a:endParaRPr>
          </a:p>
        </p:txBody>
      </p:sp>
      <p:sp>
        <p:nvSpPr>
          <p:cNvPr id="2" name="Google Shape;318;p15">
            <a:extLst>
              <a:ext uri="{FF2B5EF4-FFF2-40B4-BE49-F238E27FC236}">
                <a16:creationId xmlns:a16="http://schemas.microsoft.com/office/drawing/2014/main" id="{E63FEA84-DE55-0F37-8853-41AD4CB1C5CF}"/>
              </a:ext>
            </a:extLst>
          </p:cNvPr>
          <p:cNvSpPr/>
          <p:nvPr/>
        </p:nvSpPr>
        <p:spPr>
          <a:xfrm>
            <a:off x="7710156" y="70998"/>
            <a:ext cx="892021" cy="161583"/>
          </a:xfrm>
          <a:prstGeom prst="rect">
            <a:avLst/>
          </a:prstGeom>
          <a:solidFill>
            <a:schemeClr val="lt1"/>
          </a:solidFill>
          <a:ln>
            <a:noFill/>
          </a:ln>
        </p:spPr>
        <p:txBody>
          <a:bodyPr spcFirstLastPara="1" wrap="square" lIns="0" tIns="0" rIns="0" bIns="0" anchor="t" anchorCtr="0">
            <a:spAutoFit/>
          </a:bodyPr>
          <a:lstStyle/>
          <a:p>
            <a:pPr defTabSz="685800"/>
            <a:r>
              <a:rPr lang="en-US" sz="1050" u="sng" dirty="0">
                <a:latin typeface="Calibri"/>
                <a:ea typeface="Calibri"/>
                <a:cs typeface="Calibri"/>
                <a:sym typeface="Calibri"/>
              </a:rPr>
              <a:t>S, 1000 km</a:t>
            </a:r>
            <a:r>
              <a:rPr lang="en-US" sz="1050" u="sng" baseline="30000" dirty="0">
                <a:latin typeface="Calibri"/>
                <a:ea typeface="Calibri"/>
                <a:cs typeface="Calibri"/>
                <a:sym typeface="Calibri"/>
              </a:rPr>
              <a:t>2</a:t>
            </a:r>
            <a:endParaRPr sz="1050" u="sng" baseline="30000" dirty="0">
              <a:latin typeface="Calibri"/>
              <a:ea typeface="Calibri"/>
              <a:cs typeface="Calibri"/>
              <a:sym typeface="Calibri"/>
            </a:endParaRPr>
          </a:p>
        </p:txBody>
      </p:sp>
      <p:sp>
        <p:nvSpPr>
          <p:cNvPr id="10" name="Google Shape;318;p15">
            <a:extLst>
              <a:ext uri="{FF2B5EF4-FFF2-40B4-BE49-F238E27FC236}">
                <a16:creationId xmlns:a16="http://schemas.microsoft.com/office/drawing/2014/main" id="{29D6206B-9F37-4041-6BFF-834321AC3BAA}"/>
              </a:ext>
            </a:extLst>
          </p:cNvPr>
          <p:cNvSpPr/>
          <p:nvPr/>
        </p:nvSpPr>
        <p:spPr>
          <a:xfrm>
            <a:off x="7049956" y="267584"/>
            <a:ext cx="2037185" cy="276999"/>
          </a:xfrm>
          <a:prstGeom prst="rect">
            <a:avLst/>
          </a:prstGeom>
          <a:solidFill>
            <a:schemeClr val="accent2">
              <a:lumMod val="60000"/>
              <a:lumOff val="40000"/>
            </a:schemeClr>
          </a:solidFill>
          <a:ln>
            <a:noFill/>
          </a:ln>
        </p:spPr>
        <p:txBody>
          <a:bodyPr spcFirstLastPara="1" wrap="square" lIns="0" tIns="0" rIns="0" bIns="0" anchor="t" anchorCtr="0">
            <a:spAutoFit/>
          </a:bodyPr>
          <a:lstStyle/>
          <a:p>
            <a:pPr defTabSz="685800"/>
            <a:r>
              <a:rPr lang="en-US" sz="900" b="1" dirty="0">
                <a:solidFill>
                  <a:srgbClr val="FF0000"/>
                </a:solidFill>
                <a:latin typeface="Calibri"/>
                <a:ea typeface="Calibri"/>
                <a:cs typeface="Calibri"/>
                <a:sym typeface="Calibri"/>
              </a:rPr>
              <a:t>Note: actual values depend on algorithm</a:t>
            </a:r>
            <a:r>
              <a:rPr lang="en-150" sz="900" b="1" dirty="0">
                <a:solidFill>
                  <a:srgbClr val="FF0000"/>
                </a:solidFill>
                <a:latin typeface="Calibri"/>
                <a:ea typeface="Calibri"/>
                <a:cs typeface="Calibri"/>
                <a:sym typeface="Calibri"/>
              </a:rPr>
              <a:t>, technique</a:t>
            </a:r>
            <a:r>
              <a:rPr lang="en-US" sz="900" b="1" dirty="0">
                <a:solidFill>
                  <a:srgbClr val="FF0000"/>
                </a:solidFill>
                <a:latin typeface="Calibri"/>
                <a:ea typeface="Calibri"/>
                <a:cs typeface="Calibri"/>
                <a:sym typeface="Calibri"/>
              </a:rPr>
              <a:t>, period and source used</a:t>
            </a:r>
            <a:endParaRPr sz="900" b="1" baseline="30000" dirty="0">
              <a:solidFill>
                <a:srgbClr val="FF0000"/>
              </a:solidFill>
              <a:latin typeface="Calibri"/>
              <a:ea typeface="Calibri"/>
              <a:cs typeface="Calibri"/>
              <a:sym typeface="Calibri"/>
            </a:endParaRPr>
          </a:p>
        </p:txBody>
      </p:sp>
      <p:sp>
        <p:nvSpPr>
          <p:cNvPr id="22" name="Google Shape;319;p15">
            <a:extLst>
              <a:ext uri="{FF2B5EF4-FFF2-40B4-BE49-F238E27FC236}">
                <a16:creationId xmlns:a16="http://schemas.microsoft.com/office/drawing/2014/main" id="{BAC539F6-9ADF-98F8-1A7F-37A2ECB7EFB4}"/>
              </a:ext>
            </a:extLst>
          </p:cNvPr>
          <p:cNvSpPr/>
          <p:nvPr/>
        </p:nvSpPr>
        <p:spPr>
          <a:xfrm>
            <a:off x="8122954" y="4012337"/>
            <a:ext cx="931986"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dirty="0">
                <a:latin typeface="Calibri"/>
                <a:ea typeface="Calibri"/>
                <a:cs typeface="Calibri"/>
                <a:sym typeface="Calibri"/>
              </a:rPr>
              <a:t>[AARI / NSIDC]</a:t>
            </a:r>
            <a:endParaRPr sz="1050" dirty="0">
              <a:latin typeface="Calibri"/>
              <a:ea typeface="Calibri"/>
              <a:cs typeface="Calibri"/>
              <a:sym typeface="Calibri"/>
            </a:endParaRPr>
          </a:p>
        </p:txBody>
      </p:sp>
      <p:sp>
        <p:nvSpPr>
          <p:cNvPr id="23" name="Google Shape;327;p15">
            <a:extLst>
              <a:ext uri="{FF2B5EF4-FFF2-40B4-BE49-F238E27FC236}">
                <a16:creationId xmlns:a16="http://schemas.microsoft.com/office/drawing/2014/main" id="{596C6C22-9749-D31B-99FD-AD6C4F63C4A6}"/>
              </a:ext>
            </a:extLst>
          </p:cNvPr>
          <p:cNvSpPr/>
          <p:nvPr/>
        </p:nvSpPr>
        <p:spPr>
          <a:xfrm>
            <a:off x="7254959" y="557678"/>
            <a:ext cx="1810731" cy="184666"/>
          </a:xfrm>
          <a:prstGeom prst="rect">
            <a:avLst/>
          </a:prstGeom>
          <a:solidFill>
            <a:schemeClr val="lt1"/>
          </a:solidFill>
          <a:ln>
            <a:noFill/>
          </a:ln>
        </p:spPr>
        <p:txBody>
          <a:bodyPr spcFirstLastPara="1" wrap="square" lIns="0" tIns="0" rIns="0" bIns="0" anchor="t" anchorCtr="0">
            <a:spAutoFit/>
          </a:bodyPr>
          <a:lstStyle/>
          <a:p>
            <a:pPr defTabSz="685800"/>
            <a:r>
              <a:rPr lang="en-US" sz="1200" dirty="0">
                <a:solidFill>
                  <a:srgbClr val="FF0000"/>
                </a:solidFill>
                <a:latin typeface="Calibri"/>
                <a:ea typeface="Calibri"/>
                <a:cs typeface="Calibri"/>
                <a:sym typeface="Calibri"/>
              </a:rPr>
              <a:t>Sep (Min)       </a:t>
            </a:r>
            <a:r>
              <a:rPr lang="en-US" sz="1200" dirty="0">
                <a:solidFill>
                  <a:srgbClr val="0066FF"/>
                </a:solidFill>
                <a:latin typeface="Calibri"/>
                <a:ea typeface="Calibri"/>
                <a:cs typeface="Calibri"/>
                <a:sym typeface="Calibri"/>
              </a:rPr>
              <a:t>Feb/Mar (Max)</a:t>
            </a:r>
            <a:endParaRPr sz="1200" baseline="30000" dirty="0">
              <a:solidFill>
                <a:srgbClr val="0066FF"/>
              </a:solidFill>
              <a:latin typeface="Calibri"/>
              <a:ea typeface="Calibri"/>
              <a:cs typeface="Calibri"/>
              <a:sym typeface="Calibri"/>
            </a:endParaRPr>
          </a:p>
        </p:txBody>
      </p:sp>
      <p:sp>
        <p:nvSpPr>
          <p:cNvPr id="24" name="Google Shape;321;p15">
            <a:extLst>
              <a:ext uri="{FF2B5EF4-FFF2-40B4-BE49-F238E27FC236}">
                <a16:creationId xmlns:a16="http://schemas.microsoft.com/office/drawing/2014/main" id="{E1815F76-0F16-88A3-DDAD-339A82F2A579}"/>
              </a:ext>
            </a:extLst>
          </p:cNvPr>
          <p:cNvSpPr/>
          <p:nvPr/>
        </p:nvSpPr>
        <p:spPr>
          <a:xfrm>
            <a:off x="7099831" y="785377"/>
            <a:ext cx="1319321" cy="3185457"/>
          </a:xfrm>
          <a:prstGeom prst="rect">
            <a:avLst/>
          </a:prstGeom>
          <a:noFill/>
          <a:ln>
            <a:noFill/>
          </a:ln>
        </p:spPr>
        <p:txBody>
          <a:bodyPr spcFirstLastPara="1" wrap="square" lIns="68569" tIns="34275" rIns="68569" bIns="34275" anchor="t" anchorCtr="0">
            <a:spAutoFit/>
          </a:bodyPr>
          <a:lstStyle/>
          <a:p>
            <a:pPr defTabSz="685800"/>
            <a:r>
              <a:rPr lang="en-US" sz="1200" dirty="0">
                <a:solidFill>
                  <a:srgbClr val="FF0000"/>
                </a:solidFill>
                <a:latin typeface="Calibri"/>
                <a:ea typeface="Calibri"/>
                <a:cs typeface="Calibri"/>
                <a:sym typeface="Calibri"/>
              </a:rPr>
              <a:t>2012  3346  1</a:t>
            </a:r>
            <a:endParaRPr sz="1050" dirty="0"/>
          </a:p>
          <a:p>
            <a:pPr defTabSz="685800"/>
            <a:r>
              <a:rPr lang="en-US" sz="1200" dirty="0">
                <a:solidFill>
                  <a:srgbClr val="FF0000"/>
                </a:solidFill>
                <a:latin typeface="Calibri"/>
                <a:ea typeface="Calibri"/>
                <a:cs typeface="Calibri"/>
                <a:sym typeface="Calibri"/>
              </a:rPr>
              <a:t>2020  3882  2</a:t>
            </a:r>
            <a:endParaRPr sz="1050" dirty="0"/>
          </a:p>
          <a:p>
            <a:pPr defTabSz="685800"/>
            <a:r>
              <a:rPr lang="en-US" sz="1200" dirty="0">
                <a:solidFill>
                  <a:srgbClr val="FF0000"/>
                </a:solidFill>
                <a:latin typeface="Calibri"/>
                <a:ea typeface="Calibri"/>
                <a:cs typeface="Calibri"/>
                <a:sym typeface="Calibri"/>
              </a:rPr>
              <a:t>2016  4099  3</a:t>
            </a:r>
            <a:endParaRPr sz="1050" dirty="0"/>
          </a:p>
          <a:p>
            <a:pPr defTabSz="685800"/>
            <a:r>
              <a:rPr lang="en-US" sz="1200" dirty="0">
                <a:solidFill>
                  <a:srgbClr val="FF0000"/>
                </a:solidFill>
                <a:latin typeface="Calibri"/>
                <a:ea typeface="Calibri"/>
                <a:cs typeface="Calibri"/>
                <a:sym typeface="Calibri"/>
              </a:rPr>
              <a:t>2019  4103  4</a:t>
            </a:r>
            <a:endParaRPr sz="1050" dirty="0"/>
          </a:p>
          <a:p>
            <a:pPr defTabSz="685800"/>
            <a:r>
              <a:rPr lang="en-US" sz="1200" dirty="0">
                <a:solidFill>
                  <a:srgbClr val="FF0000"/>
                </a:solidFill>
                <a:latin typeface="Calibri"/>
                <a:ea typeface="Calibri"/>
                <a:cs typeface="Calibri"/>
                <a:sym typeface="Calibri"/>
              </a:rPr>
              <a:t>2007  4189  5</a:t>
            </a:r>
            <a:endParaRPr sz="1050" dirty="0"/>
          </a:p>
          <a:p>
            <a:pPr defTabSz="685800"/>
            <a:r>
              <a:rPr lang="en-US" sz="1200" dirty="0">
                <a:solidFill>
                  <a:srgbClr val="FF0000"/>
                </a:solidFill>
                <a:latin typeface="Calibri"/>
                <a:ea typeface="Calibri"/>
                <a:cs typeface="Calibri"/>
                <a:sym typeface="Calibri"/>
              </a:rPr>
              <a:t>2011  4312  6</a:t>
            </a:r>
            <a:endParaRPr sz="1050" dirty="0"/>
          </a:p>
          <a:p>
            <a:pPr defTabSz="685800"/>
            <a:r>
              <a:rPr lang="en-US" sz="1200" dirty="0">
                <a:solidFill>
                  <a:srgbClr val="FF0000"/>
                </a:solidFill>
                <a:latin typeface="Calibri"/>
                <a:ea typeface="Calibri"/>
                <a:cs typeface="Calibri"/>
                <a:sym typeface="Calibri"/>
              </a:rPr>
              <a:t>2015  4350  7</a:t>
            </a:r>
            <a:endParaRPr sz="1050" dirty="0"/>
          </a:p>
          <a:p>
            <a:pPr defTabSz="685800"/>
            <a:r>
              <a:rPr lang="en-US" sz="1200" dirty="0">
                <a:solidFill>
                  <a:srgbClr val="FF0000"/>
                </a:solidFill>
                <a:highlight>
                  <a:srgbClr val="FFFF00"/>
                </a:highlight>
                <a:latin typeface="Calibri"/>
                <a:ea typeface="Calibri"/>
                <a:cs typeface="Calibri"/>
                <a:sym typeface="Calibri"/>
              </a:rPr>
              <a:t>2023  4401  8</a:t>
            </a:r>
            <a:endParaRPr sz="1050" dirty="0">
              <a:highlight>
                <a:srgbClr val="FFFF00"/>
              </a:highlight>
            </a:endParaRPr>
          </a:p>
          <a:p>
            <a:pPr defTabSz="685800"/>
            <a:r>
              <a:rPr lang="en-US" sz="1200" dirty="0">
                <a:solidFill>
                  <a:srgbClr val="FF0000"/>
                </a:solidFill>
                <a:highlight>
                  <a:srgbClr val="FFFF00"/>
                </a:highlight>
                <a:latin typeface="Calibri"/>
                <a:ea typeface="Calibri"/>
                <a:cs typeface="Calibri"/>
                <a:sym typeface="Calibri"/>
              </a:rPr>
              <a:t>2024  4419  9</a:t>
            </a:r>
          </a:p>
          <a:p>
            <a:pPr defTabSz="685800"/>
            <a:r>
              <a:rPr lang="en-US" sz="1200" dirty="0">
                <a:solidFill>
                  <a:srgbClr val="FF0000"/>
                </a:solidFill>
                <a:latin typeface="Calibri"/>
                <a:ea typeface="Calibri"/>
                <a:cs typeface="Calibri"/>
                <a:sym typeface="Calibri"/>
              </a:rPr>
              <a:t>2018  4557 10</a:t>
            </a:r>
            <a:endParaRPr lang="en-US" sz="1200" dirty="0"/>
          </a:p>
          <a:p>
            <a:pPr defTabSz="685800"/>
            <a:r>
              <a:rPr lang="en-US" sz="1050" dirty="0"/>
              <a:t>…       …      …</a:t>
            </a:r>
          </a:p>
          <a:p>
            <a:pPr defTabSz="685800"/>
            <a:r>
              <a:rPr lang="en-US" sz="1200" dirty="0">
                <a:solidFill>
                  <a:srgbClr val="FF0000"/>
                </a:solidFill>
                <a:highlight>
                  <a:srgbClr val="FFFF00"/>
                </a:highlight>
                <a:latin typeface="Calibri"/>
                <a:ea typeface="Calibri"/>
                <a:cs typeface="Calibri"/>
                <a:sym typeface="Calibri"/>
              </a:rPr>
              <a:t>2022  4808 14</a:t>
            </a:r>
            <a:endParaRPr lang="en-US" sz="1200" dirty="0"/>
          </a:p>
          <a:p>
            <a:pPr defTabSz="685800"/>
            <a:r>
              <a:rPr lang="en-US" sz="1200" dirty="0">
                <a:solidFill>
                  <a:srgbClr val="FF0000"/>
                </a:solidFill>
                <a:highlight>
                  <a:srgbClr val="00FFFF"/>
                </a:highlight>
                <a:latin typeface="Calibri"/>
                <a:ea typeface="Calibri"/>
                <a:cs typeface="Calibri"/>
                <a:sym typeface="Calibri"/>
              </a:rPr>
              <a:t>2025  4818 15</a:t>
            </a:r>
          </a:p>
          <a:p>
            <a:pPr defTabSz="685800"/>
            <a:r>
              <a:rPr lang="en-US" sz="1200" dirty="0">
                <a:solidFill>
                  <a:srgbClr val="FF0000"/>
                </a:solidFill>
                <a:highlight>
                  <a:srgbClr val="FFFF00"/>
                </a:highlight>
                <a:latin typeface="Calibri"/>
                <a:ea typeface="Calibri"/>
                <a:cs typeface="Calibri"/>
                <a:sym typeface="Calibri"/>
              </a:rPr>
              <a:t>2021  4848 16</a:t>
            </a:r>
          </a:p>
          <a:p>
            <a:pPr defTabSz="685800"/>
            <a:r>
              <a:rPr lang="en-US" sz="1200" dirty="0">
                <a:solidFill>
                  <a:srgbClr val="FF0000"/>
                </a:solidFill>
                <a:latin typeface="Calibri"/>
                <a:ea typeface="Calibri"/>
                <a:cs typeface="Calibri"/>
                <a:sym typeface="Calibri"/>
              </a:rPr>
              <a:t>…        …</a:t>
            </a:r>
            <a:endParaRPr sz="1050" dirty="0"/>
          </a:p>
          <a:p>
            <a:pPr defTabSz="685800"/>
            <a:r>
              <a:rPr lang="en-US" sz="1200" dirty="0">
                <a:solidFill>
                  <a:srgbClr val="FF0000"/>
                </a:solidFill>
                <a:latin typeface="Calibri"/>
                <a:ea typeface="Calibri"/>
                <a:cs typeface="Calibri"/>
                <a:sym typeface="Calibri"/>
              </a:rPr>
              <a:t>1983  7285 46</a:t>
            </a:r>
            <a:endParaRPr sz="1050" dirty="0"/>
          </a:p>
          <a:p>
            <a:pPr defTabSz="685800"/>
            <a:r>
              <a:rPr lang="en-US" sz="1200" dirty="0">
                <a:solidFill>
                  <a:srgbClr val="FF0000"/>
                </a:solidFill>
                <a:latin typeface="Calibri"/>
                <a:ea typeface="Calibri"/>
                <a:cs typeface="Calibri"/>
                <a:sym typeface="Calibri"/>
              </a:rPr>
              <a:t>1980  7611 47</a:t>
            </a:r>
            <a:endParaRPr sz="1050" dirty="0"/>
          </a:p>
        </p:txBody>
      </p:sp>
      <p:sp>
        <p:nvSpPr>
          <p:cNvPr id="32" name="Google Shape;321;p15">
            <a:extLst>
              <a:ext uri="{FF2B5EF4-FFF2-40B4-BE49-F238E27FC236}">
                <a16:creationId xmlns:a16="http://schemas.microsoft.com/office/drawing/2014/main" id="{E88FADC1-4153-A415-FB7E-050F8D738632}"/>
              </a:ext>
            </a:extLst>
          </p:cNvPr>
          <p:cNvSpPr/>
          <p:nvPr/>
        </p:nvSpPr>
        <p:spPr>
          <a:xfrm>
            <a:off x="692782" y="2312208"/>
            <a:ext cx="931986"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dirty="0">
                <a:latin typeface="Calibri"/>
                <a:ea typeface="Calibri"/>
                <a:cs typeface="Calibri"/>
                <a:sym typeface="Calibri"/>
              </a:rPr>
              <a:t>NSR seas</a:t>
            </a:r>
            <a:endParaRPr sz="1050" dirty="0">
              <a:latin typeface="Calibri"/>
              <a:ea typeface="Calibri"/>
              <a:cs typeface="Calibri"/>
              <a:sym typeface="Calibri"/>
            </a:endParaRPr>
          </a:p>
        </p:txBody>
      </p:sp>
      <p:sp>
        <p:nvSpPr>
          <p:cNvPr id="21" name="Google Shape;320;p15">
            <a:extLst>
              <a:ext uri="{FF2B5EF4-FFF2-40B4-BE49-F238E27FC236}">
                <a16:creationId xmlns:a16="http://schemas.microsoft.com/office/drawing/2014/main" id="{2F7B15E2-3D76-04B2-F113-90909A5F390E}"/>
              </a:ext>
            </a:extLst>
          </p:cNvPr>
          <p:cNvSpPr/>
          <p:nvPr/>
        </p:nvSpPr>
        <p:spPr>
          <a:xfrm>
            <a:off x="8037370" y="757515"/>
            <a:ext cx="1103155" cy="3208540"/>
          </a:xfrm>
          <a:prstGeom prst="rect">
            <a:avLst/>
          </a:prstGeom>
          <a:noFill/>
          <a:ln>
            <a:noFill/>
          </a:ln>
        </p:spPr>
        <p:txBody>
          <a:bodyPr spcFirstLastPara="1" wrap="square" lIns="68569" tIns="34275" rIns="68569" bIns="34275" anchor="t" anchorCtr="0">
            <a:spAutoFit/>
          </a:bodyPr>
          <a:lstStyle/>
          <a:p>
            <a:pPr defTabSz="685800"/>
            <a:r>
              <a:rPr lang="en-US" sz="1200" dirty="0">
                <a:solidFill>
                  <a:srgbClr val="0066FF"/>
                </a:solidFill>
                <a:latin typeface="Calibri"/>
                <a:ea typeface="Calibri"/>
                <a:cs typeface="Calibri"/>
                <a:sym typeface="Calibri"/>
              </a:rPr>
              <a:t>2017 14467  1</a:t>
            </a:r>
            <a:endParaRPr sz="1050" dirty="0"/>
          </a:p>
          <a:p>
            <a:pPr defTabSz="685800"/>
            <a:r>
              <a:rPr lang="en-US" sz="1200" dirty="0">
                <a:solidFill>
                  <a:srgbClr val="0066FF"/>
                </a:solidFill>
                <a:latin typeface="Calibri"/>
                <a:ea typeface="Calibri"/>
                <a:cs typeface="Calibri"/>
                <a:sym typeface="Calibri"/>
              </a:rPr>
              <a:t>2018 14516  2</a:t>
            </a:r>
            <a:endParaRPr sz="1050" dirty="0"/>
          </a:p>
          <a:p>
            <a:pPr defTabSz="685800"/>
            <a:r>
              <a:rPr lang="en-US" sz="1200" dirty="0">
                <a:solidFill>
                  <a:srgbClr val="0066FF"/>
                </a:solidFill>
                <a:latin typeface="Calibri"/>
                <a:ea typeface="Calibri"/>
                <a:cs typeface="Calibri"/>
                <a:sym typeface="Calibri"/>
              </a:rPr>
              <a:t>2015 14526  3</a:t>
            </a:r>
            <a:endParaRPr sz="1050" dirty="0"/>
          </a:p>
          <a:p>
            <a:pPr defTabSz="685800"/>
            <a:r>
              <a:rPr lang="en-US" sz="1200" dirty="0">
                <a:solidFill>
                  <a:srgbClr val="0066FF"/>
                </a:solidFill>
                <a:latin typeface="Calibri"/>
                <a:ea typeface="Calibri"/>
                <a:cs typeface="Calibri"/>
                <a:sym typeface="Calibri"/>
              </a:rPr>
              <a:t>2016 14580  4</a:t>
            </a:r>
          </a:p>
          <a:p>
            <a:pPr defTabSz="685800"/>
            <a:r>
              <a:rPr lang="en-US" sz="1200" dirty="0">
                <a:solidFill>
                  <a:srgbClr val="0066FF"/>
                </a:solidFill>
                <a:highlight>
                  <a:srgbClr val="00FFFF"/>
                </a:highlight>
                <a:latin typeface="Calibri"/>
                <a:ea typeface="Calibri"/>
                <a:cs typeface="Calibri"/>
                <a:sym typeface="Calibri"/>
              </a:rPr>
              <a:t>2025 14626  5</a:t>
            </a:r>
            <a:endParaRPr sz="1050" dirty="0">
              <a:highlight>
                <a:srgbClr val="00FFFF"/>
              </a:highlight>
            </a:endParaRPr>
          </a:p>
          <a:p>
            <a:pPr defTabSz="685800"/>
            <a:r>
              <a:rPr lang="en-US" sz="1200" dirty="0">
                <a:solidFill>
                  <a:srgbClr val="0066FF"/>
                </a:solidFill>
                <a:latin typeface="Calibri"/>
                <a:ea typeface="Calibri"/>
                <a:cs typeface="Calibri"/>
                <a:sym typeface="Calibri"/>
              </a:rPr>
              <a:t>2011 14701  6</a:t>
            </a:r>
            <a:endParaRPr sz="1050" dirty="0"/>
          </a:p>
          <a:p>
            <a:pPr defTabSz="685800"/>
            <a:r>
              <a:rPr lang="en-US" sz="1200" dirty="0">
                <a:solidFill>
                  <a:srgbClr val="0066FF"/>
                </a:solidFill>
                <a:latin typeface="Calibri"/>
                <a:ea typeface="Calibri"/>
                <a:cs typeface="Calibri"/>
                <a:sym typeface="Calibri"/>
              </a:rPr>
              <a:t>2006 14867  7</a:t>
            </a:r>
          </a:p>
          <a:p>
            <a:pPr defTabSz="685800"/>
            <a:r>
              <a:rPr lang="en-US" sz="1200" dirty="0">
                <a:solidFill>
                  <a:srgbClr val="0066FF"/>
                </a:solidFill>
                <a:highlight>
                  <a:srgbClr val="FFFF00"/>
                </a:highlight>
                <a:latin typeface="Calibri"/>
                <a:ea typeface="Calibri"/>
                <a:cs typeface="Calibri"/>
                <a:sym typeface="Calibri"/>
              </a:rPr>
              <a:t>2023 14875  8</a:t>
            </a:r>
            <a:endParaRPr sz="1050" dirty="0">
              <a:highlight>
                <a:srgbClr val="FFFF00"/>
              </a:highlight>
            </a:endParaRPr>
          </a:p>
          <a:p>
            <a:pPr defTabSz="685800"/>
            <a:r>
              <a:rPr lang="en-US" sz="1200" dirty="0">
                <a:solidFill>
                  <a:srgbClr val="0066FF"/>
                </a:solidFill>
                <a:latin typeface="Calibri"/>
                <a:ea typeface="Calibri"/>
                <a:cs typeface="Calibri"/>
                <a:sym typeface="Calibri"/>
              </a:rPr>
              <a:t>2019 14891  9</a:t>
            </a:r>
            <a:endParaRPr sz="1050" dirty="0"/>
          </a:p>
          <a:p>
            <a:pPr defTabSz="685800"/>
            <a:r>
              <a:rPr lang="en-US" sz="1200" dirty="0">
                <a:solidFill>
                  <a:srgbClr val="0066FF"/>
                </a:solidFill>
                <a:latin typeface="Calibri"/>
                <a:ea typeface="Calibri"/>
                <a:cs typeface="Calibri"/>
                <a:sym typeface="Calibri"/>
              </a:rPr>
              <a:t>2007 14931 10</a:t>
            </a:r>
            <a:endParaRPr sz="1050" dirty="0"/>
          </a:p>
          <a:p>
            <a:pPr defTabSz="685800"/>
            <a:r>
              <a:rPr lang="en-US" sz="1200" dirty="0">
                <a:solidFill>
                  <a:srgbClr val="0066FF"/>
                </a:solidFill>
                <a:latin typeface="Calibri"/>
                <a:ea typeface="Calibri"/>
                <a:cs typeface="Calibri"/>
                <a:sym typeface="Calibri"/>
              </a:rPr>
              <a:t>2014 14972 11</a:t>
            </a:r>
            <a:endParaRPr sz="1200" dirty="0">
              <a:solidFill>
                <a:srgbClr val="0066FF"/>
              </a:solidFill>
              <a:latin typeface="Calibri"/>
              <a:ea typeface="Calibri"/>
              <a:cs typeface="Calibri"/>
              <a:sym typeface="Calibri"/>
            </a:endParaRPr>
          </a:p>
          <a:p>
            <a:pPr defTabSz="685800"/>
            <a:r>
              <a:rPr lang="en-US" sz="1200" dirty="0">
                <a:solidFill>
                  <a:srgbClr val="0066FF"/>
                </a:solidFill>
                <a:highlight>
                  <a:srgbClr val="FFFF00"/>
                </a:highlight>
                <a:latin typeface="Calibri"/>
                <a:ea typeface="Calibri"/>
                <a:cs typeface="Calibri"/>
                <a:sym typeface="Calibri"/>
              </a:rPr>
              <a:t>2021 15100 12</a:t>
            </a:r>
            <a:endParaRPr sz="1200" dirty="0">
              <a:solidFill>
                <a:srgbClr val="0066FF"/>
              </a:solidFill>
              <a:highlight>
                <a:srgbClr val="FFFF00"/>
              </a:highlight>
              <a:latin typeface="Calibri"/>
              <a:ea typeface="Calibri"/>
              <a:cs typeface="Calibri"/>
              <a:sym typeface="Calibri"/>
            </a:endParaRPr>
          </a:p>
          <a:p>
            <a:pPr defTabSz="685800"/>
            <a:r>
              <a:rPr lang="en-US" sz="1200" dirty="0">
                <a:solidFill>
                  <a:srgbClr val="0066FF"/>
                </a:solidFill>
                <a:latin typeface="Calibri"/>
                <a:ea typeface="Calibri"/>
                <a:cs typeface="Calibri"/>
                <a:sym typeface="Calibri"/>
              </a:rPr>
              <a:t>…        …</a:t>
            </a:r>
            <a:endParaRPr sz="1200" dirty="0">
              <a:solidFill>
                <a:srgbClr val="0066FF"/>
              </a:solidFill>
              <a:latin typeface="Calibri"/>
              <a:ea typeface="Calibri"/>
              <a:cs typeface="Calibri"/>
              <a:sym typeface="Calibri"/>
            </a:endParaRPr>
          </a:p>
          <a:p>
            <a:pPr defTabSz="685800"/>
            <a:r>
              <a:rPr lang="en-US" sz="1200" dirty="0">
                <a:solidFill>
                  <a:srgbClr val="0066FF"/>
                </a:solidFill>
                <a:highlight>
                  <a:srgbClr val="FFFF00"/>
                </a:highlight>
                <a:latin typeface="Calibri"/>
                <a:ea typeface="Calibri"/>
                <a:cs typeface="Calibri"/>
                <a:sym typeface="Calibri"/>
              </a:rPr>
              <a:t>2022 15210 15</a:t>
            </a:r>
            <a:endParaRPr lang="ru-RU" sz="1200" dirty="0">
              <a:solidFill>
                <a:srgbClr val="0066FF"/>
              </a:solidFill>
              <a:highlight>
                <a:srgbClr val="FFFF00"/>
              </a:highlight>
              <a:latin typeface="Calibri"/>
              <a:ea typeface="Calibri"/>
              <a:cs typeface="Calibri"/>
              <a:sym typeface="Calibri"/>
            </a:endParaRPr>
          </a:p>
          <a:p>
            <a:pPr defTabSz="685800"/>
            <a:r>
              <a:rPr lang="ru-RU" sz="1200" dirty="0">
                <a:solidFill>
                  <a:srgbClr val="0066FF"/>
                </a:solidFill>
                <a:highlight>
                  <a:srgbClr val="FFFF00"/>
                </a:highlight>
                <a:latin typeface="Calibri"/>
                <a:ea typeface="Calibri"/>
                <a:cs typeface="Calibri"/>
                <a:sym typeface="Calibri"/>
              </a:rPr>
              <a:t>2024 15317 1</a:t>
            </a:r>
            <a:r>
              <a:rPr lang="en-US" sz="1200" dirty="0">
                <a:solidFill>
                  <a:srgbClr val="0066FF"/>
                </a:solidFill>
                <a:highlight>
                  <a:srgbClr val="FFFF00"/>
                </a:highlight>
                <a:latin typeface="Calibri"/>
                <a:ea typeface="Calibri"/>
                <a:cs typeface="Calibri"/>
                <a:sym typeface="Calibri"/>
              </a:rPr>
              <a:t>6</a:t>
            </a:r>
            <a:endParaRPr sz="1200" dirty="0">
              <a:solidFill>
                <a:srgbClr val="0066FF"/>
              </a:solidFill>
              <a:highlight>
                <a:srgbClr val="FFFF00"/>
              </a:highlight>
              <a:latin typeface="Calibri"/>
              <a:ea typeface="Calibri"/>
              <a:cs typeface="Calibri"/>
              <a:sym typeface="Calibri"/>
            </a:endParaRPr>
          </a:p>
          <a:p>
            <a:pPr defTabSz="685800"/>
            <a:r>
              <a:rPr lang="en-US" sz="1200" dirty="0">
                <a:solidFill>
                  <a:srgbClr val="0066FF"/>
                </a:solidFill>
                <a:latin typeface="Calibri"/>
                <a:ea typeface="Calibri"/>
                <a:cs typeface="Calibri"/>
                <a:sym typeface="Calibri"/>
              </a:rPr>
              <a:t>...  ...  </a:t>
            </a:r>
            <a:endParaRPr sz="1050" dirty="0"/>
          </a:p>
          <a:p>
            <a:pPr defTabSz="685800"/>
            <a:r>
              <a:rPr lang="en-US" sz="1200" dirty="0">
                <a:solidFill>
                  <a:srgbClr val="0066FF"/>
                </a:solidFill>
                <a:latin typeface="Calibri"/>
                <a:ea typeface="Calibri"/>
                <a:cs typeface="Calibri"/>
                <a:sym typeface="Calibri"/>
              </a:rPr>
              <a:t>1979 16769 47</a:t>
            </a:r>
            <a:endParaRPr sz="1500" dirty="0">
              <a:solidFill>
                <a:srgbClr val="0066FF"/>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 name="Picture 33">
            <a:extLst>
              <a:ext uri="{FF2B5EF4-FFF2-40B4-BE49-F238E27FC236}">
                <a16:creationId xmlns:a16="http://schemas.microsoft.com/office/drawing/2014/main" id="{5A49B9E0-85DB-DFB7-0C66-301326443882}"/>
              </a:ext>
            </a:extLst>
          </p:cNvPr>
          <p:cNvPicPr>
            <a:picLocks noChangeAspect="1"/>
          </p:cNvPicPr>
          <p:nvPr/>
        </p:nvPicPr>
        <p:blipFill>
          <a:blip r:embed="rId3"/>
          <a:stretch>
            <a:fillRect/>
          </a:stretch>
        </p:blipFill>
        <p:spPr>
          <a:xfrm>
            <a:off x="6776036" y="2594240"/>
            <a:ext cx="2214681" cy="2268631"/>
          </a:xfrm>
          <a:prstGeom prst="rect">
            <a:avLst/>
          </a:prstGeom>
        </p:spPr>
      </p:pic>
      <p:pic>
        <p:nvPicPr>
          <p:cNvPr id="32" name="Picture 31">
            <a:extLst>
              <a:ext uri="{FF2B5EF4-FFF2-40B4-BE49-F238E27FC236}">
                <a16:creationId xmlns:a16="http://schemas.microsoft.com/office/drawing/2014/main" id="{EDFEC010-D7A6-249D-FC29-0BD731988FFD}"/>
              </a:ext>
            </a:extLst>
          </p:cNvPr>
          <p:cNvPicPr>
            <a:picLocks noChangeAspect="1"/>
          </p:cNvPicPr>
          <p:nvPr/>
        </p:nvPicPr>
        <p:blipFill>
          <a:blip r:embed="rId4"/>
          <a:stretch>
            <a:fillRect/>
          </a:stretch>
        </p:blipFill>
        <p:spPr>
          <a:xfrm>
            <a:off x="6785144" y="275793"/>
            <a:ext cx="2214681" cy="2268631"/>
          </a:xfrm>
          <a:prstGeom prst="rect">
            <a:avLst/>
          </a:prstGeom>
        </p:spPr>
      </p:pic>
      <p:pic>
        <p:nvPicPr>
          <p:cNvPr id="30" name="Picture 29">
            <a:extLst>
              <a:ext uri="{FF2B5EF4-FFF2-40B4-BE49-F238E27FC236}">
                <a16:creationId xmlns:a16="http://schemas.microsoft.com/office/drawing/2014/main" id="{7CF3FD3F-DEB7-7B17-7AAB-7C3CE1701E57}"/>
              </a:ext>
            </a:extLst>
          </p:cNvPr>
          <p:cNvPicPr>
            <a:picLocks noChangeAspect="1"/>
          </p:cNvPicPr>
          <p:nvPr/>
        </p:nvPicPr>
        <p:blipFill>
          <a:blip r:embed="rId5"/>
          <a:stretch>
            <a:fillRect/>
          </a:stretch>
        </p:blipFill>
        <p:spPr>
          <a:xfrm>
            <a:off x="4554655" y="2586786"/>
            <a:ext cx="2214681" cy="2268631"/>
          </a:xfrm>
          <a:prstGeom prst="rect">
            <a:avLst/>
          </a:prstGeom>
        </p:spPr>
      </p:pic>
      <p:pic>
        <p:nvPicPr>
          <p:cNvPr id="28" name="Picture 27">
            <a:extLst>
              <a:ext uri="{FF2B5EF4-FFF2-40B4-BE49-F238E27FC236}">
                <a16:creationId xmlns:a16="http://schemas.microsoft.com/office/drawing/2014/main" id="{D0D1F405-3EDC-FCBA-EBBB-01A803B54EF5}"/>
              </a:ext>
            </a:extLst>
          </p:cNvPr>
          <p:cNvPicPr>
            <a:picLocks noChangeAspect="1"/>
          </p:cNvPicPr>
          <p:nvPr/>
        </p:nvPicPr>
        <p:blipFill>
          <a:blip r:embed="rId6"/>
          <a:stretch>
            <a:fillRect/>
          </a:stretch>
        </p:blipFill>
        <p:spPr>
          <a:xfrm>
            <a:off x="4542346" y="298284"/>
            <a:ext cx="2214681" cy="2268631"/>
          </a:xfrm>
          <a:prstGeom prst="rect">
            <a:avLst/>
          </a:prstGeom>
        </p:spPr>
      </p:pic>
      <p:pic>
        <p:nvPicPr>
          <p:cNvPr id="24" name="Picture 23">
            <a:extLst>
              <a:ext uri="{FF2B5EF4-FFF2-40B4-BE49-F238E27FC236}">
                <a16:creationId xmlns:a16="http://schemas.microsoft.com/office/drawing/2014/main" id="{6F90F213-417B-EC94-3C55-815D5C5FE610}"/>
              </a:ext>
            </a:extLst>
          </p:cNvPr>
          <p:cNvPicPr>
            <a:picLocks noChangeAspect="1"/>
          </p:cNvPicPr>
          <p:nvPr/>
        </p:nvPicPr>
        <p:blipFill>
          <a:blip r:embed="rId7"/>
          <a:stretch>
            <a:fillRect/>
          </a:stretch>
        </p:blipFill>
        <p:spPr>
          <a:xfrm>
            <a:off x="2329811" y="2594782"/>
            <a:ext cx="2214681" cy="2268631"/>
          </a:xfrm>
          <a:prstGeom prst="rect">
            <a:avLst/>
          </a:prstGeom>
        </p:spPr>
      </p:pic>
      <p:pic>
        <p:nvPicPr>
          <p:cNvPr id="20" name="Picture 19">
            <a:extLst>
              <a:ext uri="{FF2B5EF4-FFF2-40B4-BE49-F238E27FC236}">
                <a16:creationId xmlns:a16="http://schemas.microsoft.com/office/drawing/2014/main" id="{08F424B4-E3FA-CADA-6A55-7A4DDE3833C9}"/>
              </a:ext>
            </a:extLst>
          </p:cNvPr>
          <p:cNvPicPr>
            <a:picLocks noChangeAspect="1"/>
          </p:cNvPicPr>
          <p:nvPr/>
        </p:nvPicPr>
        <p:blipFill>
          <a:blip r:embed="rId8"/>
          <a:stretch>
            <a:fillRect/>
          </a:stretch>
        </p:blipFill>
        <p:spPr>
          <a:xfrm>
            <a:off x="2358779" y="305559"/>
            <a:ext cx="2214681" cy="2268631"/>
          </a:xfrm>
          <a:prstGeom prst="rect">
            <a:avLst/>
          </a:prstGeom>
        </p:spPr>
      </p:pic>
      <p:pic>
        <p:nvPicPr>
          <p:cNvPr id="14" name="Picture 13">
            <a:extLst>
              <a:ext uri="{FF2B5EF4-FFF2-40B4-BE49-F238E27FC236}">
                <a16:creationId xmlns:a16="http://schemas.microsoft.com/office/drawing/2014/main" id="{B9DD1122-3C55-E6E9-3487-C62C04B3E541}"/>
              </a:ext>
            </a:extLst>
          </p:cNvPr>
          <p:cNvPicPr>
            <a:picLocks noChangeAspect="1"/>
          </p:cNvPicPr>
          <p:nvPr/>
        </p:nvPicPr>
        <p:blipFill>
          <a:blip r:embed="rId9"/>
          <a:stretch>
            <a:fillRect/>
          </a:stretch>
        </p:blipFill>
        <p:spPr>
          <a:xfrm>
            <a:off x="0" y="2617126"/>
            <a:ext cx="2214681" cy="2268631"/>
          </a:xfrm>
          <a:prstGeom prst="rect">
            <a:avLst/>
          </a:prstGeom>
        </p:spPr>
      </p:pic>
      <p:pic>
        <p:nvPicPr>
          <p:cNvPr id="6" name="Picture 5">
            <a:extLst>
              <a:ext uri="{FF2B5EF4-FFF2-40B4-BE49-F238E27FC236}">
                <a16:creationId xmlns:a16="http://schemas.microsoft.com/office/drawing/2014/main" id="{8A836EF9-5F07-CD9B-E8B0-481EE8038AAA}"/>
              </a:ext>
            </a:extLst>
          </p:cNvPr>
          <p:cNvPicPr>
            <a:picLocks noChangeAspect="1"/>
          </p:cNvPicPr>
          <p:nvPr/>
        </p:nvPicPr>
        <p:blipFill>
          <a:blip r:embed="rId10"/>
          <a:stretch>
            <a:fillRect/>
          </a:stretch>
        </p:blipFill>
        <p:spPr>
          <a:xfrm>
            <a:off x="-3053" y="244403"/>
            <a:ext cx="2214681" cy="2268631"/>
          </a:xfrm>
          <a:prstGeom prst="rect">
            <a:avLst/>
          </a:prstGeom>
        </p:spPr>
      </p:pic>
      <p:pic>
        <p:nvPicPr>
          <p:cNvPr id="27" name="Picture 26">
            <a:extLst>
              <a:ext uri="{FF2B5EF4-FFF2-40B4-BE49-F238E27FC236}">
                <a16:creationId xmlns:a16="http://schemas.microsoft.com/office/drawing/2014/main" id="{03136FC4-4A64-1C6E-F803-32CA4186F823}"/>
              </a:ext>
            </a:extLst>
          </p:cNvPr>
          <p:cNvPicPr>
            <a:picLocks noChangeAspect="1"/>
          </p:cNvPicPr>
          <p:nvPr/>
        </p:nvPicPr>
        <p:blipFill>
          <a:blip r:embed="rId11"/>
          <a:stretch>
            <a:fillRect/>
          </a:stretch>
        </p:blipFill>
        <p:spPr>
          <a:xfrm>
            <a:off x="8302359" y="2566915"/>
            <a:ext cx="830506" cy="850736"/>
          </a:xfrm>
          <a:prstGeom prst="rect">
            <a:avLst/>
          </a:prstGeom>
        </p:spPr>
      </p:pic>
      <p:pic>
        <p:nvPicPr>
          <p:cNvPr id="25" name="Picture 24">
            <a:extLst>
              <a:ext uri="{FF2B5EF4-FFF2-40B4-BE49-F238E27FC236}">
                <a16:creationId xmlns:a16="http://schemas.microsoft.com/office/drawing/2014/main" id="{990DF935-4B42-1D1D-1EC3-97DC40D07003}"/>
              </a:ext>
            </a:extLst>
          </p:cNvPr>
          <p:cNvPicPr>
            <a:picLocks noChangeAspect="1"/>
          </p:cNvPicPr>
          <p:nvPr/>
        </p:nvPicPr>
        <p:blipFill>
          <a:blip r:embed="rId12"/>
          <a:stretch>
            <a:fillRect/>
          </a:stretch>
        </p:blipFill>
        <p:spPr>
          <a:xfrm>
            <a:off x="8266255" y="266062"/>
            <a:ext cx="830506" cy="850736"/>
          </a:xfrm>
          <a:prstGeom prst="rect">
            <a:avLst/>
          </a:prstGeom>
        </p:spPr>
      </p:pic>
      <p:pic>
        <p:nvPicPr>
          <p:cNvPr id="23" name="Picture 22">
            <a:extLst>
              <a:ext uri="{FF2B5EF4-FFF2-40B4-BE49-F238E27FC236}">
                <a16:creationId xmlns:a16="http://schemas.microsoft.com/office/drawing/2014/main" id="{594205E9-95D6-6F0F-8235-47F5549172F1}"/>
              </a:ext>
            </a:extLst>
          </p:cNvPr>
          <p:cNvPicPr>
            <a:picLocks noChangeAspect="1"/>
          </p:cNvPicPr>
          <p:nvPr/>
        </p:nvPicPr>
        <p:blipFill>
          <a:blip r:embed="rId13"/>
          <a:stretch>
            <a:fillRect/>
          </a:stretch>
        </p:blipFill>
        <p:spPr>
          <a:xfrm>
            <a:off x="6100737" y="2638279"/>
            <a:ext cx="830506" cy="850736"/>
          </a:xfrm>
          <a:prstGeom prst="rect">
            <a:avLst/>
          </a:prstGeom>
        </p:spPr>
      </p:pic>
      <p:pic>
        <p:nvPicPr>
          <p:cNvPr id="21" name="Picture 20">
            <a:extLst>
              <a:ext uri="{FF2B5EF4-FFF2-40B4-BE49-F238E27FC236}">
                <a16:creationId xmlns:a16="http://schemas.microsoft.com/office/drawing/2014/main" id="{39D82491-55B2-3D7D-BF4A-4EF0891DFD5B}"/>
              </a:ext>
            </a:extLst>
          </p:cNvPr>
          <p:cNvPicPr>
            <a:picLocks noChangeAspect="1"/>
          </p:cNvPicPr>
          <p:nvPr/>
        </p:nvPicPr>
        <p:blipFill>
          <a:blip r:embed="rId14"/>
          <a:stretch>
            <a:fillRect/>
          </a:stretch>
        </p:blipFill>
        <p:spPr>
          <a:xfrm>
            <a:off x="6165683" y="298501"/>
            <a:ext cx="830506" cy="850736"/>
          </a:xfrm>
          <a:prstGeom prst="rect">
            <a:avLst/>
          </a:prstGeom>
        </p:spPr>
      </p:pic>
      <p:pic>
        <p:nvPicPr>
          <p:cNvPr id="19" name="Picture 18">
            <a:extLst>
              <a:ext uri="{FF2B5EF4-FFF2-40B4-BE49-F238E27FC236}">
                <a16:creationId xmlns:a16="http://schemas.microsoft.com/office/drawing/2014/main" id="{2B12CE69-853F-578C-1CF1-49CC63B85188}"/>
              </a:ext>
            </a:extLst>
          </p:cNvPr>
          <p:cNvPicPr>
            <a:picLocks noChangeAspect="1"/>
          </p:cNvPicPr>
          <p:nvPr/>
        </p:nvPicPr>
        <p:blipFill>
          <a:blip r:embed="rId15"/>
          <a:stretch>
            <a:fillRect/>
          </a:stretch>
        </p:blipFill>
        <p:spPr>
          <a:xfrm>
            <a:off x="3952732" y="2593103"/>
            <a:ext cx="830506" cy="850736"/>
          </a:xfrm>
          <a:prstGeom prst="rect">
            <a:avLst/>
          </a:prstGeom>
        </p:spPr>
      </p:pic>
      <p:pic>
        <p:nvPicPr>
          <p:cNvPr id="16" name="Picture 15">
            <a:extLst>
              <a:ext uri="{FF2B5EF4-FFF2-40B4-BE49-F238E27FC236}">
                <a16:creationId xmlns:a16="http://schemas.microsoft.com/office/drawing/2014/main" id="{702D9B20-1A41-957C-96EF-718107B0676A}"/>
              </a:ext>
            </a:extLst>
          </p:cNvPr>
          <p:cNvPicPr>
            <a:picLocks noChangeAspect="1"/>
          </p:cNvPicPr>
          <p:nvPr/>
        </p:nvPicPr>
        <p:blipFill>
          <a:blip r:embed="rId16"/>
          <a:stretch>
            <a:fillRect/>
          </a:stretch>
        </p:blipFill>
        <p:spPr>
          <a:xfrm>
            <a:off x="4001105" y="302882"/>
            <a:ext cx="830506" cy="850736"/>
          </a:xfrm>
          <a:prstGeom prst="rect">
            <a:avLst/>
          </a:prstGeom>
        </p:spPr>
      </p:pic>
      <p:pic>
        <p:nvPicPr>
          <p:cNvPr id="12" name="Picture 11">
            <a:extLst>
              <a:ext uri="{FF2B5EF4-FFF2-40B4-BE49-F238E27FC236}">
                <a16:creationId xmlns:a16="http://schemas.microsoft.com/office/drawing/2014/main" id="{FF1C075F-FAB7-3B8B-1481-5ADCD3317B9D}"/>
              </a:ext>
            </a:extLst>
          </p:cNvPr>
          <p:cNvPicPr>
            <a:picLocks noChangeAspect="1"/>
          </p:cNvPicPr>
          <p:nvPr/>
        </p:nvPicPr>
        <p:blipFill>
          <a:blip r:embed="rId17"/>
          <a:stretch>
            <a:fillRect/>
          </a:stretch>
        </p:blipFill>
        <p:spPr>
          <a:xfrm>
            <a:off x="1648506" y="2628943"/>
            <a:ext cx="830506" cy="850736"/>
          </a:xfrm>
          <a:prstGeom prst="rect">
            <a:avLst/>
          </a:prstGeom>
        </p:spPr>
      </p:pic>
      <p:pic>
        <p:nvPicPr>
          <p:cNvPr id="8" name="Picture 7">
            <a:extLst>
              <a:ext uri="{FF2B5EF4-FFF2-40B4-BE49-F238E27FC236}">
                <a16:creationId xmlns:a16="http://schemas.microsoft.com/office/drawing/2014/main" id="{9E9035F4-AC1C-2217-5DD8-1265BD98080B}"/>
              </a:ext>
            </a:extLst>
          </p:cNvPr>
          <p:cNvPicPr>
            <a:picLocks noChangeAspect="1"/>
          </p:cNvPicPr>
          <p:nvPr/>
        </p:nvPicPr>
        <p:blipFill>
          <a:blip r:embed="rId18"/>
          <a:stretch>
            <a:fillRect/>
          </a:stretch>
        </p:blipFill>
        <p:spPr>
          <a:xfrm>
            <a:off x="1685777" y="317791"/>
            <a:ext cx="830506" cy="850736"/>
          </a:xfrm>
          <a:prstGeom prst="rect">
            <a:avLst/>
          </a:prstGeom>
        </p:spPr>
      </p:pic>
      <p:sp>
        <p:nvSpPr>
          <p:cNvPr id="355" name="Google Shape;355;p17"/>
          <p:cNvSpPr txBox="1">
            <a:spLocks noGrp="1"/>
          </p:cNvSpPr>
          <p:nvPr>
            <p:ph type="title"/>
          </p:nvPr>
        </p:nvSpPr>
        <p:spPr>
          <a:xfrm>
            <a:off x="1143000" y="20165"/>
            <a:ext cx="6777372" cy="355260"/>
          </a:xfrm>
          <a:prstGeom prst="rect">
            <a:avLst/>
          </a:prstGeom>
          <a:noFill/>
          <a:ln>
            <a:noFill/>
          </a:ln>
        </p:spPr>
        <p:txBody>
          <a:bodyPr spcFirstLastPara="1" wrap="square" lIns="68569" tIns="34275" rIns="68569" bIns="34275" anchor="ctr" anchorCtr="0">
            <a:normAutofit fontScale="90000"/>
          </a:bodyPr>
          <a:lstStyle/>
          <a:p>
            <a:pPr algn="ctr">
              <a:buSzPct val="100000"/>
            </a:pPr>
            <a:r>
              <a:rPr lang="en-US" sz="1800" dirty="0"/>
              <a:t>May – Aug 2025 Arctic sea ice – concentration and stage of development</a:t>
            </a:r>
            <a:endParaRPr sz="1800" dirty="0"/>
          </a:p>
        </p:txBody>
      </p:sp>
      <p:sp>
        <p:nvSpPr>
          <p:cNvPr id="356" name="Google Shape;356;p17"/>
          <p:cNvSpPr/>
          <p:nvPr/>
        </p:nvSpPr>
        <p:spPr>
          <a:xfrm>
            <a:off x="1543332" y="4935751"/>
            <a:ext cx="5472002" cy="207719"/>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900" dirty="0">
                <a:latin typeface="Calibri"/>
                <a:ea typeface="Calibri"/>
                <a:cs typeface="Calibri"/>
                <a:sym typeface="Calibri"/>
              </a:rPr>
              <a:t>[sea ice analysis - AARI/CIS/ASIF/NIC; ice edge – AARI/NSIDC, nearest 5days, reference period: 1991-2020]</a:t>
            </a:r>
            <a:endParaRPr sz="900" dirty="0">
              <a:latin typeface="Calibri"/>
              <a:ea typeface="Calibri"/>
              <a:cs typeface="Calibri"/>
              <a:sym typeface="Calibri"/>
            </a:endParaRPr>
          </a:p>
        </p:txBody>
      </p:sp>
      <p:sp>
        <p:nvSpPr>
          <p:cNvPr id="357" name="Google Shape;357;p17"/>
          <p:cNvSpPr/>
          <p:nvPr/>
        </p:nvSpPr>
        <p:spPr>
          <a:xfrm>
            <a:off x="7372868" y="2450260"/>
            <a:ext cx="855042" cy="276969"/>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350" dirty="0">
                <a:latin typeface="Calibri"/>
                <a:ea typeface="Calibri"/>
                <a:cs typeface="Calibri"/>
                <a:sym typeface="Calibri"/>
              </a:rPr>
              <a:t>11-15 Aug</a:t>
            </a:r>
            <a:endParaRPr sz="1350" dirty="0">
              <a:latin typeface="Calibri"/>
              <a:ea typeface="Calibri"/>
              <a:cs typeface="Calibri"/>
              <a:sym typeface="Calibri"/>
            </a:endParaRPr>
          </a:p>
        </p:txBody>
      </p:sp>
      <p:sp>
        <p:nvSpPr>
          <p:cNvPr id="359" name="Google Shape;359;p17"/>
          <p:cNvSpPr/>
          <p:nvPr/>
        </p:nvSpPr>
        <p:spPr>
          <a:xfrm>
            <a:off x="5160486" y="2456769"/>
            <a:ext cx="768479" cy="276969"/>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350" dirty="0">
                <a:latin typeface="Calibri"/>
                <a:ea typeface="Calibri"/>
                <a:cs typeface="Calibri"/>
                <a:sym typeface="Calibri"/>
              </a:rPr>
              <a:t>15-18 Jul</a:t>
            </a:r>
            <a:endParaRPr sz="1350" dirty="0">
              <a:latin typeface="Calibri"/>
              <a:ea typeface="Calibri"/>
              <a:cs typeface="Calibri"/>
              <a:sym typeface="Calibri"/>
            </a:endParaRPr>
          </a:p>
        </p:txBody>
      </p:sp>
      <p:sp>
        <p:nvSpPr>
          <p:cNvPr id="360" name="Google Shape;360;p17"/>
          <p:cNvSpPr/>
          <p:nvPr/>
        </p:nvSpPr>
        <p:spPr>
          <a:xfrm>
            <a:off x="3703111" y="1424663"/>
            <a:ext cx="346307" cy="378042"/>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61" name="Google Shape;361;p17"/>
          <p:cNvSpPr/>
          <p:nvPr/>
        </p:nvSpPr>
        <p:spPr>
          <a:xfrm>
            <a:off x="5972446" y="1377056"/>
            <a:ext cx="346307" cy="378042"/>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62" name="Google Shape;362;p17"/>
          <p:cNvSpPr/>
          <p:nvPr/>
        </p:nvSpPr>
        <p:spPr>
          <a:xfrm>
            <a:off x="3221596" y="647331"/>
            <a:ext cx="346307" cy="378042"/>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63" name="Google Shape;363;p17"/>
          <p:cNvSpPr/>
          <p:nvPr/>
        </p:nvSpPr>
        <p:spPr>
          <a:xfrm>
            <a:off x="5475412" y="672252"/>
            <a:ext cx="346307" cy="378042"/>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64" name="Google Shape;364;p17"/>
          <p:cNvSpPr/>
          <p:nvPr/>
        </p:nvSpPr>
        <p:spPr>
          <a:xfrm>
            <a:off x="855050" y="2451592"/>
            <a:ext cx="887888" cy="276969"/>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350" dirty="0">
                <a:latin typeface="Calibri"/>
                <a:ea typeface="Calibri"/>
                <a:cs typeface="Calibri"/>
                <a:sym typeface="Calibri"/>
              </a:rPr>
              <a:t>19-23 May</a:t>
            </a:r>
            <a:endParaRPr sz="1350" dirty="0">
              <a:latin typeface="Calibri"/>
              <a:ea typeface="Calibri"/>
              <a:cs typeface="Calibri"/>
              <a:sym typeface="Calibri"/>
            </a:endParaRPr>
          </a:p>
        </p:txBody>
      </p:sp>
      <p:sp>
        <p:nvSpPr>
          <p:cNvPr id="367" name="Google Shape;367;p17"/>
          <p:cNvSpPr/>
          <p:nvPr/>
        </p:nvSpPr>
        <p:spPr>
          <a:xfrm>
            <a:off x="1072866" y="4035542"/>
            <a:ext cx="346307" cy="378042"/>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68" name="Google Shape;368;p17"/>
          <p:cNvSpPr/>
          <p:nvPr/>
        </p:nvSpPr>
        <p:spPr>
          <a:xfrm>
            <a:off x="1404873" y="1432892"/>
            <a:ext cx="346307" cy="378042"/>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69" name="Google Shape;369;p17"/>
          <p:cNvSpPr/>
          <p:nvPr/>
        </p:nvSpPr>
        <p:spPr>
          <a:xfrm>
            <a:off x="4711912" y="3675278"/>
            <a:ext cx="346307" cy="378042"/>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70" name="Google Shape;370;p17"/>
          <p:cNvSpPr/>
          <p:nvPr/>
        </p:nvSpPr>
        <p:spPr>
          <a:xfrm>
            <a:off x="7200889" y="3670154"/>
            <a:ext cx="346307" cy="378042"/>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71" name="Google Shape;371;p17"/>
          <p:cNvSpPr/>
          <p:nvPr/>
        </p:nvSpPr>
        <p:spPr>
          <a:xfrm>
            <a:off x="7853560" y="819470"/>
            <a:ext cx="346307" cy="378042"/>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72" name="Google Shape;372;p17"/>
          <p:cNvSpPr/>
          <p:nvPr/>
        </p:nvSpPr>
        <p:spPr>
          <a:xfrm>
            <a:off x="8161386" y="1338359"/>
            <a:ext cx="346307" cy="378042"/>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73" name="Google Shape;373;p17"/>
          <p:cNvSpPr/>
          <p:nvPr/>
        </p:nvSpPr>
        <p:spPr>
          <a:xfrm>
            <a:off x="6951857" y="1348639"/>
            <a:ext cx="346307" cy="378042"/>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74" name="Google Shape;374;p17"/>
          <p:cNvSpPr/>
          <p:nvPr/>
        </p:nvSpPr>
        <p:spPr>
          <a:xfrm>
            <a:off x="7903897" y="3072067"/>
            <a:ext cx="346307" cy="378042"/>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2" name="Google Shape;375;p17">
            <a:extLst>
              <a:ext uri="{FF2B5EF4-FFF2-40B4-BE49-F238E27FC236}">
                <a16:creationId xmlns:a16="http://schemas.microsoft.com/office/drawing/2014/main" id="{4CCAA084-2906-F75A-CABD-68506346ECF2}"/>
              </a:ext>
            </a:extLst>
          </p:cNvPr>
          <p:cNvSpPr/>
          <p:nvPr/>
        </p:nvSpPr>
        <p:spPr>
          <a:xfrm>
            <a:off x="5928220" y="3620234"/>
            <a:ext cx="346307" cy="378042"/>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58" name="Google Shape;358;p17"/>
          <p:cNvSpPr/>
          <p:nvPr/>
        </p:nvSpPr>
        <p:spPr>
          <a:xfrm>
            <a:off x="3023517" y="2444791"/>
            <a:ext cx="820177" cy="276969"/>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350" dirty="0">
                <a:latin typeface="Calibri"/>
                <a:ea typeface="Calibri"/>
                <a:cs typeface="Calibri"/>
                <a:sym typeface="Calibri"/>
              </a:rPr>
              <a:t>16-20 Jun</a:t>
            </a:r>
            <a:endParaRPr sz="1350" dirty="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Google Shape;1493;p165"/>
          <p:cNvSpPr txBox="1"/>
          <p:nvPr/>
        </p:nvSpPr>
        <p:spPr>
          <a:xfrm>
            <a:off x="566992" y="668075"/>
            <a:ext cx="8010013" cy="80018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b="1" dirty="0">
                <a:solidFill>
                  <a:schemeClr val="dk1"/>
                </a:solidFill>
                <a:effectLst>
                  <a:outerShdw blurRad="38100" dist="38100" dir="2700000" algn="tl">
                    <a:srgbClr val="000000">
                      <a:alpha val="43137"/>
                    </a:srgbClr>
                  </a:outerShdw>
                </a:effectLst>
              </a:rPr>
              <a:t>Stakeholder presentations</a:t>
            </a:r>
            <a:endParaRPr sz="4000" b="1" dirty="0">
              <a:solidFill>
                <a:schemeClr val="dk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C28AC036-A4D9-1454-CD31-5A1A0B7161E4}"/>
              </a:ext>
            </a:extLst>
          </p:cNvPr>
          <p:cNvSpPr txBox="1"/>
          <p:nvPr/>
        </p:nvSpPr>
        <p:spPr>
          <a:xfrm>
            <a:off x="281856" y="1608761"/>
            <a:ext cx="8580283" cy="2246769"/>
          </a:xfrm>
          <a:prstGeom prst="rect">
            <a:avLst/>
          </a:prstGeom>
          <a:noFill/>
        </p:spPr>
        <p:txBody>
          <a:bodyPr wrap="square">
            <a:spAutoFit/>
          </a:bodyPr>
          <a:lstStyle/>
          <a:p>
            <a:pPr marL="342900" indent="-342900">
              <a:buFont typeface="+mj-lt"/>
              <a:buAutoNum type="arabicPeriod"/>
            </a:pPr>
            <a:r>
              <a:rPr lang="en-CA" sz="2000" b="1" dirty="0">
                <a:highlight>
                  <a:srgbClr val="FFFFFF"/>
                </a:highlight>
              </a:rPr>
              <a:t>Influence of heavy shipping traffic on structure and dynamic of sea ice in the southwestern Kara Sea (15’) – </a:t>
            </a:r>
            <a:r>
              <a:rPr lang="en-CA" sz="2000" b="1" u="sng" dirty="0">
                <a:highlight>
                  <a:srgbClr val="FFFFFF"/>
                </a:highlight>
              </a:rPr>
              <a:t>Tatyana Alekseeva</a:t>
            </a:r>
            <a:r>
              <a:rPr lang="en-CA" sz="2000" b="1" dirty="0">
                <a:highlight>
                  <a:srgbClr val="FFFFFF"/>
                </a:highlight>
              </a:rPr>
              <a:t>, AARI (15’)</a:t>
            </a:r>
            <a:endParaRPr lang="en-US" sz="2000" dirty="0">
              <a:highlight>
                <a:srgbClr val="FFFFFF"/>
              </a:highlight>
            </a:endParaRPr>
          </a:p>
          <a:p>
            <a:pPr marL="342900" indent="-342900">
              <a:buFont typeface="+mj-lt"/>
              <a:buAutoNum type="arabicPeriod"/>
            </a:pPr>
            <a:endParaRPr lang="en-CA" sz="2000" b="1" dirty="0">
              <a:highlight>
                <a:srgbClr val="FFFFFF"/>
              </a:highlight>
            </a:endParaRPr>
          </a:p>
          <a:p>
            <a:pPr marL="342900" indent="-342900">
              <a:buFont typeface="+mj-lt"/>
              <a:buAutoNum type="arabicPeriod"/>
            </a:pPr>
            <a:r>
              <a:rPr lang="en-CA" sz="2000" b="1" dirty="0">
                <a:highlight>
                  <a:srgbClr val="FFFFFF"/>
                </a:highlight>
              </a:rPr>
              <a:t>Thunderstorm formation at the research station “Ice Base Cape Baranova”, Severnaya Zemlya Archipelago (10’) – </a:t>
            </a:r>
            <a:r>
              <a:rPr lang="en-CA" sz="2000" b="1" u="sng" dirty="0">
                <a:highlight>
                  <a:srgbClr val="FFFFFF"/>
                </a:highlight>
              </a:rPr>
              <a:t>Irina </a:t>
            </a:r>
            <a:r>
              <a:rPr lang="en-CA" sz="2000" b="1" u="sng" dirty="0" err="1">
                <a:highlight>
                  <a:srgbClr val="FFFFFF"/>
                </a:highlight>
              </a:rPr>
              <a:t>Ilyuschenkova</a:t>
            </a:r>
            <a:r>
              <a:rPr lang="en-CA" sz="2000" b="1" dirty="0">
                <a:highlight>
                  <a:srgbClr val="FFFFFF"/>
                </a:highlight>
              </a:rPr>
              <a:t>, AARI (10’)</a:t>
            </a:r>
            <a:endParaRPr lang="en-US" sz="3600" b="1" dirty="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0D0321BF-EFD8-E749-D606-E2E2BDA44970}"/>
              </a:ext>
            </a:extLst>
          </p:cNvPr>
          <p:cNvSpPr txBox="1"/>
          <p:nvPr/>
        </p:nvSpPr>
        <p:spPr>
          <a:xfrm>
            <a:off x="2285997" y="4013760"/>
            <a:ext cx="4572000" cy="400110"/>
          </a:xfrm>
          <a:prstGeom prst="rect">
            <a:avLst/>
          </a:prstGeom>
          <a:noFill/>
        </p:spPr>
        <p:txBody>
          <a:bodyPr wrap="square">
            <a:spAutoFit/>
          </a:bodyPr>
          <a:lstStyle/>
          <a:p>
            <a:pPr marL="0" lvl="0" indent="0" algn="ctr" rtl="0">
              <a:spcBef>
                <a:spcPts val="0"/>
              </a:spcBef>
              <a:spcAft>
                <a:spcPts val="0"/>
              </a:spcAft>
              <a:buNone/>
            </a:pPr>
            <a:r>
              <a:rPr lang="en-US" sz="2000" b="1" dirty="0">
                <a:solidFill>
                  <a:schemeClr val="dk1"/>
                </a:solidFill>
              </a:rPr>
              <a:t>Chair: </a:t>
            </a:r>
            <a:r>
              <a:rPr lang="en-US" sz="2000" b="1" u="sng" dirty="0">
                <a:solidFill>
                  <a:schemeClr val="dk1"/>
                </a:solidFill>
              </a:rPr>
              <a:t>Anastasiia Revina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9" name="Picture 8">
            <a:extLst>
              <a:ext uri="{FF2B5EF4-FFF2-40B4-BE49-F238E27FC236}">
                <a16:creationId xmlns:a16="http://schemas.microsoft.com/office/drawing/2014/main" id="{E5A54FF9-6057-61DA-FAD2-F332D6A5924D}"/>
              </a:ext>
            </a:extLst>
          </p:cNvPr>
          <p:cNvPicPr>
            <a:picLocks noChangeAspect="1"/>
          </p:cNvPicPr>
          <p:nvPr/>
        </p:nvPicPr>
        <p:blipFill>
          <a:blip r:embed="rId3"/>
          <a:stretch>
            <a:fillRect/>
          </a:stretch>
        </p:blipFill>
        <p:spPr>
          <a:xfrm>
            <a:off x="3027927" y="1271592"/>
            <a:ext cx="3045187" cy="3119368"/>
          </a:xfrm>
          <a:prstGeom prst="rect">
            <a:avLst/>
          </a:prstGeom>
        </p:spPr>
      </p:pic>
      <p:pic>
        <p:nvPicPr>
          <p:cNvPr id="7" name="Picture 6">
            <a:extLst>
              <a:ext uri="{FF2B5EF4-FFF2-40B4-BE49-F238E27FC236}">
                <a16:creationId xmlns:a16="http://schemas.microsoft.com/office/drawing/2014/main" id="{B3D20107-1586-EA05-2F03-D8CA1554555F}"/>
              </a:ext>
            </a:extLst>
          </p:cNvPr>
          <p:cNvPicPr>
            <a:picLocks noChangeAspect="1"/>
          </p:cNvPicPr>
          <p:nvPr/>
        </p:nvPicPr>
        <p:blipFill>
          <a:blip r:embed="rId4"/>
          <a:stretch>
            <a:fillRect/>
          </a:stretch>
        </p:blipFill>
        <p:spPr>
          <a:xfrm>
            <a:off x="76632" y="1265801"/>
            <a:ext cx="3045187" cy="3119368"/>
          </a:xfrm>
          <a:prstGeom prst="rect">
            <a:avLst/>
          </a:prstGeom>
        </p:spPr>
      </p:pic>
      <p:pic>
        <p:nvPicPr>
          <p:cNvPr id="12" name="Picture 11">
            <a:extLst>
              <a:ext uri="{FF2B5EF4-FFF2-40B4-BE49-F238E27FC236}">
                <a16:creationId xmlns:a16="http://schemas.microsoft.com/office/drawing/2014/main" id="{C9CD94E3-34E3-B5E8-458E-661E3E2CFAC6}"/>
              </a:ext>
            </a:extLst>
          </p:cNvPr>
          <p:cNvPicPr>
            <a:picLocks noChangeAspect="1"/>
          </p:cNvPicPr>
          <p:nvPr/>
        </p:nvPicPr>
        <p:blipFill>
          <a:blip r:embed="rId5"/>
          <a:stretch>
            <a:fillRect/>
          </a:stretch>
        </p:blipFill>
        <p:spPr>
          <a:xfrm>
            <a:off x="4912665" y="761322"/>
            <a:ext cx="1218075" cy="1247747"/>
          </a:xfrm>
          <a:prstGeom prst="rect">
            <a:avLst/>
          </a:prstGeom>
        </p:spPr>
      </p:pic>
      <p:pic>
        <p:nvPicPr>
          <p:cNvPr id="10" name="Picture 9">
            <a:extLst>
              <a:ext uri="{FF2B5EF4-FFF2-40B4-BE49-F238E27FC236}">
                <a16:creationId xmlns:a16="http://schemas.microsoft.com/office/drawing/2014/main" id="{393B2E30-FE9A-C638-8DCD-5121A679192B}"/>
              </a:ext>
            </a:extLst>
          </p:cNvPr>
          <p:cNvPicPr>
            <a:picLocks noChangeAspect="1"/>
          </p:cNvPicPr>
          <p:nvPr/>
        </p:nvPicPr>
        <p:blipFill>
          <a:blip r:embed="rId6"/>
          <a:stretch>
            <a:fillRect/>
          </a:stretch>
        </p:blipFill>
        <p:spPr>
          <a:xfrm>
            <a:off x="2194727" y="766459"/>
            <a:ext cx="1218075" cy="1247747"/>
          </a:xfrm>
          <a:prstGeom prst="rect">
            <a:avLst/>
          </a:prstGeom>
        </p:spPr>
      </p:pic>
      <p:sp>
        <p:nvSpPr>
          <p:cNvPr id="380" name="Google Shape;380;p18"/>
          <p:cNvSpPr txBox="1">
            <a:spLocks noGrp="1"/>
          </p:cNvSpPr>
          <p:nvPr>
            <p:ph type="title"/>
          </p:nvPr>
        </p:nvSpPr>
        <p:spPr>
          <a:xfrm>
            <a:off x="541757" y="107844"/>
            <a:ext cx="6777372" cy="355260"/>
          </a:xfrm>
          <a:prstGeom prst="rect">
            <a:avLst/>
          </a:prstGeom>
          <a:noFill/>
          <a:ln>
            <a:noFill/>
          </a:ln>
        </p:spPr>
        <p:txBody>
          <a:bodyPr spcFirstLastPara="1" wrap="square" lIns="68569" tIns="34275" rIns="68569" bIns="34275" anchor="ctr" anchorCtr="0">
            <a:normAutofit fontScale="90000"/>
          </a:bodyPr>
          <a:lstStyle/>
          <a:p>
            <a:pPr algn="ctr">
              <a:buSzPct val="100000"/>
            </a:pPr>
            <a:r>
              <a:rPr lang="en-US" sz="1800" dirty="0"/>
              <a:t>Sep 2025 Arctic sea ice – concentration and stage of development at the moment of summer minimum</a:t>
            </a:r>
            <a:endParaRPr sz="1800" dirty="0"/>
          </a:p>
        </p:txBody>
      </p:sp>
      <p:sp>
        <p:nvSpPr>
          <p:cNvPr id="381" name="Google Shape;381;p18"/>
          <p:cNvSpPr/>
          <p:nvPr/>
        </p:nvSpPr>
        <p:spPr>
          <a:xfrm>
            <a:off x="277586" y="4804457"/>
            <a:ext cx="5307979" cy="207719"/>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900" dirty="0">
                <a:latin typeface="Calibri"/>
                <a:ea typeface="Calibri"/>
                <a:cs typeface="Calibri"/>
                <a:sym typeface="Calibri"/>
              </a:rPr>
              <a:t>[sea ice analysis - AARI/CIS/ASIF/NIC; ice edge – AARI/NSIDC, nearest 5days, reference period: 1991-2020]</a:t>
            </a:r>
            <a:endParaRPr sz="900" dirty="0">
              <a:latin typeface="Calibri"/>
              <a:ea typeface="Calibri"/>
              <a:cs typeface="Calibri"/>
              <a:sym typeface="Calibri"/>
            </a:endParaRPr>
          </a:p>
        </p:txBody>
      </p:sp>
      <p:sp>
        <p:nvSpPr>
          <p:cNvPr id="382" name="Google Shape;382;p18"/>
          <p:cNvSpPr/>
          <p:nvPr/>
        </p:nvSpPr>
        <p:spPr>
          <a:xfrm>
            <a:off x="2598671" y="1351866"/>
            <a:ext cx="346307" cy="378042"/>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83" name="Google Shape;383;p18"/>
          <p:cNvSpPr/>
          <p:nvPr/>
        </p:nvSpPr>
        <p:spPr>
          <a:xfrm>
            <a:off x="5368586" y="493499"/>
            <a:ext cx="346307" cy="378042"/>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84" name="Google Shape;384;p18"/>
          <p:cNvSpPr/>
          <p:nvPr/>
        </p:nvSpPr>
        <p:spPr>
          <a:xfrm>
            <a:off x="3930444" y="405421"/>
            <a:ext cx="346307" cy="378042"/>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86" name="Google Shape;386;p18"/>
          <p:cNvSpPr/>
          <p:nvPr/>
        </p:nvSpPr>
        <p:spPr>
          <a:xfrm>
            <a:off x="2099554" y="4448105"/>
            <a:ext cx="3692474" cy="276969"/>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350" b="1" u="sng" dirty="0">
                <a:latin typeface="Calibri"/>
                <a:ea typeface="Calibri"/>
                <a:cs typeface="Calibri"/>
                <a:sym typeface="Calibri"/>
              </a:rPr>
              <a:t>22-26 Sep 2025 (minimum for NSR and NWP)</a:t>
            </a:r>
            <a:endParaRPr sz="1350" b="1" u="sng" dirty="0">
              <a:latin typeface="Calibri"/>
              <a:ea typeface="Calibri"/>
              <a:cs typeface="Calibri"/>
              <a:sym typeface="Calibri"/>
            </a:endParaRPr>
          </a:p>
        </p:txBody>
      </p:sp>
      <p:sp>
        <p:nvSpPr>
          <p:cNvPr id="387" name="Google Shape;387;p18"/>
          <p:cNvSpPr/>
          <p:nvPr/>
        </p:nvSpPr>
        <p:spPr>
          <a:xfrm>
            <a:off x="1826411" y="413689"/>
            <a:ext cx="346307" cy="378042"/>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88" name="Google Shape;388;p18"/>
          <p:cNvSpPr/>
          <p:nvPr/>
        </p:nvSpPr>
        <p:spPr>
          <a:xfrm>
            <a:off x="1121821" y="2854235"/>
            <a:ext cx="346307" cy="378042"/>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89" name="Google Shape;389;p18"/>
          <p:cNvSpPr/>
          <p:nvPr/>
        </p:nvSpPr>
        <p:spPr>
          <a:xfrm>
            <a:off x="1669495" y="1876945"/>
            <a:ext cx="310127" cy="576941"/>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92" name="Google Shape;392;p18"/>
          <p:cNvSpPr/>
          <p:nvPr/>
        </p:nvSpPr>
        <p:spPr>
          <a:xfrm>
            <a:off x="6225184" y="982203"/>
            <a:ext cx="2918816" cy="379716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pPr marL="285750" indent="-285750" defTabSz="685800">
              <a:buSzPct val="100000"/>
              <a:buFont typeface="Wingdings" panose="05000000000000000000" pitchFamily="2" charset="2"/>
              <a:buChar char="q"/>
            </a:pPr>
            <a:r>
              <a:rPr lang="en-US" sz="1275" dirty="0">
                <a:latin typeface="Calibri"/>
                <a:ea typeface="Calibri"/>
                <a:cs typeface="Calibri"/>
                <a:sym typeface="Calibri"/>
              </a:rPr>
              <a:t>September 2025 summer Arctic ice cover minimum (15</a:t>
            </a:r>
            <a:r>
              <a:rPr lang="en-US" sz="1275" baseline="30000" dirty="0">
                <a:latin typeface="Calibri"/>
                <a:ea typeface="Calibri"/>
                <a:cs typeface="Calibri"/>
                <a:sym typeface="Calibri"/>
              </a:rPr>
              <a:t>th</a:t>
            </a:r>
            <a:r>
              <a:rPr lang="en-US" sz="1275" dirty="0">
                <a:latin typeface="Calibri"/>
                <a:ea typeface="Calibri"/>
                <a:cs typeface="Calibri"/>
                <a:sym typeface="Calibri"/>
              </a:rPr>
              <a:t> in row) as well as general ice conditions were somewhat harder than in 2024 but in general similar to 2021-2024 with following exceptions. </a:t>
            </a:r>
            <a:endParaRPr sz="1050" dirty="0"/>
          </a:p>
          <a:p>
            <a:pPr marL="285750" indent="-285750" defTabSz="685800">
              <a:buSzPct val="100000"/>
              <a:buFont typeface="Wingdings" panose="05000000000000000000" pitchFamily="2" charset="2"/>
              <a:buChar char="q"/>
            </a:pPr>
            <a:r>
              <a:rPr lang="en-US" sz="1275" dirty="0">
                <a:latin typeface="Calibri"/>
                <a:ea typeface="Calibri"/>
                <a:cs typeface="Calibri"/>
                <a:sym typeface="Calibri"/>
              </a:rPr>
              <a:t>While Eurasian Barents, Kara, western part of ESS seas were completely ice free with the ice edge in significant northward position, the ice conditions in the Laptev Sea were close to median, while eastern ESS, Chukchi, eastern Beaufort Sea had much higher than 40 years median ice extent.</a:t>
            </a:r>
          </a:p>
          <a:p>
            <a:pPr marL="285750" indent="-285750" defTabSz="685800">
              <a:buSzPct val="100000"/>
              <a:buFont typeface="Wingdings" panose="05000000000000000000" pitchFamily="2" charset="2"/>
              <a:buChar char="q"/>
            </a:pPr>
            <a:r>
              <a:rPr lang="en-US" sz="1275" dirty="0">
                <a:latin typeface="Calibri"/>
                <a:ea typeface="Calibri"/>
                <a:cs typeface="Calibri"/>
                <a:sym typeface="Calibri"/>
              </a:rPr>
              <a:t>The southern part of the NSR as well as the eastern part of the NWP experienced minimum ice extent 22-26 Sep.</a:t>
            </a:r>
            <a:endParaRPr sz="1275" dirty="0">
              <a:latin typeface="Calibri"/>
              <a:ea typeface="Calibri"/>
              <a:cs typeface="Calibri"/>
              <a:sym typeface="Calibri"/>
            </a:endParaRPr>
          </a:p>
        </p:txBody>
      </p:sp>
      <p:sp>
        <p:nvSpPr>
          <p:cNvPr id="396" name="Google Shape;396;p18"/>
          <p:cNvSpPr/>
          <p:nvPr/>
        </p:nvSpPr>
        <p:spPr>
          <a:xfrm>
            <a:off x="5002255" y="1415573"/>
            <a:ext cx="346307" cy="378042"/>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98" name="Google Shape;398;p18"/>
          <p:cNvSpPr/>
          <p:nvPr/>
        </p:nvSpPr>
        <p:spPr>
          <a:xfrm>
            <a:off x="1119805" y="2110327"/>
            <a:ext cx="346307" cy="378042"/>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99" name="Google Shape;399;p18"/>
          <p:cNvSpPr/>
          <p:nvPr/>
        </p:nvSpPr>
        <p:spPr>
          <a:xfrm>
            <a:off x="4613287" y="1865484"/>
            <a:ext cx="315026" cy="614770"/>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2" name="Google Shape;375;p17">
            <a:extLst>
              <a:ext uri="{FF2B5EF4-FFF2-40B4-BE49-F238E27FC236}">
                <a16:creationId xmlns:a16="http://schemas.microsoft.com/office/drawing/2014/main" id="{BE28CB27-F6C5-7B47-52C6-24ED2398CDEA}"/>
              </a:ext>
            </a:extLst>
          </p:cNvPr>
          <p:cNvSpPr/>
          <p:nvPr/>
        </p:nvSpPr>
        <p:spPr>
          <a:xfrm>
            <a:off x="4136647" y="2162200"/>
            <a:ext cx="346307" cy="378042"/>
          </a:xfrm>
          <a:prstGeom prst="ellipse">
            <a:avLst/>
          </a:prstGeom>
          <a:noFill/>
          <a:ln w="38100" cap="flat" cmpd="sng">
            <a:solidFill>
              <a:schemeClr val="lt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13" name="Google Shape;386;p18">
            <a:extLst>
              <a:ext uri="{FF2B5EF4-FFF2-40B4-BE49-F238E27FC236}">
                <a16:creationId xmlns:a16="http://schemas.microsoft.com/office/drawing/2014/main" id="{E7C6A433-3EF8-77A5-79DF-6F5FBF07CFE7}"/>
              </a:ext>
            </a:extLst>
          </p:cNvPr>
          <p:cNvSpPr/>
          <p:nvPr/>
        </p:nvSpPr>
        <p:spPr>
          <a:xfrm>
            <a:off x="2328133" y="536904"/>
            <a:ext cx="1031495"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b="1" u="sng" dirty="0">
                <a:latin typeface="Calibri"/>
                <a:ea typeface="Calibri"/>
                <a:cs typeface="Calibri"/>
                <a:sym typeface="Calibri"/>
              </a:rPr>
              <a:t>16-19 Sep 2024</a:t>
            </a:r>
            <a:endParaRPr sz="1050" b="1" u="sng" dirty="0">
              <a:latin typeface="Calibri"/>
              <a:ea typeface="Calibri"/>
              <a:cs typeface="Calibri"/>
              <a:sym typeface="Calibri"/>
            </a:endParaRPr>
          </a:p>
        </p:txBody>
      </p:sp>
      <p:sp>
        <p:nvSpPr>
          <p:cNvPr id="14" name="Google Shape;386;p18">
            <a:extLst>
              <a:ext uri="{FF2B5EF4-FFF2-40B4-BE49-F238E27FC236}">
                <a16:creationId xmlns:a16="http://schemas.microsoft.com/office/drawing/2014/main" id="{32EED55D-E88F-32BF-E884-36F7CBF802D2}"/>
              </a:ext>
            </a:extLst>
          </p:cNvPr>
          <p:cNvSpPr/>
          <p:nvPr/>
        </p:nvSpPr>
        <p:spPr>
          <a:xfrm>
            <a:off x="4988458" y="645921"/>
            <a:ext cx="1031495"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b="1" u="sng" dirty="0">
                <a:latin typeface="Calibri"/>
                <a:ea typeface="Calibri"/>
                <a:cs typeface="Calibri"/>
                <a:sym typeface="Calibri"/>
              </a:rPr>
              <a:t>16-19 Sep 2024</a:t>
            </a:r>
            <a:endParaRPr sz="1050" b="1" u="sng" dirty="0">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 name="Picture 2">
            <a:extLst>
              <a:ext uri="{FF2B5EF4-FFF2-40B4-BE49-F238E27FC236}">
                <a16:creationId xmlns:a16="http://schemas.microsoft.com/office/drawing/2014/main" id="{3C1C4C28-AF0E-F4E3-F687-8182D7928BDC}"/>
              </a:ext>
            </a:extLst>
          </p:cNvPr>
          <p:cNvPicPr>
            <a:picLocks noChangeAspect="1"/>
          </p:cNvPicPr>
          <p:nvPr/>
        </p:nvPicPr>
        <p:blipFill>
          <a:blip r:embed="rId3"/>
          <a:stretch>
            <a:fillRect/>
          </a:stretch>
        </p:blipFill>
        <p:spPr>
          <a:xfrm>
            <a:off x="132106" y="255134"/>
            <a:ext cx="5186861" cy="3969174"/>
          </a:xfrm>
          <a:prstGeom prst="rect">
            <a:avLst/>
          </a:prstGeom>
        </p:spPr>
      </p:pic>
      <p:sp>
        <p:nvSpPr>
          <p:cNvPr id="339" name="Google Shape;339;p16"/>
          <p:cNvSpPr txBox="1">
            <a:spLocks noGrp="1"/>
          </p:cNvSpPr>
          <p:nvPr>
            <p:ph type="title"/>
          </p:nvPr>
        </p:nvSpPr>
        <p:spPr>
          <a:xfrm>
            <a:off x="1146813" y="41306"/>
            <a:ext cx="6535341" cy="449433"/>
          </a:xfrm>
          <a:prstGeom prst="rect">
            <a:avLst/>
          </a:prstGeom>
          <a:noFill/>
          <a:ln>
            <a:noFill/>
          </a:ln>
        </p:spPr>
        <p:txBody>
          <a:bodyPr spcFirstLastPara="1" wrap="square" lIns="68569" tIns="34275" rIns="68569" bIns="34275" anchor="ctr" anchorCtr="0">
            <a:normAutofit/>
          </a:bodyPr>
          <a:lstStyle/>
          <a:p>
            <a:pPr algn="ctr">
              <a:buSzPts val="2800"/>
            </a:pPr>
            <a:r>
              <a:rPr lang="en-US" sz="2100" b="1" dirty="0"/>
              <a:t>Seasonal NH ice extent variability: 1978 -2025</a:t>
            </a:r>
            <a:endParaRPr sz="2100" b="1" dirty="0"/>
          </a:p>
        </p:txBody>
      </p:sp>
      <p:sp>
        <p:nvSpPr>
          <p:cNvPr id="340" name="Google Shape;340;p16"/>
          <p:cNvSpPr/>
          <p:nvPr/>
        </p:nvSpPr>
        <p:spPr>
          <a:xfrm>
            <a:off x="0" y="4821223"/>
            <a:ext cx="965649"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dirty="0">
                <a:latin typeface="Calibri"/>
                <a:ea typeface="Calibri"/>
                <a:cs typeface="Calibri"/>
                <a:sym typeface="Calibri"/>
              </a:rPr>
              <a:t>[AARI / NSIDC]</a:t>
            </a:r>
            <a:endParaRPr sz="1050" dirty="0">
              <a:latin typeface="Calibri"/>
              <a:ea typeface="Calibri"/>
              <a:cs typeface="Calibri"/>
              <a:sym typeface="Calibri"/>
            </a:endParaRPr>
          </a:p>
        </p:txBody>
      </p:sp>
      <p:sp>
        <p:nvSpPr>
          <p:cNvPr id="341" name="Google Shape;341;p16"/>
          <p:cNvSpPr/>
          <p:nvPr/>
        </p:nvSpPr>
        <p:spPr>
          <a:xfrm>
            <a:off x="1058519" y="4225735"/>
            <a:ext cx="7849427" cy="80788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pPr defTabSz="685800">
              <a:buSzPts val="2178"/>
            </a:pPr>
            <a:r>
              <a:rPr lang="en-US" sz="1200" dirty="0">
                <a:latin typeface="Calibri"/>
                <a:ea typeface="Calibri"/>
                <a:cs typeface="Calibri"/>
                <a:sym typeface="Calibri"/>
              </a:rPr>
              <a:t>Seasonal patterns and smoothed annual patters of daily ice extent/area allow to retrieve additional information on </a:t>
            </a:r>
            <a:r>
              <a:rPr lang="en-US" sz="1200" dirty="0" err="1">
                <a:latin typeface="Calibri"/>
                <a:ea typeface="Calibri"/>
                <a:cs typeface="Calibri"/>
                <a:sym typeface="Calibri"/>
              </a:rPr>
              <a:t>interseasonal</a:t>
            </a:r>
            <a:r>
              <a:rPr lang="en-US" sz="1200" dirty="0">
                <a:latin typeface="Calibri"/>
                <a:ea typeface="Calibri"/>
                <a:cs typeface="Calibri"/>
                <a:sym typeface="Calibri"/>
              </a:rPr>
              <a:t>, interannual and decadal variability of the Arctic sea ice. Though both winter maximums and summer minimums are generally diminishing with global SIC going down, quasi-cyclicity of 2-6 years continue to occur pointing to possibility of extreme sea ice events within the commonly used shipping lanes in the next decades</a:t>
            </a:r>
            <a:endParaRPr sz="900" dirty="0"/>
          </a:p>
        </p:txBody>
      </p:sp>
      <p:pic>
        <p:nvPicPr>
          <p:cNvPr id="9" name="Picture 8">
            <a:extLst>
              <a:ext uri="{FF2B5EF4-FFF2-40B4-BE49-F238E27FC236}">
                <a16:creationId xmlns:a16="http://schemas.microsoft.com/office/drawing/2014/main" id="{4B03FCCE-6BC5-45BC-41C2-C1EAF8A8B6CD}"/>
              </a:ext>
            </a:extLst>
          </p:cNvPr>
          <p:cNvPicPr>
            <a:picLocks noChangeAspect="1"/>
          </p:cNvPicPr>
          <p:nvPr/>
        </p:nvPicPr>
        <p:blipFill>
          <a:blip r:embed="rId4"/>
          <a:stretch>
            <a:fillRect/>
          </a:stretch>
        </p:blipFill>
        <p:spPr>
          <a:xfrm>
            <a:off x="5482617" y="383639"/>
            <a:ext cx="2573127" cy="1969050"/>
          </a:xfrm>
          <a:prstGeom prst="rect">
            <a:avLst/>
          </a:prstGeom>
        </p:spPr>
      </p:pic>
      <p:pic>
        <p:nvPicPr>
          <p:cNvPr id="11" name="Picture 10">
            <a:extLst>
              <a:ext uri="{FF2B5EF4-FFF2-40B4-BE49-F238E27FC236}">
                <a16:creationId xmlns:a16="http://schemas.microsoft.com/office/drawing/2014/main" id="{6C27221E-5D5C-D108-CD9A-2D96B2888CAB}"/>
              </a:ext>
            </a:extLst>
          </p:cNvPr>
          <p:cNvPicPr>
            <a:picLocks noChangeAspect="1"/>
          </p:cNvPicPr>
          <p:nvPr/>
        </p:nvPicPr>
        <p:blipFill>
          <a:blip r:embed="rId5"/>
          <a:stretch>
            <a:fillRect/>
          </a:stretch>
        </p:blipFill>
        <p:spPr>
          <a:xfrm>
            <a:off x="5482618" y="2175483"/>
            <a:ext cx="2589365" cy="1981476"/>
          </a:xfrm>
          <a:prstGeom prst="rect">
            <a:avLst/>
          </a:prstGeom>
        </p:spPr>
      </p:pic>
      <p:pic>
        <p:nvPicPr>
          <p:cNvPr id="13" name="Picture 12">
            <a:extLst>
              <a:ext uri="{FF2B5EF4-FFF2-40B4-BE49-F238E27FC236}">
                <a16:creationId xmlns:a16="http://schemas.microsoft.com/office/drawing/2014/main" id="{574142F9-8FC1-3B3A-850E-2DE01E19F4E1}"/>
              </a:ext>
            </a:extLst>
          </p:cNvPr>
          <p:cNvPicPr>
            <a:picLocks noChangeAspect="1"/>
          </p:cNvPicPr>
          <p:nvPr/>
        </p:nvPicPr>
        <p:blipFill>
          <a:blip r:embed="rId6"/>
          <a:stretch>
            <a:fillRect/>
          </a:stretch>
        </p:blipFill>
        <p:spPr>
          <a:xfrm>
            <a:off x="7340224" y="1590472"/>
            <a:ext cx="1671671" cy="1170023"/>
          </a:xfrm>
          <a:prstGeom prst="rect">
            <a:avLst/>
          </a:prstGeom>
        </p:spPr>
      </p:pic>
      <p:sp>
        <p:nvSpPr>
          <p:cNvPr id="14" name="Google Shape;321;p15">
            <a:extLst>
              <a:ext uri="{FF2B5EF4-FFF2-40B4-BE49-F238E27FC236}">
                <a16:creationId xmlns:a16="http://schemas.microsoft.com/office/drawing/2014/main" id="{3B874C77-841A-7ABD-A437-DA477ACF7CDE}"/>
              </a:ext>
            </a:extLst>
          </p:cNvPr>
          <p:cNvSpPr/>
          <p:nvPr/>
        </p:nvSpPr>
        <p:spPr>
          <a:xfrm>
            <a:off x="5881891" y="1840580"/>
            <a:ext cx="931986"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dirty="0">
                <a:latin typeface="Calibri"/>
                <a:ea typeface="Calibri"/>
                <a:cs typeface="Calibri"/>
                <a:sym typeface="Calibri"/>
              </a:rPr>
              <a:t>Beaufort</a:t>
            </a:r>
            <a:endParaRPr sz="1050" dirty="0">
              <a:latin typeface="Calibri"/>
              <a:ea typeface="Calibri"/>
              <a:cs typeface="Calibri"/>
              <a:sym typeface="Calibri"/>
            </a:endParaRPr>
          </a:p>
        </p:txBody>
      </p:sp>
      <p:sp>
        <p:nvSpPr>
          <p:cNvPr id="15" name="Google Shape;321;p15">
            <a:extLst>
              <a:ext uri="{FF2B5EF4-FFF2-40B4-BE49-F238E27FC236}">
                <a16:creationId xmlns:a16="http://schemas.microsoft.com/office/drawing/2014/main" id="{D4E2DB51-1793-5D50-6779-B3239E7CE7C2}"/>
              </a:ext>
            </a:extLst>
          </p:cNvPr>
          <p:cNvSpPr/>
          <p:nvPr/>
        </p:nvSpPr>
        <p:spPr>
          <a:xfrm>
            <a:off x="5845313" y="3640725"/>
            <a:ext cx="931986"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dirty="0">
                <a:latin typeface="Calibri"/>
                <a:ea typeface="Calibri"/>
                <a:cs typeface="Calibri"/>
                <a:sym typeface="Calibri"/>
              </a:rPr>
              <a:t>NSR seas</a:t>
            </a:r>
            <a:endParaRPr sz="1050" dirty="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10" name="Picture 9">
            <a:extLst>
              <a:ext uri="{FF2B5EF4-FFF2-40B4-BE49-F238E27FC236}">
                <a16:creationId xmlns:a16="http://schemas.microsoft.com/office/drawing/2014/main" id="{4CA0066C-E05B-86FC-072B-49EC005D1E4F}"/>
              </a:ext>
            </a:extLst>
          </p:cNvPr>
          <p:cNvPicPr>
            <a:picLocks noChangeAspect="1"/>
          </p:cNvPicPr>
          <p:nvPr/>
        </p:nvPicPr>
        <p:blipFill>
          <a:blip r:embed="rId3"/>
          <a:stretch>
            <a:fillRect/>
          </a:stretch>
        </p:blipFill>
        <p:spPr>
          <a:xfrm>
            <a:off x="6675808" y="46192"/>
            <a:ext cx="1779365" cy="1954253"/>
          </a:xfrm>
          <a:prstGeom prst="rect">
            <a:avLst/>
          </a:prstGeom>
        </p:spPr>
      </p:pic>
      <p:pic>
        <p:nvPicPr>
          <p:cNvPr id="12" name="Picture 11">
            <a:extLst>
              <a:ext uri="{FF2B5EF4-FFF2-40B4-BE49-F238E27FC236}">
                <a16:creationId xmlns:a16="http://schemas.microsoft.com/office/drawing/2014/main" id="{26EB6CBF-1ABA-1ACC-6068-C4C386D65D5F}"/>
              </a:ext>
            </a:extLst>
          </p:cNvPr>
          <p:cNvPicPr>
            <a:picLocks noChangeAspect="1"/>
          </p:cNvPicPr>
          <p:nvPr/>
        </p:nvPicPr>
        <p:blipFill>
          <a:blip r:embed="rId4"/>
          <a:stretch>
            <a:fillRect/>
          </a:stretch>
        </p:blipFill>
        <p:spPr>
          <a:xfrm>
            <a:off x="6193341" y="1820566"/>
            <a:ext cx="2551693" cy="2110457"/>
          </a:xfrm>
          <a:prstGeom prst="rect">
            <a:avLst/>
          </a:prstGeom>
        </p:spPr>
      </p:pic>
      <p:pic>
        <p:nvPicPr>
          <p:cNvPr id="3" name="Picture 2">
            <a:extLst>
              <a:ext uri="{FF2B5EF4-FFF2-40B4-BE49-F238E27FC236}">
                <a16:creationId xmlns:a16="http://schemas.microsoft.com/office/drawing/2014/main" id="{80917DFB-1476-9690-C7E0-B7186FFAA60A}"/>
              </a:ext>
            </a:extLst>
          </p:cNvPr>
          <p:cNvPicPr>
            <a:picLocks noChangeAspect="1"/>
          </p:cNvPicPr>
          <p:nvPr/>
        </p:nvPicPr>
        <p:blipFill>
          <a:blip r:embed="rId5"/>
          <a:stretch>
            <a:fillRect/>
          </a:stretch>
        </p:blipFill>
        <p:spPr>
          <a:xfrm>
            <a:off x="1153748" y="318968"/>
            <a:ext cx="1064775" cy="1169429"/>
          </a:xfrm>
          <a:prstGeom prst="rect">
            <a:avLst/>
          </a:prstGeom>
        </p:spPr>
      </p:pic>
      <p:pic>
        <p:nvPicPr>
          <p:cNvPr id="406" name="Google Shape;406;p19"/>
          <p:cNvPicPr preferRelativeResize="0"/>
          <p:nvPr/>
        </p:nvPicPr>
        <p:blipFill rotWithShape="1">
          <a:blip r:embed="rId6">
            <a:alphaModFix/>
          </a:blip>
          <a:srcRect/>
          <a:stretch/>
        </p:blipFill>
        <p:spPr>
          <a:xfrm>
            <a:off x="2213980" y="328443"/>
            <a:ext cx="1047521" cy="1150479"/>
          </a:xfrm>
          <a:prstGeom prst="rect">
            <a:avLst/>
          </a:prstGeom>
          <a:noFill/>
          <a:ln>
            <a:noFill/>
          </a:ln>
        </p:spPr>
      </p:pic>
      <p:pic>
        <p:nvPicPr>
          <p:cNvPr id="407" name="Google Shape;407;p19"/>
          <p:cNvPicPr preferRelativeResize="0"/>
          <p:nvPr/>
        </p:nvPicPr>
        <p:blipFill rotWithShape="1">
          <a:blip r:embed="rId7">
            <a:alphaModFix/>
          </a:blip>
          <a:srcRect/>
          <a:stretch/>
        </p:blipFill>
        <p:spPr>
          <a:xfrm>
            <a:off x="3283783" y="315201"/>
            <a:ext cx="1102803" cy="1211194"/>
          </a:xfrm>
          <a:prstGeom prst="rect">
            <a:avLst/>
          </a:prstGeom>
          <a:noFill/>
          <a:ln>
            <a:noFill/>
          </a:ln>
        </p:spPr>
      </p:pic>
      <p:pic>
        <p:nvPicPr>
          <p:cNvPr id="408" name="Google Shape;408;p19"/>
          <p:cNvPicPr preferRelativeResize="0"/>
          <p:nvPr/>
        </p:nvPicPr>
        <p:blipFill rotWithShape="1">
          <a:blip r:embed="rId8">
            <a:alphaModFix/>
          </a:blip>
          <a:srcRect/>
          <a:stretch/>
        </p:blipFill>
        <p:spPr>
          <a:xfrm>
            <a:off x="4390444" y="315201"/>
            <a:ext cx="1102803" cy="1211194"/>
          </a:xfrm>
          <a:prstGeom prst="rect">
            <a:avLst/>
          </a:prstGeom>
          <a:noFill/>
          <a:ln>
            <a:noFill/>
          </a:ln>
        </p:spPr>
      </p:pic>
      <p:pic>
        <p:nvPicPr>
          <p:cNvPr id="409" name="Google Shape;409;p19"/>
          <p:cNvPicPr preferRelativeResize="0"/>
          <p:nvPr/>
        </p:nvPicPr>
        <p:blipFill rotWithShape="1">
          <a:blip r:embed="rId9">
            <a:alphaModFix/>
          </a:blip>
          <a:srcRect/>
          <a:stretch/>
        </p:blipFill>
        <p:spPr>
          <a:xfrm>
            <a:off x="34616" y="1469512"/>
            <a:ext cx="1102803" cy="1211194"/>
          </a:xfrm>
          <a:prstGeom prst="rect">
            <a:avLst/>
          </a:prstGeom>
          <a:noFill/>
          <a:ln>
            <a:noFill/>
          </a:ln>
        </p:spPr>
      </p:pic>
      <p:pic>
        <p:nvPicPr>
          <p:cNvPr id="410" name="Google Shape;410;p19"/>
          <p:cNvPicPr preferRelativeResize="0"/>
          <p:nvPr/>
        </p:nvPicPr>
        <p:blipFill rotWithShape="1">
          <a:blip r:embed="rId10">
            <a:alphaModFix/>
          </a:blip>
          <a:srcRect/>
          <a:stretch/>
        </p:blipFill>
        <p:spPr>
          <a:xfrm>
            <a:off x="1071821" y="1482565"/>
            <a:ext cx="1102803" cy="1211194"/>
          </a:xfrm>
          <a:prstGeom prst="rect">
            <a:avLst/>
          </a:prstGeom>
          <a:noFill/>
          <a:ln>
            <a:noFill/>
          </a:ln>
        </p:spPr>
      </p:pic>
      <p:pic>
        <p:nvPicPr>
          <p:cNvPr id="411" name="Google Shape;411;p19"/>
          <p:cNvPicPr preferRelativeResize="0"/>
          <p:nvPr/>
        </p:nvPicPr>
        <p:blipFill rotWithShape="1">
          <a:blip r:embed="rId11">
            <a:alphaModFix/>
          </a:blip>
          <a:srcRect/>
          <a:stretch/>
        </p:blipFill>
        <p:spPr>
          <a:xfrm>
            <a:off x="2213237" y="1493307"/>
            <a:ext cx="1102803" cy="1211194"/>
          </a:xfrm>
          <a:prstGeom prst="rect">
            <a:avLst/>
          </a:prstGeom>
          <a:noFill/>
          <a:ln>
            <a:noFill/>
          </a:ln>
        </p:spPr>
      </p:pic>
      <p:pic>
        <p:nvPicPr>
          <p:cNvPr id="412" name="Google Shape;412;p19"/>
          <p:cNvPicPr preferRelativeResize="0"/>
          <p:nvPr/>
        </p:nvPicPr>
        <p:blipFill rotWithShape="1">
          <a:blip r:embed="rId12">
            <a:alphaModFix/>
          </a:blip>
          <a:srcRect/>
          <a:stretch/>
        </p:blipFill>
        <p:spPr>
          <a:xfrm>
            <a:off x="3331967" y="1493957"/>
            <a:ext cx="1102803" cy="1211194"/>
          </a:xfrm>
          <a:prstGeom prst="rect">
            <a:avLst/>
          </a:prstGeom>
          <a:noFill/>
          <a:ln>
            <a:noFill/>
          </a:ln>
        </p:spPr>
      </p:pic>
      <p:pic>
        <p:nvPicPr>
          <p:cNvPr id="413" name="Google Shape;413;p19"/>
          <p:cNvPicPr preferRelativeResize="0"/>
          <p:nvPr/>
        </p:nvPicPr>
        <p:blipFill rotWithShape="1">
          <a:blip r:embed="rId13">
            <a:alphaModFix/>
          </a:blip>
          <a:srcRect/>
          <a:stretch/>
        </p:blipFill>
        <p:spPr>
          <a:xfrm>
            <a:off x="59854" y="2599209"/>
            <a:ext cx="1102803" cy="1211194"/>
          </a:xfrm>
          <a:prstGeom prst="rect">
            <a:avLst/>
          </a:prstGeom>
          <a:noFill/>
          <a:ln>
            <a:noFill/>
          </a:ln>
        </p:spPr>
      </p:pic>
      <p:pic>
        <p:nvPicPr>
          <p:cNvPr id="414" name="Google Shape;414;p19"/>
          <p:cNvPicPr preferRelativeResize="0"/>
          <p:nvPr/>
        </p:nvPicPr>
        <p:blipFill rotWithShape="1">
          <a:blip r:embed="rId14">
            <a:alphaModFix/>
          </a:blip>
          <a:srcRect/>
          <a:stretch/>
        </p:blipFill>
        <p:spPr>
          <a:xfrm>
            <a:off x="1095692" y="2599209"/>
            <a:ext cx="1102803" cy="1211194"/>
          </a:xfrm>
          <a:prstGeom prst="rect">
            <a:avLst/>
          </a:prstGeom>
          <a:noFill/>
          <a:ln>
            <a:noFill/>
          </a:ln>
        </p:spPr>
      </p:pic>
      <p:pic>
        <p:nvPicPr>
          <p:cNvPr id="415" name="Google Shape;415;p19"/>
          <p:cNvPicPr preferRelativeResize="0"/>
          <p:nvPr/>
        </p:nvPicPr>
        <p:blipFill rotWithShape="1">
          <a:blip r:embed="rId15">
            <a:alphaModFix/>
          </a:blip>
          <a:srcRect/>
          <a:stretch/>
        </p:blipFill>
        <p:spPr>
          <a:xfrm>
            <a:off x="2211860" y="2600990"/>
            <a:ext cx="1102803" cy="1211194"/>
          </a:xfrm>
          <a:prstGeom prst="rect">
            <a:avLst/>
          </a:prstGeom>
          <a:noFill/>
          <a:ln>
            <a:noFill/>
          </a:ln>
        </p:spPr>
      </p:pic>
      <p:pic>
        <p:nvPicPr>
          <p:cNvPr id="416" name="Google Shape;416;p19"/>
          <p:cNvPicPr preferRelativeResize="0"/>
          <p:nvPr/>
        </p:nvPicPr>
        <p:blipFill rotWithShape="1">
          <a:blip r:embed="rId16">
            <a:alphaModFix/>
          </a:blip>
          <a:srcRect/>
          <a:stretch/>
        </p:blipFill>
        <p:spPr>
          <a:xfrm>
            <a:off x="3320334" y="2599209"/>
            <a:ext cx="1102803" cy="1211194"/>
          </a:xfrm>
          <a:prstGeom prst="rect">
            <a:avLst/>
          </a:prstGeom>
          <a:noFill/>
          <a:ln>
            <a:noFill/>
          </a:ln>
        </p:spPr>
      </p:pic>
      <p:pic>
        <p:nvPicPr>
          <p:cNvPr id="418" name="Google Shape;418;p19"/>
          <p:cNvPicPr preferRelativeResize="0"/>
          <p:nvPr/>
        </p:nvPicPr>
        <p:blipFill rotWithShape="1">
          <a:blip r:embed="rId17">
            <a:alphaModFix/>
          </a:blip>
          <a:srcRect/>
          <a:stretch/>
        </p:blipFill>
        <p:spPr>
          <a:xfrm>
            <a:off x="4426030" y="1495626"/>
            <a:ext cx="1102803" cy="1211194"/>
          </a:xfrm>
          <a:prstGeom prst="rect">
            <a:avLst/>
          </a:prstGeom>
          <a:noFill/>
          <a:ln>
            <a:noFill/>
          </a:ln>
        </p:spPr>
      </p:pic>
      <p:pic>
        <p:nvPicPr>
          <p:cNvPr id="419" name="Google Shape;419;p19"/>
          <p:cNvPicPr preferRelativeResize="0"/>
          <p:nvPr/>
        </p:nvPicPr>
        <p:blipFill rotWithShape="1">
          <a:blip r:embed="rId18">
            <a:alphaModFix/>
          </a:blip>
          <a:srcRect/>
          <a:stretch/>
        </p:blipFill>
        <p:spPr>
          <a:xfrm>
            <a:off x="4426191" y="2606509"/>
            <a:ext cx="1102803" cy="1211194"/>
          </a:xfrm>
          <a:prstGeom prst="rect">
            <a:avLst/>
          </a:prstGeom>
          <a:noFill/>
          <a:ln>
            <a:noFill/>
          </a:ln>
        </p:spPr>
      </p:pic>
      <p:pic>
        <p:nvPicPr>
          <p:cNvPr id="420" name="Google Shape;420;p19"/>
          <p:cNvPicPr preferRelativeResize="0"/>
          <p:nvPr/>
        </p:nvPicPr>
        <p:blipFill rotWithShape="1">
          <a:blip r:embed="rId19">
            <a:alphaModFix/>
          </a:blip>
          <a:srcRect/>
          <a:stretch/>
        </p:blipFill>
        <p:spPr>
          <a:xfrm>
            <a:off x="1113106" y="3758755"/>
            <a:ext cx="1102803" cy="1211194"/>
          </a:xfrm>
          <a:prstGeom prst="rect">
            <a:avLst/>
          </a:prstGeom>
          <a:noFill/>
          <a:ln>
            <a:noFill/>
          </a:ln>
        </p:spPr>
      </p:pic>
      <p:pic>
        <p:nvPicPr>
          <p:cNvPr id="421" name="Google Shape;421;p19"/>
          <p:cNvPicPr preferRelativeResize="0"/>
          <p:nvPr/>
        </p:nvPicPr>
        <p:blipFill rotWithShape="1">
          <a:blip r:embed="rId20">
            <a:alphaModFix/>
          </a:blip>
          <a:srcRect/>
          <a:stretch/>
        </p:blipFill>
        <p:spPr>
          <a:xfrm>
            <a:off x="2249693" y="3724442"/>
            <a:ext cx="1102803" cy="1211194"/>
          </a:xfrm>
          <a:prstGeom prst="rect">
            <a:avLst/>
          </a:prstGeom>
          <a:noFill/>
          <a:ln>
            <a:noFill/>
          </a:ln>
        </p:spPr>
      </p:pic>
      <p:pic>
        <p:nvPicPr>
          <p:cNvPr id="422" name="Google Shape;422;p19"/>
          <p:cNvPicPr preferRelativeResize="0"/>
          <p:nvPr/>
        </p:nvPicPr>
        <p:blipFill rotWithShape="1">
          <a:blip r:embed="rId21">
            <a:alphaModFix/>
          </a:blip>
          <a:srcRect/>
          <a:stretch/>
        </p:blipFill>
        <p:spPr>
          <a:xfrm>
            <a:off x="4449980" y="3715518"/>
            <a:ext cx="1102803" cy="1211194"/>
          </a:xfrm>
          <a:prstGeom prst="rect">
            <a:avLst/>
          </a:prstGeom>
          <a:noFill/>
          <a:ln>
            <a:noFill/>
          </a:ln>
        </p:spPr>
      </p:pic>
      <p:pic>
        <p:nvPicPr>
          <p:cNvPr id="423" name="Google Shape;423;p19"/>
          <p:cNvPicPr preferRelativeResize="0"/>
          <p:nvPr/>
        </p:nvPicPr>
        <p:blipFill rotWithShape="1">
          <a:blip r:embed="rId22">
            <a:alphaModFix/>
          </a:blip>
          <a:srcRect/>
          <a:stretch/>
        </p:blipFill>
        <p:spPr>
          <a:xfrm>
            <a:off x="3341391" y="3721161"/>
            <a:ext cx="1102803" cy="1211194"/>
          </a:xfrm>
          <a:prstGeom prst="rect">
            <a:avLst/>
          </a:prstGeom>
          <a:noFill/>
          <a:ln>
            <a:noFill/>
          </a:ln>
        </p:spPr>
      </p:pic>
      <p:cxnSp>
        <p:nvCxnSpPr>
          <p:cNvPr id="424" name="Google Shape;424;p19"/>
          <p:cNvCxnSpPr>
            <a:cxnSpLocks/>
          </p:cNvCxnSpPr>
          <p:nvPr/>
        </p:nvCxnSpPr>
        <p:spPr>
          <a:xfrm flipH="1" flipV="1">
            <a:off x="7826052" y="3554042"/>
            <a:ext cx="222256" cy="79077"/>
          </a:xfrm>
          <a:prstGeom prst="straightConnector1">
            <a:avLst/>
          </a:prstGeom>
          <a:noFill/>
          <a:ln w="38100" cap="flat" cmpd="sng">
            <a:solidFill>
              <a:schemeClr val="tx1"/>
            </a:solidFill>
            <a:prstDash val="solid"/>
            <a:miter lim="800000"/>
            <a:headEnd type="none" w="sm" len="sm"/>
            <a:tailEnd type="stealth" w="med" len="med"/>
          </a:ln>
        </p:spPr>
      </p:cxnSp>
      <p:sp>
        <p:nvSpPr>
          <p:cNvPr id="425" name="Google Shape;425;p19"/>
          <p:cNvSpPr/>
          <p:nvPr/>
        </p:nvSpPr>
        <p:spPr>
          <a:xfrm>
            <a:off x="8096839" y="3556517"/>
            <a:ext cx="451085" cy="253885"/>
          </a:xfrm>
          <a:prstGeom prst="rect">
            <a:avLst/>
          </a:prstGeom>
          <a:noFill/>
          <a:ln>
            <a:noFill/>
          </a:ln>
        </p:spPr>
        <p:txBody>
          <a:bodyPr spcFirstLastPara="1" wrap="square" lIns="68569" tIns="34275" rIns="68569" bIns="34275" anchor="t" anchorCtr="0">
            <a:spAutoFit/>
          </a:bodyPr>
          <a:lstStyle/>
          <a:p>
            <a:pPr defTabSz="685800"/>
            <a:r>
              <a:rPr lang="en-US" sz="1200" b="1" dirty="0">
                <a:latin typeface="Calibri"/>
                <a:ea typeface="Calibri"/>
                <a:cs typeface="Calibri"/>
                <a:sym typeface="Calibri"/>
              </a:rPr>
              <a:t>2025</a:t>
            </a:r>
            <a:endParaRPr sz="1050" b="1" dirty="0">
              <a:latin typeface="Calibri"/>
              <a:ea typeface="Calibri"/>
              <a:cs typeface="Calibri"/>
              <a:sym typeface="Calibri"/>
            </a:endParaRPr>
          </a:p>
        </p:txBody>
      </p:sp>
      <p:sp>
        <p:nvSpPr>
          <p:cNvPr id="426" name="Google Shape;426;p19"/>
          <p:cNvSpPr/>
          <p:nvPr/>
        </p:nvSpPr>
        <p:spPr>
          <a:xfrm>
            <a:off x="5153139" y="1164160"/>
            <a:ext cx="301377" cy="161583"/>
          </a:xfrm>
          <a:prstGeom prst="rect">
            <a:avLst/>
          </a:prstGeom>
          <a:solidFill>
            <a:schemeClr val="lt1"/>
          </a:solidFill>
          <a:ln>
            <a:noFill/>
          </a:ln>
        </p:spPr>
        <p:txBody>
          <a:bodyPr spcFirstLastPara="1" wrap="square" lIns="0" tIns="0" rIns="27000" bIns="0" anchor="t" anchorCtr="0">
            <a:spAutoFit/>
          </a:bodyPr>
          <a:lstStyle/>
          <a:p>
            <a:pPr defTabSz="685800"/>
            <a:r>
              <a:rPr lang="en-US" sz="1050">
                <a:latin typeface="Calibri"/>
                <a:ea typeface="Calibri"/>
                <a:cs typeface="Calibri"/>
                <a:sym typeface="Calibri"/>
              </a:rPr>
              <a:t>2020</a:t>
            </a:r>
            <a:endParaRPr sz="900">
              <a:latin typeface="Calibri"/>
              <a:ea typeface="Calibri"/>
              <a:cs typeface="Calibri"/>
              <a:sym typeface="Calibri"/>
            </a:endParaRPr>
          </a:p>
        </p:txBody>
      </p:sp>
      <p:sp>
        <p:nvSpPr>
          <p:cNvPr id="428" name="Google Shape;428;p19"/>
          <p:cNvSpPr/>
          <p:nvPr/>
        </p:nvSpPr>
        <p:spPr>
          <a:xfrm>
            <a:off x="1840701" y="2331253"/>
            <a:ext cx="301377" cy="161583"/>
          </a:xfrm>
          <a:prstGeom prst="rect">
            <a:avLst/>
          </a:prstGeom>
          <a:solidFill>
            <a:schemeClr val="lt1"/>
          </a:solidFill>
          <a:ln>
            <a:noFill/>
          </a:ln>
        </p:spPr>
        <p:txBody>
          <a:bodyPr spcFirstLastPara="1" wrap="square" lIns="0" tIns="0" rIns="27000" bIns="0" anchor="t" anchorCtr="0">
            <a:spAutoFit/>
          </a:bodyPr>
          <a:lstStyle/>
          <a:p>
            <a:pPr defTabSz="685800"/>
            <a:r>
              <a:rPr lang="en-US" sz="1050">
                <a:latin typeface="Calibri"/>
                <a:ea typeface="Calibri"/>
                <a:cs typeface="Calibri"/>
                <a:sym typeface="Calibri"/>
              </a:rPr>
              <a:t>2017</a:t>
            </a:r>
            <a:endParaRPr sz="900">
              <a:latin typeface="Calibri"/>
              <a:ea typeface="Calibri"/>
              <a:cs typeface="Calibri"/>
              <a:sym typeface="Calibri"/>
            </a:endParaRPr>
          </a:p>
        </p:txBody>
      </p:sp>
      <p:sp>
        <p:nvSpPr>
          <p:cNvPr id="429" name="Google Shape;429;p19"/>
          <p:cNvSpPr/>
          <p:nvPr/>
        </p:nvSpPr>
        <p:spPr>
          <a:xfrm>
            <a:off x="2981043" y="2348320"/>
            <a:ext cx="301377" cy="161583"/>
          </a:xfrm>
          <a:prstGeom prst="rect">
            <a:avLst/>
          </a:prstGeom>
          <a:solidFill>
            <a:schemeClr val="lt1"/>
          </a:solidFill>
          <a:ln>
            <a:noFill/>
          </a:ln>
        </p:spPr>
        <p:txBody>
          <a:bodyPr spcFirstLastPara="1" wrap="square" lIns="0" tIns="0" rIns="27000" bIns="0" anchor="t" anchorCtr="0">
            <a:spAutoFit/>
          </a:bodyPr>
          <a:lstStyle/>
          <a:p>
            <a:pPr defTabSz="685800"/>
            <a:r>
              <a:rPr lang="en-US" sz="1050">
                <a:latin typeface="Calibri"/>
                <a:ea typeface="Calibri"/>
                <a:cs typeface="Calibri"/>
                <a:sym typeface="Calibri"/>
              </a:rPr>
              <a:t>2016</a:t>
            </a:r>
            <a:endParaRPr sz="900">
              <a:latin typeface="Calibri"/>
              <a:ea typeface="Calibri"/>
              <a:cs typeface="Calibri"/>
              <a:sym typeface="Calibri"/>
            </a:endParaRPr>
          </a:p>
        </p:txBody>
      </p:sp>
      <p:sp>
        <p:nvSpPr>
          <p:cNvPr id="430" name="Google Shape;430;p19"/>
          <p:cNvSpPr/>
          <p:nvPr/>
        </p:nvSpPr>
        <p:spPr>
          <a:xfrm>
            <a:off x="4087458" y="2348320"/>
            <a:ext cx="301377" cy="161583"/>
          </a:xfrm>
          <a:prstGeom prst="rect">
            <a:avLst/>
          </a:prstGeom>
          <a:solidFill>
            <a:schemeClr val="lt1"/>
          </a:solidFill>
          <a:ln>
            <a:noFill/>
          </a:ln>
        </p:spPr>
        <p:txBody>
          <a:bodyPr spcFirstLastPara="1" wrap="square" lIns="0" tIns="0" rIns="27000" bIns="0" anchor="t" anchorCtr="0">
            <a:spAutoFit/>
          </a:bodyPr>
          <a:lstStyle/>
          <a:p>
            <a:pPr defTabSz="685800"/>
            <a:r>
              <a:rPr lang="en-US" sz="1050">
                <a:latin typeface="Calibri"/>
                <a:ea typeface="Calibri"/>
                <a:cs typeface="Calibri"/>
                <a:sym typeface="Calibri"/>
              </a:rPr>
              <a:t>2015</a:t>
            </a:r>
            <a:endParaRPr sz="900">
              <a:latin typeface="Calibri"/>
              <a:ea typeface="Calibri"/>
              <a:cs typeface="Calibri"/>
              <a:sym typeface="Calibri"/>
            </a:endParaRPr>
          </a:p>
        </p:txBody>
      </p:sp>
      <p:sp>
        <p:nvSpPr>
          <p:cNvPr id="431" name="Google Shape;431;p19"/>
          <p:cNvSpPr/>
          <p:nvPr/>
        </p:nvSpPr>
        <p:spPr>
          <a:xfrm>
            <a:off x="5204190" y="2336493"/>
            <a:ext cx="301377" cy="161583"/>
          </a:xfrm>
          <a:prstGeom prst="rect">
            <a:avLst/>
          </a:prstGeom>
          <a:solidFill>
            <a:schemeClr val="lt1"/>
          </a:solidFill>
          <a:ln>
            <a:noFill/>
          </a:ln>
        </p:spPr>
        <p:txBody>
          <a:bodyPr spcFirstLastPara="1" wrap="square" lIns="0" tIns="0" rIns="27000" bIns="0" anchor="t" anchorCtr="0">
            <a:spAutoFit/>
          </a:bodyPr>
          <a:lstStyle/>
          <a:p>
            <a:pPr defTabSz="685800"/>
            <a:r>
              <a:rPr lang="en-US" sz="1050">
                <a:latin typeface="Calibri"/>
                <a:ea typeface="Calibri"/>
                <a:cs typeface="Calibri"/>
                <a:sym typeface="Calibri"/>
              </a:rPr>
              <a:t>2014</a:t>
            </a:r>
            <a:endParaRPr sz="900">
              <a:latin typeface="Calibri"/>
              <a:ea typeface="Calibri"/>
              <a:cs typeface="Calibri"/>
              <a:sym typeface="Calibri"/>
            </a:endParaRPr>
          </a:p>
        </p:txBody>
      </p:sp>
      <p:sp>
        <p:nvSpPr>
          <p:cNvPr id="432" name="Google Shape;432;p19"/>
          <p:cNvSpPr/>
          <p:nvPr/>
        </p:nvSpPr>
        <p:spPr>
          <a:xfrm>
            <a:off x="1852055" y="3453489"/>
            <a:ext cx="301377" cy="161583"/>
          </a:xfrm>
          <a:prstGeom prst="rect">
            <a:avLst/>
          </a:prstGeom>
          <a:solidFill>
            <a:schemeClr val="lt1"/>
          </a:solidFill>
          <a:ln>
            <a:noFill/>
          </a:ln>
        </p:spPr>
        <p:txBody>
          <a:bodyPr spcFirstLastPara="1" wrap="square" lIns="0" tIns="0" rIns="27000" bIns="0" anchor="t" anchorCtr="0">
            <a:spAutoFit/>
          </a:bodyPr>
          <a:lstStyle/>
          <a:p>
            <a:pPr defTabSz="685800"/>
            <a:r>
              <a:rPr lang="en-US" sz="1050">
                <a:latin typeface="Calibri"/>
                <a:ea typeface="Calibri"/>
                <a:cs typeface="Calibri"/>
                <a:sym typeface="Calibri"/>
              </a:rPr>
              <a:t>2012</a:t>
            </a:r>
            <a:endParaRPr sz="900">
              <a:latin typeface="Calibri"/>
              <a:ea typeface="Calibri"/>
              <a:cs typeface="Calibri"/>
              <a:sym typeface="Calibri"/>
            </a:endParaRPr>
          </a:p>
        </p:txBody>
      </p:sp>
      <p:sp>
        <p:nvSpPr>
          <p:cNvPr id="433" name="Google Shape;433;p19"/>
          <p:cNvSpPr/>
          <p:nvPr/>
        </p:nvSpPr>
        <p:spPr>
          <a:xfrm>
            <a:off x="2971618" y="3458263"/>
            <a:ext cx="301377" cy="161583"/>
          </a:xfrm>
          <a:prstGeom prst="rect">
            <a:avLst/>
          </a:prstGeom>
          <a:solidFill>
            <a:schemeClr val="lt1"/>
          </a:solidFill>
          <a:ln>
            <a:noFill/>
          </a:ln>
        </p:spPr>
        <p:txBody>
          <a:bodyPr spcFirstLastPara="1" wrap="square" lIns="0" tIns="0" rIns="27000" bIns="0" anchor="t" anchorCtr="0">
            <a:spAutoFit/>
          </a:bodyPr>
          <a:lstStyle/>
          <a:p>
            <a:pPr defTabSz="685800"/>
            <a:r>
              <a:rPr lang="en-US" sz="1050">
                <a:latin typeface="Calibri"/>
                <a:ea typeface="Calibri"/>
                <a:cs typeface="Calibri"/>
                <a:sym typeface="Calibri"/>
              </a:rPr>
              <a:t>2011</a:t>
            </a:r>
            <a:endParaRPr sz="900">
              <a:latin typeface="Calibri"/>
              <a:ea typeface="Calibri"/>
              <a:cs typeface="Calibri"/>
              <a:sym typeface="Calibri"/>
            </a:endParaRPr>
          </a:p>
        </p:txBody>
      </p:sp>
      <p:sp>
        <p:nvSpPr>
          <p:cNvPr id="434" name="Google Shape;434;p19"/>
          <p:cNvSpPr/>
          <p:nvPr/>
        </p:nvSpPr>
        <p:spPr>
          <a:xfrm>
            <a:off x="4093973" y="3455746"/>
            <a:ext cx="301377" cy="161583"/>
          </a:xfrm>
          <a:prstGeom prst="rect">
            <a:avLst/>
          </a:prstGeom>
          <a:solidFill>
            <a:schemeClr val="lt1"/>
          </a:solidFill>
          <a:ln>
            <a:noFill/>
          </a:ln>
        </p:spPr>
        <p:txBody>
          <a:bodyPr spcFirstLastPara="1" wrap="square" lIns="0" tIns="0" rIns="27000" bIns="0" anchor="t" anchorCtr="0">
            <a:spAutoFit/>
          </a:bodyPr>
          <a:lstStyle/>
          <a:p>
            <a:pPr defTabSz="685800"/>
            <a:r>
              <a:rPr lang="en-US" sz="1050">
                <a:latin typeface="Calibri"/>
                <a:ea typeface="Calibri"/>
                <a:cs typeface="Calibri"/>
                <a:sym typeface="Calibri"/>
              </a:rPr>
              <a:t>2010</a:t>
            </a:r>
            <a:endParaRPr sz="900">
              <a:latin typeface="Calibri"/>
              <a:ea typeface="Calibri"/>
              <a:cs typeface="Calibri"/>
              <a:sym typeface="Calibri"/>
            </a:endParaRPr>
          </a:p>
        </p:txBody>
      </p:sp>
      <p:sp>
        <p:nvSpPr>
          <p:cNvPr id="435" name="Google Shape;435;p19"/>
          <p:cNvSpPr/>
          <p:nvPr/>
        </p:nvSpPr>
        <p:spPr>
          <a:xfrm>
            <a:off x="5204190" y="3473062"/>
            <a:ext cx="301377" cy="161583"/>
          </a:xfrm>
          <a:prstGeom prst="rect">
            <a:avLst/>
          </a:prstGeom>
          <a:solidFill>
            <a:schemeClr val="lt1"/>
          </a:solidFill>
          <a:ln>
            <a:noFill/>
          </a:ln>
        </p:spPr>
        <p:txBody>
          <a:bodyPr spcFirstLastPara="1" wrap="square" lIns="0" tIns="0" rIns="27000" bIns="0" anchor="t" anchorCtr="0">
            <a:spAutoFit/>
          </a:bodyPr>
          <a:lstStyle/>
          <a:p>
            <a:pPr defTabSz="685800"/>
            <a:r>
              <a:rPr lang="en-US" sz="1050">
                <a:latin typeface="Calibri"/>
                <a:ea typeface="Calibri"/>
                <a:cs typeface="Calibri"/>
                <a:sym typeface="Calibri"/>
              </a:rPr>
              <a:t>2009</a:t>
            </a:r>
            <a:endParaRPr sz="900">
              <a:latin typeface="Calibri"/>
              <a:ea typeface="Calibri"/>
              <a:cs typeface="Calibri"/>
              <a:sym typeface="Calibri"/>
            </a:endParaRPr>
          </a:p>
        </p:txBody>
      </p:sp>
      <p:sp>
        <p:nvSpPr>
          <p:cNvPr id="436" name="Google Shape;436;p19"/>
          <p:cNvSpPr/>
          <p:nvPr/>
        </p:nvSpPr>
        <p:spPr>
          <a:xfrm>
            <a:off x="1902609" y="4589075"/>
            <a:ext cx="301377" cy="161583"/>
          </a:xfrm>
          <a:prstGeom prst="rect">
            <a:avLst/>
          </a:prstGeom>
          <a:solidFill>
            <a:schemeClr val="lt1"/>
          </a:solidFill>
          <a:ln>
            <a:noFill/>
          </a:ln>
        </p:spPr>
        <p:txBody>
          <a:bodyPr spcFirstLastPara="1" wrap="square" lIns="0" tIns="0" rIns="27000" bIns="0" anchor="t" anchorCtr="0">
            <a:spAutoFit/>
          </a:bodyPr>
          <a:lstStyle/>
          <a:p>
            <a:pPr defTabSz="685800"/>
            <a:r>
              <a:rPr lang="en-US" sz="1050">
                <a:latin typeface="Calibri"/>
                <a:ea typeface="Calibri"/>
                <a:cs typeface="Calibri"/>
                <a:sym typeface="Calibri"/>
              </a:rPr>
              <a:t>2007</a:t>
            </a:r>
            <a:endParaRPr sz="900">
              <a:latin typeface="Calibri"/>
              <a:ea typeface="Calibri"/>
              <a:cs typeface="Calibri"/>
              <a:sym typeface="Calibri"/>
            </a:endParaRPr>
          </a:p>
        </p:txBody>
      </p:sp>
      <p:sp>
        <p:nvSpPr>
          <p:cNvPr id="437" name="Google Shape;437;p19"/>
          <p:cNvSpPr/>
          <p:nvPr/>
        </p:nvSpPr>
        <p:spPr>
          <a:xfrm>
            <a:off x="4087871" y="4565056"/>
            <a:ext cx="301377" cy="161583"/>
          </a:xfrm>
          <a:prstGeom prst="rect">
            <a:avLst/>
          </a:prstGeom>
          <a:solidFill>
            <a:schemeClr val="lt1"/>
          </a:solidFill>
          <a:ln>
            <a:noFill/>
          </a:ln>
        </p:spPr>
        <p:txBody>
          <a:bodyPr spcFirstLastPara="1" wrap="square" lIns="0" tIns="0" rIns="27000" bIns="0" anchor="t" anchorCtr="0">
            <a:spAutoFit/>
          </a:bodyPr>
          <a:lstStyle/>
          <a:p>
            <a:pPr defTabSz="685800"/>
            <a:r>
              <a:rPr lang="en-US" sz="1050">
                <a:latin typeface="Calibri"/>
                <a:ea typeface="Calibri"/>
                <a:cs typeface="Calibri"/>
                <a:sym typeface="Calibri"/>
              </a:rPr>
              <a:t>2005</a:t>
            </a:r>
            <a:endParaRPr sz="900">
              <a:latin typeface="Calibri"/>
              <a:ea typeface="Calibri"/>
              <a:cs typeface="Calibri"/>
              <a:sym typeface="Calibri"/>
            </a:endParaRPr>
          </a:p>
        </p:txBody>
      </p:sp>
      <p:sp>
        <p:nvSpPr>
          <p:cNvPr id="438" name="Google Shape;438;p19"/>
          <p:cNvSpPr/>
          <p:nvPr/>
        </p:nvSpPr>
        <p:spPr>
          <a:xfrm>
            <a:off x="5223749" y="4546393"/>
            <a:ext cx="301377" cy="161583"/>
          </a:xfrm>
          <a:prstGeom prst="rect">
            <a:avLst/>
          </a:prstGeom>
          <a:solidFill>
            <a:schemeClr val="lt1"/>
          </a:solidFill>
          <a:ln>
            <a:noFill/>
          </a:ln>
        </p:spPr>
        <p:txBody>
          <a:bodyPr spcFirstLastPara="1" wrap="square" lIns="0" tIns="0" rIns="27000" bIns="0" anchor="t" anchorCtr="0">
            <a:spAutoFit/>
          </a:bodyPr>
          <a:lstStyle/>
          <a:p>
            <a:pPr defTabSz="685800"/>
            <a:r>
              <a:rPr lang="en-US" sz="1050">
                <a:latin typeface="Calibri"/>
                <a:ea typeface="Calibri"/>
                <a:cs typeface="Calibri"/>
                <a:sym typeface="Calibri"/>
              </a:rPr>
              <a:t>2004</a:t>
            </a:r>
            <a:endParaRPr sz="900">
              <a:latin typeface="Calibri"/>
              <a:ea typeface="Calibri"/>
              <a:cs typeface="Calibri"/>
              <a:sym typeface="Calibri"/>
            </a:endParaRPr>
          </a:p>
        </p:txBody>
      </p:sp>
      <p:sp>
        <p:nvSpPr>
          <p:cNvPr id="439" name="Google Shape;439;p19"/>
          <p:cNvSpPr/>
          <p:nvPr/>
        </p:nvSpPr>
        <p:spPr>
          <a:xfrm>
            <a:off x="5711945" y="3948155"/>
            <a:ext cx="3344670" cy="11079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pPr marL="285750" indent="-285750" defTabSz="685800">
              <a:buSzPct val="100000"/>
              <a:buFont typeface="Wingdings" panose="05000000000000000000" pitchFamily="2" charset="2"/>
              <a:buChar char="q"/>
            </a:pPr>
            <a:r>
              <a:rPr lang="en-US" sz="1350" dirty="0">
                <a:latin typeface="Calibri"/>
                <a:ea typeface="Calibri"/>
                <a:cs typeface="Calibri"/>
                <a:sym typeface="Calibri"/>
              </a:rPr>
              <a:t>Based on modelling, rank of the total Arctic ice volume for summer 2025 is close to the lowest for 2004-2025 though same as in 2024, mostly due to loss of SIT in Canadian Arctic</a:t>
            </a:r>
            <a:endParaRPr sz="1200" dirty="0">
              <a:latin typeface="Calibri"/>
              <a:ea typeface="Calibri"/>
              <a:cs typeface="Calibri"/>
              <a:sym typeface="Calibri"/>
            </a:endParaRPr>
          </a:p>
        </p:txBody>
      </p:sp>
      <p:sp>
        <p:nvSpPr>
          <p:cNvPr id="440" name="Google Shape;440;p19"/>
          <p:cNvSpPr/>
          <p:nvPr/>
        </p:nvSpPr>
        <p:spPr>
          <a:xfrm>
            <a:off x="21678" y="4937822"/>
            <a:ext cx="4957746" cy="184636"/>
          </a:xfrm>
          <a:prstGeom prst="rect">
            <a:avLst/>
          </a:prstGeom>
          <a:noFill/>
          <a:ln>
            <a:noFill/>
          </a:ln>
        </p:spPr>
        <p:txBody>
          <a:bodyPr spcFirstLastPara="1" wrap="square" lIns="68569" tIns="34275" rIns="68569" bIns="34275" anchor="t" anchorCtr="0">
            <a:spAutoFit/>
          </a:bodyPr>
          <a:lstStyle/>
          <a:p>
            <a:pPr defTabSz="685800"/>
            <a:r>
              <a:rPr lang="en-US" sz="750">
                <a:latin typeface="Calibri"/>
                <a:ea typeface="Calibri"/>
                <a:cs typeface="Calibri"/>
                <a:sym typeface="Calibri"/>
              </a:rPr>
              <a:t>[DMI North Atlantic - Arctic Ocean model HYCOM-CICE - http://ocean.dmi.dk/models/hycom.uk.php]</a:t>
            </a:r>
            <a:endParaRPr sz="750">
              <a:solidFill>
                <a:srgbClr val="548135"/>
              </a:solidFill>
              <a:latin typeface="Calibri"/>
              <a:ea typeface="Calibri"/>
              <a:cs typeface="Calibri"/>
              <a:sym typeface="Calibri"/>
            </a:endParaRPr>
          </a:p>
        </p:txBody>
      </p:sp>
      <p:sp>
        <p:nvSpPr>
          <p:cNvPr id="441" name="Google Shape;441;p19"/>
          <p:cNvSpPr txBox="1"/>
          <p:nvPr/>
        </p:nvSpPr>
        <p:spPr>
          <a:xfrm>
            <a:off x="-888135" y="8872"/>
            <a:ext cx="6777372" cy="270030"/>
          </a:xfrm>
          <a:prstGeom prst="rect">
            <a:avLst/>
          </a:prstGeom>
          <a:noFill/>
          <a:ln>
            <a:noFill/>
          </a:ln>
        </p:spPr>
        <p:txBody>
          <a:bodyPr spcFirstLastPara="1" wrap="square" lIns="68569" tIns="34275" rIns="68569" bIns="34275" anchor="ctr" anchorCtr="0">
            <a:noAutofit/>
          </a:bodyPr>
          <a:lstStyle/>
          <a:p>
            <a:pPr algn="ctr" defTabSz="685800"/>
            <a:r>
              <a:rPr lang="en-US" sz="1500" b="1" dirty="0">
                <a:latin typeface="Calibri"/>
                <a:ea typeface="Calibri"/>
                <a:cs typeface="Calibri"/>
                <a:sym typeface="Calibri"/>
              </a:rPr>
              <a:t>Sea ice thickness for 18 Sep 2004…2025 and ice volume</a:t>
            </a:r>
            <a:endParaRPr sz="1500" b="1" dirty="0">
              <a:latin typeface="Calibri"/>
              <a:ea typeface="Calibri"/>
              <a:cs typeface="Calibri"/>
              <a:sym typeface="Calibri"/>
            </a:endParaRPr>
          </a:p>
        </p:txBody>
      </p:sp>
      <p:sp>
        <p:nvSpPr>
          <p:cNvPr id="442" name="Google Shape;442;p19"/>
          <p:cNvSpPr/>
          <p:nvPr/>
        </p:nvSpPr>
        <p:spPr>
          <a:xfrm>
            <a:off x="3034228" y="4573007"/>
            <a:ext cx="301377" cy="161583"/>
          </a:xfrm>
          <a:prstGeom prst="rect">
            <a:avLst/>
          </a:prstGeom>
          <a:solidFill>
            <a:schemeClr val="lt1"/>
          </a:solidFill>
          <a:ln>
            <a:noFill/>
          </a:ln>
        </p:spPr>
        <p:txBody>
          <a:bodyPr spcFirstLastPara="1" wrap="square" lIns="0" tIns="0" rIns="27000" bIns="0" anchor="t" anchorCtr="0">
            <a:spAutoFit/>
          </a:bodyPr>
          <a:lstStyle/>
          <a:p>
            <a:pPr defTabSz="685800"/>
            <a:r>
              <a:rPr lang="en-US" sz="1050">
                <a:latin typeface="Calibri"/>
                <a:ea typeface="Calibri"/>
                <a:cs typeface="Calibri"/>
                <a:sym typeface="Calibri"/>
              </a:rPr>
              <a:t>2006</a:t>
            </a:r>
            <a:endParaRPr sz="900">
              <a:latin typeface="Calibri"/>
              <a:ea typeface="Calibri"/>
              <a:cs typeface="Calibri"/>
              <a:sym typeface="Calibri"/>
            </a:endParaRPr>
          </a:p>
        </p:txBody>
      </p:sp>
      <p:sp>
        <p:nvSpPr>
          <p:cNvPr id="443" name="Google Shape;443;p19"/>
          <p:cNvSpPr/>
          <p:nvPr/>
        </p:nvSpPr>
        <p:spPr>
          <a:xfrm>
            <a:off x="4050336" y="1163717"/>
            <a:ext cx="301377" cy="161583"/>
          </a:xfrm>
          <a:prstGeom prst="rect">
            <a:avLst/>
          </a:prstGeom>
          <a:solidFill>
            <a:schemeClr val="lt1"/>
          </a:solidFill>
          <a:ln>
            <a:noFill/>
          </a:ln>
        </p:spPr>
        <p:txBody>
          <a:bodyPr spcFirstLastPara="1" wrap="square" lIns="0" tIns="0" rIns="27000" bIns="0" anchor="t" anchorCtr="0">
            <a:spAutoFit/>
          </a:bodyPr>
          <a:lstStyle/>
          <a:p>
            <a:pPr defTabSz="685800"/>
            <a:r>
              <a:rPr lang="en-US" sz="1050">
                <a:latin typeface="Calibri"/>
                <a:ea typeface="Calibri"/>
                <a:cs typeface="Calibri"/>
                <a:sym typeface="Calibri"/>
              </a:rPr>
              <a:t>2021</a:t>
            </a:r>
            <a:endParaRPr sz="900">
              <a:latin typeface="Calibri"/>
              <a:ea typeface="Calibri"/>
              <a:cs typeface="Calibri"/>
              <a:sym typeface="Calibri"/>
            </a:endParaRPr>
          </a:p>
        </p:txBody>
      </p:sp>
      <p:sp>
        <p:nvSpPr>
          <p:cNvPr id="444" name="Google Shape;444;p19"/>
          <p:cNvSpPr/>
          <p:nvPr/>
        </p:nvSpPr>
        <p:spPr>
          <a:xfrm>
            <a:off x="2934538" y="1120932"/>
            <a:ext cx="301377" cy="161583"/>
          </a:xfrm>
          <a:prstGeom prst="rect">
            <a:avLst/>
          </a:prstGeom>
          <a:solidFill>
            <a:schemeClr val="lt1"/>
          </a:solidFill>
          <a:ln>
            <a:noFill/>
          </a:ln>
        </p:spPr>
        <p:txBody>
          <a:bodyPr spcFirstLastPara="1" wrap="square" lIns="0" tIns="0" rIns="27000" bIns="0" anchor="t" anchorCtr="0">
            <a:spAutoFit/>
          </a:bodyPr>
          <a:lstStyle/>
          <a:p>
            <a:pPr defTabSz="685800"/>
            <a:r>
              <a:rPr lang="en-US" sz="1050" dirty="0">
                <a:latin typeface="Calibri"/>
                <a:ea typeface="Calibri"/>
                <a:cs typeface="Calibri"/>
                <a:sym typeface="Calibri"/>
              </a:rPr>
              <a:t>2022</a:t>
            </a:r>
            <a:endParaRPr sz="900" dirty="0">
              <a:latin typeface="Calibri"/>
              <a:ea typeface="Calibri"/>
              <a:cs typeface="Calibri"/>
              <a:sym typeface="Calibri"/>
            </a:endParaRPr>
          </a:p>
        </p:txBody>
      </p:sp>
      <p:pic>
        <p:nvPicPr>
          <p:cNvPr id="445" name="Google Shape;445;p19"/>
          <p:cNvPicPr preferRelativeResize="0"/>
          <p:nvPr/>
        </p:nvPicPr>
        <p:blipFill rotWithShape="1">
          <a:blip r:embed="rId23">
            <a:alphaModFix/>
          </a:blip>
          <a:srcRect/>
          <a:stretch/>
        </p:blipFill>
        <p:spPr>
          <a:xfrm>
            <a:off x="48126" y="3755798"/>
            <a:ext cx="1102803" cy="1211194"/>
          </a:xfrm>
          <a:prstGeom prst="rect">
            <a:avLst/>
          </a:prstGeom>
          <a:noFill/>
          <a:ln>
            <a:noFill/>
          </a:ln>
        </p:spPr>
      </p:pic>
      <p:sp>
        <p:nvSpPr>
          <p:cNvPr id="446" name="Google Shape;446;p19"/>
          <p:cNvSpPr/>
          <p:nvPr/>
        </p:nvSpPr>
        <p:spPr>
          <a:xfrm>
            <a:off x="849846" y="4607123"/>
            <a:ext cx="301377" cy="161583"/>
          </a:xfrm>
          <a:prstGeom prst="rect">
            <a:avLst/>
          </a:prstGeom>
          <a:solidFill>
            <a:schemeClr val="lt1"/>
          </a:solidFill>
          <a:ln>
            <a:noFill/>
          </a:ln>
        </p:spPr>
        <p:txBody>
          <a:bodyPr spcFirstLastPara="1" wrap="square" lIns="0" tIns="0" rIns="27000" bIns="0" anchor="t" anchorCtr="0">
            <a:spAutoFit/>
          </a:bodyPr>
          <a:lstStyle/>
          <a:p>
            <a:pPr defTabSz="685800"/>
            <a:r>
              <a:rPr lang="en-US" sz="1050">
                <a:latin typeface="Calibri"/>
                <a:ea typeface="Calibri"/>
                <a:cs typeface="Calibri"/>
                <a:sym typeface="Calibri"/>
              </a:rPr>
              <a:t>2008</a:t>
            </a:r>
            <a:endParaRPr sz="900">
              <a:latin typeface="Calibri"/>
              <a:ea typeface="Calibri"/>
              <a:cs typeface="Calibri"/>
              <a:sym typeface="Calibri"/>
            </a:endParaRPr>
          </a:p>
        </p:txBody>
      </p:sp>
      <p:sp>
        <p:nvSpPr>
          <p:cNvPr id="447" name="Google Shape;447;p19"/>
          <p:cNvSpPr/>
          <p:nvPr/>
        </p:nvSpPr>
        <p:spPr>
          <a:xfrm>
            <a:off x="775226" y="3471537"/>
            <a:ext cx="301377" cy="161583"/>
          </a:xfrm>
          <a:prstGeom prst="rect">
            <a:avLst/>
          </a:prstGeom>
          <a:solidFill>
            <a:schemeClr val="lt1"/>
          </a:solidFill>
          <a:ln>
            <a:noFill/>
          </a:ln>
        </p:spPr>
        <p:txBody>
          <a:bodyPr spcFirstLastPara="1" wrap="square" lIns="0" tIns="0" rIns="27000" bIns="0" anchor="t" anchorCtr="0">
            <a:spAutoFit/>
          </a:bodyPr>
          <a:lstStyle/>
          <a:p>
            <a:pPr defTabSz="685800"/>
            <a:r>
              <a:rPr lang="en-US" sz="1050">
                <a:latin typeface="Calibri"/>
                <a:ea typeface="Calibri"/>
                <a:cs typeface="Calibri"/>
                <a:sym typeface="Calibri"/>
              </a:rPr>
              <a:t>2013</a:t>
            </a:r>
            <a:endParaRPr sz="900">
              <a:latin typeface="Calibri"/>
              <a:ea typeface="Calibri"/>
              <a:cs typeface="Calibri"/>
              <a:sym typeface="Calibri"/>
            </a:endParaRPr>
          </a:p>
        </p:txBody>
      </p:sp>
      <p:sp>
        <p:nvSpPr>
          <p:cNvPr id="448" name="Google Shape;448;p19"/>
          <p:cNvSpPr/>
          <p:nvPr/>
        </p:nvSpPr>
        <p:spPr>
          <a:xfrm>
            <a:off x="763874" y="2337270"/>
            <a:ext cx="301377" cy="161583"/>
          </a:xfrm>
          <a:prstGeom prst="rect">
            <a:avLst/>
          </a:prstGeom>
          <a:solidFill>
            <a:schemeClr val="lt1"/>
          </a:solidFill>
          <a:ln>
            <a:noFill/>
          </a:ln>
        </p:spPr>
        <p:txBody>
          <a:bodyPr spcFirstLastPara="1" wrap="square" lIns="0" tIns="0" rIns="27000" bIns="0" anchor="t" anchorCtr="0">
            <a:spAutoFit/>
          </a:bodyPr>
          <a:lstStyle/>
          <a:p>
            <a:pPr defTabSz="685800"/>
            <a:r>
              <a:rPr lang="en-US" sz="1050">
                <a:latin typeface="Calibri"/>
                <a:ea typeface="Calibri"/>
                <a:cs typeface="Calibri"/>
                <a:sym typeface="Calibri"/>
              </a:rPr>
              <a:t>2018</a:t>
            </a:r>
            <a:endParaRPr sz="900">
              <a:latin typeface="Calibri"/>
              <a:ea typeface="Calibri"/>
              <a:cs typeface="Calibri"/>
              <a:sym typeface="Calibri"/>
            </a:endParaRPr>
          </a:p>
        </p:txBody>
      </p:sp>
      <p:sp>
        <p:nvSpPr>
          <p:cNvPr id="4" name="Google Shape;444;p19">
            <a:extLst>
              <a:ext uri="{FF2B5EF4-FFF2-40B4-BE49-F238E27FC236}">
                <a16:creationId xmlns:a16="http://schemas.microsoft.com/office/drawing/2014/main" id="{18A368CD-00E6-3E1D-764B-960876A5C15C}"/>
              </a:ext>
            </a:extLst>
          </p:cNvPr>
          <p:cNvSpPr/>
          <p:nvPr/>
        </p:nvSpPr>
        <p:spPr>
          <a:xfrm>
            <a:off x="1849529" y="1138813"/>
            <a:ext cx="301377" cy="161583"/>
          </a:xfrm>
          <a:prstGeom prst="rect">
            <a:avLst/>
          </a:prstGeom>
          <a:solidFill>
            <a:schemeClr val="lt1"/>
          </a:solidFill>
          <a:ln>
            <a:noFill/>
          </a:ln>
        </p:spPr>
        <p:txBody>
          <a:bodyPr spcFirstLastPara="1" wrap="square" lIns="0" tIns="0" rIns="27000" bIns="0" anchor="t" anchorCtr="0">
            <a:spAutoFit/>
          </a:bodyPr>
          <a:lstStyle/>
          <a:p>
            <a:pPr defTabSz="685800"/>
            <a:r>
              <a:rPr lang="en-US" sz="1050" dirty="0">
                <a:latin typeface="Calibri"/>
                <a:ea typeface="Calibri"/>
                <a:cs typeface="Calibri"/>
                <a:sym typeface="Calibri"/>
              </a:rPr>
              <a:t>2023</a:t>
            </a:r>
            <a:endParaRPr sz="900" dirty="0">
              <a:latin typeface="Calibri"/>
              <a:ea typeface="Calibri"/>
              <a:cs typeface="Calibri"/>
              <a:sym typeface="Calibri"/>
            </a:endParaRPr>
          </a:p>
        </p:txBody>
      </p:sp>
      <p:pic>
        <p:nvPicPr>
          <p:cNvPr id="5" name="Picture 4">
            <a:extLst>
              <a:ext uri="{FF2B5EF4-FFF2-40B4-BE49-F238E27FC236}">
                <a16:creationId xmlns:a16="http://schemas.microsoft.com/office/drawing/2014/main" id="{914BD7C0-4360-3645-08B7-5EA2C0BC824D}"/>
              </a:ext>
            </a:extLst>
          </p:cNvPr>
          <p:cNvPicPr>
            <a:picLocks noChangeAspect="1"/>
          </p:cNvPicPr>
          <p:nvPr/>
        </p:nvPicPr>
        <p:blipFill>
          <a:blip r:embed="rId24"/>
          <a:stretch>
            <a:fillRect/>
          </a:stretch>
        </p:blipFill>
        <p:spPr>
          <a:xfrm>
            <a:off x="61618" y="326357"/>
            <a:ext cx="1064775" cy="1169429"/>
          </a:xfrm>
          <a:prstGeom prst="rect">
            <a:avLst/>
          </a:prstGeom>
        </p:spPr>
      </p:pic>
      <p:sp>
        <p:nvSpPr>
          <p:cNvPr id="9" name="Google Shape;444;p19">
            <a:extLst>
              <a:ext uri="{FF2B5EF4-FFF2-40B4-BE49-F238E27FC236}">
                <a16:creationId xmlns:a16="http://schemas.microsoft.com/office/drawing/2014/main" id="{CC8C072E-CAC7-91A8-EB25-A4D99491E814}"/>
              </a:ext>
            </a:extLst>
          </p:cNvPr>
          <p:cNvSpPr/>
          <p:nvPr/>
        </p:nvSpPr>
        <p:spPr>
          <a:xfrm>
            <a:off x="6255943" y="949260"/>
            <a:ext cx="565634" cy="207749"/>
          </a:xfrm>
          <a:prstGeom prst="rect">
            <a:avLst/>
          </a:prstGeom>
          <a:solidFill>
            <a:schemeClr val="lt1"/>
          </a:solidFill>
          <a:ln>
            <a:noFill/>
          </a:ln>
        </p:spPr>
        <p:txBody>
          <a:bodyPr spcFirstLastPara="1" wrap="square" lIns="0" tIns="0" rIns="27000" bIns="0" anchor="t" anchorCtr="0">
            <a:spAutoFit/>
          </a:bodyPr>
          <a:lstStyle/>
          <a:p>
            <a:pPr defTabSz="685800"/>
            <a:r>
              <a:rPr lang="en-US" sz="1350" b="1" dirty="0">
                <a:latin typeface="Calibri"/>
                <a:ea typeface="Calibri"/>
                <a:cs typeface="Calibri"/>
                <a:sym typeface="Calibri"/>
              </a:rPr>
              <a:t>2025</a:t>
            </a:r>
            <a:endParaRPr sz="1200" b="1" dirty="0">
              <a:latin typeface="Calibri"/>
              <a:ea typeface="Calibri"/>
              <a:cs typeface="Calibri"/>
              <a:sym typeface="Calibri"/>
            </a:endParaRPr>
          </a:p>
        </p:txBody>
      </p:sp>
      <p:sp>
        <p:nvSpPr>
          <p:cNvPr id="6" name="Google Shape;444;p19">
            <a:extLst>
              <a:ext uri="{FF2B5EF4-FFF2-40B4-BE49-F238E27FC236}">
                <a16:creationId xmlns:a16="http://schemas.microsoft.com/office/drawing/2014/main" id="{309C201C-7ECD-F07C-0333-64E66B02F2A0}"/>
              </a:ext>
            </a:extLst>
          </p:cNvPr>
          <p:cNvSpPr/>
          <p:nvPr/>
        </p:nvSpPr>
        <p:spPr>
          <a:xfrm>
            <a:off x="789297" y="1140642"/>
            <a:ext cx="301377" cy="161583"/>
          </a:xfrm>
          <a:prstGeom prst="rect">
            <a:avLst/>
          </a:prstGeom>
          <a:solidFill>
            <a:schemeClr val="lt1"/>
          </a:solidFill>
          <a:ln>
            <a:noFill/>
          </a:ln>
        </p:spPr>
        <p:txBody>
          <a:bodyPr spcFirstLastPara="1" wrap="square" lIns="0" tIns="0" rIns="27000" bIns="0" anchor="t" anchorCtr="0">
            <a:spAutoFit/>
          </a:bodyPr>
          <a:lstStyle/>
          <a:p>
            <a:pPr defTabSz="685800"/>
            <a:r>
              <a:rPr lang="en-US" sz="1050" dirty="0">
                <a:latin typeface="Calibri"/>
                <a:ea typeface="Calibri"/>
                <a:cs typeface="Calibri"/>
                <a:sym typeface="Calibri"/>
              </a:rPr>
              <a:t>2024</a:t>
            </a:r>
            <a:endParaRPr sz="900" dirty="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0"/>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US"/>
              <a:pPr defTabSz="685800"/>
              <a:t>33</a:t>
            </a:fld>
            <a:endParaRPr/>
          </a:p>
        </p:txBody>
      </p:sp>
      <p:sp>
        <p:nvSpPr>
          <p:cNvPr id="454" name="Google Shape;454;p20"/>
          <p:cNvSpPr/>
          <p:nvPr/>
        </p:nvSpPr>
        <p:spPr>
          <a:xfrm>
            <a:off x="1171575" y="1050434"/>
            <a:ext cx="6919406" cy="2008212"/>
          </a:xfrm>
          <a:prstGeom prst="rect">
            <a:avLst/>
          </a:prstGeom>
          <a:noFill/>
          <a:ln>
            <a:noFill/>
          </a:ln>
        </p:spPr>
        <p:txBody>
          <a:bodyPr spcFirstLastPara="1" wrap="square" lIns="68569" tIns="34275" rIns="68569" bIns="34275" anchor="t" anchorCtr="0">
            <a:spAutoFit/>
          </a:bodyPr>
          <a:lstStyle/>
          <a:p>
            <a:pPr defTabSz="685800"/>
            <a:r>
              <a:rPr lang="en-US" sz="2800" b="1" dirty="0">
                <a:effectLst>
                  <a:outerShdw blurRad="38100" dist="38100" dir="2700000" algn="tl">
                    <a:srgbClr val="000000">
                      <a:alpha val="43137"/>
                    </a:srgbClr>
                  </a:outerShdw>
                </a:effectLst>
                <a:latin typeface="Calibri"/>
                <a:ea typeface="Calibri"/>
                <a:cs typeface="Calibri"/>
                <a:sym typeface="Calibri"/>
              </a:rPr>
              <a:t>Polar Ocean</a:t>
            </a:r>
            <a:endParaRPr sz="1050" b="1" dirty="0">
              <a:effectLst>
                <a:outerShdw blurRad="38100" dist="38100" dir="2700000" algn="tl">
                  <a:srgbClr val="000000">
                    <a:alpha val="43137"/>
                  </a:srgbClr>
                </a:outerShdw>
              </a:effectLst>
            </a:endParaRPr>
          </a:p>
          <a:p>
            <a:pPr defTabSz="685800"/>
            <a:endParaRPr sz="2700" dirty="0">
              <a:latin typeface="Calibri"/>
              <a:ea typeface="Calibri"/>
              <a:cs typeface="Calibri"/>
              <a:sym typeface="Calibri"/>
            </a:endParaRPr>
          </a:p>
          <a:p>
            <a:pPr marL="685800" lvl="1" indent="-342900" defTabSz="685800">
              <a:buSzPct val="100000"/>
              <a:buFont typeface="Wingdings" panose="05000000000000000000" pitchFamily="2" charset="2"/>
              <a:buChar char="q"/>
            </a:pPr>
            <a:r>
              <a:rPr lang="en-US" sz="2400" dirty="0">
                <a:latin typeface="Calibri"/>
                <a:ea typeface="Calibri"/>
                <a:cs typeface="Calibri"/>
                <a:sym typeface="Calibri"/>
              </a:rPr>
              <a:t>Storms - Wave and swell height</a:t>
            </a:r>
            <a:endParaRPr lang="en-US" sz="2400" dirty="0"/>
          </a:p>
          <a:p>
            <a:pPr marL="685800" lvl="1" indent="-342900" defTabSz="685800">
              <a:buSzPct val="100000"/>
              <a:buFont typeface="Wingdings" panose="05000000000000000000" pitchFamily="2" charset="2"/>
              <a:buChar char="q"/>
            </a:pPr>
            <a:r>
              <a:rPr lang="en-US" sz="2400" dirty="0">
                <a:latin typeface="Calibri"/>
                <a:ea typeface="Calibri"/>
                <a:cs typeface="Calibri"/>
                <a:sym typeface="Calibri"/>
              </a:rPr>
              <a:t>Upper ocean heat content</a:t>
            </a:r>
            <a:endParaRPr sz="1050" dirty="0"/>
          </a:p>
          <a:p>
            <a:pPr marL="685800" lvl="1" indent="-342900" defTabSz="685800">
              <a:buSzPct val="100000"/>
              <a:buFont typeface="Wingdings" panose="05000000000000000000" pitchFamily="2" charset="2"/>
              <a:buChar char="q"/>
            </a:pPr>
            <a:r>
              <a:rPr lang="en-US" sz="2400" dirty="0">
                <a:latin typeface="Calibri"/>
                <a:ea typeface="Calibri"/>
                <a:cs typeface="Calibri"/>
                <a:sym typeface="Calibri"/>
              </a:rPr>
              <a:t>pH and acidification of the Arctic</a:t>
            </a:r>
            <a:endParaRPr sz="105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7" name="Picture 6">
            <a:extLst>
              <a:ext uri="{FF2B5EF4-FFF2-40B4-BE49-F238E27FC236}">
                <a16:creationId xmlns:a16="http://schemas.microsoft.com/office/drawing/2014/main" id="{CF687D5E-7E4C-5DC1-E3B1-033FA148067B}"/>
              </a:ext>
            </a:extLst>
          </p:cNvPr>
          <p:cNvPicPr>
            <a:picLocks noChangeAspect="1"/>
          </p:cNvPicPr>
          <p:nvPr/>
        </p:nvPicPr>
        <p:blipFill>
          <a:blip r:embed="rId3"/>
          <a:stretch>
            <a:fillRect/>
          </a:stretch>
        </p:blipFill>
        <p:spPr>
          <a:xfrm>
            <a:off x="3707596" y="449396"/>
            <a:ext cx="2920492" cy="2579378"/>
          </a:xfrm>
          <a:prstGeom prst="rect">
            <a:avLst/>
          </a:prstGeom>
        </p:spPr>
      </p:pic>
      <p:pic>
        <p:nvPicPr>
          <p:cNvPr id="6" name="Picture 5">
            <a:extLst>
              <a:ext uri="{FF2B5EF4-FFF2-40B4-BE49-F238E27FC236}">
                <a16:creationId xmlns:a16="http://schemas.microsoft.com/office/drawing/2014/main" id="{F73C4DA7-4945-7535-E463-C6115C48FDA4}"/>
              </a:ext>
            </a:extLst>
          </p:cNvPr>
          <p:cNvPicPr>
            <a:picLocks noChangeAspect="1"/>
          </p:cNvPicPr>
          <p:nvPr/>
        </p:nvPicPr>
        <p:blipFill>
          <a:blip r:embed="rId4"/>
          <a:stretch>
            <a:fillRect/>
          </a:stretch>
        </p:blipFill>
        <p:spPr>
          <a:xfrm>
            <a:off x="4065152" y="3028774"/>
            <a:ext cx="2222388" cy="1962813"/>
          </a:xfrm>
          <a:prstGeom prst="rect">
            <a:avLst/>
          </a:prstGeom>
        </p:spPr>
      </p:pic>
      <p:sp>
        <p:nvSpPr>
          <p:cNvPr id="472" name="Google Shape;472;p21"/>
          <p:cNvSpPr txBox="1"/>
          <p:nvPr/>
        </p:nvSpPr>
        <p:spPr>
          <a:xfrm>
            <a:off x="386842" y="1915200"/>
            <a:ext cx="3301379" cy="173121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pPr marL="285750" indent="-285750" algn="just" defTabSz="685800">
              <a:buSzPts val="1600"/>
              <a:buFont typeface="Wingdings" panose="05000000000000000000" pitchFamily="2" charset="2"/>
              <a:buChar char="q"/>
            </a:pPr>
            <a:r>
              <a:rPr lang="en-US" sz="1350" dirty="0">
                <a:latin typeface="Calibri" panose="020F0502020204030204" pitchFamily="34" charset="0"/>
                <a:ea typeface="Calibri" panose="020F0502020204030204" pitchFamily="34" charset="0"/>
                <a:cs typeface="Calibri" panose="020F0502020204030204" pitchFamily="34" charset="0"/>
                <a:sym typeface="Calibri"/>
              </a:rPr>
              <a:t>Both due to the level of cyclonic activity, partly lesser ice extent the northern Barents, Kara, Laptev, Bering, Canadian Arctic northern Beaufort were exposed to </a:t>
            </a:r>
            <a:r>
              <a:rPr lang="en-US" sz="1350" b="1" dirty="0">
                <a:solidFill>
                  <a:srgbClr val="FF0000"/>
                </a:solidFill>
                <a:latin typeface="Calibri" panose="020F0502020204030204" pitchFamily="34" charset="0"/>
                <a:ea typeface="Calibri" panose="020F0502020204030204" pitchFamily="34" charset="0"/>
                <a:cs typeface="Calibri" panose="020F0502020204030204" pitchFamily="34" charset="0"/>
                <a:sym typeface="Calibri"/>
              </a:rPr>
              <a:t>higher</a:t>
            </a:r>
            <a:r>
              <a:rPr lang="en-US" sz="1350" dirty="0">
                <a:latin typeface="Calibri" panose="020F0502020204030204" pitchFamily="34" charset="0"/>
                <a:ea typeface="Calibri" panose="020F0502020204030204" pitchFamily="34" charset="0"/>
                <a:cs typeface="Calibri" panose="020F0502020204030204" pitchFamily="34" charset="0"/>
                <a:sym typeface="Calibri"/>
              </a:rPr>
              <a:t> than in past stormy conditions with </a:t>
            </a:r>
            <a:r>
              <a:rPr lang="en-US" sz="1350" b="1" dirty="0">
                <a:solidFill>
                  <a:srgbClr val="2E75B5"/>
                </a:solidFill>
                <a:latin typeface="Calibri" panose="020F0502020204030204" pitchFamily="34" charset="0"/>
                <a:ea typeface="Calibri" panose="020F0502020204030204" pitchFamily="34" charset="0"/>
                <a:cs typeface="Calibri" panose="020F0502020204030204" pitchFamily="34" charset="0"/>
                <a:sym typeface="Calibri"/>
              </a:rPr>
              <a:t>calmer</a:t>
            </a:r>
            <a:r>
              <a:rPr lang="en-US" sz="1350" dirty="0">
                <a:latin typeface="Calibri" panose="020F0502020204030204" pitchFamily="34" charset="0"/>
                <a:ea typeface="Calibri" panose="020F0502020204030204" pitchFamily="34" charset="0"/>
                <a:cs typeface="Calibri" panose="020F0502020204030204" pitchFamily="34" charset="0"/>
                <a:sym typeface="Calibri"/>
              </a:rPr>
              <a:t> conditions occurring in southern Barents as well as partly in the NSR during some summer months. </a:t>
            </a:r>
            <a:endParaRPr lang="en-US" sz="1350" dirty="0">
              <a:latin typeface="Calibri" panose="020F0502020204030204" pitchFamily="34" charset="0"/>
              <a:ea typeface="Calibri" panose="020F0502020204030204" pitchFamily="34" charset="0"/>
              <a:cs typeface="Calibri" panose="020F0502020204030204" pitchFamily="34" charset="0"/>
            </a:endParaRPr>
          </a:p>
        </p:txBody>
      </p:sp>
      <p:sp>
        <p:nvSpPr>
          <p:cNvPr id="474" name="Google Shape;474;p21"/>
          <p:cNvSpPr txBox="1"/>
          <p:nvPr/>
        </p:nvSpPr>
        <p:spPr>
          <a:xfrm>
            <a:off x="4122460" y="2690545"/>
            <a:ext cx="1968795" cy="3923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050" b="1" dirty="0">
                <a:latin typeface="Calibri"/>
                <a:ea typeface="Calibri"/>
                <a:cs typeface="Calibri"/>
                <a:sym typeface="Calibri"/>
              </a:rPr>
              <a:t>JJA 2025 WWSH</a:t>
            </a:r>
          </a:p>
          <a:p>
            <a:pPr algn="ctr" defTabSz="685800"/>
            <a:r>
              <a:rPr lang="en-US" sz="1050" b="1" dirty="0">
                <a:latin typeface="Calibri"/>
                <a:ea typeface="Calibri"/>
                <a:cs typeface="Calibri"/>
                <a:sym typeface="Calibri"/>
              </a:rPr>
              <a:t>rank (1950-2024)</a:t>
            </a:r>
            <a:endParaRPr sz="1050" b="1" dirty="0">
              <a:latin typeface="Calibri"/>
              <a:ea typeface="Calibri"/>
              <a:cs typeface="Calibri"/>
              <a:sym typeface="Calibri"/>
            </a:endParaRPr>
          </a:p>
        </p:txBody>
      </p:sp>
      <p:sp>
        <p:nvSpPr>
          <p:cNvPr id="475" name="Google Shape;475;p21"/>
          <p:cNvSpPr txBox="1"/>
          <p:nvPr/>
        </p:nvSpPr>
        <p:spPr>
          <a:xfrm>
            <a:off x="98448" y="4860026"/>
            <a:ext cx="1876889"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dirty="0">
                <a:latin typeface="Calibri"/>
                <a:ea typeface="Calibri"/>
                <a:cs typeface="Calibri"/>
                <a:sym typeface="Calibri"/>
              </a:rPr>
              <a:t>[AARI / CCCS ERA5]</a:t>
            </a:r>
            <a:endParaRPr sz="1050" dirty="0">
              <a:latin typeface="Calibri"/>
              <a:ea typeface="Calibri"/>
              <a:cs typeface="Calibri"/>
              <a:sym typeface="Calibri"/>
            </a:endParaRPr>
          </a:p>
        </p:txBody>
      </p:sp>
      <p:sp>
        <p:nvSpPr>
          <p:cNvPr id="14" name="Google Shape;474;p21">
            <a:extLst>
              <a:ext uri="{FF2B5EF4-FFF2-40B4-BE49-F238E27FC236}">
                <a16:creationId xmlns:a16="http://schemas.microsoft.com/office/drawing/2014/main" id="{17C22F33-25A6-E307-0295-D2C0C96AA2F6}"/>
              </a:ext>
            </a:extLst>
          </p:cNvPr>
          <p:cNvSpPr txBox="1"/>
          <p:nvPr/>
        </p:nvSpPr>
        <p:spPr>
          <a:xfrm>
            <a:off x="3818435" y="4822683"/>
            <a:ext cx="2715822" cy="230802"/>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pl-PL" sz="1050" b="1" dirty="0">
                <a:latin typeface="Calibri"/>
                <a:ea typeface="Calibri"/>
                <a:cs typeface="Calibri"/>
                <a:sym typeface="Calibri"/>
              </a:rPr>
              <a:t>JJA 2024 WWSH</a:t>
            </a:r>
            <a:r>
              <a:rPr lang="en-US" sz="1050" b="1" dirty="0">
                <a:latin typeface="Calibri"/>
                <a:ea typeface="Calibri"/>
                <a:cs typeface="Calibri"/>
                <a:sym typeface="Calibri"/>
              </a:rPr>
              <a:t> </a:t>
            </a:r>
            <a:r>
              <a:rPr lang="pl-PL" sz="1050" b="1" dirty="0">
                <a:latin typeface="Calibri"/>
                <a:ea typeface="Calibri"/>
                <a:cs typeface="Calibri"/>
                <a:sym typeface="Calibri"/>
              </a:rPr>
              <a:t>rank (19</a:t>
            </a:r>
            <a:r>
              <a:rPr lang="en-US" sz="1050" b="1" dirty="0">
                <a:latin typeface="Calibri"/>
                <a:ea typeface="Calibri"/>
                <a:cs typeface="Calibri"/>
                <a:sym typeface="Calibri"/>
              </a:rPr>
              <a:t>50</a:t>
            </a:r>
            <a:r>
              <a:rPr lang="pl-PL" sz="1050" b="1" dirty="0">
                <a:latin typeface="Calibri"/>
                <a:ea typeface="Calibri"/>
                <a:cs typeface="Calibri"/>
                <a:sym typeface="Calibri"/>
              </a:rPr>
              <a:t>-202</a:t>
            </a:r>
            <a:r>
              <a:rPr lang="en-US" sz="1050" b="1" dirty="0">
                <a:latin typeface="Calibri"/>
                <a:ea typeface="Calibri"/>
                <a:cs typeface="Calibri"/>
                <a:sym typeface="Calibri"/>
              </a:rPr>
              <a:t>4</a:t>
            </a:r>
            <a:r>
              <a:rPr lang="pl-PL" sz="1050" b="1" dirty="0">
                <a:latin typeface="Calibri"/>
                <a:ea typeface="Calibri"/>
                <a:cs typeface="Calibri"/>
                <a:sym typeface="Calibri"/>
              </a:rPr>
              <a:t>)</a:t>
            </a:r>
          </a:p>
        </p:txBody>
      </p:sp>
      <p:sp>
        <p:nvSpPr>
          <p:cNvPr id="11" name="TextBox 10">
            <a:extLst>
              <a:ext uri="{FF2B5EF4-FFF2-40B4-BE49-F238E27FC236}">
                <a16:creationId xmlns:a16="http://schemas.microsoft.com/office/drawing/2014/main" id="{37274506-5BB7-03DF-74DD-962E010BBFF1}"/>
              </a:ext>
            </a:extLst>
          </p:cNvPr>
          <p:cNvSpPr txBox="1"/>
          <p:nvPr/>
        </p:nvSpPr>
        <p:spPr>
          <a:xfrm>
            <a:off x="449036" y="147590"/>
            <a:ext cx="7845879" cy="369332"/>
          </a:xfrm>
          <a:prstGeom prst="rect">
            <a:avLst/>
          </a:prstGeom>
          <a:noFill/>
        </p:spPr>
        <p:txBody>
          <a:bodyPr wrap="square">
            <a:spAutoFit/>
          </a:bodyPr>
          <a:lstStyle/>
          <a:p>
            <a:pPr defTabSz="685800"/>
            <a:r>
              <a:rPr lang="en-US" sz="1800" b="1" dirty="0">
                <a:latin typeface="Calibri"/>
                <a:ea typeface="Calibri"/>
                <a:cs typeface="Calibri"/>
                <a:sym typeface="Calibri"/>
              </a:rPr>
              <a:t>Wind waves and swell heights: MJJAS 2025 ranks (reanalysis)</a:t>
            </a:r>
            <a:endParaRPr lang="en-US" sz="1800" dirty="0"/>
          </a:p>
        </p:txBody>
      </p:sp>
      <p:sp>
        <p:nvSpPr>
          <p:cNvPr id="17" name="Google Shape;152;p5">
            <a:extLst>
              <a:ext uri="{FF2B5EF4-FFF2-40B4-BE49-F238E27FC236}">
                <a16:creationId xmlns:a16="http://schemas.microsoft.com/office/drawing/2014/main" id="{E6F98171-8074-2F8F-6772-E91F5B17FF22}"/>
              </a:ext>
            </a:extLst>
          </p:cNvPr>
          <p:cNvSpPr txBox="1"/>
          <p:nvPr/>
        </p:nvSpPr>
        <p:spPr>
          <a:xfrm>
            <a:off x="8199109" y="388974"/>
            <a:ext cx="423191" cy="230802"/>
          </a:xfrm>
          <a:prstGeom prst="rect">
            <a:avLst/>
          </a:prstGeom>
          <a:noFill/>
          <a:ln>
            <a:noFill/>
          </a:ln>
        </p:spPr>
        <p:txBody>
          <a:bodyPr spcFirstLastPara="1" wrap="square" lIns="68569" tIns="34275" rIns="68569" bIns="34275" anchor="t" anchorCtr="0">
            <a:spAutoFit/>
          </a:bodyPr>
          <a:lstStyle/>
          <a:p>
            <a:pPr defTabSz="685800"/>
            <a:r>
              <a:rPr lang="en-US" sz="1050" b="1" dirty="0">
                <a:latin typeface="Calibri"/>
                <a:ea typeface="Calibri"/>
                <a:cs typeface="Calibri"/>
                <a:sym typeface="Calibri"/>
              </a:rPr>
              <a:t>May</a:t>
            </a:r>
            <a:endParaRPr sz="1350" b="1" dirty="0">
              <a:latin typeface="Calibri"/>
              <a:ea typeface="Calibri"/>
              <a:cs typeface="Calibri"/>
              <a:sym typeface="Calibri"/>
            </a:endParaRPr>
          </a:p>
        </p:txBody>
      </p:sp>
      <p:sp>
        <p:nvSpPr>
          <p:cNvPr id="19" name="Google Shape;153;p5">
            <a:extLst>
              <a:ext uri="{FF2B5EF4-FFF2-40B4-BE49-F238E27FC236}">
                <a16:creationId xmlns:a16="http://schemas.microsoft.com/office/drawing/2014/main" id="{AB65066E-400A-0453-F935-A76154F5D899}"/>
              </a:ext>
            </a:extLst>
          </p:cNvPr>
          <p:cNvSpPr txBox="1"/>
          <p:nvPr/>
        </p:nvSpPr>
        <p:spPr>
          <a:xfrm>
            <a:off x="8234095" y="4367539"/>
            <a:ext cx="367244" cy="230802"/>
          </a:xfrm>
          <a:prstGeom prst="rect">
            <a:avLst/>
          </a:prstGeom>
          <a:noFill/>
          <a:ln>
            <a:noFill/>
          </a:ln>
        </p:spPr>
        <p:txBody>
          <a:bodyPr spcFirstLastPara="1" wrap="square" lIns="68569" tIns="34275" rIns="68569" bIns="34275" anchor="t" anchorCtr="0">
            <a:spAutoFit/>
          </a:bodyPr>
          <a:lstStyle/>
          <a:p>
            <a:pPr defTabSz="685800"/>
            <a:r>
              <a:rPr lang="en-US" sz="1050" b="1" dirty="0">
                <a:latin typeface="Calibri"/>
                <a:ea typeface="Calibri"/>
                <a:cs typeface="Calibri"/>
                <a:sym typeface="Calibri"/>
              </a:rPr>
              <a:t>Sep</a:t>
            </a:r>
            <a:endParaRPr sz="1350" b="1" dirty="0">
              <a:latin typeface="Calibri"/>
              <a:ea typeface="Calibri"/>
              <a:cs typeface="Calibri"/>
              <a:sym typeface="Calibri"/>
            </a:endParaRPr>
          </a:p>
        </p:txBody>
      </p:sp>
      <p:sp>
        <p:nvSpPr>
          <p:cNvPr id="20" name="Google Shape;154;p5">
            <a:extLst>
              <a:ext uri="{FF2B5EF4-FFF2-40B4-BE49-F238E27FC236}">
                <a16:creationId xmlns:a16="http://schemas.microsoft.com/office/drawing/2014/main" id="{E9672660-EA1E-3179-7176-E28D2B0B0748}"/>
              </a:ext>
            </a:extLst>
          </p:cNvPr>
          <p:cNvSpPr txBox="1"/>
          <p:nvPr/>
        </p:nvSpPr>
        <p:spPr>
          <a:xfrm>
            <a:off x="8227083" y="3382196"/>
            <a:ext cx="367244" cy="230802"/>
          </a:xfrm>
          <a:prstGeom prst="rect">
            <a:avLst/>
          </a:prstGeom>
          <a:noFill/>
          <a:ln>
            <a:noFill/>
          </a:ln>
        </p:spPr>
        <p:txBody>
          <a:bodyPr spcFirstLastPara="1" wrap="square" lIns="68569" tIns="34275" rIns="68569" bIns="34275" anchor="t" anchorCtr="0">
            <a:spAutoFit/>
          </a:bodyPr>
          <a:lstStyle/>
          <a:p>
            <a:pPr defTabSz="685800"/>
            <a:r>
              <a:rPr lang="en-US" sz="1050" b="1" dirty="0">
                <a:latin typeface="Calibri"/>
                <a:ea typeface="Calibri"/>
                <a:cs typeface="Calibri"/>
                <a:sym typeface="Calibri"/>
              </a:rPr>
              <a:t>Aug</a:t>
            </a:r>
            <a:endParaRPr sz="1350" b="1" dirty="0">
              <a:latin typeface="Calibri"/>
              <a:ea typeface="Calibri"/>
              <a:cs typeface="Calibri"/>
              <a:sym typeface="Calibri"/>
            </a:endParaRPr>
          </a:p>
        </p:txBody>
      </p:sp>
      <p:sp>
        <p:nvSpPr>
          <p:cNvPr id="21" name="Google Shape;155;p5">
            <a:extLst>
              <a:ext uri="{FF2B5EF4-FFF2-40B4-BE49-F238E27FC236}">
                <a16:creationId xmlns:a16="http://schemas.microsoft.com/office/drawing/2014/main" id="{62CD9D95-3311-F6CE-1AFD-7BA7CFB91135}"/>
              </a:ext>
            </a:extLst>
          </p:cNvPr>
          <p:cNvSpPr txBox="1"/>
          <p:nvPr/>
        </p:nvSpPr>
        <p:spPr>
          <a:xfrm>
            <a:off x="8255056" y="2378257"/>
            <a:ext cx="367244" cy="230802"/>
          </a:xfrm>
          <a:prstGeom prst="rect">
            <a:avLst/>
          </a:prstGeom>
          <a:noFill/>
          <a:ln>
            <a:noFill/>
          </a:ln>
        </p:spPr>
        <p:txBody>
          <a:bodyPr spcFirstLastPara="1" wrap="square" lIns="68569" tIns="34275" rIns="68569" bIns="34275" anchor="t" anchorCtr="0">
            <a:spAutoFit/>
          </a:bodyPr>
          <a:lstStyle/>
          <a:p>
            <a:pPr defTabSz="685800"/>
            <a:r>
              <a:rPr lang="en-US" sz="1050" b="1" dirty="0">
                <a:latin typeface="Calibri"/>
                <a:ea typeface="Calibri"/>
                <a:cs typeface="Calibri"/>
                <a:sym typeface="Calibri"/>
              </a:rPr>
              <a:t>Jul</a:t>
            </a:r>
            <a:endParaRPr sz="1350" b="1" dirty="0">
              <a:latin typeface="Calibri"/>
              <a:ea typeface="Calibri"/>
              <a:cs typeface="Calibri"/>
              <a:sym typeface="Calibri"/>
            </a:endParaRPr>
          </a:p>
        </p:txBody>
      </p:sp>
      <p:sp>
        <p:nvSpPr>
          <p:cNvPr id="22" name="Google Shape;156;p5">
            <a:extLst>
              <a:ext uri="{FF2B5EF4-FFF2-40B4-BE49-F238E27FC236}">
                <a16:creationId xmlns:a16="http://schemas.microsoft.com/office/drawing/2014/main" id="{E1221B5D-D78C-4E2B-D567-9C6D6B66011A}"/>
              </a:ext>
            </a:extLst>
          </p:cNvPr>
          <p:cNvSpPr txBox="1"/>
          <p:nvPr/>
        </p:nvSpPr>
        <p:spPr>
          <a:xfrm>
            <a:off x="8227083" y="1353179"/>
            <a:ext cx="367244" cy="230802"/>
          </a:xfrm>
          <a:prstGeom prst="rect">
            <a:avLst/>
          </a:prstGeom>
          <a:noFill/>
          <a:ln>
            <a:noFill/>
          </a:ln>
        </p:spPr>
        <p:txBody>
          <a:bodyPr spcFirstLastPara="1" wrap="square" lIns="68569" tIns="34275" rIns="68569" bIns="34275" anchor="t" anchorCtr="0">
            <a:spAutoFit/>
          </a:bodyPr>
          <a:lstStyle/>
          <a:p>
            <a:pPr defTabSz="685800"/>
            <a:r>
              <a:rPr lang="en-US" sz="1050" b="1" dirty="0">
                <a:latin typeface="Calibri"/>
                <a:ea typeface="Calibri"/>
                <a:cs typeface="Calibri"/>
                <a:sym typeface="Calibri"/>
              </a:rPr>
              <a:t>Jun</a:t>
            </a:r>
            <a:endParaRPr sz="1350" b="1" dirty="0">
              <a:latin typeface="Calibri"/>
              <a:ea typeface="Calibri"/>
              <a:cs typeface="Calibri"/>
              <a:sym typeface="Calibri"/>
            </a:endParaRPr>
          </a:p>
        </p:txBody>
      </p:sp>
      <p:pic>
        <p:nvPicPr>
          <p:cNvPr id="12" name="Picture 11">
            <a:extLst>
              <a:ext uri="{FF2B5EF4-FFF2-40B4-BE49-F238E27FC236}">
                <a16:creationId xmlns:a16="http://schemas.microsoft.com/office/drawing/2014/main" id="{05975EEE-325F-4F99-22C3-5B26781ACD2B}"/>
              </a:ext>
            </a:extLst>
          </p:cNvPr>
          <p:cNvPicPr>
            <a:picLocks noChangeAspect="1"/>
          </p:cNvPicPr>
          <p:nvPr/>
        </p:nvPicPr>
        <p:blipFill>
          <a:blip r:embed="rId5"/>
          <a:stretch>
            <a:fillRect/>
          </a:stretch>
        </p:blipFill>
        <p:spPr>
          <a:xfrm>
            <a:off x="6962983" y="20652"/>
            <a:ext cx="1200152" cy="1059974"/>
          </a:xfrm>
          <a:prstGeom prst="rect">
            <a:avLst/>
          </a:prstGeom>
        </p:spPr>
      </p:pic>
      <p:pic>
        <p:nvPicPr>
          <p:cNvPr id="16" name="Picture 15">
            <a:extLst>
              <a:ext uri="{FF2B5EF4-FFF2-40B4-BE49-F238E27FC236}">
                <a16:creationId xmlns:a16="http://schemas.microsoft.com/office/drawing/2014/main" id="{9B379786-A90B-8A9B-6DD9-B03B7B8EF878}"/>
              </a:ext>
            </a:extLst>
          </p:cNvPr>
          <p:cNvPicPr>
            <a:picLocks noChangeAspect="1"/>
          </p:cNvPicPr>
          <p:nvPr/>
        </p:nvPicPr>
        <p:blipFill>
          <a:blip r:embed="rId6"/>
          <a:stretch>
            <a:fillRect/>
          </a:stretch>
        </p:blipFill>
        <p:spPr>
          <a:xfrm>
            <a:off x="6998957" y="1023418"/>
            <a:ext cx="1200152" cy="1059974"/>
          </a:xfrm>
          <a:prstGeom prst="rect">
            <a:avLst/>
          </a:prstGeom>
        </p:spPr>
      </p:pic>
      <p:pic>
        <p:nvPicPr>
          <p:cNvPr id="24" name="Picture 23">
            <a:extLst>
              <a:ext uri="{FF2B5EF4-FFF2-40B4-BE49-F238E27FC236}">
                <a16:creationId xmlns:a16="http://schemas.microsoft.com/office/drawing/2014/main" id="{E76D14BF-0457-8801-8888-CAA4498D3F24}"/>
              </a:ext>
            </a:extLst>
          </p:cNvPr>
          <p:cNvPicPr>
            <a:picLocks noChangeAspect="1"/>
          </p:cNvPicPr>
          <p:nvPr/>
        </p:nvPicPr>
        <p:blipFill>
          <a:blip r:embed="rId7"/>
          <a:stretch>
            <a:fillRect/>
          </a:stretch>
        </p:blipFill>
        <p:spPr>
          <a:xfrm>
            <a:off x="7005382" y="2000135"/>
            <a:ext cx="1200152" cy="1059974"/>
          </a:xfrm>
          <a:prstGeom prst="rect">
            <a:avLst/>
          </a:prstGeom>
        </p:spPr>
      </p:pic>
      <p:pic>
        <p:nvPicPr>
          <p:cNvPr id="26" name="Picture 25">
            <a:extLst>
              <a:ext uri="{FF2B5EF4-FFF2-40B4-BE49-F238E27FC236}">
                <a16:creationId xmlns:a16="http://schemas.microsoft.com/office/drawing/2014/main" id="{42CB9428-5136-0F29-2C61-37167091D4FC}"/>
              </a:ext>
            </a:extLst>
          </p:cNvPr>
          <p:cNvPicPr>
            <a:picLocks noChangeAspect="1"/>
          </p:cNvPicPr>
          <p:nvPr/>
        </p:nvPicPr>
        <p:blipFill>
          <a:blip r:embed="rId8"/>
          <a:stretch>
            <a:fillRect/>
          </a:stretch>
        </p:blipFill>
        <p:spPr>
          <a:xfrm>
            <a:off x="7005382" y="3036955"/>
            <a:ext cx="1200152" cy="1059974"/>
          </a:xfrm>
          <a:prstGeom prst="rect">
            <a:avLst/>
          </a:prstGeom>
        </p:spPr>
      </p:pic>
      <p:pic>
        <p:nvPicPr>
          <p:cNvPr id="29" name="Picture 28">
            <a:extLst>
              <a:ext uri="{FF2B5EF4-FFF2-40B4-BE49-F238E27FC236}">
                <a16:creationId xmlns:a16="http://schemas.microsoft.com/office/drawing/2014/main" id="{DCA2EF42-BB10-0361-44E5-78D463CFE574}"/>
              </a:ext>
            </a:extLst>
          </p:cNvPr>
          <p:cNvPicPr>
            <a:picLocks noChangeAspect="1"/>
          </p:cNvPicPr>
          <p:nvPr/>
        </p:nvPicPr>
        <p:blipFill>
          <a:blip r:embed="rId9"/>
          <a:stretch>
            <a:fillRect/>
          </a:stretch>
        </p:blipFill>
        <p:spPr>
          <a:xfrm>
            <a:off x="7026931" y="4057593"/>
            <a:ext cx="1200152" cy="1059974"/>
          </a:xfrm>
          <a:prstGeom prst="rect">
            <a:avLst/>
          </a:prstGeom>
        </p:spPr>
      </p:pic>
    </p:spTree>
    <p:extLst>
      <p:ext uri="{BB962C8B-B14F-4D97-AF65-F5344CB8AC3E}">
        <p14:creationId xmlns:p14="http://schemas.microsoft.com/office/powerpoint/2010/main" val="414284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27" name="Picture 26">
            <a:extLst>
              <a:ext uri="{FF2B5EF4-FFF2-40B4-BE49-F238E27FC236}">
                <a16:creationId xmlns:a16="http://schemas.microsoft.com/office/drawing/2014/main" id="{2E34C63C-792B-ADDE-8449-E7C862DCC6F2}"/>
              </a:ext>
            </a:extLst>
          </p:cNvPr>
          <p:cNvPicPr>
            <a:picLocks noChangeAspect="1"/>
          </p:cNvPicPr>
          <p:nvPr/>
        </p:nvPicPr>
        <p:blipFill>
          <a:blip r:embed="rId3"/>
          <a:stretch>
            <a:fillRect/>
          </a:stretch>
        </p:blipFill>
        <p:spPr>
          <a:xfrm>
            <a:off x="4051495" y="463190"/>
            <a:ext cx="2867801" cy="2534442"/>
          </a:xfrm>
          <a:prstGeom prst="rect">
            <a:avLst/>
          </a:prstGeom>
        </p:spPr>
      </p:pic>
      <p:pic>
        <p:nvPicPr>
          <p:cNvPr id="12" name="Picture 11">
            <a:extLst>
              <a:ext uri="{FF2B5EF4-FFF2-40B4-BE49-F238E27FC236}">
                <a16:creationId xmlns:a16="http://schemas.microsoft.com/office/drawing/2014/main" id="{DDC1D43F-9C2B-FF7F-EF22-1C81E5B85095}"/>
              </a:ext>
            </a:extLst>
          </p:cNvPr>
          <p:cNvPicPr>
            <a:picLocks noChangeAspect="1"/>
          </p:cNvPicPr>
          <p:nvPr/>
        </p:nvPicPr>
        <p:blipFill>
          <a:blip r:embed="rId4"/>
          <a:stretch>
            <a:fillRect/>
          </a:stretch>
        </p:blipFill>
        <p:spPr>
          <a:xfrm>
            <a:off x="5369770" y="3162163"/>
            <a:ext cx="1734476" cy="1532858"/>
          </a:xfrm>
          <a:prstGeom prst="rect">
            <a:avLst/>
          </a:prstGeom>
        </p:spPr>
      </p:pic>
      <p:pic>
        <p:nvPicPr>
          <p:cNvPr id="4" name="Picture 3">
            <a:extLst>
              <a:ext uri="{FF2B5EF4-FFF2-40B4-BE49-F238E27FC236}">
                <a16:creationId xmlns:a16="http://schemas.microsoft.com/office/drawing/2014/main" id="{6CE38403-F8D9-2E40-0C52-C558344A4843}"/>
              </a:ext>
            </a:extLst>
          </p:cNvPr>
          <p:cNvPicPr>
            <a:picLocks noChangeAspect="1"/>
          </p:cNvPicPr>
          <p:nvPr/>
        </p:nvPicPr>
        <p:blipFill>
          <a:blip r:embed="rId5"/>
          <a:stretch>
            <a:fillRect/>
          </a:stretch>
        </p:blipFill>
        <p:spPr>
          <a:xfrm>
            <a:off x="3714265" y="3162164"/>
            <a:ext cx="1712891" cy="1513781"/>
          </a:xfrm>
          <a:prstGeom prst="rect">
            <a:avLst/>
          </a:prstGeom>
        </p:spPr>
      </p:pic>
      <p:sp>
        <p:nvSpPr>
          <p:cNvPr id="472" name="Google Shape;472;p21"/>
          <p:cNvSpPr txBox="1"/>
          <p:nvPr/>
        </p:nvSpPr>
        <p:spPr>
          <a:xfrm>
            <a:off x="430172" y="912454"/>
            <a:ext cx="2965728" cy="339320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pPr marL="285750" indent="-285750" algn="just" defTabSz="685800">
              <a:buSzPct val="100000"/>
              <a:buFont typeface="Wingdings" panose="05000000000000000000" pitchFamily="2" charset="2"/>
              <a:buChar char="q"/>
            </a:pPr>
            <a:r>
              <a:rPr lang="en-US" sz="1350" dirty="0">
                <a:latin typeface="Calibri" panose="020F0502020204030204" pitchFamily="34" charset="0"/>
                <a:ea typeface="Calibri" panose="020F0502020204030204" pitchFamily="34" charset="0"/>
                <a:cs typeface="Calibri" panose="020F0502020204030204" pitchFamily="34" charset="0"/>
                <a:sym typeface="Calibri"/>
              </a:rPr>
              <a:t>During summer 2025 </a:t>
            </a:r>
            <a:r>
              <a:rPr lang="en-US" sz="1350" b="1" dirty="0">
                <a:solidFill>
                  <a:srgbClr val="FF0000"/>
                </a:solidFill>
                <a:latin typeface="Calibri" panose="020F0502020204030204" pitchFamily="34" charset="0"/>
                <a:ea typeface="Calibri" panose="020F0502020204030204" pitchFamily="34" charset="0"/>
                <a:cs typeface="Calibri" panose="020F0502020204030204" pitchFamily="34" charset="0"/>
                <a:sym typeface="Calibri"/>
              </a:rPr>
              <a:t>higher</a:t>
            </a:r>
            <a:r>
              <a:rPr lang="en-US" sz="1350" dirty="0">
                <a:latin typeface="Calibri" panose="020F0502020204030204" pitchFamily="34" charset="0"/>
                <a:ea typeface="Calibri" panose="020F0502020204030204" pitchFamily="34" charset="0"/>
                <a:cs typeface="Calibri" panose="020F0502020204030204" pitchFamily="34" charset="0"/>
                <a:sym typeface="Calibri"/>
              </a:rPr>
              <a:t> (to 1993-2020) 15 m upper ocean layer Heat Content (HC) was noticed for Greenland (Jul-Sep), Barents, Kara, Laptev, most of Hudson Bay and Canadian Archipelago. </a:t>
            </a:r>
            <a:r>
              <a:rPr lang="en-US" sz="1350" b="1" dirty="0">
                <a:solidFill>
                  <a:srgbClr val="0070C0"/>
                </a:solidFill>
                <a:latin typeface="Calibri" panose="020F0502020204030204" pitchFamily="34" charset="0"/>
                <a:ea typeface="Calibri" panose="020F0502020204030204" pitchFamily="34" charset="0"/>
                <a:cs typeface="Calibri" panose="020F0502020204030204" pitchFamily="34" charset="0"/>
                <a:sym typeface="Calibri"/>
              </a:rPr>
              <a:t>Lower </a:t>
            </a:r>
            <a:r>
              <a:rPr lang="en-US" sz="1350" dirty="0">
                <a:latin typeface="Calibri" panose="020F0502020204030204" pitchFamily="34" charset="0"/>
                <a:ea typeface="Calibri" panose="020F0502020204030204" pitchFamily="34" charset="0"/>
                <a:cs typeface="Calibri" panose="020F0502020204030204" pitchFamily="34" charset="0"/>
                <a:sym typeface="Calibri"/>
              </a:rPr>
              <a:t>or zero anomaly of HC was noticed for Greenland (May-Jun), Beaufort, Bering, Chukchi, parts of East Siberia Seas with somewhat neutral or </a:t>
            </a:r>
            <a:r>
              <a:rPr lang="en-US" sz="1350" b="1" dirty="0">
                <a:solidFill>
                  <a:srgbClr val="FF0000"/>
                </a:solidFill>
                <a:latin typeface="Calibri" panose="020F0502020204030204" pitchFamily="34" charset="0"/>
                <a:ea typeface="Calibri" panose="020F0502020204030204" pitchFamily="34" charset="0"/>
                <a:cs typeface="Calibri" panose="020F0502020204030204" pitchFamily="34" charset="0"/>
                <a:sym typeface="Calibri"/>
              </a:rPr>
              <a:t>higher </a:t>
            </a:r>
            <a:r>
              <a:rPr lang="en-US" sz="1350" dirty="0">
                <a:latin typeface="Calibri" panose="020F0502020204030204" pitchFamily="34" charset="0"/>
                <a:ea typeface="Calibri" panose="020F0502020204030204" pitchFamily="34" charset="0"/>
                <a:cs typeface="Calibri" panose="020F0502020204030204" pitchFamily="34" charset="0"/>
                <a:sym typeface="Calibri"/>
              </a:rPr>
              <a:t>anomaly over  the Arctic Basin. </a:t>
            </a:r>
            <a:endParaRPr sz="1350" dirty="0">
              <a:latin typeface="Calibri" panose="020F0502020204030204" pitchFamily="34" charset="0"/>
              <a:ea typeface="Calibri" panose="020F0502020204030204" pitchFamily="34" charset="0"/>
              <a:cs typeface="Calibri" panose="020F0502020204030204" pitchFamily="34" charset="0"/>
            </a:endParaRPr>
          </a:p>
          <a:p>
            <a:pPr marL="285750" indent="-285750" algn="just" defTabSz="685800">
              <a:buSzPct val="100000"/>
              <a:buFont typeface="Wingdings" panose="05000000000000000000" pitchFamily="2" charset="2"/>
              <a:buChar char="q"/>
            </a:pPr>
            <a:r>
              <a:rPr lang="en-US" sz="1350" dirty="0">
                <a:latin typeface="Calibri" panose="020F0502020204030204" pitchFamily="34" charset="0"/>
                <a:ea typeface="Calibri" panose="020F0502020204030204" pitchFamily="34" charset="0"/>
                <a:cs typeface="Calibri" panose="020F0502020204030204" pitchFamily="34" charset="0"/>
                <a:sym typeface="Calibri"/>
              </a:rPr>
              <a:t>Major differences between 2025 and 2024 include </a:t>
            </a:r>
            <a:r>
              <a:rPr lang="en-US" sz="1350" b="1" dirty="0">
                <a:solidFill>
                  <a:srgbClr val="0070C0"/>
                </a:solidFill>
                <a:latin typeface="Calibri" panose="020F0502020204030204" pitchFamily="34" charset="0"/>
                <a:ea typeface="Calibri" panose="020F0502020204030204" pitchFamily="34" charset="0"/>
                <a:cs typeface="Calibri" panose="020F0502020204030204" pitchFamily="34" charset="0"/>
                <a:sym typeface="Calibri"/>
              </a:rPr>
              <a:t>lower </a:t>
            </a:r>
            <a:r>
              <a:rPr lang="en-US" sz="1350" dirty="0">
                <a:latin typeface="Calibri" panose="020F0502020204030204" pitchFamily="34" charset="0"/>
                <a:ea typeface="Calibri" panose="020F0502020204030204" pitchFamily="34" charset="0"/>
                <a:cs typeface="Calibri" panose="020F0502020204030204" pitchFamily="34" charset="0"/>
                <a:sym typeface="Calibri"/>
              </a:rPr>
              <a:t>HC or colder Beaufort Sea and </a:t>
            </a:r>
            <a:r>
              <a:rPr lang="en-US" sz="1350" b="1" dirty="0">
                <a:solidFill>
                  <a:srgbClr val="FF0000"/>
                </a:solidFill>
                <a:latin typeface="Calibri" panose="020F0502020204030204" pitchFamily="34" charset="0"/>
                <a:ea typeface="Calibri" panose="020F0502020204030204" pitchFamily="34" charset="0"/>
                <a:cs typeface="Calibri" panose="020F0502020204030204" pitchFamily="34" charset="0"/>
                <a:sym typeface="Calibri"/>
              </a:rPr>
              <a:t>higher </a:t>
            </a:r>
            <a:r>
              <a:rPr lang="en-US" sz="1350" dirty="0">
                <a:latin typeface="Calibri" panose="020F0502020204030204" pitchFamily="34" charset="0"/>
                <a:ea typeface="Calibri" panose="020F0502020204030204" pitchFamily="34" charset="0"/>
                <a:cs typeface="Calibri" panose="020F0502020204030204" pitchFamily="34" charset="0"/>
                <a:sym typeface="Calibri"/>
              </a:rPr>
              <a:t>HC for Kara and Greenland  Seas. </a:t>
            </a:r>
            <a:endParaRPr sz="1350"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474" name="Google Shape;474;p21"/>
          <p:cNvSpPr txBox="1"/>
          <p:nvPr/>
        </p:nvSpPr>
        <p:spPr>
          <a:xfrm>
            <a:off x="3774232" y="2803699"/>
            <a:ext cx="3073184" cy="276969"/>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350" b="1" dirty="0">
                <a:latin typeface="Calibri"/>
                <a:ea typeface="Calibri"/>
                <a:cs typeface="Calibri"/>
                <a:sym typeface="Calibri"/>
              </a:rPr>
              <a:t>JJA 2025 HC 15m anomaly (1993-2020)</a:t>
            </a:r>
            <a:endParaRPr sz="1350" b="1" dirty="0">
              <a:latin typeface="Calibri"/>
              <a:ea typeface="Calibri"/>
              <a:cs typeface="Calibri"/>
              <a:sym typeface="Calibri"/>
            </a:endParaRPr>
          </a:p>
        </p:txBody>
      </p:sp>
      <p:sp>
        <p:nvSpPr>
          <p:cNvPr id="475" name="Google Shape;475;p21"/>
          <p:cNvSpPr txBox="1"/>
          <p:nvPr/>
        </p:nvSpPr>
        <p:spPr>
          <a:xfrm>
            <a:off x="98448" y="4860026"/>
            <a:ext cx="1876889"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a:latin typeface="Calibri"/>
                <a:ea typeface="Calibri"/>
                <a:cs typeface="Calibri"/>
                <a:sym typeface="Calibri"/>
              </a:rPr>
              <a:t>[AARI / CCCS MEMS &amp; ERA5]</a:t>
            </a:r>
            <a:endParaRPr sz="1050">
              <a:latin typeface="Calibri"/>
              <a:ea typeface="Calibri"/>
              <a:cs typeface="Calibri"/>
              <a:sym typeface="Calibri"/>
            </a:endParaRPr>
          </a:p>
        </p:txBody>
      </p:sp>
      <p:sp>
        <p:nvSpPr>
          <p:cNvPr id="11" name="TextBox 10">
            <a:extLst>
              <a:ext uri="{FF2B5EF4-FFF2-40B4-BE49-F238E27FC236}">
                <a16:creationId xmlns:a16="http://schemas.microsoft.com/office/drawing/2014/main" id="{37274506-5BB7-03DF-74DD-962E010BBFF1}"/>
              </a:ext>
            </a:extLst>
          </p:cNvPr>
          <p:cNvSpPr txBox="1"/>
          <p:nvPr/>
        </p:nvSpPr>
        <p:spPr>
          <a:xfrm>
            <a:off x="449036" y="147590"/>
            <a:ext cx="7845879" cy="369332"/>
          </a:xfrm>
          <a:prstGeom prst="rect">
            <a:avLst/>
          </a:prstGeom>
          <a:noFill/>
        </p:spPr>
        <p:txBody>
          <a:bodyPr wrap="square">
            <a:spAutoFit/>
          </a:bodyPr>
          <a:lstStyle/>
          <a:p>
            <a:pPr defTabSz="685800"/>
            <a:r>
              <a:rPr lang="en-US" sz="1800" b="1" dirty="0">
                <a:latin typeface="Calibri"/>
                <a:ea typeface="Calibri"/>
                <a:cs typeface="Calibri"/>
                <a:sym typeface="Calibri"/>
              </a:rPr>
              <a:t>Upper ocean layer heat content: MJJAS 2025 anomalies (reanalysis)</a:t>
            </a:r>
            <a:endParaRPr lang="en-US" sz="1800" dirty="0"/>
          </a:p>
        </p:txBody>
      </p:sp>
      <p:sp>
        <p:nvSpPr>
          <p:cNvPr id="17" name="Google Shape;152;p5">
            <a:extLst>
              <a:ext uri="{FF2B5EF4-FFF2-40B4-BE49-F238E27FC236}">
                <a16:creationId xmlns:a16="http://schemas.microsoft.com/office/drawing/2014/main" id="{E6F98171-8074-2F8F-6772-E91F5B17FF22}"/>
              </a:ext>
            </a:extLst>
          </p:cNvPr>
          <p:cNvSpPr txBox="1"/>
          <p:nvPr/>
        </p:nvSpPr>
        <p:spPr>
          <a:xfrm>
            <a:off x="8199109" y="388974"/>
            <a:ext cx="423191" cy="230802"/>
          </a:xfrm>
          <a:prstGeom prst="rect">
            <a:avLst/>
          </a:prstGeom>
          <a:noFill/>
          <a:ln>
            <a:noFill/>
          </a:ln>
        </p:spPr>
        <p:txBody>
          <a:bodyPr spcFirstLastPara="1" wrap="square" lIns="68569" tIns="34275" rIns="68569" bIns="34275" anchor="t" anchorCtr="0">
            <a:spAutoFit/>
          </a:bodyPr>
          <a:lstStyle/>
          <a:p>
            <a:pPr defTabSz="685800"/>
            <a:r>
              <a:rPr lang="en-US" sz="1050" b="1" dirty="0">
                <a:latin typeface="Calibri"/>
                <a:ea typeface="Calibri"/>
                <a:cs typeface="Calibri"/>
                <a:sym typeface="Calibri"/>
              </a:rPr>
              <a:t>May</a:t>
            </a:r>
            <a:endParaRPr sz="1350" b="1" dirty="0">
              <a:latin typeface="Calibri"/>
              <a:ea typeface="Calibri"/>
              <a:cs typeface="Calibri"/>
              <a:sym typeface="Calibri"/>
            </a:endParaRPr>
          </a:p>
        </p:txBody>
      </p:sp>
      <p:sp>
        <p:nvSpPr>
          <p:cNvPr id="19" name="Google Shape;153;p5">
            <a:extLst>
              <a:ext uri="{FF2B5EF4-FFF2-40B4-BE49-F238E27FC236}">
                <a16:creationId xmlns:a16="http://schemas.microsoft.com/office/drawing/2014/main" id="{AB65066E-400A-0453-F935-A76154F5D899}"/>
              </a:ext>
            </a:extLst>
          </p:cNvPr>
          <p:cNvSpPr txBox="1"/>
          <p:nvPr/>
        </p:nvSpPr>
        <p:spPr>
          <a:xfrm>
            <a:off x="8234095" y="4367539"/>
            <a:ext cx="367244" cy="230802"/>
          </a:xfrm>
          <a:prstGeom prst="rect">
            <a:avLst/>
          </a:prstGeom>
          <a:noFill/>
          <a:ln>
            <a:noFill/>
          </a:ln>
        </p:spPr>
        <p:txBody>
          <a:bodyPr spcFirstLastPara="1" wrap="square" lIns="68569" tIns="34275" rIns="68569" bIns="34275" anchor="t" anchorCtr="0">
            <a:spAutoFit/>
          </a:bodyPr>
          <a:lstStyle/>
          <a:p>
            <a:pPr defTabSz="685800"/>
            <a:r>
              <a:rPr lang="en-US" sz="1050" b="1">
                <a:latin typeface="Calibri"/>
                <a:ea typeface="Calibri"/>
                <a:cs typeface="Calibri"/>
                <a:sym typeface="Calibri"/>
              </a:rPr>
              <a:t>Sep</a:t>
            </a:r>
            <a:endParaRPr sz="1350" b="1">
              <a:latin typeface="Calibri"/>
              <a:ea typeface="Calibri"/>
              <a:cs typeface="Calibri"/>
              <a:sym typeface="Calibri"/>
            </a:endParaRPr>
          </a:p>
        </p:txBody>
      </p:sp>
      <p:sp>
        <p:nvSpPr>
          <p:cNvPr id="20" name="Google Shape;154;p5">
            <a:extLst>
              <a:ext uri="{FF2B5EF4-FFF2-40B4-BE49-F238E27FC236}">
                <a16:creationId xmlns:a16="http://schemas.microsoft.com/office/drawing/2014/main" id="{E9672660-EA1E-3179-7176-E28D2B0B0748}"/>
              </a:ext>
            </a:extLst>
          </p:cNvPr>
          <p:cNvSpPr txBox="1"/>
          <p:nvPr/>
        </p:nvSpPr>
        <p:spPr>
          <a:xfrm>
            <a:off x="8227083" y="3382196"/>
            <a:ext cx="367244" cy="230802"/>
          </a:xfrm>
          <a:prstGeom prst="rect">
            <a:avLst/>
          </a:prstGeom>
          <a:noFill/>
          <a:ln>
            <a:noFill/>
          </a:ln>
        </p:spPr>
        <p:txBody>
          <a:bodyPr spcFirstLastPara="1" wrap="square" lIns="68569" tIns="34275" rIns="68569" bIns="34275" anchor="t" anchorCtr="0">
            <a:spAutoFit/>
          </a:bodyPr>
          <a:lstStyle/>
          <a:p>
            <a:pPr defTabSz="685800"/>
            <a:r>
              <a:rPr lang="en-US" sz="1050" b="1" dirty="0">
                <a:latin typeface="Calibri"/>
                <a:ea typeface="Calibri"/>
                <a:cs typeface="Calibri"/>
                <a:sym typeface="Calibri"/>
              </a:rPr>
              <a:t>Aug</a:t>
            </a:r>
            <a:endParaRPr sz="1350" b="1" dirty="0">
              <a:latin typeface="Calibri"/>
              <a:ea typeface="Calibri"/>
              <a:cs typeface="Calibri"/>
              <a:sym typeface="Calibri"/>
            </a:endParaRPr>
          </a:p>
        </p:txBody>
      </p:sp>
      <p:sp>
        <p:nvSpPr>
          <p:cNvPr id="21" name="Google Shape;155;p5">
            <a:extLst>
              <a:ext uri="{FF2B5EF4-FFF2-40B4-BE49-F238E27FC236}">
                <a16:creationId xmlns:a16="http://schemas.microsoft.com/office/drawing/2014/main" id="{62CD9D95-3311-F6CE-1AFD-7BA7CFB91135}"/>
              </a:ext>
            </a:extLst>
          </p:cNvPr>
          <p:cNvSpPr txBox="1"/>
          <p:nvPr/>
        </p:nvSpPr>
        <p:spPr>
          <a:xfrm>
            <a:off x="8255056" y="2378257"/>
            <a:ext cx="367244" cy="230802"/>
          </a:xfrm>
          <a:prstGeom prst="rect">
            <a:avLst/>
          </a:prstGeom>
          <a:noFill/>
          <a:ln>
            <a:noFill/>
          </a:ln>
        </p:spPr>
        <p:txBody>
          <a:bodyPr spcFirstLastPara="1" wrap="square" lIns="68569" tIns="34275" rIns="68569" bIns="34275" anchor="t" anchorCtr="0">
            <a:spAutoFit/>
          </a:bodyPr>
          <a:lstStyle/>
          <a:p>
            <a:pPr defTabSz="685800"/>
            <a:r>
              <a:rPr lang="en-US" sz="1050" b="1" dirty="0">
                <a:latin typeface="Calibri"/>
                <a:ea typeface="Calibri"/>
                <a:cs typeface="Calibri"/>
                <a:sym typeface="Calibri"/>
              </a:rPr>
              <a:t>Jul</a:t>
            </a:r>
            <a:endParaRPr sz="1350" b="1" dirty="0">
              <a:latin typeface="Calibri"/>
              <a:ea typeface="Calibri"/>
              <a:cs typeface="Calibri"/>
              <a:sym typeface="Calibri"/>
            </a:endParaRPr>
          </a:p>
        </p:txBody>
      </p:sp>
      <p:sp>
        <p:nvSpPr>
          <p:cNvPr id="22" name="Google Shape;156;p5">
            <a:extLst>
              <a:ext uri="{FF2B5EF4-FFF2-40B4-BE49-F238E27FC236}">
                <a16:creationId xmlns:a16="http://schemas.microsoft.com/office/drawing/2014/main" id="{E1221B5D-D78C-4E2B-D567-9C6D6B66011A}"/>
              </a:ext>
            </a:extLst>
          </p:cNvPr>
          <p:cNvSpPr txBox="1"/>
          <p:nvPr/>
        </p:nvSpPr>
        <p:spPr>
          <a:xfrm>
            <a:off x="8227083" y="1353179"/>
            <a:ext cx="367244" cy="230802"/>
          </a:xfrm>
          <a:prstGeom prst="rect">
            <a:avLst/>
          </a:prstGeom>
          <a:noFill/>
          <a:ln>
            <a:noFill/>
          </a:ln>
        </p:spPr>
        <p:txBody>
          <a:bodyPr spcFirstLastPara="1" wrap="square" lIns="68569" tIns="34275" rIns="68569" bIns="34275" anchor="t" anchorCtr="0">
            <a:spAutoFit/>
          </a:bodyPr>
          <a:lstStyle/>
          <a:p>
            <a:pPr defTabSz="685800"/>
            <a:r>
              <a:rPr lang="en-US" sz="1050" b="1" dirty="0">
                <a:latin typeface="Calibri"/>
                <a:ea typeface="Calibri"/>
                <a:cs typeface="Calibri"/>
                <a:sym typeface="Calibri"/>
              </a:rPr>
              <a:t>Jun</a:t>
            </a:r>
            <a:endParaRPr sz="1350" b="1" dirty="0">
              <a:latin typeface="Calibri"/>
              <a:ea typeface="Calibri"/>
              <a:cs typeface="Calibri"/>
              <a:sym typeface="Calibri"/>
            </a:endParaRPr>
          </a:p>
        </p:txBody>
      </p:sp>
      <p:pic>
        <p:nvPicPr>
          <p:cNvPr id="3" name="Picture 2">
            <a:extLst>
              <a:ext uri="{FF2B5EF4-FFF2-40B4-BE49-F238E27FC236}">
                <a16:creationId xmlns:a16="http://schemas.microsoft.com/office/drawing/2014/main" id="{8533552C-DBAF-9B50-9C09-5C3C77555432}"/>
              </a:ext>
            </a:extLst>
          </p:cNvPr>
          <p:cNvPicPr>
            <a:picLocks noChangeAspect="1"/>
          </p:cNvPicPr>
          <p:nvPr/>
        </p:nvPicPr>
        <p:blipFill>
          <a:blip r:embed="rId6"/>
          <a:stretch>
            <a:fillRect/>
          </a:stretch>
        </p:blipFill>
        <p:spPr>
          <a:xfrm>
            <a:off x="7020114" y="6671"/>
            <a:ext cx="1196191" cy="1057143"/>
          </a:xfrm>
          <a:prstGeom prst="rect">
            <a:avLst/>
          </a:prstGeom>
        </p:spPr>
      </p:pic>
      <p:pic>
        <p:nvPicPr>
          <p:cNvPr id="6" name="Picture 5">
            <a:extLst>
              <a:ext uri="{FF2B5EF4-FFF2-40B4-BE49-F238E27FC236}">
                <a16:creationId xmlns:a16="http://schemas.microsoft.com/office/drawing/2014/main" id="{31F8C3B0-6E7F-0EB3-5C31-4703C89B0C2C}"/>
              </a:ext>
            </a:extLst>
          </p:cNvPr>
          <p:cNvPicPr>
            <a:picLocks noChangeAspect="1"/>
          </p:cNvPicPr>
          <p:nvPr/>
        </p:nvPicPr>
        <p:blipFill>
          <a:blip r:embed="rId7"/>
          <a:stretch>
            <a:fillRect/>
          </a:stretch>
        </p:blipFill>
        <p:spPr>
          <a:xfrm>
            <a:off x="7036441" y="977818"/>
            <a:ext cx="1196191" cy="1057143"/>
          </a:xfrm>
          <a:prstGeom prst="rect">
            <a:avLst/>
          </a:prstGeom>
        </p:spPr>
      </p:pic>
      <p:pic>
        <p:nvPicPr>
          <p:cNvPr id="8" name="Picture 7">
            <a:extLst>
              <a:ext uri="{FF2B5EF4-FFF2-40B4-BE49-F238E27FC236}">
                <a16:creationId xmlns:a16="http://schemas.microsoft.com/office/drawing/2014/main" id="{655E17D3-4CEA-6261-08C5-E3065576AAF4}"/>
              </a:ext>
            </a:extLst>
          </p:cNvPr>
          <p:cNvPicPr>
            <a:picLocks noChangeAspect="1"/>
          </p:cNvPicPr>
          <p:nvPr/>
        </p:nvPicPr>
        <p:blipFill>
          <a:blip r:embed="rId8"/>
          <a:stretch>
            <a:fillRect/>
          </a:stretch>
        </p:blipFill>
        <p:spPr>
          <a:xfrm>
            <a:off x="7038021" y="1971263"/>
            <a:ext cx="1196191" cy="1057143"/>
          </a:xfrm>
          <a:prstGeom prst="rect">
            <a:avLst/>
          </a:prstGeom>
        </p:spPr>
      </p:pic>
      <p:pic>
        <p:nvPicPr>
          <p:cNvPr id="10" name="Picture 9">
            <a:extLst>
              <a:ext uri="{FF2B5EF4-FFF2-40B4-BE49-F238E27FC236}">
                <a16:creationId xmlns:a16="http://schemas.microsoft.com/office/drawing/2014/main" id="{CB7B2A59-CC5E-67C3-183C-3654CD5C0619}"/>
              </a:ext>
            </a:extLst>
          </p:cNvPr>
          <p:cNvPicPr>
            <a:picLocks noChangeAspect="1"/>
          </p:cNvPicPr>
          <p:nvPr/>
        </p:nvPicPr>
        <p:blipFill>
          <a:blip r:embed="rId9"/>
          <a:stretch>
            <a:fillRect/>
          </a:stretch>
        </p:blipFill>
        <p:spPr>
          <a:xfrm>
            <a:off x="7036441" y="3015426"/>
            <a:ext cx="1196191" cy="1057143"/>
          </a:xfrm>
          <a:prstGeom prst="rect">
            <a:avLst/>
          </a:prstGeom>
        </p:spPr>
      </p:pic>
      <p:pic>
        <p:nvPicPr>
          <p:cNvPr id="15" name="Picture 14">
            <a:extLst>
              <a:ext uri="{FF2B5EF4-FFF2-40B4-BE49-F238E27FC236}">
                <a16:creationId xmlns:a16="http://schemas.microsoft.com/office/drawing/2014/main" id="{FD866759-56F9-BF12-ACD1-00EFD94C57AD}"/>
              </a:ext>
            </a:extLst>
          </p:cNvPr>
          <p:cNvPicPr>
            <a:picLocks noChangeAspect="1"/>
          </p:cNvPicPr>
          <p:nvPr/>
        </p:nvPicPr>
        <p:blipFill>
          <a:blip r:embed="rId10"/>
          <a:stretch>
            <a:fillRect/>
          </a:stretch>
        </p:blipFill>
        <p:spPr>
          <a:xfrm>
            <a:off x="7030893" y="4030642"/>
            <a:ext cx="1196191" cy="1057143"/>
          </a:xfrm>
          <a:prstGeom prst="rect">
            <a:avLst/>
          </a:prstGeom>
        </p:spPr>
      </p:pic>
      <p:sp>
        <p:nvSpPr>
          <p:cNvPr id="18" name="Google Shape;474;p21">
            <a:extLst>
              <a:ext uri="{FF2B5EF4-FFF2-40B4-BE49-F238E27FC236}">
                <a16:creationId xmlns:a16="http://schemas.microsoft.com/office/drawing/2014/main" id="{D1C44D92-F7C8-66E6-5986-0D035746393D}"/>
              </a:ext>
            </a:extLst>
          </p:cNvPr>
          <p:cNvSpPr txBox="1"/>
          <p:nvPr/>
        </p:nvSpPr>
        <p:spPr>
          <a:xfrm>
            <a:off x="5641257" y="4567869"/>
            <a:ext cx="1128253" cy="3923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050" b="1" dirty="0">
                <a:latin typeface="Calibri"/>
                <a:ea typeface="Calibri"/>
                <a:cs typeface="Calibri"/>
                <a:sym typeface="Calibri"/>
              </a:rPr>
              <a:t>JJA 2023 </a:t>
            </a:r>
          </a:p>
          <a:p>
            <a:pPr algn="ctr" defTabSz="685800"/>
            <a:r>
              <a:rPr lang="en-US" sz="1050" b="1" dirty="0">
                <a:latin typeface="Calibri"/>
                <a:ea typeface="Calibri"/>
                <a:cs typeface="Calibri"/>
                <a:sym typeface="Calibri"/>
              </a:rPr>
              <a:t>HC 15m anomaly </a:t>
            </a:r>
            <a:endParaRPr sz="1050" b="1" dirty="0">
              <a:latin typeface="Calibri"/>
              <a:ea typeface="Calibri"/>
              <a:cs typeface="Calibri"/>
              <a:sym typeface="Calibri"/>
            </a:endParaRPr>
          </a:p>
        </p:txBody>
      </p:sp>
      <p:sp>
        <p:nvSpPr>
          <p:cNvPr id="23" name="Google Shape;474;p21">
            <a:extLst>
              <a:ext uri="{FF2B5EF4-FFF2-40B4-BE49-F238E27FC236}">
                <a16:creationId xmlns:a16="http://schemas.microsoft.com/office/drawing/2014/main" id="{F21D9BA9-5DD1-8798-51C8-CB98444E4958}"/>
              </a:ext>
            </a:extLst>
          </p:cNvPr>
          <p:cNvSpPr txBox="1"/>
          <p:nvPr/>
        </p:nvSpPr>
        <p:spPr>
          <a:xfrm>
            <a:off x="4021332" y="4553121"/>
            <a:ext cx="1128253" cy="3923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050" b="1" dirty="0">
                <a:latin typeface="Calibri"/>
                <a:ea typeface="Calibri"/>
                <a:cs typeface="Calibri"/>
                <a:sym typeface="Calibri"/>
              </a:rPr>
              <a:t>JJA 2024 </a:t>
            </a:r>
          </a:p>
          <a:p>
            <a:pPr algn="ctr" defTabSz="685800"/>
            <a:r>
              <a:rPr lang="en-US" sz="1050" b="1" dirty="0">
                <a:latin typeface="Calibri"/>
                <a:ea typeface="Calibri"/>
                <a:cs typeface="Calibri"/>
                <a:sym typeface="Calibri"/>
              </a:rPr>
              <a:t>HC 15m anomaly </a:t>
            </a:r>
            <a:endParaRPr sz="1050" b="1" dirty="0">
              <a:latin typeface="Calibri"/>
              <a:ea typeface="Calibri"/>
              <a:cs typeface="Calibri"/>
              <a:sym typeface="Calibri"/>
            </a:endParaRPr>
          </a:p>
        </p:txBody>
      </p:sp>
    </p:spTree>
    <p:extLst>
      <p:ext uri="{BB962C8B-B14F-4D97-AF65-F5344CB8AC3E}">
        <p14:creationId xmlns:p14="http://schemas.microsoft.com/office/powerpoint/2010/main" val="4155899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27" name="Picture 26">
            <a:extLst>
              <a:ext uri="{FF2B5EF4-FFF2-40B4-BE49-F238E27FC236}">
                <a16:creationId xmlns:a16="http://schemas.microsoft.com/office/drawing/2014/main" id="{E25E50D4-6AF7-67F2-93ED-21916CD1EC03}"/>
              </a:ext>
            </a:extLst>
          </p:cNvPr>
          <p:cNvPicPr>
            <a:picLocks noChangeAspect="1"/>
          </p:cNvPicPr>
          <p:nvPr/>
        </p:nvPicPr>
        <p:blipFill>
          <a:blip r:embed="rId3"/>
          <a:stretch>
            <a:fillRect/>
          </a:stretch>
        </p:blipFill>
        <p:spPr>
          <a:xfrm>
            <a:off x="4324468" y="392194"/>
            <a:ext cx="2897774" cy="2560931"/>
          </a:xfrm>
          <a:prstGeom prst="rect">
            <a:avLst/>
          </a:prstGeom>
        </p:spPr>
      </p:pic>
      <p:pic>
        <p:nvPicPr>
          <p:cNvPr id="8" name="Picture 7">
            <a:extLst>
              <a:ext uri="{FF2B5EF4-FFF2-40B4-BE49-F238E27FC236}">
                <a16:creationId xmlns:a16="http://schemas.microsoft.com/office/drawing/2014/main" id="{88F7092D-CBCB-CA5D-CF6E-A29EAA42F447}"/>
              </a:ext>
            </a:extLst>
          </p:cNvPr>
          <p:cNvPicPr>
            <a:picLocks noChangeAspect="1"/>
          </p:cNvPicPr>
          <p:nvPr/>
        </p:nvPicPr>
        <p:blipFill>
          <a:blip r:embed="rId4"/>
          <a:stretch>
            <a:fillRect/>
          </a:stretch>
        </p:blipFill>
        <p:spPr>
          <a:xfrm>
            <a:off x="3956152" y="3179018"/>
            <a:ext cx="1734476" cy="1532858"/>
          </a:xfrm>
          <a:prstGeom prst="rect">
            <a:avLst/>
          </a:prstGeom>
        </p:spPr>
      </p:pic>
      <p:sp>
        <p:nvSpPr>
          <p:cNvPr id="474" name="Google Shape;474;p21"/>
          <p:cNvSpPr txBox="1"/>
          <p:nvPr/>
        </p:nvSpPr>
        <p:spPr>
          <a:xfrm>
            <a:off x="4249527" y="2780566"/>
            <a:ext cx="2897773" cy="276969"/>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350" b="1" dirty="0">
                <a:latin typeface="Calibri"/>
                <a:ea typeface="Calibri"/>
                <a:cs typeface="Calibri"/>
                <a:sym typeface="Calibri"/>
              </a:rPr>
              <a:t>JJA 2025 pH 2m anomaly (1993-2020)</a:t>
            </a:r>
            <a:endParaRPr sz="1350" b="1" dirty="0">
              <a:latin typeface="Calibri"/>
              <a:ea typeface="Calibri"/>
              <a:cs typeface="Calibri"/>
              <a:sym typeface="Calibri"/>
            </a:endParaRPr>
          </a:p>
        </p:txBody>
      </p:sp>
      <p:sp>
        <p:nvSpPr>
          <p:cNvPr id="475" name="Google Shape;475;p21"/>
          <p:cNvSpPr txBox="1"/>
          <p:nvPr/>
        </p:nvSpPr>
        <p:spPr>
          <a:xfrm>
            <a:off x="98448" y="4860026"/>
            <a:ext cx="1876889"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a:latin typeface="Calibri"/>
                <a:ea typeface="Calibri"/>
                <a:cs typeface="Calibri"/>
                <a:sym typeface="Calibri"/>
              </a:rPr>
              <a:t>[AARI / CCCS MEMS &amp; ERA5]</a:t>
            </a:r>
            <a:endParaRPr sz="1050">
              <a:latin typeface="Calibri"/>
              <a:ea typeface="Calibri"/>
              <a:cs typeface="Calibri"/>
              <a:sym typeface="Calibri"/>
            </a:endParaRPr>
          </a:p>
        </p:txBody>
      </p:sp>
      <p:sp>
        <p:nvSpPr>
          <p:cNvPr id="14" name="Google Shape;474;p21">
            <a:extLst>
              <a:ext uri="{FF2B5EF4-FFF2-40B4-BE49-F238E27FC236}">
                <a16:creationId xmlns:a16="http://schemas.microsoft.com/office/drawing/2014/main" id="{17C22F33-25A6-E307-0295-D2C0C96AA2F6}"/>
              </a:ext>
            </a:extLst>
          </p:cNvPr>
          <p:cNvSpPr txBox="1"/>
          <p:nvPr/>
        </p:nvSpPr>
        <p:spPr>
          <a:xfrm>
            <a:off x="5555584" y="4663833"/>
            <a:ext cx="2407364" cy="3923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050" b="1" dirty="0">
                <a:latin typeface="Calibri"/>
                <a:ea typeface="Calibri"/>
                <a:cs typeface="Calibri"/>
                <a:sym typeface="Calibri"/>
              </a:rPr>
              <a:t>JJA 2023 pH 2m anomaly </a:t>
            </a:r>
          </a:p>
          <a:p>
            <a:pPr algn="ctr" defTabSz="685800"/>
            <a:r>
              <a:rPr lang="en-US" sz="1050" b="1" dirty="0">
                <a:latin typeface="Calibri"/>
                <a:ea typeface="Calibri"/>
                <a:cs typeface="Calibri"/>
                <a:sym typeface="Calibri"/>
              </a:rPr>
              <a:t>(1993-2020) </a:t>
            </a:r>
            <a:endParaRPr sz="1050" b="1" dirty="0">
              <a:latin typeface="Calibri"/>
              <a:ea typeface="Calibri"/>
              <a:cs typeface="Calibri"/>
              <a:sym typeface="Calibri"/>
            </a:endParaRPr>
          </a:p>
        </p:txBody>
      </p:sp>
      <p:sp>
        <p:nvSpPr>
          <p:cNvPr id="11" name="TextBox 10">
            <a:extLst>
              <a:ext uri="{FF2B5EF4-FFF2-40B4-BE49-F238E27FC236}">
                <a16:creationId xmlns:a16="http://schemas.microsoft.com/office/drawing/2014/main" id="{37274506-5BB7-03DF-74DD-962E010BBFF1}"/>
              </a:ext>
            </a:extLst>
          </p:cNvPr>
          <p:cNvSpPr txBox="1"/>
          <p:nvPr/>
        </p:nvSpPr>
        <p:spPr>
          <a:xfrm>
            <a:off x="449036" y="147590"/>
            <a:ext cx="7845879" cy="369332"/>
          </a:xfrm>
          <a:prstGeom prst="rect">
            <a:avLst/>
          </a:prstGeom>
          <a:noFill/>
        </p:spPr>
        <p:txBody>
          <a:bodyPr wrap="square">
            <a:spAutoFit/>
          </a:bodyPr>
          <a:lstStyle/>
          <a:p>
            <a:pPr defTabSz="685800"/>
            <a:r>
              <a:rPr lang="en-US" sz="1800" b="1" dirty="0">
                <a:latin typeface="Calibri"/>
                <a:ea typeface="Calibri"/>
                <a:cs typeface="Calibri"/>
                <a:sym typeface="Calibri"/>
              </a:rPr>
              <a:t>pH 2 meter layer: MJJAS 2025 anomalies (reanalysis)</a:t>
            </a:r>
            <a:endParaRPr lang="en-US" sz="1800" dirty="0"/>
          </a:p>
        </p:txBody>
      </p:sp>
      <p:sp>
        <p:nvSpPr>
          <p:cNvPr id="17" name="Google Shape;152;p5">
            <a:extLst>
              <a:ext uri="{FF2B5EF4-FFF2-40B4-BE49-F238E27FC236}">
                <a16:creationId xmlns:a16="http://schemas.microsoft.com/office/drawing/2014/main" id="{E6F98171-8074-2F8F-6772-E91F5B17FF22}"/>
              </a:ext>
            </a:extLst>
          </p:cNvPr>
          <p:cNvSpPr txBox="1"/>
          <p:nvPr/>
        </p:nvSpPr>
        <p:spPr>
          <a:xfrm>
            <a:off x="8626813" y="388974"/>
            <a:ext cx="423191" cy="230802"/>
          </a:xfrm>
          <a:prstGeom prst="rect">
            <a:avLst/>
          </a:prstGeom>
          <a:noFill/>
          <a:ln>
            <a:noFill/>
          </a:ln>
        </p:spPr>
        <p:txBody>
          <a:bodyPr spcFirstLastPara="1" wrap="square" lIns="68569" tIns="34275" rIns="68569" bIns="34275" anchor="t" anchorCtr="0">
            <a:spAutoFit/>
          </a:bodyPr>
          <a:lstStyle/>
          <a:p>
            <a:pPr defTabSz="685800"/>
            <a:r>
              <a:rPr lang="en-US" sz="1050" b="1" dirty="0">
                <a:latin typeface="Calibri"/>
                <a:ea typeface="Calibri"/>
                <a:cs typeface="Calibri"/>
                <a:sym typeface="Calibri"/>
              </a:rPr>
              <a:t>May</a:t>
            </a:r>
            <a:endParaRPr sz="1350" b="1" dirty="0">
              <a:latin typeface="Calibri"/>
              <a:ea typeface="Calibri"/>
              <a:cs typeface="Calibri"/>
              <a:sym typeface="Calibri"/>
            </a:endParaRPr>
          </a:p>
        </p:txBody>
      </p:sp>
      <p:sp>
        <p:nvSpPr>
          <p:cNvPr id="19" name="Google Shape;153;p5">
            <a:extLst>
              <a:ext uri="{FF2B5EF4-FFF2-40B4-BE49-F238E27FC236}">
                <a16:creationId xmlns:a16="http://schemas.microsoft.com/office/drawing/2014/main" id="{AB65066E-400A-0453-F935-A76154F5D899}"/>
              </a:ext>
            </a:extLst>
          </p:cNvPr>
          <p:cNvSpPr txBox="1"/>
          <p:nvPr/>
        </p:nvSpPr>
        <p:spPr>
          <a:xfrm>
            <a:off x="8661799" y="4367539"/>
            <a:ext cx="367244" cy="230802"/>
          </a:xfrm>
          <a:prstGeom prst="rect">
            <a:avLst/>
          </a:prstGeom>
          <a:noFill/>
          <a:ln>
            <a:noFill/>
          </a:ln>
        </p:spPr>
        <p:txBody>
          <a:bodyPr spcFirstLastPara="1" wrap="square" lIns="68569" tIns="34275" rIns="68569" bIns="34275" anchor="t" anchorCtr="0">
            <a:spAutoFit/>
          </a:bodyPr>
          <a:lstStyle/>
          <a:p>
            <a:pPr defTabSz="685800"/>
            <a:r>
              <a:rPr lang="en-US" sz="1050" b="1">
                <a:latin typeface="Calibri"/>
                <a:ea typeface="Calibri"/>
                <a:cs typeface="Calibri"/>
                <a:sym typeface="Calibri"/>
              </a:rPr>
              <a:t>Sep</a:t>
            </a:r>
            <a:endParaRPr sz="1350" b="1">
              <a:latin typeface="Calibri"/>
              <a:ea typeface="Calibri"/>
              <a:cs typeface="Calibri"/>
              <a:sym typeface="Calibri"/>
            </a:endParaRPr>
          </a:p>
        </p:txBody>
      </p:sp>
      <p:sp>
        <p:nvSpPr>
          <p:cNvPr id="20" name="Google Shape;154;p5">
            <a:extLst>
              <a:ext uri="{FF2B5EF4-FFF2-40B4-BE49-F238E27FC236}">
                <a16:creationId xmlns:a16="http://schemas.microsoft.com/office/drawing/2014/main" id="{E9672660-EA1E-3179-7176-E28D2B0B0748}"/>
              </a:ext>
            </a:extLst>
          </p:cNvPr>
          <p:cNvSpPr txBox="1"/>
          <p:nvPr/>
        </p:nvSpPr>
        <p:spPr>
          <a:xfrm>
            <a:off x="8654787" y="3382196"/>
            <a:ext cx="367244" cy="230802"/>
          </a:xfrm>
          <a:prstGeom prst="rect">
            <a:avLst/>
          </a:prstGeom>
          <a:noFill/>
          <a:ln>
            <a:noFill/>
          </a:ln>
        </p:spPr>
        <p:txBody>
          <a:bodyPr spcFirstLastPara="1" wrap="square" lIns="68569" tIns="34275" rIns="68569" bIns="34275" anchor="t" anchorCtr="0">
            <a:spAutoFit/>
          </a:bodyPr>
          <a:lstStyle/>
          <a:p>
            <a:pPr defTabSz="685800"/>
            <a:r>
              <a:rPr lang="en-US" sz="1050" b="1" dirty="0">
                <a:latin typeface="Calibri"/>
                <a:ea typeface="Calibri"/>
                <a:cs typeface="Calibri"/>
                <a:sym typeface="Calibri"/>
              </a:rPr>
              <a:t>Aug</a:t>
            </a:r>
            <a:endParaRPr sz="1350" b="1" dirty="0">
              <a:latin typeface="Calibri"/>
              <a:ea typeface="Calibri"/>
              <a:cs typeface="Calibri"/>
              <a:sym typeface="Calibri"/>
            </a:endParaRPr>
          </a:p>
        </p:txBody>
      </p:sp>
      <p:sp>
        <p:nvSpPr>
          <p:cNvPr id="21" name="Google Shape;155;p5">
            <a:extLst>
              <a:ext uri="{FF2B5EF4-FFF2-40B4-BE49-F238E27FC236}">
                <a16:creationId xmlns:a16="http://schemas.microsoft.com/office/drawing/2014/main" id="{62CD9D95-3311-F6CE-1AFD-7BA7CFB91135}"/>
              </a:ext>
            </a:extLst>
          </p:cNvPr>
          <p:cNvSpPr txBox="1"/>
          <p:nvPr/>
        </p:nvSpPr>
        <p:spPr>
          <a:xfrm>
            <a:off x="8682760" y="2378257"/>
            <a:ext cx="367244" cy="230802"/>
          </a:xfrm>
          <a:prstGeom prst="rect">
            <a:avLst/>
          </a:prstGeom>
          <a:noFill/>
          <a:ln>
            <a:noFill/>
          </a:ln>
        </p:spPr>
        <p:txBody>
          <a:bodyPr spcFirstLastPara="1" wrap="square" lIns="68569" tIns="34275" rIns="68569" bIns="34275" anchor="t" anchorCtr="0">
            <a:spAutoFit/>
          </a:bodyPr>
          <a:lstStyle/>
          <a:p>
            <a:pPr defTabSz="685800"/>
            <a:r>
              <a:rPr lang="en-US" sz="1050" b="1" dirty="0">
                <a:latin typeface="Calibri"/>
                <a:ea typeface="Calibri"/>
                <a:cs typeface="Calibri"/>
                <a:sym typeface="Calibri"/>
              </a:rPr>
              <a:t>Jul</a:t>
            </a:r>
            <a:endParaRPr sz="1350" b="1" dirty="0">
              <a:latin typeface="Calibri"/>
              <a:ea typeface="Calibri"/>
              <a:cs typeface="Calibri"/>
              <a:sym typeface="Calibri"/>
            </a:endParaRPr>
          </a:p>
        </p:txBody>
      </p:sp>
      <p:sp>
        <p:nvSpPr>
          <p:cNvPr id="22" name="Google Shape;156;p5">
            <a:extLst>
              <a:ext uri="{FF2B5EF4-FFF2-40B4-BE49-F238E27FC236}">
                <a16:creationId xmlns:a16="http://schemas.microsoft.com/office/drawing/2014/main" id="{E1221B5D-D78C-4E2B-D567-9C6D6B66011A}"/>
              </a:ext>
            </a:extLst>
          </p:cNvPr>
          <p:cNvSpPr txBox="1"/>
          <p:nvPr/>
        </p:nvSpPr>
        <p:spPr>
          <a:xfrm>
            <a:off x="8654787" y="1353179"/>
            <a:ext cx="367244" cy="230802"/>
          </a:xfrm>
          <a:prstGeom prst="rect">
            <a:avLst/>
          </a:prstGeom>
          <a:noFill/>
          <a:ln>
            <a:noFill/>
          </a:ln>
        </p:spPr>
        <p:txBody>
          <a:bodyPr spcFirstLastPara="1" wrap="square" lIns="68569" tIns="34275" rIns="68569" bIns="34275" anchor="t" anchorCtr="0">
            <a:spAutoFit/>
          </a:bodyPr>
          <a:lstStyle/>
          <a:p>
            <a:pPr defTabSz="685800"/>
            <a:r>
              <a:rPr lang="en-US" sz="1050" b="1" dirty="0">
                <a:latin typeface="Calibri"/>
                <a:ea typeface="Calibri"/>
                <a:cs typeface="Calibri"/>
                <a:sym typeface="Calibri"/>
              </a:rPr>
              <a:t>Jun</a:t>
            </a:r>
            <a:endParaRPr sz="1350" b="1" dirty="0">
              <a:latin typeface="Calibri"/>
              <a:ea typeface="Calibri"/>
              <a:cs typeface="Calibri"/>
              <a:sym typeface="Calibri"/>
            </a:endParaRPr>
          </a:p>
        </p:txBody>
      </p:sp>
      <p:sp>
        <p:nvSpPr>
          <p:cNvPr id="2" name="Google Shape;472;p21">
            <a:extLst>
              <a:ext uri="{FF2B5EF4-FFF2-40B4-BE49-F238E27FC236}">
                <a16:creationId xmlns:a16="http://schemas.microsoft.com/office/drawing/2014/main" id="{14691931-9310-C37E-6A65-19BC07130141}"/>
              </a:ext>
            </a:extLst>
          </p:cNvPr>
          <p:cNvSpPr txBox="1"/>
          <p:nvPr/>
        </p:nvSpPr>
        <p:spPr>
          <a:xfrm>
            <a:off x="538050" y="655031"/>
            <a:ext cx="3113382" cy="360095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pPr marL="285750" indent="-285750" algn="just" defTabSz="685800">
              <a:buSzPts val="1600"/>
              <a:buFont typeface="Wingdings" panose="05000000000000000000" pitchFamily="2" charset="2"/>
              <a:buChar char="q"/>
            </a:pPr>
            <a:r>
              <a:rPr lang="en-US" sz="1350" dirty="0">
                <a:latin typeface="Calibri"/>
                <a:ea typeface="Calibri"/>
                <a:cs typeface="Calibri"/>
                <a:sym typeface="Calibri"/>
              </a:rPr>
              <a:t>Numerical models show for the current summer season both </a:t>
            </a:r>
            <a:r>
              <a:rPr lang="en-US" sz="1350" b="1" dirty="0">
                <a:solidFill>
                  <a:srgbClr val="FF0000"/>
                </a:solidFill>
                <a:latin typeface="Calibri"/>
                <a:ea typeface="Calibri"/>
                <a:cs typeface="Calibri"/>
                <a:sym typeface="Calibri"/>
              </a:rPr>
              <a:t>positive</a:t>
            </a:r>
            <a:r>
              <a:rPr lang="en-US" sz="1350" dirty="0">
                <a:latin typeface="Calibri"/>
                <a:ea typeface="Calibri"/>
                <a:cs typeface="Calibri"/>
                <a:sym typeface="Calibri"/>
              </a:rPr>
              <a:t> </a:t>
            </a:r>
            <a:r>
              <a:rPr lang="en-US" sz="1350" b="1" dirty="0">
                <a:solidFill>
                  <a:srgbClr val="FF0000"/>
                </a:solidFill>
                <a:latin typeface="Calibri"/>
                <a:ea typeface="Calibri"/>
                <a:cs typeface="Calibri"/>
                <a:sym typeface="Calibri"/>
              </a:rPr>
              <a:t>pH 2m anomalies  </a:t>
            </a:r>
            <a:r>
              <a:rPr lang="en-US" sz="1350" dirty="0">
                <a:latin typeface="Calibri"/>
                <a:ea typeface="Calibri"/>
                <a:cs typeface="Calibri"/>
                <a:sym typeface="Calibri"/>
              </a:rPr>
              <a:t>for the Arctic Basin, Laptev, Chukchi, Bering Seas, Hudson Bay  and </a:t>
            </a:r>
            <a:r>
              <a:rPr lang="en-US" sz="1350" b="1" dirty="0">
                <a:solidFill>
                  <a:srgbClr val="0070C0"/>
                </a:solidFill>
                <a:latin typeface="Calibri"/>
                <a:ea typeface="Calibri"/>
                <a:cs typeface="Calibri"/>
                <a:sym typeface="Calibri"/>
              </a:rPr>
              <a:t>negative pH anomalies </a:t>
            </a:r>
            <a:r>
              <a:rPr lang="en-US" sz="1350" dirty="0">
                <a:latin typeface="Calibri"/>
                <a:ea typeface="Calibri"/>
                <a:cs typeface="Calibri"/>
                <a:sym typeface="Calibri"/>
              </a:rPr>
              <a:t>(acidification) for the Barents, parts of the Kara,  East Siberian, Greenland Seas to the 1993-2020 period</a:t>
            </a:r>
          </a:p>
          <a:p>
            <a:pPr marL="285750" indent="-285750" algn="just" defTabSz="685800">
              <a:buSzPts val="1600"/>
              <a:buFont typeface="Wingdings" panose="05000000000000000000" pitchFamily="2" charset="2"/>
              <a:buChar char="q"/>
            </a:pPr>
            <a:r>
              <a:rPr lang="en-US" sz="1350" dirty="0">
                <a:latin typeface="Calibri"/>
                <a:ea typeface="Calibri"/>
                <a:cs typeface="Calibri"/>
                <a:sym typeface="Calibri"/>
              </a:rPr>
              <a:t>That is in general similar to 2022-2024, pointing to both </a:t>
            </a:r>
            <a:r>
              <a:rPr lang="en-US" sz="1350" b="1" dirty="0">
                <a:solidFill>
                  <a:srgbClr val="0070C0"/>
                </a:solidFill>
                <a:latin typeface="Calibri"/>
                <a:ea typeface="Calibri"/>
                <a:cs typeface="Calibri"/>
                <a:sym typeface="Calibri"/>
              </a:rPr>
              <a:t>acidification</a:t>
            </a:r>
            <a:r>
              <a:rPr lang="en-US" sz="1350" dirty="0">
                <a:latin typeface="Calibri"/>
                <a:ea typeface="Calibri"/>
                <a:cs typeface="Calibri"/>
                <a:sym typeface="Calibri"/>
              </a:rPr>
              <a:t> processes in the Barents, Kara, Bering Seas and large interannual variability for most parts of the Arctic Ocean – the area, where following the UN World Ocean Assessment (WOAIII) interdecadal pH trends signal/noise ratio remain &lt;1.</a:t>
            </a:r>
            <a:endParaRPr sz="1350" dirty="0">
              <a:latin typeface="Calibri"/>
              <a:ea typeface="Calibri"/>
              <a:cs typeface="Calibri"/>
              <a:sym typeface="Calibri"/>
            </a:endParaRPr>
          </a:p>
        </p:txBody>
      </p:sp>
      <p:pic>
        <p:nvPicPr>
          <p:cNvPr id="9" name="Google Shape;460;p21">
            <a:extLst>
              <a:ext uri="{FF2B5EF4-FFF2-40B4-BE49-F238E27FC236}">
                <a16:creationId xmlns:a16="http://schemas.microsoft.com/office/drawing/2014/main" id="{4ACC9609-1BEA-05B7-61F6-5F57C33EC558}"/>
              </a:ext>
            </a:extLst>
          </p:cNvPr>
          <p:cNvPicPr preferRelativeResize="0">
            <a:picLocks noChangeAspect="1"/>
          </p:cNvPicPr>
          <p:nvPr/>
        </p:nvPicPr>
        <p:blipFill rotWithShape="1">
          <a:blip r:embed="rId5">
            <a:alphaModFix/>
          </a:blip>
          <a:srcRect/>
          <a:stretch/>
        </p:blipFill>
        <p:spPr>
          <a:xfrm>
            <a:off x="5690628" y="3169498"/>
            <a:ext cx="1772677" cy="1566617"/>
          </a:xfrm>
          <a:prstGeom prst="rect">
            <a:avLst/>
          </a:prstGeom>
          <a:noFill/>
          <a:ln>
            <a:noFill/>
          </a:ln>
        </p:spPr>
      </p:pic>
      <p:pic>
        <p:nvPicPr>
          <p:cNvPr id="4" name="Picture 3">
            <a:extLst>
              <a:ext uri="{FF2B5EF4-FFF2-40B4-BE49-F238E27FC236}">
                <a16:creationId xmlns:a16="http://schemas.microsoft.com/office/drawing/2014/main" id="{746D1237-9B93-8EB5-131D-8F7A6731F1D8}"/>
              </a:ext>
            </a:extLst>
          </p:cNvPr>
          <p:cNvPicPr>
            <a:picLocks noChangeAspect="1"/>
          </p:cNvPicPr>
          <p:nvPr/>
        </p:nvPicPr>
        <p:blipFill>
          <a:blip r:embed="rId6"/>
          <a:stretch>
            <a:fillRect/>
          </a:stretch>
        </p:blipFill>
        <p:spPr>
          <a:xfrm>
            <a:off x="7463304" y="-13601"/>
            <a:ext cx="1196191" cy="1057143"/>
          </a:xfrm>
          <a:prstGeom prst="rect">
            <a:avLst/>
          </a:prstGeom>
        </p:spPr>
      </p:pic>
      <p:pic>
        <p:nvPicPr>
          <p:cNvPr id="6" name="Picture 5">
            <a:extLst>
              <a:ext uri="{FF2B5EF4-FFF2-40B4-BE49-F238E27FC236}">
                <a16:creationId xmlns:a16="http://schemas.microsoft.com/office/drawing/2014/main" id="{5F1B5A88-12D6-606F-59B5-B36B4EA525E7}"/>
              </a:ext>
            </a:extLst>
          </p:cNvPr>
          <p:cNvPicPr>
            <a:picLocks noChangeAspect="1"/>
          </p:cNvPicPr>
          <p:nvPr/>
        </p:nvPicPr>
        <p:blipFill>
          <a:blip r:embed="rId7"/>
          <a:stretch>
            <a:fillRect/>
          </a:stretch>
        </p:blipFill>
        <p:spPr>
          <a:xfrm>
            <a:off x="7486570" y="966035"/>
            <a:ext cx="1196191" cy="1057143"/>
          </a:xfrm>
          <a:prstGeom prst="rect">
            <a:avLst/>
          </a:prstGeom>
        </p:spPr>
      </p:pic>
      <p:pic>
        <p:nvPicPr>
          <p:cNvPr id="10" name="Picture 9">
            <a:extLst>
              <a:ext uri="{FF2B5EF4-FFF2-40B4-BE49-F238E27FC236}">
                <a16:creationId xmlns:a16="http://schemas.microsoft.com/office/drawing/2014/main" id="{7AD92A15-715E-3F9C-69FF-E04243D87E42}"/>
              </a:ext>
            </a:extLst>
          </p:cNvPr>
          <p:cNvPicPr>
            <a:picLocks noChangeAspect="1"/>
          </p:cNvPicPr>
          <p:nvPr/>
        </p:nvPicPr>
        <p:blipFill>
          <a:blip r:embed="rId8"/>
          <a:stretch>
            <a:fillRect/>
          </a:stretch>
        </p:blipFill>
        <p:spPr>
          <a:xfrm>
            <a:off x="7486570" y="1939216"/>
            <a:ext cx="1196191" cy="1057143"/>
          </a:xfrm>
          <a:prstGeom prst="rect">
            <a:avLst/>
          </a:prstGeom>
        </p:spPr>
      </p:pic>
      <p:pic>
        <p:nvPicPr>
          <p:cNvPr id="15" name="Picture 14">
            <a:extLst>
              <a:ext uri="{FF2B5EF4-FFF2-40B4-BE49-F238E27FC236}">
                <a16:creationId xmlns:a16="http://schemas.microsoft.com/office/drawing/2014/main" id="{EAE39A62-4218-D9EC-05D9-962480755A84}"/>
              </a:ext>
            </a:extLst>
          </p:cNvPr>
          <p:cNvPicPr>
            <a:picLocks noChangeAspect="1"/>
          </p:cNvPicPr>
          <p:nvPr/>
        </p:nvPicPr>
        <p:blipFill>
          <a:blip r:embed="rId9"/>
          <a:stretch>
            <a:fillRect/>
          </a:stretch>
        </p:blipFill>
        <p:spPr>
          <a:xfrm>
            <a:off x="7486570" y="2957454"/>
            <a:ext cx="1196191" cy="1057143"/>
          </a:xfrm>
          <a:prstGeom prst="rect">
            <a:avLst/>
          </a:prstGeom>
        </p:spPr>
      </p:pic>
      <p:pic>
        <p:nvPicPr>
          <p:cNvPr id="23" name="Picture 22">
            <a:extLst>
              <a:ext uri="{FF2B5EF4-FFF2-40B4-BE49-F238E27FC236}">
                <a16:creationId xmlns:a16="http://schemas.microsoft.com/office/drawing/2014/main" id="{3EEC5B78-C901-630D-8263-F0785995BF7A}"/>
              </a:ext>
            </a:extLst>
          </p:cNvPr>
          <p:cNvPicPr>
            <a:picLocks noChangeAspect="1"/>
          </p:cNvPicPr>
          <p:nvPr/>
        </p:nvPicPr>
        <p:blipFill>
          <a:blip r:embed="rId10"/>
          <a:stretch>
            <a:fillRect/>
          </a:stretch>
        </p:blipFill>
        <p:spPr>
          <a:xfrm>
            <a:off x="7486570" y="3976363"/>
            <a:ext cx="1196191" cy="1057143"/>
          </a:xfrm>
          <a:prstGeom prst="rect">
            <a:avLst/>
          </a:prstGeom>
        </p:spPr>
      </p:pic>
      <p:sp>
        <p:nvSpPr>
          <p:cNvPr id="24" name="Google Shape;474;p21">
            <a:extLst>
              <a:ext uri="{FF2B5EF4-FFF2-40B4-BE49-F238E27FC236}">
                <a16:creationId xmlns:a16="http://schemas.microsoft.com/office/drawing/2014/main" id="{782C5BDF-E606-C0CF-B319-FC5F6FB7B345}"/>
              </a:ext>
            </a:extLst>
          </p:cNvPr>
          <p:cNvSpPr txBox="1"/>
          <p:nvPr/>
        </p:nvSpPr>
        <p:spPr>
          <a:xfrm>
            <a:off x="3586879" y="4695899"/>
            <a:ext cx="2407364" cy="3923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050" b="1" dirty="0">
                <a:latin typeface="Calibri"/>
                <a:ea typeface="Calibri"/>
                <a:cs typeface="Calibri"/>
                <a:sym typeface="Calibri"/>
              </a:rPr>
              <a:t>JJA 2024 pH 2m anomaly </a:t>
            </a:r>
          </a:p>
          <a:p>
            <a:pPr algn="ctr" defTabSz="685800"/>
            <a:r>
              <a:rPr lang="en-US" sz="1050" b="1" dirty="0">
                <a:latin typeface="Calibri"/>
                <a:ea typeface="Calibri"/>
                <a:cs typeface="Calibri"/>
                <a:sym typeface="Calibri"/>
              </a:rPr>
              <a:t>(1993-2020) </a:t>
            </a:r>
            <a:endParaRPr sz="1050" b="1" dirty="0">
              <a:latin typeface="Calibri"/>
              <a:ea typeface="Calibri"/>
              <a:cs typeface="Calibri"/>
              <a:sym typeface="Calibri"/>
            </a:endParaRPr>
          </a:p>
        </p:txBody>
      </p:sp>
    </p:spTree>
    <p:extLst>
      <p:ext uri="{BB962C8B-B14F-4D97-AF65-F5344CB8AC3E}">
        <p14:creationId xmlns:p14="http://schemas.microsoft.com/office/powerpoint/2010/main" val="661519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22"/>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US"/>
              <a:pPr defTabSz="685800"/>
              <a:t>37</a:t>
            </a:fld>
            <a:endParaRPr/>
          </a:p>
        </p:txBody>
      </p:sp>
      <p:sp>
        <p:nvSpPr>
          <p:cNvPr id="479" name="Google Shape;479;p22"/>
          <p:cNvSpPr/>
          <p:nvPr/>
        </p:nvSpPr>
        <p:spPr>
          <a:xfrm>
            <a:off x="1989144" y="1264746"/>
            <a:ext cx="5886654" cy="1715824"/>
          </a:xfrm>
          <a:prstGeom prst="rect">
            <a:avLst/>
          </a:prstGeom>
          <a:noFill/>
          <a:ln>
            <a:noFill/>
          </a:ln>
        </p:spPr>
        <p:txBody>
          <a:bodyPr spcFirstLastPara="1" wrap="square" lIns="68569" tIns="34275" rIns="68569" bIns="34275" anchor="t" anchorCtr="0">
            <a:spAutoFit/>
          </a:bodyPr>
          <a:lstStyle/>
          <a:p>
            <a:pPr defTabSz="685800"/>
            <a:r>
              <a:rPr lang="en-US" sz="3200" b="1" dirty="0">
                <a:effectLst>
                  <a:outerShdw blurRad="38100" dist="38100" dir="2700000" algn="tl">
                    <a:srgbClr val="000000">
                      <a:alpha val="43137"/>
                    </a:srgbClr>
                  </a:outerShdw>
                </a:effectLst>
                <a:latin typeface="Calibri"/>
                <a:ea typeface="Calibri"/>
                <a:cs typeface="Calibri"/>
                <a:sym typeface="Calibri"/>
              </a:rPr>
              <a:t>Hydrology and land Snow </a:t>
            </a:r>
            <a:endParaRPr sz="1200" b="1" dirty="0">
              <a:effectLst>
                <a:outerShdw blurRad="38100" dist="38100" dir="2700000" algn="tl">
                  <a:srgbClr val="000000">
                    <a:alpha val="43137"/>
                  </a:srgbClr>
                </a:outerShdw>
              </a:effectLst>
            </a:endParaRPr>
          </a:p>
          <a:p>
            <a:pPr defTabSz="685800"/>
            <a:endParaRPr sz="2700" dirty="0">
              <a:latin typeface="Calibri"/>
              <a:ea typeface="Calibri"/>
              <a:cs typeface="Calibri"/>
              <a:sym typeface="Calibri"/>
            </a:endParaRPr>
          </a:p>
          <a:p>
            <a:pPr marL="685800" lvl="1" indent="-342900" defTabSz="685800">
              <a:buSzPct val="100000"/>
              <a:buFont typeface="Wingdings" panose="05000000000000000000" pitchFamily="2" charset="2"/>
              <a:buChar char="q"/>
            </a:pPr>
            <a:r>
              <a:rPr lang="en-US" sz="2400" dirty="0">
                <a:latin typeface="Calibri"/>
                <a:ea typeface="Calibri"/>
                <a:cs typeface="Calibri"/>
                <a:sym typeface="Calibri"/>
              </a:rPr>
              <a:t>River discharge</a:t>
            </a:r>
            <a:endParaRPr sz="1050" dirty="0"/>
          </a:p>
          <a:p>
            <a:pPr marL="685800" lvl="1" indent="-342900" defTabSz="685800">
              <a:buSzPct val="100000"/>
              <a:buFont typeface="Wingdings" panose="05000000000000000000" pitchFamily="2" charset="2"/>
              <a:buChar char="q"/>
            </a:pPr>
            <a:r>
              <a:rPr lang="en-US" sz="2400" dirty="0">
                <a:latin typeface="Calibri"/>
                <a:ea typeface="Calibri"/>
                <a:cs typeface="Calibri"/>
                <a:sym typeface="Calibri"/>
              </a:rPr>
              <a:t>Snow height and extent</a:t>
            </a:r>
            <a:endParaRPr sz="105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30" name="Picture 29">
            <a:extLst>
              <a:ext uri="{FF2B5EF4-FFF2-40B4-BE49-F238E27FC236}">
                <a16:creationId xmlns:a16="http://schemas.microsoft.com/office/drawing/2014/main" id="{70A612B7-6F06-F211-7771-4EEDCB9048D9}"/>
              </a:ext>
            </a:extLst>
          </p:cNvPr>
          <p:cNvPicPr>
            <a:picLocks noChangeAspect="1"/>
          </p:cNvPicPr>
          <p:nvPr/>
        </p:nvPicPr>
        <p:blipFill>
          <a:blip r:embed="rId3"/>
          <a:stretch>
            <a:fillRect/>
          </a:stretch>
        </p:blipFill>
        <p:spPr>
          <a:xfrm>
            <a:off x="-13968" y="721908"/>
            <a:ext cx="1932620" cy="1706890"/>
          </a:xfrm>
          <a:prstGeom prst="rect">
            <a:avLst/>
          </a:prstGeom>
        </p:spPr>
      </p:pic>
      <p:pic>
        <p:nvPicPr>
          <p:cNvPr id="28" name="Picture 27">
            <a:extLst>
              <a:ext uri="{FF2B5EF4-FFF2-40B4-BE49-F238E27FC236}">
                <a16:creationId xmlns:a16="http://schemas.microsoft.com/office/drawing/2014/main" id="{E1B462E0-C58E-4F81-0086-C311227C9AFC}"/>
              </a:ext>
            </a:extLst>
          </p:cNvPr>
          <p:cNvPicPr>
            <a:picLocks noChangeAspect="1"/>
          </p:cNvPicPr>
          <p:nvPr/>
        </p:nvPicPr>
        <p:blipFill>
          <a:blip r:embed="rId4"/>
          <a:stretch>
            <a:fillRect/>
          </a:stretch>
        </p:blipFill>
        <p:spPr>
          <a:xfrm>
            <a:off x="7185977" y="3386368"/>
            <a:ext cx="1928816" cy="1703531"/>
          </a:xfrm>
          <a:prstGeom prst="rect">
            <a:avLst/>
          </a:prstGeom>
        </p:spPr>
      </p:pic>
      <p:pic>
        <p:nvPicPr>
          <p:cNvPr id="22" name="Picture 21">
            <a:extLst>
              <a:ext uri="{FF2B5EF4-FFF2-40B4-BE49-F238E27FC236}">
                <a16:creationId xmlns:a16="http://schemas.microsoft.com/office/drawing/2014/main" id="{C4EC62DE-E037-FBC4-3635-F5D85E49F7D4}"/>
              </a:ext>
            </a:extLst>
          </p:cNvPr>
          <p:cNvPicPr>
            <a:picLocks noChangeAspect="1"/>
          </p:cNvPicPr>
          <p:nvPr/>
        </p:nvPicPr>
        <p:blipFill>
          <a:blip r:embed="rId5"/>
          <a:stretch>
            <a:fillRect/>
          </a:stretch>
        </p:blipFill>
        <p:spPr>
          <a:xfrm>
            <a:off x="5434336" y="3355030"/>
            <a:ext cx="1928816" cy="1703531"/>
          </a:xfrm>
          <a:prstGeom prst="rect">
            <a:avLst/>
          </a:prstGeom>
        </p:spPr>
      </p:pic>
      <p:pic>
        <p:nvPicPr>
          <p:cNvPr id="13" name="Picture 12">
            <a:extLst>
              <a:ext uri="{FF2B5EF4-FFF2-40B4-BE49-F238E27FC236}">
                <a16:creationId xmlns:a16="http://schemas.microsoft.com/office/drawing/2014/main" id="{B6DC2A5D-13E2-20B3-A045-3AD1FE75432A}"/>
              </a:ext>
            </a:extLst>
          </p:cNvPr>
          <p:cNvPicPr>
            <a:picLocks noChangeAspect="1"/>
          </p:cNvPicPr>
          <p:nvPr/>
        </p:nvPicPr>
        <p:blipFill>
          <a:blip r:embed="rId6"/>
          <a:stretch>
            <a:fillRect/>
          </a:stretch>
        </p:blipFill>
        <p:spPr>
          <a:xfrm>
            <a:off x="3606805" y="3367312"/>
            <a:ext cx="1928816" cy="1703531"/>
          </a:xfrm>
          <a:prstGeom prst="rect">
            <a:avLst/>
          </a:prstGeom>
        </p:spPr>
      </p:pic>
      <p:pic>
        <p:nvPicPr>
          <p:cNvPr id="11" name="Picture 10">
            <a:extLst>
              <a:ext uri="{FF2B5EF4-FFF2-40B4-BE49-F238E27FC236}">
                <a16:creationId xmlns:a16="http://schemas.microsoft.com/office/drawing/2014/main" id="{16DB3F9F-2043-1CF2-D01A-C387BAD9F79C}"/>
              </a:ext>
            </a:extLst>
          </p:cNvPr>
          <p:cNvPicPr>
            <a:picLocks noChangeAspect="1"/>
          </p:cNvPicPr>
          <p:nvPr/>
        </p:nvPicPr>
        <p:blipFill>
          <a:blip r:embed="rId7"/>
          <a:stretch>
            <a:fillRect/>
          </a:stretch>
        </p:blipFill>
        <p:spPr>
          <a:xfrm>
            <a:off x="1794875" y="3330636"/>
            <a:ext cx="1928816" cy="1703531"/>
          </a:xfrm>
          <a:prstGeom prst="rect">
            <a:avLst/>
          </a:prstGeom>
        </p:spPr>
      </p:pic>
      <p:pic>
        <p:nvPicPr>
          <p:cNvPr id="6" name="Picture 5">
            <a:extLst>
              <a:ext uri="{FF2B5EF4-FFF2-40B4-BE49-F238E27FC236}">
                <a16:creationId xmlns:a16="http://schemas.microsoft.com/office/drawing/2014/main" id="{914D0CA3-B637-E329-DC73-73656A36399B}"/>
              </a:ext>
            </a:extLst>
          </p:cNvPr>
          <p:cNvPicPr>
            <a:picLocks noChangeAspect="1"/>
          </p:cNvPicPr>
          <p:nvPr/>
        </p:nvPicPr>
        <p:blipFill>
          <a:blip r:embed="rId8"/>
          <a:stretch>
            <a:fillRect/>
          </a:stretch>
        </p:blipFill>
        <p:spPr>
          <a:xfrm>
            <a:off x="3748522" y="2216244"/>
            <a:ext cx="1071565" cy="946406"/>
          </a:xfrm>
          <a:prstGeom prst="rect">
            <a:avLst/>
          </a:prstGeom>
        </p:spPr>
      </p:pic>
      <p:pic>
        <p:nvPicPr>
          <p:cNvPr id="21" name="Picture 20">
            <a:extLst>
              <a:ext uri="{FF2B5EF4-FFF2-40B4-BE49-F238E27FC236}">
                <a16:creationId xmlns:a16="http://schemas.microsoft.com/office/drawing/2014/main" id="{74CC9BA8-0386-DD5E-1ABB-B33522102C24}"/>
              </a:ext>
            </a:extLst>
          </p:cNvPr>
          <p:cNvPicPr>
            <a:picLocks noChangeAspect="1"/>
          </p:cNvPicPr>
          <p:nvPr/>
        </p:nvPicPr>
        <p:blipFill>
          <a:blip r:embed="rId9"/>
          <a:stretch>
            <a:fillRect/>
          </a:stretch>
        </p:blipFill>
        <p:spPr>
          <a:xfrm>
            <a:off x="3757550" y="356526"/>
            <a:ext cx="1070880" cy="945801"/>
          </a:xfrm>
          <a:prstGeom prst="rect">
            <a:avLst/>
          </a:prstGeom>
        </p:spPr>
      </p:pic>
      <p:pic>
        <p:nvPicPr>
          <p:cNvPr id="5" name="Picture 4">
            <a:extLst>
              <a:ext uri="{FF2B5EF4-FFF2-40B4-BE49-F238E27FC236}">
                <a16:creationId xmlns:a16="http://schemas.microsoft.com/office/drawing/2014/main" id="{9E522FAD-E98A-834F-593C-649C49C463B9}"/>
              </a:ext>
            </a:extLst>
          </p:cNvPr>
          <p:cNvPicPr>
            <a:picLocks noChangeAspect="1"/>
          </p:cNvPicPr>
          <p:nvPr/>
        </p:nvPicPr>
        <p:blipFill>
          <a:blip r:embed="rId10"/>
          <a:stretch>
            <a:fillRect/>
          </a:stretch>
        </p:blipFill>
        <p:spPr>
          <a:xfrm>
            <a:off x="3751444" y="1309200"/>
            <a:ext cx="1071565" cy="946406"/>
          </a:xfrm>
          <a:prstGeom prst="rect">
            <a:avLst/>
          </a:prstGeom>
        </p:spPr>
      </p:pic>
      <p:sp>
        <p:nvSpPr>
          <p:cNvPr id="489" name="Google Shape;489;p23"/>
          <p:cNvSpPr txBox="1">
            <a:spLocks noGrp="1"/>
          </p:cNvSpPr>
          <p:nvPr>
            <p:ph type="title"/>
          </p:nvPr>
        </p:nvSpPr>
        <p:spPr>
          <a:xfrm>
            <a:off x="35027" y="30565"/>
            <a:ext cx="8958263" cy="437594"/>
          </a:xfrm>
          <a:prstGeom prst="rect">
            <a:avLst/>
          </a:prstGeom>
          <a:noFill/>
          <a:ln>
            <a:noFill/>
          </a:ln>
        </p:spPr>
        <p:txBody>
          <a:bodyPr spcFirstLastPara="1" wrap="square" lIns="68569" tIns="34275" rIns="68569" bIns="34275" anchor="ctr" anchorCtr="0">
            <a:normAutofit fontScale="90000"/>
          </a:bodyPr>
          <a:lstStyle/>
          <a:p>
            <a:pPr algn="ctr">
              <a:buSzPct val="100000"/>
            </a:pPr>
            <a:r>
              <a:rPr lang="en-US" sz="2100" b="1" dirty="0"/>
              <a:t>Impacts of summer 2024 precipitation and evaporation on river discharge (reanalysis)</a:t>
            </a:r>
            <a:endParaRPr sz="2100" b="1" dirty="0"/>
          </a:p>
        </p:txBody>
      </p:sp>
      <p:sp>
        <p:nvSpPr>
          <p:cNvPr id="490" name="Google Shape;490;p23"/>
          <p:cNvSpPr txBox="1"/>
          <p:nvPr/>
        </p:nvSpPr>
        <p:spPr>
          <a:xfrm>
            <a:off x="677921" y="3083035"/>
            <a:ext cx="505784" cy="276969"/>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350" dirty="0">
                <a:latin typeface="Calibri"/>
                <a:ea typeface="Calibri"/>
                <a:cs typeface="Calibri"/>
                <a:sym typeface="Calibri"/>
              </a:rPr>
              <a:t>May</a:t>
            </a:r>
            <a:endParaRPr sz="1350" dirty="0">
              <a:latin typeface="Calibri"/>
              <a:ea typeface="Calibri"/>
              <a:cs typeface="Calibri"/>
              <a:sym typeface="Calibri"/>
            </a:endParaRPr>
          </a:p>
        </p:txBody>
      </p:sp>
      <p:sp>
        <p:nvSpPr>
          <p:cNvPr id="492" name="Google Shape;492;p23"/>
          <p:cNvSpPr/>
          <p:nvPr/>
        </p:nvSpPr>
        <p:spPr>
          <a:xfrm>
            <a:off x="4905013" y="549178"/>
            <a:ext cx="4178045" cy="214671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pPr defTabSz="685800"/>
            <a:r>
              <a:rPr lang="en-US" sz="1350" dirty="0">
                <a:latin typeface="Calibri"/>
                <a:ea typeface="Calibri"/>
                <a:cs typeface="Calibri"/>
                <a:sym typeface="Calibri"/>
              </a:rPr>
              <a:t>Impacts of wetter/drier conditions and evaporation were reflected in the MJJAS 2025 Arctic rivers discharge: </a:t>
            </a:r>
            <a:endParaRPr sz="1050" dirty="0"/>
          </a:p>
          <a:p>
            <a:pPr marL="285750" indent="-285750" defTabSz="685800">
              <a:buClr>
                <a:srgbClr val="0066FF"/>
              </a:buClr>
              <a:buSzPct val="100000"/>
              <a:buFont typeface="Wingdings" panose="05000000000000000000" pitchFamily="2" charset="2"/>
              <a:buChar char="q"/>
            </a:pPr>
            <a:r>
              <a:rPr lang="en-US" sz="1350" b="1" dirty="0">
                <a:solidFill>
                  <a:srgbClr val="0066FF"/>
                </a:solidFill>
                <a:latin typeface="Calibri"/>
                <a:ea typeface="Calibri"/>
                <a:cs typeface="Calibri"/>
                <a:sym typeface="Calibri"/>
              </a:rPr>
              <a:t>Lesser</a:t>
            </a:r>
            <a:r>
              <a:rPr lang="en-US" sz="1350" dirty="0">
                <a:latin typeface="Calibri"/>
                <a:ea typeface="Calibri"/>
                <a:cs typeface="Calibri"/>
                <a:sym typeface="Calibri"/>
              </a:rPr>
              <a:t> drainage than normal was seen for Mackenzie, partly Kolyma (Jun), Yenisei (Aug, Sep), Lena (Sep) rivers</a:t>
            </a:r>
            <a:endParaRPr sz="1050" dirty="0"/>
          </a:p>
          <a:p>
            <a:pPr marL="285750" indent="-285750" defTabSz="685800">
              <a:buClr>
                <a:srgbClr val="FF0000"/>
              </a:buClr>
              <a:buSzPct val="100000"/>
              <a:buFont typeface="Wingdings" panose="05000000000000000000" pitchFamily="2" charset="2"/>
              <a:buChar char="q"/>
            </a:pPr>
            <a:r>
              <a:rPr lang="en-US" sz="1350" b="1" dirty="0">
                <a:solidFill>
                  <a:srgbClr val="FF0000"/>
                </a:solidFill>
                <a:latin typeface="Calibri"/>
                <a:ea typeface="Calibri"/>
                <a:cs typeface="Calibri"/>
                <a:sym typeface="Calibri"/>
              </a:rPr>
              <a:t>Greater</a:t>
            </a:r>
            <a:r>
              <a:rPr lang="en-US" sz="1350" dirty="0">
                <a:latin typeface="Calibri"/>
                <a:ea typeface="Calibri"/>
                <a:cs typeface="Calibri"/>
                <a:sym typeface="Calibri"/>
              </a:rPr>
              <a:t> drainage was seen for Ob’, Yenisei (Jun, Jul), Lena (Jul) and Yukon (Jun, Sep)</a:t>
            </a:r>
            <a:endParaRPr sz="1050" dirty="0"/>
          </a:p>
          <a:p>
            <a:pPr marL="285750" indent="-285750" defTabSz="685800">
              <a:buSzPct val="100000"/>
              <a:buFont typeface="Wingdings" panose="05000000000000000000" pitchFamily="2" charset="2"/>
              <a:buChar char="q"/>
            </a:pPr>
            <a:r>
              <a:rPr lang="en-US" sz="1350" dirty="0">
                <a:latin typeface="Calibri"/>
                <a:ea typeface="Calibri"/>
                <a:cs typeface="Calibri"/>
                <a:sym typeface="Calibri"/>
              </a:rPr>
              <a:t>Such </a:t>
            </a:r>
            <a:r>
              <a:rPr lang="en-US" sz="1350" b="1" dirty="0">
                <a:solidFill>
                  <a:srgbClr val="FF0000"/>
                </a:solidFill>
                <a:latin typeface="Calibri"/>
                <a:ea typeface="Calibri"/>
                <a:cs typeface="Calibri"/>
                <a:sym typeface="Calibri"/>
              </a:rPr>
              <a:t>greater </a:t>
            </a:r>
            <a:r>
              <a:rPr lang="en-US" sz="1350" dirty="0">
                <a:latin typeface="Calibri"/>
                <a:ea typeface="Calibri"/>
                <a:cs typeface="Calibri"/>
                <a:sym typeface="Calibri"/>
              </a:rPr>
              <a:t> drainage situation this summer is somewhat similar to 2023-2024 both for Eurasian Arctic and American sector</a:t>
            </a:r>
            <a:endParaRPr sz="1350" dirty="0">
              <a:latin typeface="Calibri"/>
              <a:ea typeface="Calibri"/>
              <a:cs typeface="Calibri"/>
              <a:sym typeface="Calibri"/>
            </a:endParaRPr>
          </a:p>
        </p:txBody>
      </p:sp>
      <p:sp>
        <p:nvSpPr>
          <p:cNvPr id="494" name="Google Shape;494;p23"/>
          <p:cNvSpPr txBox="1"/>
          <p:nvPr/>
        </p:nvSpPr>
        <p:spPr>
          <a:xfrm>
            <a:off x="2220769" y="4858376"/>
            <a:ext cx="4684908" cy="253885"/>
          </a:xfrm>
          <a:prstGeom prst="rect">
            <a:avLst/>
          </a:prstGeom>
          <a:noFill/>
          <a:ln w="12700" cap="flat" cmpd="sng">
            <a:noFill/>
            <a:prstDash val="solid"/>
            <a:round/>
            <a:headEnd type="none" w="sm" len="sm"/>
            <a:tailEnd type="none" w="sm" len="sm"/>
          </a:ln>
        </p:spPr>
        <p:txBody>
          <a:bodyPr spcFirstLastPara="1" wrap="square" lIns="68569" tIns="34275" rIns="68569" bIns="34275" anchor="t" anchorCtr="0">
            <a:spAutoFit/>
          </a:bodyPr>
          <a:lstStyle/>
          <a:p>
            <a:pPr algn="ctr" defTabSz="685800"/>
            <a:r>
              <a:rPr lang="en-US" sz="1200" dirty="0">
                <a:latin typeface="Calibri"/>
                <a:ea typeface="Calibri"/>
                <a:cs typeface="Calibri"/>
                <a:sym typeface="Calibri"/>
              </a:rPr>
              <a:t>May – September 2024 river discharge anomaly (1991-2020)</a:t>
            </a:r>
            <a:endParaRPr sz="1200" dirty="0">
              <a:latin typeface="Calibri"/>
              <a:ea typeface="Calibri"/>
              <a:cs typeface="Calibri"/>
              <a:sym typeface="Calibri"/>
            </a:endParaRPr>
          </a:p>
        </p:txBody>
      </p:sp>
      <p:sp>
        <p:nvSpPr>
          <p:cNvPr id="496" name="Google Shape;496;p23"/>
          <p:cNvSpPr txBox="1"/>
          <p:nvPr/>
        </p:nvSpPr>
        <p:spPr>
          <a:xfrm>
            <a:off x="7682796" y="2820406"/>
            <a:ext cx="1461204"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dirty="0">
                <a:latin typeface="Calibri"/>
                <a:ea typeface="Calibri"/>
                <a:cs typeface="Calibri"/>
                <a:sym typeface="Calibri"/>
              </a:rPr>
              <a:t>AARI / ERA5 reanalysis</a:t>
            </a:r>
            <a:endParaRPr sz="1050" dirty="0">
              <a:latin typeface="Calibri"/>
              <a:ea typeface="Calibri"/>
              <a:cs typeface="Calibri"/>
              <a:sym typeface="Calibri"/>
            </a:endParaRPr>
          </a:p>
        </p:txBody>
      </p:sp>
      <p:sp>
        <p:nvSpPr>
          <p:cNvPr id="497" name="Google Shape;497;p23"/>
          <p:cNvSpPr txBox="1"/>
          <p:nvPr/>
        </p:nvSpPr>
        <p:spPr>
          <a:xfrm>
            <a:off x="1960583" y="2429356"/>
            <a:ext cx="1461674" cy="3923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050" b="1" dirty="0">
                <a:latin typeface="Calibri"/>
                <a:ea typeface="Calibri"/>
                <a:cs typeface="Calibri"/>
                <a:sym typeface="Calibri"/>
              </a:rPr>
              <a:t>JJA 2025 river discharge anomaly, 1991-2020</a:t>
            </a:r>
            <a:endParaRPr sz="1050" b="1" dirty="0">
              <a:latin typeface="Calibri"/>
              <a:ea typeface="Calibri"/>
              <a:cs typeface="Calibri"/>
              <a:sym typeface="Calibri"/>
            </a:endParaRPr>
          </a:p>
        </p:txBody>
      </p:sp>
      <p:sp>
        <p:nvSpPr>
          <p:cNvPr id="495" name="Google Shape;495;p23"/>
          <p:cNvSpPr txBox="1"/>
          <p:nvPr/>
        </p:nvSpPr>
        <p:spPr>
          <a:xfrm>
            <a:off x="180110" y="2375557"/>
            <a:ext cx="1399918" cy="392385"/>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050" b="1" dirty="0">
                <a:latin typeface="Calibri" panose="020F0502020204030204" pitchFamily="34" charset="0"/>
                <a:ea typeface="Calibri" panose="020F0502020204030204" pitchFamily="34" charset="0"/>
                <a:cs typeface="Calibri" panose="020F0502020204030204" pitchFamily="34" charset="0"/>
                <a:sym typeface="Calibri"/>
              </a:rPr>
              <a:t>JJA 2025 precipitation  </a:t>
            </a:r>
            <a:endParaRPr sz="1200" dirty="0">
              <a:latin typeface="Calibri" panose="020F0502020204030204" pitchFamily="34" charset="0"/>
              <a:ea typeface="Calibri" panose="020F0502020204030204" pitchFamily="34" charset="0"/>
              <a:cs typeface="Calibri" panose="020F0502020204030204" pitchFamily="34" charset="0"/>
            </a:endParaRPr>
          </a:p>
          <a:p>
            <a:pPr algn="ctr" defTabSz="685800"/>
            <a:r>
              <a:rPr lang="en-US" sz="1050" b="1" dirty="0">
                <a:latin typeface="Calibri" panose="020F0502020204030204" pitchFamily="34" charset="0"/>
                <a:ea typeface="Calibri" panose="020F0502020204030204" pitchFamily="34" charset="0"/>
                <a:cs typeface="Calibri" panose="020F0502020204030204" pitchFamily="34" charset="0"/>
                <a:sym typeface="Calibri"/>
              </a:rPr>
              <a:t>anomaly, 1991-2020</a:t>
            </a:r>
            <a:endParaRPr sz="1050" b="1"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16" name="Google Shape;493;p23">
            <a:extLst>
              <a:ext uri="{FF2B5EF4-FFF2-40B4-BE49-F238E27FC236}">
                <a16:creationId xmlns:a16="http://schemas.microsoft.com/office/drawing/2014/main" id="{E502158D-B25E-97AF-07D7-B50A750D1487}"/>
              </a:ext>
            </a:extLst>
          </p:cNvPr>
          <p:cNvSpPr txBox="1"/>
          <p:nvPr/>
        </p:nvSpPr>
        <p:spPr>
          <a:xfrm>
            <a:off x="6087393" y="3177601"/>
            <a:ext cx="505784" cy="276969"/>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350" dirty="0">
                <a:latin typeface="Calibri"/>
                <a:ea typeface="Calibri"/>
                <a:cs typeface="Calibri"/>
                <a:sym typeface="Calibri"/>
              </a:rPr>
              <a:t>Aug</a:t>
            </a:r>
            <a:endParaRPr sz="1350" dirty="0">
              <a:latin typeface="Calibri"/>
              <a:ea typeface="Calibri"/>
              <a:cs typeface="Calibri"/>
              <a:sym typeface="Calibri"/>
            </a:endParaRPr>
          </a:p>
        </p:txBody>
      </p:sp>
      <p:sp>
        <p:nvSpPr>
          <p:cNvPr id="17" name="Google Shape;491;p23">
            <a:extLst>
              <a:ext uri="{FF2B5EF4-FFF2-40B4-BE49-F238E27FC236}">
                <a16:creationId xmlns:a16="http://schemas.microsoft.com/office/drawing/2014/main" id="{11A702BF-4BA7-8456-DAB8-4F8C5FF09798}"/>
              </a:ext>
            </a:extLst>
          </p:cNvPr>
          <p:cNvSpPr txBox="1"/>
          <p:nvPr/>
        </p:nvSpPr>
        <p:spPr>
          <a:xfrm>
            <a:off x="2598820" y="3099250"/>
            <a:ext cx="505784" cy="276969"/>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350" dirty="0">
                <a:latin typeface="Calibri"/>
                <a:ea typeface="Calibri"/>
                <a:cs typeface="Calibri"/>
                <a:sym typeface="Calibri"/>
              </a:rPr>
              <a:t>Jun</a:t>
            </a:r>
            <a:endParaRPr sz="1350" dirty="0">
              <a:latin typeface="Calibri"/>
              <a:ea typeface="Calibri"/>
              <a:cs typeface="Calibri"/>
              <a:sym typeface="Calibri"/>
            </a:endParaRPr>
          </a:p>
        </p:txBody>
      </p:sp>
      <p:sp>
        <p:nvSpPr>
          <p:cNvPr id="23" name="TextBox 22">
            <a:extLst>
              <a:ext uri="{FF2B5EF4-FFF2-40B4-BE49-F238E27FC236}">
                <a16:creationId xmlns:a16="http://schemas.microsoft.com/office/drawing/2014/main" id="{E90B9264-3524-E738-CD84-E7B985C85E5C}"/>
              </a:ext>
            </a:extLst>
          </p:cNvPr>
          <p:cNvSpPr txBox="1"/>
          <p:nvPr/>
        </p:nvSpPr>
        <p:spPr>
          <a:xfrm>
            <a:off x="4074188" y="1175359"/>
            <a:ext cx="505784" cy="253916"/>
          </a:xfrm>
          <a:prstGeom prst="rect">
            <a:avLst/>
          </a:prstGeom>
          <a:noFill/>
        </p:spPr>
        <p:txBody>
          <a:bodyPr wrap="square">
            <a:spAutoFit/>
          </a:bodyPr>
          <a:lstStyle/>
          <a:p>
            <a:pPr defTabSz="685800"/>
            <a:r>
              <a:rPr lang="en-US" sz="1050" b="1" dirty="0">
                <a:latin typeface="Calibri"/>
                <a:ea typeface="Calibri"/>
                <a:cs typeface="Calibri"/>
                <a:sym typeface="Calibri"/>
              </a:rPr>
              <a:t>2022</a:t>
            </a:r>
            <a:endParaRPr lang="LID4096" sz="1050" dirty="0"/>
          </a:p>
        </p:txBody>
      </p:sp>
      <p:sp>
        <p:nvSpPr>
          <p:cNvPr id="2" name="TextBox 1">
            <a:extLst>
              <a:ext uri="{FF2B5EF4-FFF2-40B4-BE49-F238E27FC236}">
                <a16:creationId xmlns:a16="http://schemas.microsoft.com/office/drawing/2014/main" id="{9C4D53BC-8B01-2A91-E118-FCB366C31585}"/>
              </a:ext>
            </a:extLst>
          </p:cNvPr>
          <p:cNvSpPr txBox="1"/>
          <p:nvPr/>
        </p:nvSpPr>
        <p:spPr>
          <a:xfrm>
            <a:off x="4074188" y="2101001"/>
            <a:ext cx="505784" cy="253916"/>
          </a:xfrm>
          <a:prstGeom prst="rect">
            <a:avLst/>
          </a:prstGeom>
          <a:noFill/>
        </p:spPr>
        <p:txBody>
          <a:bodyPr wrap="square">
            <a:spAutoFit/>
          </a:bodyPr>
          <a:lstStyle/>
          <a:p>
            <a:pPr defTabSz="685800"/>
            <a:r>
              <a:rPr lang="en-US" sz="1050" b="1" dirty="0">
                <a:latin typeface="Calibri"/>
                <a:ea typeface="Calibri"/>
                <a:cs typeface="Calibri"/>
                <a:sym typeface="Calibri"/>
              </a:rPr>
              <a:t>2023</a:t>
            </a:r>
            <a:endParaRPr lang="LID4096" sz="1050" dirty="0"/>
          </a:p>
        </p:txBody>
      </p:sp>
      <p:pic>
        <p:nvPicPr>
          <p:cNvPr id="4" name="Picture 3">
            <a:extLst>
              <a:ext uri="{FF2B5EF4-FFF2-40B4-BE49-F238E27FC236}">
                <a16:creationId xmlns:a16="http://schemas.microsoft.com/office/drawing/2014/main" id="{9D09DAE2-2BFF-BB3B-1C7F-EF929D65777A}"/>
              </a:ext>
            </a:extLst>
          </p:cNvPr>
          <p:cNvPicPr>
            <a:picLocks noChangeAspect="1"/>
          </p:cNvPicPr>
          <p:nvPr/>
        </p:nvPicPr>
        <p:blipFill>
          <a:blip r:embed="rId11"/>
          <a:stretch>
            <a:fillRect/>
          </a:stretch>
        </p:blipFill>
        <p:spPr>
          <a:xfrm>
            <a:off x="1706879" y="617043"/>
            <a:ext cx="2076446" cy="1833917"/>
          </a:xfrm>
          <a:prstGeom prst="rect">
            <a:avLst/>
          </a:prstGeom>
        </p:spPr>
      </p:pic>
      <p:pic>
        <p:nvPicPr>
          <p:cNvPr id="8" name="Picture 7">
            <a:extLst>
              <a:ext uri="{FF2B5EF4-FFF2-40B4-BE49-F238E27FC236}">
                <a16:creationId xmlns:a16="http://schemas.microsoft.com/office/drawing/2014/main" id="{296AA7BD-75BA-A396-A9E1-8B58B06D083B}"/>
              </a:ext>
            </a:extLst>
          </p:cNvPr>
          <p:cNvPicPr>
            <a:picLocks noChangeAspect="1"/>
          </p:cNvPicPr>
          <p:nvPr/>
        </p:nvPicPr>
        <p:blipFill>
          <a:blip r:embed="rId12"/>
          <a:stretch>
            <a:fillRect/>
          </a:stretch>
        </p:blipFill>
        <p:spPr>
          <a:xfrm>
            <a:off x="-39417" y="3323182"/>
            <a:ext cx="1928816" cy="1703531"/>
          </a:xfrm>
          <a:prstGeom prst="rect">
            <a:avLst/>
          </a:prstGeom>
        </p:spPr>
      </p:pic>
      <p:sp>
        <p:nvSpPr>
          <p:cNvPr id="15" name="Google Shape;491;p23">
            <a:extLst>
              <a:ext uri="{FF2B5EF4-FFF2-40B4-BE49-F238E27FC236}">
                <a16:creationId xmlns:a16="http://schemas.microsoft.com/office/drawing/2014/main" id="{93B6A38B-8717-8630-B67E-37251B661323}"/>
              </a:ext>
            </a:extLst>
          </p:cNvPr>
          <p:cNvSpPr txBox="1"/>
          <p:nvPr/>
        </p:nvSpPr>
        <p:spPr>
          <a:xfrm>
            <a:off x="4357093" y="3198295"/>
            <a:ext cx="606547" cy="276969"/>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350" dirty="0">
                <a:latin typeface="Calibri"/>
                <a:ea typeface="Calibri"/>
                <a:cs typeface="Calibri"/>
                <a:sym typeface="Calibri"/>
              </a:rPr>
              <a:t>Jul</a:t>
            </a:r>
            <a:endParaRPr sz="1350" dirty="0">
              <a:latin typeface="Calibri"/>
              <a:ea typeface="Calibri"/>
              <a:cs typeface="Calibri"/>
              <a:sym typeface="Calibri"/>
            </a:endParaRPr>
          </a:p>
        </p:txBody>
      </p:sp>
      <p:sp>
        <p:nvSpPr>
          <p:cNvPr id="24" name="TextBox 23">
            <a:extLst>
              <a:ext uri="{FF2B5EF4-FFF2-40B4-BE49-F238E27FC236}">
                <a16:creationId xmlns:a16="http://schemas.microsoft.com/office/drawing/2014/main" id="{33AF289E-8C57-57F9-43E4-9D0BF4A14C1D}"/>
              </a:ext>
            </a:extLst>
          </p:cNvPr>
          <p:cNvSpPr txBox="1"/>
          <p:nvPr/>
        </p:nvSpPr>
        <p:spPr>
          <a:xfrm>
            <a:off x="4103875" y="3085253"/>
            <a:ext cx="505784" cy="253916"/>
          </a:xfrm>
          <a:prstGeom prst="rect">
            <a:avLst/>
          </a:prstGeom>
          <a:noFill/>
        </p:spPr>
        <p:txBody>
          <a:bodyPr wrap="square">
            <a:spAutoFit/>
          </a:bodyPr>
          <a:lstStyle/>
          <a:p>
            <a:pPr defTabSz="685800"/>
            <a:r>
              <a:rPr lang="en-US" sz="1050" b="1" dirty="0">
                <a:latin typeface="Calibri"/>
                <a:ea typeface="Calibri"/>
                <a:cs typeface="Calibri"/>
                <a:sym typeface="Calibri"/>
              </a:rPr>
              <a:t>2024</a:t>
            </a:r>
            <a:endParaRPr lang="LID4096" sz="1050" dirty="0"/>
          </a:p>
        </p:txBody>
      </p:sp>
      <p:sp>
        <p:nvSpPr>
          <p:cNvPr id="29" name="Google Shape;493;p23">
            <a:extLst>
              <a:ext uri="{FF2B5EF4-FFF2-40B4-BE49-F238E27FC236}">
                <a16:creationId xmlns:a16="http://schemas.microsoft.com/office/drawing/2014/main" id="{EE70CF22-573C-9D51-62AE-1AAEA3F4933F}"/>
              </a:ext>
            </a:extLst>
          </p:cNvPr>
          <p:cNvSpPr txBox="1"/>
          <p:nvPr/>
        </p:nvSpPr>
        <p:spPr>
          <a:xfrm>
            <a:off x="7837382" y="3227012"/>
            <a:ext cx="505784" cy="276969"/>
          </a:xfrm>
          <a:prstGeom prst="rect">
            <a:avLst/>
          </a:prstGeom>
          <a:solidFill>
            <a:schemeClr val="lt1"/>
          </a:solidFill>
          <a:ln>
            <a:noFill/>
          </a:ln>
        </p:spPr>
        <p:txBody>
          <a:bodyPr spcFirstLastPara="1" wrap="square" lIns="68569" tIns="34275" rIns="68569" bIns="34275" anchor="t" anchorCtr="0">
            <a:spAutoFit/>
          </a:bodyPr>
          <a:lstStyle/>
          <a:p>
            <a:pPr algn="ctr" defTabSz="685800"/>
            <a:r>
              <a:rPr lang="en-US" sz="1350" dirty="0">
                <a:latin typeface="Calibri"/>
                <a:ea typeface="Calibri"/>
                <a:cs typeface="Calibri"/>
                <a:sym typeface="Calibri"/>
              </a:rPr>
              <a:t>Sep</a:t>
            </a:r>
            <a:endParaRPr sz="1350" dirty="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4" name="Google Shape;504;p24"/>
          <p:cNvSpPr txBox="1">
            <a:spLocks noGrp="1"/>
          </p:cNvSpPr>
          <p:nvPr>
            <p:ph type="title"/>
          </p:nvPr>
        </p:nvSpPr>
        <p:spPr>
          <a:xfrm>
            <a:off x="972170" y="23867"/>
            <a:ext cx="4473910" cy="324036"/>
          </a:xfrm>
          <a:prstGeom prst="rect">
            <a:avLst/>
          </a:prstGeom>
          <a:noFill/>
          <a:ln>
            <a:noFill/>
          </a:ln>
        </p:spPr>
        <p:txBody>
          <a:bodyPr spcFirstLastPara="1" wrap="square" lIns="68569" tIns="34275" rIns="68569" bIns="34275" anchor="ctr" anchorCtr="0">
            <a:normAutofit/>
          </a:bodyPr>
          <a:lstStyle/>
          <a:p>
            <a:pPr algn="ctr">
              <a:buSzPts val="2400"/>
            </a:pPr>
            <a:r>
              <a:rPr lang="en-US" sz="1800" b="1" dirty="0"/>
              <a:t>MJJAS 2025 land snow </a:t>
            </a:r>
            <a:endParaRPr sz="1800" b="1" dirty="0"/>
          </a:p>
        </p:txBody>
      </p:sp>
      <p:sp>
        <p:nvSpPr>
          <p:cNvPr id="505" name="Google Shape;505;p24"/>
          <p:cNvSpPr/>
          <p:nvPr/>
        </p:nvSpPr>
        <p:spPr>
          <a:xfrm>
            <a:off x="384592" y="458202"/>
            <a:ext cx="5116346" cy="1685046"/>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pPr marL="285750" indent="-285750" defTabSz="685800">
              <a:buSzPct val="100000"/>
              <a:buFont typeface="Wingdings" panose="05000000000000000000" pitchFamily="2" charset="2"/>
              <a:buChar char="q"/>
            </a:pPr>
            <a:r>
              <a:rPr lang="en-US" sz="1500" dirty="0">
                <a:latin typeface="Calibri"/>
                <a:ea typeface="Calibri"/>
                <a:cs typeface="Calibri"/>
                <a:sym typeface="Calibri"/>
              </a:rPr>
              <a:t>In May  2025 </a:t>
            </a:r>
            <a:r>
              <a:rPr lang="en-US" sz="1500" b="1" dirty="0">
                <a:solidFill>
                  <a:srgbClr val="0070C0"/>
                </a:solidFill>
                <a:latin typeface="Calibri"/>
                <a:ea typeface="Calibri"/>
                <a:cs typeface="Calibri"/>
                <a:sym typeface="Calibri"/>
              </a:rPr>
              <a:t>lesser</a:t>
            </a:r>
            <a:r>
              <a:rPr lang="en-US" sz="1500" dirty="0">
                <a:solidFill>
                  <a:srgbClr val="C55A11"/>
                </a:solidFill>
                <a:latin typeface="Calibri"/>
                <a:ea typeface="Calibri"/>
                <a:cs typeface="Calibri"/>
                <a:sym typeface="Calibri"/>
              </a:rPr>
              <a:t> </a:t>
            </a:r>
            <a:r>
              <a:rPr lang="en-US" sz="1500" dirty="0">
                <a:latin typeface="Calibri"/>
                <a:ea typeface="Calibri"/>
                <a:cs typeface="Calibri"/>
                <a:sym typeface="Calibri"/>
              </a:rPr>
              <a:t>snow height as well as snow extent dominated over parts of Central and Eastern Canada, parts of Central Siberia and Chukchi with </a:t>
            </a:r>
            <a:r>
              <a:rPr lang="en-US" sz="1500" b="1" dirty="0">
                <a:solidFill>
                  <a:srgbClr val="FF0000"/>
                </a:solidFill>
                <a:latin typeface="Calibri"/>
                <a:ea typeface="Calibri"/>
                <a:cs typeface="Calibri"/>
                <a:sym typeface="Calibri"/>
              </a:rPr>
              <a:t>positive</a:t>
            </a:r>
            <a:r>
              <a:rPr lang="en-US" sz="1500" dirty="0">
                <a:latin typeface="Calibri"/>
                <a:ea typeface="Calibri"/>
                <a:cs typeface="Calibri"/>
                <a:sym typeface="Calibri"/>
              </a:rPr>
              <a:t> anomalies in coastal Alaska, parts of western Siberia</a:t>
            </a:r>
            <a:endParaRPr sz="1050" dirty="0"/>
          </a:p>
          <a:p>
            <a:pPr marL="285750" indent="-285750" defTabSz="685800">
              <a:buSzPct val="100000"/>
              <a:buFont typeface="Wingdings" panose="05000000000000000000" pitchFamily="2" charset="2"/>
              <a:buChar char="q"/>
            </a:pPr>
            <a:r>
              <a:rPr lang="en-US" sz="1500" dirty="0">
                <a:latin typeface="Calibri"/>
                <a:ea typeface="Calibri"/>
                <a:cs typeface="Calibri"/>
                <a:sym typeface="Calibri"/>
              </a:rPr>
              <a:t>In September 2025 negative anomalies of snow extent were observed in Canadian and Alaska regions with significant positive snow extent over Eurasia</a:t>
            </a:r>
            <a:endParaRPr sz="1050" dirty="0"/>
          </a:p>
        </p:txBody>
      </p:sp>
      <p:sp>
        <p:nvSpPr>
          <p:cNvPr id="506" name="Google Shape;506;p24"/>
          <p:cNvSpPr/>
          <p:nvPr/>
        </p:nvSpPr>
        <p:spPr>
          <a:xfrm>
            <a:off x="3472324" y="4888413"/>
            <a:ext cx="1918241" cy="207719"/>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900" dirty="0">
                <a:latin typeface="Calibri"/>
                <a:ea typeface="Calibri"/>
                <a:cs typeface="Calibri"/>
                <a:sym typeface="Calibri"/>
              </a:rPr>
              <a:t>[GCW / Rutgers Global </a:t>
            </a:r>
            <a:r>
              <a:rPr lang="en-US" sz="900" dirty="0" err="1">
                <a:latin typeface="Calibri"/>
                <a:ea typeface="Calibri"/>
                <a:cs typeface="Calibri"/>
                <a:sym typeface="Calibri"/>
              </a:rPr>
              <a:t>SnowLab</a:t>
            </a:r>
            <a:r>
              <a:rPr lang="en-US" sz="900" dirty="0">
                <a:latin typeface="Calibri"/>
                <a:ea typeface="Calibri"/>
                <a:cs typeface="Calibri"/>
                <a:sym typeface="Calibri"/>
              </a:rPr>
              <a:t>]</a:t>
            </a:r>
            <a:endParaRPr sz="900" dirty="0">
              <a:latin typeface="Calibri"/>
              <a:ea typeface="Calibri"/>
              <a:cs typeface="Calibri"/>
              <a:sym typeface="Calibri"/>
            </a:endParaRPr>
          </a:p>
        </p:txBody>
      </p:sp>
      <p:sp>
        <p:nvSpPr>
          <p:cNvPr id="507" name="Google Shape;507;p24"/>
          <p:cNvSpPr/>
          <p:nvPr/>
        </p:nvSpPr>
        <p:spPr>
          <a:xfrm>
            <a:off x="5864563" y="58927"/>
            <a:ext cx="702529" cy="126958"/>
          </a:xfrm>
          <a:prstGeom prst="rect">
            <a:avLst/>
          </a:prstGeom>
          <a:solidFill>
            <a:schemeClr val="lt1"/>
          </a:solidFill>
          <a:ln>
            <a:noFill/>
          </a:ln>
        </p:spPr>
        <p:txBody>
          <a:bodyPr spcFirstLastPara="1" wrap="square" lIns="0" tIns="0" rIns="0" bIns="0" anchor="t" anchorCtr="0">
            <a:spAutoFit/>
          </a:bodyPr>
          <a:lstStyle/>
          <a:p>
            <a:pPr defTabSz="685800"/>
            <a:r>
              <a:rPr lang="en-US" sz="825" b="1" dirty="0">
                <a:latin typeface="Calibri"/>
                <a:ea typeface="Calibri"/>
                <a:cs typeface="Calibri"/>
                <a:sym typeface="Calibri"/>
              </a:rPr>
              <a:t>S, 1000 km</a:t>
            </a:r>
            <a:r>
              <a:rPr lang="en-US" sz="825" b="1" baseline="30000" dirty="0">
                <a:latin typeface="Calibri"/>
                <a:ea typeface="Calibri"/>
                <a:cs typeface="Calibri"/>
                <a:sym typeface="Calibri"/>
              </a:rPr>
              <a:t>2</a:t>
            </a:r>
            <a:endParaRPr sz="825" b="1" baseline="30000" dirty="0">
              <a:latin typeface="Calibri"/>
              <a:ea typeface="Calibri"/>
              <a:cs typeface="Calibri"/>
              <a:sym typeface="Calibri"/>
            </a:endParaRPr>
          </a:p>
        </p:txBody>
      </p:sp>
      <p:sp>
        <p:nvSpPr>
          <p:cNvPr id="508" name="Google Shape;508;p24"/>
          <p:cNvSpPr txBox="1"/>
          <p:nvPr/>
        </p:nvSpPr>
        <p:spPr>
          <a:xfrm>
            <a:off x="1896894" y="4281077"/>
            <a:ext cx="2505368" cy="438551"/>
          </a:xfrm>
          <a:prstGeom prst="rect">
            <a:avLst/>
          </a:prstGeom>
          <a:noFill/>
          <a:ln>
            <a:noFill/>
          </a:ln>
        </p:spPr>
        <p:txBody>
          <a:bodyPr spcFirstLastPara="1" wrap="square" lIns="68569" tIns="34275" rIns="68569" bIns="34275" anchor="t" anchorCtr="0">
            <a:spAutoFit/>
          </a:bodyPr>
          <a:lstStyle/>
          <a:p>
            <a:pPr algn="ctr" defTabSz="685800"/>
            <a:r>
              <a:rPr lang="en-US" sz="1200" dirty="0">
                <a:latin typeface="Calibri"/>
                <a:ea typeface="Calibri"/>
                <a:cs typeface="Calibri"/>
                <a:sym typeface="Calibri"/>
              </a:rPr>
              <a:t>May 2025  </a:t>
            </a:r>
            <a:endParaRPr sz="1050" dirty="0"/>
          </a:p>
          <a:p>
            <a:pPr algn="ctr" defTabSz="685800"/>
            <a:r>
              <a:rPr lang="en-US" sz="1200" dirty="0">
                <a:latin typeface="Calibri"/>
                <a:ea typeface="Calibri"/>
                <a:cs typeface="Calibri"/>
                <a:sym typeface="Calibri"/>
              </a:rPr>
              <a:t>snow height anomaly (1991-2020</a:t>
            </a:r>
            <a:r>
              <a:rPr lang="en-US" sz="1050" b="1" dirty="0">
                <a:latin typeface="Calibri"/>
                <a:ea typeface="Calibri"/>
                <a:cs typeface="Calibri"/>
                <a:sym typeface="Calibri"/>
              </a:rPr>
              <a:t>)</a:t>
            </a:r>
            <a:endParaRPr sz="1050" b="1" dirty="0">
              <a:latin typeface="Calibri"/>
              <a:ea typeface="Calibri"/>
              <a:cs typeface="Calibri"/>
              <a:sym typeface="Calibri"/>
            </a:endParaRPr>
          </a:p>
        </p:txBody>
      </p:sp>
      <p:sp>
        <p:nvSpPr>
          <p:cNvPr id="509" name="Google Shape;509;p24"/>
          <p:cNvSpPr txBox="1"/>
          <p:nvPr/>
        </p:nvSpPr>
        <p:spPr>
          <a:xfrm>
            <a:off x="57434" y="4876888"/>
            <a:ext cx="3031594" cy="230802"/>
          </a:xfrm>
          <a:prstGeom prst="rect">
            <a:avLst/>
          </a:prstGeom>
          <a:solidFill>
            <a:schemeClr val="lt1"/>
          </a:solidFill>
          <a:ln>
            <a:noFill/>
          </a:ln>
        </p:spPr>
        <p:txBody>
          <a:bodyPr spcFirstLastPara="1" wrap="square" lIns="68569" tIns="34275" rIns="68569" bIns="34275" anchor="t" anchorCtr="0">
            <a:spAutoFit/>
          </a:bodyPr>
          <a:lstStyle/>
          <a:p>
            <a:pPr defTabSz="685800"/>
            <a:r>
              <a:rPr lang="en-US" sz="1050" dirty="0">
                <a:latin typeface="Calibri"/>
                <a:ea typeface="Calibri"/>
                <a:cs typeface="Calibri"/>
                <a:sym typeface="Calibri"/>
              </a:rPr>
              <a:t>[AARI / CCCS ERA5 / WMO GCW </a:t>
            </a:r>
            <a:r>
              <a:rPr lang="en-US" sz="1050" dirty="0" err="1">
                <a:latin typeface="Calibri"/>
                <a:ea typeface="Calibri"/>
                <a:cs typeface="Calibri"/>
                <a:sym typeface="Calibri"/>
              </a:rPr>
              <a:t>SnowWatch</a:t>
            </a:r>
            <a:r>
              <a:rPr lang="en-US" sz="1050" dirty="0">
                <a:latin typeface="Calibri"/>
                <a:ea typeface="Calibri"/>
                <a:cs typeface="Calibri"/>
                <a:sym typeface="Calibri"/>
              </a:rPr>
              <a:t>]</a:t>
            </a:r>
            <a:endParaRPr sz="1050" dirty="0">
              <a:latin typeface="Calibri"/>
              <a:ea typeface="Calibri"/>
              <a:cs typeface="Calibri"/>
              <a:sym typeface="Calibri"/>
            </a:endParaRPr>
          </a:p>
        </p:txBody>
      </p:sp>
      <p:pic>
        <p:nvPicPr>
          <p:cNvPr id="3" name="Picture 2">
            <a:extLst>
              <a:ext uri="{FF2B5EF4-FFF2-40B4-BE49-F238E27FC236}">
                <a16:creationId xmlns:a16="http://schemas.microsoft.com/office/drawing/2014/main" id="{88E84023-D2EF-4B14-B8B2-2AF124C14196}"/>
              </a:ext>
            </a:extLst>
          </p:cNvPr>
          <p:cNvPicPr>
            <a:picLocks noChangeAspect="1"/>
          </p:cNvPicPr>
          <p:nvPr/>
        </p:nvPicPr>
        <p:blipFill>
          <a:blip r:embed="rId3"/>
          <a:stretch>
            <a:fillRect/>
          </a:stretch>
        </p:blipFill>
        <p:spPr>
          <a:xfrm>
            <a:off x="1968766" y="2312033"/>
            <a:ext cx="2240523" cy="1978830"/>
          </a:xfrm>
          <a:prstGeom prst="rect">
            <a:avLst/>
          </a:prstGeom>
        </p:spPr>
      </p:pic>
      <p:pic>
        <p:nvPicPr>
          <p:cNvPr id="5" name="Picture 4">
            <a:extLst>
              <a:ext uri="{FF2B5EF4-FFF2-40B4-BE49-F238E27FC236}">
                <a16:creationId xmlns:a16="http://schemas.microsoft.com/office/drawing/2014/main" id="{CADBD010-3DB1-A1CB-17F7-EE5ECF4C4CA8}"/>
              </a:ext>
            </a:extLst>
          </p:cNvPr>
          <p:cNvPicPr>
            <a:picLocks noChangeAspect="1"/>
          </p:cNvPicPr>
          <p:nvPr/>
        </p:nvPicPr>
        <p:blipFill>
          <a:blip r:embed="rId4"/>
          <a:stretch>
            <a:fillRect/>
          </a:stretch>
        </p:blipFill>
        <p:spPr>
          <a:xfrm>
            <a:off x="5623239" y="-5282"/>
            <a:ext cx="3383573" cy="1320280"/>
          </a:xfrm>
          <a:prstGeom prst="rect">
            <a:avLst/>
          </a:prstGeom>
        </p:spPr>
      </p:pic>
      <p:pic>
        <p:nvPicPr>
          <p:cNvPr id="7" name="Picture 6">
            <a:extLst>
              <a:ext uri="{FF2B5EF4-FFF2-40B4-BE49-F238E27FC236}">
                <a16:creationId xmlns:a16="http://schemas.microsoft.com/office/drawing/2014/main" id="{5B147F18-4A36-E490-4E34-E7E8F6EA5976}"/>
              </a:ext>
            </a:extLst>
          </p:cNvPr>
          <p:cNvPicPr>
            <a:picLocks noChangeAspect="1"/>
          </p:cNvPicPr>
          <p:nvPr/>
        </p:nvPicPr>
        <p:blipFill>
          <a:blip r:embed="rId5"/>
          <a:stretch>
            <a:fillRect/>
          </a:stretch>
        </p:blipFill>
        <p:spPr>
          <a:xfrm>
            <a:off x="5636068" y="1263453"/>
            <a:ext cx="3372143" cy="1297418"/>
          </a:xfrm>
          <a:prstGeom prst="rect">
            <a:avLst/>
          </a:prstGeom>
        </p:spPr>
      </p:pic>
      <p:pic>
        <p:nvPicPr>
          <p:cNvPr id="22" name="Picture 21">
            <a:extLst>
              <a:ext uri="{FF2B5EF4-FFF2-40B4-BE49-F238E27FC236}">
                <a16:creationId xmlns:a16="http://schemas.microsoft.com/office/drawing/2014/main" id="{CD34943B-465F-4B91-B2FE-58F73896161F}"/>
              </a:ext>
            </a:extLst>
          </p:cNvPr>
          <p:cNvPicPr>
            <a:picLocks noChangeAspect="1"/>
          </p:cNvPicPr>
          <p:nvPr/>
        </p:nvPicPr>
        <p:blipFill>
          <a:blip r:embed="rId6"/>
          <a:stretch>
            <a:fillRect/>
          </a:stretch>
        </p:blipFill>
        <p:spPr>
          <a:xfrm>
            <a:off x="5693111" y="3874660"/>
            <a:ext cx="3292125" cy="1268840"/>
          </a:xfrm>
          <a:prstGeom prst="rect">
            <a:avLst/>
          </a:prstGeom>
        </p:spPr>
      </p:pic>
      <p:pic>
        <p:nvPicPr>
          <p:cNvPr id="24" name="Picture 23">
            <a:extLst>
              <a:ext uri="{FF2B5EF4-FFF2-40B4-BE49-F238E27FC236}">
                <a16:creationId xmlns:a16="http://schemas.microsoft.com/office/drawing/2014/main" id="{58EEEFA7-C71E-4572-0295-E40FD6B66037}"/>
              </a:ext>
            </a:extLst>
          </p:cNvPr>
          <p:cNvPicPr>
            <a:picLocks noChangeAspect="1"/>
          </p:cNvPicPr>
          <p:nvPr/>
        </p:nvPicPr>
        <p:blipFill>
          <a:blip r:embed="rId7"/>
          <a:stretch>
            <a:fillRect/>
          </a:stretch>
        </p:blipFill>
        <p:spPr>
          <a:xfrm>
            <a:off x="5732974" y="2575176"/>
            <a:ext cx="3177815" cy="124597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p:nvPr/>
        </p:nvSpPr>
        <p:spPr>
          <a:xfrm>
            <a:off x="724355" y="996007"/>
            <a:ext cx="7828172" cy="1380610"/>
          </a:xfrm>
          <a:prstGeom prst="rect">
            <a:avLst/>
          </a:prstGeom>
          <a:noFill/>
          <a:ln>
            <a:noFill/>
          </a:ln>
        </p:spPr>
        <p:txBody>
          <a:bodyPr spcFirstLastPara="1" wrap="square" lIns="68569" tIns="34275" rIns="68569" bIns="34275" anchor="ctr" anchorCtr="0">
            <a:noAutofit/>
          </a:bodyPr>
          <a:lstStyle/>
          <a:p>
            <a:pPr algn="ctr" defTabSz="685800">
              <a:buClr>
                <a:srgbClr val="1E4E79"/>
              </a:buClr>
              <a:buSzPts val="3600"/>
            </a:pPr>
            <a:r>
              <a:rPr lang="en-US" sz="3200" kern="1200" dirty="0">
                <a:solidFill>
                  <a:prstClr val="black"/>
                </a:solidFill>
                <a:effectLst>
                  <a:outerShdw blurRad="38100" dist="38100" dir="2700000" algn="tl">
                    <a:srgbClr val="000000">
                      <a:alpha val="43137"/>
                    </a:srgbClr>
                  </a:outerShdw>
                </a:effectLst>
                <a:latin typeface="Calibri" panose="020F0502020204030204"/>
                <a:ea typeface="+mn-ea"/>
                <a:cs typeface="+mn-cs"/>
              </a:rPr>
              <a:t>Formation of thunderstorms at the Ice Base Cape Baranova research station</a:t>
            </a:r>
            <a:endParaRPr sz="3200" b="1" kern="1200" dirty="0">
              <a:solidFill>
                <a:srgbClr val="1E4E79"/>
              </a:solidFill>
              <a:effectLst>
                <a:outerShdw blurRad="38100" dist="38100" dir="2700000" algn="tl">
                  <a:srgbClr val="000000">
                    <a:alpha val="43137"/>
                  </a:srgbClr>
                </a:outerShdw>
              </a:effectLst>
              <a:latin typeface="Calibri"/>
              <a:ea typeface="Calibri"/>
              <a:cs typeface="Calibri"/>
              <a:sym typeface="Calibri"/>
            </a:endParaRPr>
          </a:p>
        </p:txBody>
      </p:sp>
      <p:sp>
        <p:nvSpPr>
          <p:cNvPr id="89" name="Google Shape;89;p1"/>
          <p:cNvSpPr/>
          <p:nvPr/>
        </p:nvSpPr>
        <p:spPr>
          <a:xfrm>
            <a:off x="1117532" y="2414024"/>
            <a:ext cx="7041818" cy="1077957"/>
          </a:xfrm>
          <a:prstGeom prst="rect">
            <a:avLst/>
          </a:prstGeom>
          <a:noFill/>
          <a:ln>
            <a:noFill/>
          </a:ln>
        </p:spPr>
        <p:txBody>
          <a:bodyPr spcFirstLastPara="1" wrap="square" lIns="68569" tIns="34275" rIns="68569" bIns="34275" anchor="t" anchorCtr="0">
            <a:spAutoFit/>
          </a:bodyPr>
          <a:lstStyle/>
          <a:p>
            <a:pPr algn="ctr" defTabSz="685800">
              <a:lnSpc>
                <a:spcPct val="115000"/>
              </a:lnSpc>
              <a:buClr>
                <a:srgbClr val="1E4E79"/>
              </a:buClr>
              <a:buSzPts val="2800"/>
            </a:pPr>
            <a:r>
              <a:rPr lang="en-US" sz="2100" b="1" kern="1200" dirty="0">
                <a:solidFill>
                  <a:srgbClr val="1E4E79"/>
                </a:solidFill>
                <a:latin typeface="Calibri" panose="020F0502020204030204"/>
                <a:ea typeface="Calibri"/>
                <a:cs typeface="Calibri"/>
                <a:sym typeface="Calibri"/>
              </a:rPr>
              <a:t>Leonid Startsev</a:t>
            </a:r>
            <a:r>
              <a:rPr lang="en-US" sz="2100" kern="1200" baseline="30000" dirty="0">
                <a:latin typeface="Calibri" panose="020F0502020204030204" pitchFamily="34" charset="0"/>
                <a:ea typeface="Calibri"/>
                <a:cs typeface="Times New Roman" panose="02020603050405020304" pitchFamily="18" charset="0"/>
                <a:sym typeface="Calibri"/>
              </a:rPr>
              <a:t>1</a:t>
            </a:r>
            <a:r>
              <a:rPr lang="en-US" sz="2100" b="1" kern="1200" dirty="0">
                <a:solidFill>
                  <a:srgbClr val="1E4E79"/>
                </a:solidFill>
                <a:latin typeface="Calibri" panose="020F0502020204030204"/>
                <a:ea typeface="Calibri"/>
                <a:cs typeface="Calibri"/>
                <a:sym typeface="Calibri"/>
              </a:rPr>
              <a:t>, Irina Ilyushchenkova</a:t>
            </a:r>
            <a:r>
              <a:rPr lang="en-US" sz="2100" kern="1200" baseline="30000" dirty="0">
                <a:latin typeface="Calibri" panose="020F0502020204030204" pitchFamily="34" charset="0"/>
                <a:ea typeface="Calibri"/>
                <a:cs typeface="Times New Roman" panose="02020603050405020304" pitchFamily="18" charset="0"/>
                <a:sym typeface="Calibri"/>
              </a:rPr>
              <a:t>1</a:t>
            </a:r>
            <a:r>
              <a:rPr lang="en-US" sz="2100" b="1" kern="1200" dirty="0">
                <a:solidFill>
                  <a:srgbClr val="1E4E79"/>
                </a:solidFill>
                <a:latin typeface="Calibri" panose="020F0502020204030204"/>
                <a:ea typeface="Calibri"/>
                <a:cs typeface="Calibri"/>
                <a:sym typeface="Calibri"/>
              </a:rPr>
              <a:t>, Marina Yezhikova</a:t>
            </a:r>
            <a:r>
              <a:rPr lang="en-US" sz="2100" kern="1200" baseline="30000" dirty="0">
                <a:solidFill>
                  <a:prstClr val="black"/>
                </a:solidFill>
                <a:latin typeface="Calibri" panose="020F0502020204030204"/>
                <a:ea typeface="+mn-ea"/>
                <a:cs typeface="+mn-cs"/>
                <a:sym typeface="Calibri"/>
              </a:rPr>
              <a:t>2</a:t>
            </a:r>
            <a:endParaRPr lang="en-US" sz="3000" b="1" kern="1200" dirty="0">
              <a:solidFill>
                <a:srgbClr val="1E4E79"/>
              </a:solidFill>
              <a:latin typeface="Calibri" panose="020F0502020204030204"/>
              <a:ea typeface="Calibri"/>
              <a:cs typeface="Calibri"/>
              <a:sym typeface="Calibri"/>
            </a:endParaRPr>
          </a:p>
          <a:p>
            <a:pPr algn="ctr" defTabSz="685800">
              <a:lnSpc>
                <a:spcPct val="115000"/>
              </a:lnSpc>
              <a:buClr>
                <a:srgbClr val="1E4E79"/>
              </a:buClr>
              <a:buSzPts val="2400"/>
            </a:pPr>
            <a:r>
              <a:rPr lang="en-US" sz="1800" i="1" kern="1200" dirty="0">
                <a:solidFill>
                  <a:srgbClr val="1E4E79"/>
                </a:solidFill>
                <a:latin typeface="Calibri"/>
                <a:ea typeface="Calibri"/>
                <a:cs typeface="Calibri"/>
                <a:sym typeface="Calibri"/>
              </a:rPr>
              <a:t>1- Arctic and Antarctic Research Institute (AARI)</a:t>
            </a:r>
          </a:p>
          <a:p>
            <a:pPr algn="ctr" defTabSz="685800">
              <a:lnSpc>
                <a:spcPct val="115000"/>
              </a:lnSpc>
              <a:buClr>
                <a:srgbClr val="1E4E79"/>
              </a:buClr>
              <a:buSzPts val="2400"/>
            </a:pPr>
            <a:r>
              <a:rPr lang="en-US" sz="1800" i="1" kern="1200" dirty="0">
                <a:solidFill>
                  <a:srgbClr val="1E4E79"/>
                </a:solidFill>
                <a:latin typeface="Calibri" panose="020F0502020204030204"/>
                <a:ea typeface="Calibri"/>
                <a:cs typeface="Calibri"/>
                <a:sym typeface="Calibri"/>
              </a:rPr>
              <a:t>2 - Russian State </a:t>
            </a:r>
            <a:r>
              <a:rPr lang="en-US" sz="1800" i="1" kern="1200" dirty="0" err="1">
                <a:solidFill>
                  <a:srgbClr val="1E4E79"/>
                </a:solidFill>
                <a:latin typeface="Calibri" panose="020F0502020204030204"/>
                <a:ea typeface="Calibri"/>
                <a:cs typeface="Calibri"/>
                <a:sym typeface="Calibri"/>
              </a:rPr>
              <a:t>Hydrometeorological</a:t>
            </a:r>
            <a:r>
              <a:rPr lang="en-US" sz="1800" i="1" kern="1200" dirty="0">
                <a:solidFill>
                  <a:srgbClr val="1E4E79"/>
                </a:solidFill>
                <a:latin typeface="Calibri" panose="020F0502020204030204"/>
                <a:ea typeface="Calibri"/>
                <a:cs typeface="Calibri"/>
                <a:sym typeface="Calibri"/>
              </a:rPr>
              <a:t> University, St. Petersburg</a:t>
            </a:r>
            <a:endParaRPr sz="1350" kern="1200" dirty="0">
              <a:solidFill>
                <a:prstClr val="black"/>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a:stretch/>
        </p:blipFill>
        <p:spPr>
          <a:xfrm>
            <a:off x="7808830" y="3623214"/>
            <a:ext cx="1119739" cy="1405855"/>
          </a:xfrm>
          <a:prstGeom prst="rect">
            <a:avLst/>
          </a:prstGeom>
          <a:noFill/>
          <a:ln>
            <a:noFill/>
          </a:ln>
        </p:spPr>
      </p:pic>
      <p:pic>
        <p:nvPicPr>
          <p:cNvPr id="91" name="Google Shape;91;p1"/>
          <p:cNvPicPr preferRelativeResize="0"/>
          <p:nvPr/>
        </p:nvPicPr>
        <p:blipFill rotWithShape="1">
          <a:blip r:embed="rId4">
            <a:alphaModFix/>
          </a:blip>
          <a:srcRect/>
          <a:stretch/>
        </p:blipFill>
        <p:spPr>
          <a:xfrm>
            <a:off x="276821" y="349531"/>
            <a:ext cx="1681423" cy="559361"/>
          </a:xfrm>
          <a:prstGeom prst="rect">
            <a:avLst/>
          </a:prstGeom>
          <a:noFill/>
          <a:ln>
            <a:noFill/>
          </a:ln>
        </p:spPr>
      </p:pic>
      <p:sp>
        <p:nvSpPr>
          <p:cNvPr id="3" name="TextBox 2">
            <a:extLst>
              <a:ext uri="{FF2B5EF4-FFF2-40B4-BE49-F238E27FC236}">
                <a16:creationId xmlns:a16="http://schemas.microsoft.com/office/drawing/2014/main" id="{7A912EA2-7BC5-146F-371D-5C00BBA06770}"/>
              </a:ext>
            </a:extLst>
          </p:cNvPr>
          <p:cNvSpPr txBox="1"/>
          <p:nvPr/>
        </p:nvSpPr>
        <p:spPr>
          <a:xfrm>
            <a:off x="2028539" y="4225956"/>
            <a:ext cx="5086922" cy="369332"/>
          </a:xfrm>
          <a:prstGeom prst="rect">
            <a:avLst/>
          </a:prstGeom>
          <a:noFill/>
        </p:spPr>
        <p:txBody>
          <a:bodyPr wrap="square">
            <a:spAutoFit/>
          </a:bodyPr>
          <a:lstStyle/>
          <a:p>
            <a:pPr algn="ctr" defTabSz="685800">
              <a:buClrTx/>
            </a:pPr>
            <a:r>
              <a:rPr lang="en-CA" sz="1800" kern="1200" dirty="0">
                <a:solidFill>
                  <a:srgbClr val="17365D"/>
                </a:solidFill>
                <a:latin typeface="Calibri" panose="020F0502020204030204"/>
                <a:ea typeface="+mn-ea"/>
                <a:cs typeface="+mn-cs"/>
              </a:rPr>
              <a:t>16</a:t>
            </a:r>
            <a:r>
              <a:rPr lang="en-CA" sz="1800" kern="1200" baseline="30000" dirty="0">
                <a:solidFill>
                  <a:srgbClr val="17365D"/>
                </a:solidFill>
                <a:latin typeface="Calibri" panose="020F0502020204030204"/>
                <a:ea typeface="+mn-ea"/>
                <a:cs typeface="+mn-cs"/>
              </a:rPr>
              <a:t>th</a:t>
            </a:r>
            <a:r>
              <a:rPr lang="en-CA" sz="1800" kern="1200" dirty="0">
                <a:solidFill>
                  <a:srgbClr val="17365D"/>
                </a:solidFill>
                <a:latin typeface="Calibri" panose="020F0502020204030204"/>
                <a:ea typeface="+mn-ea"/>
                <a:cs typeface="+mn-cs"/>
              </a:rPr>
              <a:t> Arctic Climate Forum, 5 – 6</a:t>
            </a:r>
            <a:r>
              <a:rPr lang="en-CA" sz="1800" kern="1200" baseline="30000" dirty="0">
                <a:solidFill>
                  <a:srgbClr val="17365D"/>
                </a:solidFill>
                <a:latin typeface="Calibri" panose="020F0502020204030204"/>
                <a:ea typeface="+mn-ea"/>
                <a:cs typeface="+mn-cs"/>
              </a:rPr>
              <a:t>th</a:t>
            </a:r>
            <a:r>
              <a:rPr lang="en-CA" sz="1800" kern="1200" dirty="0">
                <a:solidFill>
                  <a:srgbClr val="17365D"/>
                </a:solidFill>
                <a:latin typeface="Calibri" panose="020F0502020204030204"/>
                <a:ea typeface="+mn-ea"/>
                <a:cs typeface="+mn-cs"/>
              </a:rPr>
              <a:t> November 2025</a:t>
            </a:r>
            <a:endParaRPr lang="en-US" sz="1800" kern="1200" dirty="0">
              <a:solidFill>
                <a:prstClr val="black"/>
              </a:solidFill>
              <a:latin typeface="Calibri" panose="020F0502020204030204"/>
              <a:ea typeface="+mn-ea"/>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6"/>
          <p:cNvSpPr txBox="1">
            <a:spLocks noGrp="1"/>
          </p:cNvSpPr>
          <p:nvPr>
            <p:ph type="title"/>
          </p:nvPr>
        </p:nvSpPr>
        <p:spPr>
          <a:xfrm>
            <a:off x="628650" y="273844"/>
            <a:ext cx="7886700" cy="485828"/>
          </a:xfrm>
          <a:prstGeom prst="rect">
            <a:avLst/>
          </a:prstGeom>
          <a:noFill/>
          <a:ln>
            <a:noFill/>
          </a:ln>
        </p:spPr>
        <p:txBody>
          <a:bodyPr spcFirstLastPara="1" wrap="square" lIns="68569" tIns="34275" rIns="68569" bIns="34275" anchor="ctr" anchorCtr="0">
            <a:normAutofit/>
          </a:bodyPr>
          <a:lstStyle/>
          <a:p>
            <a:pPr>
              <a:buSzPts val="3200"/>
            </a:pPr>
            <a:r>
              <a:rPr lang="en-US" sz="2400" b="1"/>
              <a:t>Major data </a:t>
            </a:r>
            <a:r>
              <a:rPr lang="en-US" sz="2400" b="1" dirty="0"/>
              <a:t>sources and useful links:</a:t>
            </a:r>
            <a:endParaRPr sz="2400" b="1" dirty="0"/>
          </a:p>
        </p:txBody>
      </p:sp>
      <p:sp>
        <p:nvSpPr>
          <p:cNvPr id="535" name="Google Shape;535;p26"/>
          <p:cNvSpPr txBox="1"/>
          <p:nvPr/>
        </p:nvSpPr>
        <p:spPr>
          <a:xfrm>
            <a:off x="628650" y="759672"/>
            <a:ext cx="8115300" cy="3947204"/>
          </a:xfrm>
          <a:prstGeom prst="rect">
            <a:avLst/>
          </a:prstGeom>
          <a:noFill/>
          <a:ln>
            <a:noFill/>
          </a:ln>
        </p:spPr>
        <p:txBody>
          <a:bodyPr spcFirstLastPara="1" wrap="square" lIns="68569" tIns="34275" rIns="68569" bIns="34275" anchor="t" anchorCtr="0">
            <a:spAutoFit/>
          </a:bodyPr>
          <a:lstStyle/>
          <a:p>
            <a:pPr marL="342900" indent="-342900" algn="just" defTabSz="685800">
              <a:buSzPct val="100000"/>
              <a:buFont typeface="+mj-lt"/>
              <a:buAutoNum type="arabicPeriod"/>
            </a:pPr>
            <a:r>
              <a:rPr lang="en-US" sz="1800" dirty="0">
                <a:latin typeface="Calibri"/>
                <a:ea typeface="Calibri"/>
                <a:cs typeface="Calibri"/>
                <a:sym typeface="Calibri"/>
              </a:rPr>
              <a:t>WMO Global Cryosphere Watch - </a:t>
            </a:r>
            <a:r>
              <a:rPr lang="en-US" sz="1800" dirty="0">
                <a:latin typeface="Calibri"/>
                <a:ea typeface="Calibri"/>
                <a:cs typeface="Calibri"/>
                <a:sym typeface="Calibri"/>
                <a:hlinkClick r:id="rId3"/>
              </a:rPr>
              <a:t>https://globalcryospherewatch.org</a:t>
            </a:r>
            <a:r>
              <a:rPr lang="en-US" sz="1800" dirty="0">
                <a:latin typeface="Calibri"/>
                <a:ea typeface="Calibri"/>
                <a:cs typeface="Calibri"/>
                <a:sym typeface="Calibri"/>
              </a:rPr>
              <a:t>   </a:t>
            </a:r>
            <a:endParaRPr lang="en-US" sz="1800" dirty="0"/>
          </a:p>
          <a:p>
            <a:pPr marL="342900" indent="-342900" algn="just" defTabSz="685800">
              <a:buSzPct val="100000"/>
              <a:buFont typeface="+mj-lt"/>
              <a:buAutoNum type="arabicPeriod"/>
            </a:pPr>
            <a:r>
              <a:rPr lang="en-US" sz="1800" dirty="0">
                <a:latin typeface="Calibri"/>
                <a:ea typeface="Calibri"/>
                <a:cs typeface="Calibri"/>
                <a:sym typeface="Calibri"/>
              </a:rPr>
              <a:t>AARI  Review of Hydrometeorological Processes in the Northern Polar Region (</a:t>
            </a:r>
            <a:r>
              <a:rPr lang="en-US" sz="1800" dirty="0">
                <a:latin typeface="Calibri"/>
                <a:ea typeface="Calibri"/>
                <a:cs typeface="Calibri"/>
                <a:sym typeface="Calibri"/>
                <a:hlinkClick r:id="rId4"/>
              </a:rPr>
              <a:t>http://old.aari.ru/misc/publicat/gmo.php</a:t>
            </a:r>
            <a:r>
              <a:rPr lang="en-US" sz="1800" dirty="0">
                <a:latin typeface="Calibri"/>
                <a:ea typeface="Calibri"/>
                <a:cs typeface="Calibri"/>
                <a:sym typeface="Calibri"/>
              </a:rPr>
              <a:t>)</a:t>
            </a:r>
            <a:endParaRPr lang="en-US" sz="1800" dirty="0"/>
          </a:p>
          <a:p>
            <a:pPr marL="342900" indent="-342900" algn="just" defTabSz="685800">
              <a:buSzPct val="100000"/>
              <a:buFont typeface="+mj-lt"/>
              <a:buAutoNum type="arabicPeriod"/>
            </a:pPr>
            <a:r>
              <a:rPr lang="en-US" sz="1800" dirty="0">
                <a:latin typeface="Calibri"/>
                <a:ea typeface="Calibri"/>
                <a:cs typeface="Calibri"/>
                <a:sym typeface="Calibri"/>
              </a:rPr>
              <a:t>Copernicus Climate Change Service (</a:t>
            </a:r>
            <a:r>
              <a:rPr lang="en-US" sz="1800" dirty="0">
                <a:latin typeface="Calibri"/>
                <a:ea typeface="Calibri"/>
                <a:cs typeface="Calibri"/>
                <a:sym typeface="Calibri"/>
                <a:hlinkClick r:id="rId5"/>
              </a:rPr>
              <a:t>https://cds.climate.copernicus.eu</a:t>
            </a:r>
            <a:r>
              <a:rPr lang="en-US" sz="1800" dirty="0">
                <a:latin typeface="Calibri"/>
                <a:ea typeface="Calibri"/>
                <a:cs typeface="Calibri"/>
                <a:sym typeface="Calibri"/>
              </a:rPr>
              <a:t>)</a:t>
            </a:r>
            <a:endParaRPr sz="1050" dirty="0"/>
          </a:p>
          <a:p>
            <a:pPr marL="685800" lvl="1" indent="-342900" algn="just" defTabSz="685800">
              <a:buSzPct val="100000"/>
              <a:buFont typeface="Courier New" panose="02070309020205020404" pitchFamily="49" charset="0"/>
              <a:buChar char="o"/>
            </a:pPr>
            <a:r>
              <a:rPr lang="en-US" sz="1800" dirty="0">
                <a:latin typeface="Calibri"/>
                <a:ea typeface="Calibri"/>
                <a:cs typeface="Calibri"/>
                <a:sym typeface="Calibri"/>
              </a:rPr>
              <a:t>ERA5 monthly averaged data on pressure and single levels (ERA5) </a:t>
            </a:r>
            <a:endParaRPr sz="1050" dirty="0"/>
          </a:p>
          <a:p>
            <a:pPr marL="685800" lvl="1" indent="-342900" algn="just" defTabSz="685800">
              <a:buSzPct val="100000"/>
              <a:buFont typeface="Courier New" panose="02070309020205020404" pitchFamily="49" charset="0"/>
              <a:buChar char="o"/>
            </a:pPr>
            <a:r>
              <a:rPr lang="en-US" sz="1800" dirty="0">
                <a:latin typeface="Calibri"/>
                <a:ea typeface="Calibri"/>
                <a:cs typeface="Calibri"/>
                <a:sym typeface="Calibri"/>
              </a:rPr>
              <a:t>Marine environment monitoring service (CMEMS)</a:t>
            </a:r>
            <a:endParaRPr sz="1050" dirty="0"/>
          </a:p>
          <a:p>
            <a:pPr marL="685800" lvl="1" indent="-342900" algn="just" defTabSz="685800">
              <a:buSzPct val="100000"/>
              <a:buFont typeface="Courier New" panose="02070309020205020404" pitchFamily="49" charset="0"/>
              <a:buChar char="o"/>
            </a:pPr>
            <a:r>
              <a:rPr lang="en-US" sz="1800" dirty="0" err="1">
                <a:latin typeface="Calibri"/>
                <a:ea typeface="Calibri"/>
                <a:cs typeface="Calibri"/>
                <a:sym typeface="Calibri"/>
              </a:rPr>
              <a:t>GloFAS</a:t>
            </a:r>
            <a:r>
              <a:rPr lang="en-US" sz="1800" dirty="0">
                <a:latin typeface="Calibri"/>
                <a:ea typeface="Calibri"/>
                <a:cs typeface="Calibri"/>
                <a:sym typeface="Calibri"/>
              </a:rPr>
              <a:t> operational global river discharge reanalysis (ERA5-GloFAS)</a:t>
            </a:r>
            <a:endParaRPr sz="1050" dirty="0"/>
          </a:p>
          <a:p>
            <a:pPr marL="342900" indent="-342900" algn="just" defTabSz="685800">
              <a:buSzPct val="100000"/>
              <a:buFont typeface="+mj-lt"/>
              <a:buAutoNum type="arabicPeriod"/>
            </a:pPr>
            <a:r>
              <a:rPr lang="en-US" sz="1800" dirty="0">
                <a:latin typeface="Calibri"/>
                <a:ea typeface="Calibri"/>
                <a:cs typeface="Calibri"/>
                <a:sym typeface="Calibri"/>
              </a:rPr>
              <a:t>Blended ice charts from AARI, CIS, NIC, ASIP, Planet (</a:t>
            </a:r>
            <a:r>
              <a:rPr lang="en-US" sz="1800" dirty="0">
                <a:latin typeface="Calibri"/>
                <a:ea typeface="Calibri"/>
                <a:cs typeface="Calibri"/>
                <a:sym typeface="Calibri"/>
                <a:hlinkClick r:id="rId6"/>
              </a:rPr>
              <a:t>http://wdc.aari.ru/prcc/datasets/icecharts/gallery.html</a:t>
            </a:r>
            <a:r>
              <a:rPr lang="en-US" sz="1800" u="sng" dirty="0">
                <a:latin typeface="Calibri"/>
                <a:ea typeface="Calibri"/>
                <a:cs typeface="Calibri"/>
                <a:sym typeface="Calibri"/>
              </a:rPr>
              <a:t>, </a:t>
            </a:r>
            <a:r>
              <a:rPr lang="en-US" sz="1800" u="sng" dirty="0">
                <a:latin typeface="Calibri"/>
                <a:ea typeface="Calibri"/>
                <a:cs typeface="Calibri"/>
                <a:sym typeface="Calibri"/>
                <a:hlinkClick r:id="rId7"/>
              </a:rPr>
              <a:t>http://wdc.aari.ru</a:t>
            </a:r>
            <a:r>
              <a:rPr lang="en-US" sz="1800" dirty="0">
                <a:latin typeface="Calibri"/>
                <a:ea typeface="Calibri"/>
                <a:cs typeface="Calibri"/>
                <a:sym typeface="Calibri"/>
              </a:rPr>
              <a:t>)</a:t>
            </a:r>
            <a:endParaRPr sz="1050" dirty="0"/>
          </a:p>
          <a:p>
            <a:pPr marL="342900" indent="-342900" algn="just" defTabSz="685800">
              <a:buSzPct val="100000"/>
              <a:buFont typeface="+mj-lt"/>
              <a:buAutoNum type="arabicPeriod"/>
            </a:pPr>
            <a:r>
              <a:rPr lang="en-US" sz="1800" dirty="0">
                <a:latin typeface="Calibri"/>
                <a:ea typeface="Calibri"/>
                <a:cs typeface="Calibri"/>
                <a:sym typeface="Calibri"/>
              </a:rPr>
              <a:t>NSIDC Near-Real-Time DMSP SSMIS Daily Polar Gridded Sea Ice Concentrations</a:t>
            </a:r>
            <a:endParaRPr sz="1800" dirty="0">
              <a:latin typeface="Calibri"/>
              <a:ea typeface="Calibri"/>
              <a:cs typeface="Calibri"/>
              <a:sym typeface="Calibri"/>
            </a:endParaRPr>
          </a:p>
          <a:p>
            <a:pPr marL="342900" indent="-342900" algn="just" defTabSz="685800">
              <a:buSzPct val="100000"/>
              <a:buFont typeface="+mj-lt"/>
              <a:buAutoNum type="arabicPeriod"/>
            </a:pPr>
            <a:r>
              <a:rPr lang="en-US" sz="1800" dirty="0">
                <a:latin typeface="Calibri"/>
                <a:ea typeface="Calibri"/>
                <a:cs typeface="Calibri"/>
                <a:sym typeface="Calibri"/>
              </a:rPr>
              <a:t>ESA CryoSAT-2 data (AWI, </a:t>
            </a:r>
            <a:r>
              <a:rPr lang="en-US" sz="1800" dirty="0">
                <a:latin typeface="Calibri"/>
                <a:ea typeface="Calibri"/>
                <a:cs typeface="Calibri"/>
                <a:sym typeface="Calibri"/>
                <a:hlinkClick r:id="rId8"/>
              </a:rPr>
              <a:t>https://data.seaiceportal.de/data/cryosat2/</a:t>
            </a:r>
            <a:r>
              <a:rPr lang="en-US" sz="1800" dirty="0">
                <a:latin typeface="Calibri"/>
                <a:ea typeface="Calibri"/>
                <a:cs typeface="Calibri"/>
                <a:sym typeface="Calibri"/>
              </a:rPr>
              <a:t>)</a:t>
            </a:r>
            <a:endParaRPr sz="1050" dirty="0"/>
          </a:p>
          <a:p>
            <a:pPr marL="342900" indent="-342900" algn="just" defTabSz="685800">
              <a:buSzPct val="100000"/>
              <a:buFont typeface="+mj-lt"/>
              <a:buAutoNum type="arabicPeriod"/>
            </a:pPr>
            <a:r>
              <a:rPr lang="en-US" sz="1800" dirty="0">
                <a:latin typeface="Calibri"/>
                <a:ea typeface="Calibri"/>
                <a:cs typeface="Calibri"/>
                <a:sym typeface="Calibri"/>
              </a:rPr>
              <a:t>DMI </a:t>
            </a:r>
            <a:r>
              <a:rPr lang="en-US" sz="1800" dirty="0" err="1">
                <a:latin typeface="Calibri"/>
                <a:ea typeface="Calibri"/>
                <a:cs typeface="Calibri"/>
                <a:sym typeface="Calibri"/>
              </a:rPr>
              <a:t>PolarPortal</a:t>
            </a:r>
            <a:r>
              <a:rPr lang="en-US" sz="1800" dirty="0">
                <a:latin typeface="Calibri"/>
                <a:ea typeface="Calibri"/>
                <a:cs typeface="Calibri"/>
                <a:sym typeface="Calibri"/>
              </a:rPr>
              <a:t> (</a:t>
            </a:r>
            <a:r>
              <a:rPr lang="en-US" sz="1800" dirty="0">
                <a:latin typeface="Calibri"/>
                <a:ea typeface="Calibri"/>
                <a:cs typeface="Calibri"/>
                <a:sym typeface="Calibri"/>
                <a:hlinkClick r:id="rId9"/>
              </a:rPr>
              <a:t>http://polarportal.dk</a:t>
            </a:r>
            <a:r>
              <a:rPr lang="en-US" sz="1800" dirty="0">
                <a:latin typeface="Calibri"/>
                <a:ea typeface="Calibri"/>
                <a:cs typeface="Calibri"/>
                <a:sym typeface="Calibri"/>
              </a:rPr>
              <a:t>)  </a:t>
            </a:r>
            <a:endParaRPr sz="1050" dirty="0"/>
          </a:p>
          <a:p>
            <a:pPr marL="342900" indent="-342900" algn="just" defTabSz="685800">
              <a:buSzPct val="100000"/>
              <a:buFont typeface="+mj-lt"/>
              <a:buAutoNum type="arabicPeriod"/>
            </a:pPr>
            <a:r>
              <a:rPr lang="en-US" sz="1800" dirty="0">
                <a:latin typeface="Calibri"/>
                <a:ea typeface="Calibri"/>
                <a:cs typeface="Calibri"/>
                <a:sym typeface="Calibri"/>
              </a:rPr>
              <a:t>WMO GCW </a:t>
            </a:r>
            <a:r>
              <a:rPr lang="en-US" sz="1800" dirty="0" err="1">
                <a:latin typeface="Calibri"/>
                <a:ea typeface="Calibri"/>
                <a:cs typeface="Calibri"/>
                <a:sym typeface="Calibri"/>
              </a:rPr>
              <a:t>SnowWatch</a:t>
            </a:r>
            <a:r>
              <a:rPr lang="en-US" sz="1800" dirty="0">
                <a:latin typeface="Calibri"/>
                <a:ea typeface="Calibri"/>
                <a:cs typeface="Calibri"/>
                <a:sym typeface="Calibri"/>
              </a:rPr>
              <a:t> (FMI, ECCC, Rutgers Glob Snow Lab, </a:t>
            </a:r>
            <a:r>
              <a:rPr lang="en-US" sz="1800" dirty="0">
                <a:latin typeface="Calibri"/>
                <a:ea typeface="Calibri"/>
                <a:cs typeface="Calibri"/>
                <a:sym typeface="Calibri"/>
                <a:hlinkClick r:id="rId10"/>
              </a:rPr>
              <a:t>http://climate.rutgers.edu/snowcover</a:t>
            </a:r>
            <a:r>
              <a:rPr lang="en-US" sz="1800" dirty="0">
                <a:latin typeface="Calibri"/>
                <a:ea typeface="Calibri"/>
                <a:cs typeface="Calibri"/>
                <a:sym typeface="Calibri"/>
              </a:rPr>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27" descr="wmo2016_powerpoint_standard_v2.jpg"/>
          <p:cNvPicPr preferRelativeResize="0"/>
          <p:nvPr/>
        </p:nvPicPr>
        <p:blipFill rotWithShape="1">
          <a:blip r:embed="rId3">
            <a:alphaModFix/>
          </a:blip>
          <a:srcRect/>
          <a:stretch/>
        </p:blipFill>
        <p:spPr>
          <a:xfrm>
            <a:off x="0" y="-1612107"/>
            <a:ext cx="9144000" cy="6858000"/>
          </a:xfrm>
          <a:prstGeom prst="rect">
            <a:avLst/>
          </a:prstGeom>
          <a:noFill/>
          <a:ln>
            <a:noFill/>
          </a:ln>
        </p:spPr>
      </p:pic>
      <p:sp>
        <p:nvSpPr>
          <p:cNvPr id="541" name="Google Shape;541;p27"/>
          <p:cNvSpPr txBox="1"/>
          <p:nvPr/>
        </p:nvSpPr>
        <p:spPr>
          <a:xfrm>
            <a:off x="1879517" y="-206654"/>
            <a:ext cx="6772728" cy="3109892"/>
          </a:xfrm>
          <a:prstGeom prst="rect">
            <a:avLst/>
          </a:prstGeom>
          <a:noFill/>
          <a:ln>
            <a:noFill/>
          </a:ln>
        </p:spPr>
        <p:txBody>
          <a:bodyPr spcFirstLastPara="1" wrap="square" lIns="68569" tIns="34275" rIns="68569" bIns="34275" anchor="ctr" anchorCtr="0">
            <a:normAutofit/>
          </a:bodyPr>
          <a:lstStyle/>
          <a:p>
            <a:pPr algn="ctr" defTabSz="685800">
              <a:buSzPts val="4400"/>
            </a:pPr>
            <a:r>
              <a:rPr lang="en-US" sz="3300" dirty="0">
                <a:latin typeface="Calibri"/>
                <a:ea typeface="Calibri"/>
                <a:cs typeface="Calibri"/>
                <a:sym typeface="Calibri"/>
              </a:rPr>
              <a:t>Thank you! Merci! </a:t>
            </a:r>
            <a:r>
              <a:rPr lang="en-US" sz="3300" dirty="0" err="1">
                <a:latin typeface="Calibri"/>
                <a:ea typeface="Calibri"/>
                <a:cs typeface="Calibri"/>
                <a:sym typeface="Calibri"/>
              </a:rPr>
              <a:t>Takk</a:t>
            </a:r>
            <a:r>
              <a:rPr lang="en-US" sz="3300" dirty="0">
                <a:latin typeface="Calibri"/>
                <a:ea typeface="Calibri"/>
                <a:cs typeface="Calibri"/>
                <a:sym typeface="Calibri"/>
              </a:rPr>
              <a:t>! </a:t>
            </a:r>
            <a:r>
              <a:rPr lang="en-US" sz="3300" dirty="0" err="1">
                <a:latin typeface="Calibri"/>
                <a:ea typeface="Calibri"/>
                <a:cs typeface="Calibri"/>
                <a:sym typeface="Calibri"/>
              </a:rPr>
              <a:t>Спасибо</a:t>
            </a:r>
            <a:r>
              <a:rPr lang="en-US" sz="3300" dirty="0">
                <a:latin typeface="Calibri"/>
                <a:ea typeface="Calibri"/>
                <a:cs typeface="Calibri"/>
                <a:sym typeface="Calibri"/>
              </a:rPr>
              <a:t>! Tak! Tack! Kiitos! </a:t>
            </a:r>
            <a:r>
              <a:rPr lang="en-US" sz="3300" dirty="0" err="1">
                <a:latin typeface="Calibri"/>
                <a:ea typeface="Calibri"/>
                <a:cs typeface="Calibri"/>
                <a:sym typeface="Calibri"/>
              </a:rPr>
              <a:t>þakka</a:t>
            </a:r>
            <a:r>
              <a:rPr lang="en-US" sz="3300" dirty="0">
                <a:latin typeface="Calibri"/>
                <a:ea typeface="Calibri"/>
                <a:cs typeface="Calibri"/>
                <a:sym typeface="Calibri"/>
              </a:rPr>
              <a:t> </a:t>
            </a:r>
            <a:r>
              <a:rPr lang="en-US" sz="3300" dirty="0" err="1">
                <a:latin typeface="Calibri"/>
                <a:ea typeface="Calibri"/>
                <a:cs typeface="Calibri"/>
                <a:sym typeface="Calibri"/>
              </a:rPr>
              <a:t>þér</a:t>
            </a:r>
            <a:r>
              <a:rPr lang="en-US" sz="3300" dirty="0">
                <a:latin typeface="Calibri"/>
                <a:ea typeface="Calibri"/>
                <a:cs typeface="Calibri"/>
                <a:sym typeface="Calibri"/>
              </a:rPr>
              <a:t> </a:t>
            </a:r>
            <a:r>
              <a:rPr lang="en-US" sz="3300" dirty="0" err="1">
                <a:latin typeface="Calibri"/>
                <a:ea typeface="Calibri"/>
                <a:cs typeface="Calibri"/>
                <a:sym typeface="Calibri"/>
              </a:rPr>
              <a:t>fyrir</a:t>
            </a:r>
            <a:r>
              <a:rPr lang="en-US" sz="3300" dirty="0">
                <a:latin typeface="Calibri"/>
                <a:ea typeface="Calibri"/>
                <a:cs typeface="Calibri"/>
                <a:sym typeface="Calibri"/>
              </a:rPr>
              <a:t>!</a:t>
            </a:r>
            <a:br>
              <a:rPr lang="en-US" sz="3300" dirty="0">
                <a:latin typeface="Calibri"/>
                <a:ea typeface="Calibri"/>
                <a:cs typeface="Calibri"/>
                <a:sym typeface="Calibri"/>
              </a:rPr>
            </a:br>
            <a:r>
              <a:rPr lang="en-US" sz="3300" dirty="0" err="1">
                <a:latin typeface="Calibri"/>
                <a:ea typeface="Calibri"/>
                <a:cs typeface="Calibri"/>
                <a:sym typeface="Calibri"/>
              </a:rPr>
              <a:t>Naqurmiik</a:t>
            </a:r>
            <a:r>
              <a:rPr lang="en-US" sz="3300" b="1" dirty="0">
                <a:latin typeface="Calibri"/>
                <a:ea typeface="Calibri"/>
                <a:cs typeface="Calibri"/>
                <a:sym typeface="Calibri"/>
              </a:rPr>
              <a:t> </a:t>
            </a:r>
            <a:r>
              <a:rPr lang="en-US" sz="3300" dirty="0">
                <a:latin typeface="Calibri"/>
                <a:ea typeface="Calibri"/>
                <a:cs typeface="Calibri"/>
                <a:sym typeface="Calibri"/>
              </a:rPr>
              <a:t>! </a:t>
            </a:r>
            <a:r>
              <a:rPr lang="en-US" sz="3300" dirty="0" err="1">
                <a:latin typeface="Calibri"/>
                <a:ea typeface="Calibri"/>
                <a:cs typeface="Calibri"/>
                <a:sym typeface="Calibri"/>
              </a:rPr>
              <a:t>Qaĝaasakuq</a:t>
            </a:r>
            <a:r>
              <a:rPr lang="en-US" sz="3300" dirty="0">
                <a:latin typeface="Calibri"/>
                <a:ea typeface="Calibri"/>
                <a:cs typeface="Calibri"/>
                <a:sym typeface="Calibri"/>
              </a:rPr>
              <a:t> ! </a:t>
            </a:r>
            <a:r>
              <a:rPr lang="en-US" sz="3300" dirty="0" err="1">
                <a:latin typeface="Calibri"/>
                <a:ea typeface="Calibri"/>
                <a:cs typeface="Calibri"/>
                <a:sym typeface="Calibri"/>
              </a:rPr>
              <a:t>Giitu</a:t>
            </a:r>
            <a:r>
              <a:rPr lang="en-US" sz="3300" dirty="0">
                <a:latin typeface="Calibri"/>
                <a:ea typeface="Calibri"/>
                <a:cs typeface="Calibri"/>
                <a:sym typeface="Calibri"/>
              </a:rPr>
              <a:t>! </a:t>
            </a:r>
          </a:p>
          <a:p>
            <a:pPr algn="ctr" defTabSz="685800">
              <a:buSzPts val="4400"/>
            </a:pPr>
            <a:endParaRPr lang="en-US" sz="3300" dirty="0">
              <a:latin typeface="Calibri"/>
              <a:ea typeface="Calibri"/>
              <a:cs typeface="Calibri"/>
              <a:sym typeface="Calibri"/>
            </a:endParaRPr>
          </a:p>
          <a:p>
            <a:pPr algn="ctr" defTabSz="685800">
              <a:buSzPts val="4400"/>
            </a:pPr>
            <a:r>
              <a:rPr lang="en-US" sz="1500" dirty="0">
                <a:latin typeface="Calibri" panose="020F0502020204030204" pitchFamily="34" charset="0"/>
                <a:ea typeface="Calibri" panose="020F0502020204030204" pitchFamily="34" charset="0"/>
                <a:cs typeface="Calibri" panose="020F0502020204030204" pitchFamily="34" charset="0"/>
              </a:rPr>
              <a:t>Questions: </a:t>
            </a:r>
            <a:r>
              <a:rPr lang="en-US" sz="1500" dirty="0">
                <a:latin typeface="Calibri" panose="020F0502020204030204" pitchFamily="34" charset="0"/>
                <a:ea typeface="Calibri" panose="020F0502020204030204" pitchFamily="34" charset="0"/>
                <a:cs typeface="Calibri" panose="020F0502020204030204" pitchFamily="34" charset="0"/>
                <a:hlinkClick r:id="rId4"/>
              </a:rPr>
              <a:t>vms@aari.aq/vsmolyanitsky@gmail.com</a:t>
            </a:r>
            <a:r>
              <a:rPr lang="en-US" sz="1500" dirty="0">
                <a:latin typeface="Calibri" panose="020F0502020204030204" pitchFamily="34" charset="0"/>
                <a:ea typeface="Calibri" panose="020F0502020204030204" pitchFamily="34" charset="0"/>
                <a:cs typeface="Calibri" panose="020F0502020204030204" pitchFamily="34" charset="0"/>
              </a:rPr>
              <a:t>  </a:t>
            </a:r>
            <a:endParaRPr sz="1500" dirty="0">
              <a:latin typeface="Calibri" panose="020F0502020204030204" pitchFamily="34" charset="0"/>
              <a:ea typeface="Calibri" panose="020F0502020204030204" pitchFamily="34" charset="0"/>
              <a:cs typeface="Calibri" panose="020F0502020204030204" pitchFamily="34" charset="0"/>
            </a:endParaRPr>
          </a:p>
        </p:txBody>
      </p:sp>
      <p:sp>
        <p:nvSpPr>
          <p:cNvPr id="542" name="Google Shape;542;p27"/>
          <p:cNvSpPr txBox="1">
            <a:spLocks noGrp="1"/>
          </p:cNvSpPr>
          <p:nvPr>
            <p:ph type="sldNum" idx="12"/>
          </p:nvPr>
        </p:nvSpPr>
        <p:spPr>
          <a:xfrm>
            <a:off x="6057900" y="4767264"/>
            <a:ext cx="16002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US"/>
              <a:pPr defTabSz="685800"/>
              <a:t>41</a:t>
            </a:fld>
            <a:endParaRPr/>
          </a:p>
        </p:txBody>
      </p:sp>
      <p:sp>
        <p:nvSpPr>
          <p:cNvPr id="543" name="Google Shape;543;p27"/>
          <p:cNvSpPr txBox="1"/>
          <p:nvPr/>
        </p:nvSpPr>
        <p:spPr>
          <a:xfrm>
            <a:off x="3142948" y="2810307"/>
            <a:ext cx="5097713" cy="1338798"/>
          </a:xfrm>
          <a:prstGeom prst="rect">
            <a:avLst/>
          </a:prstGeom>
          <a:noFill/>
          <a:ln>
            <a:noFill/>
          </a:ln>
        </p:spPr>
        <p:txBody>
          <a:bodyPr spcFirstLastPara="1" wrap="square" lIns="68569" tIns="34275" rIns="68569" bIns="34275" anchor="t" anchorCtr="0">
            <a:spAutoFit/>
          </a:bodyPr>
          <a:lstStyle/>
          <a:p>
            <a:pPr defTabSz="685800"/>
            <a:r>
              <a:rPr lang="en-US" sz="2100" b="1" dirty="0">
                <a:solidFill>
                  <a:srgbClr val="FF0000"/>
                </a:solidFill>
                <a:latin typeface="Calibri"/>
                <a:ea typeface="Calibri"/>
                <a:cs typeface="Calibri"/>
                <a:sym typeface="Calibri"/>
              </a:rPr>
              <a:t>Monthly and seasonal graphs at full resolution and for all ECVs are available at:</a:t>
            </a:r>
            <a:endParaRPr sz="1050" dirty="0"/>
          </a:p>
          <a:p>
            <a:pPr marL="214313" indent="-214313" defTabSz="685800">
              <a:buClr>
                <a:srgbClr val="000090"/>
              </a:buClr>
              <a:buSzPts val="1800"/>
              <a:buFont typeface="Noto Sans Symbols"/>
              <a:buChar char="❑"/>
            </a:pPr>
            <a:r>
              <a:rPr lang="en-US" sz="1350" dirty="0">
                <a:solidFill>
                  <a:srgbClr val="000090"/>
                </a:solidFill>
                <a:latin typeface="Calibri"/>
                <a:ea typeface="Calibri"/>
                <a:cs typeface="Calibri"/>
                <a:sym typeface="Calibri"/>
                <a:hlinkClick r:id="rId5"/>
              </a:rPr>
              <a:t>http://wdc.aari.ru/prcc/reanalysis/era5/png/monthly/arctic/0/</a:t>
            </a:r>
          </a:p>
          <a:p>
            <a:pPr marL="214313" indent="-214313" defTabSz="685800">
              <a:buClr>
                <a:srgbClr val="000090"/>
              </a:buClr>
              <a:buSzPts val="1800"/>
              <a:buFont typeface="Noto Sans Symbols"/>
              <a:buChar char="❑"/>
            </a:pPr>
            <a:r>
              <a:rPr lang="en-US" sz="1350" dirty="0">
                <a:solidFill>
                  <a:srgbClr val="000090"/>
                </a:solidFill>
                <a:latin typeface="Calibri"/>
                <a:ea typeface="Calibri"/>
                <a:cs typeface="Calibri"/>
                <a:sym typeface="Calibri"/>
                <a:hlinkClick r:id="rId5"/>
              </a:rPr>
              <a:t>http://wdc.aari.ru/prcc/reanalysis/era5/png/season/arctic/0/</a:t>
            </a:r>
          </a:p>
          <a:p>
            <a:pPr marL="214313" indent="-214313" defTabSz="685800">
              <a:buClr>
                <a:srgbClr val="000090"/>
              </a:buClr>
              <a:buSzPts val="1800"/>
              <a:buFont typeface="Noto Sans Symbols"/>
              <a:buChar char="❑"/>
            </a:pPr>
            <a:r>
              <a:rPr lang="en-US" sz="1350" dirty="0">
                <a:solidFill>
                  <a:srgbClr val="000090"/>
                </a:solidFill>
                <a:latin typeface="Calibri"/>
                <a:ea typeface="Calibri"/>
                <a:cs typeface="Calibri"/>
                <a:sym typeface="Calibri"/>
                <a:hlinkClick r:id="rId5"/>
              </a:rPr>
              <a:t>http://wdc.aari.ru/prcc/datasets/icecharts/gallery.html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p:nvPr/>
        </p:nvSpPr>
        <p:spPr>
          <a:xfrm>
            <a:off x="1041509" y="682118"/>
            <a:ext cx="7576636" cy="1380610"/>
          </a:xfrm>
          <a:prstGeom prst="rect">
            <a:avLst/>
          </a:prstGeom>
          <a:noFill/>
          <a:ln>
            <a:noFill/>
          </a:ln>
        </p:spPr>
        <p:txBody>
          <a:bodyPr spcFirstLastPara="1" wrap="square" lIns="68569" tIns="34275" rIns="68569" bIns="34275" anchor="ctr" anchorCtr="0">
            <a:noAutofit/>
          </a:bodyPr>
          <a:lstStyle/>
          <a:p>
            <a:pPr algn="ctr" defTabSz="685800">
              <a:buClr>
                <a:srgbClr val="1E4E79"/>
              </a:buClr>
              <a:buSzPts val="3600"/>
            </a:pPr>
            <a:r>
              <a:rPr lang="en-US" sz="2700" b="1">
                <a:solidFill>
                  <a:srgbClr val="1E4E79"/>
                </a:solidFill>
                <a:latin typeface="Calibri"/>
                <a:ea typeface="Calibri"/>
                <a:cs typeface="Calibri"/>
                <a:sym typeface="Calibri"/>
              </a:rPr>
              <a:t>Bioclimatic indexes in the Arctic: </a:t>
            </a:r>
            <a:endParaRPr sz="1350">
              <a:latin typeface="Calibri"/>
              <a:ea typeface="Calibri"/>
              <a:cs typeface="Calibri"/>
              <a:sym typeface="Calibri"/>
            </a:endParaRPr>
          </a:p>
          <a:p>
            <a:pPr algn="ctr" defTabSz="685800">
              <a:buSzPts val="3600"/>
            </a:pPr>
            <a:r>
              <a:rPr lang="en-US" sz="2700" b="1">
                <a:solidFill>
                  <a:srgbClr val="1E4E79"/>
                </a:solidFill>
                <a:latin typeface="Calibri"/>
                <a:ea typeface="Calibri"/>
                <a:cs typeface="Calibri"/>
                <a:sym typeface="Calibri"/>
              </a:rPr>
              <a:t>summary for May 2025– September 2025</a:t>
            </a:r>
            <a:br>
              <a:rPr lang="en-US" sz="2700" b="1">
                <a:solidFill>
                  <a:srgbClr val="1E4E79"/>
                </a:solidFill>
                <a:latin typeface="Calibri"/>
                <a:ea typeface="Calibri"/>
                <a:cs typeface="Calibri"/>
                <a:sym typeface="Calibri"/>
              </a:rPr>
            </a:br>
            <a:r>
              <a:rPr lang="en-US" sz="2700" b="1">
                <a:solidFill>
                  <a:srgbClr val="1E4E79"/>
                </a:solidFill>
                <a:latin typeface="Calibri"/>
                <a:ea typeface="Calibri"/>
                <a:cs typeface="Calibri"/>
                <a:sym typeface="Calibri"/>
              </a:rPr>
              <a:t>and weather Comfort Outlook for winter 2025/2026</a:t>
            </a:r>
            <a:endParaRPr sz="2700" b="1">
              <a:solidFill>
                <a:srgbClr val="1E4E79"/>
              </a:solidFill>
              <a:latin typeface="Calibri"/>
              <a:ea typeface="Calibri"/>
              <a:cs typeface="Calibri"/>
              <a:sym typeface="Calibri"/>
            </a:endParaRPr>
          </a:p>
        </p:txBody>
      </p:sp>
      <p:sp>
        <p:nvSpPr>
          <p:cNvPr id="89" name="Google Shape;89;p1"/>
          <p:cNvSpPr/>
          <p:nvPr/>
        </p:nvSpPr>
        <p:spPr>
          <a:xfrm>
            <a:off x="1308917" y="2084117"/>
            <a:ext cx="7041818" cy="1359573"/>
          </a:xfrm>
          <a:prstGeom prst="rect">
            <a:avLst/>
          </a:prstGeom>
          <a:noFill/>
          <a:ln>
            <a:noFill/>
          </a:ln>
        </p:spPr>
        <p:txBody>
          <a:bodyPr spcFirstLastPara="1" wrap="square" lIns="68569" tIns="34275" rIns="68569" bIns="34275" anchor="t" anchorCtr="0">
            <a:spAutoFit/>
          </a:bodyPr>
          <a:lstStyle/>
          <a:p>
            <a:pPr algn="ctr" defTabSz="685800">
              <a:lnSpc>
                <a:spcPct val="115000"/>
              </a:lnSpc>
              <a:buClr>
                <a:srgbClr val="1E4E79"/>
              </a:buClr>
              <a:buSzPts val="2800"/>
            </a:pPr>
            <a:r>
              <a:rPr lang="en-US" sz="2100" b="1" dirty="0" err="1">
                <a:solidFill>
                  <a:srgbClr val="1E4E79"/>
                </a:solidFill>
                <a:latin typeface="Calibri"/>
                <a:ea typeface="Calibri"/>
                <a:cs typeface="Calibri"/>
                <a:sym typeface="Calibri"/>
              </a:rPr>
              <a:t>Anastasiia</a:t>
            </a:r>
            <a:r>
              <a:rPr lang="en-US" sz="2100" b="1" dirty="0">
                <a:solidFill>
                  <a:srgbClr val="1E4E79"/>
                </a:solidFill>
                <a:latin typeface="Calibri"/>
                <a:ea typeface="Calibri"/>
                <a:cs typeface="Calibri"/>
                <a:sym typeface="Calibri"/>
              </a:rPr>
              <a:t> </a:t>
            </a:r>
            <a:r>
              <a:rPr lang="en-US" sz="2100" b="1" dirty="0" err="1">
                <a:solidFill>
                  <a:srgbClr val="1E4E79"/>
                </a:solidFill>
                <a:latin typeface="Calibri"/>
                <a:ea typeface="Calibri"/>
                <a:cs typeface="Calibri"/>
                <a:sym typeface="Calibri"/>
              </a:rPr>
              <a:t>Revina</a:t>
            </a:r>
            <a:r>
              <a:rPr lang="en-US" sz="2100" b="1" dirty="0">
                <a:solidFill>
                  <a:srgbClr val="1E4E79"/>
                </a:solidFill>
                <a:latin typeface="Calibri"/>
                <a:ea typeface="Calibri"/>
                <a:cs typeface="Calibri"/>
                <a:sym typeface="Calibri"/>
              </a:rPr>
              <a:t> </a:t>
            </a:r>
            <a:endParaRPr sz="1350" dirty="0">
              <a:latin typeface="Calibri"/>
              <a:ea typeface="Calibri"/>
              <a:cs typeface="Calibri"/>
              <a:sym typeface="Calibri"/>
            </a:endParaRPr>
          </a:p>
          <a:p>
            <a:pPr algn="ctr" defTabSz="685800">
              <a:lnSpc>
                <a:spcPct val="115000"/>
              </a:lnSpc>
              <a:buClr>
                <a:srgbClr val="1E4E79"/>
              </a:buClr>
              <a:buSzPts val="2400"/>
            </a:pPr>
            <a:r>
              <a:rPr lang="en-US" sz="1800" i="1" dirty="0">
                <a:solidFill>
                  <a:srgbClr val="1E4E79"/>
                </a:solidFill>
                <a:latin typeface="Calibri"/>
                <a:ea typeface="Calibri"/>
                <a:cs typeface="Calibri"/>
                <a:sym typeface="Calibri"/>
              </a:rPr>
              <a:t>Arctic and Antarctic Research Institute (AARI)</a:t>
            </a:r>
            <a:endParaRPr sz="1350" dirty="0">
              <a:latin typeface="Calibri"/>
              <a:ea typeface="Calibri"/>
              <a:cs typeface="Calibri"/>
              <a:sym typeface="Calibri"/>
            </a:endParaRPr>
          </a:p>
          <a:p>
            <a:pPr algn="ctr" defTabSz="685800">
              <a:buClr>
                <a:srgbClr val="1E4E79"/>
              </a:buClr>
              <a:buSzPts val="2800"/>
            </a:pPr>
            <a:r>
              <a:rPr lang="en-US" sz="2100" b="1" dirty="0">
                <a:solidFill>
                  <a:srgbClr val="1E4E79"/>
                </a:solidFill>
                <a:latin typeface="Calibri"/>
                <a:ea typeface="Calibri"/>
                <a:cs typeface="Calibri"/>
                <a:sym typeface="Calibri"/>
              </a:rPr>
              <a:t>Svetlana Emelina, Maria </a:t>
            </a:r>
            <a:r>
              <a:rPr lang="en-US" sz="2100" b="1" dirty="0" err="1">
                <a:solidFill>
                  <a:srgbClr val="1E4E79"/>
                </a:solidFill>
                <a:latin typeface="Calibri"/>
                <a:ea typeface="Calibri"/>
                <a:cs typeface="Calibri"/>
                <a:sym typeface="Calibri"/>
              </a:rPr>
              <a:t>Tarasevich</a:t>
            </a:r>
            <a:r>
              <a:rPr lang="en-US" sz="2100" b="1" dirty="0">
                <a:solidFill>
                  <a:srgbClr val="1E4E79"/>
                </a:solidFill>
                <a:latin typeface="Calibri"/>
                <a:ea typeface="Calibri"/>
                <a:cs typeface="Calibri"/>
                <a:sym typeface="Calibri"/>
              </a:rPr>
              <a:t>, </a:t>
            </a:r>
            <a:r>
              <a:rPr lang="en-US" sz="2100" b="1" dirty="0" err="1">
                <a:solidFill>
                  <a:srgbClr val="1E4E79"/>
                </a:solidFill>
                <a:latin typeface="Calibri"/>
                <a:ea typeface="Calibri"/>
                <a:cs typeface="Calibri"/>
                <a:sym typeface="Calibri"/>
              </a:rPr>
              <a:t>Vasilisa</a:t>
            </a:r>
            <a:r>
              <a:rPr lang="en-US" sz="2100" b="1" dirty="0">
                <a:solidFill>
                  <a:srgbClr val="1E4E79"/>
                </a:solidFill>
                <a:latin typeface="Calibri"/>
                <a:ea typeface="Calibri"/>
                <a:cs typeface="Calibri"/>
                <a:sym typeface="Calibri"/>
              </a:rPr>
              <a:t> </a:t>
            </a:r>
            <a:r>
              <a:rPr lang="en-US" sz="2100" b="1" dirty="0" err="1">
                <a:solidFill>
                  <a:srgbClr val="1E4E79"/>
                </a:solidFill>
                <a:latin typeface="Calibri"/>
                <a:ea typeface="Calibri"/>
                <a:cs typeface="Calibri"/>
                <a:sym typeface="Calibri"/>
              </a:rPr>
              <a:t>Bragina</a:t>
            </a:r>
            <a:endParaRPr sz="2100" b="1" dirty="0">
              <a:solidFill>
                <a:srgbClr val="1E4E79"/>
              </a:solidFill>
              <a:latin typeface="Calibri"/>
              <a:ea typeface="Calibri"/>
              <a:cs typeface="Calibri"/>
              <a:sym typeface="Calibri"/>
            </a:endParaRPr>
          </a:p>
          <a:p>
            <a:pPr algn="ctr" defTabSz="685800">
              <a:buClr>
                <a:srgbClr val="1E4E79"/>
              </a:buClr>
              <a:buSzPts val="2800"/>
            </a:pPr>
            <a:r>
              <a:rPr lang="en-US" sz="1800" i="1" dirty="0" err="1">
                <a:solidFill>
                  <a:srgbClr val="1E4E79"/>
                </a:solidFill>
                <a:latin typeface="Calibri"/>
                <a:ea typeface="Calibri"/>
                <a:cs typeface="Calibri"/>
                <a:sym typeface="Calibri"/>
              </a:rPr>
              <a:t>Hydrometeocentre</a:t>
            </a:r>
            <a:r>
              <a:rPr lang="en-US" sz="1800" i="1" dirty="0">
                <a:solidFill>
                  <a:srgbClr val="1E4E79"/>
                </a:solidFill>
                <a:latin typeface="Calibri"/>
                <a:ea typeface="Calibri"/>
                <a:cs typeface="Calibri"/>
                <a:sym typeface="Calibri"/>
              </a:rPr>
              <a:t> of Russia</a:t>
            </a:r>
            <a:endParaRPr sz="1350" dirty="0">
              <a:solidFill>
                <a:srgbClr val="1E4E79"/>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a:stretch/>
        </p:blipFill>
        <p:spPr>
          <a:xfrm>
            <a:off x="7808830" y="3623214"/>
            <a:ext cx="1119739" cy="1405855"/>
          </a:xfrm>
          <a:prstGeom prst="rect">
            <a:avLst/>
          </a:prstGeom>
          <a:noFill/>
          <a:ln>
            <a:noFill/>
          </a:ln>
        </p:spPr>
      </p:pic>
      <p:pic>
        <p:nvPicPr>
          <p:cNvPr id="91" name="Google Shape;91;p1"/>
          <p:cNvPicPr preferRelativeResize="0"/>
          <p:nvPr/>
        </p:nvPicPr>
        <p:blipFill rotWithShape="1">
          <a:blip r:embed="rId4">
            <a:alphaModFix/>
          </a:blip>
          <a:srcRect/>
          <a:stretch/>
        </p:blipFill>
        <p:spPr>
          <a:xfrm>
            <a:off x="276821" y="349531"/>
            <a:ext cx="1681423" cy="559361"/>
          </a:xfrm>
          <a:prstGeom prst="rect">
            <a:avLst/>
          </a:prstGeom>
          <a:noFill/>
          <a:ln>
            <a:noFill/>
          </a:ln>
        </p:spPr>
      </p:pic>
      <p:pic>
        <p:nvPicPr>
          <p:cNvPr id="92" name="Google Shape;92;p1" descr="Гидрометцентр России meteoinfo - YouTube"/>
          <p:cNvPicPr preferRelativeResize="0"/>
          <p:nvPr/>
        </p:nvPicPr>
        <p:blipFill rotWithShape="1">
          <a:blip r:embed="rId5">
            <a:alphaModFix/>
          </a:blip>
          <a:srcRect/>
          <a:stretch/>
        </p:blipFill>
        <p:spPr>
          <a:xfrm>
            <a:off x="7885576" y="1"/>
            <a:ext cx="1258424" cy="12584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ctrTitle"/>
          </p:nvPr>
        </p:nvSpPr>
        <p:spPr>
          <a:xfrm>
            <a:off x="945713" y="1329928"/>
            <a:ext cx="7659666" cy="1241822"/>
          </a:xfrm>
          <a:prstGeom prst="rect">
            <a:avLst/>
          </a:prstGeom>
          <a:noFill/>
          <a:ln>
            <a:noFill/>
          </a:ln>
        </p:spPr>
        <p:txBody>
          <a:bodyPr spcFirstLastPara="1" wrap="square" lIns="68569" tIns="34275" rIns="68569" bIns="34275" anchor="b" anchorCtr="0">
            <a:normAutofit fontScale="90000"/>
          </a:bodyPr>
          <a:lstStyle/>
          <a:p>
            <a:pPr>
              <a:buClr>
                <a:srgbClr val="1E4E79"/>
              </a:buClr>
              <a:buSzPct val="100000"/>
            </a:pPr>
            <a:r>
              <a:rPr lang="en-US" b="1">
                <a:solidFill>
                  <a:srgbClr val="1E4E79"/>
                </a:solidFill>
                <a:latin typeface="Calibri"/>
                <a:ea typeface="Calibri"/>
                <a:cs typeface="Calibri"/>
                <a:sym typeface="Calibri"/>
              </a:rPr>
              <a:t>Summary </a:t>
            </a:r>
            <a:br>
              <a:rPr lang="en-US" b="1">
                <a:solidFill>
                  <a:srgbClr val="1E4E79"/>
                </a:solidFill>
                <a:latin typeface="Calibri"/>
                <a:ea typeface="Calibri"/>
                <a:cs typeface="Calibri"/>
                <a:sym typeface="Calibri"/>
              </a:rPr>
            </a:br>
            <a:r>
              <a:rPr lang="en-US" b="1">
                <a:solidFill>
                  <a:srgbClr val="1E4E79"/>
                </a:solidFill>
              </a:rPr>
              <a:t>for </a:t>
            </a:r>
            <a:r>
              <a:rPr lang="en-US" b="1">
                <a:solidFill>
                  <a:srgbClr val="1E4E79"/>
                </a:solidFill>
                <a:latin typeface="Calibri"/>
                <a:ea typeface="Calibri"/>
                <a:cs typeface="Calibri"/>
                <a:sym typeface="Calibri"/>
              </a:rPr>
              <a:t>May 2025</a:t>
            </a:r>
            <a:r>
              <a:rPr lang="en-US" b="1">
                <a:solidFill>
                  <a:srgbClr val="1E4E79"/>
                </a:solidFill>
              </a:rPr>
              <a:t>– September 2025</a:t>
            </a:r>
            <a:endParaRPr b="1">
              <a:solidFill>
                <a:srgbClr val="1E4E79"/>
              </a:solidFill>
              <a:latin typeface="Calibri"/>
              <a:ea typeface="Calibri"/>
              <a:cs typeface="Calibri"/>
              <a:sym typeface="Calibri"/>
            </a:endParaRPr>
          </a:p>
        </p:txBody>
      </p:sp>
      <p:sp>
        <p:nvSpPr>
          <p:cNvPr id="98" name="Google Shape;98;p2"/>
          <p:cNvSpPr txBox="1">
            <a:spLocks noGrp="1"/>
          </p:cNvSpPr>
          <p:nvPr>
            <p:ph type="subTitle" idx="1"/>
          </p:nvPr>
        </p:nvSpPr>
        <p:spPr>
          <a:xfrm>
            <a:off x="1002082" y="2571750"/>
            <a:ext cx="7546931" cy="1241822"/>
          </a:xfrm>
          <a:prstGeom prst="rect">
            <a:avLst/>
          </a:prstGeom>
          <a:noFill/>
          <a:ln>
            <a:noFill/>
          </a:ln>
        </p:spPr>
        <p:txBody>
          <a:bodyPr spcFirstLastPara="1" wrap="square" lIns="68569" tIns="34275" rIns="68569" bIns="34275" anchor="t" anchorCtr="0">
            <a:normAutofit/>
          </a:bodyPr>
          <a:lstStyle/>
          <a:p>
            <a:pPr marL="0" indent="0">
              <a:lnSpc>
                <a:spcPct val="100000"/>
              </a:lnSpc>
              <a:spcBef>
                <a:spcPts val="0"/>
              </a:spcBef>
              <a:buClr>
                <a:srgbClr val="1E4E79"/>
              </a:buClr>
              <a:buSzPts val="3600"/>
            </a:pPr>
            <a:r>
              <a:rPr lang="en-US" sz="2700" b="1" dirty="0" err="1">
                <a:solidFill>
                  <a:srgbClr val="1E4E79"/>
                </a:solidFill>
              </a:rPr>
              <a:t>Anastasiia</a:t>
            </a:r>
            <a:r>
              <a:rPr lang="en-US" sz="2700" b="1" dirty="0">
                <a:solidFill>
                  <a:srgbClr val="1E4E79"/>
                </a:solidFill>
              </a:rPr>
              <a:t> </a:t>
            </a:r>
            <a:r>
              <a:rPr lang="en-US" sz="2700" b="1" dirty="0" err="1">
                <a:solidFill>
                  <a:srgbClr val="1E4E79"/>
                </a:solidFill>
              </a:rPr>
              <a:t>Revina</a:t>
            </a:r>
            <a:r>
              <a:rPr lang="en-US" sz="2700" b="1" dirty="0">
                <a:solidFill>
                  <a:srgbClr val="1E4E79"/>
                </a:solidFill>
              </a:rPr>
              <a:t> (AARI) </a:t>
            </a:r>
            <a:endParaRPr dirty="0"/>
          </a:p>
          <a:p>
            <a:pPr marL="0" indent="0">
              <a:lnSpc>
                <a:spcPct val="100000"/>
              </a:lnSpc>
              <a:spcBef>
                <a:spcPts val="0"/>
              </a:spcBef>
              <a:buClr>
                <a:srgbClr val="1E4E79"/>
              </a:buClr>
              <a:buSzPts val="2800"/>
            </a:pPr>
            <a:r>
              <a:rPr lang="en-US" sz="2100" dirty="0">
                <a:solidFill>
                  <a:srgbClr val="1E4E79"/>
                </a:solidFill>
              </a:rPr>
              <a:t>nfennni@gmail.com</a:t>
            </a:r>
            <a:endParaRPr dirty="0"/>
          </a:p>
          <a:p>
            <a:pPr marL="0" indent="0">
              <a:lnSpc>
                <a:spcPct val="100000"/>
              </a:lnSpc>
              <a:spcBef>
                <a:spcPts val="0"/>
              </a:spcBef>
              <a:buClr>
                <a:srgbClr val="1E4E79"/>
              </a:buClr>
              <a:buSzPts val="3600"/>
            </a:pPr>
            <a:r>
              <a:rPr lang="en-US" sz="2700" b="1" dirty="0">
                <a:solidFill>
                  <a:srgbClr val="1E4E79"/>
                </a:solidFill>
              </a:rPr>
              <a:t>Svetlana Emelina (</a:t>
            </a:r>
            <a:r>
              <a:rPr lang="en-US" sz="2700" b="1" dirty="0" err="1">
                <a:solidFill>
                  <a:srgbClr val="1E4E79"/>
                </a:solidFill>
              </a:rPr>
              <a:t>Hydrometcenter</a:t>
            </a:r>
            <a:r>
              <a:rPr lang="en-US" sz="2700" b="1" dirty="0">
                <a:solidFill>
                  <a:srgbClr val="1E4E79"/>
                </a:solidFill>
              </a:rPr>
              <a:t> Russia)</a:t>
            </a:r>
            <a:endParaRPr sz="2700" b="1" dirty="0">
              <a:solidFill>
                <a:srgbClr val="1E4E79"/>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p:nvPr/>
        </p:nvSpPr>
        <p:spPr>
          <a:xfrm>
            <a:off x="4563577" y="1334614"/>
            <a:ext cx="4572000" cy="3627882"/>
          </a:xfrm>
          <a:prstGeom prst="rect">
            <a:avLst/>
          </a:prstGeom>
          <a:solidFill>
            <a:srgbClr val="FBE4D4">
              <a:alpha val="36470"/>
            </a:srgbClr>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04" name="Google Shape;104;p3"/>
          <p:cNvSpPr/>
          <p:nvPr/>
        </p:nvSpPr>
        <p:spPr>
          <a:xfrm>
            <a:off x="10785" y="1567468"/>
            <a:ext cx="4538314" cy="3481427"/>
          </a:xfrm>
          <a:prstGeom prst="rect">
            <a:avLst/>
          </a:prstGeom>
          <a:solidFill>
            <a:srgbClr val="DDEAF6">
              <a:alpha val="8627"/>
            </a:srgbClr>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05" name="Google Shape;105;p3"/>
          <p:cNvSpPr/>
          <p:nvPr/>
        </p:nvSpPr>
        <p:spPr>
          <a:xfrm>
            <a:off x="4542837" y="974912"/>
            <a:ext cx="4603131" cy="415498"/>
          </a:xfrm>
          <a:prstGeom prst="rect">
            <a:avLst/>
          </a:prstGeom>
          <a:gradFill>
            <a:gsLst>
              <a:gs pos="0">
                <a:srgbClr val="F6F9FC">
                  <a:alpha val="25490"/>
                </a:srgbClr>
              </a:gs>
              <a:gs pos="7000">
                <a:srgbClr val="F4B081"/>
              </a:gs>
              <a:gs pos="9500">
                <a:srgbClr val="F5D5BF"/>
              </a:gs>
              <a:gs pos="78130">
                <a:srgbClr val="FCE0B8"/>
              </a:gs>
              <a:gs pos="100000">
                <a:srgbClr val="FFF2CC"/>
              </a:gs>
            </a:gsLst>
            <a:lin ang="5400000" scaled="0"/>
          </a:gradFill>
          <a:ln>
            <a:noFill/>
          </a:ln>
        </p:spPr>
        <p:txBody>
          <a:bodyPr spcFirstLastPara="1" wrap="square" lIns="0" tIns="0" rIns="0" bIns="0" anchor="ctr" anchorCtr="0">
            <a:spAutoFit/>
          </a:bodyPr>
          <a:lstStyle/>
          <a:p>
            <a:pPr algn="ctr" defTabSz="685800">
              <a:buSzPts val="1800"/>
            </a:pPr>
            <a:r>
              <a:rPr lang="en-US" sz="1350" b="1">
                <a:latin typeface="Calibri"/>
                <a:ea typeface="Calibri"/>
                <a:cs typeface="Calibri"/>
                <a:sym typeface="Calibri"/>
              </a:rPr>
              <a:t>Effective temperature index</a:t>
            </a:r>
            <a:endParaRPr sz="1350">
              <a:latin typeface="Calibri"/>
              <a:ea typeface="Calibri"/>
              <a:cs typeface="Calibri"/>
              <a:sym typeface="Calibri"/>
            </a:endParaRPr>
          </a:p>
          <a:p>
            <a:pPr algn="ctr" defTabSz="685800">
              <a:buSzPts val="1800"/>
            </a:pPr>
            <a:r>
              <a:rPr lang="en-US" sz="1350" b="1">
                <a:latin typeface="Calibri"/>
                <a:ea typeface="Calibri"/>
                <a:cs typeface="Calibri"/>
                <a:sym typeface="Calibri"/>
              </a:rPr>
              <a:t>All year </a:t>
            </a:r>
            <a:endParaRPr sz="1350" b="1">
              <a:latin typeface="Calibri"/>
              <a:ea typeface="Calibri"/>
              <a:cs typeface="Calibri"/>
              <a:sym typeface="Calibri"/>
            </a:endParaRPr>
          </a:p>
        </p:txBody>
      </p:sp>
      <p:sp>
        <p:nvSpPr>
          <p:cNvPr id="106" name="Google Shape;106;p3"/>
          <p:cNvSpPr/>
          <p:nvPr/>
        </p:nvSpPr>
        <p:spPr>
          <a:xfrm>
            <a:off x="16842" y="1207752"/>
            <a:ext cx="4538315" cy="369332"/>
          </a:xfrm>
          <a:prstGeom prst="rect">
            <a:avLst/>
          </a:prstGeom>
          <a:gradFill>
            <a:gsLst>
              <a:gs pos="0">
                <a:srgbClr val="F6F9FC">
                  <a:alpha val="25490"/>
                </a:srgbClr>
              </a:gs>
              <a:gs pos="74000">
                <a:srgbClr val="B3D1EC"/>
              </a:gs>
              <a:gs pos="88000">
                <a:srgbClr val="B3D1EC"/>
              </a:gs>
              <a:gs pos="100000">
                <a:srgbClr val="CCE0F2"/>
              </a:gs>
            </a:gsLst>
            <a:lin ang="5400000" scaled="0"/>
          </a:gradFill>
          <a:ln>
            <a:noFill/>
          </a:ln>
        </p:spPr>
        <p:txBody>
          <a:bodyPr spcFirstLastPara="1" wrap="square" lIns="0" tIns="0" rIns="0" bIns="0" anchor="ctr" anchorCtr="0">
            <a:spAutoFit/>
          </a:bodyPr>
          <a:lstStyle/>
          <a:p>
            <a:pPr algn="ctr" defTabSz="685800">
              <a:buSzPts val="1600"/>
            </a:pPr>
            <a:r>
              <a:rPr lang="en-US" sz="1200" b="1">
                <a:latin typeface="Calibri"/>
                <a:ea typeface="Calibri"/>
                <a:cs typeface="Calibri"/>
                <a:sym typeface="Calibri"/>
              </a:rPr>
              <a:t>Bodman’s weather  severity index (S)</a:t>
            </a:r>
            <a:endParaRPr sz="1200" b="1">
              <a:latin typeface="Calibri"/>
              <a:ea typeface="Calibri"/>
              <a:cs typeface="Calibri"/>
              <a:sym typeface="Calibri"/>
            </a:endParaRPr>
          </a:p>
          <a:p>
            <a:pPr algn="ctr" defTabSz="685800">
              <a:buSzPts val="1600"/>
            </a:pPr>
            <a:r>
              <a:rPr lang="en-US" sz="1200" b="1">
                <a:latin typeface="Calibri"/>
                <a:ea typeface="Calibri"/>
                <a:cs typeface="Calibri"/>
                <a:sym typeface="Calibri"/>
              </a:rPr>
              <a:t> </a:t>
            </a:r>
            <a:r>
              <a:rPr lang="en-US" sz="1050" b="1">
                <a:latin typeface="Calibri"/>
                <a:ea typeface="Calibri"/>
                <a:cs typeface="Calibri"/>
                <a:sym typeface="Calibri"/>
              </a:rPr>
              <a:t>[Rusanov, 1981, Isaev, 2003]</a:t>
            </a:r>
            <a:endParaRPr sz="1050" b="1">
              <a:latin typeface="Calibri"/>
              <a:ea typeface="Calibri"/>
              <a:cs typeface="Calibri"/>
              <a:sym typeface="Calibri"/>
            </a:endParaRPr>
          </a:p>
        </p:txBody>
      </p:sp>
      <p:sp>
        <p:nvSpPr>
          <p:cNvPr id="107" name="Google Shape;107;p3"/>
          <p:cNvSpPr/>
          <p:nvPr/>
        </p:nvSpPr>
        <p:spPr>
          <a:xfrm>
            <a:off x="113096" y="1700193"/>
            <a:ext cx="4403558" cy="1685046"/>
          </a:xfrm>
          <a:prstGeom prst="rect">
            <a:avLst/>
          </a:prstGeom>
          <a:noFill/>
          <a:ln>
            <a:noFill/>
          </a:ln>
        </p:spPr>
        <p:txBody>
          <a:bodyPr spcFirstLastPara="1" wrap="square" lIns="68569" tIns="34275" rIns="68569" bIns="34275" anchor="t" anchorCtr="0">
            <a:spAutoFit/>
          </a:bodyPr>
          <a:lstStyle/>
          <a:p>
            <a:pPr defTabSz="685800">
              <a:buSzPts val="1800"/>
            </a:pPr>
            <a:endParaRPr sz="1350">
              <a:latin typeface="Calibri"/>
              <a:ea typeface="Calibri"/>
              <a:cs typeface="Calibri"/>
              <a:sym typeface="Calibri"/>
            </a:endParaRPr>
          </a:p>
          <a:p>
            <a:pPr defTabSz="685800">
              <a:buSzPts val="1800"/>
            </a:pPr>
            <a:endParaRPr sz="1350">
              <a:latin typeface="Calibri"/>
              <a:ea typeface="Calibri"/>
              <a:cs typeface="Calibri"/>
              <a:sym typeface="Calibri"/>
            </a:endParaRPr>
          </a:p>
          <a:p>
            <a:pPr defTabSz="685800">
              <a:buSzPts val="1800"/>
            </a:pPr>
            <a:endParaRPr sz="1350">
              <a:latin typeface="Calibri"/>
              <a:ea typeface="Calibri"/>
              <a:cs typeface="Calibri"/>
              <a:sym typeface="Calibri"/>
            </a:endParaRPr>
          </a:p>
          <a:p>
            <a:pPr algn="ctr" defTabSz="685800">
              <a:buSzPts val="1800"/>
            </a:pPr>
            <a:endParaRPr sz="1350" i="1">
              <a:latin typeface="Calibri"/>
              <a:ea typeface="Calibri"/>
              <a:cs typeface="Calibri"/>
              <a:sym typeface="Calibri"/>
            </a:endParaRPr>
          </a:p>
          <a:p>
            <a:pPr algn="ctr" defTabSz="685800">
              <a:buSzPts val="1800"/>
            </a:pPr>
            <a:r>
              <a:rPr lang="en-US" sz="1350" i="1">
                <a:latin typeface="Calibri"/>
                <a:ea typeface="Calibri"/>
                <a:cs typeface="Calibri"/>
                <a:sym typeface="Calibri"/>
              </a:rPr>
              <a:t>S </a:t>
            </a:r>
            <a:r>
              <a:rPr lang="en-US" sz="1350">
                <a:latin typeface="Calibri"/>
                <a:ea typeface="Calibri"/>
                <a:cs typeface="Calibri"/>
                <a:sym typeface="Calibri"/>
              </a:rPr>
              <a:t>= (1 – 0.04 </a:t>
            </a:r>
            <a:r>
              <a:rPr lang="en-US" sz="1350" i="1">
                <a:latin typeface="Calibri"/>
                <a:ea typeface="Calibri"/>
                <a:cs typeface="Calibri"/>
                <a:sym typeface="Calibri"/>
              </a:rPr>
              <a:t>T</a:t>
            </a:r>
            <a:r>
              <a:rPr lang="en-US" sz="1350">
                <a:latin typeface="Calibri"/>
                <a:ea typeface="Calibri"/>
                <a:cs typeface="Calibri"/>
                <a:sym typeface="Calibri"/>
              </a:rPr>
              <a:t>) (1 + 0.272 </a:t>
            </a:r>
            <a:r>
              <a:rPr lang="en-US" sz="1350" i="1">
                <a:latin typeface="Calibri"/>
                <a:ea typeface="Calibri"/>
                <a:cs typeface="Calibri"/>
                <a:sym typeface="Calibri"/>
              </a:rPr>
              <a:t>V</a:t>
            </a:r>
            <a:r>
              <a:rPr lang="en-US" sz="1350">
                <a:latin typeface="Calibri"/>
                <a:ea typeface="Calibri"/>
                <a:cs typeface="Calibri"/>
                <a:sym typeface="Calibri"/>
              </a:rPr>
              <a:t>) </a:t>
            </a:r>
            <a:endParaRPr sz="1350">
              <a:latin typeface="Calibri"/>
              <a:ea typeface="Calibri"/>
              <a:cs typeface="Calibri"/>
              <a:sym typeface="Calibri"/>
            </a:endParaRPr>
          </a:p>
          <a:p>
            <a:pPr defTabSz="685800">
              <a:buSzPts val="1400"/>
            </a:pPr>
            <a:r>
              <a:rPr lang="en-US" sz="1050" i="1">
                <a:latin typeface="Calibri"/>
                <a:ea typeface="Calibri"/>
                <a:cs typeface="Calibri"/>
                <a:sym typeface="Calibri"/>
              </a:rPr>
              <a:t>V - wind speed (in m/ s) at 10 m above ground level, T - air temperature (in °C)</a:t>
            </a:r>
            <a:endParaRPr sz="1050" i="1">
              <a:latin typeface="Calibri"/>
              <a:ea typeface="Calibri"/>
              <a:cs typeface="Calibri"/>
              <a:sym typeface="Calibri"/>
            </a:endParaRPr>
          </a:p>
          <a:p>
            <a:pPr defTabSz="685800">
              <a:buSzPts val="1800"/>
            </a:pPr>
            <a:br>
              <a:rPr lang="en-US" sz="1350">
                <a:latin typeface="Calibri"/>
                <a:ea typeface="Calibri"/>
                <a:cs typeface="Calibri"/>
                <a:sym typeface="Calibri"/>
              </a:rPr>
            </a:br>
            <a:endParaRPr sz="1350">
              <a:latin typeface="Calibri"/>
              <a:ea typeface="Calibri"/>
              <a:cs typeface="Calibri"/>
              <a:sym typeface="Calibri"/>
            </a:endParaRPr>
          </a:p>
        </p:txBody>
      </p:sp>
      <p:sp>
        <p:nvSpPr>
          <p:cNvPr id="108" name="Google Shape;108;p3"/>
          <p:cNvSpPr/>
          <p:nvPr/>
        </p:nvSpPr>
        <p:spPr>
          <a:xfrm>
            <a:off x="1" y="36552"/>
            <a:ext cx="9143999" cy="369332"/>
          </a:xfrm>
          <a:prstGeom prst="rect">
            <a:avLst/>
          </a:prstGeom>
          <a:gradFill>
            <a:gsLst>
              <a:gs pos="0">
                <a:srgbClr val="F6F9FC">
                  <a:alpha val="25490"/>
                </a:srgbClr>
              </a:gs>
              <a:gs pos="74000">
                <a:srgbClr val="B3D1EC"/>
              </a:gs>
              <a:gs pos="88000">
                <a:srgbClr val="B3D1EC"/>
              </a:gs>
              <a:gs pos="100000">
                <a:srgbClr val="CCE0F2"/>
              </a:gs>
            </a:gsLst>
            <a:lin ang="5400000" scaled="0"/>
          </a:gradFill>
          <a:ln>
            <a:noFill/>
          </a:ln>
        </p:spPr>
        <p:txBody>
          <a:bodyPr spcFirstLastPara="1" wrap="square" lIns="0" tIns="0" rIns="0" bIns="0" anchor="ctr" anchorCtr="0">
            <a:spAutoFit/>
          </a:bodyPr>
          <a:lstStyle/>
          <a:p>
            <a:pPr algn="ctr" defTabSz="685800">
              <a:buSzPts val="3200"/>
            </a:pPr>
            <a:r>
              <a:rPr lang="en-US" sz="2400">
                <a:latin typeface="Calibri"/>
                <a:ea typeface="Calibri"/>
                <a:cs typeface="Calibri"/>
                <a:sym typeface="Calibri"/>
              </a:rPr>
              <a:t>How to evaluate weather comfort on seasonal timescales?</a:t>
            </a:r>
            <a:endParaRPr sz="2400">
              <a:latin typeface="Calibri"/>
              <a:ea typeface="Calibri"/>
              <a:cs typeface="Calibri"/>
              <a:sym typeface="Calibri"/>
            </a:endParaRPr>
          </a:p>
        </p:txBody>
      </p:sp>
      <p:graphicFrame>
        <p:nvGraphicFramePr>
          <p:cNvPr id="109" name="Google Shape;109;p3"/>
          <p:cNvGraphicFramePr/>
          <p:nvPr/>
        </p:nvGraphicFramePr>
        <p:xfrm>
          <a:off x="453393" y="3103309"/>
          <a:ext cx="3722963" cy="1856793"/>
        </p:xfrm>
        <a:graphic>
          <a:graphicData uri="http://schemas.openxmlformats.org/drawingml/2006/table">
            <a:tbl>
              <a:tblPr>
                <a:noFill/>
              </a:tblPr>
              <a:tblGrid>
                <a:gridCol w="694763">
                  <a:extLst>
                    <a:ext uri="{9D8B030D-6E8A-4147-A177-3AD203B41FA5}">
                      <a16:colId xmlns:a16="http://schemas.microsoft.com/office/drawing/2014/main" val="20000"/>
                    </a:ext>
                  </a:extLst>
                </a:gridCol>
                <a:gridCol w="1514100">
                  <a:extLst>
                    <a:ext uri="{9D8B030D-6E8A-4147-A177-3AD203B41FA5}">
                      <a16:colId xmlns:a16="http://schemas.microsoft.com/office/drawing/2014/main" val="20001"/>
                    </a:ext>
                  </a:extLst>
                </a:gridCol>
                <a:gridCol w="1514100">
                  <a:extLst>
                    <a:ext uri="{9D8B030D-6E8A-4147-A177-3AD203B41FA5}">
                      <a16:colId xmlns:a16="http://schemas.microsoft.com/office/drawing/2014/main" val="20002"/>
                    </a:ext>
                  </a:extLst>
                </a:gridCol>
              </a:tblGrid>
              <a:tr h="411413">
                <a:tc>
                  <a:txBody>
                    <a:bodyPr/>
                    <a:lstStyle/>
                    <a:p>
                      <a:pPr marL="0" marR="0" lvl="0" indent="0" algn="ctr" rtl="0">
                        <a:lnSpc>
                          <a:spcPct val="200000"/>
                        </a:lnSpc>
                        <a:spcBef>
                          <a:spcPts val="0"/>
                        </a:spcBef>
                        <a:spcAft>
                          <a:spcPts val="0"/>
                        </a:spcAft>
                        <a:buClr>
                          <a:schemeClr val="dk1"/>
                        </a:buClr>
                        <a:buSzPts val="1400"/>
                        <a:buFont typeface="Calibri"/>
                        <a:buNone/>
                      </a:pPr>
                      <a:r>
                        <a:rPr lang="en-US" sz="1100" b="1" u="none" strike="noStrike" cap="none">
                          <a:solidFill>
                            <a:schemeClr val="dk1"/>
                          </a:solidFill>
                          <a:latin typeface="Calibri"/>
                          <a:ea typeface="Calibri"/>
                          <a:cs typeface="Calibri"/>
                          <a:sym typeface="Calibri"/>
                        </a:rPr>
                        <a:t>S</a:t>
                      </a:r>
                      <a:endParaRPr sz="1100" b="1" u="none" strike="noStrike" cap="none">
                        <a:solidFill>
                          <a:schemeClr val="dk1"/>
                        </a:solidFill>
                        <a:latin typeface="Calibri"/>
                        <a:ea typeface="Calibri"/>
                        <a:cs typeface="Calibri"/>
                        <a:sym typeface="Calibri"/>
                      </a:endParaRPr>
                    </a:p>
                  </a:txBody>
                  <a:tcPr marL="51431" marR="51431" marT="0" marB="0">
                    <a:solidFill>
                      <a:srgbClr val="D5DBE5"/>
                    </a:solidFill>
                  </a:tcPr>
                </a:tc>
                <a:tc>
                  <a:txBody>
                    <a:bodyPr/>
                    <a:lstStyle/>
                    <a:p>
                      <a:pPr marL="0" marR="0" lvl="0" indent="0" algn="ctr" rtl="0">
                        <a:lnSpc>
                          <a:spcPct val="200000"/>
                        </a:lnSpc>
                        <a:spcBef>
                          <a:spcPts val="0"/>
                        </a:spcBef>
                        <a:spcAft>
                          <a:spcPts val="0"/>
                        </a:spcAft>
                        <a:buClr>
                          <a:schemeClr val="dk1"/>
                        </a:buClr>
                        <a:buSzPts val="1400"/>
                        <a:buFont typeface="Calibri"/>
                        <a:buNone/>
                      </a:pPr>
                      <a:r>
                        <a:rPr lang="en-US" sz="1100" u="none" strike="noStrike" cap="none">
                          <a:solidFill>
                            <a:schemeClr val="dk1"/>
                          </a:solidFill>
                        </a:rPr>
                        <a:t>Severity of the weather</a:t>
                      </a:r>
                      <a:endParaRPr sz="1100" b="1" u="none" strike="noStrike" cap="none">
                        <a:solidFill>
                          <a:schemeClr val="dk1"/>
                        </a:solidFill>
                        <a:latin typeface="Calibri"/>
                        <a:ea typeface="Calibri"/>
                        <a:cs typeface="Calibri"/>
                        <a:sym typeface="Calibri"/>
                      </a:endParaRPr>
                    </a:p>
                  </a:txBody>
                  <a:tcPr marL="51431" marR="51431" marT="0" marB="0" anchor="ctr">
                    <a:solidFill>
                      <a:srgbClr val="D5DBE5"/>
                    </a:solidFill>
                  </a:tcPr>
                </a:tc>
                <a:tc>
                  <a:txBody>
                    <a:bodyPr/>
                    <a:lstStyle/>
                    <a:p>
                      <a:pPr marL="0" marR="0" lvl="0" indent="0" algn="ctr" rtl="0">
                        <a:lnSpc>
                          <a:spcPct val="200000"/>
                        </a:lnSpc>
                        <a:spcBef>
                          <a:spcPts val="0"/>
                        </a:spcBef>
                        <a:spcAft>
                          <a:spcPts val="0"/>
                        </a:spcAft>
                        <a:buClr>
                          <a:schemeClr val="dk1"/>
                        </a:buClr>
                        <a:buSzPts val="1400"/>
                        <a:buFont typeface="Calibri"/>
                        <a:buNone/>
                      </a:pPr>
                      <a:r>
                        <a:rPr lang="en-US" sz="1100" b="1" u="none" strike="noStrike" cap="none">
                          <a:solidFill>
                            <a:schemeClr val="dk1"/>
                          </a:solidFill>
                          <a:latin typeface="Calibri"/>
                          <a:ea typeface="Calibri"/>
                          <a:cs typeface="Calibri"/>
                          <a:sym typeface="Calibri"/>
                        </a:rPr>
                        <a:t>Working conditions</a:t>
                      </a:r>
                      <a:endParaRPr sz="1100" b="1" u="none" strike="noStrike" cap="none">
                        <a:solidFill>
                          <a:schemeClr val="dk1"/>
                        </a:solidFill>
                        <a:latin typeface="Calibri"/>
                        <a:ea typeface="Calibri"/>
                        <a:cs typeface="Calibri"/>
                        <a:sym typeface="Calibri"/>
                      </a:endParaRPr>
                    </a:p>
                  </a:txBody>
                  <a:tcPr marL="51431" marR="51431" marT="0" marB="0" anchor="ctr">
                    <a:solidFill>
                      <a:srgbClr val="D5DBE5"/>
                    </a:solidFill>
                  </a:tcPr>
                </a:tc>
                <a:extLst>
                  <a:ext uri="{0D108BD9-81ED-4DB2-BD59-A6C34878D82A}">
                    <a16:rowId xmlns:a16="http://schemas.microsoft.com/office/drawing/2014/main" val="10000"/>
                  </a:ext>
                </a:extLst>
              </a:tr>
              <a:tr h="411413">
                <a:tc>
                  <a:txBody>
                    <a:bodyPr/>
                    <a:lstStyle/>
                    <a:p>
                      <a:pPr marL="0" marR="0" lvl="0" indent="0" algn="ctr" rtl="0">
                        <a:lnSpc>
                          <a:spcPct val="200000"/>
                        </a:lnSpc>
                        <a:spcBef>
                          <a:spcPts val="0"/>
                        </a:spcBef>
                        <a:spcAft>
                          <a:spcPts val="0"/>
                        </a:spcAft>
                        <a:buClr>
                          <a:schemeClr val="dk1"/>
                        </a:buClr>
                        <a:buSzPts val="1400"/>
                        <a:buFont typeface="Calibri"/>
                        <a:buNone/>
                      </a:pPr>
                      <a:r>
                        <a:rPr lang="en-US" sz="1100" b="0" u="none" strike="noStrike" cap="none">
                          <a:solidFill>
                            <a:schemeClr val="dk1"/>
                          </a:solidFill>
                          <a:latin typeface="Calibri"/>
                          <a:ea typeface="Calibri"/>
                          <a:cs typeface="Calibri"/>
                          <a:sym typeface="Calibri"/>
                        </a:rPr>
                        <a:t>S&lt;2</a:t>
                      </a:r>
                      <a:endParaRPr sz="1100" b="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rgbClr val="000000"/>
                        </a:buClr>
                        <a:buSzPts val="1400"/>
                        <a:buFont typeface="Calibri"/>
                        <a:buNone/>
                      </a:pPr>
                      <a:r>
                        <a:rPr lang="en-US" sz="1100" u="none" strike="noStrike" cap="none">
                          <a:solidFill>
                            <a:srgbClr val="000000"/>
                          </a:solidFill>
                        </a:rPr>
                        <a:t>Slightly&amp;less severe</a:t>
                      </a:r>
                      <a:endParaRPr sz="1100" b="0" u="none" strike="noStrike" cap="none">
                        <a:solidFill>
                          <a:schemeClr val="dk1"/>
                        </a:solidFill>
                        <a:latin typeface="Calibri"/>
                        <a:ea typeface="Calibri"/>
                        <a:cs typeface="Calibri"/>
                        <a:sym typeface="Calibri"/>
                      </a:endParaRPr>
                    </a:p>
                  </a:txBody>
                  <a:tcPr marL="51431" marR="51431" marT="0" marB="0">
                    <a:solidFill>
                      <a:srgbClr val="FF7C80"/>
                    </a:solidFill>
                  </a:tcPr>
                </a:tc>
                <a:tc>
                  <a:txBody>
                    <a:bodyPr/>
                    <a:lstStyle/>
                    <a:p>
                      <a:pPr marL="0" marR="0" lvl="0" indent="0" algn="ctr" rtl="0">
                        <a:lnSpc>
                          <a:spcPct val="200000"/>
                        </a:lnSpc>
                        <a:spcBef>
                          <a:spcPts val="0"/>
                        </a:spcBef>
                        <a:spcAft>
                          <a:spcPts val="0"/>
                        </a:spcAft>
                        <a:buClr>
                          <a:schemeClr val="dk1"/>
                        </a:buClr>
                        <a:buSzPts val="1400"/>
                        <a:buFont typeface="Calibri"/>
                        <a:buNone/>
                      </a:pPr>
                      <a:r>
                        <a:rPr lang="en-US" sz="1100" b="0" u="none" strike="noStrike" cap="none">
                          <a:solidFill>
                            <a:schemeClr val="dk1"/>
                          </a:solidFill>
                          <a:latin typeface="Calibri"/>
                          <a:ea typeface="Calibri"/>
                          <a:cs typeface="Calibri"/>
                          <a:sym typeface="Calibri"/>
                        </a:rPr>
                        <a:t>Slightly uncomfortable</a:t>
                      </a:r>
                      <a:endParaRPr sz="1100" b="0" u="none" strike="noStrike" cap="none">
                        <a:solidFill>
                          <a:schemeClr val="dk1"/>
                        </a:solidFill>
                        <a:latin typeface="Calibri"/>
                        <a:ea typeface="Calibri"/>
                        <a:cs typeface="Calibri"/>
                        <a:sym typeface="Calibri"/>
                      </a:endParaRPr>
                    </a:p>
                  </a:txBody>
                  <a:tcPr marL="51431" marR="51431" marT="0" marB="0">
                    <a:solidFill>
                      <a:srgbClr val="FF7C80"/>
                    </a:solidFill>
                  </a:tcPr>
                </a:tc>
                <a:extLst>
                  <a:ext uri="{0D108BD9-81ED-4DB2-BD59-A6C34878D82A}">
                    <a16:rowId xmlns:a16="http://schemas.microsoft.com/office/drawing/2014/main" val="10001"/>
                  </a:ext>
                </a:extLst>
              </a:tr>
              <a:tr h="411413">
                <a:tc>
                  <a:txBody>
                    <a:bodyPr/>
                    <a:lstStyle/>
                    <a:p>
                      <a:pPr marL="0" marR="0" lvl="0" indent="0" algn="ctr" rtl="0">
                        <a:lnSpc>
                          <a:spcPct val="200000"/>
                        </a:lnSpc>
                        <a:spcBef>
                          <a:spcPts val="0"/>
                        </a:spcBef>
                        <a:spcAft>
                          <a:spcPts val="0"/>
                        </a:spcAft>
                        <a:buClr>
                          <a:schemeClr val="dk1"/>
                        </a:buClr>
                        <a:buSzPts val="1400"/>
                        <a:buFont typeface="Calibri"/>
                        <a:buNone/>
                      </a:pPr>
                      <a:r>
                        <a:rPr lang="en-US" sz="1100" b="0" u="none" strike="noStrike" cap="none">
                          <a:solidFill>
                            <a:schemeClr val="dk1"/>
                          </a:solidFill>
                          <a:latin typeface="Calibri"/>
                          <a:ea typeface="Calibri"/>
                          <a:cs typeface="Calibri"/>
                          <a:sym typeface="Calibri"/>
                        </a:rPr>
                        <a:t>2 ≤ S &lt;5</a:t>
                      </a:r>
                      <a:endParaRPr sz="1100" b="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rgbClr val="000000"/>
                        </a:buClr>
                        <a:buSzPts val="1400"/>
                        <a:buFont typeface="Calibri"/>
                        <a:buNone/>
                      </a:pPr>
                      <a:r>
                        <a:rPr lang="en-US" sz="1100" u="none" strike="noStrike" cap="none">
                          <a:solidFill>
                            <a:srgbClr val="000000"/>
                          </a:solidFill>
                        </a:rPr>
                        <a:t>Severe &amp; very severe</a:t>
                      </a:r>
                      <a:endParaRPr sz="1100" b="0" u="none" strike="noStrike" cap="none">
                        <a:solidFill>
                          <a:schemeClr val="dk1"/>
                        </a:solidFill>
                        <a:latin typeface="Calibri"/>
                        <a:ea typeface="Calibri"/>
                        <a:cs typeface="Calibri"/>
                        <a:sym typeface="Calibri"/>
                      </a:endParaRPr>
                    </a:p>
                  </a:txBody>
                  <a:tcPr marL="51431" marR="51431" marT="0" marB="0">
                    <a:solidFill>
                      <a:srgbClr val="96E8F8">
                        <a:alpha val="54901"/>
                      </a:srgbClr>
                    </a:solidFill>
                  </a:tcPr>
                </a:tc>
                <a:tc>
                  <a:txBody>
                    <a:bodyPr/>
                    <a:lstStyle/>
                    <a:p>
                      <a:pPr marL="0" marR="0" lvl="0" indent="0" algn="ctr" rtl="0">
                        <a:lnSpc>
                          <a:spcPct val="200000"/>
                        </a:lnSpc>
                        <a:spcBef>
                          <a:spcPts val="0"/>
                        </a:spcBef>
                        <a:spcAft>
                          <a:spcPts val="0"/>
                        </a:spcAft>
                        <a:buClr>
                          <a:schemeClr val="dk1"/>
                        </a:buClr>
                        <a:buSzPts val="1400"/>
                        <a:buFont typeface="Calibri"/>
                        <a:buNone/>
                      </a:pPr>
                      <a:r>
                        <a:rPr lang="en-US" sz="1100" b="0" u="none" strike="noStrike" cap="none">
                          <a:solidFill>
                            <a:schemeClr val="dk1"/>
                          </a:solidFill>
                          <a:latin typeface="Calibri"/>
                          <a:ea typeface="Calibri"/>
                          <a:cs typeface="Calibri"/>
                          <a:sym typeface="Calibri"/>
                        </a:rPr>
                        <a:t>Uncomfortable</a:t>
                      </a:r>
                      <a:endParaRPr sz="1100" b="0" u="none" strike="noStrike" cap="none">
                        <a:solidFill>
                          <a:schemeClr val="dk1"/>
                        </a:solidFill>
                        <a:latin typeface="Calibri"/>
                        <a:ea typeface="Calibri"/>
                        <a:cs typeface="Calibri"/>
                        <a:sym typeface="Calibri"/>
                      </a:endParaRPr>
                    </a:p>
                  </a:txBody>
                  <a:tcPr marL="51431" marR="51431" marT="0" marB="0">
                    <a:solidFill>
                      <a:srgbClr val="96E8F8">
                        <a:alpha val="54901"/>
                      </a:srgbClr>
                    </a:solidFill>
                  </a:tcPr>
                </a:tc>
                <a:extLst>
                  <a:ext uri="{0D108BD9-81ED-4DB2-BD59-A6C34878D82A}">
                    <a16:rowId xmlns:a16="http://schemas.microsoft.com/office/drawing/2014/main" val="10002"/>
                  </a:ext>
                </a:extLst>
              </a:tr>
              <a:tr h="411413">
                <a:tc>
                  <a:txBody>
                    <a:bodyPr/>
                    <a:lstStyle/>
                    <a:p>
                      <a:pPr marL="0" marR="0" lvl="0" indent="0" algn="ctr" rtl="0">
                        <a:lnSpc>
                          <a:spcPct val="200000"/>
                        </a:lnSpc>
                        <a:spcBef>
                          <a:spcPts val="0"/>
                        </a:spcBef>
                        <a:spcAft>
                          <a:spcPts val="0"/>
                        </a:spcAft>
                        <a:buClr>
                          <a:schemeClr val="dk1"/>
                        </a:buClr>
                        <a:buSzPts val="1400"/>
                        <a:buFont typeface="Calibri"/>
                        <a:buNone/>
                      </a:pPr>
                      <a:r>
                        <a:rPr lang="en-US" sz="1100" b="0" u="none" strike="noStrike" cap="none">
                          <a:solidFill>
                            <a:schemeClr val="dk1"/>
                          </a:solidFill>
                          <a:latin typeface="Calibri"/>
                          <a:ea typeface="Calibri"/>
                          <a:cs typeface="Calibri"/>
                          <a:sym typeface="Calibri"/>
                        </a:rPr>
                        <a:t>5≤ S </a:t>
                      </a:r>
                      <a:endParaRPr sz="1100" b="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rgbClr val="000000"/>
                        </a:buClr>
                        <a:buSzPts val="1400"/>
                        <a:buFont typeface="Calibri"/>
                        <a:buNone/>
                      </a:pPr>
                      <a:r>
                        <a:rPr lang="en-US" sz="1100" u="none" strike="noStrike" cap="none">
                          <a:solidFill>
                            <a:srgbClr val="000000"/>
                          </a:solidFill>
                        </a:rPr>
                        <a:t>Extremely severe</a:t>
                      </a:r>
                      <a:endParaRPr sz="1400" u="none" strike="noStrike" cap="none"/>
                    </a:p>
                  </a:txBody>
                  <a:tcPr marL="51431" marR="51431" marT="0" marB="0" anchor="ctr">
                    <a:solidFill>
                      <a:srgbClr val="6666FF">
                        <a:alpha val="75294"/>
                      </a:srgbClr>
                    </a:solidFill>
                  </a:tcPr>
                </a:tc>
                <a:tc>
                  <a:txBody>
                    <a:bodyPr/>
                    <a:lstStyle/>
                    <a:p>
                      <a:pPr marL="0" marR="0" lvl="0" indent="0" algn="ctr" rtl="0">
                        <a:lnSpc>
                          <a:spcPct val="200000"/>
                        </a:lnSpc>
                        <a:spcBef>
                          <a:spcPts val="0"/>
                        </a:spcBef>
                        <a:spcAft>
                          <a:spcPts val="0"/>
                        </a:spcAft>
                        <a:buClr>
                          <a:schemeClr val="dk1"/>
                        </a:buClr>
                        <a:buSzPts val="1400"/>
                        <a:buFont typeface="Calibri"/>
                        <a:buNone/>
                      </a:pPr>
                      <a:r>
                        <a:rPr lang="en-US" sz="1100" b="0" u="none" strike="noStrike" cap="none">
                          <a:solidFill>
                            <a:schemeClr val="dk1"/>
                          </a:solidFill>
                          <a:latin typeface="Calibri"/>
                          <a:ea typeface="Calibri"/>
                          <a:cs typeface="Calibri"/>
                          <a:sym typeface="Calibri"/>
                        </a:rPr>
                        <a:t>Extremely discomfort</a:t>
                      </a:r>
                      <a:endParaRPr sz="1100" b="0" u="none" strike="noStrike" cap="none">
                        <a:solidFill>
                          <a:schemeClr val="dk1"/>
                        </a:solidFill>
                        <a:latin typeface="Calibri"/>
                        <a:ea typeface="Calibri"/>
                        <a:cs typeface="Calibri"/>
                        <a:sym typeface="Calibri"/>
                      </a:endParaRPr>
                    </a:p>
                  </a:txBody>
                  <a:tcPr marL="51431" marR="51431" marT="0" marB="0" anchor="ctr">
                    <a:solidFill>
                      <a:srgbClr val="6666FF">
                        <a:alpha val="75294"/>
                      </a:srgbClr>
                    </a:solidFill>
                  </a:tcPr>
                </a:tc>
                <a:extLst>
                  <a:ext uri="{0D108BD9-81ED-4DB2-BD59-A6C34878D82A}">
                    <a16:rowId xmlns:a16="http://schemas.microsoft.com/office/drawing/2014/main" val="10003"/>
                  </a:ext>
                </a:extLst>
              </a:tr>
            </a:tbl>
          </a:graphicData>
        </a:graphic>
      </p:graphicFrame>
      <p:sp>
        <p:nvSpPr>
          <p:cNvPr id="110" name="Google Shape;110;p3"/>
          <p:cNvSpPr/>
          <p:nvPr/>
        </p:nvSpPr>
        <p:spPr>
          <a:xfrm>
            <a:off x="1484463" y="496856"/>
            <a:ext cx="6175073" cy="346249"/>
          </a:xfrm>
          <a:prstGeom prst="rect">
            <a:avLst/>
          </a:prstGeom>
          <a:gradFill>
            <a:gsLst>
              <a:gs pos="0">
                <a:srgbClr val="F6F9FC">
                  <a:alpha val="25490"/>
                </a:srgbClr>
              </a:gs>
              <a:gs pos="74000">
                <a:srgbClr val="B3D1EC"/>
              </a:gs>
              <a:gs pos="88000">
                <a:srgbClr val="B3D1EC"/>
              </a:gs>
              <a:gs pos="100000">
                <a:srgbClr val="CCE0F2"/>
              </a:gs>
            </a:gsLst>
            <a:lin ang="5400000" scaled="0"/>
          </a:gradFill>
          <a:ln>
            <a:noFill/>
          </a:ln>
        </p:spPr>
        <p:txBody>
          <a:bodyPr spcFirstLastPara="1" wrap="square" lIns="0" tIns="0" rIns="0" bIns="0" anchor="ctr" anchorCtr="0">
            <a:spAutoFit/>
          </a:bodyPr>
          <a:lstStyle/>
          <a:p>
            <a:pPr algn="ctr" defTabSz="685800">
              <a:lnSpc>
                <a:spcPct val="150000"/>
              </a:lnSpc>
              <a:buSzPts val="2000"/>
            </a:pPr>
            <a:r>
              <a:rPr lang="en-US" sz="1500" b="1">
                <a:latin typeface="Calibri"/>
                <a:ea typeface="Calibri"/>
                <a:cs typeface="Calibri"/>
                <a:sym typeface="Calibri"/>
              </a:rPr>
              <a:t>Complex indicator that takes into account several weather factors </a:t>
            </a:r>
            <a:endParaRPr sz="1500" b="1">
              <a:latin typeface="Calibri"/>
              <a:ea typeface="Calibri"/>
              <a:cs typeface="Calibri"/>
              <a:sym typeface="Calibri"/>
            </a:endParaRPr>
          </a:p>
        </p:txBody>
      </p:sp>
      <p:sp>
        <p:nvSpPr>
          <p:cNvPr id="111" name="Google Shape;111;p3"/>
          <p:cNvSpPr/>
          <p:nvPr/>
        </p:nvSpPr>
        <p:spPr>
          <a:xfrm>
            <a:off x="55345" y="1614826"/>
            <a:ext cx="4461309" cy="900216"/>
          </a:xfrm>
          <a:prstGeom prst="rect">
            <a:avLst/>
          </a:prstGeom>
          <a:noFill/>
          <a:ln>
            <a:noFill/>
          </a:ln>
        </p:spPr>
        <p:txBody>
          <a:bodyPr spcFirstLastPara="1" wrap="square" lIns="68569" tIns="34275" rIns="68569" bIns="34275" anchor="t" anchorCtr="0">
            <a:spAutoFit/>
          </a:bodyPr>
          <a:lstStyle/>
          <a:p>
            <a:pPr algn="just" defTabSz="685800">
              <a:buSzPts val="1800"/>
            </a:pPr>
            <a:r>
              <a:rPr lang="en-US" sz="1350">
                <a:latin typeface="Calibri"/>
                <a:ea typeface="Calibri"/>
                <a:cs typeface="Calibri"/>
                <a:sym typeface="Calibri"/>
              </a:rPr>
              <a:t> This index was developed specifically for the Arctic region, for initially difficult climatic conditions. It is widely used in biometeorological practice to assess the possibility of working outdoors.</a:t>
            </a:r>
            <a:endParaRPr sz="1350">
              <a:latin typeface="Calibri"/>
              <a:ea typeface="Calibri"/>
              <a:cs typeface="Calibri"/>
              <a:sym typeface="Calibri"/>
            </a:endParaRPr>
          </a:p>
        </p:txBody>
      </p:sp>
      <p:graphicFrame>
        <p:nvGraphicFramePr>
          <p:cNvPr id="112" name="Google Shape;112;p3"/>
          <p:cNvGraphicFramePr/>
          <p:nvPr/>
        </p:nvGraphicFramePr>
        <p:xfrm>
          <a:off x="4578056" y="1864973"/>
          <a:ext cx="4572001" cy="3107666"/>
        </p:xfrm>
        <a:graphic>
          <a:graphicData uri="http://schemas.openxmlformats.org/drawingml/2006/table">
            <a:tbl>
              <a:tblPr>
                <a:noFill/>
              </a:tblPr>
              <a:tblGrid>
                <a:gridCol w="671063">
                  <a:extLst>
                    <a:ext uri="{9D8B030D-6E8A-4147-A177-3AD203B41FA5}">
                      <a16:colId xmlns:a16="http://schemas.microsoft.com/office/drawing/2014/main" val="20000"/>
                    </a:ext>
                  </a:extLst>
                </a:gridCol>
                <a:gridCol w="949275">
                  <a:extLst>
                    <a:ext uri="{9D8B030D-6E8A-4147-A177-3AD203B41FA5}">
                      <a16:colId xmlns:a16="http://schemas.microsoft.com/office/drawing/2014/main" val="20001"/>
                    </a:ext>
                  </a:extLst>
                </a:gridCol>
                <a:gridCol w="983438">
                  <a:extLst>
                    <a:ext uri="{9D8B030D-6E8A-4147-A177-3AD203B41FA5}">
                      <a16:colId xmlns:a16="http://schemas.microsoft.com/office/drawing/2014/main" val="20002"/>
                    </a:ext>
                  </a:extLst>
                </a:gridCol>
                <a:gridCol w="1968225">
                  <a:extLst>
                    <a:ext uri="{9D8B030D-6E8A-4147-A177-3AD203B41FA5}">
                      <a16:colId xmlns:a16="http://schemas.microsoft.com/office/drawing/2014/main" val="20003"/>
                    </a:ext>
                  </a:extLst>
                </a:gridCol>
              </a:tblGrid>
              <a:tr h="384338">
                <a:tc>
                  <a:txBody>
                    <a:bodyPr/>
                    <a:lstStyle/>
                    <a:p>
                      <a:pPr marL="0" marR="0" lvl="0" indent="0" algn="l" rtl="0">
                        <a:lnSpc>
                          <a:spcPct val="100000"/>
                        </a:lnSpc>
                        <a:spcBef>
                          <a:spcPts val="0"/>
                        </a:spcBef>
                        <a:spcAft>
                          <a:spcPts val="0"/>
                        </a:spcAft>
                        <a:buClr>
                          <a:schemeClr val="dk1"/>
                        </a:buClr>
                        <a:buSzPts val="1800"/>
                        <a:buFont typeface="Calibri"/>
                        <a:buNone/>
                      </a:pPr>
                      <a:endParaRPr sz="1400" u="none" strike="noStrike" cap="none"/>
                    </a:p>
                  </a:txBody>
                  <a:tcPr marL="51431" marR="51431" marT="0" marB="0"/>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1" u="none" strike="noStrike" cap="none">
                          <a:solidFill>
                            <a:schemeClr val="dk1"/>
                          </a:solidFill>
                          <a:latin typeface="Calibri"/>
                          <a:ea typeface="Calibri"/>
                          <a:cs typeface="Calibri"/>
                          <a:sym typeface="Calibri"/>
                        </a:rPr>
                        <a:t>Thermal sensation</a:t>
                      </a:r>
                      <a:endParaRPr sz="700" b="1" u="none" strike="noStrike" cap="none">
                        <a:solidFill>
                          <a:schemeClr val="dk1"/>
                        </a:solidFill>
                        <a:latin typeface="Calibri"/>
                        <a:ea typeface="Calibri"/>
                        <a:cs typeface="Calibri"/>
                        <a:sym typeface="Calibri"/>
                      </a:endParaRPr>
                    </a:p>
                  </a:txBody>
                  <a:tcPr marL="51431" marR="51431" marT="0" marB="0" anchor="ctr">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1" u="none" strike="noStrike" cap="none">
                          <a:solidFill>
                            <a:schemeClr val="dk1"/>
                          </a:solidFill>
                          <a:latin typeface="Calibri"/>
                          <a:ea typeface="Calibri"/>
                          <a:cs typeface="Calibri"/>
                          <a:sym typeface="Calibri"/>
                        </a:rPr>
                        <a:t>Physiological effect</a:t>
                      </a:r>
                      <a:endParaRPr sz="700" b="1"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1" u="none" strike="noStrike" cap="none">
                          <a:solidFill>
                            <a:schemeClr val="dk1"/>
                          </a:solidFill>
                          <a:latin typeface="Calibri"/>
                          <a:ea typeface="Calibri"/>
                          <a:cs typeface="Calibri"/>
                          <a:sym typeface="Calibri"/>
                        </a:rPr>
                        <a:t>Comfort sensation</a:t>
                      </a:r>
                      <a:endParaRPr sz="700" b="1" u="none" strike="noStrike" cap="none">
                        <a:solidFill>
                          <a:schemeClr val="dk1"/>
                        </a:solidFill>
                        <a:latin typeface="Calibri"/>
                        <a:ea typeface="Calibri"/>
                        <a:cs typeface="Calibri"/>
                        <a:sym typeface="Calibri"/>
                      </a:endParaRPr>
                    </a:p>
                  </a:txBody>
                  <a:tcPr marL="51431" marR="51431" marT="0" marB="0">
                    <a:solidFill>
                      <a:schemeClr val="lt2"/>
                    </a:solidFill>
                  </a:tcPr>
                </a:tc>
                <a:extLst>
                  <a:ext uri="{0D108BD9-81ED-4DB2-BD59-A6C34878D82A}">
                    <a16:rowId xmlns:a16="http://schemas.microsoft.com/office/drawing/2014/main" val="10000"/>
                  </a:ext>
                </a:extLst>
              </a:tr>
              <a:tr h="329438">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≥+30</a:t>
                      </a:r>
                      <a:endParaRPr sz="700" b="0" i="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Very hot</a:t>
                      </a:r>
                      <a:endParaRPr sz="700" b="0" i="0" u="none" strike="noStrike" cap="none">
                        <a:solidFill>
                          <a:schemeClr val="dk1"/>
                        </a:solidFill>
                        <a:latin typeface="Calibri"/>
                        <a:ea typeface="Calibri"/>
                        <a:cs typeface="Calibri"/>
                        <a:sym typeface="Calibri"/>
                      </a:endParaRPr>
                    </a:p>
                  </a:txBody>
                  <a:tcPr marL="51431" marR="51431" marT="0" marB="0">
                    <a:solidFill>
                      <a:srgbClr val="FF99CC">
                        <a:alpha val="40784"/>
                      </a:srgbClr>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Incomprensible heat</a:t>
                      </a:r>
                      <a:endParaRPr sz="700" b="0" i="0" u="none" strike="noStrike" cap="none">
                        <a:solidFill>
                          <a:schemeClr val="dk1"/>
                        </a:solidFill>
                        <a:latin typeface="Calibri"/>
                        <a:ea typeface="Calibri"/>
                        <a:cs typeface="Calibri"/>
                        <a:sym typeface="Calibri"/>
                      </a:endParaRPr>
                    </a:p>
                  </a:txBody>
                  <a:tcPr marL="51431" marR="51431" marT="0" marB="0">
                    <a:solidFill>
                      <a:srgbClr val="FF99CC">
                        <a:alpha val="40784"/>
                      </a:srgbClr>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Discomfort</a:t>
                      </a:r>
                      <a:endParaRPr sz="700" b="0" i="0" u="none" strike="noStrike" cap="none">
                        <a:solidFill>
                          <a:schemeClr val="dk1"/>
                        </a:solidFill>
                        <a:latin typeface="Calibri"/>
                        <a:ea typeface="Calibri"/>
                        <a:cs typeface="Calibri"/>
                        <a:sym typeface="Calibri"/>
                      </a:endParaRPr>
                    </a:p>
                  </a:txBody>
                  <a:tcPr marL="51431" marR="51431" marT="0" marB="0">
                    <a:solidFill>
                      <a:srgbClr val="FF99CC">
                        <a:alpha val="40784"/>
                      </a:srgbClr>
                    </a:solidFill>
                  </a:tcPr>
                </a:tc>
                <a:extLst>
                  <a:ext uri="{0D108BD9-81ED-4DB2-BD59-A6C34878D82A}">
                    <a16:rowId xmlns:a16="http://schemas.microsoft.com/office/drawing/2014/main" val="10001"/>
                  </a:ext>
                </a:extLst>
              </a:tr>
              <a:tr h="329438">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+24..+30</a:t>
                      </a:r>
                      <a:endParaRPr sz="700" b="0" i="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Hot</a:t>
                      </a:r>
                      <a:endParaRPr sz="700" b="0" i="0" u="none" strike="noStrike" cap="none">
                        <a:solidFill>
                          <a:schemeClr val="dk1"/>
                        </a:solidFill>
                        <a:latin typeface="Calibri"/>
                        <a:ea typeface="Calibri"/>
                        <a:cs typeface="Calibri"/>
                        <a:sym typeface="Calibri"/>
                      </a:endParaRPr>
                    </a:p>
                  </a:txBody>
                  <a:tcPr marL="51431" marR="51431" marT="0" marB="0">
                    <a:solidFill>
                      <a:srgbClr val="FF99CC">
                        <a:alpha val="40784"/>
                      </a:srgbClr>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Slightly uncomfortable</a:t>
                      </a:r>
                      <a:endParaRPr sz="700" b="0" i="0" u="none" strike="noStrike" cap="none">
                        <a:solidFill>
                          <a:schemeClr val="dk1"/>
                        </a:solidFill>
                        <a:latin typeface="Calibri"/>
                        <a:ea typeface="Calibri"/>
                        <a:cs typeface="Calibri"/>
                        <a:sym typeface="Calibri"/>
                      </a:endParaRPr>
                    </a:p>
                  </a:txBody>
                  <a:tcPr marL="51431" marR="51431" marT="0" marB="0">
                    <a:solidFill>
                      <a:srgbClr val="FF99CC">
                        <a:alpha val="40784"/>
                      </a:srgbClr>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Partial  discomfort</a:t>
                      </a:r>
                      <a:endParaRPr sz="700" b="0" i="0" u="none" strike="noStrike" cap="none">
                        <a:solidFill>
                          <a:schemeClr val="dk1"/>
                        </a:solidFill>
                        <a:latin typeface="Calibri"/>
                        <a:ea typeface="Calibri"/>
                        <a:cs typeface="Calibri"/>
                        <a:sym typeface="Calibri"/>
                      </a:endParaRPr>
                    </a:p>
                  </a:txBody>
                  <a:tcPr marL="51431" marR="51431" marT="0" marB="0">
                    <a:solidFill>
                      <a:srgbClr val="FF99CC">
                        <a:alpha val="40784"/>
                      </a:srgbClr>
                    </a:solidFill>
                  </a:tcPr>
                </a:tc>
                <a:extLst>
                  <a:ext uri="{0D108BD9-81ED-4DB2-BD59-A6C34878D82A}">
                    <a16:rowId xmlns:a16="http://schemas.microsoft.com/office/drawing/2014/main" val="10002"/>
                  </a:ext>
                </a:extLst>
              </a:tr>
              <a:tr h="186675">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+18..+24</a:t>
                      </a:r>
                      <a:endParaRPr sz="700" b="0" i="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Warm</a:t>
                      </a:r>
                      <a:endParaRPr sz="700" b="0" i="0" u="none" strike="noStrike" cap="none">
                        <a:solidFill>
                          <a:schemeClr val="dk1"/>
                        </a:solidFill>
                        <a:latin typeface="Calibri"/>
                        <a:ea typeface="Calibri"/>
                        <a:cs typeface="Calibri"/>
                        <a:sym typeface="Calibri"/>
                      </a:endParaRPr>
                    </a:p>
                  </a:txBody>
                  <a:tcPr marL="51431" marR="51431" marT="0" marB="0">
                    <a:solidFill>
                      <a:srgbClr val="99FFCC">
                        <a:alpha val="53725"/>
                      </a:srgbClr>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Comfortable</a:t>
                      </a:r>
                      <a:endParaRPr sz="700" b="0" i="0" u="none" strike="noStrike" cap="none">
                        <a:solidFill>
                          <a:schemeClr val="dk1"/>
                        </a:solidFill>
                        <a:latin typeface="Calibri"/>
                        <a:ea typeface="Calibri"/>
                        <a:cs typeface="Calibri"/>
                        <a:sym typeface="Calibri"/>
                      </a:endParaRPr>
                    </a:p>
                  </a:txBody>
                  <a:tcPr marL="51431" marR="51431" marT="0" marB="0">
                    <a:solidFill>
                      <a:srgbClr val="99FFCC">
                        <a:alpha val="53725"/>
                      </a:srgbClr>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Comfort</a:t>
                      </a:r>
                      <a:endParaRPr sz="700" b="0" i="0" u="none" strike="noStrike" cap="none">
                        <a:solidFill>
                          <a:schemeClr val="dk1"/>
                        </a:solidFill>
                        <a:latin typeface="Calibri"/>
                        <a:ea typeface="Calibri"/>
                        <a:cs typeface="Calibri"/>
                        <a:sym typeface="Calibri"/>
                      </a:endParaRPr>
                    </a:p>
                  </a:txBody>
                  <a:tcPr marL="51431" marR="51431" marT="0" marB="0">
                    <a:solidFill>
                      <a:srgbClr val="99FFCC">
                        <a:alpha val="53725"/>
                      </a:srgbClr>
                    </a:solidFill>
                  </a:tcPr>
                </a:tc>
                <a:extLst>
                  <a:ext uri="{0D108BD9-81ED-4DB2-BD59-A6C34878D82A}">
                    <a16:rowId xmlns:a16="http://schemas.microsoft.com/office/drawing/2014/main" val="10003"/>
                  </a:ext>
                </a:extLst>
              </a:tr>
              <a:tr h="186675">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+12..+18</a:t>
                      </a:r>
                      <a:endParaRPr sz="700" b="0" i="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Slightly warm</a:t>
                      </a:r>
                      <a:endParaRPr sz="700" b="0" i="0" u="none" strike="noStrike" cap="none">
                        <a:solidFill>
                          <a:schemeClr val="dk1"/>
                        </a:solidFill>
                        <a:latin typeface="Calibri"/>
                        <a:ea typeface="Calibri"/>
                        <a:cs typeface="Calibri"/>
                        <a:sym typeface="Calibri"/>
                      </a:endParaRPr>
                    </a:p>
                  </a:txBody>
                  <a:tcPr marL="51431" marR="51431" marT="0" marB="0">
                    <a:solidFill>
                      <a:srgbClr val="99FFCC">
                        <a:alpha val="53725"/>
                      </a:srgbClr>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Neutral</a:t>
                      </a:r>
                      <a:endParaRPr sz="700" b="0" i="0" u="none" strike="noStrike" cap="none">
                        <a:solidFill>
                          <a:schemeClr val="dk1"/>
                        </a:solidFill>
                        <a:latin typeface="Calibri"/>
                        <a:ea typeface="Calibri"/>
                        <a:cs typeface="Calibri"/>
                        <a:sym typeface="Calibri"/>
                      </a:endParaRPr>
                    </a:p>
                  </a:txBody>
                  <a:tcPr marL="51431" marR="51431" marT="0" marB="0">
                    <a:solidFill>
                      <a:srgbClr val="99FFCC">
                        <a:alpha val="53725"/>
                      </a:srgbClr>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Partial  comfort</a:t>
                      </a:r>
                      <a:endParaRPr sz="700" b="0" i="0" u="none" strike="noStrike" cap="none">
                        <a:solidFill>
                          <a:schemeClr val="dk1"/>
                        </a:solidFill>
                        <a:latin typeface="Calibri"/>
                        <a:ea typeface="Calibri"/>
                        <a:cs typeface="Calibri"/>
                        <a:sym typeface="Calibri"/>
                      </a:endParaRPr>
                    </a:p>
                  </a:txBody>
                  <a:tcPr marL="51431" marR="51431" marT="0" marB="0">
                    <a:solidFill>
                      <a:srgbClr val="99FFCC">
                        <a:alpha val="53725"/>
                      </a:srgbClr>
                    </a:solidFill>
                  </a:tcPr>
                </a:tc>
                <a:extLst>
                  <a:ext uri="{0D108BD9-81ED-4DB2-BD59-A6C34878D82A}">
                    <a16:rowId xmlns:a16="http://schemas.microsoft.com/office/drawing/2014/main" val="10004"/>
                  </a:ext>
                </a:extLst>
              </a:tr>
              <a:tr h="329438">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+6..+12</a:t>
                      </a:r>
                      <a:endParaRPr sz="700" b="0" i="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Slightly cool</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Slightly uncomfortable</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Partial  discomfort</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extLst>
                  <a:ext uri="{0D108BD9-81ED-4DB2-BD59-A6C34878D82A}">
                    <a16:rowId xmlns:a16="http://schemas.microsoft.com/office/drawing/2014/main" val="10005"/>
                  </a:ext>
                </a:extLst>
              </a:tr>
              <a:tr h="329438">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0..+6</a:t>
                      </a:r>
                      <a:endParaRPr sz="700" b="0" i="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Cool</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Slightly uncomfortable</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Partial  discomfort</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extLst>
                  <a:ext uri="{0D108BD9-81ED-4DB2-BD59-A6C34878D82A}">
                    <a16:rowId xmlns:a16="http://schemas.microsoft.com/office/drawing/2014/main" val="10006"/>
                  </a:ext>
                </a:extLst>
              </a:tr>
              <a:tr h="186675">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-12..0</a:t>
                      </a:r>
                      <a:endParaRPr sz="700" b="0" i="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Cold</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Uncomfortable</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Partial  discomfort</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extLst>
                  <a:ext uri="{0D108BD9-81ED-4DB2-BD59-A6C34878D82A}">
                    <a16:rowId xmlns:a16="http://schemas.microsoft.com/office/drawing/2014/main" val="10007"/>
                  </a:ext>
                </a:extLst>
              </a:tr>
              <a:tr h="186675">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-24..-12</a:t>
                      </a:r>
                      <a:endParaRPr sz="700" b="0" i="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Very cold </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Uncomfortable</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Discomfort</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extLst>
                  <a:ext uri="{0D108BD9-81ED-4DB2-BD59-A6C34878D82A}">
                    <a16:rowId xmlns:a16="http://schemas.microsoft.com/office/drawing/2014/main" val="10008"/>
                  </a:ext>
                </a:extLst>
              </a:tr>
              <a:tr h="329438">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-30..-24</a:t>
                      </a:r>
                      <a:endParaRPr sz="700" b="0" i="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     Extremely cold</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Incomprensible cold</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Extremely discomfort</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extLst>
                  <a:ext uri="{0D108BD9-81ED-4DB2-BD59-A6C34878D82A}">
                    <a16:rowId xmlns:a16="http://schemas.microsoft.com/office/drawing/2014/main" val="10009"/>
                  </a:ext>
                </a:extLst>
              </a:tr>
              <a:tr h="329438">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≥-30</a:t>
                      </a:r>
                      <a:endParaRPr sz="700" b="0" i="0" u="none" strike="noStrike" cap="none">
                        <a:solidFill>
                          <a:schemeClr val="dk1"/>
                        </a:solidFill>
                        <a:latin typeface="Calibri"/>
                        <a:ea typeface="Calibri"/>
                        <a:cs typeface="Calibri"/>
                        <a:sym typeface="Calibri"/>
                      </a:endParaRPr>
                    </a:p>
                  </a:txBody>
                  <a:tcPr marL="51431" marR="51431" marT="0" marB="0">
                    <a:solidFill>
                      <a:schemeClr val="lt2"/>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Extremely cold</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Incomprensible cold </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tc>
                  <a:txBody>
                    <a:bodyPr/>
                    <a:lstStyle/>
                    <a:p>
                      <a:pPr marL="0" marR="0" lvl="0" indent="0" algn="ctr" rtl="0">
                        <a:lnSpc>
                          <a:spcPct val="200000"/>
                        </a:lnSpc>
                        <a:spcBef>
                          <a:spcPts val="0"/>
                        </a:spcBef>
                        <a:spcAft>
                          <a:spcPts val="0"/>
                        </a:spcAft>
                        <a:buClr>
                          <a:schemeClr val="dk1"/>
                        </a:buClr>
                        <a:buSzPts val="900"/>
                        <a:buFont typeface="Calibri"/>
                        <a:buNone/>
                      </a:pPr>
                      <a:r>
                        <a:rPr lang="en-US" sz="700" b="0" i="0" u="none" strike="noStrike" cap="none">
                          <a:solidFill>
                            <a:schemeClr val="dk1"/>
                          </a:solidFill>
                          <a:latin typeface="Calibri"/>
                          <a:ea typeface="Calibri"/>
                          <a:cs typeface="Calibri"/>
                          <a:sym typeface="Calibri"/>
                        </a:rPr>
                        <a:t>Extremely discomfort</a:t>
                      </a:r>
                      <a:endParaRPr sz="700" b="0" i="0" u="none" strike="noStrike" cap="none">
                        <a:solidFill>
                          <a:schemeClr val="dk1"/>
                        </a:solidFill>
                        <a:latin typeface="Calibri"/>
                        <a:ea typeface="Calibri"/>
                        <a:cs typeface="Calibri"/>
                        <a:sym typeface="Calibri"/>
                      </a:endParaRPr>
                    </a:p>
                  </a:txBody>
                  <a:tcPr marL="51431" marR="51431" marT="0" marB="0">
                    <a:solidFill>
                      <a:srgbClr val="CCFFFF"/>
                    </a:solidFill>
                  </a:tcPr>
                </a:tc>
                <a:extLst>
                  <a:ext uri="{0D108BD9-81ED-4DB2-BD59-A6C34878D82A}">
                    <a16:rowId xmlns:a16="http://schemas.microsoft.com/office/drawing/2014/main" val="10010"/>
                  </a:ext>
                </a:extLst>
              </a:tr>
            </a:tbl>
          </a:graphicData>
        </a:graphic>
      </p:graphicFrame>
      <p:sp>
        <p:nvSpPr>
          <p:cNvPr id="113" name="Google Shape;113;p3"/>
          <p:cNvSpPr/>
          <p:nvPr/>
        </p:nvSpPr>
        <p:spPr>
          <a:xfrm>
            <a:off x="5207834" y="1376179"/>
            <a:ext cx="3252355" cy="461635"/>
          </a:xfrm>
          <a:prstGeom prst="rect">
            <a:avLst/>
          </a:prstGeom>
          <a:noFill/>
          <a:ln>
            <a:noFill/>
          </a:ln>
        </p:spPr>
        <p:txBody>
          <a:bodyPr spcFirstLastPara="1" wrap="square" lIns="68569" tIns="34275" rIns="68569" bIns="34275" anchor="t" anchorCtr="0">
            <a:spAutoFit/>
          </a:bodyPr>
          <a:lstStyle/>
          <a:p>
            <a:pPr algn="ctr" defTabSz="685800">
              <a:buSzPts val="1800"/>
            </a:pPr>
            <a:r>
              <a:rPr lang="en-US" sz="1350" i="1">
                <a:latin typeface="Times New Roman"/>
                <a:ea typeface="Times New Roman"/>
                <a:cs typeface="Times New Roman"/>
                <a:sym typeface="Times New Roman"/>
              </a:rPr>
              <a:t>ET = T – 0,4(T – 10)(1 – f / 100)</a:t>
            </a:r>
            <a:endParaRPr sz="1350" i="1">
              <a:latin typeface="Times New Roman"/>
              <a:ea typeface="Times New Roman"/>
              <a:cs typeface="Times New Roman"/>
              <a:sym typeface="Times New Roman"/>
            </a:endParaRPr>
          </a:p>
          <a:p>
            <a:pPr algn="ctr" defTabSz="685800">
              <a:buSzPts val="1600"/>
            </a:pPr>
            <a:r>
              <a:rPr lang="en-US" sz="1200" i="1">
                <a:latin typeface="Calibri"/>
                <a:ea typeface="Calibri"/>
                <a:cs typeface="Calibri"/>
                <a:sym typeface="Calibri"/>
              </a:rPr>
              <a:t>T - air temperature (in °C), f – relative humidity </a:t>
            </a:r>
            <a:endParaRPr sz="1200" i="1">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p:cNvPicPr preferRelativeResize="0"/>
          <p:nvPr/>
        </p:nvPicPr>
        <p:blipFill rotWithShape="1">
          <a:blip r:embed="rId3">
            <a:alphaModFix/>
          </a:blip>
          <a:srcRect/>
          <a:stretch/>
        </p:blipFill>
        <p:spPr>
          <a:xfrm>
            <a:off x="32032" y="2831127"/>
            <a:ext cx="2184604" cy="1929442"/>
          </a:xfrm>
          <a:prstGeom prst="rect">
            <a:avLst/>
          </a:prstGeom>
          <a:noFill/>
          <a:ln>
            <a:noFill/>
          </a:ln>
        </p:spPr>
      </p:pic>
      <p:sp>
        <p:nvSpPr>
          <p:cNvPr id="119" name="Google Shape;119;p4"/>
          <p:cNvSpPr txBox="1"/>
          <p:nvPr/>
        </p:nvSpPr>
        <p:spPr>
          <a:xfrm>
            <a:off x="4307944" y="2495170"/>
            <a:ext cx="695192" cy="276969"/>
          </a:xfrm>
          <a:prstGeom prst="rect">
            <a:avLst/>
          </a:prstGeom>
          <a:solidFill>
            <a:schemeClr val="lt1"/>
          </a:solidFill>
          <a:ln>
            <a:noFill/>
          </a:ln>
        </p:spPr>
        <p:txBody>
          <a:bodyPr spcFirstLastPara="1" wrap="square" lIns="68569" tIns="34275" rIns="68569" bIns="34275" anchor="t" anchorCtr="0">
            <a:spAutoFit/>
          </a:bodyPr>
          <a:lstStyle/>
          <a:p>
            <a:pPr algn="ctr" defTabSz="685800">
              <a:buSzPts val="1800"/>
            </a:pPr>
            <a:r>
              <a:rPr lang="en-US" sz="1350">
                <a:latin typeface="Calibri"/>
                <a:ea typeface="Calibri"/>
                <a:cs typeface="Calibri"/>
                <a:sym typeface="Calibri"/>
              </a:rPr>
              <a:t>Nordic</a:t>
            </a:r>
            <a:endParaRPr sz="1350">
              <a:latin typeface="Calibri"/>
              <a:ea typeface="Calibri"/>
              <a:cs typeface="Calibri"/>
              <a:sym typeface="Calibri"/>
            </a:endParaRPr>
          </a:p>
        </p:txBody>
      </p:sp>
      <p:sp>
        <p:nvSpPr>
          <p:cNvPr id="120" name="Google Shape;120;p4"/>
          <p:cNvSpPr txBox="1"/>
          <p:nvPr/>
        </p:nvSpPr>
        <p:spPr>
          <a:xfrm>
            <a:off x="6558242" y="2495170"/>
            <a:ext cx="2485406" cy="276969"/>
          </a:xfrm>
          <a:prstGeom prst="rect">
            <a:avLst/>
          </a:prstGeom>
          <a:solidFill>
            <a:schemeClr val="lt1"/>
          </a:solidFill>
          <a:ln>
            <a:noFill/>
          </a:ln>
        </p:spPr>
        <p:txBody>
          <a:bodyPr spcFirstLastPara="1" wrap="square" lIns="68569" tIns="34275" rIns="68569" bIns="34275" anchor="t" anchorCtr="0">
            <a:spAutoFit/>
          </a:bodyPr>
          <a:lstStyle/>
          <a:p>
            <a:pPr algn="ctr" defTabSz="685800">
              <a:buSzPts val="1800"/>
            </a:pPr>
            <a:r>
              <a:rPr lang="en-US" sz="1350">
                <a:latin typeface="Calibri"/>
                <a:ea typeface="Calibri"/>
                <a:cs typeface="Calibri"/>
                <a:sym typeface="Calibri"/>
              </a:rPr>
              <a:t>Eurasia</a:t>
            </a:r>
            <a:endParaRPr sz="1350">
              <a:latin typeface="Calibri"/>
              <a:ea typeface="Calibri"/>
              <a:cs typeface="Calibri"/>
              <a:sym typeface="Calibri"/>
            </a:endParaRPr>
          </a:p>
        </p:txBody>
      </p:sp>
      <p:sp>
        <p:nvSpPr>
          <p:cNvPr id="121" name="Google Shape;121;p4"/>
          <p:cNvSpPr/>
          <p:nvPr/>
        </p:nvSpPr>
        <p:spPr>
          <a:xfrm>
            <a:off x="184935" y="137091"/>
            <a:ext cx="3929866" cy="346218"/>
          </a:xfrm>
          <a:prstGeom prst="rect">
            <a:avLst/>
          </a:prstGeom>
          <a:noFill/>
          <a:ln>
            <a:noFill/>
          </a:ln>
        </p:spPr>
        <p:txBody>
          <a:bodyPr spcFirstLastPara="1" wrap="square" lIns="68569" tIns="34275" rIns="68569" bIns="34275" anchor="t" anchorCtr="0">
            <a:spAutoFit/>
          </a:bodyPr>
          <a:lstStyle/>
          <a:p>
            <a:pPr defTabSz="685800">
              <a:buSzPts val="2400"/>
            </a:pPr>
            <a:r>
              <a:rPr lang="en-US" sz="1800" b="1">
                <a:latin typeface="Calibri"/>
                <a:ea typeface="Calibri"/>
                <a:cs typeface="Calibri"/>
                <a:sym typeface="Calibri"/>
              </a:rPr>
              <a:t>Bodman’s index (S) of weather severity </a:t>
            </a:r>
            <a:endParaRPr sz="1800" b="1">
              <a:latin typeface="Calibri"/>
              <a:ea typeface="Calibri"/>
              <a:cs typeface="Calibri"/>
              <a:sym typeface="Calibri"/>
            </a:endParaRPr>
          </a:p>
        </p:txBody>
      </p:sp>
      <p:sp>
        <p:nvSpPr>
          <p:cNvPr id="122" name="Google Shape;122;p4"/>
          <p:cNvSpPr txBox="1"/>
          <p:nvPr/>
        </p:nvSpPr>
        <p:spPr>
          <a:xfrm>
            <a:off x="596094" y="4812916"/>
            <a:ext cx="994634" cy="276969"/>
          </a:xfrm>
          <a:prstGeom prst="rect">
            <a:avLst/>
          </a:prstGeom>
          <a:solidFill>
            <a:schemeClr val="lt1"/>
          </a:solidFill>
          <a:ln>
            <a:noFill/>
          </a:ln>
        </p:spPr>
        <p:txBody>
          <a:bodyPr spcFirstLastPara="1" wrap="square" lIns="68569" tIns="34275" rIns="68569" bIns="34275" anchor="t" anchorCtr="0">
            <a:spAutoFit/>
          </a:bodyPr>
          <a:lstStyle/>
          <a:p>
            <a:pPr algn="ctr" defTabSz="685800">
              <a:buSzPts val="1800"/>
            </a:pPr>
            <a:r>
              <a:rPr lang="en-US" sz="1350" b="1" u="sng">
                <a:latin typeface="Calibri"/>
                <a:ea typeface="Calibri"/>
                <a:cs typeface="Calibri"/>
                <a:sym typeface="Calibri"/>
              </a:rPr>
              <a:t>2024</a:t>
            </a:r>
            <a:endParaRPr sz="1350" b="1" u="sng">
              <a:latin typeface="Calibri"/>
              <a:ea typeface="Calibri"/>
              <a:cs typeface="Calibri"/>
              <a:sym typeface="Calibri"/>
            </a:endParaRPr>
          </a:p>
        </p:txBody>
      </p:sp>
      <p:sp>
        <p:nvSpPr>
          <p:cNvPr id="123" name="Google Shape;123;p4"/>
          <p:cNvSpPr txBox="1"/>
          <p:nvPr/>
        </p:nvSpPr>
        <p:spPr>
          <a:xfrm>
            <a:off x="4727090" y="2864748"/>
            <a:ext cx="4140464" cy="200821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13" indent="-214313" algn="just" defTabSz="685800">
              <a:buSzPct val="100000"/>
              <a:buFont typeface="Wingdings" panose="05000000000000000000" pitchFamily="2" charset="2"/>
              <a:buChar char="q"/>
            </a:pPr>
            <a:r>
              <a:rPr lang="en-US" sz="1050" dirty="0">
                <a:latin typeface="Calibri"/>
                <a:ea typeface="Calibri"/>
                <a:cs typeface="Calibri"/>
                <a:sym typeface="Calibri"/>
              </a:rPr>
              <a:t>In spring 2025 </a:t>
            </a:r>
            <a:r>
              <a:rPr lang="en-US" sz="1050" b="1" dirty="0">
                <a:solidFill>
                  <a:srgbClr val="0070C0"/>
                </a:solidFill>
                <a:latin typeface="Calibri"/>
                <a:ea typeface="Calibri"/>
                <a:cs typeface="Calibri"/>
                <a:sym typeface="Calibri"/>
              </a:rPr>
              <a:t>extremely severe </a:t>
            </a:r>
            <a:r>
              <a:rPr lang="en-US" sz="1050" dirty="0">
                <a:latin typeface="Calibri"/>
                <a:ea typeface="Calibri"/>
                <a:cs typeface="Calibri"/>
                <a:sym typeface="Calibri"/>
              </a:rPr>
              <a:t>conditions were almost not observed over Eurasia land </a:t>
            </a:r>
            <a:r>
              <a:rPr lang="en-US" sz="1050" dirty="0" err="1">
                <a:latin typeface="Calibri"/>
                <a:ea typeface="Calibri"/>
                <a:cs typeface="Calibri"/>
                <a:sym typeface="Calibri"/>
              </a:rPr>
              <a:t>terretories</a:t>
            </a:r>
            <a:r>
              <a:rPr lang="en-US" sz="1050" dirty="0">
                <a:latin typeface="Calibri"/>
                <a:ea typeface="Calibri"/>
                <a:cs typeface="Calibri"/>
                <a:sym typeface="Calibri"/>
              </a:rPr>
              <a:t> (it could be also seen on the anomalies map with warmer anomalies in this zone), which differs from several previous years. </a:t>
            </a:r>
            <a:endParaRPr sz="1050" dirty="0">
              <a:latin typeface="Calibri"/>
              <a:ea typeface="Calibri"/>
              <a:cs typeface="Calibri"/>
              <a:sym typeface="Calibri"/>
            </a:endParaRPr>
          </a:p>
          <a:p>
            <a:pPr marL="214313" indent="-214313" algn="just" defTabSz="685800">
              <a:buSzPct val="100000"/>
              <a:buFont typeface="Wingdings" panose="05000000000000000000" pitchFamily="2" charset="2"/>
              <a:buChar char="q"/>
            </a:pPr>
            <a:r>
              <a:rPr lang="en-US" sz="1050" dirty="0">
                <a:latin typeface="Calibri"/>
                <a:ea typeface="Calibri"/>
                <a:cs typeface="Calibri"/>
                <a:sym typeface="Calibri"/>
              </a:rPr>
              <a:t>In the North Pole zone </a:t>
            </a:r>
            <a:r>
              <a:rPr lang="en-US" sz="1050" b="1" dirty="0">
                <a:solidFill>
                  <a:srgbClr val="0070C0"/>
                </a:solidFill>
                <a:latin typeface="Calibri"/>
                <a:ea typeface="Calibri"/>
                <a:cs typeface="Calibri"/>
                <a:sym typeface="Calibri"/>
              </a:rPr>
              <a:t>extremely severe </a:t>
            </a:r>
            <a:r>
              <a:rPr lang="en-US" sz="1050" dirty="0">
                <a:latin typeface="Calibri"/>
                <a:ea typeface="Calibri"/>
                <a:cs typeface="Calibri"/>
                <a:sym typeface="Calibri"/>
              </a:rPr>
              <a:t>conditions were similar to the last year, again with only </a:t>
            </a:r>
            <a:r>
              <a:rPr lang="en-US" sz="1050" b="1" dirty="0">
                <a:solidFill>
                  <a:srgbClr val="00B0F0"/>
                </a:solidFill>
                <a:latin typeface="Calibri"/>
                <a:ea typeface="Calibri"/>
                <a:cs typeface="Calibri"/>
                <a:sym typeface="Calibri"/>
              </a:rPr>
              <a:t>severe</a:t>
            </a:r>
            <a:r>
              <a:rPr lang="en-US" sz="1050" dirty="0">
                <a:latin typeface="Calibri"/>
                <a:ea typeface="Calibri"/>
                <a:cs typeface="Calibri"/>
                <a:sym typeface="Calibri"/>
              </a:rPr>
              <a:t> conditions over Eurasian Seas. </a:t>
            </a:r>
            <a:endParaRPr sz="1050" dirty="0"/>
          </a:p>
          <a:p>
            <a:pPr marL="214313" indent="-214313" algn="just" defTabSz="685800">
              <a:buSzPct val="100000"/>
              <a:buFont typeface="Wingdings" panose="05000000000000000000" pitchFamily="2" charset="2"/>
              <a:buChar char="q"/>
            </a:pPr>
            <a:r>
              <a:rPr lang="en-US" sz="1050" dirty="0">
                <a:latin typeface="Calibri"/>
                <a:ea typeface="Calibri"/>
                <a:cs typeface="Calibri"/>
                <a:sym typeface="Calibri"/>
              </a:rPr>
              <a:t>Mostly there were </a:t>
            </a:r>
            <a:r>
              <a:rPr lang="en-US" sz="1050" b="1" dirty="0">
                <a:solidFill>
                  <a:srgbClr val="FF0000"/>
                </a:solidFill>
                <a:latin typeface="Calibri"/>
                <a:ea typeface="Calibri"/>
                <a:cs typeface="Calibri"/>
                <a:sym typeface="Calibri"/>
              </a:rPr>
              <a:t>milder</a:t>
            </a:r>
            <a:r>
              <a:rPr lang="en-US" sz="1050" dirty="0">
                <a:latin typeface="Calibri"/>
                <a:ea typeface="Calibri"/>
                <a:cs typeface="Calibri"/>
                <a:sym typeface="Calibri"/>
              </a:rPr>
              <a:t> conditions (blue color) over all Arctic except of Beaufort Sea, north of Canadian Arctic Archipelago, North Pole area and south of Greenland, where there were slightly more severe conditions. </a:t>
            </a:r>
            <a:endParaRPr sz="1050" dirty="0">
              <a:latin typeface="Calibri"/>
              <a:ea typeface="Calibri"/>
              <a:cs typeface="Calibri"/>
              <a:sym typeface="Calibri"/>
            </a:endParaRPr>
          </a:p>
          <a:p>
            <a:pPr marL="214313" indent="-214313" algn="just" defTabSz="685800">
              <a:buSzPct val="100000"/>
              <a:buFont typeface="Wingdings" panose="05000000000000000000" pitchFamily="2" charset="2"/>
              <a:buChar char="q"/>
            </a:pPr>
            <a:r>
              <a:rPr lang="en-US" sz="1050" dirty="0">
                <a:latin typeface="Calibri"/>
                <a:ea typeface="Calibri"/>
                <a:cs typeface="Calibri"/>
                <a:sym typeface="Calibri"/>
              </a:rPr>
              <a:t>In Eastern Canada and Nordic areas conditions were close to normal for 1991-2020 period. </a:t>
            </a:r>
            <a:endParaRPr sz="1050" dirty="0">
              <a:latin typeface="Calibri"/>
              <a:ea typeface="Calibri"/>
              <a:cs typeface="Calibri"/>
              <a:sym typeface="Calibri"/>
            </a:endParaRPr>
          </a:p>
        </p:txBody>
      </p:sp>
      <p:pic>
        <p:nvPicPr>
          <p:cNvPr id="124" name="Google Shape;124;p4"/>
          <p:cNvPicPr preferRelativeResize="0"/>
          <p:nvPr/>
        </p:nvPicPr>
        <p:blipFill rotWithShape="1">
          <a:blip r:embed="rId4">
            <a:alphaModFix/>
          </a:blip>
          <a:srcRect/>
          <a:stretch/>
        </p:blipFill>
        <p:spPr>
          <a:xfrm>
            <a:off x="2342735" y="2795583"/>
            <a:ext cx="2258257" cy="1994492"/>
          </a:xfrm>
          <a:prstGeom prst="rect">
            <a:avLst/>
          </a:prstGeom>
          <a:noFill/>
          <a:ln>
            <a:noFill/>
          </a:ln>
        </p:spPr>
      </p:pic>
      <p:sp>
        <p:nvSpPr>
          <p:cNvPr id="125" name="Google Shape;125;p4"/>
          <p:cNvSpPr txBox="1"/>
          <p:nvPr/>
        </p:nvSpPr>
        <p:spPr>
          <a:xfrm>
            <a:off x="774847" y="2478558"/>
            <a:ext cx="1593407" cy="276969"/>
          </a:xfrm>
          <a:prstGeom prst="rect">
            <a:avLst/>
          </a:prstGeom>
          <a:solidFill>
            <a:schemeClr val="lt1"/>
          </a:solidFill>
          <a:ln>
            <a:noFill/>
          </a:ln>
        </p:spPr>
        <p:txBody>
          <a:bodyPr spcFirstLastPara="1" wrap="square" lIns="68569" tIns="34275" rIns="68569" bIns="34275" anchor="t" anchorCtr="0">
            <a:spAutoFit/>
          </a:bodyPr>
          <a:lstStyle/>
          <a:p>
            <a:pPr algn="ctr" defTabSz="685800">
              <a:buSzPts val="1800"/>
            </a:pPr>
            <a:r>
              <a:rPr lang="en-US" sz="1350">
                <a:latin typeface="Calibri"/>
                <a:ea typeface="Calibri"/>
                <a:cs typeface="Calibri"/>
                <a:sym typeface="Calibri"/>
              </a:rPr>
              <a:t>Alaska and Canada</a:t>
            </a:r>
            <a:endParaRPr sz="1350">
              <a:latin typeface="Calibri"/>
              <a:ea typeface="Calibri"/>
              <a:cs typeface="Calibri"/>
              <a:sym typeface="Calibri"/>
            </a:endParaRPr>
          </a:p>
        </p:txBody>
      </p:sp>
      <p:sp>
        <p:nvSpPr>
          <p:cNvPr id="126" name="Google Shape;126;p4"/>
          <p:cNvSpPr txBox="1"/>
          <p:nvPr/>
        </p:nvSpPr>
        <p:spPr>
          <a:xfrm>
            <a:off x="3977705" y="134472"/>
            <a:ext cx="2986501" cy="346218"/>
          </a:xfrm>
          <a:prstGeom prst="rect">
            <a:avLst/>
          </a:prstGeom>
          <a:solidFill>
            <a:schemeClr val="lt1"/>
          </a:solidFill>
          <a:ln>
            <a:noFill/>
          </a:ln>
        </p:spPr>
        <p:txBody>
          <a:bodyPr spcFirstLastPara="1" wrap="square" lIns="68569" tIns="34275" rIns="68569" bIns="34275" anchor="t" anchorCtr="0">
            <a:spAutoFit/>
          </a:bodyPr>
          <a:lstStyle/>
          <a:p>
            <a:pPr defTabSz="685800">
              <a:buSzPts val="2400"/>
            </a:pPr>
            <a:r>
              <a:rPr lang="en-US" sz="1800" b="1">
                <a:latin typeface="Calibri"/>
                <a:ea typeface="Calibri"/>
                <a:cs typeface="Calibri"/>
                <a:sym typeface="Calibri"/>
              </a:rPr>
              <a:t>MAM (Mar, Apr, May) 2025</a:t>
            </a:r>
            <a:endParaRPr sz="1800" b="1">
              <a:latin typeface="Calibri"/>
              <a:ea typeface="Calibri"/>
              <a:cs typeface="Calibri"/>
              <a:sym typeface="Calibri"/>
            </a:endParaRPr>
          </a:p>
        </p:txBody>
      </p:sp>
      <p:sp>
        <p:nvSpPr>
          <p:cNvPr id="127" name="Google Shape;127;p4"/>
          <p:cNvSpPr txBox="1"/>
          <p:nvPr/>
        </p:nvSpPr>
        <p:spPr>
          <a:xfrm>
            <a:off x="2665467" y="4812916"/>
            <a:ext cx="1530481" cy="276969"/>
          </a:xfrm>
          <a:prstGeom prst="rect">
            <a:avLst/>
          </a:prstGeom>
          <a:solidFill>
            <a:schemeClr val="lt1"/>
          </a:solidFill>
          <a:ln>
            <a:noFill/>
          </a:ln>
        </p:spPr>
        <p:txBody>
          <a:bodyPr spcFirstLastPara="1" wrap="square" lIns="68569" tIns="34275" rIns="68569" bIns="34275" anchor="t" anchorCtr="0">
            <a:spAutoFit/>
          </a:bodyPr>
          <a:lstStyle/>
          <a:p>
            <a:pPr algn="ctr" defTabSz="685800">
              <a:buSzPts val="1800"/>
            </a:pPr>
            <a:r>
              <a:rPr lang="en-US" sz="1350" b="1">
                <a:latin typeface="Calibri"/>
                <a:ea typeface="Calibri"/>
                <a:cs typeface="Calibri"/>
                <a:sym typeface="Calibri"/>
              </a:rPr>
              <a:t>2025</a:t>
            </a:r>
            <a:endParaRPr sz="1350" b="1">
              <a:latin typeface="Calibri"/>
              <a:ea typeface="Calibri"/>
              <a:cs typeface="Calibri"/>
              <a:sym typeface="Calibri"/>
            </a:endParaRPr>
          </a:p>
        </p:txBody>
      </p:sp>
      <p:sp>
        <p:nvSpPr>
          <p:cNvPr id="128" name="Google Shape;128;p4"/>
          <p:cNvSpPr txBox="1"/>
          <p:nvPr/>
        </p:nvSpPr>
        <p:spPr>
          <a:xfrm>
            <a:off x="1093411" y="4619734"/>
            <a:ext cx="2401958" cy="276969"/>
          </a:xfrm>
          <a:prstGeom prst="rect">
            <a:avLst/>
          </a:prstGeom>
          <a:solidFill>
            <a:schemeClr val="lt1"/>
          </a:solidFill>
          <a:ln>
            <a:noFill/>
          </a:ln>
        </p:spPr>
        <p:txBody>
          <a:bodyPr spcFirstLastPara="1" wrap="square" lIns="68569" tIns="34275" rIns="68569" bIns="34275" anchor="t" anchorCtr="0">
            <a:spAutoFit/>
          </a:bodyPr>
          <a:lstStyle/>
          <a:p>
            <a:pPr defTabSz="685800">
              <a:buSzPts val="1800"/>
            </a:pPr>
            <a:r>
              <a:rPr lang="en-US" sz="1350">
                <a:latin typeface="Calibri"/>
                <a:ea typeface="Calibri"/>
                <a:cs typeface="Calibri"/>
                <a:sym typeface="Calibri"/>
              </a:rPr>
              <a:t>anomalies from (1991– 2020)</a:t>
            </a:r>
            <a:endParaRPr sz="1350">
              <a:latin typeface="Calibri"/>
              <a:ea typeface="Calibri"/>
              <a:cs typeface="Calibri"/>
              <a:sym typeface="Calibri"/>
            </a:endParaRPr>
          </a:p>
        </p:txBody>
      </p:sp>
      <p:pic>
        <p:nvPicPr>
          <p:cNvPr id="129" name="Google Shape;129;p4"/>
          <p:cNvPicPr preferRelativeResize="0"/>
          <p:nvPr/>
        </p:nvPicPr>
        <p:blipFill rotWithShape="1">
          <a:blip r:embed="rId5">
            <a:alphaModFix/>
          </a:blip>
          <a:srcRect/>
          <a:stretch/>
        </p:blipFill>
        <p:spPr>
          <a:xfrm>
            <a:off x="6666507" y="322446"/>
            <a:ext cx="2406457" cy="202676"/>
          </a:xfrm>
          <a:prstGeom prst="rect">
            <a:avLst/>
          </a:prstGeom>
          <a:noFill/>
          <a:ln>
            <a:noFill/>
          </a:ln>
        </p:spPr>
      </p:pic>
      <p:pic>
        <p:nvPicPr>
          <p:cNvPr id="130" name="Google Shape;130;p4"/>
          <p:cNvPicPr preferRelativeResize="0"/>
          <p:nvPr/>
        </p:nvPicPr>
        <p:blipFill rotWithShape="1">
          <a:blip r:embed="rId6">
            <a:alphaModFix/>
          </a:blip>
          <a:srcRect/>
          <a:stretch/>
        </p:blipFill>
        <p:spPr>
          <a:xfrm>
            <a:off x="205939" y="634274"/>
            <a:ext cx="2731224" cy="1884545"/>
          </a:xfrm>
          <a:prstGeom prst="rect">
            <a:avLst/>
          </a:prstGeom>
          <a:noFill/>
          <a:ln>
            <a:noFill/>
          </a:ln>
        </p:spPr>
      </p:pic>
      <p:pic>
        <p:nvPicPr>
          <p:cNvPr id="131" name="Google Shape;131;p4"/>
          <p:cNvPicPr preferRelativeResize="0"/>
          <p:nvPr/>
        </p:nvPicPr>
        <p:blipFill rotWithShape="1">
          <a:blip r:embed="rId7">
            <a:alphaModFix/>
          </a:blip>
          <a:srcRect/>
          <a:stretch/>
        </p:blipFill>
        <p:spPr>
          <a:xfrm>
            <a:off x="3280622" y="601283"/>
            <a:ext cx="2773951" cy="1914026"/>
          </a:xfrm>
          <a:prstGeom prst="rect">
            <a:avLst/>
          </a:prstGeom>
          <a:noFill/>
          <a:ln>
            <a:noFill/>
          </a:ln>
        </p:spPr>
      </p:pic>
      <p:pic>
        <p:nvPicPr>
          <p:cNvPr id="132" name="Google Shape;132;p4"/>
          <p:cNvPicPr preferRelativeResize="0"/>
          <p:nvPr/>
        </p:nvPicPr>
        <p:blipFill rotWithShape="1">
          <a:blip r:embed="rId8">
            <a:alphaModFix/>
          </a:blip>
          <a:srcRect/>
          <a:stretch/>
        </p:blipFill>
        <p:spPr>
          <a:xfrm>
            <a:off x="5003135" y="1774067"/>
            <a:ext cx="1040376" cy="717860"/>
          </a:xfrm>
          <a:prstGeom prst="rect">
            <a:avLst/>
          </a:prstGeom>
          <a:noFill/>
          <a:ln w="19050" cap="flat" cmpd="sng">
            <a:solidFill>
              <a:srgbClr val="1E4E79"/>
            </a:solidFill>
            <a:prstDash val="solid"/>
            <a:round/>
            <a:headEnd type="none" w="sm" len="sm"/>
            <a:tailEnd type="none" w="sm" len="sm"/>
          </a:ln>
        </p:spPr>
      </p:pic>
      <p:sp>
        <p:nvSpPr>
          <p:cNvPr id="133" name="Google Shape;133;p4"/>
          <p:cNvSpPr txBox="1"/>
          <p:nvPr/>
        </p:nvSpPr>
        <p:spPr>
          <a:xfrm>
            <a:off x="5431094" y="2157822"/>
            <a:ext cx="503830" cy="276969"/>
          </a:xfrm>
          <a:prstGeom prst="rect">
            <a:avLst/>
          </a:prstGeom>
          <a:solidFill>
            <a:srgbClr val="DEEBF7">
              <a:alpha val="60000"/>
            </a:srgbClr>
          </a:solidFill>
          <a:ln>
            <a:noFill/>
          </a:ln>
        </p:spPr>
        <p:txBody>
          <a:bodyPr spcFirstLastPara="1" wrap="square" lIns="68569" tIns="34275" rIns="68569" bIns="34275" anchor="t" anchorCtr="0">
            <a:spAutoFit/>
          </a:bodyPr>
          <a:lstStyle/>
          <a:p>
            <a:pPr algn="ctr" defTabSz="685800">
              <a:buSzPts val="1800"/>
            </a:pPr>
            <a:r>
              <a:rPr lang="en-US" sz="1350" b="1">
                <a:latin typeface="Calibri"/>
                <a:ea typeface="Calibri"/>
                <a:cs typeface="Calibri"/>
                <a:sym typeface="Calibri"/>
              </a:rPr>
              <a:t>2024</a:t>
            </a:r>
            <a:endParaRPr sz="1350" b="1">
              <a:latin typeface="Calibri"/>
              <a:ea typeface="Calibri"/>
              <a:cs typeface="Calibri"/>
              <a:sym typeface="Calibri"/>
            </a:endParaRPr>
          </a:p>
        </p:txBody>
      </p:sp>
      <p:pic>
        <p:nvPicPr>
          <p:cNvPr id="134" name="Google Shape;134;p4"/>
          <p:cNvPicPr preferRelativeResize="0"/>
          <p:nvPr/>
        </p:nvPicPr>
        <p:blipFill rotWithShape="1">
          <a:blip r:embed="rId9">
            <a:alphaModFix/>
          </a:blip>
          <a:srcRect/>
          <a:stretch/>
        </p:blipFill>
        <p:spPr>
          <a:xfrm>
            <a:off x="6306932" y="622286"/>
            <a:ext cx="2725655" cy="1880702"/>
          </a:xfrm>
          <a:prstGeom prst="rect">
            <a:avLst/>
          </a:prstGeom>
          <a:noFill/>
          <a:ln>
            <a:noFill/>
          </a:ln>
        </p:spPr>
      </p:pic>
      <p:sp>
        <p:nvSpPr>
          <p:cNvPr id="135" name="Google Shape;135;p4"/>
          <p:cNvSpPr/>
          <p:nvPr/>
        </p:nvSpPr>
        <p:spPr>
          <a:xfrm rot="-846470">
            <a:off x="7311525" y="1385695"/>
            <a:ext cx="1116419" cy="318977"/>
          </a:xfrm>
          <a:prstGeom prst="ellipse">
            <a:avLst/>
          </a:prstGeom>
          <a:noFill/>
          <a:ln w="25400"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050"/>
          </a:p>
        </p:txBody>
      </p:sp>
      <p:sp>
        <p:nvSpPr>
          <p:cNvPr id="136" name="Google Shape;136;p4"/>
          <p:cNvSpPr/>
          <p:nvPr/>
        </p:nvSpPr>
        <p:spPr>
          <a:xfrm rot="-846470">
            <a:off x="3100476" y="4016089"/>
            <a:ext cx="359278" cy="336691"/>
          </a:xfrm>
          <a:prstGeom prst="ellipse">
            <a:avLst/>
          </a:prstGeom>
          <a:noFill/>
          <a:ln w="25400"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050"/>
          </a:p>
        </p:txBody>
      </p:sp>
      <p:sp>
        <p:nvSpPr>
          <p:cNvPr id="137" name="Google Shape;137;p4"/>
          <p:cNvSpPr/>
          <p:nvPr/>
        </p:nvSpPr>
        <p:spPr>
          <a:xfrm rot="-846470">
            <a:off x="810463" y="4016090"/>
            <a:ext cx="359278" cy="336691"/>
          </a:xfrm>
          <a:prstGeom prst="ellipse">
            <a:avLst/>
          </a:prstGeom>
          <a:noFill/>
          <a:ln w="25400"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05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5"/>
          <p:cNvPicPr preferRelativeResize="0"/>
          <p:nvPr/>
        </p:nvPicPr>
        <p:blipFill rotWithShape="1">
          <a:blip r:embed="rId3">
            <a:alphaModFix/>
          </a:blip>
          <a:srcRect/>
          <a:stretch/>
        </p:blipFill>
        <p:spPr>
          <a:xfrm>
            <a:off x="2084627" y="2850786"/>
            <a:ext cx="2084031" cy="1840616"/>
          </a:xfrm>
          <a:prstGeom prst="rect">
            <a:avLst/>
          </a:prstGeom>
          <a:noFill/>
          <a:ln>
            <a:noFill/>
          </a:ln>
        </p:spPr>
      </p:pic>
      <p:sp>
        <p:nvSpPr>
          <p:cNvPr id="143" name="Google Shape;143;p5"/>
          <p:cNvSpPr txBox="1"/>
          <p:nvPr/>
        </p:nvSpPr>
        <p:spPr>
          <a:xfrm>
            <a:off x="4307944" y="2576386"/>
            <a:ext cx="695192" cy="276969"/>
          </a:xfrm>
          <a:prstGeom prst="rect">
            <a:avLst/>
          </a:prstGeom>
          <a:solidFill>
            <a:schemeClr val="lt1"/>
          </a:solidFill>
          <a:ln>
            <a:noFill/>
          </a:ln>
        </p:spPr>
        <p:txBody>
          <a:bodyPr spcFirstLastPara="1" wrap="square" lIns="68569" tIns="34275" rIns="68569" bIns="34275" anchor="t" anchorCtr="0">
            <a:spAutoFit/>
          </a:bodyPr>
          <a:lstStyle/>
          <a:p>
            <a:pPr algn="ctr" defTabSz="685800">
              <a:buSzPts val="1800"/>
            </a:pPr>
            <a:r>
              <a:rPr lang="en-US" sz="1350">
                <a:latin typeface="Calibri"/>
                <a:ea typeface="Calibri"/>
                <a:cs typeface="Calibri"/>
                <a:sym typeface="Calibri"/>
              </a:rPr>
              <a:t>Nordic</a:t>
            </a:r>
            <a:endParaRPr sz="1350">
              <a:latin typeface="Calibri"/>
              <a:ea typeface="Calibri"/>
              <a:cs typeface="Calibri"/>
              <a:sym typeface="Calibri"/>
            </a:endParaRPr>
          </a:p>
        </p:txBody>
      </p:sp>
      <p:sp>
        <p:nvSpPr>
          <p:cNvPr id="144" name="Google Shape;144;p5"/>
          <p:cNvSpPr txBox="1"/>
          <p:nvPr/>
        </p:nvSpPr>
        <p:spPr>
          <a:xfrm>
            <a:off x="6338434" y="2576386"/>
            <a:ext cx="2485406" cy="276969"/>
          </a:xfrm>
          <a:prstGeom prst="rect">
            <a:avLst/>
          </a:prstGeom>
          <a:solidFill>
            <a:schemeClr val="lt1"/>
          </a:solidFill>
          <a:ln>
            <a:noFill/>
          </a:ln>
        </p:spPr>
        <p:txBody>
          <a:bodyPr spcFirstLastPara="1" wrap="square" lIns="68569" tIns="34275" rIns="68569" bIns="34275" anchor="t" anchorCtr="0">
            <a:spAutoFit/>
          </a:bodyPr>
          <a:lstStyle/>
          <a:p>
            <a:pPr algn="ctr" defTabSz="685800">
              <a:buSzPts val="1800"/>
            </a:pPr>
            <a:r>
              <a:rPr lang="en-US" sz="1350">
                <a:latin typeface="Calibri"/>
                <a:ea typeface="Calibri"/>
                <a:cs typeface="Calibri"/>
                <a:sym typeface="Calibri"/>
              </a:rPr>
              <a:t>Eurasia</a:t>
            </a:r>
            <a:endParaRPr sz="1350">
              <a:latin typeface="Calibri"/>
              <a:ea typeface="Calibri"/>
              <a:cs typeface="Calibri"/>
              <a:sym typeface="Calibri"/>
            </a:endParaRPr>
          </a:p>
        </p:txBody>
      </p:sp>
      <p:pic>
        <p:nvPicPr>
          <p:cNvPr id="145" name="Google Shape;145;p5"/>
          <p:cNvPicPr preferRelativeResize="0"/>
          <p:nvPr/>
        </p:nvPicPr>
        <p:blipFill rotWithShape="1">
          <a:blip r:embed="rId4">
            <a:alphaModFix/>
          </a:blip>
          <a:srcRect/>
          <a:stretch/>
        </p:blipFill>
        <p:spPr>
          <a:xfrm>
            <a:off x="44736" y="2849995"/>
            <a:ext cx="2039891" cy="1801631"/>
          </a:xfrm>
          <a:prstGeom prst="rect">
            <a:avLst/>
          </a:prstGeom>
          <a:noFill/>
          <a:ln>
            <a:noFill/>
          </a:ln>
        </p:spPr>
      </p:pic>
      <p:sp>
        <p:nvSpPr>
          <p:cNvPr id="146" name="Google Shape;146;p5"/>
          <p:cNvSpPr txBox="1"/>
          <p:nvPr/>
        </p:nvSpPr>
        <p:spPr>
          <a:xfrm>
            <a:off x="543215" y="4812916"/>
            <a:ext cx="994634" cy="276969"/>
          </a:xfrm>
          <a:prstGeom prst="rect">
            <a:avLst/>
          </a:prstGeom>
          <a:solidFill>
            <a:schemeClr val="lt1"/>
          </a:solidFill>
          <a:ln>
            <a:noFill/>
          </a:ln>
        </p:spPr>
        <p:txBody>
          <a:bodyPr spcFirstLastPara="1" wrap="square" lIns="68569" tIns="34275" rIns="68569" bIns="34275" anchor="t" anchorCtr="0">
            <a:spAutoFit/>
          </a:bodyPr>
          <a:lstStyle/>
          <a:p>
            <a:pPr algn="ctr" defTabSz="685800">
              <a:buSzPts val="1800"/>
            </a:pPr>
            <a:r>
              <a:rPr lang="en-US" sz="1350" b="1" u="sng">
                <a:latin typeface="Calibri"/>
                <a:ea typeface="Calibri"/>
                <a:cs typeface="Calibri"/>
                <a:sym typeface="Calibri"/>
              </a:rPr>
              <a:t>2024</a:t>
            </a:r>
            <a:endParaRPr sz="1350" b="1" u="sng">
              <a:latin typeface="Calibri"/>
              <a:ea typeface="Calibri"/>
              <a:cs typeface="Calibri"/>
              <a:sym typeface="Calibri"/>
            </a:endParaRPr>
          </a:p>
        </p:txBody>
      </p:sp>
      <p:sp>
        <p:nvSpPr>
          <p:cNvPr id="147" name="Google Shape;147;p5"/>
          <p:cNvSpPr txBox="1"/>
          <p:nvPr/>
        </p:nvSpPr>
        <p:spPr>
          <a:xfrm>
            <a:off x="4306806" y="2849995"/>
            <a:ext cx="4724762" cy="2169794"/>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13" indent="-214313" algn="just" defTabSz="685800">
              <a:buClrTx/>
              <a:buSzPct val="100000"/>
              <a:buFont typeface="Wingdings" panose="05000000000000000000" pitchFamily="2" charset="2"/>
              <a:buChar char="q"/>
            </a:pPr>
            <a:r>
              <a:rPr lang="en-US" sz="975" dirty="0">
                <a:latin typeface="Calibri"/>
                <a:ea typeface="Calibri"/>
                <a:cs typeface="Calibri"/>
                <a:sym typeface="Calibri"/>
              </a:rPr>
              <a:t>In summer 2025</a:t>
            </a:r>
            <a:r>
              <a:rPr lang="en-US" sz="975" dirty="0">
                <a:solidFill>
                  <a:srgbClr val="00B0F0"/>
                </a:solidFill>
                <a:latin typeface="Calibri"/>
                <a:ea typeface="Calibri"/>
                <a:cs typeface="Calibri"/>
                <a:sym typeface="Calibri"/>
              </a:rPr>
              <a:t> cold discomfort zone </a:t>
            </a:r>
            <a:r>
              <a:rPr lang="en-US" sz="975" dirty="0">
                <a:latin typeface="Calibri"/>
                <a:ea typeface="Calibri"/>
                <a:cs typeface="Calibri"/>
                <a:sym typeface="Calibri"/>
              </a:rPr>
              <a:t>spreads in Arctic over sea areas, Greenland, Canadian Arctic Archipelago, Hudson Bay and land area around and over northern shores of Eurasia from Scandinavian to Chukchi Peninsula. </a:t>
            </a:r>
            <a:r>
              <a:rPr lang="en-US" sz="975" dirty="0">
                <a:solidFill>
                  <a:srgbClr val="00B050"/>
                </a:solidFill>
                <a:latin typeface="Calibri"/>
                <a:ea typeface="Calibri"/>
                <a:cs typeface="Calibri"/>
                <a:sym typeface="Calibri"/>
              </a:rPr>
              <a:t>Comfort zone </a:t>
            </a:r>
            <a:r>
              <a:rPr lang="en-US" sz="975" dirty="0">
                <a:latin typeface="Calibri"/>
                <a:ea typeface="Calibri"/>
                <a:cs typeface="Calibri"/>
                <a:sym typeface="Calibri"/>
              </a:rPr>
              <a:t>dominates in the land area and borders with </a:t>
            </a:r>
            <a:r>
              <a:rPr lang="en-US" sz="975" dirty="0">
                <a:solidFill>
                  <a:srgbClr val="FF0000"/>
                </a:solidFill>
                <a:latin typeface="Calibri"/>
                <a:ea typeface="Calibri"/>
                <a:cs typeface="Calibri"/>
                <a:sym typeface="Calibri"/>
              </a:rPr>
              <a:t>”hot” discomfort </a:t>
            </a:r>
            <a:r>
              <a:rPr lang="en-US" sz="975" dirty="0">
                <a:latin typeface="Calibri"/>
                <a:ea typeface="Calibri"/>
                <a:cs typeface="Calibri"/>
                <a:sym typeface="Calibri"/>
              </a:rPr>
              <a:t>zone, that locates in the middle latitudes. </a:t>
            </a:r>
            <a:endParaRPr sz="1050" dirty="0"/>
          </a:p>
          <a:p>
            <a:pPr marL="214313" indent="-214313" algn="just" defTabSz="685800">
              <a:buClrTx/>
              <a:buSzPct val="100000"/>
              <a:buFont typeface="Wingdings" panose="05000000000000000000" pitchFamily="2" charset="2"/>
              <a:buChar char="q"/>
            </a:pPr>
            <a:r>
              <a:rPr lang="en-US" sz="975" dirty="0">
                <a:latin typeface="Calibri"/>
                <a:ea typeface="Calibri"/>
                <a:cs typeface="Calibri"/>
                <a:sym typeface="Calibri"/>
              </a:rPr>
              <a:t>North of Nordic countries was in </a:t>
            </a:r>
            <a:r>
              <a:rPr lang="en-US" sz="975" dirty="0">
                <a:solidFill>
                  <a:srgbClr val="00B0F0"/>
                </a:solidFill>
                <a:latin typeface="Calibri"/>
                <a:ea typeface="Calibri"/>
                <a:cs typeface="Calibri"/>
                <a:sym typeface="Calibri"/>
              </a:rPr>
              <a:t>cold discomfort zone, </a:t>
            </a:r>
            <a:r>
              <a:rPr lang="en-US" sz="975" dirty="0">
                <a:latin typeface="Calibri"/>
                <a:ea typeface="Calibri"/>
                <a:cs typeface="Calibri"/>
                <a:sym typeface="Calibri"/>
              </a:rPr>
              <a:t>which differs from summer 2024, when it was in </a:t>
            </a:r>
            <a:r>
              <a:rPr lang="en-US" sz="975" dirty="0">
                <a:solidFill>
                  <a:srgbClr val="00B050"/>
                </a:solidFill>
                <a:latin typeface="Calibri"/>
                <a:ea typeface="Calibri"/>
                <a:cs typeface="Calibri"/>
                <a:sym typeface="Calibri"/>
              </a:rPr>
              <a:t>comfort zone</a:t>
            </a:r>
            <a:endParaRPr sz="1050" dirty="0"/>
          </a:p>
          <a:p>
            <a:pPr marL="214313" indent="-214313" algn="just" defTabSz="685800">
              <a:buClrTx/>
              <a:buSzPct val="100000"/>
              <a:buFont typeface="Wingdings" panose="05000000000000000000" pitchFamily="2" charset="2"/>
              <a:buChar char="q"/>
            </a:pPr>
            <a:r>
              <a:rPr lang="en-US" sz="975" dirty="0">
                <a:latin typeface="Calibri"/>
                <a:ea typeface="Calibri"/>
                <a:cs typeface="Calibri"/>
                <a:sym typeface="Calibri"/>
              </a:rPr>
              <a:t>On the anomalies map there were </a:t>
            </a:r>
            <a:r>
              <a:rPr lang="en-US" sz="975" dirty="0">
                <a:solidFill>
                  <a:srgbClr val="FF0000"/>
                </a:solidFill>
                <a:latin typeface="Calibri"/>
                <a:ea typeface="Calibri"/>
                <a:cs typeface="Calibri"/>
                <a:sym typeface="Calibri"/>
              </a:rPr>
              <a:t>milder conditions </a:t>
            </a:r>
            <a:r>
              <a:rPr lang="en-US" sz="975" dirty="0">
                <a:latin typeface="Calibri"/>
                <a:ea typeface="Calibri"/>
                <a:cs typeface="Calibri"/>
                <a:sym typeface="Calibri"/>
              </a:rPr>
              <a:t>over Eurasia except from Nordic countries, European part of Russia, Taymyr and Kamchatka peninsulas. There were mostly </a:t>
            </a:r>
            <a:r>
              <a:rPr lang="en-US" sz="975" dirty="0">
                <a:solidFill>
                  <a:srgbClr val="FF0000"/>
                </a:solidFill>
                <a:latin typeface="Calibri"/>
                <a:ea typeface="Calibri"/>
                <a:cs typeface="Calibri"/>
                <a:sym typeface="Calibri"/>
              </a:rPr>
              <a:t>milder conditions </a:t>
            </a:r>
            <a:r>
              <a:rPr lang="en-US" sz="975" dirty="0">
                <a:latin typeface="Calibri"/>
                <a:ea typeface="Calibri"/>
                <a:cs typeface="Calibri"/>
                <a:sym typeface="Calibri"/>
              </a:rPr>
              <a:t>over North America, but </a:t>
            </a:r>
            <a:r>
              <a:rPr lang="en-US" sz="975" dirty="0">
                <a:solidFill>
                  <a:srgbClr val="0070C0"/>
                </a:solidFill>
                <a:latin typeface="Calibri"/>
                <a:ea typeface="Calibri"/>
                <a:cs typeface="Calibri"/>
                <a:sym typeface="Calibri"/>
              </a:rPr>
              <a:t>more severe conditions</a:t>
            </a:r>
            <a:r>
              <a:rPr lang="en-US" sz="975" dirty="0">
                <a:latin typeface="Calibri"/>
                <a:ea typeface="Calibri"/>
                <a:cs typeface="Calibri"/>
                <a:sym typeface="Calibri"/>
              </a:rPr>
              <a:t> over part of Eastern Canada and Alaska, Canadian Arctic Archipelago, Greenland and Iceland.</a:t>
            </a:r>
            <a:endParaRPr sz="1050" dirty="0"/>
          </a:p>
          <a:p>
            <a:pPr marL="214313" indent="-214313" algn="just" defTabSz="685800">
              <a:buClrTx/>
              <a:buSzPct val="100000"/>
              <a:buFont typeface="Wingdings" panose="05000000000000000000" pitchFamily="2" charset="2"/>
              <a:buChar char="q"/>
            </a:pPr>
            <a:r>
              <a:rPr lang="en-US" sz="975" dirty="0">
                <a:latin typeface="Calibri"/>
                <a:ea typeface="Calibri"/>
                <a:cs typeface="Calibri"/>
                <a:sym typeface="Calibri"/>
              </a:rPr>
              <a:t>Over seas conditions changed from </a:t>
            </a:r>
            <a:r>
              <a:rPr lang="en-US" sz="975" dirty="0">
                <a:solidFill>
                  <a:srgbClr val="0070C0"/>
                </a:solidFill>
                <a:latin typeface="Calibri"/>
                <a:ea typeface="Calibri"/>
                <a:cs typeface="Calibri"/>
                <a:sym typeface="Calibri"/>
              </a:rPr>
              <a:t>more severe </a:t>
            </a:r>
            <a:r>
              <a:rPr lang="en-US" sz="975" dirty="0">
                <a:latin typeface="Calibri"/>
                <a:ea typeface="Calibri"/>
                <a:cs typeface="Calibri"/>
                <a:sym typeface="Calibri"/>
              </a:rPr>
              <a:t>in Atlantic zone, to </a:t>
            </a:r>
            <a:r>
              <a:rPr lang="en-US" sz="975" dirty="0">
                <a:solidFill>
                  <a:srgbClr val="FF0000"/>
                </a:solidFill>
                <a:latin typeface="Calibri"/>
                <a:ea typeface="Calibri"/>
                <a:cs typeface="Calibri"/>
                <a:sym typeface="Calibri"/>
              </a:rPr>
              <a:t>milder</a:t>
            </a:r>
            <a:r>
              <a:rPr lang="en-US" sz="975" dirty="0">
                <a:latin typeface="Calibri"/>
                <a:ea typeface="Calibri"/>
                <a:cs typeface="Calibri"/>
                <a:sym typeface="Calibri"/>
              </a:rPr>
              <a:t> in Greenland Sea, Barens and Kara Sea area, close to norm in Eastern Siberian and </a:t>
            </a:r>
            <a:r>
              <a:rPr lang="en-US" sz="975" dirty="0">
                <a:solidFill>
                  <a:srgbClr val="FF0000"/>
                </a:solidFill>
                <a:latin typeface="Calibri"/>
                <a:ea typeface="Calibri"/>
                <a:cs typeface="Calibri"/>
                <a:sym typeface="Calibri"/>
              </a:rPr>
              <a:t>milder</a:t>
            </a:r>
            <a:r>
              <a:rPr lang="en-US" sz="975" dirty="0">
                <a:latin typeface="Calibri"/>
                <a:ea typeface="Calibri"/>
                <a:cs typeface="Calibri"/>
                <a:sym typeface="Calibri"/>
              </a:rPr>
              <a:t>  again over Chukchi Sea and Bering Strait.</a:t>
            </a:r>
            <a:endParaRPr sz="975" dirty="0">
              <a:latin typeface="Calibri"/>
              <a:ea typeface="Calibri"/>
              <a:cs typeface="Calibri"/>
              <a:sym typeface="Calibri"/>
            </a:endParaRPr>
          </a:p>
        </p:txBody>
      </p:sp>
      <p:sp>
        <p:nvSpPr>
          <p:cNvPr id="148" name="Google Shape;148;p5"/>
          <p:cNvSpPr txBox="1"/>
          <p:nvPr/>
        </p:nvSpPr>
        <p:spPr>
          <a:xfrm>
            <a:off x="817981" y="2560335"/>
            <a:ext cx="1575275" cy="276969"/>
          </a:xfrm>
          <a:prstGeom prst="rect">
            <a:avLst/>
          </a:prstGeom>
          <a:solidFill>
            <a:schemeClr val="lt1"/>
          </a:solidFill>
          <a:ln>
            <a:noFill/>
          </a:ln>
        </p:spPr>
        <p:txBody>
          <a:bodyPr spcFirstLastPara="1" wrap="square" lIns="68569" tIns="34275" rIns="68569" bIns="34275" anchor="t" anchorCtr="0">
            <a:spAutoFit/>
          </a:bodyPr>
          <a:lstStyle/>
          <a:p>
            <a:pPr algn="ctr" defTabSz="685800">
              <a:buSzPts val="1800"/>
            </a:pPr>
            <a:r>
              <a:rPr lang="en-US" sz="1350">
                <a:latin typeface="Calibri"/>
                <a:ea typeface="Calibri"/>
                <a:cs typeface="Calibri"/>
                <a:sym typeface="Calibri"/>
              </a:rPr>
              <a:t>Alaska and Canada</a:t>
            </a:r>
            <a:endParaRPr sz="1350">
              <a:latin typeface="Calibri"/>
              <a:ea typeface="Calibri"/>
              <a:cs typeface="Calibri"/>
              <a:sym typeface="Calibri"/>
            </a:endParaRPr>
          </a:p>
        </p:txBody>
      </p:sp>
      <p:sp>
        <p:nvSpPr>
          <p:cNvPr id="149" name="Google Shape;149;p5"/>
          <p:cNvSpPr txBox="1"/>
          <p:nvPr/>
        </p:nvSpPr>
        <p:spPr>
          <a:xfrm>
            <a:off x="2439920" y="4812916"/>
            <a:ext cx="1530481" cy="276969"/>
          </a:xfrm>
          <a:prstGeom prst="rect">
            <a:avLst/>
          </a:prstGeom>
          <a:solidFill>
            <a:schemeClr val="lt1"/>
          </a:solidFill>
          <a:ln>
            <a:noFill/>
          </a:ln>
        </p:spPr>
        <p:txBody>
          <a:bodyPr spcFirstLastPara="1" wrap="square" lIns="68569" tIns="34275" rIns="68569" bIns="34275" anchor="t" anchorCtr="0">
            <a:spAutoFit/>
          </a:bodyPr>
          <a:lstStyle/>
          <a:p>
            <a:pPr algn="ctr" defTabSz="685800">
              <a:buSzPts val="1800"/>
            </a:pPr>
            <a:r>
              <a:rPr lang="en-US" sz="1350" b="1">
                <a:latin typeface="Calibri"/>
                <a:ea typeface="Calibri"/>
                <a:cs typeface="Calibri"/>
                <a:sym typeface="Calibri"/>
              </a:rPr>
              <a:t>2025</a:t>
            </a:r>
            <a:endParaRPr sz="1350" b="1">
              <a:latin typeface="Calibri"/>
              <a:ea typeface="Calibri"/>
              <a:cs typeface="Calibri"/>
              <a:sym typeface="Calibri"/>
            </a:endParaRPr>
          </a:p>
        </p:txBody>
      </p:sp>
      <p:sp>
        <p:nvSpPr>
          <p:cNvPr id="150" name="Google Shape;150;p5"/>
          <p:cNvSpPr txBox="1"/>
          <p:nvPr/>
        </p:nvSpPr>
        <p:spPr>
          <a:xfrm>
            <a:off x="922705" y="4535264"/>
            <a:ext cx="2233345" cy="276969"/>
          </a:xfrm>
          <a:prstGeom prst="rect">
            <a:avLst/>
          </a:prstGeom>
          <a:solidFill>
            <a:schemeClr val="lt1"/>
          </a:solidFill>
          <a:ln>
            <a:noFill/>
          </a:ln>
        </p:spPr>
        <p:txBody>
          <a:bodyPr spcFirstLastPara="1" wrap="square" lIns="68569" tIns="34275" rIns="68569" bIns="34275" anchor="t" anchorCtr="0">
            <a:spAutoFit/>
          </a:bodyPr>
          <a:lstStyle/>
          <a:p>
            <a:pPr defTabSz="685800">
              <a:buSzPts val="1800"/>
            </a:pPr>
            <a:r>
              <a:rPr lang="en-US" sz="1350">
                <a:latin typeface="Calibri"/>
                <a:ea typeface="Calibri"/>
                <a:cs typeface="Calibri"/>
                <a:sym typeface="Calibri"/>
              </a:rPr>
              <a:t>anomalies from (1991– 2020)</a:t>
            </a:r>
            <a:endParaRPr sz="1350">
              <a:latin typeface="Calibri"/>
              <a:ea typeface="Calibri"/>
              <a:cs typeface="Calibri"/>
              <a:sym typeface="Calibri"/>
            </a:endParaRPr>
          </a:p>
        </p:txBody>
      </p:sp>
      <p:sp>
        <p:nvSpPr>
          <p:cNvPr id="151" name="Google Shape;151;p5"/>
          <p:cNvSpPr/>
          <p:nvPr/>
        </p:nvSpPr>
        <p:spPr>
          <a:xfrm>
            <a:off x="184935" y="137091"/>
            <a:ext cx="3929866" cy="346218"/>
          </a:xfrm>
          <a:prstGeom prst="rect">
            <a:avLst/>
          </a:prstGeom>
          <a:noFill/>
          <a:ln>
            <a:noFill/>
          </a:ln>
        </p:spPr>
        <p:txBody>
          <a:bodyPr spcFirstLastPara="1" wrap="square" lIns="68569" tIns="34275" rIns="68569" bIns="34275" anchor="t" anchorCtr="0">
            <a:spAutoFit/>
          </a:bodyPr>
          <a:lstStyle/>
          <a:p>
            <a:pPr defTabSz="685800">
              <a:buSzPts val="2400"/>
            </a:pPr>
            <a:r>
              <a:rPr lang="en-US" sz="1800" b="1">
                <a:latin typeface="Calibri"/>
                <a:ea typeface="Calibri"/>
                <a:cs typeface="Calibri"/>
                <a:sym typeface="Calibri"/>
              </a:rPr>
              <a:t>Effective temperature ET</a:t>
            </a:r>
            <a:endParaRPr sz="1800" b="1">
              <a:latin typeface="Calibri"/>
              <a:ea typeface="Calibri"/>
              <a:cs typeface="Calibri"/>
              <a:sym typeface="Calibri"/>
            </a:endParaRPr>
          </a:p>
        </p:txBody>
      </p:sp>
      <p:sp>
        <p:nvSpPr>
          <p:cNvPr id="152" name="Google Shape;152;p5"/>
          <p:cNvSpPr txBox="1"/>
          <p:nvPr/>
        </p:nvSpPr>
        <p:spPr>
          <a:xfrm>
            <a:off x="3537669" y="144054"/>
            <a:ext cx="2986501" cy="346218"/>
          </a:xfrm>
          <a:prstGeom prst="rect">
            <a:avLst/>
          </a:prstGeom>
          <a:solidFill>
            <a:schemeClr val="lt1"/>
          </a:solidFill>
          <a:ln>
            <a:noFill/>
          </a:ln>
        </p:spPr>
        <p:txBody>
          <a:bodyPr spcFirstLastPara="1" wrap="square" lIns="68569" tIns="34275" rIns="68569" bIns="34275" anchor="t" anchorCtr="0">
            <a:spAutoFit/>
          </a:bodyPr>
          <a:lstStyle/>
          <a:p>
            <a:pPr defTabSz="685800">
              <a:buSzPts val="2400"/>
            </a:pPr>
            <a:r>
              <a:rPr lang="en-US" sz="1800" b="1">
                <a:latin typeface="Calibri"/>
                <a:ea typeface="Calibri"/>
                <a:cs typeface="Calibri"/>
                <a:sym typeface="Calibri"/>
              </a:rPr>
              <a:t>JJA (Jun, Jul, Aug) 2025</a:t>
            </a:r>
            <a:endParaRPr sz="1800" b="1">
              <a:latin typeface="Calibri"/>
              <a:ea typeface="Calibri"/>
              <a:cs typeface="Calibri"/>
              <a:sym typeface="Calibri"/>
            </a:endParaRPr>
          </a:p>
        </p:txBody>
      </p:sp>
      <p:pic>
        <p:nvPicPr>
          <p:cNvPr id="153" name="Google Shape;153;p5"/>
          <p:cNvPicPr preferRelativeResize="0"/>
          <p:nvPr/>
        </p:nvPicPr>
        <p:blipFill rotWithShape="1">
          <a:blip r:embed="rId5">
            <a:alphaModFix/>
          </a:blip>
          <a:srcRect/>
          <a:stretch/>
        </p:blipFill>
        <p:spPr>
          <a:xfrm>
            <a:off x="250696" y="633963"/>
            <a:ext cx="2815106" cy="1942423"/>
          </a:xfrm>
          <a:prstGeom prst="rect">
            <a:avLst/>
          </a:prstGeom>
          <a:noFill/>
          <a:ln>
            <a:noFill/>
          </a:ln>
        </p:spPr>
      </p:pic>
      <p:pic>
        <p:nvPicPr>
          <p:cNvPr id="154" name="Google Shape;154;p5"/>
          <p:cNvPicPr preferRelativeResize="0"/>
          <p:nvPr/>
        </p:nvPicPr>
        <p:blipFill rotWithShape="1">
          <a:blip r:embed="rId6">
            <a:alphaModFix/>
          </a:blip>
          <a:srcRect/>
          <a:stretch/>
        </p:blipFill>
        <p:spPr>
          <a:xfrm>
            <a:off x="6199593" y="611077"/>
            <a:ext cx="2848274" cy="1965308"/>
          </a:xfrm>
          <a:prstGeom prst="rect">
            <a:avLst/>
          </a:prstGeom>
          <a:noFill/>
          <a:ln>
            <a:noFill/>
          </a:ln>
        </p:spPr>
      </p:pic>
      <p:pic>
        <p:nvPicPr>
          <p:cNvPr id="155" name="Google Shape;155;p5"/>
          <p:cNvPicPr preferRelativeResize="0"/>
          <p:nvPr/>
        </p:nvPicPr>
        <p:blipFill rotWithShape="1">
          <a:blip r:embed="rId7">
            <a:alphaModFix/>
          </a:blip>
          <a:srcRect/>
          <a:stretch/>
        </p:blipFill>
        <p:spPr>
          <a:xfrm>
            <a:off x="3199511" y="611078"/>
            <a:ext cx="2848273" cy="1965308"/>
          </a:xfrm>
          <a:prstGeom prst="rect">
            <a:avLst/>
          </a:prstGeom>
          <a:noFill/>
          <a:ln>
            <a:noFill/>
          </a:ln>
        </p:spPr>
      </p:pic>
      <p:pic>
        <p:nvPicPr>
          <p:cNvPr id="156" name="Google Shape;156;p5"/>
          <p:cNvPicPr preferRelativeResize="0"/>
          <p:nvPr/>
        </p:nvPicPr>
        <p:blipFill rotWithShape="1">
          <a:blip r:embed="rId8">
            <a:alphaModFix/>
          </a:blip>
          <a:srcRect/>
          <a:stretch/>
        </p:blipFill>
        <p:spPr>
          <a:xfrm>
            <a:off x="5030920" y="1867224"/>
            <a:ext cx="972458" cy="670996"/>
          </a:xfrm>
          <a:prstGeom prst="rect">
            <a:avLst/>
          </a:prstGeom>
          <a:noFill/>
          <a:ln w="19050" cap="flat" cmpd="sng">
            <a:solidFill>
              <a:srgbClr val="0070C0"/>
            </a:solidFill>
            <a:prstDash val="solid"/>
            <a:round/>
            <a:headEnd type="none" w="sm" len="sm"/>
            <a:tailEnd type="none" w="sm" len="sm"/>
          </a:ln>
        </p:spPr>
      </p:pic>
      <p:sp>
        <p:nvSpPr>
          <p:cNvPr id="157" name="Google Shape;157;p5"/>
          <p:cNvSpPr txBox="1"/>
          <p:nvPr/>
        </p:nvSpPr>
        <p:spPr>
          <a:xfrm>
            <a:off x="5619858" y="2338034"/>
            <a:ext cx="503830" cy="207719"/>
          </a:xfrm>
          <a:prstGeom prst="rect">
            <a:avLst/>
          </a:prstGeom>
          <a:solidFill>
            <a:srgbClr val="DEEBF7">
              <a:alpha val="60000"/>
            </a:srgbClr>
          </a:solidFill>
          <a:ln>
            <a:noFill/>
          </a:ln>
        </p:spPr>
        <p:txBody>
          <a:bodyPr spcFirstLastPara="1" wrap="square" lIns="68569" tIns="34275" rIns="68569" bIns="34275" anchor="t" anchorCtr="0">
            <a:spAutoFit/>
          </a:bodyPr>
          <a:lstStyle/>
          <a:p>
            <a:pPr algn="ctr" defTabSz="685800">
              <a:buSzPts val="1800"/>
            </a:pPr>
            <a:r>
              <a:rPr lang="en-US" sz="900" b="1">
                <a:latin typeface="Calibri"/>
                <a:ea typeface="Calibri"/>
                <a:cs typeface="Calibri"/>
                <a:sym typeface="Calibri"/>
              </a:rPr>
              <a:t>2024</a:t>
            </a:r>
            <a:endParaRPr sz="900" b="1">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6"/>
          <p:cNvSpPr txBox="1"/>
          <p:nvPr/>
        </p:nvSpPr>
        <p:spPr>
          <a:xfrm>
            <a:off x="3771900" y="215038"/>
            <a:ext cx="1849582" cy="346218"/>
          </a:xfrm>
          <a:prstGeom prst="rect">
            <a:avLst/>
          </a:prstGeom>
          <a:noFill/>
          <a:ln>
            <a:noFill/>
          </a:ln>
        </p:spPr>
        <p:txBody>
          <a:bodyPr spcFirstLastPara="1" wrap="square" lIns="68569" tIns="34275" rIns="68569" bIns="34275" anchor="t" anchorCtr="0">
            <a:spAutoFit/>
          </a:bodyPr>
          <a:lstStyle/>
          <a:p>
            <a:pPr defTabSz="685800">
              <a:buSzPts val="2400"/>
            </a:pPr>
            <a:r>
              <a:rPr lang="en-US" sz="1800" b="1">
                <a:latin typeface="Calibri"/>
                <a:ea typeface="Calibri"/>
                <a:cs typeface="Calibri"/>
                <a:sym typeface="Calibri"/>
              </a:rPr>
              <a:t>September 2025</a:t>
            </a:r>
            <a:endParaRPr sz="1800" b="1">
              <a:latin typeface="Calibri"/>
              <a:ea typeface="Calibri"/>
              <a:cs typeface="Calibri"/>
              <a:sym typeface="Calibri"/>
            </a:endParaRPr>
          </a:p>
        </p:txBody>
      </p:sp>
      <p:sp>
        <p:nvSpPr>
          <p:cNvPr id="163" name="Google Shape;163;p6"/>
          <p:cNvSpPr txBox="1"/>
          <p:nvPr/>
        </p:nvSpPr>
        <p:spPr>
          <a:xfrm>
            <a:off x="5628228" y="3261003"/>
            <a:ext cx="1933610" cy="276969"/>
          </a:xfrm>
          <a:prstGeom prst="rect">
            <a:avLst/>
          </a:prstGeom>
          <a:noFill/>
          <a:ln>
            <a:noFill/>
          </a:ln>
        </p:spPr>
        <p:txBody>
          <a:bodyPr spcFirstLastPara="1" wrap="square" lIns="68569" tIns="34275" rIns="68569" bIns="34275" anchor="t" anchorCtr="0">
            <a:spAutoFit/>
          </a:bodyPr>
          <a:lstStyle/>
          <a:p>
            <a:pPr defTabSz="685800">
              <a:buSzPts val="1800"/>
            </a:pPr>
            <a:r>
              <a:rPr lang="en-US" sz="1350">
                <a:latin typeface="Calibri"/>
                <a:ea typeface="Calibri"/>
                <a:cs typeface="Calibri"/>
                <a:sym typeface="Calibri"/>
              </a:rPr>
              <a:t>Effective temperature ET</a:t>
            </a:r>
            <a:endParaRPr sz="1350">
              <a:latin typeface="Calibri"/>
              <a:ea typeface="Calibri"/>
              <a:cs typeface="Calibri"/>
              <a:sym typeface="Calibri"/>
            </a:endParaRPr>
          </a:p>
        </p:txBody>
      </p:sp>
      <p:sp>
        <p:nvSpPr>
          <p:cNvPr id="164" name="Google Shape;164;p6"/>
          <p:cNvSpPr txBox="1"/>
          <p:nvPr/>
        </p:nvSpPr>
        <p:spPr>
          <a:xfrm>
            <a:off x="270164" y="3578452"/>
            <a:ext cx="8686800" cy="1315715"/>
          </a:xfrm>
          <a:prstGeom prst="rect">
            <a:avLst/>
          </a:prstGeom>
          <a:noFill/>
          <a:ln w="9525" cap="flat" cmpd="sng">
            <a:solidFill>
              <a:srgbClr val="FF0000"/>
            </a:solidFill>
            <a:prstDash val="solid"/>
            <a:round/>
            <a:headEnd type="none" w="sm" len="sm"/>
            <a:tailEnd type="none" w="sm" len="sm"/>
          </a:ln>
        </p:spPr>
        <p:txBody>
          <a:bodyPr spcFirstLastPara="1" wrap="square" lIns="68569" tIns="34275" rIns="68569" bIns="34275" anchor="t" anchorCtr="0">
            <a:spAutoFit/>
          </a:bodyPr>
          <a:lstStyle/>
          <a:p>
            <a:pPr marL="285750" indent="-285750" algn="just" defTabSz="685800">
              <a:buSzPct val="100000"/>
              <a:buFont typeface="Wingdings" panose="05000000000000000000" pitchFamily="2" charset="2"/>
              <a:buChar char="q"/>
            </a:pPr>
            <a:r>
              <a:rPr lang="en-US" sz="1350" dirty="0">
                <a:latin typeface="Calibri"/>
                <a:ea typeface="Calibri"/>
                <a:cs typeface="Calibri"/>
                <a:sym typeface="Calibri"/>
              </a:rPr>
              <a:t>In September 2025 there were mostly milder (</a:t>
            </a:r>
            <a:r>
              <a:rPr lang="en-US" sz="1350" dirty="0">
                <a:solidFill>
                  <a:srgbClr val="0070C0"/>
                </a:solidFill>
                <a:latin typeface="Calibri"/>
                <a:ea typeface="Calibri"/>
                <a:cs typeface="Calibri"/>
                <a:sym typeface="Calibri"/>
              </a:rPr>
              <a:t>blue color</a:t>
            </a:r>
            <a:r>
              <a:rPr lang="en-US" sz="1350" dirty="0">
                <a:latin typeface="Calibri"/>
                <a:ea typeface="Calibri"/>
                <a:cs typeface="Calibri"/>
                <a:sym typeface="Calibri"/>
              </a:rPr>
              <a:t>) conditions in the Arctic based on Bodman index anomalies from 1991-2020. </a:t>
            </a:r>
            <a:endParaRPr sz="1050" dirty="0"/>
          </a:p>
          <a:p>
            <a:pPr marL="285750" indent="-285750" algn="just" defTabSz="685800">
              <a:buSzPct val="100000"/>
              <a:buFont typeface="Wingdings" panose="05000000000000000000" pitchFamily="2" charset="2"/>
              <a:buChar char="q"/>
            </a:pPr>
            <a:r>
              <a:rPr lang="en-US" sz="1350" dirty="0">
                <a:latin typeface="Calibri"/>
                <a:ea typeface="Calibri"/>
                <a:cs typeface="Calibri"/>
                <a:sym typeface="Calibri"/>
              </a:rPr>
              <a:t>There were slightly more severe conditions (</a:t>
            </a:r>
            <a:r>
              <a:rPr lang="en-US" sz="1350" dirty="0">
                <a:solidFill>
                  <a:srgbClr val="FF0000"/>
                </a:solidFill>
                <a:latin typeface="Calibri"/>
                <a:ea typeface="Calibri"/>
                <a:cs typeface="Calibri"/>
                <a:sym typeface="Calibri"/>
              </a:rPr>
              <a:t>red color</a:t>
            </a:r>
            <a:r>
              <a:rPr lang="en-US" sz="1350" dirty="0">
                <a:latin typeface="Calibri"/>
                <a:ea typeface="Calibri"/>
                <a:cs typeface="Calibri"/>
                <a:sym typeface="Calibri"/>
              </a:rPr>
              <a:t>) in the Eastern Siberia, </a:t>
            </a:r>
            <a:r>
              <a:rPr lang="en-US" sz="1350" dirty="0" err="1">
                <a:latin typeface="Calibri"/>
                <a:ea typeface="Calibri"/>
                <a:cs typeface="Calibri"/>
                <a:sym typeface="Calibri"/>
              </a:rPr>
              <a:t>ober</a:t>
            </a:r>
            <a:r>
              <a:rPr lang="en-US" sz="1350" dirty="0">
                <a:latin typeface="Calibri"/>
                <a:ea typeface="Calibri"/>
                <a:cs typeface="Calibri"/>
                <a:sym typeface="Calibri"/>
              </a:rPr>
              <a:t> Eastern Siberian and Laptev Seas, some areas around the North Pole, in Denmark Strait and part of Labrador Sea.</a:t>
            </a:r>
            <a:endParaRPr sz="1050" dirty="0"/>
          </a:p>
          <a:p>
            <a:pPr marL="285750" indent="-285750" algn="just" defTabSz="685800">
              <a:buSzPct val="100000"/>
              <a:buFont typeface="Wingdings" panose="05000000000000000000" pitchFamily="2" charset="2"/>
              <a:buChar char="q"/>
            </a:pPr>
            <a:r>
              <a:rPr lang="en-US" sz="1350" dirty="0">
                <a:latin typeface="Calibri"/>
                <a:ea typeface="Calibri"/>
                <a:cs typeface="Calibri"/>
                <a:sym typeface="Calibri"/>
              </a:rPr>
              <a:t>ET shows us the most </a:t>
            </a:r>
            <a:r>
              <a:rPr lang="en-US" sz="1350" b="1" dirty="0">
                <a:solidFill>
                  <a:srgbClr val="996699"/>
                </a:solidFill>
                <a:latin typeface="Calibri"/>
                <a:ea typeface="Calibri"/>
                <a:cs typeface="Calibri"/>
                <a:sym typeface="Calibri"/>
              </a:rPr>
              <a:t>discomfort</a:t>
            </a:r>
            <a:r>
              <a:rPr lang="en-US" sz="1350" dirty="0">
                <a:latin typeface="Calibri"/>
                <a:ea typeface="Calibri"/>
                <a:cs typeface="Calibri"/>
                <a:sym typeface="Calibri"/>
              </a:rPr>
              <a:t> conditions also in Greenland, while the majority of the area is in </a:t>
            </a:r>
            <a:r>
              <a:rPr lang="en-US" sz="1350" dirty="0">
                <a:solidFill>
                  <a:srgbClr val="99CCFF"/>
                </a:solidFill>
                <a:latin typeface="Calibri"/>
                <a:ea typeface="Calibri"/>
                <a:cs typeface="Calibri"/>
                <a:sym typeface="Calibri"/>
              </a:rPr>
              <a:t>relative comfort </a:t>
            </a:r>
            <a:r>
              <a:rPr lang="en-US" sz="1350" dirty="0">
                <a:latin typeface="Calibri"/>
                <a:ea typeface="Calibri"/>
                <a:cs typeface="Calibri"/>
                <a:sym typeface="Calibri"/>
              </a:rPr>
              <a:t>conditions except from Central Arctic and part of Canadian Arctic Archipelago.  </a:t>
            </a:r>
            <a:endParaRPr sz="1350" dirty="0">
              <a:latin typeface="Calibri"/>
              <a:ea typeface="Calibri"/>
              <a:cs typeface="Calibri"/>
              <a:sym typeface="Calibri"/>
            </a:endParaRPr>
          </a:p>
        </p:txBody>
      </p:sp>
      <p:pic>
        <p:nvPicPr>
          <p:cNvPr id="165" name="Google Shape;165;p6"/>
          <p:cNvPicPr preferRelativeResize="0"/>
          <p:nvPr/>
        </p:nvPicPr>
        <p:blipFill rotWithShape="1">
          <a:blip r:embed="rId3">
            <a:alphaModFix/>
          </a:blip>
          <a:srcRect/>
          <a:stretch/>
        </p:blipFill>
        <p:spPr>
          <a:xfrm>
            <a:off x="1564053" y="553957"/>
            <a:ext cx="2902672" cy="2563640"/>
          </a:xfrm>
          <a:prstGeom prst="rect">
            <a:avLst/>
          </a:prstGeom>
          <a:noFill/>
          <a:ln>
            <a:noFill/>
          </a:ln>
        </p:spPr>
      </p:pic>
      <p:pic>
        <p:nvPicPr>
          <p:cNvPr id="166" name="Google Shape;166;p6"/>
          <p:cNvPicPr preferRelativeResize="0"/>
          <p:nvPr/>
        </p:nvPicPr>
        <p:blipFill rotWithShape="1">
          <a:blip r:embed="rId4">
            <a:alphaModFix/>
          </a:blip>
          <a:srcRect/>
          <a:stretch/>
        </p:blipFill>
        <p:spPr>
          <a:xfrm>
            <a:off x="4783282" y="574248"/>
            <a:ext cx="3087125" cy="2726549"/>
          </a:xfrm>
          <a:prstGeom prst="rect">
            <a:avLst/>
          </a:prstGeom>
          <a:noFill/>
          <a:ln>
            <a:noFill/>
          </a:ln>
        </p:spPr>
      </p:pic>
      <p:sp>
        <p:nvSpPr>
          <p:cNvPr id="167" name="Google Shape;167;p6"/>
          <p:cNvSpPr txBox="1"/>
          <p:nvPr/>
        </p:nvSpPr>
        <p:spPr>
          <a:xfrm>
            <a:off x="1564052" y="3250252"/>
            <a:ext cx="2848184" cy="276969"/>
          </a:xfrm>
          <a:prstGeom prst="rect">
            <a:avLst/>
          </a:prstGeom>
          <a:noFill/>
          <a:ln>
            <a:noFill/>
          </a:ln>
        </p:spPr>
        <p:txBody>
          <a:bodyPr spcFirstLastPara="1" wrap="square" lIns="68569" tIns="34275" rIns="68569" bIns="34275" anchor="t" anchorCtr="0">
            <a:spAutoFit/>
          </a:bodyPr>
          <a:lstStyle/>
          <a:p>
            <a:pPr defTabSz="685800">
              <a:buSzPts val="1800"/>
            </a:pPr>
            <a:r>
              <a:rPr lang="en-US" sz="1350">
                <a:latin typeface="Calibri"/>
                <a:ea typeface="Calibri"/>
                <a:cs typeface="Calibri"/>
                <a:sym typeface="Calibri"/>
              </a:rPr>
              <a:t>Bodman index (anomalies 1991-2020) </a:t>
            </a:r>
            <a:endParaRPr sz="1350">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7"/>
          <p:cNvPicPr preferRelativeResize="0"/>
          <p:nvPr/>
        </p:nvPicPr>
        <p:blipFill rotWithShape="1">
          <a:blip r:embed="rId3">
            <a:alphaModFix/>
          </a:blip>
          <a:srcRect l="3666" t="12262" r="3221" b="12370"/>
          <a:stretch/>
        </p:blipFill>
        <p:spPr>
          <a:xfrm>
            <a:off x="582145" y="602546"/>
            <a:ext cx="4203822" cy="2552064"/>
          </a:xfrm>
          <a:prstGeom prst="rect">
            <a:avLst/>
          </a:prstGeom>
          <a:noFill/>
          <a:ln>
            <a:noFill/>
          </a:ln>
        </p:spPr>
      </p:pic>
      <p:pic>
        <p:nvPicPr>
          <p:cNvPr id="173" name="Google Shape;173;p7"/>
          <p:cNvPicPr preferRelativeResize="0"/>
          <p:nvPr/>
        </p:nvPicPr>
        <p:blipFill rotWithShape="1">
          <a:blip r:embed="rId4">
            <a:alphaModFix/>
          </a:blip>
          <a:srcRect/>
          <a:stretch/>
        </p:blipFill>
        <p:spPr>
          <a:xfrm>
            <a:off x="5142033" y="609160"/>
            <a:ext cx="3629570" cy="2504404"/>
          </a:xfrm>
          <a:prstGeom prst="rect">
            <a:avLst/>
          </a:prstGeom>
          <a:noFill/>
          <a:ln>
            <a:noFill/>
          </a:ln>
        </p:spPr>
      </p:pic>
      <p:sp>
        <p:nvSpPr>
          <p:cNvPr id="174" name="Google Shape;174;p7"/>
          <p:cNvSpPr/>
          <p:nvPr/>
        </p:nvSpPr>
        <p:spPr>
          <a:xfrm>
            <a:off x="427933" y="106489"/>
            <a:ext cx="8716067" cy="300052"/>
          </a:xfrm>
          <a:prstGeom prst="rect">
            <a:avLst/>
          </a:prstGeom>
          <a:noFill/>
          <a:ln>
            <a:noFill/>
          </a:ln>
        </p:spPr>
        <p:txBody>
          <a:bodyPr spcFirstLastPara="1" wrap="square" lIns="68569" tIns="34275" rIns="68569" bIns="34275" anchor="t" anchorCtr="0">
            <a:spAutoFit/>
          </a:bodyPr>
          <a:lstStyle/>
          <a:p>
            <a:pPr defTabSz="685800">
              <a:buSzPts val="2000"/>
            </a:pPr>
            <a:r>
              <a:rPr lang="en-US" sz="1500" b="1">
                <a:latin typeface="Calibri"/>
                <a:ea typeface="Calibri"/>
                <a:cs typeface="Calibri"/>
                <a:sym typeface="Calibri"/>
              </a:rPr>
              <a:t>Summer (JJA) 2025 effective temperature ET: Comparison with forecast for Alaska and Canada region</a:t>
            </a:r>
            <a:endParaRPr sz="1500" b="1">
              <a:latin typeface="Calibri"/>
              <a:ea typeface="Calibri"/>
              <a:cs typeface="Calibri"/>
              <a:sym typeface="Calibri"/>
            </a:endParaRPr>
          </a:p>
        </p:txBody>
      </p:sp>
      <p:sp>
        <p:nvSpPr>
          <p:cNvPr id="175" name="Google Shape;175;p7"/>
          <p:cNvSpPr txBox="1"/>
          <p:nvPr/>
        </p:nvSpPr>
        <p:spPr>
          <a:xfrm>
            <a:off x="208123" y="4326433"/>
            <a:ext cx="8811512" cy="253885"/>
          </a:xfrm>
          <a:prstGeom prst="rect">
            <a:avLst/>
          </a:prstGeom>
          <a:solidFill>
            <a:schemeClr val="lt1"/>
          </a:solidFill>
          <a:ln>
            <a:noFill/>
          </a:ln>
        </p:spPr>
        <p:txBody>
          <a:bodyPr spcFirstLastPara="1" wrap="square" lIns="68569" tIns="34275" rIns="68569" bIns="34275" anchor="t" anchorCtr="0">
            <a:spAutoFit/>
          </a:bodyPr>
          <a:lstStyle/>
          <a:p>
            <a:pPr marL="214313" indent="-138113" defTabSz="685800">
              <a:buSzPts val="1600"/>
            </a:pPr>
            <a:endParaRPr sz="1200">
              <a:latin typeface="Calibri"/>
              <a:ea typeface="Calibri"/>
              <a:cs typeface="Calibri"/>
              <a:sym typeface="Calibri"/>
            </a:endParaRPr>
          </a:p>
        </p:txBody>
      </p:sp>
      <p:sp>
        <p:nvSpPr>
          <p:cNvPr id="176" name="Google Shape;176;p7"/>
          <p:cNvSpPr txBox="1"/>
          <p:nvPr/>
        </p:nvSpPr>
        <p:spPr>
          <a:xfrm>
            <a:off x="6668749" y="3154610"/>
            <a:ext cx="785696" cy="484718"/>
          </a:xfrm>
          <a:prstGeom prst="rect">
            <a:avLst/>
          </a:prstGeom>
          <a:noFill/>
          <a:ln>
            <a:noFill/>
          </a:ln>
        </p:spPr>
        <p:txBody>
          <a:bodyPr spcFirstLastPara="1" wrap="square" lIns="68569" tIns="34275" rIns="68569" bIns="34275" anchor="t" anchorCtr="0">
            <a:spAutoFit/>
          </a:bodyPr>
          <a:lstStyle/>
          <a:p>
            <a:pPr defTabSz="685800">
              <a:buSzPts val="1800"/>
            </a:pPr>
            <a:r>
              <a:rPr lang="en-US" sz="1350">
                <a:latin typeface="Calibri"/>
                <a:ea typeface="Calibri"/>
                <a:cs typeface="Calibri"/>
                <a:sym typeface="Calibri"/>
              </a:rPr>
              <a:t>ERA5 data</a:t>
            </a:r>
            <a:endParaRPr sz="1350">
              <a:latin typeface="Calibri"/>
              <a:ea typeface="Calibri"/>
              <a:cs typeface="Calibri"/>
              <a:sym typeface="Calibri"/>
            </a:endParaRPr>
          </a:p>
        </p:txBody>
      </p:sp>
      <p:sp>
        <p:nvSpPr>
          <p:cNvPr id="177" name="Google Shape;177;p7"/>
          <p:cNvSpPr txBox="1"/>
          <p:nvPr/>
        </p:nvSpPr>
        <p:spPr>
          <a:xfrm>
            <a:off x="2242817" y="3154612"/>
            <a:ext cx="989775" cy="276969"/>
          </a:xfrm>
          <a:prstGeom prst="rect">
            <a:avLst/>
          </a:prstGeom>
          <a:noFill/>
          <a:ln>
            <a:noFill/>
          </a:ln>
        </p:spPr>
        <p:txBody>
          <a:bodyPr spcFirstLastPara="1" wrap="square" lIns="68569" tIns="34275" rIns="68569" bIns="34275" anchor="t" anchorCtr="0">
            <a:spAutoFit/>
          </a:bodyPr>
          <a:lstStyle/>
          <a:p>
            <a:pPr defTabSz="685800">
              <a:buSzPts val="1800"/>
            </a:pPr>
            <a:r>
              <a:rPr lang="en-US" sz="1350">
                <a:latin typeface="Calibri"/>
                <a:ea typeface="Calibri"/>
                <a:cs typeface="Calibri"/>
                <a:sym typeface="Calibri"/>
              </a:rPr>
              <a:t>Forecast</a:t>
            </a:r>
            <a:endParaRPr sz="1350">
              <a:latin typeface="Calibri"/>
              <a:ea typeface="Calibri"/>
              <a:cs typeface="Calibri"/>
              <a:sym typeface="Calibri"/>
            </a:endParaRPr>
          </a:p>
        </p:txBody>
      </p:sp>
      <p:sp>
        <p:nvSpPr>
          <p:cNvPr id="178" name="Google Shape;178;p7"/>
          <p:cNvSpPr txBox="1"/>
          <p:nvPr/>
        </p:nvSpPr>
        <p:spPr>
          <a:xfrm>
            <a:off x="567044" y="3747304"/>
            <a:ext cx="7766224" cy="692467"/>
          </a:xfrm>
          <a:prstGeom prst="rect">
            <a:avLst/>
          </a:prstGeom>
          <a:solidFill>
            <a:schemeClr val="lt1"/>
          </a:solidFill>
          <a:ln>
            <a:noFill/>
          </a:ln>
        </p:spPr>
        <p:txBody>
          <a:bodyPr spcFirstLastPara="1" wrap="square" lIns="68569" tIns="34275" rIns="68569" bIns="34275" anchor="t" anchorCtr="0">
            <a:spAutoFit/>
          </a:bodyPr>
          <a:lstStyle/>
          <a:p>
            <a:pPr algn="just" defTabSz="685800"/>
            <a:r>
              <a:rPr lang="en-US" sz="1350">
                <a:latin typeface="Calibri"/>
                <a:ea typeface="Calibri"/>
                <a:cs typeface="Calibri"/>
                <a:sym typeface="Calibri"/>
              </a:rPr>
              <a:t>The forecast was quite accurate for this region.</a:t>
            </a:r>
            <a:endParaRPr sz="1050"/>
          </a:p>
          <a:p>
            <a:pPr algn="just" defTabSz="685800"/>
            <a:r>
              <a:rPr lang="en-US" sz="1350">
                <a:latin typeface="Calibri"/>
                <a:ea typeface="Calibri"/>
                <a:cs typeface="Calibri"/>
                <a:sym typeface="Calibri"/>
              </a:rPr>
              <a:t>It has shown </a:t>
            </a:r>
            <a:r>
              <a:rPr lang="en-US" sz="1350">
                <a:solidFill>
                  <a:srgbClr val="00CCFF"/>
                </a:solidFill>
                <a:latin typeface="Calibri"/>
                <a:ea typeface="Calibri"/>
                <a:cs typeface="Calibri"/>
                <a:sym typeface="Calibri"/>
              </a:rPr>
              <a:t>more severe conditions</a:t>
            </a:r>
            <a:r>
              <a:rPr lang="en-US" sz="1350">
                <a:latin typeface="Calibri"/>
                <a:ea typeface="Calibri"/>
                <a:cs typeface="Calibri"/>
                <a:sym typeface="Calibri"/>
              </a:rPr>
              <a:t> for Gulf of Alaska, while according to ERA5 reanalysis there was mostly a “</a:t>
            </a:r>
            <a:r>
              <a:rPr lang="en-US" sz="1350">
                <a:solidFill>
                  <a:srgbClr val="92D050"/>
                </a:solidFill>
                <a:latin typeface="Calibri"/>
                <a:ea typeface="Calibri"/>
                <a:cs typeface="Calibri"/>
                <a:sym typeface="Calibri"/>
              </a:rPr>
              <a:t>comfort</a:t>
            </a:r>
            <a:r>
              <a:rPr lang="en-US" sz="1350">
                <a:latin typeface="Calibri"/>
                <a:ea typeface="Calibri"/>
                <a:cs typeface="Calibri"/>
                <a:sym typeface="Calibri"/>
              </a:rPr>
              <a:t>” zone. </a:t>
            </a:r>
            <a:endParaRPr sz="1050"/>
          </a:p>
        </p:txBody>
      </p:sp>
      <p:sp>
        <p:nvSpPr>
          <p:cNvPr id="179" name="Google Shape;179;p7"/>
          <p:cNvSpPr/>
          <p:nvPr/>
        </p:nvSpPr>
        <p:spPr>
          <a:xfrm>
            <a:off x="7769392" y="546825"/>
            <a:ext cx="36095" cy="50647"/>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80" name="Google Shape;180;p7"/>
          <p:cNvSpPr/>
          <p:nvPr/>
        </p:nvSpPr>
        <p:spPr>
          <a:xfrm rot="3926611">
            <a:off x="339579" y="1466124"/>
            <a:ext cx="990641" cy="635555"/>
          </a:xfrm>
          <a:prstGeom prst="ellipse">
            <a:avLst/>
          </a:prstGeom>
          <a:noFill/>
          <a:ln w="28575"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endParaRPr>
          </a:p>
        </p:txBody>
      </p:sp>
      <p:sp>
        <p:nvSpPr>
          <p:cNvPr id="181" name="Google Shape;181;p7"/>
          <p:cNvSpPr/>
          <p:nvPr/>
        </p:nvSpPr>
        <p:spPr>
          <a:xfrm rot="3926611">
            <a:off x="4906769" y="1880677"/>
            <a:ext cx="990641" cy="635555"/>
          </a:xfrm>
          <a:prstGeom prst="ellipse">
            <a:avLst/>
          </a:prstGeom>
          <a:noFill/>
          <a:ln w="28575"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8"/>
          <p:cNvPicPr preferRelativeResize="0"/>
          <p:nvPr/>
        </p:nvPicPr>
        <p:blipFill rotWithShape="1">
          <a:blip r:embed="rId3">
            <a:alphaModFix/>
          </a:blip>
          <a:srcRect/>
          <a:stretch/>
        </p:blipFill>
        <p:spPr>
          <a:xfrm>
            <a:off x="5082403" y="435390"/>
            <a:ext cx="3688899" cy="2545340"/>
          </a:xfrm>
          <a:prstGeom prst="rect">
            <a:avLst/>
          </a:prstGeom>
          <a:noFill/>
          <a:ln>
            <a:noFill/>
          </a:ln>
        </p:spPr>
      </p:pic>
      <p:pic>
        <p:nvPicPr>
          <p:cNvPr id="187" name="Google Shape;187;p8"/>
          <p:cNvPicPr preferRelativeResize="0"/>
          <p:nvPr/>
        </p:nvPicPr>
        <p:blipFill rotWithShape="1">
          <a:blip r:embed="rId4">
            <a:alphaModFix/>
          </a:blip>
          <a:srcRect l="3283" t="11716" r="3204" b="10014"/>
          <a:stretch/>
        </p:blipFill>
        <p:spPr>
          <a:xfrm>
            <a:off x="609079" y="430563"/>
            <a:ext cx="4221972" cy="2626202"/>
          </a:xfrm>
          <a:prstGeom prst="rect">
            <a:avLst/>
          </a:prstGeom>
          <a:noFill/>
          <a:ln>
            <a:noFill/>
          </a:ln>
        </p:spPr>
      </p:pic>
      <p:sp>
        <p:nvSpPr>
          <p:cNvPr id="188" name="Google Shape;188;p8"/>
          <p:cNvSpPr txBox="1"/>
          <p:nvPr/>
        </p:nvSpPr>
        <p:spPr>
          <a:xfrm>
            <a:off x="586247" y="3570162"/>
            <a:ext cx="8052620" cy="900216"/>
          </a:xfrm>
          <a:prstGeom prst="rect">
            <a:avLst/>
          </a:prstGeom>
          <a:solidFill>
            <a:schemeClr val="lt1"/>
          </a:solidFill>
          <a:ln>
            <a:noFill/>
          </a:ln>
        </p:spPr>
        <p:txBody>
          <a:bodyPr spcFirstLastPara="1" wrap="square" lIns="68569" tIns="34275" rIns="68569" bIns="34275" anchor="t" anchorCtr="0">
            <a:spAutoFit/>
          </a:bodyPr>
          <a:lstStyle/>
          <a:p>
            <a:pPr marL="285750" indent="-285750" algn="just" defTabSz="685800">
              <a:buSzPct val="100000"/>
              <a:buFont typeface="Wingdings" panose="05000000000000000000" pitchFamily="2" charset="2"/>
              <a:buChar char="q"/>
            </a:pPr>
            <a:r>
              <a:rPr lang="en-US" sz="1350" dirty="0">
                <a:latin typeface="Calibri"/>
                <a:ea typeface="Calibri"/>
                <a:cs typeface="Calibri"/>
                <a:sym typeface="Calibri"/>
              </a:rPr>
              <a:t>The forecast was quite accurate for the whole region. Small differences between forecast and ERA5 data were over shores of </a:t>
            </a:r>
            <a:r>
              <a:rPr lang="en-US" sz="1350" dirty="0" err="1">
                <a:latin typeface="Calibri"/>
                <a:ea typeface="Calibri"/>
                <a:cs typeface="Calibri"/>
                <a:sym typeface="Calibri"/>
              </a:rPr>
              <a:t>Earasian</a:t>
            </a:r>
            <a:r>
              <a:rPr lang="en-US" sz="1350" dirty="0">
                <a:latin typeface="Calibri"/>
                <a:ea typeface="Calibri"/>
                <a:cs typeface="Calibri"/>
                <a:sym typeface="Calibri"/>
              </a:rPr>
              <a:t> seas, where the forecast showed </a:t>
            </a:r>
            <a:r>
              <a:rPr lang="en-US" sz="1350" dirty="0">
                <a:solidFill>
                  <a:srgbClr val="00B0F0"/>
                </a:solidFill>
                <a:latin typeface="Calibri"/>
                <a:ea typeface="Calibri"/>
                <a:cs typeface="Calibri"/>
                <a:sym typeface="Calibri"/>
              </a:rPr>
              <a:t>cold discomfort </a:t>
            </a:r>
            <a:r>
              <a:rPr lang="en-US" sz="1350" dirty="0">
                <a:latin typeface="Calibri"/>
                <a:ea typeface="Calibri"/>
                <a:cs typeface="Calibri"/>
                <a:sym typeface="Calibri"/>
              </a:rPr>
              <a:t>area narrower, than ERA5. </a:t>
            </a:r>
            <a:endParaRPr sz="1050" dirty="0"/>
          </a:p>
          <a:p>
            <a:pPr marL="285750" indent="-285750" algn="just" defTabSz="685800">
              <a:buSzPct val="100000"/>
              <a:buFont typeface="Wingdings" panose="05000000000000000000" pitchFamily="2" charset="2"/>
              <a:buChar char="q"/>
            </a:pPr>
            <a:r>
              <a:rPr lang="en-US" sz="1350" dirty="0">
                <a:latin typeface="Calibri"/>
                <a:ea typeface="Calibri"/>
                <a:cs typeface="Calibri"/>
                <a:sym typeface="Calibri"/>
              </a:rPr>
              <a:t>Also it was hard for forecast to reproduce spotted pattern between </a:t>
            </a:r>
            <a:r>
              <a:rPr lang="en-US" sz="1350" dirty="0">
                <a:solidFill>
                  <a:srgbClr val="00B0F0"/>
                </a:solidFill>
                <a:latin typeface="Calibri"/>
                <a:ea typeface="Calibri"/>
                <a:cs typeface="Calibri"/>
                <a:sym typeface="Calibri"/>
              </a:rPr>
              <a:t>cold discomfort </a:t>
            </a:r>
            <a:r>
              <a:rPr lang="en-US" sz="1350" dirty="0">
                <a:latin typeface="Calibri"/>
                <a:ea typeface="Calibri"/>
                <a:cs typeface="Calibri"/>
                <a:sym typeface="Calibri"/>
              </a:rPr>
              <a:t>and </a:t>
            </a:r>
            <a:r>
              <a:rPr lang="en-US" sz="1350" dirty="0">
                <a:solidFill>
                  <a:srgbClr val="00B050"/>
                </a:solidFill>
                <a:latin typeface="Calibri"/>
                <a:ea typeface="Calibri"/>
                <a:cs typeface="Calibri"/>
                <a:sym typeface="Calibri"/>
              </a:rPr>
              <a:t>comfort zone </a:t>
            </a:r>
            <a:r>
              <a:rPr lang="en-US" sz="1350" dirty="0">
                <a:latin typeface="Calibri"/>
                <a:ea typeface="Calibri"/>
                <a:cs typeface="Calibri"/>
                <a:sym typeface="Calibri"/>
              </a:rPr>
              <a:t>over eastern part of Eastern Siberia to the north from Okhotsk Sea.  </a:t>
            </a:r>
            <a:endParaRPr sz="1050" dirty="0"/>
          </a:p>
        </p:txBody>
      </p:sp>
      <p:sp>
        <p:nvSpPr>
          <p:cNvPr id="189" name="Google Shape;189;p8"/>
          <p:cNvSpPr txBox="1"/>
          <p:nvPr/>
        </p:nvSpPr>
        <p:spPr>
          <a:xfrm>
            <a:off x="6697742" y="3023625"/>
            <a:ext cx="1338750" cy="276969"/>
          </a:xfrm>
          <a:prstGeom prst="rect">
            <a:avLst/>
          </a:prstGeom>
          <a:noFill/>
          <a:ln>
            <a:noFill/>
          </a:ln>
        </p:spPr>
        <p:txBody>
          <a:bodyPr spcFirstLastPara="1" wrap="square" lIns="68569" tIns="34275" rIns="68569" bIns="34275" anchor="t" anchorCtr="0">
            <a:spAutoFit/>
          </a:bodyPr>
          <a:lstStyle/>
          <a:p>
            <a:pPr defTabSz="685800">
              <a:buSzPts val="1800"/>
            </a:pPr>
            <a:r>
              <a:rPr lang="en-US" sz="1350">
                <a:latin typeface="Calibri"/>
                <a:ea typeface="Calibri"/>
                <a:cs typeface="Calibri"/>
                <a:sym typeface="Calibri"/>
              </a:rPr>
              <a:t>ERA5 data</a:t>
            </a:r>
            <a:endParaRPr sz="1350">
              <a:latin typeface="Calibri"/>
              <a:ea typeface="Calibri"/>
              <a:cs typeface="Calibri"/>
              <a:sym typeface="Calibri"/>
            </a:endParaRPr>
          </a:p>
        </p:txBody>
      </p:sp>
      <p:sp>
        <p:nvSpPr>
          <p:cNvPr id="190" name="Google Shape;190;p8"/>
          <p:cNvSpPr txBox="1"/>
          <p:nvPr/>
        </p:nvSpPr>
        <p:spPr>
          <a:xfrm>
            <a:off x="2558484" y="3005974"/>
            <a:ext cx="1080675" cy="276969"/>
          </a:xfrm>
          <a:prstGeom prst="rect">
            <a:avLst/>
          </a:prstGeom>
          <a:noFill/>
          <a:ln>
            <a:noFill/>
          </a:ln>
        </p:spPr>
        <p:txBody>
          <a:bodyPr spcFirstLastPara="1" wrap="square" lIns="68569" tIns="34275" rIns="68569" bIns="34275" anchor="t" anchorCtr="0">
            <a:spAutoFit/>
          </a:bodyPr>
          <a:lstStyle/>
          <a:p>
            <a:pPr defTabSz="685800">
              <a:buSzPts val="1800"/>
            </a:pPr>
            <a:r>
              <a:rPr lang="en-US" sz="1350">
                <a:latin typeface="Calibri"/>
                <a:ea typeface="Calibri"/>
                <a:cs typeface="Calibri"/>
                <a:sym typeface="Calibri"/>
              </a:rPr>
              <a:t>Forecast</a:t>
            </a:r>
            <a:endParaRPr sz="1350">
              <a:latin typeface="Calibri"/>
              <a:ea typeface="Calibri"/>
              <a:cs typeface="Calibri"/>
              <a:sym typeface="Calibri"/>
            </a:endParaRPr>
          </a:p>
        </p:txBody>
      </p:sp>
      <p:sp>
        <p:nvSpPr>
          <p:cNvPr id="191" name="Google Shape;191;p8"/>
          <p:cNvSpPr/>
          <p:nvPr/>
        </p:nvSpPr>
        <p:spPr>
          <a:xfrm>
            <a:off x="427933" y="106489"/>
            <a:ext cx="8716067" cy="300052"/>
          </a:xfrm>
          <a:prstGeom prst="rect">
            <a:avLst/>
          </a:prstGeom>
          <a:noFill/>
          <a:ln>
            <a:noFill/>
          </a:ln>
        </p:spPr>
        <p:txBody>
          <a:bodyPr spcFirstLastPara="1" wrap="square" lIns="68569" tIns="34275" rIns="68569" bIns="34275" anchor="t" anchorCtr="0">
            <a:spAutoFit/>
          </a:bodyPr>
          <a:lstStyle/>
          <a:p>
            <a:pPr defTabSz="685800">
              <a:buSzPts val="2000"/>
            </a:pPr>
            <a:r>
              <a:rPr lang="en-US" sz="1500" b="1">
                <a:latin typeface="Calibri"/>
                <a:ea typeface="Calibri"/>
                <a:cs typeface="Calibri"/>
                <a:sym typeface="Calibri"/>
              </a:rPr>
              <a:t>Summer (JJA) 2025 effective temperature ET: Comparison with forecast for Eurasia region</a:t>
            </a:r>
            <a:endParaRPr sz="1500" b="1">
              <a:latin typeface="Calibri"/>
              <a:ea typeface="Calibri"/>
              <a:cs typeface="Calibri"/>
              <a:sym typeface="Calibri"/>
            </a:endParaRPr>
          </a:p>
        </p:txBody>
      </p:sp>
      <p:sp>
        <p:nvSpPr>
          <p:cNvPr id="192" name="Google Shape;192;p8"/>
          <p:cNvSpPr/>
          <p:nvPr/>
        </p:nvSpPr>
        <p:spPr>
          <a:xfrm rot="1015417">
            <a:off x="5971306" y="1687430"/>
            <a:ext cx="701774" cy="273851"/>
          </a:xfrm>
          <a:prstGeom prst="ellipse">
            <a:avLst/>
          </a:prstGeom>
          <a:noFill/>
          <a:ln w="28575"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endParaRPr>
          </a:p>
        </p:txBody>
      </p:sp>
      <p:sp>
        <p:nvSpPr>
          <p:cNvPr id="193" name="Google Shape;193;p8"/>
          <p:cNvSpPr/>
          <p:nvPr/>
        </p:nvSpPr>
        <p:spPr>
          <a:xfrm rot="1015417">
            <a:off x="1837660" y="2267993"/>
            <a:ext cx="701774" cy="273851"/>
          </a:xfrm>
          <a:prstGeom prst="ellipse">
            <a:avLst/>
          </a:prstGeom>
          <a:noFill/>
          <a:ln w="28575"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endParaRPr>
          </a:p>
        </p:txBody>
      </p:sp>
      <p:sp>
        <p:nvSpPr>
          <p:cNvPr id="194" name="Google Shape;194;p8"/>
          <p:cNvSpPr/>
          <p:nvPr/>
        </p:nvSpPr>
        <p:spPr>
          <a:xfrm rot="-1202104">
            <a:off x="6657395" y="1749172"/>
            <a:ext cx="687860" cy="273851"/>
          </a:xfrm>
          <a:prstGeom prst="ellipse">
            <a:avLst/>
          </a:prstGeom>
          <a:noFill/>
          <a:ln w="28575"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endParaRPr>
          </a:p>
        </p:txBody>
      </p:sp>
      <p:sp>
        <p:nvSpPr>
          <p:cNvPr id="195" name="Google Shape;195;p8"/>
          <p:cNvSpPr/>
          <p:nvPr/>
        </p:nvSpPr>
        <p:spPr>
          <a:xfrm rot="-1093326">
            <a:off x="2543907" y="2041019"/>
            <a:ext cx="727283" cy="273851"/>
          </a:xfrm>
          <a:prstGeom prst="ellipse">
            <a:avLst/>
          </a:prstGeom>
          <a:noFill/>
          <a:ln w="28575"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endParaRPr>
          </a:p>
        </p:txBody>
      </p:sp>
      <p:sp>
        <p:nvSpPr>
          <p:cNvPr id="196" name="Google Shape;196;p8"/>
          <p:cNvSpPr/>
          <p:nvPr/>
        </p:nvSpPr>
        <p:spPr>
          <a:xfrm rot="1015417">
            <a:off x="4115543" y="941208"/>
            <a:ext cx="424248" cy="723649"/>
          </a:xfrm>
          <a:prstGeom prst="ellipse">
            <a:avLst/>
          </a:prstGeom>
          <a:noFill/>
          <a:ln w="28575"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endParaRPr>
          </a:p>
        </p:txBody>
      </p:sp>
      <p:sp>
        <p:nvSpPr>
          <p:cNvPr id="197" name="Google Shape;197;p8"/>
          <p:cNvSpPr/>
          <p:nvPr/>
        </p:nvSpPr>
        <p:spPr>
          <a:xfrm rot="1015417">
            <a:off x="7863865" y="1079991"/>
            <a:ext cx="424248" cy="723649"/>
          </a:xfrm>
          <a:prstGeom prst="ellipse">
            <a:avLst/>
          </a:prstGeom>
          <a:noFill/>
          <a:ln w="28575" cap="flat" cmpd="sng">
            <a:solidFill>
              <a:srgbClr val="FF0000"/>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0555" y="65632"/>
            <a:ext cx="6626238" cy="507831"/>
          </a:xfrm>
          <a:prstGeom prst="rect">
            <a:avLst/>
          </a:prstGeom>
          <a:noFill/>
        </p:spPr>
        <p:txBody>
          <a:bodyPr wrap="none" rtlCol="0">
            <a:spAutoFit/>
          </a:bodyPr>
          <a:lstStyle/>
          <a:p>
            <a:pPr defTabSz="685800">
              <a:buClrTx/>
            </a:pPr>
            <a:r>
              <a:rPr lang="en-US" sz="2700" b="1" kern="1200" dirty="0">
                <a:solidFill>
                  <a:prstClr val="black"/>
                </a:solidFill>
                <a:latin typeface="Calibri" panose="020F0502020204030204"/>
                <a:ea typeface="+mn-ea"/>
                <a:cs typeface="+mn-cs"/>
              </a:rPr>
              <a:t>Ice Base Cape Baranova, 79°16´ N, 101°45 ´ E</a:t>
            </a:r>
            <a:endParaRPr lang="ru-RU" sz="2700" b="1" kern="1200" dirty="0">
              <a:solidFill>
                <a:prstClr val="black"/>
              </a:solidFill>
              <a:latin typeface="Calibri" panose="020F0502020204030204"/>
              <a:ea typeface="+mn-ea"/>
              <a:cs typeface="+mn-cs"/>
            </a:endParaRPr>
          </a:p>
        </p:txBody>
      </p:sp>
      <p:sp>
        <p:nvSpPr>
          <p:cNvPr id="4" name="Прямоугольник 3"/>
          <p:cNvSpPr/>
          <p:nvPr/>
        </p:nvSpPr>
        <p:spPr>
          <a:xfrm>
            <a:off x="412710" y="758940"/>
            <a:ext cx="4818091" cy="2862322"/>
          </a:xfrm>
          <a:prstGeom prst="rect">
            <a:avLst/>
          </a:prstGeom>
        </p:spPr>
        <p:txBody>
          <a:bodyPr wrap="square">
            <a:spAutoFit/>
          </a:bodyPr>
          <a:lstStyle/>
          <a:p>
            <a:pPr algn="just" defTabSz="685800">
              <a:buClrTx/>
            </a:pPr>
            <a:r>
              <a:rPr lang="en-US" sz="1800" b="1" kern="1200" dirty="0">
                <a:solidFill>
                  <a:prstClr val="black"/>
                </a:solidFill>
                <a:latin typeface="Calibri" panose="020F0502020204030204"/>
                <a:ea typeface="+mn-ea"/>
                <a:cs typeface="+mn-cs"/>
              </a:rPr>
              <a:t>June 20, 2019</a:t>
            </a:r>
            <a:r>
              <a:rPr lang="en-US" sz="1800" kern="1200" dirty="0">
                <a:solidFill>
                  <a:prstClr val="black"/>
                </a:solidFill>
                <a:latin typeface="Calibri" panose="020F0502020204030204"/>
                <a:ea typeface="+mn-ea"/>
                <a:cs typeface="+mn-cs"/>
              </a:rPr>
              <a:t> scientists from the Arctic and Antarctic Research Institute</a:t>
            </a:r>
            <a:r>
              <a:rPr lang="ru-RU" sz="1800" kern="1200" dirty="0">
                <a:solidFill>
                  <a:prstClr val="black"/>
                </a:solidFill>
                <a:latin typeface="Calibri" panose="020F0502020204030204"/>
                <a:ea typeface="+mn-ea"/>
                <a:cs typeface="+mn-cs"/>
              </a:rPr>
              <a:t> </a:t>
            </a:r>
            <a:r>
              <a:rPr lang="en-US" sz="1800" kern="1200" dirty="0">
                <a:solidFill>
                  <a:prstClr val="black"/>
                </a:solidFill>
                <a:latin typeface="Calibri" panose="020F0502020204030204"/>
                <a:ea typeface="+mn-ea"/>
                <a:cs typeface="+mn-cs"/>
              </a:rPr>
              <a:t>recorded the first</a:t>
            </a:r>
            <a:r>
              <a:rPr lang="ru-RU" sz="1800" kern="1200" dirty="0">
                <a:solidFill>
                  <a:prstClr val="black"/>
                </a:solidFill>
                <a:latin typeface="Calibri" panose="020F0502020204030204"/>
                <a:ea typeface="+mn-ea"/>
                <a:cs typeface="+mn-cs"/>
              </a:rPr>
              <a:t> </a:t>
            </a:r>
            <a:r>
              <a:rPr lang="en-US" sz="1800" kern="1200" dirty="0">
                <a:solidFill>
                  <a:prstClr val="black"/>
                </a:solidFill>
                <a:latin typeface="Calibri" panose="020F0502020204030204"/>
                <a:ea typeface="+mn-ea"/>
                <a:cs typeface="+mn-cs"/>
              </a:rPr>
              <a:t>thunderstorm at the Ice Base Cape Baranova research station.</a:t>
            </a:r>
          </a:p>
          <a:p>
            <a:pPr algn="just" defTabSz="685800">
              <a:buClrTx/>
            </a:pPr>
            <a:endParaRPr lang="en-US" sz="1800" kern="1200" dirty="0">
              <a:solidFill>
                <a:prstClr val="black"/>
              </a:solidFill>
              <a:latin typeface="Calibri" panose="020F0502020204030204"/>
              <a:ea typeface="+mn-ea"/>
              <a:cs typeface="+mn-cs"/>
            </a:endParaRPr>
          </a:p>
          <a:p>
            <a:pPr algn="just" defTabSz="685800">
              <a:buClrTx/>
            </a:pPr>
            <a:r>
              <a:rPr lang="en-US" sz="1800" b="1" kern="1200" dirty="0">
                <a:solidFill>
                  <a:prstClr val="black"/>
                </a:solidFill>
                <a:latin typeface="Calibri" panose="020F0502020204030204"/>
                <a:ea typeface="+mn-ea"/>
                <a:cs typeface="+mn-cs"/>
              </a:rPr>
              <a:t>July 27, 2022 </a:t>
            </a:r>
            <a:r>
              <a:rPr lang="en-US" sz="1800" kern="1200" dirty="0">
                <a:solidFill>
                  <a:prstClr val="black"/>
                </a:solidFill>
                <a:latin typeface="Calibri" panose="020F0502020204030204"/>
                <a:ea typeface="+mn-ea"/>
                <a:cs typeface="+mn-cs"/>
              </a:rPr>
              <a:t>scientists from the Arctic and Antarctic Research Institute recorded the longest thunderstorm ever observed in the high-latitude Arctic. The natural phenomenon lasted for 55 minutes.</a:t>
            </a:r>
          </a:p>
        </p:txBody>
      </p:sp>
      <p:pic>
        <p:nvPicPr>
          <p:cNvPr id="9" name="Рисунок 8"/>
          <p:cNvPicPr>
            <a:picLocks noChangeAspect="1"/>
          </p:cNvPicPr>
          <p:nvPr/>
        </p:nvPicPr>
        <p:blipFill>
          <a:blip r:embed="rId2"/>
          <a:stretch>
            <a:fillRect/>
          </a:stretch>
        </p:blipFill>
        <p:spPr>
          <a:xfrm>
            <a:off x="3361267" y="3302330"/>
            <a:ext cx="1776600" cy="1776600"/>
          </a:xfrm>
          <a:prstGeom prst="rect">
            <a:avLst/>
          </a:prstGeom>
        </p:spPr>
      </p:pic>
      <p:sp>
        <p:nvSpPr>
          <p:cNvPr id="5" name="Прямоугольник 4"/>
          <p:cNvSpPr/>
          <p:nvPr/>
        </p:nvSpPr>
        <p:spPr>
          <a:xfrm>
            <a:off x="1491525" y="3967117"/>
            <a:ext cx="2071401" cy="300082"/>
          </a:xfrm>
          <a:prstGeom prst="rect">
            <a:avLst/>
          </a:prstGeom>
        </p:spPr>
        <p:txBody>
          <a:bodyPr wrap="none">
            <a:spAutoFit/>
          </a:bodyPr>
          <a:lstStyle/>
          <a:p>
            <a:pPr defTabSz="685800">
              <a:buClrTx/>
            </a:pPr>
            <a:r>
              <a:rPr lang="en-US" sz="1350" u="sng" kern="1200" dirty="0">
                <a:solidFill>
                  <a:prstClr val="black"/>
                </a:solidFill>
                <a:latin typeface="Montserrat" panose="020B0604020202020204" charset="-52"/>
                <a:ea typeface="+mn-ea"/>
                <a:cs typeface="+mn-cs"/>
              </a:rPr>
              <a:t>Scan for quick access:</a:t>
            </a:r>
          </a:p>
        </p:txBody>
      </p:sp>
      <p:pic>
        <p:nvPicPr>
          <p:cNvPr id="10" name="Объект 3">
            <a:extLst>
              <a:ext uri="{FF2B5EF4-FFF2-40B4-BE49-F238E27FC236}">
                <a16:creationId xmlns:a16="http://schemas.microsoft.com/office/drawing/2014/main" id="{1E99FDD7-7690-4673-B270-DB19294979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1518" y="550380"/>
            <a:ext cx="2919339" cy="243548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pic>
      <p:pic>
        <p:nvPicPr>
          <p:cNvPr id="11" name="Рисунок 10">
            <a:extLst>
              <a:ext uri="{FF2B5EF4-FFF2-40B4-BE49-F238E27FC236}">
                <a16:creationId xmlns:a16="http://schemas.microsoft.com/office/drawing/2014/main" id="{B3992270-0BE7-4306-ADBB-EB9DD80460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9789" t="15242" r="25364" b="51575"/>
          <a:stretch/>
        </p:blipFill>
        <p:spPr>
          <a:xfrm>
            <a:off x="5230801" y="3044181"/>
            <a:ext cx="3811805" cy="1845872"/>
          </a:xfrm>
          <a:prstGeom prst="rect">
            <a:avLst/>
          </a:prstGeom>
        </p:spPr>
      </p:pic>
      <p:sp>
        <p:nvSpPr>
          <p:cNvPr id="12" name="Прямоугольник 11"/>
          <p:cNvSpPr/>
          <p:nvPr/>
        </p:nvSpPr>
        <p:spPr>
          <a:xfrm>
            <a:off x="7001934" y="3539067"/>
            <a:ext cx="905933" cy="660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ru-RU" sz="1500" kern="1200">
              <a:solidFill>
                <a:prstClr val="white"/>
              </a:solidFill>
              <a:latin typeface="Calibri" panose="020F0502020204030204"/>
            </a:endParaRPr>
          </a:p>
        </p:txBody>
      </p:sp>
    </p:spTree>
    <p:extLst>
      <p:ext uri="{BB962C8B-B14F-4D97-AF65-F5344CB8AC3E}">
        <p14:creationId xmlns:p14="http://schemas.microsoft.com/office/powerpoint/2010/main" val="2173668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9"/>
          <p:cNvSpPr txBox="1">
            <a:spLocks noGrp="1"/>
          </p:cNvSpPr>
          <p:nvPr>
            <p:ph type="title"/>
          </p:nvPr>
        </p:nvSpPr>
        <p:spPr>
          <a:xfrm>
            <a:off x="356261" y="1464277"/>
            <a:ext cx="8185050" cy="1107996"/>
          </a:xfrm>
          <a:prstGeom prst="rect">
            <a:avLst/>
          </a:prstGeom>
          <a:noFill/>
          <a:ln>
            <a:noFill/>
          </a:ln>
        </p:spPr>
        <p:txBody>
          <a:bodyPr spcFirstLastPara="1" wrap="square" lIns="0" tIns="0" rIns="0" bIns="0" anchor="ctr" anchorCtr="0">
            <a:spAutoFit/>
          </a:bodyPr>
          <a:lstStyle/>
          <a:p>
            <a:pPr algn="ctr">
              <a:lnSpc>
                <a:spcPct val="100000"/>
              </a:lnSpc>
              <a:buClr>
                <a:srgbClr val="1E4E79"/>
              </a:buClr>
              <a:buSzPts val="4800"/>
            </a:pPr>
            <a:r>
              <a:rPr lang="en-US" sz="3600" b="1" dirty="0">
                <a:solidFill>
                  <a:srgbClr val="1E4E79"/>
                </a:solidFill>
                <a:latin typeface="Arial"/>
                <a:ea typeface="Arial"/>
                <a:cs typeface="Arial"/>
                <a:sym typeface="Arial"/>
              </a:rPr>
              <a:t>Weather Comfort Outlook for</a:t>
            </a:r>
            <a:br>
              <a:rPr lang="en-US" sz="3600" b="1" dirty="0">
                <a:solidFill>
                  <a:srgbClr val="1E4E79"/>
                </a:solidFill>
                <a:latin typeface="Arial"/>
                <a:ea typeface="Arial"/>
                <a:cs typeface="Arial"/>
                <a:sym typeface="Arial"/>
              </a:rPr>
            </a:br>
            <a:r>
              <a:rPr lang="en-US" sz="3600" b="1" u="sng" dirty="0">
                <a:solidFill>
                  <a:srgbClr val="1E4E79"/>
                </a:solidFill>
                <a:latin typeface="Arial"/>
                <a:ea typeface="Arial"/>
                <a:cs typeface="Arial"/>
                <a:sym typeface="Arial"/>
              </a:rPr>
              <a:t>Winter 2025/2026</a:t>
            </a:r>
            <a:endParaRPr sz="3600" b="1" u="sng" dirty="0">
              <a:solidFill>
                <a:srgbClr val="1E4E79"/>
              </a:solidFill>
              <a:latin typeface="Arial"/>
              <a:ea typeface="Arial"/>
              <a:cs typeface="Arial"/>
              <a:sym typeface="Arial"/>
            </a:endParaRPr>
          </a:p>
        </p:txBody>
      </p:sp>
      <p:sp>
        <p:nvSpPr>
          <p:cNvPr id="2" name="Прямоугольник 1"/>
          <p:cNvSpPr/>
          <p:nvPr/>
        </p:nvSpPr>
        <p:spPr>
          <a:xfrm>
            <a:off x="2072671" y="3491758"/>
            <a:ext cx="4891083" cy="646331"/>
          </a:xfrm>
          <a:prstGeom prst="rect">
            <a:avLst/>
          </a:prstGeom>
        </p:spPr>
        <p:txBody>
          <a:bodyPr wrap="none">
            <a:spAutoFit/>
          </a:bodyPr>
          <a:lstStyle/>
          <a:p>
            <a:pPr algn="ctr" defTabSz="685800">
              <a:buClr>
                <a:srgbClr val="1E4E79"/>
              </a:buClr>
              <a:buSzPts val="3600"/>
            </a:pPr>
            <a:r>
              <a:rPr lang="en-US" sz="1800" b="1" dirty="0">
                <a:solidFill>
                  <a:srgbClr val="1E4E79"/>
                </a:solidFill>
              </a:rPr>
              <a:t>Svetlana Emelina (</a:t>
            </a:r>
            <a:r>
              <a:rPr lang="en-US" sz="1800" b="1" dirty="0" err="1">
                <a:solidFill>
                  <a:srgbClr val="1E4E79"/>
                </a:solidFill>
              </a:rPr>
              <a:t>Hydrometcenter</a:t>
            </a:r>
            <a:r>
              <a:rPr lang="en-US" sz="1800" b="1" dirty="0">
                <a:solidFill>
                  <a:srgbClr val="1E4E79"/>
                </a:solidFill>
              </a:rPr>
              <a:t> Russia)</a:t>
            </a:r>
          </a:p>
          <a:p>
            <a:pPr algn="ctr" defTabSz="685800">
              <a:buClr>
                <a:srgbClr val="1E4E79"/>
              </a:buClr>
              <a:buSzPts val="3600"/>
            </a:pPr>
            <a:r>
              <a:rPr lang="en-US" sz="1800" b="1" dirty="0">
                <a:solidFill>
                  <a:srgbClr val="1E4E79"/>
                </a:solidFill>
              </a:rPr>
              <a:t>tkachukzn@gmail.com</a:t>
            </a:r>
          </a:p>
        </p:txBody>
      </p:sp>
    </p:spTree>
    <p:extLst>
      <p:ext uri="{BB962C8B-B14F-4D97-AF65-F5344CB8AC3E}">
        <p14:creationId xmlns:p14="http://schemas.microsoft.com/office/powerpoint/2010/main" val="115327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0"/>
          <p:cNvSpPr/>
          <p:nvPr/>
        </p:nvSpPr>
        <p:spPr>
          <a:xfrm>
            <a:off x="2801399" y="908145"/>
            <a:ext cx="3616995" cy="715581"/>
          </a:xfrm>
          <a:prstGeom prst="rect">
            <a:avLst/>
          </a:prstGeom>
          <a:noFill/>
          <a:ln>
            <a:noFill/>
          </a:ln>
        </p:spPr>
        <p:txBody>
          <a:bodyPr spcFirstLastPara="1" wrap="square" lIns="0" tIns="0" rIns="0" bIns="0" anchor="ctr" anchorCtr="0">
            <a:spAutoFit/>
          </a:bodyPr>
          <a:lstStyle/>
          <a:p>
            <a:pPr algn="ctr" defTabSz="685800">
              <a:buSzPts val="1600"/>
            </a:pPr>
            <a:r>
              <a:rPr lang="en-US" sz="1200" b="1" dirty="0" err="1">
                <a:latin typeface="Calibri"/>
                <a:ea typeface="Calibri"/>
                <a:cs typeface="Calibri"/>
                <a:sym typeface="Calibri"/>
              </a:rPr>
              <a:t>Bodman’s</a:t>
            </a:r>
            <a:r>
              <a:rPr lang="en-US" sz="1200" b="1" dirty="0">
                <a:latin typeface="Calibri"/>
                <a:ea typeface="Calibri"/>
                <a:cs typeface="Calibri"/>
                <a:sym typeface="Calibri"/>
              </a:rPr>
              <a:t> weather  </a:t>
            </a:r>
          </a:p>
          <a:p>
            <a:pPr algn="ctr" defTabSz="685800">
              <a:buSzPts val="1600"/>
            </a:pPr>
            <a:r>
              <a:rPr lang="en-US" sz="1200" b="1" dirty="0">
                <a:latin typeface="Calibri"/>
                <a:ea typeface="Calibri"/>
                <a:cs typeface="Calibri"/>
                <a:sym typeface="Calibri"/>
              </a:rPr>
              <a:t>severity index (S)</a:t>
            </a:r>
            <a:endParaRPr sz="1200" b="1" dirty="0">
              <a:latin typeface="Calibri"/>
              <a:ea typeface="Calibri"/>
              <a:cs typeface="Calibri"/>
              <a:sym typeface="Calibri"/>
            </a:endParaRPr>
          </a:p>
          <a:p>
            <a:pPr algn="ctr" defTabSz="685800">
              <a:buSzPts val="1600"/>
            </a:pPr>
            <a:r>
              <a:rPr lang="en-US" sz="1200" b="1" dirty="0">
                <a:latin typeface="Calibri"/>
                <a:ea typeface="Calibri"/>
                <a:cs typeface="Calibri"/>
                <a:sym typeface="Calibri"/>
              </a:rPr>
              <a:t> </a:t>
            </a:r>
            <a:r>
              <a:rPr lang="en-US" sz="1050" b="1" dirty="0">
                <a:latin typeface="Calibri"/>
                <a:ea typeface="Calibri"/>
                <a:cs typeface="Calibri"/>
                <a:sym typeface="Calibri"/>
              </a:rPr>
              <a:t>[</a:t>
            </a:r>
            <a:r>
              <a:rPr lang="en-US" sz="1050" b="1" dirty="0" err="1">
                <a:latin typeface="Calibri"/>
                <a:ea typeface="Calibri"/>
                <a:cs typeface="Calibri"/>
                <a:sym typeface="Calibri"/>
              </a:rPr>
              <a:t>Rusanov</a:t>
            </a:r>
            <a:r>
              <a:rPr lang="en-US" sz="1050" b="1" dirty="0">
                <a:latin typeface="Calibri"/>
                <a:ea typeface="Calibri"/>
                <a:cs typeface="Calibri"/>
                <a:sym typeface="Calibri"/>
              </a:rPr>
              <a:t>, 1981, </a:t>
            </a:r>
            <a:r>
              <a:rPr lang="en-US" sz="1050" b="1" dirty="0" err="1">
                <a:latin typeface="Calibri"/>
                <a:ea typeface="Calibri"/>
                <a:cs typeface="Calibri"/>
                <a:sym typeface="Calibri"/>
              </a:rPr>
              <a:t>Isaev</a:t>
            </a:r>
            <a:r>
              <a:rPr lang="en-US" sz="1050" b="1" dirty="0">
                <a:latin typeface="Calibri"/>
                <a:ea typeface="Calibri"/>
                <a:cs typeface="Calibri"/>
                <a:sym typeface="Calibri"/>
              </a:rPr>
              <a:t>, 2003]</a:t>
            </a:r>
            <a:endParaRPr sz="1050" b="1" dirty="0">
              <a:latin typeface="Calibri"/>
              <a:ea typeface="Calibri"/>
              <a:cs typeface="Calibri"/>
              <a:sym typeface="Calibri"/>
            </a:endParaRPr>
          </a:p>
          <a:p>
            <a:pPr algn="ctr" defTabSz="685800">
              <a:buSzPts val="1400"/>
            </a:pPr>
            <a:r>
              <a:rPr lang="en-US" sz="1050" b="1" dirty="0">
                <a:latin typeface="Calibri"/>
                <a:ea typeface="Calibri"/>
                <a:cs typeface="Calibri"/>
                <a:sym typeface="Calibri"/>
              </a:rPr>
              <a:t>TEMPERATURE + WIND </a:t>
            </a:r>
            <a:endParaRPr sz="1050" b="1" dirty="0">
              <a:latin typeface="Calibri"/>
              <a:ea typeface="Calibri"/>
              <a:cs typeface="Calibri"/>
              <a:sym typeface="Calibri"/>
            </a:endParaRPr>
          </a:p>
        </p:txBody>
      </p:sp>
      <p:sp>
        <p:nvSpPr>
          <p:cNvPr id="209" name="Google Shape;209;p10"/>
          <p:cNvSpPr/>
          <p:nvPr/>
        </p:nvSpPr>
        <p:spPr>
          <a:xfrm>
            <a:off x="103170" y="987867"/>
            <a:ext cx="4403558" cy="1731213"/>
          </a:xfrm>
          <a:prstGeom prst="rect">
            <a:avLst/>
          </a:prstGeom>
          <a:noFill/>
          <a:ln>
            <a:noFill/>
          </a:ln>
        </p:spPr>
        <p:txBody>
          <a:bodyPr spcFirstLastPara="1" wrap="square" lIns="68569" tIns="34275" rIns="68569" bIns="34275" anchor="t" anchorCtr="0">
            <a:spAutoFit/>
          </a:bodyPr>
          <a:lstStyle/>
          <a:p>
            <a:pPr defTabSz="685800">
              <a:buSzPts val="1800"/>
            </a:pPr>
            <a:endParaRPr sz="1350">
              <a:latin typeface="Calibri"/>
              <a:ea typeface="Calibri"/>
              <a:cs typeface="Calibri"/>
              <a:sym typeface="Calibri"/>
            </a:endParaRPr>
          </a:p>
          <a:p>
            <a:pPr defTabSz="685800">
              <a:buSzPts val="1800"/>
            </a:pPr>
            <a:endParaRPr sz="1350">
              <a:latin typeface="Calibri"/>
              <a:ea typeface="Calibri"/>
              <a:cs typeface="Calibri"/>
              <a:sym typeface="Calibri"/>
            </a:endParaRPr>
          </a:p>
          <a:p>
            <a:pPr defTabSz="685800">
              <a:buSzPts val="1800"/>
            </a:pPr>
            <a:endParaRPr sz="1350">
              <a:latin typeface="Calibri"/>
              <a:ea typeface="Calibri"/>
              <a:cs typeface="Calibri"/>
              <a:sym typeface="Calibri"/>
            </a:endParaRPr>
          </a:p>
          <a:p>
            <a:pPr algn="ctr" defTabSz="685800">
              <a:buSzPts val="1800"/>
            </a:pPr>
            <a:endParaRPr sz="1350" i="1">
              <a:latin typeface="Calibri"/>
              <a:ea typeface="Calibri"/>
              <a:cs typeface="Calibri"/>
              <a:sym typeface="Calibri"/>
            </a:endParaRPr>
          </a:p>
          <a:p>
            <a:pPr algn="ctr" defTabSz="685800">
              <a:buSzPts val="1800"/>
            </a:pPr>
            <a:endParaRPr sz="1350" i="1">
              <a:latin typeface="Calibri"/>
              <a:ea typeface="Calibri"/>
              <a:cs typeface="Calibri"/>
              <a:sym typeface="Calibri"/>
            </a:endParaRPr>
          </a:p>
          <a:p>
            <a:pPr algn="ctr" defTabSz="685800">
              <a:buSzPts val="1800"/>
            </a:pPr>
            <a:endParaRPr sz="1350" i="1">
              <a:latin typeface="Calibri"/>
              <a:ea typeface="Calibri"/>
              <a:cs typeface="Calibri"/>
              <a:sym typeface="Calibri"/>
            </a:endParaRPr>
          </a:p>
          <a:p>
            <a:pPr algn="ctr" defTabSz="685800">
              <a:buSzPts val="1800"/>
            </a:pPr>
            <a:endParaRPr sz="1350" i="1">
              <a:latin typeface="Calibri"/>
              <a:ea typeface="Calibri"/>
              <a:cs typeface="Calibri"/>
              <a:sym typeface="Calibri"/>
            </a:endParaRPr>
          </a:p>
          <a:p>
            <a:pPr algn="ctr" defTabSz="685800">
              <a:buSzPts val="1800"/>
            </a:pPr>
            <a:endParaRPr sz="1350" i="1">
              <a:latin typeface="Calibri"/>
              <a:ea typeface="Calibri"/>
              <a:cs typeface="Calibri"/>
              <a:sym typeface="Calibri"/>
            </a:endParaRPr>
          </a:p>
        </p:txBody>
      </p:sp>
      <p:graphicFrame>
        <p:nvGraphicFramePr>
          <p:cNvPr id="210" name="Google Shape;210;p10"/>
          <p:cNvGraphicFramePr/>
          <p:nvPr/>
        </p:nvGraphicFramePr>
        <p:xfrm>
          <a:off x="5556343" y="611748"/>
          <a:ext cx="3381247" cy="1922584"/>
        </p:xfrm>
        <a:graphic>
          <a:graphicData uri="http://schemas.openxmlformats.org/drawingml/2006/table">
            <a:tbl>
              <a:tblPr>
                <a:noFill/>
              </a:tblPr>
              <a:tblGrid>
                <a:gridCol w="630993">
                  <a:extLst>
                    <a:ext uri="{9D8B030D-6E8A-4147-A177-3AD203B41FA5}">
                      <a16:colId xmlns:a16="http://schemas.microsoft.com/office/drawing/2014/main" val="20000"/>
                    </a:ext>
                  </a:extLst>
                </a:gridCol>
                <a:gridCol w="1375127">
                  <a:extLst>
                    <a:ext uri="{9D8B030D-6E8A-4147-A177-3AD203B41FA5}">
                      <a16:colId xmlns:a16="http://schemas.microsoft.com/office/drawing/2014/main" val="20001"/>
                    </a:ext>
                  </a:extLst>
                </a:gridCol>
                <a:gridCol w="1375127">
                  <a:extLst>
                    <a:ext uri="{9D8B030D-6E8A-4147-A177-3AD203B41FA5}">
                      <a16:colId xmlns:a16="http://schemas.microsoft.com/office/drawing/2014/main" val="20002"/>
                    </a:ext>
                  </a:extLst>
                </a:gridCol>
              </a:tblGrid>
              <a:tr h="560792">
                <a:tc>
                  <a:txBody>
                    <a:bodyPr/>
                    <a:lstStyle/>
                    <a:p>
                      <a:pPr marL="0" marR="0" lvl="0" indent="0" algn="ctr" rtl="0">
                        <a:lnSpc>
                          <a:spcPct val="100000"/>
                        </a:lnSpc>
                        <a:spcBef>
                          <a:spcPts val="0"/>
                        </a:spcBef>
                        <a:spcAft>
                          <a:spcPts val="0"/>
                        </a:spcAft>
                        <a:buClr>
                          <a:srgbClr val="000000"/>
                        </a:buClr>
                        <a:buSzPts val="1400"/>
                        <a:buFont typeface="Arial"/>
                        <a:buNone/>
                      </a:pPr>
                      <a:endParaRPr lang="ru-RU" sz="1100" b="1"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100" b="1" u="none" strike="noStrike" cap="none" dirty="0">
                          <a:solidFill>
                            <a:schemeClr val="dk1"/>
                          </a:solidFill>
                          <a:latin typeface="Calibri"/>
                          <a:ea typeface="Calibri"/>
                          <a:cs typeface="Calibri"/>
                          <a:sym typeface="Calibri"/>
                        </a:rPr>
                        <a:t>S</a:t>
                      </a:r>
                      <a:endParaRPr sz="1100" b="1" u="none" strike="noStrike" cap="none" dirty="0">
                        <a:solidFill>
                          <a:schemeClr val="dk1"/>
                        </a:solidFill>
                        <a:latin typeface="Calibri"/>
                        <a:ea typeface="Calibri"/>
                        <a:cs typeface="Calibri"/>
                        <a:sym typeface="Calibri"/>
                      </a:endParaRPr>
                    </a:p>
                  </a:txBody>
                  <a:tcPr marL="51431" marR="51431" marT="0" marB="0">
                    <a:solidFill>
                      <a:srgbClr val="D5DBE5"/>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100" b="1" u="none" strike="noStrike" cap="none" dirty="0">
                          <a:solidFill>
                            <a:schemeClr val="dk1"/>
                          </a:solidFill>
                          <a:latin typeface="Calibri"/>
                          <a:ea typeface="Calibri"/>
                          <a:cs typeface="Calibri"/>
                          <a:sym typeface="Calibri"/>
                        </a:rPr>
                        <a:t>Severity of the weather</a:t>
                      </a:r>
                      <a:endParaRPr sz="1100" b="1" u="none" strike="noStrike" cap="none" dirty="0">
                        <a:solidFill>
                          <a:schemeClr val="dk1"/>
                        </a:solidFill>
                        <a:latin typeface="Calibri"/>
                        <a:ea typeface="Calibri"/>
                        <a:cs typeface="Calibri"/>
                        <a:sym typeface="Calibri"/>
                      </a:endParaRPr>
                    </a:p>
                  </a:txBody>
                  <a:tcPr marL="51431" marR="51431" marT="0" marB="0" anchor="ctr">
                    <a:solidFill>
                      <a:srgbClr val="D5DBE5"/>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100" b="1" u="none" strike="noStrike" cap="none" dirty="0">
                          <a:solidFill>
                            <a:schemeClr val="dk1"/>
                          </a:solidFill>
                          <a:latin typeface="Calibri"/>
                          <a:ea typeface="Calibri"/>
                          <a:cs typeface="Calibri"/>
                          <a:sym typeface="Calibri"/>
                        </a:rPr>
                        <a:t>Working conditions</a:t>
                      </a:r>
                      <a:endParaRPr sz="1100" b="1" u="none" strike="noStrike" cap="none" dirty="0">
                        <a:solidFill>
                          <a:schemeClr val="dk1"/>
                        </a:solidFill>
                        <a:latin typeface="Calibri"/>
                        <a:ea typeface="Calibri"/>
                        <a:cs typeface="Calibri"/>
                        <a:sym typeface="Calibri"/>
                      </a:endParaRPr>
                    </a:p>
                  </a:txBody>
                  <a:tcPr marL="51431" marR="51431" marT="0" marB="0" anchor="ctr">
                    <a:solidFill>
                      <a:srgbClr val="D5DBE5"/>
                    </a:solidFill>
                  </a:tcPr>
                </a:tc>
                <a:extLst>
                  <a:ext uri="{0D108BD9-81ED-4DB2-BD59-A6C34878D82A}">
                    <a16:rowId xmlns:a16="http://schemas.microsoft.com/office/drawing/2014/main" val="10000"/>
                  </a:ext>
                </a:extLst>
              </a:tr>
              <a:tr h="369079">
                <a:tc>
                  <a:txBody>
                    <a:bodyPr/>
                    <a:lstStyle/>
                    <a:p>
                      <a:pPr marL="0" marR="0" lvl="0" indent="0" algn="ctr" rtl="0">
                        <a:lnSpc>
                          <a:spcPct val="200000"/>
                        </a:lnSpc>
                        <a:spcBef>
                          <a:spcPts val="0"/>
                        </a:spcBef>
                        <a:spcAft>
                          <a:spcPts val="0"/>
                        </a:spcAft>
                        <a:buClr>
                          <a:srgbClr val="000000"/>
                        </a:buClr>
                        <a:buSzPts val="1400"/>
                        <a:buFont typeface="Arial"/>
                        <a:buNone/>
                      </a:pPr>
                      <a:r>
                        <a:rPr lang="en-US" sz="1100" b="0" u="none" strike="noStrike" cap="none">
                          <a:solidFill>
                            <a:schemeClr val="dk1"/>
                          </a:solidFill>
                          <a:latin typeface="Calibri"/>
                          <a:ea typeface="Calibri"/>
                          <a:cs typeface="Calibri"/>
                          <a:sym typeface="Calibri"/>
                        </a:rPr>
                        <a:t>S&lt;2</a:t>
                      </a:r>
                      <a:endParaRPr sz="1100" b="0" u="none" strike="noStrike" cap="none">
                        <a:solidFill>
                          <a:schemeClr val="dk1"/>
                        </a:solidFill>
                        <a:latin typeface="Calibri"/>
                        <a:ea typeface="Calibri"/>
                        <a:cs typeface="Calibri"/>
                        <a:sym typeface="Calibri"/>
                      </a:endParaRPr>
                    </a:p>
                  </a:txBody>
                  <a:tcPr marL="51431" marR="51431" marT="0" marB="0"/>
                </a:tc>
                <a:tc>
                  <a:txBody>
                    <a:bodyPr/>
                    <a:lstStyle/>
                    <a:p>
                      <a:pPr marL="0" marR="0" lvl="0" indent="0" algn="ctr" rtl="0">
                        <a:lnSpc>
                          <a:spcPct val="200000"/>
                        </a:lnSpc>
                        <a:spcBef>
                          <a:spcPts val="0"/>
                        </a:spcBef>
                        <a:spcAft>
                          <a:spcPts val="0"/>
                        </a:spcAft>
                        <a:buClr>
                          <a:srgbClr val="000000"/>
                        </a:buClr>
                        <a:buSzPts val="1400"/>
                        <a:buFont typeface="Arial"/>
                        <a:buNone/>
                      </a:pPr>
                      <a:r>
                        <a:rPr lang="en-US" sz="1100" u="none" strike="noStrike" cap="none">
                          <a:solidFill>
                            <a:srgbClr val="000000"/>
                          </a:solidFill>
                          <a:latin typeface="Calibri"/>
                          <a:ea typeface="Calibri"/>
                          <a:cs typeface="Calibri"/>
                          <a:sym typeface="Calibri"/>
                        </a:rPr>
                        <a:t>Slightly&amp;less severe</a:t>
                      </a:r>
                      <a:endParaRPr sz="1100" b="0" u="none" strike="noStrike" cap="none">
                        <a:solidFill>
                          <a:schemeClr val="dk1"/>
                        </a:solidFill>
                        <a:latin typeface="Calibri"/>
                        <a:ea typeface="Calibri"/>
                        <a:cs typeface="Calibri"/>
                        <a:sym typeface="Calibri"/>
                      </a:endParaRPr>
                    </a:p>
                  </a:txBody>
                  <a:tcPr marL="51431" marR="51431" marT="0" marB="0">
                    <a:solidFill>
                      <a:srgbClr val="FF7C80"/>
                    </a:solidFill>
                  </a:tcPr>
                </a:tc>
                <a:tc>
                  <a:txBody>
                    <a:bodyPr/>
                    <a:lstStyle/>
                    <a:p>
                      <a:pPr marL="0" marR="0" lvl="0" indent="0" algn="ctr" rtl="0">
                        <a:lnSpc>
                          <a:spcPct val="200000"/>
                        </a:lnSpc>
                        <a:spcBef>
                          <a:spcPts val="0"/>
                        </a:spcBef>
                        <a:spcAft>
                          <a:spcPts val="0"/>
                        </a:spcAft>
                        <a:buClr>
                          <a:schemeClr val="dk1"/>
                        </a:buClr>
                        <a:buSzPts val="1400"/>
                        <a:buFont typeface="Calibri"/>
                        <a:buNone/>
                      </a:pPr>
                      <a:r>
                        <a:rPr lang="en-US" sz="1100" b="0" u="none" strike="noStrike" cap="none" dirty="0">
                          <a:solidFill>
                            <a:schemeClr val="dk1"/>
                          </a:solidFill>
                          <a:latin typeface="Calibri"/>
                          <a:ea typeface="Calibri"/>
                          <a:cs typeface="Calibri"/>
                          <a:sym typeface="Calibri"/>
                        </a:rPr>
                        <a:t>Slightly uncomfortable</a:t>
                      </a:r>
                      <a:endParaRPr sz="1100" b="0" u="none" strike="noStrike" cap="none" dirty="0">
                        <a:solidFill>
                          <a:schemeClr val="dk1"/>
                        </a:solidFill>
                        <a:latin typeface="Calibri"/>
                        <a:ea typeface="Calibri"/>
                        <a:cs typeface="Calibri"/>
                        <a:sym typeface="Calibri"/>
                      </a:endParaRPr>
                    </a:p>
                  </a:txBody>
                  <a:tcPr marL="51431" marR="51431" marT="0" marB="0">
                    <a:solidFill>
                      <a:srgbClr val="FF7C80"/>
                    </a:solidFill>
                  </a:tcPr>
                </a:tc>
                <a:extLst>
                  <a:ext uri="{0D108BD9-81ED-4DB2-BD59-A6C34878D82A}">
                    <a16:rowId xmlns:a16="http://schemas.microsoft.com/office/drawing/2014/main" val="10001"/>
                  </a:ext>
                </a:extLst>
              </a:tr>
              <a:tr h="369079">
                <a:tc>
                  <a:txBody>
                    <a:bodyPr/>
                    <a:lstStyle/>
                    <a:p>
                      <a:pPr marL="0" marR="0" lvl="0" indent="0" algn="ctr" rtl="0">
                        <a:lnSpc>
                          <a:spcPct val="200000"/>
                        </a:lnSpc>
                        <a:spcBef>
                          <a:spcPts val="0"/>
                        </a:spcBef>
                        <a:spcAft>
                          <a:spcPts val="0"/>
                        </a:spcAft>
                        <a:buClr>
                          <a:schemeClr val="dk1"/>
                        </a:buClr>
                        <a:buSzPts val="1400"/>
                        <a:buFont typeface="Calibri"/>
                        <a:buNone/>
                      </a:pPr>
                      <a:r>
                        <a:rPr lang="en-US" sz="1100" b="0" u="none" strike="noStrike" cap="none">
                          <a:solidFill>
                            <a:schemeClr val="dk1"/>
                          </a:solidFill>
                          <a:latin typeface="Calibri"/>
                          <a:ea typeface="Calibri"/>
                          <a:cs typeface="Calibri"/>
                          <a:sym typeface="Calibri"/>
                        </a:rPr>
                        <a:t>2 ≤ S &lt;5</a:t>
                      </a:r>
                      <a:endParaRPr sz="1100" b="0" u="none" strike="noStrike" cap="none">
                        <a:solidFill>
                          <a:schemeClr val="dk1"/>
                        </a:solidFill>
                        <a:latin typeface="Calibri"/>
                        <a:ea typeface="Calibri"/>
                        <a:cs typeface="Calibri"/>
                        <a:sym typeface="Calibri"/>
                      </a:endParaRPr>
                    </a:p>
                  </a:txBody>
                  <a:tcPr marL="51431" marR="51431" marT="0" marB="0"/>
                </a:tc>
                <a:tc>
                  <a:txBody>
                    <a:bodyPr/>
                    <a:lstStyle/>
                    <a:p>
                      <a:pPr marL="0" marR="0" lvl="0" indent="0" algn="ctr" rtl="0">
                        <a:lnSpc>
                          <a:spcPct val="200000"/>
                        </a:lnSpc>
                        <a:spcBef>
                          <a:spcPts val="0"/>
                        </a:spcBef>
                        <a:spcAft>
                          <a:spcPts val="0"/>
                        </a:spcAft>
                        <a:buClr>
                          <a:srgbClr val="000000"/>
                        </a:buClr>
                        <a:buSzPts val="1400"/>
                        <a:buFont typeface="Arial"/>
                        <a:buNone/>
                      </a:pPr>
                      <a:r>
                        <a:rPr lang="en-US" sz="1100" u="none" strike="noStrike" cap="none">
                          <a:solidFill>
                            <a:srgbClr val="000000"/>
                          </a:solidFill>
                          <a:latin typeface="Calibri"/>
                          <a:ea typeface="Calibri"/>
                          <a:cs typeface="Calibri"/>
                          <a:sym typeface="Calibri"/>
                        </a:rPr>
                        <a:t>Severe &amp; very severe</a:t>
                      </a:r>
                      <a:endParaRPr sz="1100" b="0" u="none" strike="noStrike" cap="none">
                        <a:solidFill>
                          <a:schemeClr val="dk1"/>
                        </a:solidFill>
                        <a:latin typeface="Calibri"/>
                        <a:ea typeface="Calibri"/>
                        <a:cs typeface="Calibri"/>
                        <a:sym typeface="Calibri"/>
                      </a:endParaRPr>
                    </a:p>
                  </a:txBody>
                  <a:tcPr marL="51431" marR="51431" marT="0" marB="0">
                    <a:solidFill>
                      <a:srgbClr val="96E8F8">
                        <a:alpha val="56470"/>
                      </a:srgbClr>
                    </a:solidFill>
                  </a:tcPr>
                </a:tc>
                <a:tc>
                  <a:txBody>
                    <a:bodyPr/>
                    <a:lstStyle/>
                    <a:p>
                      <a:pPr marL="0" marR="0" lvl="0" indent="0" algn="ctr" rtl="0">
                        <a:lnSpc>
                          <a:spcPct val="200000"/>
                        </a:lnSpc>
                        <a:spcBef>
                          <a:spcPts val="0"/>
                        </a:spcBef>
                        <a:spcAft>
                          <a:spcPts val="0"/>
                        </a:spcAft>
                        <a:buClr>
                          <a:schemeClr val="dk1"/>
                        </a:buClr>
                        <a:buSzPts val="1400"/>
                        <a:buFont typeface="Calibri"/>
                        <a:buNone/>
                      </a:pPr>
                      <a:r>
                        <a:rPr lang="en-US" sz="1100" b="0" u="none" strike="noStrike" cap="none">
                          <a:solidFill>
                            <a:schemeClr val="dk1"/>
                          </a:solidFill>
                          <a:latin typeface="Calibri"/>
                          <a:ea typeface="Calibri"/>
                          <a:cs typeface="Calibri"/>
                          <a:sym typeface="Calibri"/>
                        </a:rPr>
                        <a:t>Uncomfortable</a:t>
                      </a:r>
                      <a:endParaRPr sz="1100" b="0" u="none" strike="noStrike" cap="none">
                        <a:solidFill>
                          <a:schemeClr val="dk1"/>
                        </a:solidFill>
                        <a:latin typeface="Calibri"/>
                        <a:ea typeface="Calibri"/>
                        <a:cs typeface="Calibri"/>
                        <a:sym typeface="Calibri"/>
                      </a:endParaRPr>
                    </a:p>
                  </a:txBody>
                  <a:tcPr marL="51431" marR="51431" marT="0" marB="0">
                    <a:solidFill>
                      <a:srgbClr val="96E8F8">
                        <a:alpha val="56470"/>
                      </a:srgbClr>
                    </a:solidFill>
                  </a:tcPr>
                </a:tc>
                <a:extLst>
                  <a:ext uri="{0D108BD9-81ED-4DB2-BD59-A6C34878D82A}">
                    <a16:rowId xmlns:a16="http://schemas.microsoft.com/office/drawing/2014/main" val="10002"/>
                  </a:ext>
                </a:extLst>
              </a:tr>
              <a:tr h="369079">
                <a:tc>
                  <a:txBody>
                    <a:bodyPr/>
                    <a:lstStyle/>
                    <a:p>
                      <a:pPr marL="0" marR="0" lvl="0" indent="0" algn="ctr" rtl="0">
                        <a:lnSpc>
                          <a:spcPct val="200000"/>
                        </a:lnSpc>
                        <a:spcBef>
                          <a:spcPts val="0"/>
                        </a:spcBef>
                        <a:spcAft>
                          <a:spcPts val="0"/>
                        </a:spcAft>
                        <a:buClr>
                          <a:schemeClr val="dk1"/>
                        </a:buClr>
                        <a:buSzPts val="1400"/>
                        <a:buFont typeface="Calibri"/>
                        <a:buNone/>
                      </a:pPr>
                      <a:r>
                        <a:rPr lang="en-US" sz="1100" b="0" u="none" strike="noStrike" cap="none">
                          <a:solidFill>
                            <a:schemeClr val="dk1"/>
                          </a:solidFill>
                          <a:latin typeface="Calibri"/>
                          <a:ea typeface="Calibri"/>
                          <a:cs typeface="Calibri"/>
                          <a:sym typeface="Calibri"/>
                        </a:rPr>
                        <a:t>5 ≤ S </a:t>
                      </a:r>
                      <a:endParaRPr sz="1100" b="0" u="none" strike="noStrike" cap="none">
                        <a:solidFill>
                          <a:schemeClr val="dk1"/>
                        </a:solidFill>
                        <a:latin typeface="Calibri"/>
                        <a:ea typeface="Calibri"/>
                        <a:cs typeface="Calibri"/>
                        <a:sym typeface="Calibri"/>
                      </a:endParaRPr>
                    </a:p>
                  </a:txBody>
                  <a:tcPr marL="51431" marR="51431" marT="0" marB="0"/>
                </a:tc>
                <a:tc>
                  <a:txBody>
                    <a:bodyPr/>
                    <a:lstStyle/>
                    <a:p>
                      <a:pPr marL="0" marR="0" lvl="0" indent="0" algn="ctr" rtl="0">
                        <a:lnSpc>
                          <a:spcPct val="200000"/>
                        </a:lnSpc>
                        <a:spcBef>
                          <a:spcPts val="0"/>
                        </a:spcBef>
                        <a:spcAft>
                          <a:spcPts val="0"/>
                        </a:spcAft>
                        <a:buClr>
                          <a:srgbClr val="000000"/>
                        </a:buClr>
                        <a:buSzPts val="1400"/>
                        <a:buFont typeface="Calibri"/>
                        <a:buNone/>
                      </a:pPr>
                      <a:r>
                        <a:rPr lang="en-US" sz="1100" u="none" strike="noStrike" cap="none" dirty="0">
                          <a:solidFill>
                            <a:srgbClr val="000000"/>
                          </a:solidFill>
                          <a:latin typeface="Calibri"/>
                          <a:ea typeface="Calibri"/>
                          <a:cs typeface="Calibri"/>
                          <a:sym typeface="Calibri"/>
                        </a:rPr>
                        <a:t>Extremely severe</a:t>
                      </a:r>
                      <a:endParaRPr sz="1100" u="none" strike="noStrike" cap="none" dirty="0">
                        <a:latin typeface="Calibri"/>
                        <a:ea typeface="Calibri"/>
                        <a:cs typeface="Calibri"/>
                        <a:sym typeface="Calibri"/>
                      </a:endParaRPr>
                    </a:p>
                  </a:txBody>
                  <a:tcPr marL="51431" marR="51431" marT="0" marB="0" anchor="ctr">
                    <a:solidFill>
                      <a:srgbClr val="6666FF">
                        <a:alpha val="76862"/>
                      </a:srgbClr>
                    </a:solidFill>
                  </a:tcPr>
                </a:tc>
                <a:tc>
                  <a:txBody>
                    <a:bodyPr/>
                    <a:lstStyle/>
                    <a:p>
                      <a:pPr marL="0" marR="0" lvl="0" indent="0" algn="ctr" rtl="0">
                        <a:lnSpc>
                          <a:spcPct val="200000"/>
                        </a:lnSpc>
                        <a:spcBef>
                          <a:spcPts val="0"/>
                        </a:spcBef>
                        <a:spcAft>
                          <a:spcPts val="0"/>
                        </a:spcAft>
                        <a:buClr>
                          <a:schemeClr val="dk1"/>
                        </a:buClr>
                        <a:buSzPts val="1400"/>
                        <a:buFont typeface="Calibri"/>
                        <a:buNone/>
                      </a:pPr>
                      <a:r>
                        <a:rPr lang="en-US" sz="1100" b="0" u="none" strike="noStrike" cap="none" dirty="0">
                          <a:solidFill>
                            <a:schemeClr val="dk1"/>
                          </a:solidFill>
                          <a:latin typeface="Calibri"/>
                          <a:ea typeface="Calibri"/>
                          <a:cs typeface="Calibri"/>
                          <a:sym typeface="Calibri"/>
                        </a:rPr>
                        <a:t>Extremely discomfort</a:t>
                      </a:r>
                      <a:endParaRPr sz="1100" b="0" u="none" strike="noStrike" cap="none" dirty="0">
                        <a:solidFill>
                          <a:schemeClr val="dk1"/>
                        </a:solidFill>
                        <a:latin typeface="Calibri"/>
                        <a:ea typeface="Calibri"/>
                        <a:cs typeface="Calibri"/>
                        <a:sym typeface="Calibri"/>
                      </a:endParaRPr>
                    </a:p>
                  </a:txBody>
                  <a:tcPr marL="51431" marR="51431" marT="0" marB="0" anchor="ctr">
                    <a:solidFill>
                      <a:srgbClr val="6666FF">
                        <a:alpha val="76862"/>
                      </a:srgbClr>
                    </a:solidFill>
                  </a:tcPr>
                </a:tc>
                <a:extLst>
                  <a:ext uri="{0D108BD9-81ED-4DB2-BD59-A6C34878D82A}">
                    <a16:rowId xmlns:a16="http://schemas.microsoft.com/office/drawing/2014/main" val="10003"/>
                  </a:ext>
                </a:extLst>
              </a:tr>
            </a:tbl>
          </a:graphicData>
        </a:graphic>
      </p:graphicFrame>
      <p:sp>
        <p:nvSpPr>
          <p:cNvPr id="213" name="Google Shape;213;p10"/>
          <p:cNvSpPr txBox="1"/>
          <p:nvPr/>
        </p:nvSpPr>
        <p:spPr>
          <a:xfrm>
            <a:off x="-124224" y="-106206"/>
            <a:ext cx="9133544" cy="674513"/>
          </a:xfrm>
          <a:prstGeom prst="rect">
            <a:avLst/>
          </a:prstGeom>
          <a:noFill/>
          <a:ln>
            <a:noFill/>
          </a:ln>
        </p:spPr>
        <p:txBody>
          <a:bodyPr spcFirstLastPara="1" wrap="square" lIns="68569" tIns="34275" rIns="68569" bIns="34275" anchor="t" anchorCtr="0">
            <a:spAutoFit/>
          </a:bodyPr>
          <a:lstStyle/>
          <a:p>
            <a:pPr algn="ctr" defTabSz="685800">
              <a:lnSpc>
                <a:spcPct val="200000"/>
              </a:lnSpc>
              <a:spcBef>
                <a:spcPts val="225"/>
              </a:spcBef>
              <a:spcAft>
                <a:spcPts val="150"/>
              </a:spcAft>
              <a:buSzPts val="2400"/>
            </a:pPr>
            <a:r>
              <a:rPr lang="en-US" sz="1800" b="1" dirty="0"/>
              <a:t>Degree of discomfort in weather conditions during cold season </a:t>
            </a:r>
            <a:endParaRPr sz="1800" b="1" dirty="0"/>
          </a:p>
        </p:txBody>
      </p:sp>
      <p:sp>
        <p:nvSpPr>
          <p:cNvPr id="214" name="Google Shape;214;p10"/>
          <p:cNvSpPr/>
          <p:nvPr/>
        </p:nvSpPr>
        <p:spPr>
          <a:xfrm>
            <a:off x="233198" y="596490"/>
            <a:ext cx="3396773" cy="1685046"/>
          </a:xfrm>
          <a:prstGeom prst="rect">
            <a:avLst/>
          </a:prstGeom>
          <a:gradFill>
            <a:gsLst>
              <a:gs pos="0">
                <a:srgbClr val="F6F9FC">
                  <a:alpha val="15686"/>
                </a:srgbClr>
              </a:gs>
              <a:gs pos="74000">
                <a:srgbClr val="B3D1EC"/>
              </a:gs>
              <a:gs pos="83000">
                <a:srgbClr val="B3D1EC"/>
              </a:gs>
              <a:gs pos="100000">
                <a:srgbClr val="CCE0F2"/>
              </a:gs>
            </a:gsLst>
            <a:lin ang="5400000" scaled="0"/>
          </a:gradFill>
          <a:ln w="9525" cap="flat" cmpd="sng">
            <a:solidFill>
              <a:srgbClr val="002060"/>
            </a:solidFill>
            <a:prstDash val="solid"/>
            <a:round/>
            <a:headEnd type="none" w="sm" len="sm"/>
            <a:tailEnd type="none" w="sm" len="sm"/>
          </a:ln>
        </p:spPr>
        <p:txBody>
          <a:bodyPr spcFirstLastPara="1" wrap="square" lIns="68569" tIns="34275" rIns="68569" bIns="34275" anchor="t" anchorCtr="0">
            <a:spAutoFit/>
          </a:bodyPr>
          <a:lstStyle/>
          <a:p>
            <a:pPr defTabSz="685800">
              <a:buSzPts val="2000"/>
            </a:pPr>
            <a:r>
              <a:rPr lang="en-US" sz="1500" dirty="0">
                <a:solidFill>
                  <a:srgbClr val="1F1F1F"/>
                </a:solidFill>
                <a:latin typeface="Calibri"/>
                <a:ea typeface="Calibri"/>
                <a:cs typeface="Calibri"/>
                <a:sym typeface="Calibri"/>
              </a:rPr>
              <a:t>Unfavorable weather and natural factors in the Arctic:</a:t>
            </a:r>
            <a:endParaRPr sz="1500" dirty="0">
              <a:latin typeface="Calibri"/>
              <a:ea typeface="Calibri"/>
              <a:cs typeface="Calibri"/>
              <a:sym typeface="Calibri"/>
            </a:endParaRPr>
          </a:p>
          <a:p>
            <a:pPr marL="214313" indent="-214313" defTabSz="685800">
              <a:buSzPts val="1800"/>
              <a:buFont typeface="Arial"/>
              <a:buChar char="•"/>
            </a:pPr>
            <a:r>
              <a:rPr lang="en-US" sz="1500" dirty="0">
                <a:solidFill>
                  <a:srgbClr val="1F1F1F"/>
                </a:solidFill>
                <a:latin typeface="Calibri"/>
                <a:ea typeface="Calibri"/>
                <a:cs typeface="Calibri"/>
                <a:sym typeface="Calibri"/>
              </a:rPr>
              <a:t>low temperatures</a:t>
            </a:r>
            <a:endParaRPr sz="1500" dirty="0">
              <a:latin typeface="Calibri"/>
              <a:ea typeface="Calibri"/>
              <a:cs typeface="Calibri"/>
              <a:sym typeface="Calibri"/>
            </a:endParaRPr>
          </a:p>
          <a:p>
            <a:pPr marL="214313" indent="-214313" defTabSz="685800">
              <a:buSzPts val="1800"/>
              <a:buFont typeface="Arial"/>
              <a:buChar char="•"/>
            </a:pPr>
            <a:r>
              <a:rPr lang="en-US" sz="1500" dirty="0">
                <a:solidFill>
                  <a:srgbClr val="1F1F1F"/>
                </a:solidFill>
                <a:latin typeface="Calibri"/>
                <a:ea typeface="Calibri"/>
                <a:cs typeface="Calibri"/>
                <a:sym typeface="Calibri"/>
              </a:rPr>
              <a:t>high wind speed (=cooling)</a:t>
            </a:r>
            <a:endParaRPr sz="1500" dirty="0">
              <a:latin typeface="Calibri"/>
              <a:ea typeface="Calibri"/>
              <a:cs typeface="Calibri"/>
              <a:sym typeface="Calibri"/>
            </a:endParaRPr>
          </a:p>
          <a:p>
            <a:pPr marL="214313" indent="-214313" defTabSz="685800">
              <a:buSzPts val="1800"/>
              <a:buFont typeface="Arial"/>
              <a:buChar char="•"/>
            </a:pPr>
            <a:r>
              <a:rPr lang="en-US" sz="1500" dirty="0">
                <a:solidFill>
                  <a:srgbClr val="1F1F1F"/>
                </a:solidFill>
                <a:latin typeface="Calibri"/>
                <a:ea typeface="Calibri"/>
                <a:cs typeface="Calibri"/>
                <a:sym typeface="Calibri"/>
              </a:rPr>
              <a:t>high humidity</a:t>
            </a:r>
            <a:endParaRPr sz="1500" dirty="0">
              <a:latin typeface="Calibri"/>
              <a:ea typeface="Calibri"/>
              <a:cs typeface="Calibri"/>
              <a:sym typeface="Calibri"/>
            </a:endParaRPr>
          </a:p>
          <a:p>
            <a:pPr marL="214313" indent="-214313" defTabSz="685800">
              <a:buSzPts val="1800"/>
              <a:buFont typeface="Arial"/>
              <a:buChar char="•"/>
            </a:pPr>
            <a:r>
              <a:rPr lang="en-US" sz="1500" dirty="0">
                <a:solidFill>
                  <a:srgbClr val="1F1F1F"/>
                </a:solidFill>
                <a:latin typeface="Calibri"/>
                <a:ea typeface="Calibri"/>
                <a:cs typeface="Calibri"/>
                <a:sym typeface="Calibri"/>
              </a:rPr>
              <a:t>lack of sun</a:t>
            </a:r>
            <a:endParaRPr sz="1500" dirty="0">
              <a:latin typeface="Calibri"/>
              <a:ea typeface="Calibri"/>
              <a:cs typeface="Calibri"/>
              <a:sym typeface="Calibri"/>
            </a:endParaRPr>
          </a:p>
          <a:p>
            <a:pPr marL="214313" indent="-214313" defTabSz="685800">
              <a:buSzPts val="1800"/>
              <a:buFont typeface="Arial"/>
              <a:buChar char="•"/>
            </a:pPr>
            <a:r>
              <a:rPr lang="en-US" sz="1500" dirty="0">
                <a:solidFill>
                  <a:srgbClr val="1F1F1F"/>
                </a:solidFill>
                <a:latin typeface="Calibri"/>
                <a:ea typeface="Calibri"/>
                <a:cs typeface="Calibri"/>
                <a:sym typeface="Calibri"/>
              </a:rPr>
              <a:t>geomagnetic phenomena</a:t>
            </a:r>
            <a:endParaRPr sz="1500" dirty="0">
              <a:latin typeface="Calibri"/>
              <a:ea typeface="Calibri"/>
              <a:cs typeface="Calibri"/>
              <a:sym typeface="Calibri"/>
            </a:endParaRPr>
          </a:p>
        </p:txBody>
      </p:sp>
      <p:sp>
        <p:nvSpPr>
          <p:cNvPr id="9" name="Google Shape;212;p10"/>
          <p:cNvSpPr/>
          <p:nvPr/>
        </p:nvSpPr>
        <p:spPr>
          <a:xfrm>
            <a:off x="294300" y="2449925"/>
            <a:ext cx="4620601" cy="2721514"/>
          </a:xfrm>
          <a:prstGeom prst="rect">
            <a:avLst/>
          </a:prstGeom>
          <a:noFill/>
          <a:ln>
            <a:noFill/>
          </a:ln>
        </p:spPr>
        <p:txBody>
          <a:bodyPr spcFirstLastPara="1" wrap="square" lIns="0" tIns="0" rIns="0" bIns="0" anchor="ctr" anchorCtr="0">
            <a:spAutoFit/>
          </a:bodyPr>
          <a:lstStyle/>
          <a:p>
            <a:pPr marL="214313" indent="-214313" algn="just" defTabSz="685800">
              <a:buSzPts val="1800"/>
              <a:buFont typeface="Arial" panose="020B0604020202020204" pitchFamily="34" charset="0"/>
              <a:buChar char="•"/>
            </a:pPr>
            <a:r>
              <a:rPr lang="en-US" sz="1350" b="1" dirty="0">
                <a:latin typeface="Calibri"/>
                <a:ea typeface="Calibri"/>
                <a:cs typeface="Calibri"/>
                <a:sym typeface="Calibri"/>
              </a:rPr>
              <a:t>Forecast: </a:t>
            </a:r>
            <a:r>
              <a:rPr lang="en-US" sz="1350" dirty="0">
                <a:latin typeface="Calibri"/>
                <a:ea typeface="Calibri"/>
                <a:cs typeface="Calibri"/>
                <a:sym typeface="Calibri"/>
              </a:rPr>
              <a:t>INM-CM* model </a:t>
            </a:r>
            <a:r>
              <a:rPr lang="en-US" sz="1350" b="1" dirty="0">
                <a:solidFill>
                  <a:srgbClr val="4472C4">
                    <a:lumMod val="75000"/>
                  </a:srgbClr>
                </a:solidFill>
                <a:latin typeface="Calibri"/>
                <a:ea typeface="Calibri"/>
                <a:cs typeface="Calibri"/>
                <a:sym typeface="Calibri"/>
              </a:rPr>
              <a:t>since </a:t>
            </a:r>
            <a:r>
              <a:rPr lang="en-US" sz="1350" b="1" dirty="0">
                <a:solidFill>
                  <a:srgbClr val="4472C4">
                    <a:lumMod val="75000"/>
                  </a:srgbClr>
                </a:solidFill>
                <a:latin typeface="Calibri" panose="020F0502020204030204" pitchFamily="34" charset="0"/>
                <a:ea typeface="Calibri"/>
                <a:cs typeface="Calibri" panose="020F0502020204030204" pitchFamily="34" charset="0"/>
                <a:sym typeface="Calibri"/>
              </a:rPr>
              <a:t>summer-2025 NEW version</a:t>
            </a:r>
            <a:r>
              <a:rPr lang="ru-RU" sz="1350" b="1" dirty="0">
                <a:solidFill>
                  <a:srgbClr val="4472C4">
                    <a:lumMod val="75000"/>
                  </a:srgbClr>
                </a:solidFill>
                <a:latin typeface="Calibri" panose="020F0502020204030204" pitchFamily="34" charset="0"/>
                <a:ea typeface="Calibri"/>
                <a:cs typeface="Calibri" panose="020F0502020204030204" pitchFamily="34" charset="0"/>
                <a:sym typeface="Calibri"/>
              </a:rPr>
              <a:t> 6 </a:t>
            </a:r>
            <a:r>
              <a:rPr lang="en-US" sz="1350" b="1" dirty="0">
                <a:solidFill>
                  <a:srgbClr val="4472C4">
                    <a:lumMod val="75000"/>
                  </a:srgbClr>
                </a:solidFill>
                <a:latin typeface="Calibri" panose="020F0502020204030204" pitchFamily="34" charset="0"/>
                <a:cs typeface="Calibri" panose="020F0502020204030204" pitchFamily="34" charset="0"/>
              </a:rPr>
              <a:t>is used to forecast the severity of weather conditions</a:t>
            </a:r>
            <a:r>
              <a:rPr lang="en-US" sz="1350" b="1" dirty="0">
                <a:solidFill>
                  <a:srgbClr val="4472C4">
                    <a:lumMod val="75000"/>
                  </a:srgbClr>
                </a:solidFill>
                <a:latin typeface="Calibri" panose="020F0502020204030204" pitchFamily="34" charset="0"/>
                <a:ea typeface="Calibri"/>
                <a:cs typeface="Calibri" panose="020F0502020204030204" pitchFamily="34" charset="0"/>
                <a:sym typeface="Calibri"/>
              </a:rPr>
              <a:t> </a:t>
            </a:r>
            <a:endParaRPr lang="ru-RU" sz="1350" dirty="0">
              <a:latin typeface="Calibri"/>
              <a:ea typeface="Calibri"/>
              <a:cs typeface="Calibri"/>
              <a:sym typeface="Calibri"/>
            </a:endParaRPr>
          </a:p>
          <a:p>
            <a:pPr marL="214313" indent="-214313" algn="just" defTabSz="685800">
              <a:buSzPts val="1800"/>
              <a:buFont typeface="Arial"/>
              <a:buChar char="•"/>
            </a:pPr>
            <a:r>
              <a:rPr lang="en-US" sz="1350" dirty="0">
                <a:latin typeface="Calibri"/>
                <a:ea typeface="Calibri"/>
                <a:cs typeface="Calibri"/>
                <a:sym typeface="Calibri"/>
              </a:rPr>
              <a:t>resolution 1.25°×1.25° (version 5  2.5°x2.5</a:t>
            </a:r>
            <a:r>
              <a:rPr lang="en-US" sz="1050" dirty="0">
                <a:latin typeface="Calibri"/>
                <a:ea typeface="Calibri"/>
                <a:cs typeface="Calibri"/>
                <a:sym typeface="Calibri"/>
              </a:rPr>
              <a:t>°)</a:t>
            </a:r>
            <a:endParaRPr sz="1050" dirty="0"/>
          </a:p>
          <a:p>
            <a:pPr marL="214313" indent="-214313" algn="just" defTabSz="685800">
              <a:buSzPts val="1800"/>
              <a:buFont typeface="Arial"/>
              <a:buChar char="•"/>
            </a:pPr>
            <a:r>
              <a:rPr lang="en-US" sz="1350" dirty="0">
                <a:latin typeface="Calibri"/>
                <a:ea typeface="Calibri"/>
                <a:cs typeface="Calibri"/>
                <a:sym typeface="Calibri"/>
              </a:rPr>
              <a:t>30 ensemble members</a:t>
            </a:r>
            <a:r>
              <a:rPr lang="ru-RU" sz="1350" dirty="0">
                <a:latin typeface="Calibri"/>
                <a:ea typeface="Calibri"/>
                <a:cs typeface="Calibri"/>
                <a:sym typeface="Calibri"/>
              </a:rPr>
              <a:t> (</a:t>
            </a:r>
            <a:r>
              <a:rPr lang="en-US" sz="1350" dirty="0">
                <a:latin typeface="Calibri"/>
                <a:ea typeface="Calibri"/>
                <a:cs typeface="Calibri"/>
                <a:sym typeface="Calibri"/>
              </a:rPr>
              <a:t>version 6 20 members)</a:t>
            </a:r>
            <a:endParaRPr sz="1350" dirty="0"/>
          </a:p>
          <a:p>
            <a:pPr algn="just" defTabSz="685800">
              <a:lnSpc>
                <a:spcPct val="130000"/>
              </a:lnSpc>
              <a:buSzPts val="1800"/>
            </a:pPr>
            <a:r>
              <a:rPr lang="en-US" sz="1350" b="1" dirty="0">
                <a:latin typeface="Calibri"/>
                <a:ea typeface="Calibri"/>
                <a:cs typeface="Calibri"/>
                <a:sym typeface="Calibri"/>
              </a:rPr>
              <a:t> </a:t>
            </a:r>
            <a:endParaRPr sz="1050" dirty="0"/>
          </a:p>
          <a:p>
            <a:pPr algn="just" defTabSz="685800">
              <a:lnSpc>
                <a:spcPct val="130000"/>
              </a:lnSpc>
              <a:buSzPts val="1800"/>
            </a:pPr>
            <a:endParaRPr sz="1350" b="1" dirty="0">
              <a:latin typeface="Calibri"/>
              <a:ea typeface="Calibri"/>
              <a:cs typeface="Calibri"/>
              <a:sym typeface="Calibri"/>
            </a:endParaRPr>
          </a:p>
          <a:p>
            <a:pPr algn="just" defTabSz="685800">
              <a:lnSpc>
                <a:spcPct val="130000"/>
              </a:lnSpc>
              <a:buSzPts val="1800"/>
            </a:pPr>
            <a:endParaRPr sz="1350" b="1" dirty="0">
              <a:latin typeface="Calibri"/>
              <a:ea typeface="Calibri"/>
              <a:cs typeface="Calibri"/>
              <a:sym typeface="Calibri"/>
            </a:endParaRPr>
          </a:p>
          <a:p>
            <a:pPr algn="just" defTabSz="685800">
              <a:lnSpc>
                <a:spcPct val="130000"/>
              </a:lnSpc>
              <a:buSzPts val="1800"/>
            </a:pPr>
            <a:endParaRPr sz="1350" b="1" dirty="0">
              <a:latin typeface="Calibri"/>
              <a:ea typeface="Calibri"/>
              <a:cs typeface="Calibri"/>
              <a:sym typeface="Calibri"/>
            </a:endParaRPr>
          </a:p>
          <a:p>
            <a:pPr algn="just" defTabSz="685800">
              <a:lnSpc>
                <a:spcPct val="130000"/>
              </a:lnSpc>
              <a:buSzPts val="1800"/>
            </a:pPr>
            <a:endParaRPr sz="1350" b="1" dirty="0">
              <a:latin typeface="Calibri"/>
              <a:ea typeface="Calibri"/>
              <a:cs typeface="Calibri"/>
              <a:sym typeface="Calibri"/>
            </a:endParaRPr>
          </a:p>
          <a:p>
            <a:pPr algn="just" defTabSz="685800">
              <a:lnSpc>
                <a:spcPct val="130000"/>
              </a:lnSpc>
              <a:buSzPts val="1800"/>
            </a:pPr>
            <a:endParaRPr sz="1350" b="1" dirty="0">
              <a:latin typeface="Calibri"/>
              <a:ea typeface="Calibri"/>
              <a:cs typeface="Calibri"/>
              <a:sym typeface="Calibri"/>
            </a:endParaRPr>
          </a:p>
          <a:p>
            <a:pPr algn="just" defTabSz="685800">
              <a:lnSpc>
                <a:spcPct val="130000"/>
              </a:lnSpc>
              <a:buSzPts val="1800"/>
            </a:pPr>
            <a:endParaRPr sz="1350" b="1" dirty="0">
              <a:latin typeface="Calibri"/>
              <a:ea typeface="Calibri"/>
              <a:cs typeface="Calibri"/>
              <a:sym typeface="Calibri"/>
            </a:endParaRPr>
          </a:p>
        </p:txBody>
      </p:sp>
      <p:cxnSp>
        <p:nvCxnSpPr>
          <p:cNvPr id="3" name="Прямая со стрелкой 2"/>
          <p:cNvCxnSpPr/>
          <p:nvPr/>
        </p:nvCxnSpPr>
        <p:spPr>
          <a:xfrm>
            <a:off x="3629971" y="1623725"/>
            <a:ext cx="18873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Таблица 11"/>
          <p:cNvGraphicFramePr>
            <a:graphicFrameLocks noGrp="1"/>
          </p:cNvGraphicFramePr>
          <p:nvPr/>
        </p:nvGraphicFramePr>
        <p:xfrm>
          <a:off x="564547" y="3853439"/>
          <a:ext cx="3809211" cy="960120"/>
        </p:xfrm>
        <a:graphic>
          <a:graphicData uri="http://schemas.openxmlformats.org/drawingml/2006/table">
            <a:tbl>
              <a:tblPr firstRow="1" firstCol="1" bandRow="1"/>
              <a:tblGrid>
                <a:gridCol w="2189189">
                  <a:extLst>
                    <a:ext uri="{9D8B030D-6E8A-4147-A177-3AD203B41FA5}">
                      <a16:colId xmlns:a16="http://schemas.microsoft.com/office/drawing/2014/main" val="2609397362"/>
                    </a:ext>
                  </a:extLst>
                </a:gridCol>
                <a:gridCol w="855938">
                  <a:extLst>
                    <a:ext uri="{9D8B030D-6E8A-4147-A177-3AD203B41FA5}">
                      <a16:colId xmlns:a16="http://schemas.microsoft.com/office/drawing/2014/main" val="1195494100"/>
                    </a:ext>
                  </a:extLst>
                </a:gridCol>
                <a:gridCol w="764084">
                  <a:extLst>
                    <a:ext uri="{9D8B030D-6E8A-4147-A177-3AD203B41FA5}">
                      <a16:colId xmlns:a16="http://schemas.microsoft.com/office/drawing/2014/main" val="4105584431"/>
                    </a:ext>
                  </a:extLst>
                </a:gridCol>
              </a:tblGrid>
              <a:tr h="137160">
                <a:tc>
                  <a:txBody>
                    <a:bodyPr/>
                    <a:lstStyle/>
                    <a:p>
                      <a:pPr algn="ctr">
                        <a:spcAft>
                          <a:spcPts val="0"/>
                        </a:spcAft>
                      </a:pPr>
                      <a:r>
                        <a:rPr lang="ru-RU" sz="900" dirty="0">
                          <a:effectLst/>
                          <a:latin typeface="Calibri" panose="020F0502020204030204" pitchFamily="34" charset="0"/>
                          <a:cs typeface="Calibri" panose="020F0502020204030204" pitchFamily="34" charset="0"/>
                        </a:rPr>
                        <a:t> </a:t>
                      </a:r>
                      <a:endParaRPr lang="ru-RU" sz="900"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tc>
                <a:tc gridSpan="2">
                  <a:txBody>
                    <a:bodyPr/>
                    <a:lstStyle/>
                    <a:p>
                      <a:pPr algn="ctr">
                        <a:spcAft>
                          <a:spcPts val="0"/>
                        </a:spcAft>
                      </a:pPr>
                      <a:r>
                        <a:rPr lang="en-US" sz="900" dirty="0">
                          <a:effectLst/>
                          <a:latin typeface="Calibri" panose="020F0502020204030204" pitchFamily="34" charset="0"/>
                          <a:cs typeface="Calibri" panose="020F0502020204030204" pitchFamily="34" charset="0"/>
                        </a:rPr>
                        <a:t>GLOBE</a:t>
                      </a:r>
                      <a:endParaRPr lang="ru-RU" sz="900"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tc>
                <a:tc hMerge="1">
                  <a:txBody>
                    <a:bodyPr/>
                    <a:lstStyle/>
                    <a:p>
                      <a:endParaRPr lang="ru-RU"/>
                    </a:p>
                  </a:txBody>
                  <a:tcPr/>
                </a:tc>
                <a:extLst>
                  <a:ext uri="{0D108BD9-81ED-4DB2-BD59-A6C34878D82A}">
                    <a16:rowId xmlns:a16="http://schemas.microsoft.com/office/drawing/2014/main" val="1284606588"/>
                  </a:ext>
                </a:extLst>
              </a:tr>
              <a:tr h="137160">
                <a:tc>
                  <a:txBody>
                    <a:bodyPr/>
                    <a:lstStyle/>
                    <a:p>
                      <a:pPr algn="ctr">
                        <a:spcAft>
                          <a:spcPts val="0"/>
                        </a:spcAft>
                      </a:pPr>
                      <a:r>
                        <a:rPr lang="ru-RU" sz="900" dirty="0">
                          <a:effectLst/>
                          <a:latin typeface="Calibri" panose="020F0502020204030204" pitchFamily="34" charset="0"/>
                          <a:cs typeface="Calibri" panose="020F0502020204030204" pitchFamily="34" charset="0"/>
                        </a:rPr>
                        <a:t> </a:t>
                      </a:r>
                      <a:endParaRPr lang="ru-RU" sz="900"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tc>
                <a:tc>
                  <a:txBody>
                    <a:bodyPr/>
                    <a:lstStyle/>
                    <a:p>
                      <a:pPr algn="ctr">
                        <a:spcAft>
                          <a:spcPts val="0"/>
                        </a:spcAft>
                      </a:pPr>
                      <a:r>
                        <a:rPr lang="en-US" sz="900" b="1" dirty="0">
                          <a:effectLst/>
                          <a:latin typeface="Calibri" panose="020F0502020204030204" pitchFamily="34" charset="0"/>
                          <a:cs typeface="Calibri" panose="020F0502020204030204" pitchFamily="34" charset="0"/>
                        </a:rPr>
                        <a:t>OLD</a:t>
                      </a:r>
                      <a:endParaRPr lang="ru-RU" sz="900" b="1"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tc>
                <a:tc>
                  <a:txBody>
                    <a:bodyPr/>
                    <a:lstStyle/>
                    <a:p>
                      <a:pPr algn="ctr">
                        <a:spcAft>
                          <a:spcPts val="0"/>
                        </a:spcAft>
                      </a:pPr>
                      <a:r>
                        <a:rPr lang="en-US" sz="900" b="1" dirty="0">
                          <a:effectLst/>
                          <a:latin typeface="Calibri" panose="020F0502020204030204" pitchFamily="34" charset="0"/>
                          <a:cs typeface="Calibri" panose="020F0502020204030204" pitchFamily="34" charset="0"/>
                        </a:rPr>
                        <a:t>NEW</a:t>
                      </a:r>
                      <a:endParaRPr lang="ru-RU" sz="900" b="1"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tc>
                <a:extLst>
                  <a:ext uri="{0D108BD9-81ED-4DB2-BD59-A6C34878D82A}">
                    <a16:rowId xmlns:a16="http://schemas.microsoft.com/office/drawing/2014/main" val="2484612268"/>
                  </a:ext>
                </a:extLst>
              </a:tr>
              <a:tr h="13716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a:effectLst/>
                          <a:latin typeface="Calibri" panose="020F0502020204030204" pitchFamily="34" charset="0"/>
                          <a:cs typeface="Calibri" panose="020F0502020204030204" pitchFamily="34" charset="0"/>
                        </a:rPr>
                        <a:t>RMSE (</a:t>
                      </a:r>
                      <a:r>
                        <a:rPr lang="en-US" sz="900" dirty="0">
                          <a:solidFill>
                            <a:srgbClr val="1F1F1F"/>
                          </a:solidFill>
                          <a:latin typeface="Calibri" panose="020F0502020204030204" pitchFamily="34" charset="0"/>
                          <a:cs typeface="Calibri" panose="020F0502020204030204" pitchFamily="34" charset="0"/>
                        </a:rPr>
                        <a:t>Root mean square error</a:t>
                      </a:r>
                      <a:r>
                        <a:rPr lang="en-US" sz="900" dirty="0">
                          <a:solidFill>
                            <a:srgbClr val="000000"/>
                          </a:solidFill>
                          <a:effectLst/>
                          <a:latin typeface="Calibri" panose="020F0502020204030204" pitchFamily="34" charset="0"/>
                          <a:cs typeface="Calibri" panose="020F0502020204030204" pitchFamily="34" charset="0"/>
                        </a:rPr>
                        <a:t>)</a:t>
                      </a:r>
                      <a:endParaRPr lang="en-US" sz="900" dirty="0">
                        <a:solidFill>
                          <a:srgbClr val="1F1F1F"/>
                        </a:solidFill>
                        <a:latin typeface="Calibri" panose="020F0502020204030204" pitchFamily="34" charset="0"/>
                        <a:cs typeface="Calibri" panose="020F0502020204030204" pitchFamily="34" charset="0"/>
                      </a:endParaRPr>
                    </a:p>
                  </a:txBody>
                  <a:tcPr marL="51435" marR="51435" marT="0" marB="0"/>
                </a:tc>
                <a:tc>
                  <a:txBody>
                    <a:bodyPr/>
                    <a:lstStyle/>
                    <a:p>
                      <a:pPr algn="ctr">
                        <a:spcAft>
                          <a:spcPts val="0"/>
                        </a:spcAft>
                      </a:pPr>
                      <a:r>
                        <a:rPr lang="en-US" sz="900">
                          <a:effectLst/>
                          <a:latin typeface="Calibri" panose="020F0502020204030204" pitchFamily="34" charset="0"/>
                          <a:cs typeface="Calibri" panose="020F0502020204030204" pitchFamily="34" charset="0"/>
                        </a:rPr>
                        <a:t>0.69</a:t>
                      </a:r>
                      <a:endParaRPr lang="ru-RU" sz="90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tc>
                <a:tc>
                  <a:txBody>
                    <a:bodyPr/>
                    <a:lstStyle/>
                    <a:p>
                      <a:pPr algn="ctr">
                        <a:spcAft>
                          <a:spcPts val="0"/>
                        </a:spcAft>
                      </a:pPr>
                      <a:r>
                        <a:rPr lang="en-US" sz="900" dirty="0">
                          <a:effectLst/>
                          <a:latin typeface="Calibri" panose="020F0502020204030204" pitchFamily="34" charset="0"/>
                          <a:cs typeface="Calibri" panose="020F0502020204030204" pitchFamily="34" charset="0"/>
                        </a:rPr>
                        <a:t>0.68</a:t>
                      </a:r>
                      <a:endParaRPr lang="ru-RU" sz="900"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tc>
                <a:extLst>
                  <a:ext uri="{0D108BD9-81ED-4DB2-BD59-A6C34878D82A}">
                    <a16:rowId xmlns:a16="http://schemas.microsoft.com/office/drawing/2014/main" val="2527069542"/>
                  </a:ext>
                </a:extLst>
              </a:tr>
              <a:tr h="13716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a:effectLst/>
                          <a:latin typeface="Calibri" panose="020F0502020204030204" pitchFamily="34" charset="0"/>
                          <a:cs typeface="Calibri" panose="020F0502020204030204" pitchFamily="34" charset="0"/>
                        </a:rPr>
                        <a:t>ACC (</a:t>
                      </a:r>
                      <a:r>
                        <a:rPr lang="ru-RU" sz="900" dirty="0" err="1">
                          <a:latin typeface="Calibri" panose="020F0502020204030204" pitchFamily="34" charset="0"/>
                          <a:cs typeface="Calibri" panose="020F0502020204030204" pitchFamily="34" charset="0"/>
                        </a:rPr>
                        <a:t>anomaly</a:t>
                      </a:r>
                      <a:r>
                        <a:rPr lang="ru-RU" sz="900" dirty="0">
                          <a:latin typeface="Calibri" panose="020F0502020204030204" pitchFamily="34" charset="0"/>
                          <a:cs typeface="Calibri" panose="020F0502020204030204" pitchFamily="34" charset="0"/>
                        </a:rPr>
                        <a:t> </a:t>
                      </a:r>
                      <a:r>
                        <a:rPr lang="ru-RU" sz="900" dirty="0" err="1">
                          <a:latin typeface="Calibri" panose="020F0502020204030204" pitchFamily="34" charset="0"/>
                          <a:cs typeface="Calibri" panose="020F0502020204030204" pitchFamily="34" charset="0"/>
                        </a:rPr>
                        <a:t>correlation</a:t>
                      </a:r>
                      <a:r>
                        <a:rPr lang="ru-RU" sz="900" dirty="0">
                          <a:latin typeface="Calibri" panose="020F0502020204030204" pitchFamily="34" charset="0"/>
                          <a:cs typeface="Calibri" panose="020F0502020204030204" pitchFamily="34" charset="0"/>
                        </a:rPr>
                        <a:t> </a:t>
                      </a:r>
                      <a:r>
                        <a:rPr lang="ru-RU" sz="900" dirty="0" err="1">
                          <a:latin typeface="Calibri" panose="020F0502020204030204" pitchFamily="34" charset="0"/>
                          <a:cs typeface="Calibri" panose="020F0502020204030204" pitchFamily="34" charset="0"/>
                        </a:rPr>
                        <a:t>coefficien</a:t>
                      </a:r>
                      <a:r>
                        <a:rPr lang="en-US" sz="900" dirty="0">
                          <a:latin typeface="Calibri" panose="020F0502020204030204" pitchFamily="34" charset="0"/>
                          <a:cs typeface="Calibri" panose="020F0502020204030204" pitchFamily="34" charset="0"/>
                        </a:rPr>
                        <a:t>t)</a:t>
                      </a:r>
                      <a:endParaRPr lang="ru-RU" sz="900" dirty="0">
                        <a:latin typeface="Calibri" panose="020F0502020204030204" pitchFamily="34" charset="0"/>
                        <a:cs typeface="Calibri" panose="020F0502020204030204" pitchFamily="34" charset="0"/>
                      </a:endParaRPr>
                    </a:p>
                  </a:txBody>
                  <a:tcPr marL="51435" marR="51435" marT="0" marB="0"/>
                </a:tc>
                <a:tc>
                  <a:txBody>
                    <a:bodyPr/>
                    <a:lstStyle/>
                    <a:p>
                      <a:pPr algn="ctr">
                        <a:spcAft>
                          <a:spcPts val="0"/>
                        </a:spcAft>
                      </a:pPr>
                      <a:r>
                        <a:rPr lang="en-US" sz="900">
                          <a:effectLst/>
                          <a:latin typeface="Calibri" panose="020F0502020204030204" pitchFamily="34" charset="0"/>
                          <a:cs typeface="Calibri" panose="020F0502020204030204" pitchFamily="34" charset="0"/>
                        </a:rPr>
                        <a:t>0.51</a:t>
                      </a:r>
                      <a:endParaRPr lang="ru-RU" sz="90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tc>
                <a:tc>
                  <a:txBody>
                    <a:bodyPr/>
                    <a:lstStyle/>
                    <a:p>
                      <a:pPr algn="ctr">
                        <a:spcAft>
                          <a:spcPts val="0"/>
                        </a:spcAft>
                      </a:pPr>
                      <a:r>
                        <a:rPr lang="en-US" sz="900">
                          <a:effectLst/>
                          <a:latin typeface="Calibri" panose="020F0502020204030204" pitchFamily="34" charset="0"/>
                          <a:cs typeface="Calibri" panose="020F0502020204030204" pitchFamily="34" charset="0"/>
                        </a:rPr>
                        <a:t>0.54</a:t>
                      </a:r>
                      <a:endParaRPr lang="ru-RU" sz="90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tc>
                <a:extLst>
                  <a:ext uri="{0D108BD9-81ED-4DB2-BD59-A6C34878D82A}">
                    <a16:rowId xmlns:a16="http://schemas.microsoft.com/office/drawing/2014/main" val="718112910"/>
                  </a:ext>
                </a:extLst>
              </a:tr>
              <a:tr h="137160">
                <a:tc>
                  <a:txBody>
                    <a:bodyPr/>
                    <a:lstStyle/>
                    <a:p>
                      <a:pPr algn="ctr">
                        <a:spcAft>
                          <a:spcPts val="0"/>
                        </a:spcAft>
                      </a:pPr>
                      <a:r>
                        <a:rPr lang="ru-RU" sz="900" dirty="0">
                          <a:effectLst/>
                          <a:latin typeface="Calibri" panose="020F0502020204030204" pitchFamily="34" charset="0"/>
                          <a:cs typeface="Calibri" panose="020F0502020204030204" pitchFamily="34" charset="0"/>
                        </a:rPr>
                        <a:t> </a:t>
                      </a:r>
                      <a:endParaRPr lang="ru-RU" sz="900"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tc>
                <a:tc gridSpan="2">
                  <a:txBody>
                    <a:bodyPr/>
                    <a:lstStyle/>
                    <a:p>
                      <a:pPr algn="ctr">
                        <a:spcAft>
                          <a:spcPts val="0"/>
                        </a:spcAft>
                      </a:pPr>
                      <a:r>
                        <a:rPr lang="en-US" sz="900">
                          <a:effectLst/>
                          <a:latin typeface="Calibri" panose="020F0502020204030204" pitchFamily="34" charset="0"/>
                          <a:cs typeface="Calibri" panose="020F0502020204030204" pitchFamily="34" charset="0"/>
                        </a:rPr>
                        <a:t>North extratropical zone</a:t>
                      </a:r>
                      <a:endParaRPr lang="ru-RU" sz="90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tc>
                <a:tc hMerge="1">
                  <a:txBody>
                    <a:bodyPr/>
                    <a:lstStyle/>
                    <a:p>
                      <a:endParaRPr lang="ru-RU"/>
                    </a:p>
                  </a:txBody>
                  <a:tcPr/>
                </a:tc>
                <a:extLst>
                  <a:ext uri="{0D108BD9-81ED-4DB2-BD59-A6C34878D82A}">
                    <a16:rowId xmlns:a16="http://schemas.microsoft.com/office/drawing/2014/main" val="505934286"/>
                  </a:ext>
                </a:extLst>
              </a:tr>
              <a:tr h="137160">
                <a:tc>
                  <a:txBody>
                    <a:bodyPr/>
                    <a:lstStyle/>
                    <a:p>
                      <a:pPr algn="ctr">
                        <a:spcAft>
                          <a:spcPts val="0"/>
                        </a:spcAft>
                      </a:pPr>
                      <a:r>
                        <a:rPr lang="en-US" sz="900">
                          <a:effectLst/>
                          <a:latin typeface="Calibri" panose="020F0502020204030204" pitchFamily="34" charset="0"/>
                          <a:cs typeface="Calibri" panose="020F0502020204030204" pitchFamily="34" charset="0"/>
                        </a:rPr>
                        <a:t>RMSE</a:t>
                      </a:r>
                      <a:endParaRPr lang="ru-RU" sz="90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tc>
                <a:tc>
                  <a:txBody>
                    <a:bodyPr/>
                    <a:lstStyle/>
                    <a:p>
                      <a:pPr algn="ctr">
                        <a:spcAft>
                          <a:spcPts val="0"/>
                        </a:spcAft>
                      </a:pPr>
                      <a:r>
                        <a:rPr lang="en-US" sz="900">
                          <a:effectLst/>
                          <a:latin typeface="Calibri" panose="020F0502020204030204" pitchFamily="34" charset="0"/>
                          <a:cs typeface="Calibri" panose="020F0502020204030204" pitchFamily="34" charset="0"/>
                        </a:rPr>
                        <a:t>1.18</a:t>
                      </a:r>
                      <a:endParaRPr lang="ru-RU" sz="90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tc>
                <a:tc>
                  <a:txBody>
                    <a:bodyPr/>
                    <a:lstStyle/>
                    <a:p>
                      <a:pPr algn="ctr">
                        <a:spcAft>
                          <a:spcPts val="0"/>
                        </a:spcAft>
                      </a:pPr>
                      <a:r>
                        <a:rPr lang="en-US" sz="900">
                          <a:effectLst/>
                          <a:latin typeface="Calibri" panose="020F0502020204030204" pitchFamily="34" charset="0"/>
                          <a:cs typeface="Calibri" panose="020F0502020204030204" pitchFamily="34" charset="0"/>
                        </a:rPr>
                        <a:t>1.17</a:t>
                      </a:r>
                      <a:endParaRPr lang="ru-RU" sz="90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tc>
                <a:extLst>
                  <a:ext uri="{0D108BD9-81ED-4DB2-BD59-A6C34878D82A}">
                    <a16:rowId xmlns:a16="http://schemas.microsoft.com/office/drawing/2014/main" val="4256893315"/>
                  </a:ext>
                </a:extLst>
              </a:tr>
              <a:tr h="137160">
                <a:tc>
                  <a:txBody>
                    <a:bodyPr/>
                    <a:lstStyle/>
                    <a:p>
                      <a:pPr algn="ctr">
                        <a:spcAft>
                          <a:spcPts val="0"/>
                        </a:spcAft>
                      </a:pPr>
                      <a:r>
                        <a:rPr lang="en-US" sz="900" dirty="0">
                          <a:effectLst/>
                          <a:latin typeface="Calibri" panose="020F0502020204030204" pitchFamily="34" charset="0"/>
                          <a:cs typeface="Calibri" panose="020F0502020204030204" pitchFamily="34" charset="0"/>
                        </a:rPr>
                        <a:t>ACC</a:t>
                      </a:r>
                      <a:endParaRPr lang="ru-RU" sz="900"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tc>
                <a:tc>
                  <a:txBody>
                    <a:bodyPr/>
                    <a:lstStyle/>
                    <a:p>
                      <a:pPr algn="ctr">
                        <a:spcAft>
                          <a:spcPts val="0"/>
                        </a:spcAft>
                      </a:pPr>
                      <a:r>
                        <a:rPr lang="en-US" sz="900">
                          <a:effectLst/>
                          <a:latin typeface="Calibri" panose="020F0502020204030204" pitchFamily="34" charset="0"/>
                          <a:cs typeface="Calibri" panose="020F0502020204030204" pitchFamily="34" charset="0"/>
                        </a:rPr>
                        <a:t>0.4</a:t>
                      </a:r>
                      <a:endParaRPr lang="ru-RU" sz="90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tc>
                <a:tc>
                  <a:txBody>
                    <a:bodyPr/>
                    <a:lstStyle/>
                    <a:p>
                      <a:pPr algn="ctr">
                        <a:spcAft>
                          <a:spcPts val="0"/>
                        </a:spcAft>
                      </a:pPr>
                      <a:r>
                        <a:rPr lang="en-US" sz="900" dirty="0">
                          <a:effectLst/>
                          <a:latin typeface="Calibri" panose="020F0502020204030204" pitchFamily="34" charset="0"/>
                          <a:cs typeface="Calibri" panose="020F0502020204030204" pitchFamily="34" charset="0"/>
                        </a:rPr>
                        <a:t>0.42</a:t>
                      </a:r>
                      <a:endParaRPr lang="ru-RU" sz="900"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tc>
                <a:extLst>
                  <a:ext uri="{0D108BD9-81ED-4DB2-BD59-A6C34878D82A}">
                    <a16:rowId xmlns:a16="http://schemas.microsoft.com/office/drawing/2014/main" val="2912537970"/>
                  </a:ext>
                </a:extLst>
              </a:tr>
            </a:tbl>
          </a:graphicData>
        </a:graphic>
      </p:graphicFrame>
      <p:cxnSp>
        <p:nvCxnSpPr>
          <p:cNvPr id="5" name="Прямая соединительная линия 4"/>
          <p:cNvCxnSpPr/>
          <p:nvPr/>
        </p:nvCxnSpPr>
        <p:spPr>
          <a:xfrm flipV="1">
            <a:off x="-1" y="2377327"/>
            <a:ext cx="9144000" cy="19119"/>
          </a:xfrm>
          <a:prstGeom prst="line">
            <a:avLst/>
          </a:prstGeom>
          <a:ln>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sp>
        <p:nvSpPr>
          <p:cNvPr id="8" name="Прямоугольник 7"/>
          <p:cNvSpPr/>
          <p:nvPr/>
        </p:nvSpPr>
        <p:spPr>
          <a:xfrm>
            <a:off x="183152" y="3393490"/>
            <a:ext cx="4572000" cy="415498"/>
          </a:xfrm>
          <a:prstGeom prst="rect">
            <a:avLst/>
          </a:prstGeom>
        </p:spPr>
        <p:txBody>
          <a:bodyPr>
            <a:spAutoFit/>
          </a:bodyPr>
          <a:lstStyle/>
          <a:p>
            <a:pPr algn="ctr" defTabSz="685800"/>
            <a:r>
              <a:rPr lang="en-US" sz="1050" b="1" dirty="0">
                <a:latin typeface="Calibri" panose="020F0502020204030204" pitchFamily="34" charset="0"/>
                <a:ea typeface="Calibri" panose="020F0502020204030204" pitchFamily="34" charset="0"/>
                <a:cs typeface="Times New Roman" panose="02020603050405020304" pitchFamily="18" charset="0"/>
              </a:rPr>
              <a:t>Evaluation of the old and new versions of INM-CM </a:t>
            </a:r>
          </a:p>
          <a:p>
            <a:pPr algn="ctr" defTabSz="685800"/>
            <a:r>
              <a:rPr lang="en-US" sz="1050" b="1" dirty="0" err="1">
                <a:latin typeface="Calibri" panose="020F0502020204030204" pitchFamily="34" charset="0"/>
                <a:ea typeface="Calibri" panose="020F0502020204030204" pitchFamily="34" charset="0"/>
                <a:cs typeface="Times New Roman" panose="02020603050405020304" pitchFamily="18" charset="0"/>
              </a:rPr>
              <a:t>hindcasts</a:t>
            </a:r>
            <a:r>
              <a:rPr lang="en-US" sz="1050" b="1" dirty="0">
                <a:latin typeface="Calibri" panose="020F0502020204030204" pitchFamily="34" charset="0"/>
                <a:ea typeface="Calibri" panose="020F0502020204030204" pitchFamily="34" charset="0"/>
                <a:cs typeface="Times New Roman" panose="02020603050405020304" pitchFamily="18" charset="0"/>
              </a:rPr>
              <a:t> for air temperature for NDJ</a:t>
            </a:r>
            <a:endParaRPr lang="ru-RU" sz="105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Google Shape;211;p10"/>
          <p:cNvSpPr/>
          <p:nvPr/>
        </p:nvSpPr>
        <p:spPr>
          <a:xfrm>
            <a:off x="23533" y="4981948"/>
            <a:ext cx="9096935" cy="161552"/>
          </a:xfrm>
          <a:prstGeom prst="rect">
            <a:avLst/>
          </a:prstGeom>
          <a:noFill/>
          <a:ln>
            <a:noFill/>
          </a:ln>
        </p:spPr>
        <p:txBody>
          <a:bodyPr spcFirstLastPara="1" wrap="square" lIns="68569" tIns="34275" rIns="68569" bIns="34275" anchor="t" anchorCtr="0">
            <a:spAutoFit/>
          </a:bodyPr>
          <a:lstStyle/>
          <a:p>
            <a:pPr algn="just" defTabSz="685800">
              <a:buSzPts val="1100"/>
            </a:pPr>
            <a:r>
              <a:rPr lang="en-US" sz="600" dirty="0">
                <a:latin typeface="Calibri"/>
                <a:ea typeface="Calibri"/>
                <a:cs typeface="Calibri"/>
                <a:sym typeface="Calibri"/>
              </a:rPr>
              <a:t>*</a:t>
            </a:r>
            <a:r>
              <a:rPr lang="en-US" sz="600" dirty="0" err="1">
                <a:latin typeface="Calibri"/>
                <a:ea typeface="Calibri"/>
                <a:cs typeface="Calibri"/>
                <a:sym typeface="Calibri"/>
              </a:rPr>
              <a:t>Vorobyeva</a:t>
            </a:r>
            <a:r>
              <a:rPr lang="en-US" sz="600" dirty="0">
                <a:latin typeface="Calibri"/>
                <a:ea typeface="Calibri"/>
                <a:cs typeface="Calibri"/>
                <a:sym typeface="Calibri"/>
              </a:rPr>
              <a:t>, V., </a:t>
            </a:r>
            <a:r>
              <a:rPr lang="en-US" sz="600" dirty="0" err="1">
                <a:latin typeface="Calibri"/>
                <a:ea typeface="Calibri"/>
                <a:cs typeface="Calibri"/>
                <a:sym typeface="Calibri"/>
              </a:rPr>
              <a:t>Volodin</a:t>
            </a:r>
            <a:r>
              <a:rPr lang="en-US" sz="600" dirty="0">
                <a:latin typeface="Calibri"/>
                <a:ea typeface="Calibri"/>
                <a:cs typeface="Calibri"/>
                <a:sym typeface="Calibri"/>
              </a:rPr>
              <a:t>, E.: Evaluation of the INM RAS climate model skill in climate indices and stratospheric anomalies on seasonal timescale. </a:t>
            </a:r>
            <a:r>
              <a:rPr lang="en-US" sz="600" dirty="0" err="1">
                <a:latin typeface="Calibri"/>
                <a:ea typeface="Calibri"/>
                <a:cs typeface="Calibri"/>
                <a:sym typeface="Calibri"/>
              </a:rPr>
              <a:t>Tellus</a:t>
            </a:r>
            <a:r>
              <a:rPr lang="en-US" sz="600" dirty="0">
                <a:latin typeface="Calibri"/>
                <a:ea typeface="Calibri"/>
                <a:cs typeface="Calibri"/>
                <a:sym typeface="Calibri"/>
              </a:rPr>
              <a:t> A: Dynamic Meteorology and Oceanography 73(1), 1–12(2021).https://doi.org/10.1080/16000870.2021.189243535.</a:t>
            </a:r>
            <a:endParaRPr sz="600" dirty="0">
              <a:latin typeface="Calibri"/>
              <a:ea typeface="Calibri"/>
              <a:cs typeface="Calibri"/>
              <a:sym typeface="Calibri"/>
            </a:endParaRPr>
          </a:p>
        </p:txBody>
      </p:sp>
      <p:graphicFrame>
        <p:nvGraphicFramePr>
          <p:cNvPr id="21" name="Google Shape;269;p28"/>
          <p:cNvGraphicFramePr/>
          <p:nvPr/>
        </p:nvGraphicFramePr>
        <p:xfrm>
          <a:off x="5100398" y="2926804"/>
          <a:ext cx="3837193" cy="1919069"/>
        </p:xfrm>
        <a:graphic>
          <a:graphicData uri="http://schemas.openxmlformats.org/drawingml/2006/table">
            <a:tbl>
              <a:tblPr firstRow="1" firstCol="1" bandRow="1">
                <a:noFill/>
              </a:tblPr>
              <a:tblGrid>
                <a:gridCol w="2107145">
                  <a:extLst>
                    <a:ext uri="{9D8B030D-6E8A-4147-A177-3AD203B41FA5}">
                      <a16:colId xmlns:a16="http://schemas.microsoft.com/office/drawing/2014/main" val="20000"/>
                    </a:ext>
                  </a:extLst>
                </a:gridCol>
                <a:gridCol w="432512">
                  <a:extLst>
                    <a:ext uri="{9D8B030D-6E8A-4147-A177-3AD203B41FA5}">
                      <a16:colId xmlns:a16="http://schemas.microsoft.com/office/drawing/2014/main" val="20001"/>
                    </a:ext>
                  </a:extLst>
                </a:gridCol>
                <a:gridCol w="432512">
                  <a:extLst>
                    <a:ext uri="{9D8B030D-6E8A-4147-A177-3AD203B41FA5}">
                      <a16:colId xmlns:a16="http://schemas.microsoft.com/office/drawing/2014/main" val="255004993"/>
                    </a:ext>
                  </a:extLst>
                </a:gridCol>
                <a:gridCol w="432512">
                  <a:extLst>
                    <a:ext uri="{9D8B030D-6E8A-4147-A177-3AD203B41FA5}">
                      <a16:colId xmlns:a16="http://schemas.microsoft.com/office/drawing/2014/main" val="1137299731"/>
                    </a:ext>
                  </a:extLst>
                </a:gridCol>
                <a:gridCol w="432512">
                  <a:extLst>
                    <a:ext uri="{9D8B030D-6E8A-4147-A177-3AD203B41FA5}">
                      <a16:colId xmlns:a16="http://schemas.microsoft.com/office/drawing/2014/main" val="1750097001"/>
                    </a:ext>
                  </a:extLst>
                </a:gridCol>
              </a:tblGrid>
              <a:tr h="196483">
                <a:tc rowSpan="2">
                  <a:txBody>
                    <a:bodyPr/>
                    <a:lstStyle/>
                    <a:p>
                      <a:pPr marL="0" marR="0" lvl="0" indent="0" algn="ctr" defTabSz="914400" rtl="0" eaLnBrk="1" fontAlgn="auto" latinLnBrk="0" hangingPunct="1">
                        <a:lnSpc>
                          <a:spcPct val="150000"/>
                        </a:lnSpc>
                        <a:spcBef>
                          <a:spcPts val="0"/>
                        </a:spcBef>
                        <a:spcAft>
                          <a:spcPts val="0"/>
                        </a:spcAft>
                        <a:buClr>
                          <a:srgbClr val="000000"/>
                        </a:buClr>
                        <a:buSzPts val="1400"/>
                        <a:buFont typeface="Arial"/>
                        <a:buNone/>
                        <a:tabLst/>
                        <a:defRPr/>
                      </a:pPr>
                      <a:r>
                        <a:rPr lang="en-US" sz="900" u="none" strike="noStrike" cap="none" dirty="0">
                          <a:solidFill>
                            <a:schemeClr val="dk1"/>
                          </a:solidFill>
                          <a:latin typeface="Calibri" panose="020F0502020204030204" pitchFamily="34" charset="0"/>
                          <a:ea typeface="Calibri"/>
                          <a:cs typeface="Calibri" panose="020F0502020204030204" pitchFamily="34" charset="0"/>
                          <a:sym typeface="Calibri"/>
                        </a:rPr>
                        <a:t>Arctic</a:t>
                      </a:r>
                      <a:r>
                        <a:rPr lang="en-US" sz="900" u="none" strike="noStrike" cap="none" baseline="0" dirty="0">
                          <a:solidFill>
                            <a:schemeClr val="dk1"/>
                          </a:solidFill>
                          <a:latin typeface="Calibri" panose="020F0502020204030204" pitchFamily="34" charset="0"/>
                          <a:ea typeface="Calibri"/>
                          <a:cs typeface="Calibri" panose="020F0502020204030204" pitchFamily="34" charset="0"/>
                          <a:sym typeface="Calibri"/>
                        </a:rPr>
                        <a:t> regions</a:t>
                      </a:r>
                      <a:endParaRPr lang="en-US" sz="900" u="none" strike="noStrike" cap="none" dirty="0">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gridSpan="2">
                  <a:txBody>
                    <a:bodyPr/>
                    <a:lstStyle/>
                    <a:p>
                      <a:pPr marL="0" marR="0" lvl="0" indent="0" algn="ctr" rtl="0">
                        <a:lnSpc>
                          <a:spcPct val="150000"/>
                        </a:lnSpc>
                        <a:spcBef>
                          <a:spcPts val="0"/>
                        </a:spcBef>
                        <a:spcAft>
                          <a:spcPts val="0"/>
                        </a:spcAft>
                        <a:buClr>
                          <a:srgbClr val="000000"/>
                        </a:buClr>
                        <a:buSzPts val="1400"/>
                        <a:buFont typeface="Arial"/>
                        <a:buNone/>
                      </a:pPr>
                      <a:r>
                        <a:rPr lang="en-US" sz="900" b="1" u="none" strike="noStrike" cap="none" dirty="0">
                          <a:solidFill>
                            <a:schemeClr val="dk1"/>
                          </a:solidFill>
                          <a:latin typeface="Calibri" panose="020F0502020204030204" pitchFamily="34" charset="0"/>
                          <a:cs typeface="Calibri" panose="020F0502020204030204" pitchFamily="34" charset="0"/>
                        </a:rPr>
                        <a:t>OLD</a:t>
                      </a:r>
                      <a:endParaRPr sz="900" u="none" strike="noStrike" cap="none" dirty="0">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hMerge="1">
                  <a:txBody>
                    <a:bodyPr/>
                    <a:lstStyle/>
                    <a:p>
                      <a:endParaRPr lang="ru-RU"/>
                    </a:p>
                  </a:txBody>
                  <a:tcPr/>
                </a:tc>
                <a:tc gridSpan="2">
                  <a:txBody>
                    <a:bodyPr/>
                    <a:lstStyle/>
                    <a:p>
                      <a:pPr marL="0" marR="0" lvl="0" indent="0" algn="ctr" rtl="0">
                        <a:lnSpc>
                          <a:spcPct val="150000"/>
                        </a:lnSpc>
                        <a:spcBef>
                          <a:spcPts val="0"/>
                        </a:spcBef>
                        <a:spcAft>
                          <a:spcPts val="0"/>
                        </a:spcAft>
                        <a:buClr>
                          <a:srgbClr val="000000"/>
                        </a:buClr>
                        <a:buSzPts val="1400"/>
                        <a:buFont typeface="Arial"/>
                        <a:buNone/>
                      </a:pPr>
                      <a:r>
                        <a:rPr lang="en-US" sz="900" u="none" strike="noStrike" cap="none" dirty="0">
                          <a:solidFill>
                            <a:schemeClr val="dk1"/>
                          </a:solidFill>
                          <a:latin typeface="Calibri" panose="020F0502020204030204" pitchFamily="34" charset="0"/>
                          <a:ea typeface="Calibri"/>
                          <a:cs typeface="Calibri" panose="020F0502020204030204" pitchFamily="34" charset="0"/>
                          <a:sym typeface="Calibri"/>
                        </a:rPr>
                        <a:t>NEW</a:t>
                      </a:r>
                      <a:endParaRPr sz="900" u="none" strike="noStrike" cap="none" dirty="0">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hMerge="1">
                  <a:txBody>
                    <a:bodyPr/>
                    <a:lstStyle/>
                    <a:p>
                      <a:endParaRPr lang="ru-RU"/>
                    </a:p>
                  </a:txBody>
                  <a:tcPr/>
                </a:tc>
                <a:extLst>
                  <a:ext uri="{0D108BD9-81ED-4DB2-BD59-A6C34878D82A}">
                    <a16:rowId xmlns:a16="http://schemas.microsoft.com/office/drawing/2014/main" val="10000"/>
                  </a:ext>
                </a:extLst>
              </a:tr>
              <a:tr h="195592">
                <a:tc vMerge="1">
                  <a:txBody>
                    <a:bodyPr/>
                    <a:lstStyle/>
                    <a:p>
                      <a:pPr marL="0" marR="0" lvl="0" indent="0" algn="ctr" defTabSz="914400" rtl="0" eaLnBrk="1" fontAlgn="auto" latinLnBrk="0" hangingPunct="1">
                        <a:lnSpc>
                          <a:spcPct val="150000"/>
                        </a:lnSpc>
                        <a:spcBef>
                          <a:spcPts val="0"/>
                        </a:spcBef>
                        <a:spcAft>
                          <a:spcPts val="0"/>
                        </a:spcAft>
                        <a:buClr>
                          <a:srgbClr val="000000"/>
                        </a:buClr>
                        <a:buSzPts val="1400"/>
                        <a:buFont typeface="Arial"/>
                        <a:buNone/>
                        <a:tabLst/>
                        <a:defRPr/>
                      </a:pPr>
                      <a:endParaRPr lang="en-US" sz="1400" u="none" strike="noStrike" cap="none" dirty="0">
                        <a:solidFill>
                          <a:schemeClr val="dk1"/>
                        </a:solidFill>
                        <a:latin typeface="Calibri" panose="020F0502020204030204" pitchFamily="34" charset="0"/>
                        <a:ea typeface="Calibri"/>
                        <a:cs typeface="Calibri" panose="020F0502020204030204" pitchFamily="34" charset="0"/>
                        <a:sym typeface="Calibri"/>
                      </a:endParaRPr>
                    </a:p>
                  </a:txBody>
                  <a:tcPr marL="68575" marR="68575" marT="0" marB="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gridSpan="2">
                  <a:txBody>
                    <a:bodyPr/>
                    <a:lstStyle/>
                    <a:p>
                      <a:pPr marL="0" marR="0" lvl="0" indent="0" algn="ctr" rtl="0">
                        <a:lnSpc>
                          <a:spcPct val="150000"/>
                        </a:lnSpc>
                        <a:spcBef>
                          <a:spcPts val="0"/>
                        </a:spcBef>
                        <a:spcAft>
                          <a:spcPts val="0"/>
                        </a:spcAft>
                        <a:buClr>
                          <a:srgbClr val="000000"/>
                        </a:buClr>
                        <a:buSzPts val="1400"/>
                        <a:buFont typeface="Arial"/>
                        <a:buNone/>
                      </a:pPr>
                      <a:r>
                        <a:rPr lang="en-US" sz="900" u="none" strike="noStrike" cap="none" dirty="0">
                          <a:solidFill>
                            <a:schemeClr val="dk1"/>
                          </a:solidFill>
                          <a:latin typeface="Calibri" panose="020F0502020204030204" pitchFamily="34" charset="0"/>
                          <a:ea typeface="Calibri"/>
                          <a:cs typeface="Calibri" panose="020F0502020204030204" pitchFamily="34" charset="0"/>
                          <a:sym typeface="Calibri"/>
                        </a:rPr>
                        <a:t>RMSE</a:t>
                      </a:r>
                      <a:endParaRPr sz="900" u="none" strike="noStrike" cap="none" dirty="0">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hMerge="1">
                  <a:txBody>
                    <a:bodyPr/>
                    <a:lstStyle/>
                    <a:p>
                      <a:pPr marL="0" marR="0" lvl="0" indent="0" algn="ctr" rtl="0">
                        <a:lnSpc>
                          <a:spcPct val="150000"/>
                        </a:lnSpc>
                        <a:spcBef>
                          <a:spcPts val="0"/>
                        </a:spcBef>
                        <a:spcAft>
                          <a:spcPts val="0"/>
                        </a:spcAft>
                        <a:buClr>
                          <a:srgbClr val="000000"/>
                        </a:buClr>
                        <a:buSzPts val="1400"/>
                        <a:buFont typeface="Arial"/>
                        <a:buNone/>
                      </a:pPr>
                      <a:endParaRPr sz="1400" u="none" strike="noStrike" cap="none" dirty="0">
                        <a:solidFill>
                          <a:schemeClr val="dk1"/>
                        </a:solidFill>
                        <a:latin typeface="Calibri" panose="020F0502020204030204" pitchFamily="34" charset="0"/>
                        <a:ea typeface="Calibri"/>
                        <a:cs typeface="Calibri" panose="020F0502020204030204" pitchFamily="34" charset="0"/>
                        <a:sym typeface="Calibri"/>
                      </a:endParaRPr>
                    </a:p>
                  </a:txBody>
                  <a:tcPr marL="68575" marR="68575" marT="0" marB="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gridSpan="2">
                  <a:txBody>
                    <a:bodyPr/>
                    <a:lstStyle/>
                    <a:p>
                      <a:pPr marL="0" marR="0" lvl="0" indent="0" algn="ctr" rtl="0">
                        <a:lnSpc>
                          <a:spcPct val="150000"/>
                        </a:lnSpc>
                        <a:spcBef>
                          <a:spcPts val="0"/>
                        </a:spcBef>
                        <a:spcAft>
                          <a:spcPts val="0"/>
                        </a:spcAft>
                        <a:buClr>
                          <a:srgbClr val="000000"/>
                        </a:buClr>
                        <a:buSzPts val="1400"/>
                        <a:buFont typeface="Arial"/>
                        <a:buNone/>
                      </a:pPr>
                      <a:r>
                        <a:rPr lang="en-US" sz="900" u="none" strike="noStrike" cap="none" dirty="0">
                          <a:solidFill>
                            <a:schemeClr val="dk1"/>
                          </a:solidFill>
                          <a:latin typeface="Calibri" panose="020F0502020204030204" pitchFamily="34" charset="0"/>
                          <a:ea typeface="Calibri"/>
                          <a:cs typeface="Calibri" panose="020F0502020204030204" pitchFamily="34" charset="0"/>
                          <a:sym typeface="Calibri"/>
                        </a:rPr>
                        <a:t>ACC</a:t>
                      </a:r>
                      <a:endParaRPr sz="900" u="none" strike="noStrike" cap="none" dirty="0">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hMerge="1">
                  <a:txBody>
                    <a:bodyPr/>
                    <a:lstStyle/>
                    <a:p>
                      <a:pPr marL="0" marR="0" lvl="0" indent="0" algn="ctr" rtl="0">
                        <a:lnSpc>
                          <a:spcPct val="150000"/>
                        </a:lnSpc>
                        <a:spcBef>
                          <a:spcPts val="0"/>
                        </a:spcBef>
                        <a:spcAft>
                          <a:spcPts val="0"/>
                        </a:spcAft>
                        <a:buClr>
                          <a:srgbClr val="000000"/>
                        </a:buClr>
                        <a:buSzPts val="1400"/>
                        <a:buFont typeface="Arial"/>
                        <a:buNone/>
                      </a:pPr>
                      <a:endParaRPr sz="1400" u="none" strike="noStrike" cap="none" dirty="0">
                        <a:solidFill>
                          <a:schemeClr val="dk1"/>
                        </a:solidFill>
                        <a:latin typeface="Calibri" panose="020F0502020204030204" pitchFamily="34" charset="0"/>
                        <a:ea typeface="Calibri"/>
                        <a:cs typeface="Calibri" panose="020F0502020204030204" pitchFamily="34" charset="0"/>
                        <a:sym typeface="Calibri"/>
                      </a:endParaRPr>
                    </a:p>
                  </a:txBody>
                  <a:tcPr marL="68575" marR="68575" marT="0" marB="0">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2349009352"/>
                  </a:ext>
                </a:extLst>
              </a:tr>
              <a:tr h="218142">
                <a:tc>
                  <a:txBody>
                    <a:bodyPr/>
                    <a:lstStyle/>
                    <a:p>
                      <a:pPr marL="0" marR="0" lvl="0" indent="0" algn="ctr" rtl="0">
                        <a:lnSpc>
                          <a:spcPct val="150000"/>
                        </a:lnSpc>
                        <a:spcBef>
                          <a:spcPts val="0"/>
                        </a:spcBef>
                        <a:spcAft>
                          <a:spcPts val="0"/>
                        </a:spcAft>
                        <a:buClr>
                          <a:srgbClr val="000000"/>
                        </a:buClr>
                        <a:buSzPts val="1400"/>
                        <a:buFont typeface="Arial"/>
                        <a:buNone/>
                      </a:pPr>
                      <a:r>
                        <a:rPr lang="en-US" sz="900" u="none" strike="noStrike" cap="none" dirty="0">
                          <a:solidFill>
                            <a:schemeClr val="dk1"/>
                          </a:solidFill>
                          <a:latin typeface="Calibri" panose="020F0502020204030204" pitchFamily="34" charset="0"/>
                          <a:cs typeface="Calibri" panose="020F0502020204030204" pitchFamily="34" charset="0"/>
                        </a:rPr>
                        <a:t>Alaska and Western Canada</a:t>
                      </a:r>
                      <a:endParaRPr sz="900" u="none" strike="noStrike" cap="none" dirty="0">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algn="ctr" fontAlgn="b"/>
                      <a:r>
                        <a:rPr lang="ru-RU" sz="800" b="0" i="0" u="none" strike="noStrike">
                          <a:solidFill>
                            <a:srgbClr val="000000"/>
                          </a:solidFill>
                          <a:effectLst/>
                          <a:latin typeface="Calibri" panose="020F0502020204030204" pitchFamily="34" charset="0"/>
                        </a:rPr>
                        <a:t>0,15</a:t>
                      </a:r>
                    </a:p>
                  </a:txBody>
                  <a:tcPr marL="7144" marR="7144" marT="7144"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algn="ctr" fontAlgn="b"/>
                      <a:r>
                        <a:rPr lang="ru-RU" sz="800" b="0" i="0" u="none" strike="noStrike">
                          <a:solidFill>
                            <a:srgbClr val="000000"/>
                          </a:solidFill>
                          <a:effectLst/>
                          <a:latin typeface="Calibri" panose="020F0502020204030204" pitchFamily="34" charset="0"/>
                        </a:rPr>
                        <a:t>0,13</a:t>
                      </a:r>
                    </a:p>
                  </a:txBody>
                  <a:tcPr marL="7144" marR="7144" marT="7144"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algn="ctr" fontAlgn="b"/>
                      <a:r>
                        <a:rPr lang="ru-RU" sz="800" b="0" i="0" u="none" strike="noStrike" dirty="0">
                          <a:solidFill>
                            <a:srgbClr val="000000"/>
                          </a:solidFill>
                          <a:effectLst/>
                          <a:latin typeface="Calibri" panose="020F0502020204030204" pitchFamily="34" charset="0"/>
                        </a:rPr>
                        <a:t>0,61</a:t>
                      </a:r>
                    </a:p>
                  </a:txBody>
                  <a:tcPr marL="7144" marR="7144" marT="7144"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algn="ctr" fontAlgn="b"/>
                      <a:r>
                        <a:rPr lang="ru-RU" sz="800" b="0" i="0" u="none" strike="noStrike" dirty="0">
                          <a:solidFill>
                            <a:srgbClr val="000000"/>
                          </a:solidFill>
                          <a:effectLst/>
                          <a:latin typeface="Calibri" panose="020F0502020204030204" pitchFamily="34" charset="0"/>
                        </a:rPr>
                        <a:t>0,64</a:t>
                      </a:r>
                    </a:p>
                  </a:txBody>
                  <a:tcPr marL="7144" marR="7144" marT="7144"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10001"/>
                  </a:ext>
                </a:extLst>
              </a:tr>
              <a:tr h="218142">
                <a:tc>
                  <a:txBody>
                    <a:bodyPr/>
                    <a:lstStyle/>
                    <a:p>
                      <a:pPr marL="0" marR="0" lvl="0" indent="0" algn="ctr" rtl="0">
                        <a:lnSpc>
                          <a:spcPct val="150000"/>
                        </a:lnSpc>
                        <a:spcBef>
                          <a:spcPts val="0"/>
                        </a:spcBef>
                        <a:spcAft>
                          <a:spcPts val="0"/>
                        </a:spcAft>
                        <a:buClr>
                          <a:srgbClr val="000000"/>
                        </a:buClr>
                        <a:buSzPts val="1400"/>
                        <a:buFont typeface="Arial"/>
                        <a:buNone/>
                      </a:pPr>
                      <a:r>
                        <a:rPr lang="en-US" sz="900" u="none" strike="noStrike" cap="none">
                          <a:solidFill>
                            <a:schemeClr val="dk1"/>
                          </a:solidFill>
                          <a:latin typeface="Calibri" panose="020F0502020204030204" pitchFamily="34" charset="0"/>
                          <a:cs typeface="Calibri" panose="020F0502020204030204" pitchFamily="34" charset="0"/>
                        </a:rPr>
                        <a:t>Central and Eastern Canada</a:t>
                      </a:r>
                      <a:endParaRPr sz="900" u="none" strike="noStrike" cap="none">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algn="ctr" fontAlgn="b"/>
                      <a:r>
                        <a:rPr lang="ru-RU" sz="800" b="0" i="0" u="none" strike="noStrike">
                          <a:solidFill>
                            <a:srgbClr val="000000"/>
                          </a:solidFill>
                          <a:effectLst/>
                          <a:latin typeface="Calibri" panose="020F0502020204030204" pitchFamily="34" charset="0"/>
                        </a:rPr>
                        <a:t>0,36</a:t>
                      </a:r>
                    </a:p>
                  </a:txBody>
                  <a:tcPr marL="7144" marR="7144" marT="7144"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algn="ctr" fontAlgn="b"/>
                      <a:r>
                        <a:rPr lang="ru-RU" sz="800" b="0" i="0" u="none" strike="noStrike">
                          <a:solidFill>
                            <a:srgbClr val="000000"/>
                          </a:solidFill>
                          <a:effectLst/>
                          <a:latin typeface="Calibri" panose="020F0502020204030204" pitchFamily="34" charset="0"/>
                        </a:rPr>
                        <a:t>0,26</a:t>
                      </a:r>
                    </a:p>
                  </a:txBody>
                  <a:tcPr marL="7144" marR="7144" marT="7144"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algn="ctr" fontAlgn="b"/>
                      <a:r>
                        <a:rPr lang="ru-RU" sz="800" b="0" i="0" u="none" strike="noStrike" dirty="0">
                          <a:solidFill>
                            <a:srgbClr val="000000"/>
                          </a:solidFill>
                          <a:effectLst/>
                          <a:latin typeface="Calibri" panose="020F0502020204030204" pitchFamily="34" charset="0"/>
                        </a:rPr>
                        <a:t>0,33</a:t>
                      </a:r>
                    </a:p>
                  </a:txBody>
                  <a:tcPr marL="7144" marR="7144" marT="7144"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algn="ctr" fontAlgn="b"/>
                      <a:r>
                        <a:rPr lang="ru-RU" sz="800" b="0" i="0" u="none" strike="noStrike" dirty="0">
                          <a:solidFill>
                            <a:srgbClr val="000000"/>
                          </a:solidFill>
                          <a:effectLst/>
                          <a:latin typeface="Calibri" panose="020F0502020204030204" pitchFamily="34" charset="0"/>
                        </a:rPr>
                        <a:t>0,41</a:t>
                      </a:r>
                    </a:p>
                  </a:txBody>
                  <a:tcPr marL="7144" marR="7144" marT="7144"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10002"/>
                  </a:ext>
                </a:extLst>
              </a:tr>
              <a:tr h="218142">
                <a:tc>
                  <a:txBody>
                    <a:bodyPr/>
                    <a:lstStyle/>
                    <a:p>
                      <a:pPr marL="0" marR="0" lvl="0" indent="0" algn="ctr" rtl="0">
                        <a:lnSpc>
                          <a:spcPct val="150000"/>
                        </a:lnSpc>
                        <a:spcBef>
                          <a:spcPts val="0"/>
                        </a:spcBef>
                        <a:spcAft>
                          <a:spcPts val="0"/>
                        </a:spcAft>
                        <a:buClr>
                          <a:srgbClr val="000000"/>
                        </a:buClr>
                        <a:buSzPts val="1400"/>
                        <a:buFont typeface="Arial"/>
                        <a:buNone/>
                      </a:pPr>
                      <a:r>
                        <a:rPr lang="en-US" sz="900" u="none" strike="noStrike" cap="none">
                          <a:solidFill>
                            <a:schemeClr val="dk1"/>
                          </a:solidFill>
                          <a:latin typeface="Calibri" panose="020F0502020204030204" pitchFamily="34" charset="0"/>
                          <a:cs typeface="Calibri" panose="020F0502020204030204" pitchFamily="34" charset="0"/>
                        </a:rPr>
                        <a:t>Western Nordic</a:t>
                      </a:r>
                      <a:endParaRPr sz="900" u="none" strike="noStrike" cap="none">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algn="ctr" fontAlgn="b"/>
                      <a:r>
                        <a:rPr lang="ru-RU" sz="800" b="0" i="0" u="none" strike="noStrike">
                          <a:solidFill>
                            <a:srgbClr val="000000"/>
                          </a:solidFill>
                          <a:effectLst/>
                          <a:latin typeface="Calibri" panose="020F0502020204030204" pitchFamily="34" charset="0"/>
                        </a:rPr>
                        <a:t>0,11</a:t>
                      </a:r>
                    </a:p>
                  </a:txBody>
                  <a:tcPr marL="7144" marR="7144" marT="7144"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algn="ctr" fontAlgn="b"/>
                      <a:r>
                        <a:rPr lang="ru-RU" sz="800" b="0" i="0" u="none" strike="noStrike" dirty="0">
                          <a:solidFill>
                            <a:srgbClr val="000000"/>
                          </a:solidFill>
                          <a:effectLst/>
                          <a:latin typeface="Calibri" panose="020F0502020204030204" pitchFamily="34" charset="0"/>
                        </a:rPr>
                        <a:t>0,09</a:t>
                      </a:r>
                    </a:p>
                  </a:txBody>
                  <a:tcPr marL="7144" marR="7144" marT="7144"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algn="ctr" fontAlgn="b"/>
                      <a:r>
                        <a:rPr lang="ru-RU" sz="800" b="0" i="0" u="none" strike="noStrike" dirty="0">
                          <a:solidFill>
                            <a:srgbClr val="000000"/>
                          </a:solidFill>
                          <a:effectLst/>
                          <a:latin typeface="Calibri" panose="020F0502020204030204" pitchFamily="34" charset="0"/>
                        </a:rPr>
                        <a:t>0,37</a:t>
                      </a:r>
                    </a:p>
                  </a:txBody>
                  <a:tcPr marL="7144" marR="7144" marT="7144"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algn="ctr" fontAlgn="b"/>
                      <a:r>
                        <a:rPr lang="ru-RU" sz="800" b="0" i="0" u="none" strike="noStrike" dirty="0">
                          <a:solidFill>
                            <a:srgbClr val="000000"/>
                          </a:solidFill>
                          <a:effectLst/>
                          <a:latin typeface="Calibri" panose="020F0502020204030204" pitchFamily="34" charset="0"/>
                        </a:rPr>
                        <a:t>0,39</a:t>
                      </a:r>
                    </a:p>
                  </a:txBody>
                  <a:tcPr marL="7144" marR="7144" marT="7144"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218142">
                <a:tc>
                  <a:txBody>
                    <a:bodyPr/>
                    <a:lstStyle/>
                    <a:p>
                      <a:pPr marL="0" marR="0" lvl="0" indent="0" algn="ctr" rtl="0">
                        <a:lnSpc>
                          <a:spcPct val="150000"/>
                        </a:lnSpc>
                        <a:spcBef>
                          <a:spcPts val="0"/>
                        </a:spcBef>
                        <a:spcAft>
                          <a:spcPts val="0"/>
                        </a:spcAft>
                        <a:buClr>
                          <a:srgbClr val="000000"/>
                        </a:buClr>
                        <a:buSzPts val="1400"/>
                        <a:buFont typeface="Arial"/>
                        <a:buNone/>
                      </a:pPr>
                      <a:r>
                        <a:rPr lang="en-US" sz="900" u="none" strike="noStrike" cap="none">
                          <a:solidFill>
                            <a:schemeClr val="dk1"/>
                          </a:solidFill>
                          <a:latin typeface="Calibri" panose="020F0502020204030204" pitchFamily="34" charset="0"/>
                          <a:cs typeface="Calibri" panose="020F0502020204030204" pitchFamily="34" charset="0"/>
                        </a:rPr>
                        <a:t>Eastern Nordic</a:t>
                      </a:r>
                      <a:endParaRPr sz="900" u="none" strike="noStrike" cap="none">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algn="ctr" fontAlgn="b"/>
                      <a:r>
                        <a:rPr lang="ru-RU" sz="800" b="0" i="0" u="none" strike="noStrike">
                          <a:solidFill>
                            <a:srgbClr val="000000"/>
                          </a:solidFill>
                          <a:effectLst/>
                          <a:latin typeface="Calibri" panose="020F0502020204030204" pitchFamily="34" charset="0"/>
                        </a:rPr>
                        <a:t>0,34</a:t>
                      </a:r>
                    </a:p>
                  </a:txBody>
                  <a:tcPr marL="7144" marR="7144" marT="7144"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algn="ctr" fontAlgn="b"/>
                      <a:r>
                        <a:rPr lang="ru-RU" sz="800" b="0" i="0" u="none" strike="noStrike" dirty="0">
                          <a:solidFill>
                            <a:srgbClr val="000000"/>
                          </a:solidFill>
                          <a:effectLst/>
                          <a:latin typeface="Calibri" panose="020F0502020204030204" pitchFamily="34" charset="0"/>
                        </a:rPr>
                        <a:t>0,22</a:t>
                      </a:r>
                    </a:p>
                  </a:txBody>
                  <a:tcPr marL="7144" marR="7144" marT="7144"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algn="ctr" fontAlgn="b"/>
                      <a:r>
                        <a:rPr lang="ru-RU" sz="800" b="0" i="0" u="none" strike="noStrike" dirty="0">
                          <a:solidFill>
                            <a:srgbClr val="000000"/>
                          </a:solidFill>
                          <a:effectLst/>
                          <a:latin typeface="Calibri" panose="020F0502020204030204" pitchFamily="34" charset="0"/>
                        </a:rPr>
                        <a:t>0,66</a:t>
                      </a:r>
                    </a:p>
                  </a:txBody>
                  <a:tcPr marL="7144" marR="7144" marT="7144"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algn="ctr" fontAlgn="b"/>
                      <a:r>
                        <a:rPr lang="ru-RU" sz="800" b="0" i="0" u="none" strike="noStrike" dirty="0">
                          <a:solidFill>
                            <a:srgbClr val="000000"/>
                          </a:solidFill>
                          <a:effectLst/>
                          <a:latin typeface="Calibri" panose="020F0502020204030204" pitchFamily="34" charset="0"/>
                        </a:rPr>
                        <a:t>0,82</a:t>
                      </a:r>
                    </a:p>
                  </a:txBody>
                  <a:tcPr marL="7144" marR="7144" marT="7144"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10004"/>
                  </a:ext>
                </a:extLst>
              </a:tr>
              <a:tr h="218142">
                <a:tc>
                  <a:txBody>
                    <a:bodyPr/>
                    <a:lstStyle/>
                    <a:p>
                      <a:pPr marL="0" marR="0" lvl="0" indent="0" algn="ctr" rtl="0">
                        <a:lnSpc>
                          <a:spcPct val="150000"/>
                        </a:lnSpc>
                        <a:spcBef>
                          <a:spcPts val="0"/>
                        </a:spcBef>
                        <a:spcAft>
                          <a:spcPts val="0"/>
                        </a:spcAft>
                        <a:buClr>
                          <a:srgbClr val="000000"/>
                        </a:buClr>
                        <a:buSzPts val="1400"/>
                        <a:buFont typeface="Arial"/>
                        <a:buNone/>
                      </a:pPr>
                      <a:r>
                        <a:rPr lang="en-US" sz="900" u="none" strike="noStrike" cap="none">
                          <a:solidFill>
                            <a:schemeClr val="dk1"/>
                          </a:solidFill>
                          <a:latin typeface="Calibri" panose="020F0502020204030204" pitchFamily="34" charset="0"/>
                          <a:cs typeface="Calibri" panose="020F0502020204030204" pitchFamily="34" charset="0"/>
                        </a:rPr>
                        <a:t>Western Siberia</a:t>
                      </a:r>
                      <a:endParaRPr sz="900" u="none" strike="noStrike" cap="none">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algn="ctr" fontAlgn="b"/>
                      <a:r>
                        <a:rPr lang="ru-RU" sz="800" b="0" i="0" u="none" strike="noStrike" dirty="0">
                          <a:solidFill>
                            <a:srgbClr val="000000"/>
                          </a:solidFill>
                          <a:effectLst/>
                          <a:latin typeface="Calibri" panose="020F0502020204030204" pitchFamily="34" charset="0"/>
                        </a:rPr>
                        <a:t>0,16</a:t>
                      </a:r>
                    </a:p>
                  </a:txBody>
                  <a:tcPr marL="7144" marR="7144" marT="7144"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algn="ctr" fontAlgn="b"/>
                      <a:r>
                        <a:rPr lang="ru-RU" sz="800" b="0" i="0" u="none" strike="noStrike" dirty="0">
                          <a:solidFill>
                            <a:srgbClr val="000000"/>
                          </a:solidFill>
                          <a:effectLst/>
                          <a:latin typeface="Calibri" panose="020F0502020204030204" pitchFamily="34" charset="0"/>
                        </a:rPr>
                        <a:t>0,08</a:t>
                      </a:r>
                    </a:p>
                  </a:txBody>
                  <a:tcPr marL="7144" marR="7144" marT="7144"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algn="ctr" fontAlgn="b"/>
                      <a:r>
                        <a:rPr lang="ru-RU" sz="800" b="0" i="0" u="none" strike="noStrike" dirty="0">
                          <a:solidFill>
                            <a:srgbClr val="000000"/>
                          </a:solidFill>
                          <a:effectLst/>
                          <a:latin typeface="Calibri" panose="020F0502020204030204" pitchFamily="34" charset="0"/>
                        </a:rPr>
                        <a:t>0,26</a:t>
                      </a:r>
                    </a:p>
                  </a:txBody>
                  <a:tcPr marL="7144" marR="7144" marT="7144"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algn="ctr" fontAlgn="b"/>
                      <a:r>
                        <a:rPr lang="ru-RU" sz="800" b="0" i="0" u="none" strike="noStrike" dirty="0">
                          <a:solidFill>
                            <a:srgbClr val="000000"/>
                          </a:solidFill>
                          <a:effectLst/>
                          <a:latin typeface="Calibri" panose="020F0502020204030204" pitchFamily="34" charset="0"/>
                        </a:rPr>
                        <a:t>0,34</a:t>
                      </a:r>
                    </a:p>
                  </a:txBody>
                  <a:tcPr marL="7144" marR="7144" marT="7144"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10005"/>
                  </a:ext>
                </a:extLst>
              </a:tr>
              <a:tr h="218142">
                <a:tc>
                  <a:txBody>
                    <a:bodyPr/>
                    <a:lstStyle/>
                    <a:p>
                      <a:pPr marL="0" marR="0" lvl="0" indent="0" algn="ctr" rtl="0">
                        <a:lnSpc>
                          <a:spcPct val="150000"/>
                        </a:lnSpc>
                        <a:spcBef>
                          <a:spcPts val="0"/>
                        </a:spcBef>
                        <a:spcAft>
                          <a:spcPts val="0"/>
                        </a:spcAft>
                        <a:buClr>
                          <a:srgbClr val="000000"/>
                        </a:buClr>
                        <a:buSzPts val="1400"/>
                        <a:buFont typeface="Arial"/>
                        <a:buNone/>
                      </a:pPr>
                      <a:r>
                        <a:rPr lang="en-US" sz="900" u="none" strike="noStrike" cap="none" dirty="0">
                          <a:solidFill>
                            <a:schemeClr val="dk1"/>
                          </a:solidFill>
                          <a:latin typeface="Calibri" panose="020F0502020204030204" pitchFamily="34" charset="0"/>
                          <a:cs typeface="Calibri" panose="020F0502020204030204" pitchFamily="34" charset="0"/>
                        </a:rPr>
                        <a:t>Eastern Siberia</a:t>
                      </a:r>
                      <a:endParaRPr sz="900" u="none" strike="noStrike" cap="none" dirty="0">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algn="ctr" fontAlgn="b"/>
                      <a:r>
                        <a:rPr lang="ru-RU" sz="800" b="0" i="0" u="none" strike="noStrike">
                          <a:solidFill>
                            <a:srgbClr val="000000"/>
                          </a:solidFill>
                          <a:effectLst/>
                          <a:latin typeface="Calibri" panose="020F0502020204030204" pitchFamily="34" charset="0"/>
                        </a:rPr>
                        <a:t>0,23</a:t>
                      </a:r>
                    </a:p>
                  </a:txBody>
                  <a:tcPr marL="7144" marR="7144" marT="7144"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algn="ctr" fontAlgn="b"/>
                      <a:r>
                        <a:rPr lang="ru-RU" sz="800" b="0" i="0" u="none" strike="noStrike">
                          <a:solidFill>
                            <a:srgbClr val="000000"/>
                          </a:solidFill>
                          <a:effectLst/>
                          <a:latin typeface="Calibri" panose="020F0502020204030204" pitchFamily="34" charset="0"/>
                        </a:rPr>
                        <a:t>0,21</a:t>
                      </a:r>
                    </a:p>
                  </a:txBody>
                  <a:tcPr marL="7144" marR="7144" marT="7144"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algn="ctr" fontAlgn="b"/>
                      <a:r>
                        <a:rPr lang="ru-RU" sz="800" b="0" i="0" u="none" strike="noStrike">
                          <a:solidFill>
                            <a:srgbClr val="000000"/>
                          </a:solidFill>
                          <a:effectLst/>
                          <a:latin typeface="Calibri" panose="020F0502020204030204" pitchFamily="34" charset="0"/>
                        </a:rPr>
                        <a:t>0,60</a:t>
                      </a:r>
                    </a:p>
                  </a:txBody>
                  <a:tcPr marL="7144" marR="7144" marT="7144"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algn="ctr" fontAlgn="b"/>
                      <a:r>
                        <a:rPr lang="ru-RU" sz="800" b="0" i="0" u="none" strike="noStrike" dirty="0">
                          <a:solidFill>
                            <a:srgbClr val="000000"/>
                          </a:solidFill>
                          <a:effectLst/>
                          <a:latin typeface="Calibri" panose="020F0502020204030204" pitchFamily="34" charset="0"/>
                        </a:rPr>
                        <a:t>0,51</a:t>
                      </a:r>
                    </a:p>
                  </a:txBody>
                  <a:tcPr marL="7144" marR="7144" marT="7144"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10006"/>
                  </a:ext>
                </a:extLst>
              </a:tr>
              <a:tr h="218142">
                <a:tc>
                  <a:txBody>
                    <a:bodyPr/>
                    <a:lstStyle/>
                    <a:p>
                      <a:pPr marL="0" marR="0" lvl="0" indent="0" algn="ctr" rtl="0">
                        <a:lnSpc>
                          <a:spcPct val="150000"/>
                        </a:lnSpc>
                        <a:spcBef>
                          <a:spcPts val="0"/>
                        </a:spcBef>
                        <a:spcAft>
                          <a:spcPts val="0"/>
                        </a:spcAft>
                        <a:buClr>
                          <a:srgbClr val="000000"/>
                        </a:buClr>
                        <a:buSzPts val="1400"/>
                        <a:buFont typeface="Arial"/>
                        <a:buNone/>
                      </a:pPr>
                      <a:r>
                        <a:rPr lang="en-US" sz="900" u="none" strike="noStrike" cap="none">
                          <a:solidFill>
                            <a:schemeClr val="dk1"/>
                          </a:solidFill>
                          <a:latin typeface="Calibri" panose="020F0502020204030204" pitchFamily="34" charset="0"/>
                          <a:cs typeface="Calibri" panose="020F0502020204030204" pitchFamily="34" charset="0"/>
                        </a:rPr>
                        <a:t>Chukchi and Bering</a:t>
                      </a:r>
                      <a:endParaRPr sz="900" u="none" strike="noStrike" cap="none">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algn="ctr" fontAlgn="b"/>
                      <a:r>
                        <a:rPr lang="ru-RU" sz="800" b="0" i="0" u="none" strike="noStrike">
                          <a:solidFill>
                            <a:srgbClr val="000000"/>
                          </a:solidFill>
                          <a:effectLst/>
                          <a:latin typeface="Calibri" panose="020F0502020204030204" pitchFamily="34" charset="0"/>
                        </a:rPr>
                        <a:t>0,32</a:t>
                      </a:r>
                    </a:p>
                  </a:txBody>
                  <a:tcPr marL="7144" marR="7144" marT="7144"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algn="ctr" fontAlgn="b"/>
                      <a:r>
                        <a:rPr lang="ru-RU" sz="800" b="0" i="0" u="none" strike="noStrike">
                          <a:solidFill>
                            <a:srgbClr val="000000"/>
                          </a:solidFill>
                          <a:effectLst/>
                          <a:latin typeface="Calibri" panose="020F0502020204030204" pitchFamily="34" charset="0"/>
                        </a:rPr>
                        <a:t>0,40</a:t>
                      </a:r>
                    </a:p>
                  </a:txBody>
                  <a:tcPr marL="7144" marR="7144" marT="7144"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algn="ctr" fontAlgn="b"/>
                      <a:r>
                        <a:rPr lang="ru-RU" sz="800" b="0" i="0" u="none" strike="noStrike">
                          <a:solidFill>
                            <a:srgbClr val="000000"/>
                          </a:solidFill>
                          <a:effectLst/>
                          <a:latin typeface="Calibri" panose="020F0502020204030204" pitchFamily="34" charset="0"/>
                        </a:rPr>
                        <a:t>0,35</a:t>
                      </a:r>
                    </a:p>
                  </a:txBody>
                  <a:tcPr marL="7144" marR="7144" marT="7144"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algn="ctr" fontAlgn="b"/>
                      <a:r>
                        <a:rPr lang="ru-RU" sz="800" b="0" i="0" u="none" strike="noStrike" dirty="0">
                          <a:solidFill>
                            <a:srgbClr val="000000"/>
                          </a:solidFill>
                          <a:effectLst/>
                          <a:latin typeface="Calibri" panose="020F0502020204030204" pitchFamily="34" charset="0"/>
                        </a:rPr>
                        <a:t>0,46</a:t>
                      </a:r>
                    </a:p>
                  </a:txBody>
                  <a:tcPr marL="7144" marR="7144" marT="7144"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10007"/>
                  </a:ext>
                </a:extLst>
              </a:tr>
            </a:tbl>
          </a:graphicData>
        </a:graphic>
      </p:graphicFrame>
      <p:sp>
        <p:nvSpPr>
          <p:cNvPr id="13" name="Прямоугольник 12"/>
          <p:cNvSpPr/>
          <p:nvPr/>
        </p:nvSpPr>
        <p:spPr>
          <a:xfrm>
            <a:off x="4801028" y="2435554"/>
            <a:ext cx="4572000" cy="415498"/>
          </a:xfrm>
          <a:prstGeom prst="rect">
            <a:avLst/>
          </a:prstGeom>
        </p:spPr>
        <p:txBody>
          <a:bodyPr>
            <a:spAutoFit/>
          </a:bodyPr>
          <a:lstStyle/>
          <a:p>
            <a:pPr algn="ctr" defTabSz="685800"/>
            <a:r>
              <a:rPr lang="ru-RU" sz="1050" b="1" dirty="0" err="1">
                <a:latin typeface="Calibri" panose="020F0502020204030204" pitchFamily="34" charset="0"/>
                <a:ea typeface="Calibri" panose="020F0502020204030204" pitchFamily="34" charset="0"/>
                <a:cs typeface="Times New Roman" panose="02020603050405020304" pitchFamily="18" charset="0"/>
              </a:rPr>
              <a:t>Estimates</a:t>
            </a:r>
            <a:r>
              <a:rPr lang="ru-RU" sz="1050" b="1" dirty="0">
                <a:latin typeface="Calibri" panose="020F0502020204030204" pitchFamily="34" charset="0"/>
                <a:ea typeface="Calibri" panose="020F0502020204030204" pitchFamily="34" charset="0"/>
                <a:cs typeface="Times New Roman" panose="02020603050405020304" pitchFamily="18" charset="0"/>
              </a:rPr>
              <a:t> </a:t>
            </a:r>
            <a:r>
              <a:rPr lang="ru-RU" sz="1050" b="1" dirty="0" err="1">
                <a:latin typeface="Calibri" panose="020F0502020204030204" pitchFamily="34" charset="0"/>
                <a:ea typeface="Calibri" panose="020F0502020204030204" pitchFamily="34" charset="0"/>
                <a:cs typeface="Times New Roman" panose="02020603050405020304" pitchFamily="18" charset="0"/>
              </a:rPr>
              <a:t>of</a:t>
            </a:r>
            <a:r>
              <a:rPr lang="ru-RU" sz="1050" b="1" dirty="0">
                <a:latin typeface="Calibri" panose="020F0502020204030204" pitchFamily="34" charset="0"/>
                <a:ea typeface="Calibri" panose="020F0502020204030204" pitchFamily="34" charset="0"/>
                <a:cs typeface="Times New Roman" panose="02020603050405020304" pitchFamily="18" charset="0"/>
              </a:rPr>
              <a:t> </a:t>
            </a:r>
            <a:r>
              <a:rPr lang="ru-RU" sz="1050" b="1" dirty="0" err="1">
                <a:latin typeface="Calibri" panose="020F0502020204030204" pitchFamily="34" charset="0"/>
                <a:ea typeface="Calibri" panose="020F0502020204030204" pitchFamily="34" charset="0"/>
                <a:cs typeface="Times New Roman" panose="02020603050405020304" pitchFamily="18" charset="0"/>
              </a:rPr>
              <a:t>the</a:t>
            </a:r>
            <a:r>
              <a:rPr lang="ru-RU" sz="1050" b="1" dirty="0">
                <a:latin typeface="Calibri" panose="020F0502020204030204" pitchFamily="34" charset="0"/>
                <a:ea typeface="Calibri" panose="020F0502020204030204" pitchFamily="34" charset="0"/>
                <a:cs typeface="Times New Roman" panose="02020603050405020304" pitchFamily="18" charset="0"/>
              </a:rPr>
              <a:t> S </a:t>
            </a:r>
            <a:r>
              <a:rPr lang="ru-RU" sz="1050" b="1" dirty="0" err="1">
                <a:latin typeface="Calibri" panose="020F0502020204030204" pitchFamily="34" charset="0"/>
                <a:ea typeface="Calibri" panose="020F0502020204030204" pitchFamily="34" charset="0"/>
                <a:cs typeface="Times New Roman" panose="02020603050405020304" pitchFamily="18" charset="0"/>
              </a:rPr>
              <a:t>forecast</a:t>
            </a:r>
            <a:r>
              <a:rPr lang="ru-RU" sz="1050" b="1" dirty="0">
                <a:latin typeface="Calibri" panose="020F0502020204030204" pitchFamily="34" charset="0"/>
                <a:ea typeface="Calibri" panose="020F0502020204030204" pitchFamily="34" charset="0"/>
                <a:cs typeface="Times New Roman" panose="02020603050405020304" pitchFamily="18" charset="0"/>
              </a:rPr>
              <a:t> </a:t>
            </a:r>
            <a:r>
              <a:rPr lang="ru-RU" sz="1050" b="1" dirty="0" err="1">
                <a:latin typeface="Calibri" panose="020F0502020204030204" pitchFamily="34" charset="0"/>
                <a:ea typeface="Calibri" panose="020F0502020204030204" pitchFamily="34" charset="0"/>
                <a:cs typeface="Times New Roman" panose="02020603050405020304" pitchFamily="18" charset="0"/>
              </a:rPr>
              <a:t>calculated</a:t>
            </a:r>
            <a:r>
              <a:rPr lang="ru-RU" sz="1050" b="1" dirty="0">
                <a:latin typeface="Calibri" panose="020F0502020204030204" pitchFamily="34" charset="0"/>
                <a:ea typeface="Calibri" panose="020F0502020204030204" pitchFamily="34" charset="0"/>
                <a:cs typeface="Times New Roman" panose="02020603050405020304" pitchFamily="18" charset="0"/>
              </a:rPr>
              <a:t> </a:t>
            </a:r>
            <a:endParaRPr lang="en-US" sz="1050" b="1" dirty="0">
              <a:latin typeface="Calibri" panose="020F0502020204030204" pitchFamily="34" charset="0"/>
              <a:ea typeface="Calibri" panose="020F0502020204030204" pitchFamily="34" charset="0"/>
              <a:cs typeface="Times New Roman" panose="02020603050405020304" pitchFamily="18" charset="0"/>
            </a:endParaRPr>
          </a:p>
          <a:p>
            <a:pPr algn="ctr" defTabSz="685800"/>
            <a:r>
              <a:rPr lang="en-US" sz="1050" b="1" dirty="0">
                <a:latin typeface="Calibri" panose="020F0502020204030204" pitchFamily="34" charset="0"/>
                <a:ea typeface="Calibri" panose="020F0502020204030204" pitchFamily="34" charset="0"/>
                <a:cs typeface="Times New Roman" panose="02020603050405020304" pitchFamily="18" charset="0"/>
              </a:rPr>
              <a:t>on</a:t>
            </a:r>
            <a:r>
              <a:rPr lang="ru-RU" sz="1050" b="1" dirty="0">
                <a:latin typeface="Calibri" panose="020F0502020204030204" pitchFamily="34" charset="0"/>
                <a:ea typeface="Calibri" panose="020F0502020204030204" pitchFamily="34" charset="0"/>
                <a:cs typeface="Times New Roman" panose="02020603050405020304" pitchFamily="18" charset="0"/>
              </a:rPr>
              <a:t> </a:t>
            </a:r>
            <a:r>
              <a:rPr lang="ru-RU" sz="1050" b="1" dirty="0" err="1">
                <a:latin typeface="Calibri" panose="020F0502020204030204" pitchFamily="34" charset="0"/>
                <a:ea typeface="Calibri" panose="020F0502020204030204" pitchFamily="34" charset="0"/>
                <a:cs typeface="Times New Roman" panose="02020603050405020304" pitchFamily="18" charset="0"/>
              </a:rPr>
              <a:t>historical</a:t>
            </a:r>
            <a:r>
              <a:rPr lang="ru-RU" sz="1050" b="1" dirty="0">
                <a:latin typeface="Calibri" panose="020F0502020204030204" pitchFamily="34" charset="0"/>
                <a:ea typeface="Calibri" panose="020F0502020204030204" pitchFamily="34" charset="0"/>
                <a:cs typeface="Times New Roman" panose="02020603050405020304" pitchFamily="18" charset="0"/>
              </a:rPr>
              <a:t> INM-CM </a:t>
            </a:r>
            <a:r>
              <a:rPr lang="ru-RU" sz="1050" b="1" dirty="0" err="1">
                <a:latin typeface="Calibri" panose="020F0502020204030204" pitchFamily="34" charset="0"/>
                <a:ea typeface="Calibri" panose="020F0502020204030204" pitchFamily="34" charset="0"/>
                <a:cs typeface="Times New Roman" panose="02020603050405020304" pitchFamily="18" charset="0"/>
              </a:rPr>
              <a:t>forecasts</a:t>
            </a:r>
            <a:r>
              <a:rPr lang="ru-RU" sz="1050" b="1" dirty="0">
                <a:latin typeface="Calibri" panose="020F0502020204030204" pitchFamily="34" charset="0"/>
                <a:ea typeface="Calibri" panose="020F0502020204030204" pitchFamily="34" charset="0"/>
                <a:cs typeface="Times New Roman" panose="02020603050405020304" pitchFamily="18" charset="0"/>
              </a:rPr>
              <a:t> </a:t>
            </a:r>
            <a:r>
              <a:rPr lang="ru-RU" sz="1050" b="1" dirty="0" err="1">
                <a:latin typeface="Calibri" panose="020F0502020204030204" pitchFamily="34" charset="0"/>
                <a:ea typeface="Calibri" panose="020F0502020204030204" pitchFamily="34" charset="0"/>
                <a:cs typeface="Times New Roman" panose="02020603050405020304" pitchFamily="18" charset="0"/>
              </a:rPr>
              <a:t>for</a:t>
            </a:r>
            <a:r>
              <a:rPr lang="ru-RU" sz="1050" b="1" dirty="0">
                <a:latin typeface="Calibri" panose="020F0502020204030204" pitchFamily="34" charset="0"/>
                <a:ea typeface="Calibri" panose="020F0502020204030204" pitchFamily="34" charset="0"/>
                <a:cs typeface="Times New Roman" panose="02020603050405020304" pitchFamily="18" charset="0"/>
              </a:rPr>
              <a:t> 1991–2019</a:t>
            </a:r>
            <a:r>
              <a:rPr lang="en-US" sz="1050" b="1" dirty="0">
                <a:latin typeface="Calibri" panose="020F0502020204030204" pitchFamily="34" charset="0"/>
                <a:ea typeface="Calibri" panose="020F0502020204030204" pitchFamily="34" charset="0"/>
                <a:cs typeface="Times New Roman" panose="02020603050405020304" pitchFamily="18" charset="0"/>
              </a:rPr>
              <a:t> DJF (compared to ERA5)</a:t>
            </a:r>
            <a:endParaRPr lang="ru-RU" sz="105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2479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27"/>
          <p:cNvPicPr preferRelativeResize="0"/>
          <p:nvPr/>
        </p:nvPicPr>
        <p:blipFill rotWithShape="1">
          <a:blip r:embed="rId3">
            <a:alphaModFix/>
          </a:blip>
          <a:srcRect/>
          <a:stretch/>
        </p:blipFill>
        <p:spPr>
          <a:xfrm>
            <a:off x="3109380" y="3232036"/>
            <a:ext cx="2406457" cy="202676"/>
          </a:xfrm>
          <a:prstGeom prst="rect">
            <a:avLst/>
          </a:prstGeom>
          <a:noFill/>
          <a:ln>
            <a:noFill/>
          </a:ln>
        </p:spPr>
      </p:pic>
      <p:sp>
        <p:nvSpPr>
          <p:cNvPr id="221" name="Google Shape;221;p27"/>
          <p:cNvSpPr txBox="1"/>
          <p:nvPr/>
        </p:nvSpPr>
        <p:spPr>
          <a:xfrm>
            <a:off x="-124224" y="-106206"/>
            <a:ext cx="9133544" cy="674513"/>
          </a:xfrm>
          <a:prstGeom prst="rect">
            <a:avLst/>
          </a:prstGeom>
          <a:noFill/>
          <a:ln>
            <a:noFill/>
          </a:ln>
        </p:spPr>
        <p:txBody>
          <a:bodyPr spcFirstLastPara="1" wrap="square" lIns="68569" tIns="34275" rIns="68569" bIns="34275" anchor="t" anchorCtr="0">
            <a:spAutoFit/>
          </a:bodyPr>
          <a:lstStyle/>
          <a:p>
            <a:pPr algn="ctr" defTabSz="685800">
              <a:lnSpc>
                <a:spcPct val="200000"/>
              </a:lnSpc>
              <a:spcBef>
                <a:spcPts val="225"/>
              </a:spcBef>
              <a:spcAft>
                <a:spcPts val="150"/>
              </a:spcAft>
              <a:buSzPts val="2400"/>
            </a:pPr>
            <a:r>
              <a:rPr lang="en-US" sz="1800" b="1" dirty="0"/>
              <a:t>Severity of the weather DJF 2025/2026</a:t>
            </a:r>
            <a:endParaRPr sz="1800" b="1" dirty="0"/>
          </a:p>
        </p:txBody>
      </p:sp>
      <p:sp>
        <p:nvSpPr>
          <p:cNvPr id="224" name="Google Shape;224;p27"/>
          <p:cNvSpPr txBox="1"/>
          <p:nvPr/>
        </p:nvSpPr>
        <p:spPr>
          <a:xfrm>
            <a:off x="488429" y="3526880"/>
            <a:ext cx="3712999" cy="1269548"/>
          </a:xfrm>
          <a:prstGeom prst="rect">
            <a:avLst/>
          </a:prstGeom>
          <a:solidFill>
            <a:schemeClr val="lt1"/>
          </a:solidFill>
          <a:ln w="12700" cap="flat" cmpd="sng">
            <a:solidFill>
              <a:srgbClr val="7030A0"/>
            </a:solidFill>
            <a:prstDash val="solid"/>
            <a:miter lim="800000"/>
            <a:headEnd type="none" w="sm" len="sm"/>
            <a:tailEnd type="none" w="sm" len="sm"/>
          </a:ln>
        </p:spPr>
        <p:txBody>
          <a:bodyPr spcFirstLastPara="1" wrap="square" lIns="68569" tIns="34275" rIns="68569" bIns="34275" anchor="t" anchorCtr="0">
            <a:spAutoFit/>
          </a:bodyPr>
          <a:lstStyle/>
          <a:p>
            <a:pPr algn="just" defTabSz="685800"/>
            <a:r>
              <a:rPr lang="en-US" sz="1350" b="1" dirty="0">
                <a:solidFill>
                  <a:srgbClr val="00B0F0"/>
                </a:solidFill>
                <a:latin typeface="Calibri"/>
                <a:ea typeface="Calibri"/>
                <a:cs typeface="Calibri"/>
                <a:sym typeface="Calibri"/>
              </a:rPr>
              <a:t>Moderate discomfort is forecast for most of Alaska, Canada's northwest territories, Yukon and southwest Nunavut. </a:t>
            </a:r>
            <a:r>
              <a:rPr lang="en-US" sz="1350" b="1" dirty="0">
                <a:solidFill>
                  <a:srgbClr val="7030A0"/>
                </a:solidFill>
                <a:latin typeface="Calibri"/>
                <a:ea typeface="Calibri"/>
                <a:cs typeface="Calibri"/>
                <a:sym typeface="Calibri"/>
              </a:rPr>
              <a:t>Extreme weather conditions are expected along the coast of Alaska, Nunavut and northern Quebec.</a:t>
            </a:r>
          </a:p>
          <a:p>
            <a:pPr algn="just" defTabSz="685800"/>
            <a:endParaRPr sz="1050" dirty="0"/>
          </a:p>
        </p:txBody>
      </p:sp>
      <p:sp>
        <p:nvSpPr>
          <p:cNvPr id="225" name="Google Shape;225;p27"/>
          <p:cNvSpPr txBox="1"/>
          <p:nvPr/>
        </p:nvSpPr>
        <p:spPr>
          <a:xfrm>
            <a:off x="7451855" y="4912668"/>
            <a:ext cx="1607652" cy="230802"/>
          </a:xfrm>
          <a:prstGeom prst="rect">
            <a:avLst/>
          </a:prstGeom>
          <a:noFill/>
          <a:ln>
            <a:noFill/>
          </a:ln>
        </p:spPr>
        <p:txBody>
          <a:bodyPr spcFirstLastPara="1" wrap="square" lIns="68569" tIns="34275" rIns="68569" bIns="34275" anchor="t" anchorCtr="0">
            <a:spAutoFit/>
          </a:bodyPr>
          <a:lstStyle/>
          <a:p>
            <a:pPr defTabSz="685800"/>
            <a:r>
              <a:rPr lang="en-US" sz="1050" i="1" dirty="0"/>
              <a:t>Issued 28 October 2025 </a:t>
            </a:r>
            <a:endParaRPr sz="1050" i="1" dirty="0"/>
          </a:p>
        </p:txBody>
      </p:sp>
      <p:sp>
        <p:nvSpPr>
          <p:cNvPr id="226" name="Google Shape;226;p27"/>
          <p:cNvSpPr txBox="1"/>
          <p:nvPr/>
        </p:nvSpPr>
        <p:spPr>
          <a:xfrm>
            <a:off x="4796277" y="3480714"/>
            <a:ext cx="3681664" cy="1315715"/>
          </a:xfrm>
          <a:prstGeom prst="rect">
            <a:avLst/>
          </a:prstGeom>
          <a:solidFill>
            <a:schemeClr val="lt1"/>
          </a:solidFill>
          <a:ln w="12700" cap="flat" cmpd="sng">
            <a:solidFill>
              <a:srgbClr val="7030A0"/>
            </a:solidFill>
            <a:prstDash val="solid"/>
            <a:miter lim="800000"/>
            <a:headEnd type="none" w="sm" len="sm"/>
            <a:tailEnd type="none" w="sm" len="sm"/>
          </a:ln>
        </p:spPr>
        <p:txBody>
          <a:bodyPr spcFirstLastPara="1" wrap="square" lIns="68569" tIns="34275" rIns="68569" bIns="34275" anchor="t" anchorCtr="0">
            <a:spAutoFit/>
          </a:bodyPr>
          <a:lstStyle/>
          <a:p>
            <a:pPr algn="just" defTabSz="685800"/>
            <a:r>
              <a:rPr lang="en-US" sz="1350" dirty="0">
                <a:latin typeface="Calibri" panose="020F0502020204030204" pitchFamily="34" charset="0"/>
                <a:ea typeface="Calibri"/>
                <a:cs typeface="Calibri" panose="020F0502020204030204" pitchFamily="34" charset="0"/>
                <a:sym typeface="Calibri"/>
              </a:rPr>
              <a:t>In the eastern hemisphere, </a:t>
            </a:r>
            <a:r>
              <a:rPr lang="en-US" sz="1350" b="1" dirty="0">
                <a:solidFill>
                  <a:srgbClr val="7030A0"/>
                </a:solidFill>
                <a:latin typeface="Calibri" panose="020F0502020204030204" pitchFamily="34" charset="0"/>
                <a:ea typeface="Calibri"/>
                <a:cs typeface="Calibri" panose="020F0502020204030204" pitchFamily="34" charset="0"/>
                <a:sym typeface="Calibri"/>
              </a:rPr>
              <a:t>extreme discomfort is predicted in Western Siberia and Eastern Siberia and northern Chukotka</a:t>
            </a:r>
            <a:r>
              <a:rPr lang="ru-RU" sz="1350" b="1" dirty="0">
                <a:solidFill>
                  <a:srgbClr val="7030A0"/>
                </a:solidFill>
                <a:latin typeface="Calibri" panose="020F0502020204030204" pitchFamily="34" charset="0"/>
                <a:ea typeface="Calibri"/>
                <a:cs typeface="Calibri" panose="020F0502020204030204" pitchFamily="34" charset="0"/>
                <a:sym typeface="Calibri"/>
              </a:rPr>
              <a:t> </a:t>
            </a:r>
            <a:r>
              <a:rPr lang="en-US" sz="1350" dirty="0">
                <a:latin typeface="Calibri" panose="020F0502020204030204" pitchFamily="34" charset="0"/>
                <a:ea typeface="Calibri"/>
                <a:cs typeface="Calibri" panose="020F0502020204030204" pitchFamily="34" charset="0"/>
                <a:sym typeface="Calibri"/>
              </a:rPr>
              <a:t>w</a:t>
            </a:r>
            <a:r>
              <a:rPr lang="ru-RU" sz="1350" dirty="0" err="1">
                <a:latin typeface="Calibri" panose="020F0502020204030204" pitchFamily="34" charset="0"/>
                <a:cs typeface="Calibri" panose="020F0502020204030204" pitchFamily="34" charset="0"/>
              </a:rPr>
              <a:t>ith</a:t>
            </a:r>
            <a:r>
              <a:rPr lang="ru-RU" sz="1350" dirty="0">
                <a:latin typeface="Calibri" panose="020F0502020204030204" pitchFamily="34" charset="0"/>
                <a:cs typeface="Calibri" panose="020F0502020204030204" pitchFamily="34" charset="0"/>
              </a:rPr>
              <a:t> </a:t>
            </a:r>
            <a:r>
              <a:rPr lang="ru-RU" sz="1350" dirty="0" err="1">
                <a:latin typeface="Calibri" panose="020F0502020204030204" pitchFamily="34" charset="0"/>
                <a:cs typeface="Calibri" panose="020F0502020204030204" pitchFamily="34" charset="0"/>
              </a:rPr>
              <a:t>some</a:t>
            </a:r>
            <a:r>
              <a:rPr lang="ru-RU" sz="1350" dirty="0">
                <a:latin typeface="Calibri" panose="020F0502020204030204" pitchFamily="34" charset="0"/>
                <a:cs typeface="Calibri" panose="020F0502020204030204" pitchFamily="34" charset="0"/>
              </a:rPr>
              <a:t> </a:t>
            </a:r>
            <a:r>
              <a:rPr lang="ru-RU" sz="1350" dirty="0" err="1">
                <a:latin typeface="Calibri" panose="020F0502020204030204" pitchFamily="34" charset="0"/>
                <a:cs typeface="Calibri" panose="020F0502020204030204" pitchFamily="34" charset="0"/>
              </a:rPr>
              <a:t>minor</a:t>
            </a:r>
            <a:r>
              <a:rPr lang="ru-RU" sz="1350" dirty="0">
                <a:latin typeface="Calibri" panose="020F0502020204030204" pitchFamily="34" charset="0"/>
                <a:cs typeface="Calibri" panose="020F0502020204030204" pitchFamily="34" charset="0"/>
              </a:rPr>
              <a:t> </a:t>
            </a:r>
            <a:r>
              <a:rPr lang="ru-RU" sz="1350" dirty="0" err="1">
                <a:latin typeface="Calibri" panose="020F0502020204030204" pitchFamily="34" charset="0"/>
                <a:cs typeface="Calibri" panose="020F0502020204030204" pitchFamily="34" charset="0"/>
              </a:rPr>
              <a:t>areas</a:t>
            </a:r>
            <a:r>
              <a:rPr lang="ru-RU" sz="1350" dirty="0">
                <a:latin typeface="Calibri" panose="020F0502020204030204" pitchFamily="34" charset="0"/>
                <a:cs typeface="Calibri" panose="020F0502020204030204" pitchFamily="34" charset="0"/>
              </a:rPr>
              <a:t> </a:t>
            </a:r>
            <a:r>
              <a:rPr lang="ru-RU" sz="1350" dirty="0" err="1">
                <a:latin typeface="Calibri" panose="020F0502020204030204" pitchFamily="34" charset="0"/>
                <a:cs typeface="Calibri" panose="020F0502020204030204" pitchFamily="34" charset="0"/>
              </a:rPr>
              <a:t>of</a:t>
            </a:r>
            <a:r>
              <a:rPr lang="ru-RU" sz="1350" dirty="0">
                <a:latin typeface="Calibri" panose="020F0502020204030204" pitchFamily="34" charset="0"/>
                <a:cs typeface="Calibri" panose="020F0502020204030204" pitchFamily="34" charset="0"/>
              </a:rPr>
              <a:t> </a:t>
            </a:r>
            <a:r>
              <a:rPr lang="ru-RU" sz="1350" dirty="0" err="1">
                <a:latin typeface="Calibri" panose="020F0502020204030204" pitchFamily="34" charset="0"/>
                <a:cs typeface="Calibri" panose="020F0502020204030204" pitchFamily="34" charset="0"/>
              </a:rPr>
              <a:t>more</a:t>
            </a:r>
            <a:r>
              <a:rPr lang="ru-RU" sz="1350" dirty="0">
                <a:latin typeface="Calibri" panose="020F0502020204030204" pitchFamily="34" charset="0"/>
                <a:cs typeface="Calibri" panose="020F0502020204030204" pitchFamily="34" charset="0"/>
              </a:rPr>
              <a:t> comfortable </a:t>
            </a:r>
            <a:r>
              <a:rPr lang="ru-RU" sz="1350" dirty="0" err="1">
                <a:latin typeface="Calibri" panose="020F0502020204030204" pitchFamily="34" charset="0"/>
                <a:cs typeface="Calibri" panose="020F0502020204030204" pitchFamily="34" charset="0"/>
              </a:rPr>
              <a:t>conditions</a:t>
            </a:r>
            <a:r>
              <a:rPr lang="ru-RU" sz="1350" dirty="0">
                <a:latin typeface="Calibri" panose="020F0502020204030204" pitchFamily="34" charset="0"/>
                <a:cs typeface="Calibri" panose="020F0502020204030204" pitchFamily="34" charset="0"/>
              </a:rPr>
              <a:t>. </a:t>
            </a:r>
            <a:r>
              <a:rPr lang="ru-RU" sz="1350" b="1" dirty="0">
                <a:solidFill>
                  <a:srgbClr val="00B0F0"/>
                </a:solidFill>
                <a:latin typeface="Calibri" panose="020F0502020204030204" pitchFamily="34" charset="0"/>
                <a:cs typeface="Calibri" panose="020F0502020204030204" pitchFamily="34" charset="0"/>
              </a:rPr>
              <a:t>In </a:t>
            </a:r>
            <a:r>
              <a:rPr lang="ru-RU" sz="1350" b="1" dirty="0" err="1">
                <a:solidFill>
                  <a:srgbClr val="00B0F0"/>
                </a:solidFill>
                <a:latin typeface="Calibri" panose="020F0502020204030204" pitchFamily="34" charset="0"/>
                <a:cs typeface="Calibri" panose="020F0502020204030204" pitchFamily="34" charset="0"/>
              </a:rPr>
              <a:t>Iceland</a:t>
            </a:r>
            <a:r>
              <a:rPr lang="ru-RU" sz="1350" b="1" dirty="0">
                <a:solidFill>
                  <a:srgbClr val="00B0F0"/>
                </a:solidFill>
                <a:latin typeface="Calibri" panose="020F0502020204030204" pitchFamily="34" charset="0"/>
                <a:cs typeface="Calibri" panose="020F0502020204030204" pitchFamily="34" charset="0"/>
              </a:rPr>
              <a:t>, </a:t>
            </a:r>
            <a:r>
              <a:rPr lang="ru-RU" sz="1350" b="1" dirty="0" err="1">
                <a:solidFill>
                  <a:srgbClr val="00B0F0"/>
                </a:solidFill>
                <a:latin typeface="Calibri" panose="020F0502020204030204" pitchFamily="34" charset="0"/>
                <a:cs typeface="Calibri" panose="020F0502020204030204" pitchFamily="34" charset="0"/>
              </a:rPr>
              <a:t>Norway</a:t>
            </a:r>
            <a:r>
              <a:rPr lang="ru-RU" sz="1350" b="1" dirty="0">
                <a:solidFill>
                  <a:srgbClr val="00B0F0"/>
                </a:solidFill>
                <a:latin typeface="Calibri" panose="020F0502020204030204" pitchFamily="34" charset="0"/>
                <a:cs typeface="Calibri" panose="020F0502020204030204" pitchFamily="34" charset="0"/>
              </a:rPr>
              <a:t>, </a:t>
            </a:r>
            <a:r>
              <a:rPr lang="ru-RU" sz="1350" b="1" dirty="0" err="1">
                <a:solidFill>
                  <a:srgbClr val="00B0F0"/>
                </a:solidFill>
                <a:latin typeface="Calibri" panose="020F0502020204030204" pitchFamily="34" charset="0"/>
                <a:cs typeface="Calibri" panose="020F0502020204030204" pitchFamily="34" charset="0"/>
              </a:rPr>
              <a:t>Sweden</a:t>
            </a:r>
            <a:r>
              <a:rPr lang="ru-RU" sz="1350" b="1" dirty="0">
                <a:solidFill>
                  <a:srgbClr val="00B0F0"/>
                </a:solidFill>
                <a:latin typeface="Calibri" panose="020F0502020204030204" pitchFamily="34" charset="0"/>
                <a:cs typeface="Calibri" panose="020F0502020204030204" pitchFamily="34" charset="0"/>
              </a:rPr>
              <a:t>, </a:t>
            </a:r>
            <a:r>
              <a:rPr lang="ru-RU" sz="1350" b="1" dirty="0" err="1">
                <a:solidFill>
                  <a:srgbClr val="00B0F0"/>
                </a:solidFill>
                <a:latin typeface="Calibri" panose="020F0502020204030204" pitchFamily="34" charset="0"/>
                <a:cs typeface="Calibri" panose="020F0502020204030204" pitchFamily="34" charset="0"/>
              </a:rPr>
              <a:t>Finland</a:t>
            </a:r>
            <a:r>
              <a:rPr lang="ru-RU" sz="1350" b="1" dirty="0">
                <a:solidFill>
                  <a:srgbClr val="00B0F0"/>
                </a:solidFill>
                <a:latin typeface="Calibri" panose="020F0502020204030204" pitchFamily="34" charset="0"/>
                <a:cs typeface="Calibri" panose="020F0502020204030204" pitchFamily="34" charset="0"/>
              </a:rPr>
              <a:t> </a:t>
            </a:r>
            <a:r>
              <a:rPr lang="en-US" sz="1350" b="1" dirty="0">
                <a:solidFill>
                  <a:srgbClr val="00B0F0"/>
                </a:solidFill>
                <a:latin typeface="Calibri" panose="020F0502020204030204" pitchFamily="34" charset="0"/>
                <a:ea typeface="Calibri"/>
                <a:cs typeface="Calibri" panose="020F0502020204030204" pitchFamily="34" charset="0"/>
                <a:sym typeface="Calibri"/>
              </a:rPr>
              <a:t>weather conditions are expected to be moderately uncomfortable.</a:t>
            </a:r>
            <a:endParaRPr sz="1350" dirty="0">
              <a:latin typeface="Calibri" panose="020F0502020204030204" pitchFamily="34" charset="0"/>
              <a:cs typeface="Calibri" panose="020F0502020204030204" pitchFamily="34" charset="0"/>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8807" y="542990"/>
            <a:ext cx="4429341" cy="2556054"/>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298" y="542990"/>
            <a:ext cx="4429342" cy="2556054"/>
          </a:xfrm>
          <a:prstGeom prst="rect">
            <a:avLst/>
          </a:prstGeom>
        </p:spPr>
      </p:pic>
    </p:spTree>
    <p:extLst>
      <p:ext uri="{BB962C8B-B14F-4D97-AF65-F5344CB8AC3E}">
        <p14:creationId xmlns:p14="http://schemas.microsoft.com/office/powerpoint/2010/main" val="760487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graphicFrame>
        <p:nvGraphicFramePr>
          <p:cNvPr id="269" name="Google Shape;269;p28"/>
          <p:cNvGraphicFramePr/>
          <p:nvPr/>
        </p:nvGraphicFramePr>
        <p:xfrm>
          <a:off x="221153" y="2621023"/>
          <a:ext cx="4149375" cy="2233185"/>
        </p:xfrm>
        <a:graphic>
          <a:graphicData uri="http://schemas.openxmlformats.org/drawingml/2006/table">
            <a:tbl>
              <a:tblPr firstRow="1" firstCol="1" bandRow="1">
                <a:noFill/>
              </a:tblPr>
              <a:tblGrid>
                <a:gridCol w="2278575">
                  <a:extLst>
                    <a:ext uri="{9D8B030D-6E8A-4147-A177-3AD203B41FA5}">
                      <a16:colId xmlns:a16="http://schemas.microsoft.com/office/drawing/2014/main" val="20000"/>
                    </a:ext>
                  </a:extLst>
                </a:gridCol>
                <a:gridCol w="1870800">
                  <a:extLst>
                    <a:ext uri="{9D8B030D-6E8A-4147-A177-3AD203B41FA5}">
                      <a16:colId xmlns:a16="http://schemas.microsoft.com/office/drawing/2014/main" val="20001"/>
                    </a:ext>
                  </a:extLst>
                </a:gridCol>
              </a:tblGrid>
              <a:tr h="230843">
                <a:tc>
                  <a:txBody>
                    <a:bodyPr/>
                    <a:lstStyle/>
                    <a:p>
                      <a:pPr marL="0" marR="0" lvl="0" indent="0" algn="ctr" rtl="0">
                        <a:lnSpc>
                          <a:spcPct val="150000"/>
                        </a:lnSpc>
                        <a:spcBef>
                          <a:spcPts val="0"/>
                        </a:spcBef>
                        <a:spcAft>
                          <a:spcPts val="0"/>
                        </a:spcAft>
                        <a:buClr>
                          <a:srgbClr val="000000"/>
                        </a:buClr>
                        <a:buSzPts val="1400"/>
                        <a:buFont typeface="Arial"/>
                        <a:buNone/>
                      </a:pPr>
                      <a:r>
                        <a:rPr lang="en-US" sz="1100" u="none" strike="noStrike" cap="none">
                          <a:solidFill>
                            <a:schemeClr val="dk1"/>
                          </a:solidFill>
                          <a:latin typeface="Calibri" panose="020F0502020204030204" pitchFamily="34" charset="0"/>
                          <a:cs typeface="Calibri" panose="020F0502020204030204" pitchFamily="34" charset="0"/>
                        </a:rPr>
                        <a:t>Regions</a:t>
                      </a:r>
                      <a:endParaRPr sz="1100" u="none" strike="noStrike" cap="none">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50000"/>
                        </a:lnSpc>
                        <a:spcBef>
                          <a:spcPts val="0"/>
                        </a:spcBef>
                        <a:spcAft>
                          <a:spcPts val="0"/>
                        </a:spcAft>
                        <a:buClr>
                          <a:srgbClr val="000000"/>
                        </a:buClr>
                        <a:buSzPts val="1400"/>
                        <a:buFont typeface="Arial"/>
                        <a:buNone/>
                      </a:pPr>
                      <a:r>
                        <a:rPr lang="en-US" sz="1100" b="1" u="none" strike="noStrike" cap="none" dirty="0">
                          <a:solidFill>
                            <a:schemeClr val="dk1"/>
                          </a:solidFill>
                          <a:latin typeface="Calibri" panose="020F0502020204030204" pitchFamily="34" charset="0"/>
                          <a:cs typeface="Calibri" panose="020F0502020204030204" pitchFamily="34" charset="0"/>
                        </a:rPr>
                        <a:t>Winter 2025-2026 </a:t>
                      </a:r>
                      <a:endParaRPr sz="1100" u="none" strike="noStrike" cap="none" dirty="0">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58296">
                <a:tc>
                  <a:txBody>
                    <a:bodyPr/>
                    <a:lstStyle/>
                    <a:p>
                      <a:pPr marL="0" marR="0" lvl="0" indent="0" algn="ctr" rtl="0">
                        <a:lnSpc>
                          <a:spcPct val="150000"/>
                        </a:lnSpc>
                        <a:spcBef>
                          <a:spcPts val="0"/>
                        </a:spcBef>
                        <a:spcAft>
                          <a:spcPts val="0"/>
                        </a:spcAft>
                        <a:buClr>
                          <a:srgbClr val="000000"/>
                        </a:buClr>
                        <a:buSzPts val="1400"/>
                        <a:buFont typeface="Arial"/>
                        <a:buNone/>
                      </a:pPr>
                      <a:r>
                        <a:rPr lang="en-US" sz="1100" u="none" strike="noStrike" cap="none" dirty="0">
                          <a:solidFill>
                            <a:schemeClr val="dk1"/>
                          </a:solidFill>
                          <a:latin typeface="Calibri" panose="020F0502020204030204" pitchFamily="34" charset="0"/>
                          <a:cs typeface="Calibri" panose="020F0502020204030204" pitchFamily="34" charset="0"/>
                        </a:rPr>
                        <a:t>Alaska and Western Canada</a:t>
                      </a:r>
                      <a:endParaRPr sz="1100" u="none" strike="noStrike" cap="none" dirty="0">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50000"/>
                        </a:lnSpc>
                        <a:spcBef>
                          <a:spcPts val="0"/>
                        </a:spcBef>
                        <a:spcAft>
                          <a:spcPts val="0"/>
                        </a:spcAft>
                        <a:buClr>
                          <a:srgbClr val="000000"/>
                        </a:buClr>
                        <a:buSzPts val="1200"/>
                        <a:buFont typeface="Arial"/>
                        <a:buNone/>
                      </a:pPr>
                      <a:r>
                        <a:rPr lang="en-US" sz="1100" u="none" strike="noStrike" cap="none" dirty="0">
                          <a:latin typeface="Calibri" panose="020F0502020204030204" pitchFamily="34" charset="0"/>
                          <a:ea typeface="Calibri"/>
                          <a:cs typeface="Calibri" panose="020F0502020204030204" pitchFamily="34" charset="0"/>
                          <a:sym typeface="Calibri"/>
                        </a:rPr>
                        <a:t>less severe</a:t>
                      </a:r>
                      <a:endParaRPr sz="1100" b="0" u="none" strike="noStrike" cap="none" dirty="0">
                        <a:solidFill>
                          <a:srgbClr val="11151A"/>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4E13E3">
                        <a:alpha val="20000"/>
                      </a:srgbClr>
                    </a:solidFill>
                  </a:tcPr>
                </a:tc>
                <a:extLst>
                  <a:ext uri="{0D108BD9-81ED-4DB2-BD59-A6C34878D82A}">
                    <a16:rowId xmlns:a16="http://schemas.microsoft.com/office/drawing/2014/main" val="10001"/>
                  </a:ext>
                </a:extLst>
              </a:tr>
              <a:tr h="230843">
                <a:tc>
                  <a:txBody>
                    <a:bodyPr/>
                    <a:lstStyle/>
                    <a:p>
                      <a:pPr marL="0" marR="0" lvl="0" indent="0" algn="ctr" rtl="0">
                        <a:lnSpc>
                          <a:spcPct val="150000"/>
                        </a:lnSpc>
                        <a:spcBef>
                          <a:spcPts val="0"/>
                        </a:spcBef>
                        <a:spcAft>
                          <a:spcPts val="0"/>
                        </a:spcAft>
                        <a:buClr>
                          <a:srgbClr val="000000"/>
                        </a:buClr>
                        <a:buSzPts val="1400"/>
                        <a:buFont typeface="Arial"/>
                        <a:buNone/>
                      </a:pPr>
                      <a:r>
                        <a:rPr lang="en-US" sz="1100" u="none" strike="noStrike" cap="none" dirty="0">
                          <a:solidFill>
                            <a:schemeClr val="dk1"/>
                          </a:solidFill>
                          <a:latin typeface="Calibri" panose="020F0502020204030204" pitchFamily="34" charset="0"/>
                          <a:cs typeface="Calibri" panose="020F0502020204030204" pitchFamily="34" charset="0"/>
                        </a:rPr>
                        <a:t>Central and Eastern Canada</a:t>
                      </a:r>
                      <a:endParaRPr sz="1100" u="none" strike="noStrike" cap="none" dirty="0">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50000"/>
                        </a:lnSpc>
                        <a:spcBef>
                          <a:spcPts val="0"/>
                        </a:spcBef>
                        <a:spcAft>
                          <a:spcPts val="0"/>
                        </a:spcAft>
                        <a:buClr>
                          <a:srgbClr val="000000"/>
                        </a:buClr>
                        <a:buSzPts val="1200"/>
                        <a:buFont typeface="Arial"/>
                        <a:buNone/>
                      </a:pPr>
                      <a:r>
                        <a:rPr lang="en-US" sz="1100" u="none" strike="noStrike" cap="none" dirty="0">
                          <a:latin typeface="Calibri" panose="020F0502020204030204" pitchFamily="34" charset="0"/>
                          <a:ea typeface="Calibri"/>
                          <a:cs typeface="Calibri" panose="020F0502020204030204" pitchFamily="34" charset="0"/>
                          <a:sym typeface="Calibri"/>
                        </a:rPr>
                        <a:t>less severe</a:t>
                      </a:r>
                      <a:endParaRPr sz="1100" b="0" u="none" strike="noStrike" cap="none" dirty="0">
                        <a:solidFill>
                          <a:srgbClr val="11151A"/>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4E13E3">
                        <a:alpha val="20000"/>
                      </a:srgbClr>
                    </a:solidFill>
                  </a:tcPr>
                </a:tc>
                <a:extLst>
                  <a:ext uri="{0D108BD9-81ED-4DB2-BD59-A6C34878D82A}">
                    <a16:rowId xmlns:a16="http://schemas.microsoft.com/office/drawing/2014/main" val="10002"/>
                  </a:ext>
                </a:extLst>
              </a:tr>
              <a:tr h="241685">
                <a:tc>
                  <a:txBody>
                    <a:bodyPr/>
                    <a:lstStyle/>
                    <a:p>
                      <a:pPr marL="0" marR="0" lvl="0" indent="0" algn="ctr" rtl="0">
                        <a:lnSpc>
                          <a:spcPct val="150000"/>
                        </a:lnSpc>
                        <a:spcBef>
                          <a:spcPts val="0"/>
                        </a:spcBef>
                        <a:spcAft>
                          <a:spcPts val="0"/>
                        </a:spcAft>
                        <a:buClr>
                          <a:srgbClr val="000000"/>
                        </a:buClr>
                        <a:buSzPts val="1400"/>
                        <a:buFont typeface="Arial"/>
                        <a:buNone/>
                      </a:pPr>
                      <a:r>
                        <a:rPr lang="en-US" sz="1100" u="none" strike="noStrike" cap="none" dirty="0">
                          <a:solidFill>
                            <a:schemeClr val="dk1"/>
                          </a:solidFill>
                          <a:latin typeface="Calibri" panose="020F0502020204030204" pitchFamily="34" charset="0"/>
                          <a:cs typeface="Calibri" panose="020F0502020204030204" pitchFamily="34" charset="0"/>
                        </a:rPr>
                        <a:t>Western Nordic</a:t>
                      </a:r>
                      <a:endParaRPr sz="1100" u="none" strike="noStrike" cap="none" dirty="0">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50000"/>
                        </a:lnSpc>
                        <a:spcBef>
                          <a:spcPts val="0"/>
                        </a:spcBef>
                        <a:spcAft>
                          <a:spcPts val="0"/>
                        </a:spcAft>
                        <a:buClr>
                          <a:srgbClr val="000000"/>
                        </a:buClr>
                        <a:buSzPts val="1200"/>
                        <a:buFont typeface="Arial"/>
                        <a:buNone/>
                      </a:pPr>
                      <a:r>
                        <a:rPr lang="en-US" sz="1100" u="none" strike="noStrike" cap="none" dirty="0">
                          <a:latin typeface="Calibri" panose="020F0502020204030204" pitchFamily="34" charset="0"/>
                          <a:ea typeface="Calibri"/>
                          <a:cs typeface="Calibri" panose="020F0502020204030204" pitchFamily="34" charset="0"/>
                          <a:sym typeface="Calibri"/>
                        </a:rPr>
                        <a:t>less severe</a:t>
                      </a:r>
                      <a:endParaRPr sz="1100" b="0" u="none" strike="noStrike" cap="none" dirty="0">
                        <a:solidFill>
                          <a:srgbClr val="11151A"/>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FF">
                        <a:alpha val="20000"/>
                      </a:srgbClr>
                    </a:solidFill>
                  </a:tcPr>
                </a:tc>
                <a:extLst>
                  <a:ext uri="{0D108BD9-81ED-4DB2-BD59-A6C34878D82A}">
                    <a16:rowId xmlns:a16="http://schemas.microsoft.com/office/drawing/2014/main" val="10003"/>
                  </a:ext>
                </a:extLst>
              </a:tr>
              <a:tr h="230843">
                <a:tc>
                  <a:txBody>
                    <a:bodyPr/>
                    <a:lstStyle/>
                    <a:p>
                      <a:pPr marL="0" marR="0" lvl="0" indent="0" algn="ctr" rtl="0">
                        <a:lnSpc>
                          <a:spcPct val="150000"/>
                        </a:lnSpc>
                        <a:spcBef>
                          <a:spcPts val="0"/>
                        </a:spcBef>
                        <a:spcAft>
                          <a:spcPts val="0"/>
                        </a:spcAft>
                        <a:buClr>
                          <a:srgbClr val="000000"/>
                        </a:buClr>
                        <a:buSzPts val="1400"/>
                        <a:buFont typeface="Arial"/>
                        <a:buNone/>
                      </a:pPr>
                      <a:r>
                        <a:rPr lang="en-US" sz="1100" u="none" strike="noStrike" cap="none" dirty="0">
                          <a:solidFill>
                            <a:schemeClr val="dk1"/>
                          </a:solidFill>
                          <a:latin typeface="Calibri" panose="020F0502020204030204" pitchFamily="34" charset="0"/>
                          <a:cs typeface="Calibri" panose="020F0502020204030204" pitchFamily="34" charset="0"/>
                        </a:rPr>
                        <a:t>Eastern Nordic</a:t>
                      </a:r>
                      <a:endParaRPr sz="1100" u="none" strike="noStrike" cap="none" dirty="0">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50000"/>
                        </a:lnSpc>
                        <a:spcBef>
                          <a:spcPts val="0"/>
                        </a:spcBef>
                        <a:spcAft>
                          <a:spcPts val="0"/>
                        </a:spcAft>
                        <a:buClr>
                          <a:srgbClr val="000000"/>
                        </a:buClr>
                        <a:buSzPts val="1200"/>
                        <a:buFont typeface="Arial"/>
                        <a:buNone/>
                      </a:pPr>
                      <a:r>
                        <a:rPr lang="en-US" sz="1100" u="none" strike="noStrike" cap="none" dirty="0">
                          <a:latin typeface="Calibri" panose="020F0502020204030204" pitchFamily="34" charset="0"/>
                          <a:ea typeface="Calibri"/>
                          <a:cs typeface="Calibri" panose="020F0502020204030204" pitchFamily="34" charset="0"/>
                          <a:sym typeface="Calibri"/>
                        </a:rPr>
                        <a:t>less severe</a:t>
                      </a:r>
                      <a:endParaRPr sz="1100" b="0" u="none" strike="noStrike" cap="none" dirty="0">
                        <a:solidFill>
                          <a:srgbClr val="11151A"/>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FF">
                        <a:alpha val="20000"/>
                      </a:srgbClr>
                    </a:solidFill>
                  </a:tcPr>
                </a:tc>
                <a:extLst>
                  <a:ext uri="{0D108BD9-81ED-4DB2-BD59-A6C34878D82A}">
                    <a16:rowId xmlns:a16="http://schemas.microsoft.com/office/drawing/2014/main" val="10004"/>
                  </a:ext>
                </a:extLst>
              </a:tr>
              <a:tr h="230843">
                <a:tc>
                  <a:txBody>
                    <a:bodyPr/>
                    <a:lstStyle/>
                    <a:p>
                      <a:pPr marL="0" marR="0" lvl="0" indent="0" algn="ctr" rtl="0">
                        <a:lnSpc>
                          <a:spcPct val="150000"/>
                        </a:lnSpc>
                        <a:spcBef>
                          <a:spcPts val="0"/>
                        </a:spcBef>
                        <a:spcAft>
                          <a:spcPts val="0"/>
                        </a:spcAft>
                        <a:buClr>
                          <a:srgbClr val="000000"/>
                        </a:buClr>
                        <a:buSzPts val="1400"/>
                        <a:buFont typeface="Arial"/>
                        <a:buNone/>
                      </a:pPr>
                      <a:r>
                        <a:rPr lang="en-US" sz="1100" u="none" strike="noStrike" cap="none" dirty="0">
                          <a:solidFill>
                            <a:schemeClr val="dk1"/>
                          </a:solidFill>
                          <a:latin typeface="Calibri" panose="020F0502020204030204" pitchFamily="34" charset="0"/>
                          <a:cs typeface="Calibri" panose="020F0502020204030204" pitchFamily="34" charset="0"/>
                        </a:rPr>
                        <a:t>Western Siberia</a:t>
                      </a:r>
                      <a:endParaRPr sz="1100" u="none" strike="noStrike" cap="none" dirty="0">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50000"/>
                        </a:lnSpc>
                        <a:spcBef>
                          <a:spcPts val="0"/>
                        </a:spcBef>
                        <a:spcAft>
                          <a:spcPts val="0"/>
                        </a:spcAft>
                        <a:buClr>
                          <a:srgbClr val="000000"/>
                        </a:buClr>
                        <a:buSzPts val="1200"/>
                        <a:buFont typeface="Arial"/>
                        <a:buNone/>
                      </a:pPr>
                      <a:r>
                        <a:rPr lang="en-US" sz="1100" u="none" strike="noStrike" cap="none">
                          <a:latin typeface="Calibri" panose="020F0502020204030204" pitchFamily="34" charset="0"/>
                          <a:ea typeface="Calibri"/>
                          <a:cs typeface="Calibri" panose="020F0502020204030204" pitchFamily="34" charset="0"/>
                          <a:sym typeface="Calibri"/>
                        </a:rPr>
                        <a:t>less severe</a:t>
                      </a:r>
                      <a:endParaRPr sz="1100" b="0" u="none" strike="noStrike" cap="none">
                        <a:solidFill>
                          <a:srgbClr val="11151A"/>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4E13E3">
                        <a:alpha val="20000"/>
                      </a:srgbClr>
                    </a:solidFill>
                  </a:tcPr>
                </a:tc>
                <a:extLst>
                  <a:ext uri="{0D108BD9-81ED-4DB2-BD59-A6C34878D82A}">
                    <a16:rowId xmlns:a16="http://schemas.microsoft.com/office/drawing/2014/main" val="10005"/>
                  </a:ext>
                </a:extLst>
              </a:tr>
              <a:tr h="282582">
                <a:tc>
                  <a:txBody>
                    <a:bodyPr/>
                    <a:lstStyle/>
                    <a:p>
                      <a:pPr marL="0" marR="0" lvl="0" indent="0" algn="ctr" rtl="0">
                        <a:lnSpc>
                          <a:spcPct val="150000"/>
                        </a:lnSpc>
                        <a:spcBef>
                          <a:spcPts val="0"/>
                        </a:spcBef>
                        <a:spcAft>
                          <a:spcPts val="0"/>
                        </a:spcAft>
                        <a:buClr>
                          <a:srgbClr val="000000"/>
                        </a:buClr>
                        <a:buSzPts val="1400"/>
                        <a:buFont typeface="Arial"/>
                        <a:buNone/>
                      </a:pPr>
                      <a:r>
                        <a:rPr lang="en-US" sz="1100" u="none" strike="noStrike" cap="none" dirty="0">
                          <a:solidFill>
                            <a:schemeClr val="dk1"/>
                          </a:solidFill>
                          <a:latin typeface="Calibri" panose="020F0502020204030204" pitchFamily="34" charset="0"/>
                          <a:cs typeface="Calibri" panose="020F0502020204030204" pitchFamily="34" charset="0"/>
                        </a:rPr>
                        <a:t>Eastern Siberia</a:t>
                      </a:r>
                      <a:endParaRPr sz="1100" u="none" strike="noStrike" cap="none" dirty="0">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50000"/>
                        </a:lnSpc>
                        <a:spcBef>
                          <a:spcPts val="0"/>
                        </a:spcBef>
                        <a:spcAft>
                          <a:spcPts val="0"/>
                        </a:spcAft>
                        <a:buClr>
                          <a:srgbClr val="000000"/>
                        </a:buClr>
                        <a:buSzPts val="1200"/>
                        <a:buFont typeface="Arial"/>
                        <a:buNone/>
                      </a:pPr>
                      <a:r>
                        <a:rPr lang="en-US" sz="1100" u="none" strike="noStrike" cap="none" dirty="0">
                          <a:latin typeface="Calibri" panose="020F0502020204030204" pitchFamily="34" charset="0"/>
                          <a:ea typeface="Calibri"/>
                          <a:cs typeface="Calibri" panose="020F0502020204030204" pitchFamily="34" charset="0"/>
                          <a:sym typeface="Calibri"/>
                        </a:rPr>
                        <a:t>less severe</a:t>
                      </a:r>
                      <a:endParaRPr sz="1100" b="0" u="none" strike="noStrike" cap="none" dirty="0">
                        <a:solidFill>
                          <a:srgbClr val="11151A"/>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4E13E3">
                        <a:alpha val="20000"/>
                      </a:srgbClr>
                    </a:solidFill>
                  </a:tcPr>
                </a:tc>
                <a:extLst>
                  <a:ext uri="{0D108BD9-81ED-4DB2-BD59-A6C34878D82A}">
                    <a16:rowId xmlns:a16="http://schemas.microsoft.com/office/drawing/2014/main" val="10006"/>
                  </a:ext>
                </a:extLst>
              </a:tr>
              <a:tr h="244668">
                <a:tc>
                  <a:txBody>
                    <a:bodyPr/>
                    <a:lstStyle/>
                    <a:p>
                      <a:pPr marL="0" marR="0" lvl="0" indent="0" algn="ctr" rtl="0">
                        <a:lnSpc>
                          <a:spcPct val="150000"/>
                        </a:lnSpc>
                        <a:spcBef>
                          <a:spcPts val="0"/>
                        </a:spcBef>
                        <a:spcAft>
                          <a:spcPts val="0"/>
                        </a:spcAft>
                        <a:buClr>
                          <a:srgbClr val="000000"/>
                        </a:buClr>
                        <a:buSzPts val="1400"/>
                        <a:buFont typeface="Arial"/>
                        <a:buNone/>
                      </a:pPr>
                      <a:r>
                        <a:rPr lang="en-US" sz="1100" u="none" strike="noStrike" cap="none" dirty="0">
                          <a:solidFill>
                            <a:schemeClr val="dk1"/>
                          </a:solidFill>
                          <a:latin typeface="Calibri" panose="020F0502020204030204" pitchFamily="34" charset="0"/>
                          <a:cs typeface="Calibri" panose="020F0502020204030204" pitchFamily="34" charset="0"/>
                        </a:rPr>
                        <a:t>Chukchi and Bering</a:t>
                      </a:r>
                      <a:endParaRPr sz="1100" u="none" strike="noStrike" cap="none" dirty="0">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50000"/>
                        </a:lnSpc>
                        <a:spcBef>
                          <a:spcPts val="0"/>
                        </a:spcBef>
                        <a:spcAft>
                          <a:spcPts val="0"/>
                        </a:spcAft>
                        <a:buClr>
                          <a:srgbClr val="000000"/>
                        </a:buClr>
                        <a:buSzPts val="1200"/>
                        <a:buFont typeface="Arial"/>
                        <a:buNone/>
                      </a:pPr>
                      <a:r>
                        <a:rPr lang="en-US" sz="1100" u="none" strike="noStrike" cap="none">
                          <a:latin typeface="Calibri" panose="020F0502020204030204" pitchFamily="34" charset="0"/>
                          <a:ea typeface="Calibri"/>
                          <a:cs typeface="Calibri" panose="020F0502020204030204" pitchFamily="34" charset="0"/>
                          <a:sym typeface="Calibri"/>
                        </a:rPr>
                        <a:t>less severe</a:t>
                      </a:r>
                      <a:endParaRPr sz="1100" b="0" u="none" strike="noStrike" cap="none">
                        <a:solidFill>
                          <a:srgbClr val="11151A"/>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4E13E3">
                        <a:alpha val="20000"/>
                      </a:srgbClr>
                    </a:solidFill>
                  </a:tcPr>
                </a:tc>
                <a:extLst>
                  <a:ext uri="{0D108BD9-81ED-4DB2-BD59-A6C34878D82A}">
                    <a16:rowId xmlns:a16="http://schemas.microsoft.com/office/drawing/2014/main" val="10007"/>
                  </a:ext>
                </a:extLst>
              </a:tr>
              <a:tr h="282582">
                <a:tc>
                  <a:txBody>
                    <a:bodyPr/>
                    <a:lstStyle/>
                    <a:p>
                      <a:pPr marL="0" marR="0" lvl="0" indent="0" algn="ctr" rtl="0">
                        <a:lnSpc>
                          <a:spcPct val="150000"/>
                        </a:lnSpc>
                        <a:spcBef>
                          <a:spcPts val="0"/>
                        </a:spcBef>
                        <a:spcAft>
                          <a:spcPts val="0"/>
                        </a:spcAft>
                        <a:buClr>
                          <a:srgbClr val="000000"/>
                        </a:buClr>
                        <a:buSzPts val="1400"/>
                        <a:buFont typeface="Arial"/>
                        <a:buNone/>
                      </a:pPr>
                      <a:r>
                        <a:rPr lang="en-US" sz="1100" u="none" strike="noStrike" cap="none" dirty="0">
                          <a:solidFill>
                            <a:schemeClr val="dk1"/>
                          </a:solidFill>
                          <a:latin typeface="Calibri" panose="020F0502020204030204" pitchFamily="34" charset="0"/>
                          <a:cs typeface="Calibri" panose="020F0502020204030204" pitchFamily="34" charset="0"/>
                        </a:rPr>
                        <a:t>Central Arctic</a:t>
                      </a:r>
                      <a:endParaRPr sz="1100" u="none" strike="noStrike" cap="none" dirty="0">
                        <a:solidFill>
                          <a:schemeClr val="dk1"/>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50000"/>
                        </a:lnSpc>
                        <a:spcBef>
                          <a:spcPts val="0"/>
                        </a:spcBef>
                        <a:spcAft>
                          <a:spcPts val="0"/>
                        </a:spcAft>
                        <a:buClr>
                          <a:srgbClr val="000000"/>
                        </a:buClr>
                        <a:buSzPts val="1200"/>
                        <a:buFont typeface="Arial"/>
                        <a:buNone/>
                      </a:pPr>
                      <a:r>
                        <a:rPr lang="en-US" sz="1100" u="none" strike="noStrike" cap="none" dirty="0">
                          <a:latin typeface="Calibri" panose="020F0502020204030204" pitchFamily="34" charset="0"/>
                          <a:ea typeface="Calibri"/>
                          <a:cs typeface="Calibri" panose="020F0502020204030204" pitchFamily="34" charset="0"/>
                          <a:sym typeface="Calibri"/>
                        </a:rPr>
                        <a:t>less severe</a:t>
                      </a:r>
                      <a:endParaRPr sz="1100" b="0" u="none" strike="noStrike" cap="none" dirty="0">
                        <a:solidFill>
                          <a:srgbClr val="11151A"/>
                        </a:solidFill>
                        <a:latin typeface="Calibri" panose="020F0502020204030204" pitchFamily="34" charset="0"/>
                        <a:ea typeface="Calibri"/>
                        <a:cs typeface="Calibri" panose="020F0502020204030204" pitchFamily="34" charset="0"/>
                        <a:sym typeface="Calibri"/>
                      </a:endParaRPr>
                    </a:p>
                  </a:txBody>
                  <a:tcPr marL="51431" marR="51431"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4E13E3">
                        <a:alpha val="20000"/>
                      </a:srgbClr>
                    </a:solidFill>
                  </a:tcPr>
                </a:tc>
                <a:extLst>
                  <a:ext uri="{0D108BD9-81ED-4DB2-BD59-A6C34878D82A}">
                    <a16:rowId xmlns:a16="http://schemas.microsoft.com/office/drawing/2014/main" val="10008"/>
                  </a:ext>
                </a:extLst>
              </a:tr>
            </a:tbl>
          </a:graphicData>
        </a:graphic>
      </p:graphicFrame>
      <p:sp>
        <p:nvSpPr>
          <p:cNvPr id="270" name="Google Shape;270;p28"/>
          <p:cNvSpPr/>
          <p:nvPr/>
        </p:nvSpPr>
        <p:spPr>
          <a:xfrm>
            <a:off x="111310" y="68458"/>
            <a:ext cx="8804090" cy="300052"/>
          </a:xfrm>
          <a:prstGeom prst="rect">
            <a:avLst/>
          </a:prstGeom>
          <a:noFill/>
          <a:ln>
            <a:noFill/>
          </a:ln>
        </p:spPr>
        <p:txBody>
          <a:bodyPr spcFirstLastPara="1" wrap="square" lIns="68569" tIns="34275" rIns="68569" bIns="34275" anchor="t" anchorCtr="0">
            <a:spAutoFit/>
          </a:bodyPr>
          <a:lstStyle/>
          <a:p>
            <a:pPr algn="ctr" defTabSz="685800">
              <a:buSzPts val="2000"/>
            </a:pPr>
            <a:r>
              <a:rPr lang="en-US" sz="1500" b="1" dirty="0"/>
              <a:t>Winter 202</a:t>
            </a:r>
            <a:r>
              <a:rPr lang="ru-RU" sz="1500" b="1" dirty="0"/>
              <a:t>5</a:t>
            </a:r>
            <a:r>
              <a:rPr lang="en-US" sz="1500" b="1" dirty="0"/>
              <a:t>/202</a:t>
            </a:r>
            <a:r>
              <a:rPr lang="ru-RU" sz="1500" b="1" dirty="0"/>
              <a:t>6</a:t>
            </a:r>
            <a:r>
              <a:rPr lang="en-US" sz="1500" b="1" dirty="0"/>
              <a:t>: Regional Comparison of Forecasted Degree of Comfort </a:t>
            </a:r>
            <a:endParaRPr sz="1500" b="1" dirty="0"/>
          </a:p>
        </p:txBody>
      </p:sp>
      <p:sp>
        <p:nvSpPr>
          <p:cNvPr id="271" name="Google Shape;271;p28"/>
          <p:cNvSpPr/>
          <p:nvPr/>
        </p:nvSpPr>
        <p:spPr>
          <a:xfrm>
            <a:off x="111310" y="4961943"/>
            <a:ext cx="4886063" cy="392385"/>
          </a:xfrm>
          <a:prstGeom prst="rect">
            <a:avLst/>
          </a:prstGeom>
          <a:noFill/>
          <a:ln>
            <a:noFill/>
          </a:ln>
        </p:spPr>
        <p:txBody>
          <a:bodyPr spcFirstLastPara="1" wrap="square" lIns="68569" tIns="34275" rIns="68569" bIns="34275" anchor="t" anchorCtr="0">
            <a:spAutoFit/>
          </a:bodyPr>
          <a:lstStyle/>
          <a:p>
            <a:pPr algn="just" defTabSz="685800">
              <a:buSzPts val="1400"/>
            </a:pPr>
            <a:r>
              <a:rPr lang="en-US" sz="1050" b="1" dirty="0">
                <a:latin typeface="Calibri" panose="020F0502020204030204" pitchFamily="34" charset="0"/>
                <a:ea typeface="Calibri"/>
                <a:cs typeface="Calibri" panose="020F0502020204030204" pitchFamily="34" charset="0"/>
                <a:sym typeface="Calibri"/>
              </a:rPr>
              <a:t>  *less severe </a:t>
            </a:r>
            <a:r>
              <a:rPr lang="en-US" sz="1050" dirty="0">
                <a:latin typeface="Calibri" panose="020F0502020204030204" pitchFamily="34" charset="0"/>
                <a:ea typeface="Calibri"/>
                <a:cs typeface="Calibri" panose="020F0502020204030204" pitchFamily="34" charset="0"/>
                <a:sym typeface="Calibri"/>
              </a:rPr>
              <a:t>- </a:t>
            </a:r>
            <a:r>
              <a:rPr lang="en-US" sz="1050" b="1" dirty="0">
                <a:latin typeface="Calibri" panose="020F0502020204030204" pitchFamily="34" charset="0"/>
                <a:ea typeface="Calibri"/>
                <a:cs typeface="Calibri" panose="020F0502020204030204" pitchFamily="34" charset="0"/>
                <a:sym typeface="Calibri"/>
              </a:rPr>
              <a:t> </a:t>
            </a:r>
            <a:r>
              <a:rPr lang="en-US" sz="1050" dirty="0">
                <a:solidFill>
                  <a:srgbClr val="202124"/>
                </a:solidFill>
                <a:latin typeface="Calibri" panose="020F0502020204030204" pitchFamily="34" charset="0"/>
                <a:ea typeface="Calibri"/>
                <a:cs typeface="Calibri" panose="020F0502020204030204" pitchFamily="34" charset="0"/>
                <a:sym typeface="Calibri"/>
              </a:rPr>
              <a:t>relative to average climatic values ​​of B-index </a:t>
            </a:r>
            <a:r>
              <a:rPr lang="en-US" sz="1050" dirty="0">
                <a:latin typeface="Calibri" panose="020F0502020204030204" pitchFamily="34" charset="0"/>
                <a:ea typeface="Calibri"/>
                <a:cs typeface="Calibri" panose="020F0502020204030204" pitchFamily="34" charset="0"/>
                <a:sym typeface="Calibri"/>
              </a:rPr>
              <a:t>(to 1991-20</a:t>
            </a:r>
            <a:r>
              <a:rPr lang="ru-RU" sz="1050" dirty="0">
                <a:latin typeface="Calibri" panose="020F0502020204030204" pitchFamily="34" charset="0"/>
                <a:ea typeface="Calibri"/>
                <a:cs typeface="Calibri" panose="020F0502020204030204" pitchFamily="34" charset="0"/>
                <a:sym typeface="Calibri"/>
              </a:rPr>
              <a:t>20</a:t>
            </a:r>
            <a:r>
              <a:rPr lang="en-US" sz="1050" dirty="0">
                <a:latin typeface="Calibri" panose="020F0502020204030204" pitchFamily="34" charset="0"/>
                <a:ea typeface="Calibri"/>
                <a:cs typeface="Calibri" panose="020F0502020204030204" pitchFamily="34" charset="0"/>
                <a:sym typeface="Calibri"/>
              </a:rPr>
              <a:t>)</a:t>
            </a:r>
            <a:endParaRPr sz="1050" dirty="0">
              <a:latin typeface="Calibri" panose="020F0502020204030204" pitchFamily="34" charset="0"/>
              <a:ea typeface="Calibri"/>
              <a:cs typeface="Calibri" panose="020F0502020204030204" pitchFamily="34" charset="0"/>
              <a:sym typeface="Calibri"/>
            </a:endParaRPr>
          </a:p>
          <a:p>
            <a:pPr algn="just" defTabSz="685800">
              <a:buSzPts val="1400"/>
            </a:pPr>
            <a:endParaRPr sz="1050" b="1" i="1" dirty="0">
              <a:latin typeface="Calibri" panose="020F0502020204030204" pitchFamily="34" charset="0"/>
              <a:ea typeface="Calibri"/>
              <a:cs typeface="Calibri" panose="020F0502020204030204" pitchFamily="34" charset="0"/>
              <a:sym typeface="Calibri"/>
            </a:endParaRPr>
          </a:p>
        </p:txBody>
      </p:sp>
      <p:sp>
        <p:nvSpPr>
          <p:cNvPr id="272" name="Google Shape;272;p28"/>
          <p:cNvSpPr txBox="1"/>
          <p:nvPr/>
        </p:nvSpPr>
        <p:spPr>
          <a:xfrm>
            <a:off x="912470" y="3802168"/>
            <a:ext cx="3740927" cy="992549"/>
          </a:xfrm>
          <a:prstGeom prst="rect">
            <a:avLst/>
          </a:prstGeom>
          <a:noFill/>
          <a:ln>
            <a:noFill/>
          </a:ln>
        </p:spPr>
        <p:txBody>
          <a:bodyPr spcFirstLastPara="1" wrap="square" lIns="68569" tIns="34275" rIns="68569" bIns="34275" anchor="t" anchorCtr="0">
            <a:spAutoFit/>
          </a:bodyPr>
          <a:lstStyle/>
          <a:p>
            <a:pPr algn="ctr" defTabSz="685800">
              <a:buSzPts val="1600"/>
            </a:pPr>
            <a:r>
              <a:rPr lang="en-US" sz="1200" b="1"/>
              <a:t>      </a:t>
            </a:r>
            <a:endParaRPr sz="1050"/>
          </a:p>
          <a:p>
            <a:pPr algn="ctr" defTabSz="685800">
              <a:buSzPts val="1600"/>
            </a:pPr>
            <a:endParaRPr sz="1200" b="1"/>
          </a:p>
          <a:p>
            <a:pPr algn="ctr" defTabSz="685800">
              <a:buSzPts val="1600"/>
            </a:pPr>
            <a:endParaRPr sz="1200" b="1"/>
          </a:p>
          <a:p>
            <a:pPr algn="ctr" defTabSz="685800">
              <a:buSzPts val="1600"/>
            </a:pPr>
            <a:endParaRPr sz="1200" b="1"/>
          </a:p>
          <a:p>
            <a:pPr algn="ctr" defTabSz="685800">
              <a:buSzPts val="1600"/>
            </a:pPr>
            <a:r>
              <a:rPr lang="en-US" sz="1200" b="1"/>
              <a:t> </a:t>
            </a:r>
            <a:endParaRPr sz="1050"/>
          </a:p>
        </p:txBody>
      </p:sp>
      <p:sp>
        <p:nvSpPr>
          <p:cNvPr id="281" name="Google Shape;281;p28"/>
          <p:cNvSpPr txBox="1"/>
          <p:nvPr/>
        </p:nvSpPr>
        <p:spPr>
          <a:xfrm>
            <a:off x="4761583" y="2632299"/>
            <a:ext cx="4153817" cy="2296752"/>
          </a:xfrm>
          <a:prstGeom prst="rect">
            <a:avLst/>
          </a:prstGeom>
          <a:solidFill>
            <a:schemeClr val="lt1"/>
          </a:solidFill>
          <a:ln w="3175" cap="flat" cmpd="sng">
            <a:solidFill>
              <a:schemeClr val="tx1"/>
            </a:solidFill>
            <a:prstDash val="solid"/>
            <a:miter lim="800000"/>
            <a:headEnd type="none" w="sm" len="sm"/>
            <a:tailEnd type="none" w="sm" len="sm"/>
          </a:ln>
        </p:spPr>
        <p:txBody>
          <a:bodyPr spcFirstLastPara="1" wrap="square" lIns="68569" tIns="34275" rIns="68569" bIns="34275" anchor="t" anchorCtr="0">
            <a:spAutoFit/>
          </a:bodyPr>
          <a:lstStyle/>
          <a:p>
            <a:pPr algn="just" defTabSz="685800"/>
            <a:r>
              <a:rPr lang="en-US" sz="1125" dirty="0">
                <a:latin typeface="Calibri" panose="020F0502020204030204" pitchFamily="34" charset="0"/>
                <a:cs typeface="Calibri" panose="020F0502020204030204" pitchFamily="34" charset="0"/>
              </a:rPr>
              <a:t>Based on </a:t>
            </a:r>
            <a:r>
              <a:rPr lang="en-US" sz="1125" dirty="0" err="1">
                <a:latin typeface="Calibri" panose="020F0502020204030204" pitchFamily="34" charset="0"/>
                <a:cs typeface="Calibri" panose="020F0502020204030204" pitchFamily="34" charset="0"/>
              </a:rPr>
              <a:t>Bodman</a:t>
            </a:r>
            <a:r>
              <a:rPr lang="en-US" sz="1125" dirty="0">
                <a:latin typeface="Calibri" panose="020F0502020204030204" pitchFamily="34" charset="0"/>
                <a:cs typeface="Calibri" panose="020F0502020204030204" pitchFamily="34" charset="0"/>
              </a:rPr>
              <a:t> Index anomaly values, the 2025-2026 winter season will be close to the 1991-2019 norm, but slightly more comfortable conditions are expected in all Arctic regions. but the transition to another gradation of thermal sensation (more comfortable) will not occur.</a:t>
            </a:r>
          </a:p>
          <a:p>
            <a:pPr algn="just" defTabSz="685800"/>
            <a:endParaRPr lang="ru-RU" sz="1125" dirty="0">
              <a:latin typeface="Calibri" panose="020F0502020204030204" pitchFamily="34" charset="0"/>
              <a:cs typeface="Calibri" panose="020F0502020204030204" pitchFamily="34" charset="0"/>
            </a:endParaRPr>
          </a:p>
          <a:p>
            <a:pPr algn="just" defTabSz="685800"/>
            <a:r>
              <a:rPr lang="en-US" sz="1125" dirty="0">
                <a:latin typeface="Calibri" panose="020F0502020204030204" pitchFamily="34" charset="0"/>
                <a:cs typeface="Calibri" panose="020F0502020204030204" pitchFamily="34" charset="0"/>
              </a:rPr>
              <a:t> </a:t>
            </a:r>
            <a:r>
              <a:rPr lang="ru-RU" sz="1125" dirty="0">
                <a:latin typeface="Calibri" panose="020F0502020204030204" pitchFamily="34" charset="0"/>
                <a:cs typeface="Calibri" panose="020F0502020204030204" pitchFamily="34" charset="0"/>
              </a:rPr>
              <a:t>In </a:t>
            </a:r>
            <a:r>
              <a:rPr lang="ru-RU" sz="1125" dirty="0" err="1">
                <a:latin typeface="Calibri" panose="020F0502020204030204" pitchFamily="34" charset="0"/>
                <a:cs typeface="Calibri" panose="020F0502020204030204" pitchFamily="34" charset="0"/>
              </a:rPr>
              <a:t>the</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Western</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Nordic</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and</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Eastern</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Nordic</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nodes</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conditions</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will</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be</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characterized</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as</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severe</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and</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very</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severe</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Alaska</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and</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Western</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Canada</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Central</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and</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Eastern</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Canada</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Western</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Siberia</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Eastern</a:t>
            </a:r>
            <a:r>
              <a:rPr lang="ru-RU" sz="1125" dirty="0">
                <a:latin typeface="Calibri" panose="020F0502020204030204" pitchFamily="34" charset="0"/>
                <a:cs typeface="Calibri" panose="020F0502020204030204" pitchFamily="34" charset="0"/>
              </a:rPr>
              <a:t> </a:t>
            </a:r>
            <a:r>
              <a:rPr lang="ru-RU" sz="1125" dirty="0" err="1">
                <a:latin typeface="Calibri" panose="020F0502020204030204" pitchFamily="34" charset="0"/>
                <a:cs typeface="Calibri" panose="020F0502020204030204" pitchFamily="34" charset="0"/>
              </a:rPr>
              <a:t>Siberia</a:t>
            </a:r>
            <a:r>
              <a:rPr lang="ru-RU" sz="1125" dirty="0">
                <a:latin typeface="Calibri" panose="020F0502020204030204" pitchFamily="34" charset="0"/>
                <a:cs typeface="Calibri" panose="020F0502020204030204" pitchFamily="34" charset="0"/>
              </a:rPr>
              <a:t>, </a:t>
            </a:r>
            <a:r>
              <a:rPr lang="en-US" sz="1125" dirty="0">
                <a:latin typeface="Calibri" panose="020F0502020204030204" pitchFamily="34" charset="0"/>
                <a:cs typeface="Calibri" panose="020F0502020204030204" pitchFamily="34" charset="0"/>
              </a:rPr>
              <a:t>Chukchi and Bering, Central Arctic – the winter is predicted to be extremely severe.</a:t>
            </a:r>
            <a:endParaRPr lang="en-US" sz="1050" dirty="0">
              <a:latin typeface="Calibri" panose="020F0502020204030204" pitchFamily="34" charset="0"/>
              <a:ea typeface="Calibri"/>
              <a:cs typeface="Calibri" panose="020F0502020204030204" pitchFamily="34" charset="0"/>
              <a:sym typeface="Calibri"/>
            </a:endParaRPr>
          </a:p>
          <a:p>
            <a:pPr algn="just" defTabSz="685800"/>
            <a:endParaRPr lang="ru-RU" sz="1050" dirty="0">
              <a:latin typeface="Calibri" panose="020F0502020204030204" pitchFamily="34" charset="0"/>
              <a:ea typeface="Calibri"/>
              <a:cs typeface="Calibri" panose="020F0502020204030204" pitchFamily="34" charset="0"/>
              <a:sym typeface="Calibri"/>
            </a:endParaRPr>
          </a:p>
          <a:p>
            <a:pPr algn="just" defTabSz="685800"/>
            <a:endParaRPr lang="en-US" sz="1050" dirty="0">
              <a:latin typeface="Calibri" panose="020F0502020204030204" pitchFamily="34" charset="0"/>
              <a:ea typeface="Calibri"/>
              <a:cs typeface="Calibri" panose="020F0502020204030204" pitchFamily="34" charset="0"/>
              <a:sym typeface="Calibri"/>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886" t="17819" r="886" b="17415"/>
          <a:stretch/>
        </p:blipFill>
        <p:spPr>
          <a:xfrm>
            <a:off x="5777934" y="597316"/>
            <a:ext cx="3257550" cy="1582301"/>
          </a:xfrm>
          <a:prstGeom prst="rect">
            <a:avLst/>
          </a:prstGeom>
        </p:spPr>
      </p:pic>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t="14500" b="17434"/>
          <a:stretch/>
        </p:blipFill>
        <p:spPr>
          <a:xfrm>
            <a:off x="111310" y="550402"/>
            <a:ext cx="3283324" cy="1676129"/>
          </a:xfrm>
          <a:prstGeom prst="rect">
            <a:avLst/>
          </a:prstGeom>
        </p:spPr>
      </p:pic>
      <p:grpSp>
        <p:nvGrpSpPr>
          <p:cNvPr id="9" name="Группа 8"/>
          <p:cNvGrpSpPr/>
          <p:nvPr/>
        </p:nvGrpSpPr>
        <p:grpSpPr>
          <a:xfrm>
            <a:off x="3312357" y="2182171"/>
            <a:ext cx="2417979" cy="309452"/>
            <a:chOff x="4495489" y="2746413"/>
            <a:chExt cx="2852709" cy="581117"/>
          </a:xfrm>
        </p:grpSpPr>
        <p:sp>
          <p:nvSpPr>
            <p:cNvPr id="273" name="Google Shape;273;p28"/>
            <p:cNvSpPr/>
            <p:nvPr/>
          </p:nvSpPr>
          <p:spPr>
            <a:xfrm>
              <a:off x="4495489" y="2746413"/>
              <a:ext cx="2852709" cy="581117"/>
            </a:xfrm>
            <a:prstGeom prst="leftRightArrow">
              <a:avLst>
                <a:gd name="adj1" fmla="val 50000"/>
                <a:gd name="adj2" fmla="val 50000"/>
              </a:avLst>
            </a:prstGeom>
            <a:gradFill>
              <a:gsLst>
                <a:gs pos="0">
                  <a:srgbClr val="7030A0"/>
                </a:gs>
                <a:gs pos="14000">
                  <a:srgbClr val="1407BF"/>
                </a:gs>
                <a:gs pos="29000">
                  <a:srgbClr val="00B0F0"/>
                </a:gs>
                <a:gs pos="50000">
                  <a:srgbClr val="00B050"/>
                </a:gs>
                <a:gs pos="67000">
                  <a:srgbClr val="FFFF00"/>
                </a:gs>
                <a:gs pos="78000">
                  <a:srgbClr val="FFC000"/>
                </a:gs>
                <a:gs pos="91000">
                  <a:srgbClr val="FF3399"/>
                </a:gs>
                <a:gs pos="100000">
                  <a:srgbClr val="FF3399"/>
                </a:gs>
              </a:gsLst>
              <a:lin ang="2700000" scaled="0"/>
            </a:gradFill>
            <a:ln>
              <a:noFill/>
            </a:ln>
          </p:spPr>
          <p:txBody>
            <a:bodyPr spcFirstLastPara="1" wrap="square" lIns="68569" tIns="34275" rIns="68569" bIns="34275" anchor="ctr" anchorCtr="0">
              <a:noAutofit/>
            </a:bodyPr>
            <a:lstStyle/>
            <a:p>
              <a:pPr algn="ctr" defTabSz="685800">
                <a:buSzPts val="1300"/>
              </a:pPr>
              <a:r>
                <a:rPr lang="en-US" sz="675" b="1" dirty="0"/>
                <a:t>less comfortable                   more comfortable</a:t>
              </a:r>
              <a:endParaRPr sz="675" b="1" dirty="0"/>
            </a:p>
          </p:txBody>
        </p:sp>
        <p:cxnSp>
          <p:nvCxnSpPr>
            <p:cNvPr id="8" name="Прямая соединительная линия 7"/>
            <p:cNvCxnSpPr/>
            <p:nvPr/>
          </p:nvCxnSpPr>
          <p:spPr>
            <a:xfrm>
              <a:off x="5842736" y="2897538"/>
              <a:ext cx="0" cy="2788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Google Shape;208;p10"/>
          <p:cNvSpPr/>
          <p:nvPr/>
        </p:nvSpPr>
        <p:spPr>
          <a:xfrm>
            <a:off x="3308208" y="877030"/>
            <a:ext cx="2508556" cy="923330"/>
          </a:xfrm>
          <a:prstGeom prst="rect">
            <a:avLst/>
          </a:prstGeom>
          <a:noFill/>
          <a:ln>
            <a:noFill/>
          </a:ln>
        </p:spPr>
        <p:txBody>
          <a:bodyPr spcFirstLastPara="1" wrap="square" lIns="0" tIns="0" rIns="0" bIns="0" anchor="ctr" anchorCtr="0">
            <a:spAutoFit/>
          </a:bodyPr>
          <a:lstStyle/>
          <a:p>
            <a:pPr algn="ctr" defTabSz="685800">
              <a:buSzPts val="1600"/>
            </a:pPr>
            <a:endParaRPr lang="en-US" sz="1200" b="1" dirty="0">
              <a:latin typeface="Calibri" panose="020F0502020204030204" pitchFamily="34" charset="0"/>
              <a:ea typeface="Calibri"/>
              <a:cs typeface="Calibri" panose="020F0502020204030204" pitchFamily="34" charset="0"/>
              <a:sym typeface="Calibri"/>
            </a:endParaRPr>
          </a:p>
          <a:p>
            <a:pPr algn="ctr" defTabSz="685800"/>
            <a:r>
              <a:rPr lang="ru-RU" sz="1200" b="1" dirty="0" err="1">
                <a:latin typeface="Calibri" panose="020F0502020204030204" pitchFamily="34" charset="0"/>
                <a:cs typeface="Calibri" panose="020F0502020204030204" pitchFamily="34" charset="0"/>
              </a:rPr>
              <a:t>Bodman</a:t>
            </a:r>
            <a:r>
              <a:rPr lang="ru-RU" sz="1200" b="1" dirty="0">
                <a:latin typeface="Calibri" panose="020F0502020204030204" pitchFamily="34" charset="0"/>
                <a:cs typeface="Calibri" panose="020F0502020204030204" pitchFamily="34" charset="0"/>
              </a:rPr>
              <a:t> </a:t>
            </a:r>
            <a:r>
              <a:rPr lang="ru-RU" sz="1200" b="1" dirty="0" err="1">
                <a:latin typeface="Calibri" panose="020F0502020204030204" pitchFamily="34" charset="0"/>
                <a:cs typeface="Calibri" panose="020F0502020204030204" pitchFamily="34" charset="0"/>
              </a:rPr>
              <a:t>Index</a:t>
            </a:r>
            <a:r>
              <a:rPr lang="ru-RU" sz="1200" b="1" dirty="0">
                <a:latin typeface="Calibri" panose="020F0502020204030204" pitchFamily="34" charset="0"/>
                <a:cs typeface="Calibri" panose="020F0502020204030204" pitchFamily="34" charset="0"/>
              </a:rPr>
              <a:t> </a:t>
            </a:r>
            <a:r>
              <a:rPr lang="ru-RU" sz="1200" b="1" dirty="0" err="1">
                <a:latin typeface="Calibri" panose="020F0502020204030204" pitchFamily="34" charset="0"/>
                <a:cs typeface="Calibri" panose="020F0502020204030204" pitchFamily="34" charset="0"/>
              </a:rPr>
              <a:t>anomalies</a:t>
            </a:r>
            <a:r>
              <a:rPr lang="ru-RU" sz="1200" b="1" dirty="0">
                <a:latin typeface="Calibri" panose="020F0502020204030204" pitchFamily="34" charset="0"/>
                <a:cs typeface="Calibri" panose="020F0502020204030204" pitchFamily="34" charset="0"/>
              </a:rPr>
              <a:t> in </a:t>
            </a:r>
            <a:r>
              <a:rPr lang="ru-RU" sz="1200" b="1" dirty="0" err="1">
                <a:latin typeface="Calibri" panose="020F0502020204030204" pitchFamily="34" charset="0"/>
                <a:cs typeface="Calibri" panose="020F0502020204030204" pitchFamily="34" charset="0"/>
              </a:rPr>
              <a:t>the</a:t>
            </a:r>
            <a:r>
              <a:rPr lang="ru-RU" sz="1200" b="1" dirty="0">
                <a:latin typeface="Calibri" panose="020F0502020204030204" pitchFamily="34" charset="0"/>
                <a:cs typeface="Calibri" panose="020F0502020204030204" pitchFamily="34" charset="0"/>
              </a:rPr>
              <a:t> </a:t>
            </a:r>
            <a:r>
              <a:rPr lang="ru-RU" sz="1200" b="1" dirty="0" err="1">
                <a:latin typeface="Calibri" panose="020F0502020204030204" pitchFamily="34" charset="0"/>
                <a:cs typeface="Calibri" panose="020F0502020204030204" pitchFamily="34" charset="0"/>
              </a:rPr>
              <a:t>Arctic</a:t>
            </a:r>
            <a:r>
              <a:rPr lang="ru-RU" sz="1200" b="1" dirty="0">
                <a:latin typeface="Calibri" panose="020F0502020204030204" pitchFamily="34" charset="0"/>
                <a:cs typeface="Calibri" panose="020F0502020204030204" pitchFamily="34" charset="0"/>
              </a:rPr>
              <a:t> </a:t>
            </a:r>
            <a:r>
              <a:rPr lang="ru-RU" sz="1200" b="1" dirty="0" err="1">
                <a:latin typeface="Calibri" panose="020F0502020204030204" pitchFamily="34" charset="0"/>
                <a:cs typeface="Calibri" panose="020F0502020204030204" pitchFamily="34" charset="0"/>
              </a:rPr>
              <a:t>winter</a:t>
            </a:r>
            <a:r>
              <a:rPr lang="ru-RU" sz="1200" b="1" dirty="0">
                <a:latin typeface="Calibri" panose="020F0502020204030204" pitchFamily="34" charset="0"/>
                <a:cs typeface="Calibri" panose="020F0502020204030204" pitchFamily="34" charset="0"/>
              </a:rPr>
              <a:t> </a:t>
            </a:r>
            <a:r>
              <a:rPr lang="ru-RU" sz="1200" b="1" dirty="0" err="1">
                <a:latin typeface="Calibri" panose="020F0502020204030204" pitchFamily="34" charset="0"/>
                <a:cs typeface="Calibri" panose="020F0502020204030204" pitchFamily="34" charset="0"/>
              </a:rPr>
              <a:t>of</a:t>
            </a:r>
            <a:r>
              <a:rPr lang="ru-RU" sz="1200" b="1" dirty="0">
                <a:latin typeface="Calibri" panose="020F0502020204030204" pitchFamily="34" charset="0"/>
                <a:cs typeface="Calibri" panose="020F0502020204030204" pitchFamily="34" charset="0"/>
              </a:rPr>
              <a:t> 2025–2026 </a:t>
            </a:r>
          </a:p>
          <a:p>
            <a:pPr algn="ctr" defTabSz="685800"/>
            <a:r>
              <a:rPr lang="ru-RU" sz="1200" b="1" dirty="0">
                <a:latin typeface="Calibri" panose="020F0502020204030204" pitchFamily="34" charset="0"/>
                <a:cs typeface="Calibri" panose="020F0502020204030204" pitchFamily="34" charset="0"/>
              </a:rPr>
              <a:t>in </a:t>
            </a:r>
            <a:r>
              <a:rPr lang="ru-RU" sz="1200" b="1" dirty="0" err="1">
                <a:latin typeface="Calibri" panose="020F0502020204030204" pitchFamily="34" charset="0"/>
                <a:cs typeface="Calibri" panose="020F0502020204030204" pitchFamily="34" charset="0"/>
              </a:rPr>
              <a:t>the</a:t>
            </a:r>
            <a:r>
              <a:rPr lang="ru-RU" sz="1200" b="1" dirty="0">
                <a:latin typeface="Calibri" panose="020F0502020204030204" pitchFamily="34" charset="0"/>
                <a:cs typeface="Calibri" panose="020F0502020204030204" pitchFamily="34" charset="0"/>
              </a:rPr>
              <a:t> </a:t>
            </a:r>
            <a:r>
              <a:rPr lang="ru-RU" sz="1200" b="1" dirty="0" err="1">
                <a:latin typeface="Calibri" panose="020F0502020204030204" pitchFamily="34" charset="0"/>
                <a:cs typeface="Calibri" panose="020F0502020204030204" pitchFamily="34" charset="0"/>
              </a:rPr>
              <a:t>Western</a:t>
            </a:r>
            <a:r>
              <a:rPr lang="ru-RU" sz="1200" b="1" dirty="0">
                <a:latin typeface="Calibri" panose="020F0502020204030204" pitchFamily="34" charset="0"/>
                <a:cs typeface="Calibri" panose="020F0502020204030204" pitchFamily="34" charset="0"/>
              </a:rPr>
              <a:t> </a:t>
            </a:r>
            <a:r>
              <a:rPr lang="ru-RU" sz="1200" b="1" dirty="0" err="1">
                <a:latin typeface="Calibri" panose="020F0502020204030204" pitchFamily="34" charset="0"/>
                <a:cs typeface="Calibri" panose="020F0502020204030204" pitchFamily="34" charset="0"/>
              </a:rPr>
              <a:t>and</a:t>
            </a:r>
            <a:r>
              <a:rPr lang="ru-RU" sz="1200" b="1" dirty="0">
                <a:latin typeface="Calibri" panose="020F0502020204030204" pitchFamily="34" charset="0"/>
                <a:cs typeface="Calibri" panose="020F0502020204030204" pitchFamily="34" charset="0"/>
              </a:rPr>
              <a:t> </a:t>
            </a:r>
            <a:r>
              <a:rPr lang="ru-RU" sz="1200" b="1" dirty="0" err="1">
                <a:latin typeface="Calibri" panose="020F0502020204030204" pitchFamily="34" charset="0"/>
                <a:cs typeface="Calibri" panose="020F0502020204030204" pitchFamily="34" charset="0"/>
              </a:rPr>
              <a:t>Eastern</a:t>
            </a:r>
            <a:r>
              <a:rPr lang="ru-RU" sz="1200" b="1" dirty="0">
                <a:latin typeface="Calibri" panose="020F0502020204030204" pitchFamily="34" charset="0"/>
                <a:cs typeface="Calibri" panose="020F0502020204030204" pitchFamily="34" charset="0"/>
              </a:rPr>
              <a:t> </a:t>
            </a:r>
            <a:r>
              <a:rPr lang="ru-RU" sz="1200" b="1" dirty="0" err="1">
                <a:latin typeface="Calibri" panose="020F0502020204030204" pitchFamily="34" charset="0"/>
                <a:cs typeface="Calibri" panose="020F0502020204030204" pitchFamily="34" charset="0"/>
              </a:rPr>
              <a:t>Hemispheres</a:t>
            </a:r>
            <a:endParaRPr lang="ru-RU" sz="1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3815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74">
          <a:extLst>
            <a:ext uri="{FF2B5EF4-FFF2-40B4-BE49-F238E27FC236}">
              <a16:creationId xmlns:a16="http://schemas.microsoft.com/office/drawing/2014/main" id="{AFCA7BD0-6C51-080E-26D4-357ADACE5E9D}"/>
            </a:ext>
          </a:extLst>
        </p:cNvPr>
        <p:cNvGrpSpPr/>
        <p:nvPr/>
      </p:nvGrpSpPr>
      <p:grpSpPr>
        <a:xfrm>
          <a:off x="0" y="0"/>
          <a:ext cx="0" cy="0"/>
          <a:chOff x="0" y="0"/>
          <a:chExt cx="0" cy="0"/>
        </a:xfrm>
      </p:grpSpPr>
      <p:pic>
        <p:nvPicPr>
          <p:cNvPr id="1475" name="Google Shape;1475;p162">
            <a:extLst>
              <a:ext uri="{FF2B5EF4-FFF2-40B4-BE49-F238E27FC236}">
                <a16:creationId xmlns:a16="http://schemas.microsoft.com/office/drawing/2014/main" id="{B9670F95-D59C-5B23-CD3A-3521F28417B3}"/>
              </a:ext>
            </a:extLst>
          </p:cNvPr>
          <p:cNvPicPr preferRelativeResize="0"/>
          <p:nvPr/>
        </p:nvPicPr>
        <p:blipFill rotWithShape="1">
          <a:blip r:embed="rId3">
            <a:alphaModFix/>
          </a:blip>
          <a:srcRect/>
          <a:stretch/>
        </p:blipFill>
        <p:spPr>
          <a:xfrm>
            <a:off x="7955402" y="48374"/>
            <a:ext cx="757237" cy="953527"/>
          </a:xfrm>
          <a:prstGeom prst="rect">
            <a:avLst/>
          </a:prstGeom>
          <a:noFill/>
          <a:ln>
            <a:noFill/>
          </a:ln>
        </p:spPr>
      </p:pic>
      <p:pic>
        <p:nvPicPr>
          <p:cNvPr id="1476" name="Google Shape;1476;p162" descr="https://lh3.googleusercontent.com/9C5QmWrldp865nMX2HCO83C6TUpXb220VQY5Ty3XSyJybLcVJwqdZR3CKe29IGoAuKlHOCPJixsrO2UOADCNMCXDUvi6FORIjF7CoJvYMaXZJrdMFROqhMoN8rWbrdBK-JKhsTMjdXE">
            <a:extLst>
              <a:ext uri="{FF2B5EF4-FFF2-40B4-BE49-F238E27FC236}">
                <a16:creationId xmlns:a16="http://schemas.microsoft.com/office/drawing/2014/main" id="{0A200B7A-2738-6FD2-A181-D2558B514C90}"/>
              </a:ext>
            </a:extLst>
          </p:cNvPr>
          <p:cNvPicPr preferRelativeResize="0"/>
          <p:nvPr/>
        </p:nvPicPr>
        <p:blipFill rotWithShape="1">
          <a:blip r:embed="rId4">
            <a:alphaModFix/>
          </a:blip>
          <a:srcRect/>
          <a:stretch/>
        </p:blipFill>
        <p:spPr>
          <a:xfrm>
            <a:off x="178525" y="103661"/>
            <a:ext cx="757238" cy="842963"/>
          </a:xfrm>
          <a:prstGeom prst="rect">
            <a:avLst/>
          </a:prstGeom>
          <a:noFill/>
          <a:ln>
            <a:noFill/>
          </a:ln>
        </p:spPr>
      </p:pic>
      <p:sp>
        <p:nvSpPr>
          <p:cNvPr id="1477" name="Google Shape;1477;p162">
            <a:extLst>
              <a:ext uri="{FF2B5EF4-FFF2-40B4-BE49-F238E27FC236}">
                <a16:creationId xmlns:a16="http://schemas.microsoft.com/office/drawing/2014/main" id="{E384A63A-C7EE-266E-09BA-F7BDB2350BE3}"/>
              </a:ext>
            </a:extLst>
          </p:cNvPr>
          <p:cNvSpPr txBox="1">
            <a:spLocks noGrp="1"/>
          </p:cNvSpPr>
          <p:nvPr>
            <p:ph type="title"/>
          </p:nvPr>
        </p:nvSpPr>
        <p:spPr>
          <a:xfrm>
            <a:off x="802968" y="2355135"/>
            <a:ext cx="7469237" cy="653535"/>
          </a:xfrm>
          <a:prstGeom prst="rect">
            <a:avLst/>
          </a:prstGeom>
          <a:noFill/>
          <a:ln>
            <a:noFill/>
          </a:ln>
        </p:spPr>
        <p:txBody>
          <a:bodyPr spcFirstLastPara="1" wrap="square" lIns="91425" tIns="45700" rIns="91425" bIns="45700" anchor="ctr" anchorCtr="0">
            <a:noAutofit/>
          </a:bodyPr>
          <a:lstStyle/>
          <a:p>
            <a:pPr lvl="0" algn="ctr">
              <a:lnSpc>
                <a:spcPct val="100000"/>
              </a:lnSpc>
              <a:buSzPts val="3200"/>
            </a:pPr>
            <a:r>
              <a:rPr lang="en" sz="3600" b="1" dirty="0">
                <a:solidFill>
                  <a:srgbClr val="17365D"/>
                </a:solidFill>
                <a:effectLst>
                  <a:outerShdw blurRad="38100" dist="38100" dir="2700000" algn="tl">
                    <a:srgbClr val="000000">
                      <a:alpha val="43137"/>
                    </a:srgbClr>
                  </a:outerShdw>
                </a:effectLst>
              </a:rPr>
              <a:t>Thank you for your attention!</a:t>
            </a:r>
            <a:br>
              <a:rPr lang="en" sz="3600" b="1" dirty="0">
                <a:solidFill>
                  <a:srgbClr val="17365D"/>
                </a:solidFill>
              </a:rPr>
            </a:br>
            <a:r>
              <a:rPr lang="en" sz="2400" b="1" dirty="0">
                <a:solidFill>
                  <a:srgbClr val="17365D"/>
                </a:solidFill>
                <a:hlinkClick r:id="rId5"/>
              </a:rPr>
              <a:t>adrevina@aari.ru</a:t>
            </a:r>
            <a:br>
              <a:rPr lang="en" sz="2400" b="1" dirty="0">
                <a:solidFill>
                  <a:srgbClr val="17365D"/>
                </a:solidFill>
              </a:rPr>
            </a:br>
            <a:r>
              <a:rPr lang="sv-SE" sz="2400" b="1" dirty="0">
                <a:solidFill>
                  <a:srgbClr val="17365D"/>
                </a:solidFill>
                <a:hlinkClick r:id="rId6"/>
              </a:rPr>
              <a:t>tkachukzn@gmail.com</a:t>
            </a:r>
            <a:r>
              <a:rPr lang="sv-SE" sz="2400" b="1" dirty="0">
                <a:solidFill>
                  <a:srgbClr val="17365D"/>
                </a:solidFill>
              </a:rPr>
              <a:t> </a:t>
            </a:r>
            <a:r>
              <a:rPr lang="en" sz="2400" b="1" dirty="0">
                <a:solidFill>
                  <a:srgbClr val="17365D"/>
                </a:solidFill>
              </a:rPr>
              <a:t> </a:t>
            </a:r>
            <a:endParaRPr sz="3600" b="1" dirty="0">
              <a:solidFill>
                <a:srgbClr val="17365D"/>
              </a:solidFill>
            </a:endParaRPr>
          </a:p>
        </p:txBody>
      </p:sp>
    </p:spTree>
    <p:extLst>
      <p:ext uri="{BB962C8B-B14F-4D97-AF65-F5344CB8AC3E}">
        <p14:creationId xmlns:p14="http://schemas.microsoft.com/office/powerpoint/2010/main" val="27354868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Google Shape;2039;p226"/>
          <p:cNvSpPr txBox="1"/>
          <p:nvPr/>
        </p:nvSpPr>
        <p:spPr>
          <a:xfrm>
            <a:off x="902025" y="1972650"/>
            <a:ext cx="7479900" cy="119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600" b="1" dirty="0">
                <a:solidFill>
                  <a:schemeClr val="dk1"/>
                </a:solidFill>
                <a:effectLst>
                  <a:outerShdw blurRad="38100" dist="38100" dir="2700000" algn="tl">
                    <a:srgbClr val="000000">
                      <a:alpha val="43137"/>
                    </a:srgbClr>
                  </a:outerShdw>
                </a:effectLst>
              </a:rPr>
              <a:t>Questions for the presenters?</a:t>
            </a:r>
          </a:p>
          <a:p>
            <a:pPr algn="ctr">
              <a:buClr>
                <a:schemeClr val="dk1"/>
              </a:buClr>
              <a:buSzPts val="1100"/>
            </a:pPr>
            <a:endParaRPr lang="en-US" sz="3600" b="1" dirty="0">
              <a:solidFill>
                <a:schemeClr val="dk1"/>
              </a:solidFill>
            </a:endParaRPr>
          </a:p>
          <a:p>
            <a:pPr algn="ctr">
              <a:buClr>
                <a:schemeClr val="dk1"/>
              </a:buClr>
              <a:buSzPts val="1100"/>
            </a:pPr>
            <a:r>
              <a:rPr lang="en-US" sz="3200" dirty="0">
                <a:solidFill>
                  <a:schemeClr val="dk1"/>
                </a:solidFill>
              </a:rPr>
              <a:t>Moderator: </a:t>
            </a:r>
            <a:r>
              <a:rPr lang="en-US" sz="3200" u="sng" dirty="0" err="1">
                <a:solidFill>
                  <a:schemeClr val="dk1"/>
                </a:solidFill>
              </a:rPr>
              <a:t>Jelme</a:t>
            </a:r>
            <a:r>
              <a:rPr lang="en" sz="3200" u="sng" dirty="0">
                <a:solidFill>
                  <a:schemeClr val="dk1"/>
                </a:solidFill>
              </a:rPr>
              <a:t>r Jeuring</a:t>
            </a:r>
            <a:endParaRPr sz="3500" b="1" u="sng" dirty="0">
              <a:solidFill>
                <a:schemeClr val="dk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Google Shape;1787;p185"/>
          <p:cNvSpPr txBox="1"/>
          <p:nvPr/>
        </p:nvSpPr>
        <p:spPr>
          <a:xfrm>
            <a:off x="1696650" y="1946400"/>
            <a:ext cx="5750700" cy="123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800" b="1">
                <a:solidFill>
                  <a:schemeClr val="dk1"/>
                </a:solidFill>
              </a:rPr>
              <a:t>Break for 15 min</a:t>
            </a:r>
            <a:endParaRPr sz="4800" b="1">
              <a:solidFill>
                <a:schemeClr val="dk1"/>
              </a:solidFill>
            </a:endParaRPr>
          </a:p>
          <a:p>
            <a:pPr marL="0" lvl="0" indent="0" algn="ctr" rtl="0">
              <a:spcBef>
                <a:spcPts val="0"/>
              </a:spcBef>
              <a:spcAft>
                <a:spcPts val="0"/>
              </a:spcAft>
              <a:buNone/>
            </a:pPr>
            <a:r>
              <a:rPr lang="en" sz="2000" b="1">
                <a:solidFill>
                  <a:schemeClr val="dk1"/>
                </a:solidFill>
              </a:rPr>
              <a:t>Presentations resume at 16:45 UTC</a:t>
            </a:r>
            <a:endParaRPr sz="2000" b="1">
              <a:solidFill>
                <a:schemeClr val="dk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sp>
        <p:nvSpPr>
          <p:cNvPr id="1792" name="Google Shape;1792;p186"/>
          <p:cNvSpPr txBox="1"/>
          <p:nvPr/>
        </p:nvSpPr>
        <p:spPr>
          <a:xfrm>
            <a:off x="771928" y="1168031"/>
            <a:ext cx="7733400" cy="3201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dirty="0">
                <a:solidFill>
                  <a:schemeClr val="dk1"/>
                </a:solidFill>
                <a:effectLst>
                  <a:outerShdw blurRad="38100" dist="38100" dir="2700000" algn="tl">
                    <a:srgbClr val="000000">
                      <a:alpha val="43137"/>
                    </a:srgbClr>
                  </a:outerShdw>
                </a:effectLst>
              </a:rPr>
              <a:t>Verification of the JJA 2025 season and Seasonal forecast for the NDJ 2025/2026 season</a:t>
            </a:r>
            <a:endParaRPr sz="2100" b="1" dirty="0">
              <a:solidFill>
                <a:schemeClr val="dk1"/>
              </a:solidFill>
              <a:effectLst>
                <a:outerShdw blurRad="38100" dist="38100" dir="2700000" algn="tl">
                  <a:srgbClr val="000000">
                    <a:alpha val="43137"/>
                  </a:srgbClr>
                </a:outerShdw>
              </a:effectLst>
            </a:endParaRPr>
          </a:p>
          <a:p>
            <a:pPr marL="0" lvl="0" indent="0" algn="ctr" rtl="0">
              <a:spcBef>
                <a:spcPts val="0"/>
              </a:spcBef>
              <a:spcAft>
                <a:spcPts val="0"/>
              </a:spcAft>
              <a:buClr>
                <a:schemeClr val="dk1"/>
              </a:buClr>
              <a:buSzPts val="1100"/>
              <a:buFont typeface="Arial"/>
              <a:buNone/>
            </a:pPr>
            <a:r>
              <a:rPr lang="en" sz="1800" dirty="0">
                <a:solidFill>
                  <a:schemeClr val="dk1"/>
                </a:solidFill>
              </a:rPr>
              <a:t>Marko Markovic - ECCC</a:t>
            </a:r>
            <a:endParaRPr sz="1800" dirty="0">
              <a:solidFill>
                <a:schemeClr val="dk1"/>
              </a:solidFill>
            </a:endParaRPr>
          </a:p>
          <a:p>
            <a:pPr marL="0" lvl="0" indent="0" algn="ctr" rtl="0">
              <a:spcBef>
                <a:spcPts val="0"/>
              </a:spcBef>
              <a:spcAft>
                <a:spcPts val="0"/>
              </a:spcAft>
              <a:buClr>
                <a:schemeClr val="dk1"/>
              </a:buClr>
              <a:buSzPts val="2300"/>
              <a:buFont typeface="Calibri"/>
              <a:buNone/>
            </a:pPr>
            <a:endParaRPr sz="1800" dirty="0">
              <a:solidFill>
                <a:schemeClr val="dk1"/>
              </a:solidFill>
            </a:endParaRPr>
          </a:p>
          <a:p>
            <a:pPr marL="0" lvl="0" indent="0" algn="ctr" rtl="0">
              <a:spcBef>
                <a:spcPts val="0"/>
              </a:spcBef>
              <a:spcAft>
                <a:spcPts val="0"/>
              </a:spcAft>
              <a:buNone/>
            </a:pPr>
            <a:endParaRPr sz="1700" dirty="0">
              <a:solidFill>
                <a:schemeClr val="dk1"/>
              </a:solidFill>
              <a:effectLst>
                <a:outerShdw blurRad="38100" dist="38100" dir="2700000" algn="tl">
                  <a:srgbClr val="000000">
                    <a:alpha val="43137"/>
                  </a:srgbClr>
                </a:outerShdw>
              </a:effectLst>
              <a:highlight>
                <a:srgbClr val="FFFFFF"/>
              </a:highlight>
            </a:endParaRPr>
          </a:p>
          <a:p>
            <a:pPr marL="0" lvl="0" indent="0" algn="ctr" rtl="0">
              <a:spcBef>
                <a:spcPts val="0"/>
              </a:spcBef>
              <a:spcAft>
                <a:spcPts val="0"/>
              </a:spcAft>
              <a:buNone/>
            </a:pPr>
            <a:r>
              <a:rPr lang="en" sz="2000" b="1" dirty="0">
                <a:solidFill>
                  <a:schemeClr val="dk1"/>
                </a:solidFill>
                <a:effectLst>
                  <a:outerShdw blurRad="38100" dist="38100" dir="2700000" algn="tl">
                    <a:srgbClr val="000000">
                      <a:alpha val="43137"/>
                    </a:srgbClr>
                  </a:outerShdw>
                </a:effectLst>
              </a:rPr>
              <a:t>Summer 2025 Sea Ice Outlook Verification and Outlook for Winter 2025/2026</a:t>
            </a:r>
            <a:endParaRPr sz="2000" b="1" dirty="0">
              <a:solidFill>
                <a:schemeClr val="dk1"/>
              </a:solidFill>
              <a:effectLst>
                <a:outerShdw blurRad="38100" dist="38100" dir="2700000" algn="tl">
                  <a:srgbClr val="000000">
                    <a:alpha val="43137"/>
                  </a:srgbClr>
                </a:outerShdw>
              </a:effectLst>
            </a:endParaRPr>
          </a:p>
          <a:p>
            <a:pPr lvl="0" algn="ctr"/>
            <a:r>
              <a:rPr lang="en-CA" sz="1800" dirty="0"/>
              <a:t>Douglas Leonard </a:t>
            </a:r>
            <a:r>
              <a:rPr lang="en" sz="1800" dirty="0">
                <a:solidFill>
                  <a:schemeClr val="dk1"/>
                </a:solidFill>
              </a:rPr>
              <a:t>- ECCC</a:t>
            </a:r>
            <a:endParaRPr sz="1800" dirty="0">
              <a:solidFill>
                <a:schemeClr val="dk1"/>
              </a:solidFill>
            </a:endParaRPr>
          </a:p>
          <a:p>
            <a:pPr marL="0" lvl="0" indent="0" algn="l" rtl="0">
              <a:spcBef>
                <a:spcPts val="0"/>
              </a:spcBef>
              <a:spcAft>
                <a:spcPts val="0"/>
              </a:spcAft>
              <a:buNone/>
            </a:pPr>
            <a:endParaRPr sz="1700" dirty="0">
              <a:solidFill>
                <a:schemeClr val="dk1"/>
              </a:solidFill>
            </a:endParaRPr>
          </a:p>
          <a:p>
            <a:pPr marL="0" lvl="0" indent="0" algn="ctr" rtl="0">
              <a:spcBef>
                <a:spcPts val="0"/>
              </a:spcBef>
              <a:spcAft>
                <a:spcPts val="0"/>
              </a:spcAft>
              <a:buNone/>
            </a:pPr>
            <a:r>
              <a:rPr lang="en" sz="1700" dirty="0">
                <a:solidFill>
                  <a:schemeClr val="dk1"/>
                </a:solidFill>
              </a:rPr>
              <a:t>Chair: Ken Kwok</a:t>
            </a:r>
            <a:endParaRPr sz="1700" dirty="0">
              <a:solidFill>
                <a:schemeClr val="dk1"/>
              </a:solidFill>
              <a:highlight>
                <a:srgbClr val="FFFF00"/>
              </a:highlight>
            </a:endParaRPr>
          </a:p>
          <a:p>
            <a:pPr marL="0" lvl="0" indent="0" algn="l" rtl="0">
              <a:spcBef>
                <a:spcPts val="0"/>
              </a:spcBef>
              <a:spcAft>
                <a:spcPts val="0"/>
              </a:spcAft>
              <a:buClr>
                <a:schemeClr val="dk1"/>
              </a:buClr>
              <a:buSzPts val="1100"/>
              <a:buFont typeface="Arial"/>
              <a:buNone/>
            </a:pPr>
            <a:endParaRPr sz="1100" dirty="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
          <p:cNvPicPr preferRelativeResize="0"/>
          <p:nvPr/>
        </p:nvPicPr>
        <p:blipFill rotWithShape="1">
          <a:blip r:embed="rId3">
            <a:alphaModFix/>
          </a:blip>
          <a:srcRect/>
          <a:stretch/>
        </p:blipFill>
        <p:spPr>
          <a:xfrm>
            <a:off x="1143000" y="0"/>
            <a:ext cx="6858000" cy="5143500"/>
          </a:xfrm>
          <a:prstGeom prst="rect">
            <a:avLst/>
          </a:prstGeom>
          <a:noFill/>
          <a:ln>
            <a:noFill/>
          </a:ln>
        </p:spPr>
      </p:pic>
      <p:sp>
        <p:nvSpPr>
          <p:cNvPr id="87" name="Google Shape;87;p1"/>
          <p:cNvSpPr txBox="1">
            <a:spLocks noGrp="1"/>
          </p:cNvSpPr>
          <p:nvPr>
            <p:ph type="ctrTitle" idx="4294967295"/>
          </p:nvPr>
        </p:nvSpPr>
        <p:spPr>
          <a:xfrm>
            <a:off x="1223628" y="1764466"/>
            <a:ext cx="6911094" cy="1102519"/>
          </a:xfrm>
          <a:prstGeom prst="rect">
            <a:avLst/>
          </a:prstGeom>
          <a:noFill/>
          <a:ln>
            <a:noFill/>
          </a:ln>
        </p:spPr>
        <p:txBody>
          <a:bodyPr spcFirstLastPara="1" wrap="square" lIns="68569" tIns="34275" rIns="68569" bIns="34275" anchor="ctr" anchorCtr="0">
            <a:noAutofit/>
          </a:bodyPr>
          <a:lstStyle/>
          <a:p>
            <a:pPr algn="l">
              <a:buSzPts val="3000"/>
            </a:pPr>
            <a:r>
              <a:rPr lang="en-CA" sz="2250" b="1"/>
              <a:t>ACF - 16: Verification of the JJA 2025 season</a:t>
            </a:r>
            <a:br>
              <a:rPr lang="en-CA" sz="2250" b="1"/>
            </a:br>
            <a:r>
              <a:rPr lang="en-CA" sz="2250" b="1"/>
              <a:t>ACF - 16: Seasonal forecast for the NDJ 2025/26 season</a:t>
            </a:r>
            <a:endParaRPr sz="2250"/>
          </a:p>
        </p:txBody>
      </p:sp>
      <p:sp>
        <p:nvSpPr>
          <p:cNvPr id="88" name="Google Shape;88;p1"/>
          <p:cNvSpPr txBox="1">
            <a:spLocks noGrp="1"/>
          </p:cNvSpPr>
          <p:nvPr>
            <p:ph type="sldNum" idx="12"/>
          </p:nvPr>
        </p:nvSpPr>
        <p:spPr>
          <a:xfrm>
            <a:off x="6057900" y="4767263"/>
            <a:ext cx="16002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CA"/>
              <a:pPr defTabSz="685800"/>
              <a:t>58</a:t>
            </a:fld>
            <a:endParaRPr/>
          </a:p>
        </p:txBody>
      </p:sp>
      <p:pic>
        <p:nvPicPr>
          <p:cNvPr id="89" name="Google Shape;89;p1" descr="https://www.un.org/ldcportal/wp-content/uploads/2016/12/wmo-1-300x300.jpg"/>
          <p:cNvPicPr preferRelativeResize="0"/>
          <p:nvPr/>
        </p:nvPicPr>
        <p:blipFill rotWithShape="1">
          <a:blip r:embed="rId4">
            <a:alphaModFix/>
          </a:blip>
          <a:srcRect/>
          <a:stretch/>
        </p:blipFill>
        <p:spPr>
          <a:xfrm>
            <a:off x="1169623" y="3523032"/>
            <a:ext cx="1700813" cy="1532994"/>
          </a:xfrm>
          <a:prstGeom prst="rect">
            <a:avLst/>
          </a:prstGeom>
          <a:noFill/>
          <a:ln>
            <a:noFill/>
          </a:ln>
        </p:spPr>
      </p:pic>
      <p:pic>
        <p:nvPicPr>
          <p:cNvPr id="90" name="Google Shape;90;p1"/>
          <p:cNvPicPr preferRelativeResize="0"/>
          <p:nvPr/>
        </p:nvPicPr>
        <p:blipFill rotWithShape="1">
          <a:blip r:embed="rId5">
            <a:alphaModFix/>
          </a:blip>
          <a:srcRect/>
          <a:stretch/>
        </p:blipFill>
        <p:spPr>
          <a:xfrm>
            <a:off x="6300192" y="3010080"/>
            <a:ext cx="1625045" cy="2046300"/>
          </a:xfrm>
          <a:prstGeom prst="rect">
            <a:avLst/>
          </a:prstGeom>
          <a:noFill/>
          <a:ln>
            <a:noFill/>
          </a:ln>
        </p:spPr>
      </p:pic>
      <p:sp>
        <p:nvSpPr>
          <p:cNvPr id="91" name="Google Shape;91;p1"/>
          <p:cNvSpPr txBox="1"/>
          <p:nvPr/>
        </p:nvSpPr>
        <p:spPr>
          <a:xfrm>
            <a:off x="1608866" y="3077069"/>
            <a:ext cx="6030934" cy="1314450"/>
          </a:xfrm>
          <a:prstGeom prst="rect">
            <a:avLst/>
          </a:prstGeom>
          <a:noFill/>
          <a:ln>
            <a:noFill/>
          </a:ln>
        </p:spPr>
        <p:txBody>
          <a:bodyPr spcFirstLastPara="1" wrap="square" lIns="68569" tIns="34275" rIns="68569" bIns="34275" anchor="t" anchorCtr="0">
            <a:normAutofit/>
          </a:bodyPr>
          <a:lstStyle/>
          <a:p>
            <a:pPr algn="ctr" defTabSz="685800">
              <a:buClr>
                <a:srgbClr val="FF0000"/>
              </a:buClr>
              <a:buSzPts val="2640"/>
            </a:pPr>
            <a:r>
              <a:rPr lang="en-CA" sz="1650">
                <a:latin typeface="Calibri"/>
                <a:ea typeface="Calibri"/>
                <a:cs typeface="Calibri"/>
                <a:sym typeface="Calibri"/>
              </a:rPr>
              <a:t>Marko Markovic</a:t>
            </a:r>
            <a:endParaRPr sz="1050"/>
          </a:p>
          <a:p>
            <a:pPr algn="ctr" defTabSz="685800">
              <a:spcBef>
                <a:spcPts val="330"/>
              </a:spcBef>
              <a:buClr>
                <a:srgbClr val="FF0000"/>
              </a:buClr>
              <a:buSzPts val="2640"/>
            </a:pPr>
            <a:r>
              <a:rPr lang="en-CA" sz="1650">
                <a:latin typeface="Calibri"/>
                <a:ea typeface="Calibri"/>
                <a:cs typeface="Calibri"/>
                <a:sym typeface="Calibri"/>
              </a:rPr>
              <a:t>Meteorological Service of Canada</a:t>
            </a:r>
            <a:endParaRPr sz="1050"/>
          </a:p>
          <a:p>
            <a:pPr algn="ctr" defTabSz="685800">
              <a:spcBef>
                <a:spcPts val="330"/>
              </a:spcBef>
              <a:buClr>
                <a:srgbClr val="FF0000"/>
              </a:buClr>
              <a:buSzPts val="2640"/>
            </a:pPr>
            <a:r>
              <a:rPr lang="en-CA" sz="1650">
                <a:latin typeface="Calibri"/>
                <a:ea typeface="Calibri"/>
                <a:cs typeface="Calibri"/>
                <a:sym typeface="Calibri"/>
              </a:rPr>
              <a:t>Environment and Climate Change Canada</a:t>
            </a:r>
            <a:endParaRPr sz="1650">
              <a:latin typeface="Calibri"/>
              <a:ea typeface="Calibri"/>
              <a:cs typeface="Calibri"/>
              <a:sym typeface="Calibri"/>
            </a:endParaRPr>
          </a:p>
        </p:txBody>
      </p:sp>
      <p:pic>
        <p:nvPicPr>
          <p:cNvPr id="92" name="Google Shape;92;p1" descr="http://intranet.ec.gc.ca/guide/B62E7A42-12E8-402B-9590-43B14B4880D7/final_horiz_323_banner_new.jpg"/>
          <p:cNvPicPr preferRelativeResize="0"/>
          <p:nvPr/>
        </p:nvPicPr>
        <p:blipFill rotWithShape="1">
          <a:blip r:embed="rId6">
            <a:alphaModFix/>
          </a:blip>
          <a:srcRect/>
          <a:stretch/>
        </p:blipFill>
        <p:spPr>
          <a:xfrm>
            <a:off x="1143000" y="595408"/>
            <a:ext cx="6858000" cy="104181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 descr="A map of the north pole&#10;&#10;AI-generated content may be incorrect."/>
          <p:cNvPicPr preferRelativeResize="0"/>
          <p:nvPr/>
        </p:nvPicPr>
        <p:blipFill rotWithShape="1">
          <a:blip r:embed="rId3">
            <a:alphaModFix/>
          </a:blip>
          <a:srcRect/>
          <a:stretch/>
        </p:blipFill>
        <p:spPr>
          <a:xfrm>
            <a:off x="1115535" y="805704"/>
            <a:ext cx="3819875" cy="4320566"/>
          </a:xfrm>
          <a:prstGeom prst="rect">
            <a:avLst/>
          </a:prstGeom>
          <a:noFill/>
          <a:ln>
            <a:noFill/>
          </a:ln>
        </p:spPr>
      </p:pic>
      <p:sp>
        <p:nvSpPr>
          <p:cNvPr id="99" name="Google Shape;99;p2"/>
          <p:cNvSpPr txBox="1">
            <a:spLocks noGrp="1"/>
          </p:cNvSpPr>
          <p:nvPr>
            <p:ph type="sldNum" idx="12"/>
          </p:nvPr>
        </p:nvSpPr>
        <p:spPr>
          <a:xfrm>
            <a:off x="6057900" y="4767263"/>
            <a:ext cx="16002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CA"/>
              <a:pPr defTabSz="685800"/>
              <a:t>59</a:t>
            </a:fld>
            <a:endParaRPr/>
          </a:p>
        </p:txBody>
      </p:sp>
      <p:sp>
        <p:nvSpPr>
          <p:cNvPr id="100" name="Google Shape;100;p2" descr="https://www.wmolc.org/modules/data/plot/autograds4/download_PMME.php?filename=data/PMME205.211.133.12864785.gif"/>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101" name="Google Shape;101;p2" descr="https://www.wmolc.org/modules/data/plot/autograds4/download_PMME.php?filename=data/PMME205.211.133.12864785.gif"/>
          <p:cNvSpPr/>
          <p:nvPr/>
        </p:nvSpPr>
        <p:spPr>
          <a:xfrm>
            <a:off x="1373981" y="17231"/>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102" name="Google Shape;102;p2"/>
          <p:cNvSpPr txBox="1"/>
          <p:nvPr/>
        </p:nvSpPr>
        <p:spPr>
          <a:xfrm>
            <a:off x="1045845" y="80773"/>
            <a:ext cx="5812155" cy="438551"/>
          </a:xfrm>
          <a:prstGeom prst="rect">
            <a:avLst/>
          </a:prstGeom>
          <a:noFill/>
          <a:ln>
            <a:noFill/>
          </a:ln>
        </p:spPr>
        <p:txBody>
          <a:bodyPr spcFirstLastPara="1" wrap="square" lIns="68569" tIns="34275" rIns="68569" bIns="34275" anchor="t" anchorCtr="0">
            <a:spAutoFit/>
          </a:bodyPr>
          <a:lstStyle/>
          <a:p>
            <a:pPr algn="ctr" defTabSz="685800"/>
            <a:r>
              <a:rPr lang="en-CA" sz="2400" b="1" dirty="0">
                <a:effectLst>
                  <a:outerShdw blurRad="38100" dist="38100" dir="2700000" algn="tl">
                    <a:srgbClr val="000000">
                      <a:alpha val="43137"/>
                    </a:srgbClr>
                  </a:outerShdw>
                </a:effectLst>
                <a:latin typeface="Calibri"/>
                <a:ea typeface="Calibri"/>
                <a:cs typeface="Calibri"/>
                <a:sym typeface="Calibri"/>
              </a:rPr>
              <a:t>Seasonal forecast over the Arctic, JJA 2025</a:t>
            </a:r>
            <a:endParaRPr sz="1100" b="1" dirty="0">
              <a:effectLst>
                <a:outerShdw blurRad="38100" dist="38100" dir="2700000" algn="tl">
                  <a:srgbClr val="000000">
                    <a:alpha val="43137"/>
                  </a:srgbClr>
                </a:outerShdw>
              </a:effectLst>
            </a:endParaRPr>
          </a:p>
        </p:txBody>
      </p:sp>
      <p:sp>
        <p:nvSpPr>
          <p:cNvPr id="103" name="Google Shape;103;p2"/>
          <p:cNvSpPr txBox="1"/>
          <p:nvPr/>
        </p:nvSpPr>
        <p:spPr>
          <a:xfrm>
            <a:off x="5040568" y="1258968"/>
            <a:ext cx="3568879" cy="807883"/>
          </a:xfrm>
          <a:prstGeom prst="rect">
            <a:avLst/>
          </a:prstGeom>
          <a:noFill/>
          <a:ln>
            <a:noFill/>
          </a:ln>
        </p:spPr>
        <p:txBody>
          <a:bodyPr spcFirstLastPara="1" wrap="square" lIns="68569" tIns="34275" rIns="68569" bIns="34275" anchor="t" anchorCtr="0">
            <a:spAutoFit/>
          </a:bodyPr>
          <a:lstStyle/>
          <a:p>
            <a:pPr defTabSz="685800"/>
            <a:r>
              <a:rPr lang="en-CA" sz="1600" b="1" dirty="0">
                <a:latin typeface="Calibri"/>
                <a:ea typeface="Calibri"/>
                <a:cs typeface="Calibri"/>
                <a:sym typeface="Calibri"/>
              </a:rPr>
              <a:t>Considering multi-model ensemble forecast and a limited model skill over the Arctic:</a:t>
            </a:r>
            <a:endParaRPr sz="1200" b="1" dirty="0"/>
          </a:p>
        </p:txBody>
      </p:sp>
      <p:sp>
        <p:nvSpPr>
          <p:cNvPr id="104" name="Google Shape;104;p2"/>
          <p:cNvSpPr txBox="1"/>
          <p:nvPr/>
        </p:nvSpPr>
        <p:spPr>
          <a:xfrm>
            <a:off x="5040568" y="2250920"/>
            <a:ext cx="3819874" cy="1315715"/>
          </a:xfrm>
          <a:prstGeom prst="rect">
            <a:avLst/>
          </a:prstGeom>
          <a:noFill/>
          <a:ln w="9525" cap="flat" cmpd="sng">
            <a:solidFill>
              <a:srgbClr val="4A7DBA"/>
            </a:solidFill>
            <a:prstDash val="solid"/>
            <a:round/>
            <a:headEnd type="none" w="sm" len="sm"/>
            <a:tailEnd type="none" w="sm" len="sm"/>
          </a:ln>
        </p:spPr>
        <p:txBody>
          <a:bodyPr spcFirstLastPara="1" wrap="square" lIns="68569" tIns="34275" rIns="68569" bIns="34275" anchor="t" anchorCtr="0">
            <a:spAutoFit/>
          </a:bodyPr>
          <a:lstStyle/>
          <a:p>
            <a:pPr algn="just" defTabSz="685800"/>
            <a:r>
              <a:rPr lang="en-CA" sz="1350" b="1" dirty="0">
                <a:latin typeface="Calibri"/>
                <a:ea typeface="Calibri"/>
                <a:cs typeface="Calibri"/>
                <a:sym typeface="Calibri"/>
              </a:rPr>
              <a:t>Temperature:</a:t>
            </a:r>
            <a:r>
              <a:rPr lang="en-CA" sz="1350" dirty="0">
                <a:latin typeface="Calibri"/>
                <a:ea typeface="Calibri"/>
                <a:cs typeface="Calibri"/>
                <a:sym typeface="Calibri"/>
              </a:rPr>
              <a:t> For June July August 2025 (JJA25), there was a probability of 40% or more that temperatures will be above normal in all Arctic regions. The highest probabilities of 70% or more was expected in southern parts of the eastern Nordic region and in southeastern Siberian region. </a:t>
            </a:r>
            <a:endParaRPr sz="1350" dirty="0">
              <a:latin typeface="Calibri"/>
              <a:ea typeface="Calibri"/>
              <a:cs typeface="Calibri"/>
              <a:sym typeface="Calibri"/>
            </a:endParaRPr>
          </a:p>
        </p:txBody>
      </p:sp>
      <p:sp>
        <p:nvSpPr>
          <p:cNvPr id="105" name="Google Shape;105;p2"/>
          <p:cNvSpPr txBox="1"/>
          <p:nvPr/>
        </p:nvSpPr>
        <p:spPr>
          <a:xfrm flipH="1">
            <a:off x="1201305" y="465628"/>
            <a:ext cx="1620180" cy="300052"/>
          </a:xfrm>
          <a:prstGeom prst="rect">
            <a:avLst/>
          </a:prstGeom>
          <a:noFill/>
          <a:ln>
            <a:noFill/>
          </a:ln>
        </p:spPr>
        <p:txBody>
          <a:bodyPr spcFirstLastPara="1" wrap="square" lIns="68569" tIns="34275" rIns="68569" bIns="34275" anchor="t" anchorCtr="0">
            <a:spAutoFit/>
          </a:bodyPr>
          <a:lstStyle/>
          <a:p>
            <a:pPr defTabSz="685800"/>
            <a:r>
              <a:rPr lang="en-CA" sz="1500" dirty="0">
                <a:latin typeface="Calibri"/>
                <a:ea typeface="Calibri"/>
                <a:cs typeface="Calibri"/>
                <a:sym typeface="Calibri"/>
              </a:rPr>
              <a:t>reminder</a:t>
            </a:r>
            <a:endParaRPr sz="10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0556" y="65632"/>
            <a:ext cx="6053132" cy="507831"/>
          </a:xfrm>
          <a:prstGeom prst="rect">
            <a:avLst/>
          </a:prstGeom>
          <a:noFill/>
        </p:spPr>
        <p:txBody>
          <a:bodyPr wrap="none" rtlCol="0">
            <a:spAutoFit/>
          </a:bodyPr>
          <a:lstStyle/>
          <a:p>
            <a:pPr defTabSz="685800">
              <a:buClrTx/>
            </a:pPr>
            <a:r>
              <a:rPr lang="en-US" sz="2700" b="1" kern="1200" dirty="0">
                <a:solidFill>
                  <a:prstClr val="black"/>
                </a:solidFill>
                <a:latin typeface="Calibri" panose="020F0502020204030204"/>
                <a:ea typeface="+mn-ea"/>
                <a:cs typeface="+mn-cs"/>
              </a:rPr>
              <a:t>Surface weather map, sea level pressure </a:t>
            </a:r>
            <a:endParaRPr lang="ru-RU" sz="2700" b="1" kern="1200" dirty="0">
              <a:solidFill>
                <a:prstClr val="black"/>
              </a:solidFill>
              <a:latin typeface="Calibri" panose="020F0502020204030204"/>
              <a:ea typeface="+mn-ea"/>
              <a:cs typeface="+mn-cs"/>
            </a:endParaRPr>
          </a:p>
        </p:txBody>
      </p:sp>
      <p:pic>
        <p:nvPicPr>
          <p:cNvPr id="3" name="Рисунок 2"/>
          <p:cNvPicPr>
            <a:picLocks noChangeAspect="1"/>
          </p:cNvPicPr>
          <p:nvPr/>
        </p:nvPicPr>
        <p:blipFill>
          <a:blip r:embed="rId2"/>
          <a:stretch>
            <a:fillRect/>
          </a:stretch>
        </p:blipFill>
        <p:spPr>
          <a:xfrm>
            <a:off x="2567079" y="634982"/>
            <a:ext cx="6473515" cy="4187981"/>
          </a:xfrm>
          <a:prstGeom prst="rect">
            <a:avLst/>
          </a:prstGeom>
        </p:spPr>
      </p:pic>
      <p:sp>
        <p:nvSpPr>
          <p:cNvPr id="5" name="TextBox 4"/>
          <p:cNvSpPr txBox="1"/>
          <p:nvPr/>
        </p:nvSpPr>
        <p:spPr>
          <a:xfrm>
            <a:off x="179555" y="1535515"/>
            <a:ext cx="2732746" cy="1361911"/>
          </a:xfrm>
          <a:prstGeom prst="rect">
            <a:avLst/>
          </a:prstGeom>
          <a:noFill/>
        </p:spPr>
        <p:txBody>
          <a:bodyPr wrap="square" rtlCol="0">
            <a:spAutoFit/>
          </a:bodyPr>
          <a:lstStyle/>
          <a:p>
            <a:pPr defTabSz="685800"/>
            <a:r>
              <a:rPr lang="ru-RU" sz="1800" b="1" dirty="0">
                <a:latin typeface="Calibri" panose="020F0502020204030204"/>
                <a:ea typeface="+mn-ea"/>
              </a:rPr>
              <a:t>а </a:t>
            </a:r>
            <a:r>
              <a:rPr lang="en-US" sz="1800" b="1" dirty="0">
                <a:latin typeface="Calibri" panose="020F0502020204030204"/>
                <a:ea typeface="+mn-ea"/>
              </a:rPr>
              <a:t>– June 20, 2019, 00 UTC</a:t>
            </a:r>
            <a:endParaRPr lang="ru-RU" sz="1800" b="1" dirty="0">
              <a:latin typeface="Calibri" panose="020F0502020204030204"/>
              <a:ea typeface="+mn-ea"/>
            </a:endParaRPr>
          </a:p>
          <a:p>
            <a:pPr defTabSz="685800"/>
            <a:r>
              <a:rPr lang="en-US" sz="1800" b="1" dirty="0">
                <a:latin typeface="Calibri" panose="020F0502020204030204"/>
                <a:ea typeface="+mn-ea"/>
              </a:rPr>
              <a:t>b – </a:t>
            </a:r>
            <a:r>
              <a:rPr lang="nb-NO" sz="1800" b="1" dirty="0">
                <a:latin typeface="Calibri" panose="020F0502020204030204"/>
                <a:ea typeface="+mn-ea"/>
              </a:rPr>
              <a:t>June 24, 2020, 00 UTC</a:t>
            </a:r>
            <a:endParaRPr lang="en-US" sz="1800" b="1" dirty="0">
              <a:latin typeface="Calibri" panose="020F0502020204030204"/>
              <a:ea typeface="+mn-ea"/>
            </a:endParaRPr>
          </a:p>
          <a:p>
            <a:pPr defTabSz="685800"/>
            <a:r>
              <a:rPr lang="en-US" sz="1800" b="1" dirty="0">
                <a:latin typeface="Calibri" panose="020F0502020204030204"/>
                <a:ea typeface="+mn-ea"/>
              </a:rPr>
              <a:t>c – </a:t>
            </a:r>
            <a:r>
              <a:rPr lang="nb-NO" sz="1800" b="1" dirty="0">
                <a:latin typeface="Calibri" panose="020F0502020204030204"/>
                <a:ea typeface="+mn-ea"/>
              </a:rPr>
              <a:t>June 30, 2020, 00 UTC</a:t>
            </a:r>
            <a:endParaRPr lang="en-US" sz="1800" b="1" dirty="0">
              <a:latin typeface="Calibri" panose="020F0502020204030204"/>
              <a:ea typeface="+mn-ea"/>
            </a:endParaRPr>
          </a:p>
          <a:p>
            <a:pPr defTabSz="685800"/>
            <a:r>
              <a:rPr lang="en-US" sz="1800" b="1" dirty="0">
                <a:latin typeface="Calibri" panose="020F0502020204030204"/>
                <a:ea typeface="+mn-ea"/>
              </a:rPr>
              <a:t>d – July 27, 2022, 00 UTC</a:t>
            </a:r>
          </a:p>
          <a:p>
            <a:pPr defTabSz="685800"/>
            <a:r>
              <a:rPr lang="en-US" sz="1050" dirty="0">
                <a:ea typeface="+mn-ea"/>
              </a:rPr>
              <a:t> </a:t>
            </a:r>
            <a:endParaRPr lang="ru-RU" sz="1050" dirty="0">
              <a:ea typeface="+mn-ea"/>
            </a:endParaRPr>
          </a:p>
        </p:txBody>
      </p:sp>
    </p:spTree>
    <p:extLst>
      <p:ext uri="{BB962C8B-B14F-4D97-AF65-F5344CB8AC3E}">
        <p14:creationId xmlns:p14="http://schemas.microsoft.com/office/powerpoint/2010/main" val="17342453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3" descr="A map of the north pole&#10;&#10;AI-generated content may be incorrect."/>
          <p:cNvPicPr preferRelativeResize="0"/>
          <p:nvPr/>
        </p:nvPicPr>
        <p:blipFill rotWithShape="1">
          <a:blip r:embed="rId3">
            <a:alphaModFix/>
          </a:blip>
          <a:srcRect/>
          <a:stretch/>
        </p:blipFill>
        <p:spPr>
          <a:xfrm>
            <a:off x="960191" y="573131"/>
            <a:ext cx="3953396" cy="4471589"/>
          </a:xfrm>
          <a:prstGeom prst="rect">
            <a:avLst/>
          </a:prstGeom>
          <a:noFill/>
          <a:ln>
            <a:noFill/>
          </a:ln>
        </p:spPr>
      </p:pic>
      <p:sp>
        <p:nvSpPr>
          <p:cNvPr id="112" name="Google Shape;112;p3"/>
          <p:cNvSpPr txBox="1">
            <a:spLocks noGrp="1"/>
          </p:cNvSpPr>
          <p:nvPr>
            <p:ph type="sldNum" idx="12"/>
          </p:nvPr>
        </p:nvSpPr>
        <p:spPr>
          <a:xfrm>
            <a:off x="6057900" y="4767263"/>
            <a:ext cx="16002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CA"/>
              <a:pPr defTabSz="685800"/>
              <a:t>60</a:t>
            </a:fld>
            <a:endParaRPr/>
          </a:p>
        </p:txBody>
      </p:sp>
      <p:sp>
        <p:nvSpPr>
          <p:cNvPr id="113" name="Google Shape;113;p3" descr="https://www.wmolc.org/modules/data/plot/autograds4/download_PMME.php?filename=data/PMME205.211.133.12864785.gif"/>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114" name="Google Shape;114;p3" descr="https://www.wmolc.org/modules/data/plot/autograds4/download_PMME.php?filename=data/PMME205.211.133.12864785.gif"/>
          <p:cNvSpPr/>
          <p:nvPr/>
        </p:nvSpPr>
        <p:spPr>
          <a:xfrm>
            <a:off x="1373981" y="17231"/>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115" name="Google Shape;115;p3"/>
          <p:cNvSpPr txBox="1"/>
          <p:nvPr/>
        </p:nvSpPr>
        <p:spPr>
          <a:xfrm>
            <a:off x="960191" y="21603"/>
            <a:ext cx="5709689" cy="438551"/>
          </a:xfrm>
          <a:prstGeom prst="rect">
            <a:avLst/>
          </a:prstGeom>
          <a:noFill/>
          <a:ln>
            <a:noFill/>
          </a:ln>
        </p:spPr>
        <p:txBody>
          <a:bodyPr spcFirstLastPara="1" wrap="square" lIns="68569" tIns="34275" rIns="68569" bIns="34275" anchor="t" anchorCtr="0">
            <a:spAutoFit/>
          </a:bodyPr>
          <a:lstStyle/>
          <a:p>
            <a:pPr algn="ctr" defTabSz="685800"/>
            <a:r>
              <a:rPr lang="en-CA" sz="2400" b="1" dirty="0">
                <a:effectLst>
                  <a:outerShdw blurRad="38100" dist="38100" dir="2700000" algn="tl">
                    <a:srgbClr val="000000">
                      <a:alpha val="43137"/>
                    </a:srgbClr>
                  </a:outerShdw>
                </a:effectLst>
                <a:latin typeface="Calibri"/>
                <a:ea typeface="Calibri"/>
                <a:cs typeface="Calibri"/>
                <a:sym typeface="Calibri"/>
              </a:rPr>
              <a:t>Seasonal forecast over the Arctic, JJA 2025</a:t>
            </a:r>
            <a:endParaRPr sz="1100" b="1" dirty="0">
              <a:effectLst>
                <a:outerShdw blurRad="38100" dist="38100" dir="2700000" algn="tl">
                  <a:srgbClr val="000000">
                    <a:alpha val="43137"/>
                  </a:srgbClr>
                </a:outerShdw>
              </a:effectLst>
            </a:endParaRPr>
          </a:p>
        </p:txBody>
      </p:sp>
      <p:sp>
        <p:nvSpPr>
          <p:cNvPr id="116" name="Google Shape;116;p3"/>
          <p:cNvSpPr txBox="1"/>
          <p:nvPr/>
        </p:nvSpPr>
        <p:spPr>
          <a:xfrm>
            <a:off x="5276790" y="1024147"/>
            <a:ext cx="3533380" cy="807883"/>
          </a:xfrm>
          <a:prstGeom prst="rect">
            <a:avLst/>
          </a:prstGeom>
          <a:noFill/>
          <a:ln>
            <a:noFill/>
          </a:ln>
        </p:spPr>
        <p:txBody>
          <a:bodyPr spcFirstLastPara="1" wrap="square" lIns="68569" tIns="34275" rIns="68569" bIns="34275" anchor="t" anchorCtr="0">
            <a:spAutoFit/>
          </a:bodyPr>
          <a:lstStyle/>
          <a:p>
            <a:pPr defTabSz="685800"/>
            <a:r>
              <a:rPr lang="en-CA" sz="1600" b="1" dirty="0">
                <a:latin typeface="Calibri"/>
                <a:ea typeface="Calibri"/>
                <a:cs typeface="Calibri"/>
                <a:sym typeface="Calibri"/>
              </a:rPr>
              <a:t>Considering multi-model ensemble forecast and a limited model skill over the Arctic:</a:t>
            </a:r>
            <a:endParaRPr sz="1200" b="1" dirty="0"/>
          </a:p>
        </p:txBody>
      </p:sp>
      <p:sp>
        <p:nvSpPr>
          <p:cNvPr id="117" name="Google Shape;117;p3"/>
          <p:cNvSpPr txBox="1"/>
          <p:nvPr/>
        </p:nvSpPr>
        <p:spPr>
          <a:xfrm>
            <a:off x="5276790" y="1945007"/>
            <a:ext cx="3533381" cy="2292264"/>
          </a:xfrm>
          <a:prstGeom prst="rect">
            <a:avLst/>
          </a:prstGeom>
          <a:noFill/>
          <a:ln w="9525" cap="flat" cmpd="sng">
            <a:solidFill>
              <a:srgbClr val="4A7DBA"/>
            </a:solidFill>
            <a:prstDash val="solid"/>
            <a:round/>
            <a:headEnd type="none" w="sm" len="sm"/>
            <a:tailEnd type="none" w="sm" len="sm"/>
          </a:ln>
        </p:spPr>
        <p:txBody>
          <a:bodyPr spcFirstLastPara="1" wrap="square" lIns="68569" tIns="34275" rIns="68569" bIns="34275" anchor="t" anchorCtr="0">
            <a:spAutoFit/>
          </a:bodyPr>
          <a:lstStyle/>
          <a:p>
            <a:pPr algn="just" defTabSz="685800">
              <a:lnSpc>
                <a:spcPct val="107000"/>
              </a:lnSpc>
            </a:pPr>
            <a:r>
              <a:rPr lang="en-CA" sz="1350" b="1" dirty="0">
                <a:latin typeface="Calibri"/>
                <a:ea typeface="Calibri"/>
                <a:cs typeface="Calibri"/>
                <a:sym typeface="Calibri"/>
              </a:rPr>
              <a:t>Precipitation: </a:t>
            </a:r>
            <a:r>
              <a:rPr lang="en-CA" sz="1350" dirty="0">
                <a:latin typeface="Calibri"/>
                <a:ea typeface="Calibri"/>
                <a:cs typeface="Calibri"/>
                <a:sym typeface="Calibri"/>
              </a:rPr>
              <a:t>Over most of the Arctic, the MME was not decisive (white color on the map). Above normal probabilities of 40% or higher were expected in the western Alaska and western Canada and Chukchi Bering regions. More, over northern eastern Siberia and over western Nordic region, above normal </a:t>
            </a:r>
            <a:r>
              <a:rPr lang="en-CA" sz="1350" dirty="0" err="1">
                <a:latin typeface="Calibri"/>
                <a:ea typeface="Calibri"/>
                <a:cs typeface="Calibri"/>
                <a:sym typeface="Calibri"/>
              </a:rPr>
              <a:t>precip</a:t>
            </a:r>
            <a:r>
              <a:rPr lang="en-CA" sz="1350" dirty="0">
                <a:latin typeface="Calibri"/>
                <a:ea typeface="Calibri"/>
                <a:cs typeface="Calibri"/>
                <a:sym typeface="Calibri"/>
              </a:rPr>
              <a:t> were also expected. Below normal </a:t>
            </a:r>
            <a:r>
              <a:rPr lang="en-CA" sz="1350" dirty="0" err="1">
                <a:latin typeface="Calibri"/>
                <a:ea typeface="Calibri"/>
                <a:cs typeface="Calibri"/>
                <a:sym typeface="Calibri"/>
              </a:rPr>
              <a:t>precip</a:t>
            </a:r>
            <a:r>
              <a:rPr lang="en-CA" sz="1350" dirty="0">
                <a:latin typeface="Calibri"/>
                <a:ea typeface="Calibri"/>
                <a:cs typeface="Calibri"/>
                <a:sym typeface="Calibri"/>
              </a:rPr>
              <a:t> of 40 or more were forecast for southern parts of the eastern Nordic region.</a:t>
            </a:r>
            <a:endParaRPr sz="1350" dirty="0">
              <a:latin typeface="Calibri"/>
              <a:ea typeface="Calibri"/>
              <a:cs typeface="Calibri"/>
              <a:sym typeface="Calibri"/>
            </a:endParaRPr>
          </a:p>
        </p:txBody>
      </p:sp>
      <p:sp>
        <p:nvSpPr>
          <p:cNvPr id="118" name="Google Shape;118;p3"/>
          <p:cNvSpPr txBox="1"/>
          <p:nvPr/>
        </p:nvSpPr>
        <p:spPr>
          <a:xfrm flipH="1">
            <a:off x="1148530" y="371829"/>
            <a:ext cx="1620180" cy="300052"/>
          </a:xfrm>
          <a:prstGeom prst="rect">
            <a:avLst/>
          </a:prstGeom>
          <a:noFill/>
          <a:ln>
            <a:noFill/>
          </a:ln>
        </p:spPr>
        <p:txBody>
          <a:bodyPr spcFirstLastPara="1" wrap="square" lIns="68569" tIns="34275" rIns="68569" bIns="34275" anchor="t" anchorCtr="0">
            <a:spAutoFit/>
          </a:bodyPr>
          <a:lstStyle/>
          <a:p>
            <a:pPr defTabSz="685800"/>
            <a:r>
              <a:rPr lang="en-CA" sz="1500">
                <a:latin typeface="Calibri"/>
                <a:ea typeface="Calibri"/>
                <a:cs typeface="Calibri"/>
                <a:sym typeface="Calibri"/>
              </a:rPr>
              <a:t>reminder</a:t>
            </a:r>
            <a:endParaRPr sz="105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a:spLocks noGrp="1"/>
          </p:cNvSpPr>
          <p:nvPr>
            <p:ph type="sldNum" idx="12"/>
          </p:nvPr>
        </p:nvSpPr>
        <p:spPr>
          <a:xfrm>
            <a:off x="6057900" y="4507072"/>
            <a:ext cx="16002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CA"/>
              <a:pPr defTabSz="685800"/>
              <a:t>61</a:t>
            </a:fld>
            <a:endParaRPr/>
          </a:p>
        </p:txBody>
      </p:sp>
      <p:sp>
        <p:nvSpPr>
          <p:cNvPr id="125" name="Google Shape;125;p4" descr="https://www.wmolc.org/modules/data/plot/autograds4/download_PMME.php?filename=data/PMME205.211.133.12864785.gif"/>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126" name="Google Shape;126;p4" descr="https://www.wmolc.org/modules/data/plot/autograds4/download_PMME.php?filename=data/PMME205.211.133.12864785.gif"/>
          <p:cNvSpPr/>
          <p:nvPr/>
        </p:nvSpPr>
        <p:spPr>
          <a:xfrm>
            <a:off x="1373981" y="17231"/>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127" name="Google Shape;127;p4"/>
          <p:cNvSpPr txBox="1"/>
          <p:nvPr/>
        </p:nvSpPr>
        <p:spPr>
          <a:xfrm>
            <a:off x="1055492" y="311823"/>
            <a:ext cx="5955632" cy="500107"/>
          </a:xfrm>
          <a:prstGeom prst="rect">
            <a:avLst/>
          </a:prstGeom>
          <a:noFill/>
          <a:ln>
            <a:noFill/>
          </a:ln>
        </p:spPr>
        <p:txBody>
          <a:bodyPr spcFirstLastPara="1" wrap="square" lIns="68569" tIns="34275" rIns="68569" bIns="34275" anchor="t" anchorCtr="0">
            <a:spAutoFit/>
          </a:bodyPr>
          <a:lstStyle/>
          <a:p>
            <a:pPr defTabSz="685800"/>
            <a:r>
              <a:rPr lang="en-CA" sz="2800" b="1" dirty="0">
                <a:effectLst>
                  <a:outerShdw blurRad="38100" dist="38100" dir="2700000" algn="tl">
                    <a:srgbClr val="000000">
                      <a:alpha val="43137"/>
                    </a:srgbClr>
                  </a:outerShdw>
                </a:effectLst>
                <a:latin typeface="Calibri"/>
                <a:ea typeface="Calibri"/>
                <a:cs typeface="Calibri"/>
                <a:sym typeface="Calibri"/>
              </a:rPr>
              <a:t>How do we verify seasonal forecasts? </a:t>
            </a:r>
            <a:endParaRPr sz="1100" b="1" dirty="0">
              <a:effectLst>
                <a:outerShdw blurRad="38100" dist="38100" dir="2700000" algn="tl">
                  <a:srgbClr val="000000">
                    <a:alpha val="43137"/>
                  </a:srgbClr>
                </a:outerShdw>
              </a:effectLst>
            </a:endParaRPr>
          </a:p>
        </p:txBody>
      </p:sp>
      <p:sp>
        <p:nvSpPr>
          <p:cNvPr id="128" name="Google Shape;128;p4"/>
          <p:cNvSpPr txBox="1"/>
          <p:nvPr/>
        </p:nvSpPr>
        <p:spPr>
          <a:xfrm>
            <a:off x="1169623" y="966414"/>
            <a:ext cx="2885553" cy="346218"/>
          </a:xfrm>
          <a:prstGeom prst="rect">
            <a:avLst/>
          </a:prstGeom>
          <a:noFill/>
          <a:ln>
            <a:noFill/>
          </a:ln>
        </p:spPr>
        <p:txBody>
          <a:bodyPr spcFirstLastPara="1" wrap="square" lIns="68569" tIns="34275" rIns="68569" bIns="34275" anchor="t" anchorCtr="0">
            <a:spAutoFit/>
          </a:bodyPr>
          <a:lstStyle/>
          <a:p>
            <a:pPr defTabSz="685800"/>
            <a:r>
              <a:rPr lang="en-CA" sz="1350" b="1" dirty="0">
                <a:latin typeface="Calibri"/>
                <a:ea typeface="Calibri"/>
                <a:cs typeface="Calibri"/>
                <a:sym typeface="Calibri"/>
              </a:rPr>
              <a:t>-</a:t>
            </a:r>
            <a:r>
              <a:rPr lang="en-CA" sz="1800" b="1" dirty="0">
                <a:latin typeface="Calibri"/>
                <a:ea typeface="Calibri"/>
                <a:cs typeface="Calibri"/>
                <a:sym typeface="Calibri"/>
              </a:rPr>
              <a:t> We need observations!</a:t>
            </a:r>
            <a:endParaRPr sz="1350" b="1" dirty="0">
              <a:latin typeface="Calibri"/>
              <a:ea typeface="Calibri"/>
              <a:cs typeface="Calibri"/>
              <a:sym typeface="Calibri"/>
            </a:endParaRPr>
          </a:p>
        </p:txBody>
      </p:sp>
      <p:pic>
        <p:nvPicPr>
          <p:cNvPr id="129" name="Google Shape;129;p4"/>
          <p:cNvPicPr preferRelativeResize="0"/>
          <p:nvPr/>
        </p:nvPicPr>
        <p:blipFill rotWithShape="1">
          <a:blip r:embed="rId3">
            <a:alphaModFix/>
          </a:blip>
          <a:srcRect/>
          <a:stretch/>
        </p:blipFill>
        <p:spPr>
          <a:xfrm>
            <a:off x="4187159" y="855937"/>
            <a:ext cx="594917" cy="797311"/>
          </a:xfrm>
          <a:prstGeom prst="rect">
            <a:avLst/>
          </a:prstGeom>
          <a:noFill/>
          <a:ln>
            <a:noFill/>
          </a:ln>
        </p:spPr>
      </p:pic>
      <p:pic>
        <p:nvPicPr>
          <p:cNvPr id="130" name="Google Shape;130;p4"/>
          <p:cNvPicPr preferRelativeResize="0"/>
          <p:nvPr/>
        </p:nvPicPr>
        <p:blipFill rotWithShape="1">
          <a:blip r:embed="rId4">
            <a:alphaModFix/>
          </a:blip>
          <a:srcRect/>
          <a:stretch/>
        </p:blipFill>
        <p:spPr>
          <a:xfrm>
            <a:off x="5274078" y="855938"/>
            <a:ext cx="537382" cy="797311"/>
          </a:xfrm>
          <a:prstGeom prst="rect">
            <a:avLst/>
          </a:prstGeom>
          <a:noFill/>
          <a:ln>
            <a:noFill/>
          </a:ln>
        </p:spPr>
      </p:pic>
      <p:pic>
        <p:nvPicPr>
          <p:cNvPr id="131" name="Google Shape;131;p4"/>
          <p:cNvPicPr preferRelativeResize="0"/>
          <p:nvPr/>
        </p:nvPicPr>
        <p:blipFill rotWithShape="1">
          <a:blip r:embed="rId5">
            <a:alphaModFix/>
          </a:blip>
          <a:srcRect l="13287" r="7201"/>
          <a:stretch/>
        </p:blipFill>
        <p:spPr>
          <a:xfrm>
            <a:off x="6164744" y="855938"/>
            <a:ext cx="846380" cy="797310"/>
          </a:xfrm>
          <a:prstGeom prst="rect">
            <a:avLst/>
          </a:prstGeom>
          <a:noFill/>
          <a:ln>
            <a:noFill/>
          </a:ln>
        </p:spPr>
      </p:pic>
      <p:sp>
        <p:nvSpPr>
          <p:cNvPr id="132" name="Google Shape;132;p4"/>
          <p:cNvSpPr txBox="1"/>
          <p:nvPr/>
        </p:nvSpPr>
        <p:spPr>
          <a:xfrm>
            <a:off x="1115615" y="1618368"/>
            <a:ext cx="7106727" cy="946383"/>
          </a:xfrm>
          <a:prstGeom prst="rect">
            <a:avLst/>
          </a:prstGeom>
          <a:noFill/>
          <a:ln>
            <a:noFill/>
          </a:ln>
        </p:spPr>
        <p:txBody>
          <a:bodyPr spcFirstLastPara="1" wrap="square" lIns="68569" tIns="34275" rIns="68569" bIns="34275" anchor="t" anchorCtr="0">
            <a:spAutoFit/>
          </a:bodyPr>
          <a:lstStyle/>
          <a:p>
            <a:pPr marL="285750" indent="-285750" defTabSz="685800">
              <a:buSzPct val="100000"/>
              <a:buFont typeface="Wingdings" panose="05000000000000000000" pitchFamily="2" charset="2"/>
              <a:buChar char="q"/>
            </a:pPr>
            <a:r>
              <a:rPr lang="en-CA" sz="1425" dirty="0">
                <a:latin typeface="Calibri"/>
                <a:ea typeface="Calibri"/>
                <a:cs typeface="Calibri"/>
                <a:sym typeface="Calibri"/>
              </a:rPr>
              <a:t>Unfortunately we can not measure temperature or precipitation on every single point over the globe. </a:t>
            </a:r>
            <a:endParaRPr sz="1050" dirty="0"/>
          </a:p>
          <a:p>
            <a:pPr marL="285750" indent="-285750" defTabSz="685800">
              <a:buSzPct val="100000"/>
              <a:buFont typeface="Wingdings" panose="05000000000000000000" pitchFamily="2" charset="2"/>
              <a:buChar char="q"/>
            </a:pPr>
            <a:r>
              <a:rPr lang="en-CA" sz="1425" dirty="0">
                <a:latin typeface="Calibri"/>
                <a:ea typeface="Calibri"/>
                <a:cs typeface="Calibri"/>
                <a:sym typeface="Calibri"/>
              </a:rPr>
              <a:t>This is why we use statistical techniques to interpolate measured variables over the regions where we can measure. The results is called </a:t>
            </a:r>
            <a:r>
              <a:rPr lang="en-CA" sz="1425" b="1" dirty="0">
                <a:latin typeface="Calibri"/>
                <a:ea typeface="Calibri"/>
                <a:cs typeface="Calibri"/>
                <a:sym typeface="Calibri"/>
              </a:rPr>
              <a:t>the re-analysis</a:t>
            </a:r>
            <a:r>
              <a:rPr lang="en-CA" sz="1425" dirty="0">
                <a:latin typeface="Calibri"/>
                <a:ea typeface="Calibri"/>
                <a:cs typeface="Calibri"/>
                <a:sym typeface="Calibri"/>
              </a:rPr>
              <a:t>.</a:t>
            </a:r>
            <a:endParaRPr sz="1050" dirty="0"/>
          </a:p>
        </p:txBody>
      </p:sp>
      <p:pic>
        <p:nvPicPr>
          <p:cNvPr id="133" name="Google Shape;133;p4"/>
          <p:cNvPicPr preferRelativeResize="0"/>
          <p:nvPr/>
        </p:nvPicPr>
        <p:blipFill rotWithShape="1">
          <a:blip r:embed="rId6">
            <a:alphaModFix/>
          </a:blip>
          <a:srcRect t="6591" b="44888"/>
          <a:stretch/>
        </p:blipFill>
        <p:spPr>
          <a:xfrm>
            <a:off x="4987527" y="2743607"/>
            <a:ext cx="2670574" cy="2183202"/>
          </a:xfrm>
          <a:prstGeom prst="rect">
            <a:avLst/>
          </a:prstGeom>
          <a:noFill/>
          <a:ln>
            <a:noFill/>
          </a:ln>
        </p:spPr>
      </p:pic>
      <p:pic>
        <p:nvPicPr>
          <p:cNvPr id="134" name="Google Shape;134;p4"/>
          <p:cNvPicPr preferRelativeResize="0"/>
          <p:nvPr/>
        </p:nvPicPr>
        <p:blipFill rotWithShape="1">
          <a:blip r:embed="rId6">
            <a:alphaModFix/>
          </a:blip>
          <a:srcRect t="53935"/>
          <a:stretch/>
        </p:blipFill>
        <p:spPr>
          <a:xfrm>
            <a:off x="1169623" y="2622487"/>
            <a:ext cx="2787539" cy="2163552"/>
          </a:xfrm>
          <a:prstGeom prst="rect">
            <a:avLst/>
          </a:prstGeom>
          <a:noFill/>
          <a:ln>
            <a:noFill/>
          </a:ln>
        </p:spPr>
      </p:pic>
      <p:sp>
        <p:nvSpPr>
          <p:cNvPr id="135" name="Google Shape;135;p4"/>
          <p:cNvSpPr/>
          <p:nvPr/>
        </p:nvSpPr>
        <p:spPr>
          <a:xfrm>
            <a:off x="3957161" y="3704264"/>
            <a:ext cx="1030182" cy="173470"/>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136" name="Google Shape;136;p4"/>
          <p:cNvSpPr/>
          <p:nvPr/>
        </p:nvSpPr>
        <p:spPr>
          <a:xfrm>
            <a:off x="3994679" y="3201785"/>
            <a:ext cx="1026812" cy="1107965"/>
          </a:xfrm>
          <a:prstGeom prst="rect">
            <a:avLst/>
          </a:prstGeom>
          <a:noFill/>
          <a:ln>
            <a:noFill/>
          </a:ln>
        </p:spPr>
        <p:txBody>
          <a:bodyPr spcFirstLastPara="1" wrap="square" lIns="68569" tIns="34275" rIns="68569" bIns="34275" anchor="t" anchorCtr="0">
            <a:spAutoFit/>
          </a:bodyPr>
          <a:lstStyle/>
          <a:p>
            <a:pPr defTabSz="685800"/>
            <a:r>
              <a:rPr lang="en-CA" sz="1350">
                <a:latin typeface="Calibri"/>
                <a:ea typeface="Calibri"/>
                <a:cs typeface="Calibri"/>
                <a:sym typeface="Calibri"/>
              </a:rPr>
              <a:t>Data </a:t>
            </a:r>
            <a:endParaRPr sz="1050"/>
          </a:p>
          <a:p>
            <a:pPr defTabSz="685800"/>
            <a:r>
              <a:rPr lang="en-CA" sz="1350">
                <a:latin typeface="Calibri"/>
                <a:ea typeface="Calibri"/>
                <a:cs typeface="Calibri"/>
                <a:sym typeface="Calibri"/>
              </a:rPr>
              <a:t>Assimilation</a:t>
            </a:r>
            <a:endParaRPr sz="1050"/>
          </a:p>
          <a:p>
            <a:pPr defTabSz="685800"/>
            <a:endParaRPr sz="1350">
              <a:latin typeface="Calibri"/>
              <a:ea typeface="Calibri"/>
              <a:cs typeface="Calibri"/>
              <a:sym typeface="Calibri"/>
            </a:endParaRPr>
          </a:p>
          <a:p>
            <a:pPr defTabSz="685800"/>
            <a:r>
              <a:rPr lang="en-CA" sz="1350">
                <a:latin typeface="Calibri"/>
                <a:ea typeface="Calibri"/>
                <a:cs typeface="Calibri"/>
                <a:sym typeface="Calibri"/>
              </a:rPr>
              <a:t>+ numerical modeling</a:t>
            </a:r>
            <a:endParaRPr sz="1050"/>
          </a:p>
        </p:txBody>
      </p:sp>
      <p:sp>
        <p:nvSpPr>
          <p:cNvPr id="137" name="Google Shape;137;p4"/>
          <p:cNvSpPr/>
          <p:nvPr/>
        </p:nvSpPr>
        <p:spPr>
          <a:xfrm>
            <a:off x="1385646" y="4741829"/>
            <a:ext cx="3429000" cy="207719"/>
          </a:xfrm>
          <a:prstGeom prst="rect">
            <a:avLst/>
          </a:prstGeom>
          <a:noFill/>
          <a:ln>
            <a:noFill/>
          </a:ln>
        </p:spPr>
        <p:txBody>
          <a:bodyPr spcFirstLastPara="1" wrap="square" lIns="68569" tIns="34275" rIns="68569" bIns="34275" anchor="t" anchorCtr="0">
            <a:spAutoFit/>
          </a:bodyPr>
          <a:lstStyle/>
          <a:p>
            <a:pPr defTabSz="685800"/>
            <a:r>
              <a:rPr lang="en-CA" sz="900">
                <a:latin typeface="Calibri"/>
                <a:ea typeface="Calibri"/>
                <a:cs typeface="Calibri"/>
                <a:sym typeface="Calibri"/>
              </a:rPr>
              <a:t>https://djlorenz.github.io/downscaling2/ProbApp/interp.html</a:t>
            </a:r>
            <a:endParaRPr sz="1050"/>
          </a:p>
        </p:txBody>
      </p:sp>
      <p:sp>
        <p:nvSpPr>
          <p:cNvPr id="138" name="Google Shape;138;p4"/>
          <p:cNvSpPr/>
          <p:nvPr/>
        </p:nvSpPr>
        <p:spPr>
          <a:xfrm>
            <a:off x="3218024" y="2620787"/>
            <a:ext cx="837152" cy="230802"/>
          </a:xfrm>
          <a:prstGeom prst="rect">
            <a:avLst/>
          </a:prstGeom>
          <a:noFill/>
          <a:ln>
            <a:noFill/>
          </a:ln>
        </p:spPr>
        <p:txBody>
          <a:bodyPr spcFirstLastPara="1" wrap="square" lIns="68569" tIns="34275" rIns="68569" bIns="34275" anchor="t" anchorCtr="0">
            <a:spAutoFit/>
          </a:bodyPr>
          <a:lstStyle/>
          <a:p>
            <a:pPr defTabSz="685800"/>
            <a:r>
              <a:rPr lang="en-CA" sz="1050">
                <a:latin typeface="Calibri"/>
                <a:ea typeface="Calibri"/>
                <a:cs typeface="Calibri"/>
                <a:sym typeface="Calibri"/>
              </a:rPr>
              <a:t>Precipitation</a:t>
            </a:r>
            <a:endParaRPr sz="1050"/>
          </a:p>
        </p:txBody>
      </p:sp>
      <p:sp>
        <p:nvSpPr>
          <p:cNvPr id="139" name="Google Shape;139;p4"/>
          <p:cNvSpPr/>
          <p:nvPr/>
        </p:nvSpPr>
        <p:spPr>
          <a:xfrm>
            <a:off x="5685001" y="2566781"/>
            <a:ext cx="1488773" cy="230802"/>
          </a:xfrm>
          <a:prstGeom prst="rect">
            <a:avLst/>
          </a:prstGeom>
          <a:noFill/>
          <a:ln>
            <a:noFill/>
          </a:ln>
        </p:spPr>
        <p:txBody>
          <a:bodyPr spcFirstLastPara="1" wrap="square" lIns="68569" tIns="34275" rIns="68569" bIns="34275" anchor="t" anchorCtr="0">
            <a:spAutoFit/>
          </a:bodyPr>
          <a:lstStyle/>
          <a:p>
            <a:pPr defTabSz="685800"/>
            <a:r>
              <a:rPr lang="en-CA" sz="1050">
                <a:latin typeface="Calibri"/>
                <a:ea typeface="Calibri"/>
                <a:cs typeface="Calibri"/>
                <a:sym typeface="Calibri"/>
              </a:rPr>
              <a:t>Precipitation Re-Analysis</a:t>
            </a:r>
            <a:endParaRPr sz="105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descr="https://www.wmolc.org/modules/data/plot/autograds4/download_PMME.php?filename=data/PMME205.211.133.12864785.gif"/>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146" name="Google Shape;146;p5" descr="https://www.wmolc.org/modules/data/plot/autograds4/download_PMME.php?filename=data/PMME205.211.133.12864785.gif"/>
          <p:cNvSpPr/>
          <p:nvPr/>
        </p:nvSpPr>
        <p:spPr>
          <a:xfrm>
            <a:off x="1373981" y="17231"/>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147" name="Google Shape;147;p5"/>
          <p:cNvSpPr txBox="1"/>
          <p:nvPr/>
        </p:nvSpPr>
        <p:spPr>
          <a:xfrm>
            <a:off x="852272" y="201240"/>
            <a:ext cx="6404976" cy="438551"/>
          </a:xfrm>
          <a:prstGeom prst="rect">
            <a:avLst/>
          </a:prstGeom>
          <a:noFill/>
          <a:ln>
            <a:noFill/>
          </a:ln>
        </p:spPr>
        <p:txBody>
          <a:bodyPr spcFirstLastPara="1" wrap="square" lIns="68569" tIns="34275" rIns="68569" bIns="34275" anchor="t" anchorCtr="0">
            <a:spAutoFit/>
          </a:bodyPr>
          <a:lstStyle/>
          <a:p>
            <a:pPr defTabSz="685800"/>
            <a:r>
              <a:rPr lang="en-CA" sz="2400" b="1" dirty="0">
                <a:effectLst>
                  <a:outerShdw blurRad="38100" dist="38100" dir="2700000" algn="tl">
                    <a:srgbClr val="000000">
                      <a:alpha val="43137"/>
                    </a:srgbClr>
                  </a:outerShdw>
                </a:effectLst>
                <a:latin typeface="Calibri"/>
                <a:ea typeface="Calibri"/>
                <a:cs typeface="Calibri"/>
                <a:sym typeface="Calibri"/>
              </a:rPr>
              <a:t>How do we verify seasonal forecasts? </a:t>
            </a:r>
            <a:endParaRPr sz="1050" b="1" dirty="0">
              <a:effectLst>
                <a:outerShdw blurRad="38100" dist="38100" dir="2700000" algn="tl">
                  <a:srgbClr val="000000">
                    <a:alpha val="43137"/>
                  </a:srgbClr>
                </a:outerShdw>
              </a:effectLst>
            </a:endParaRPr>
          </a:p>
        </p:txBody>
      </p:sp>
      <p:sp>
        <p:nvSpPr>
          <p:cNvPr id="148" name="Google Shape;148;p5"/>
          <p:cNvSpPr txBox="1"/>
          <p:nvPr/>
        </p:nvSpPr>
        <p:spPr>
          <a:xfrm>
            <a:off x="852272" y="748037"/>
            <a:ext cx="7880195" cy="1305455"/>
          </a:xfrm>
          <a:prstGeom prst="rect">
            <a:avLst/>
          </a:prstGeom>
          <a:noFill/>
          <a:ln>
            <a:noFill/>
          </a:ln>
        </p:spPr>
        <p:txBody>
          <a:bodyPr spcFirstLastPara="1" wrap="square" lIns="68569" tIns="34275" rIns="68569" bIns="34275" anchor="t" anchorCtr="0">
            <a:spAutoFit/>
          </a:bodyPr>
          <a:lstStyle/>
          <a:p>
            <a:pPr marL="257175" indent="-257175" defTabSz="685800">
              <a:buSzPct val="100000"/>
              <a:buFont typeface="Noto Sans Symbols"/>
              <a:buChar char="❑"/>
            </a:pPr>
            <a:r>
              <a:rPr lang="en-CA" sz="1800" dirty="0">
                <a:latin typeface="Calibri"/>
                <a:ea typeface="Calibri"/>
                <a:cs typeface="Calibri"/>
                <a:sym typeface="Calibri"/>
              </a:rPr>
              <a:t>We need some metric, some number to quantify the verification result</a:t>
            </a:r>
            <a:endParaRPr sz="1050" dirty="0"/>
          </a:p>
          <a:p>
            <a:pPr marL="257175" indent="-257175" defTabSz="685800">
              <a:spcBef>
                <a:spcPts val="450"/>
              </a:spcBef>
              <a:buSzPct val="100000"/>
              <a:buFont typeface="Noto Sans Symbols"/>
              <a:buChar char="❑"/>
            </a:pPr>
            <a:r>
              <a:rPr lang="en-CA" sz="1800" dirty="0">
                <a:latin typeface="Calibri"/>
                <a:ea typeface="Calibri"/>
                <a:cs typeface="Calibri"/>
                <a:sym typeface="Calibri"/>
              </a:rPr>
              <a:t>We call this metric a score </a:t>
            </a:r>
            <a:endParaRPr sz="1050" dirty="0"/>
          </a:p>
          <a:p>
            <a:pPr marL="257175" indent="-257175" defTabSz="685800">
              <a:spcBef>
                <a:spcPts val="450"/>
              </a:spcBef>
              <a:buSzPct val="100000"/>
              <a:buFont typeface="Noto Sans Symbols"/>
              <a:buChar char="❑"/>
            </a:pPr>
            <a:r>
              <a:rPr lang="en-CA" sz="1800" dirty="0">
                <a:latin typeface="Calibri"/>
                <a:ea typeface="Calibri"/>
                <a:cs typeface="Calibri"/>
                <a:sym typeface="Calibri"/>
              </a:rPr>
              <a:t>For the verification over the Arctic, we will use a subjective score: a percentage of the correct forecast over a selected region in the Arctic. </a:t>
            </a:r>
            <a:endParaRPr sz="1050" dirty="0"/>
          </a:p>
        </p:txBody>
      </p:sp>
      <p:grpSp>
        <p:nvGrpSpPr>
          <p:cNvPr id="149" name="Google Shape;149;p5"/>
          <p:cNvGrpSpPr/>
          <p:nvPr/>
        </p:nvGrpSpPr>
        <p:grpSpPr>
          <a:xfrm>
            <a:off x="1223628" y="2314394"/>
            <a:ext cx="2268252" cy="2081964"/>
            <a:chOff x="755576" y="4077072"/>
            <a:chExt cx="3024336" cy="2775952"/>
          </a:xfrm>
        </p:grpSpPr>
        <p:pic>
          <p:nvPicPr>
            <p:cNvPr id="150" name="Google Shape;150;p5"/>
            <p:cNvPicPr preferRelativeResize="0"/>
            <p:nvPr/>
          </p:nvPicPr>
          <p:blipFill rotWithShape="1">
            <a:blip r:embed="rId3">
              <a:alphaModFix/>
            </a:blip>
            <a:srcRect l="14974" t="18085" r="20245" b="5810"/>
            <a:stretch/>
          </p:blipFill>
          <p:spPr>
            <a:xfrm>
              <a:off x="755576" y="4509163"/>
              <a:ext cx="3024336" cy="2343861"/>
            </a:xfrm>
            <a:prstGeom prst="rect">
              <a:avLst/>
            </a:prstGeom>
            <a:noFill/>
            <a:ln>
              <a:noFill/>
            </a:ln>
          </p:spPr>
        </p:pic>
        <p:sp>
          <p:nvSpPr>
            <p:cNvPr id="151" name="Google Shape;151;p5"/>
            <p:cNvSpPr txBox="1"/>
            <p:nvPr/>
          </p:nvSpPr>
          <p:spPr>
            <a:xfrm>
              <a:off x="1108447" y="4077072"/>
              <a:ext cx="1159297" cy="369292"/>
            </a:xfrm>
            <a:prstGeom prst="rect">
              <a:avLst/>
            </a:prstGeom>
            <a:noFill/>
            <a:ln>
              <a:noFill/>
            </a:ln>
          </p:spPr>
          <p:txBody>
            <a:bodyPr spcFirstLastPara="1" wrap="square" lIns="68569" tIns="34275" rIns="68569" bIns="34275" anchor="t" anchorCtr="0">
              <a:spAutoFit/>
            </a:bodyPr>
            <a:lstStyle/>
            <a:p>
              <a:pPr defTabSz="685800"/>
              <a:r>
                <a:rPr lang="en-CA" sz="1350" dirty="0">
                  <a:latin typeface="Calibri"/>
                  <a:ea typeface="Calibri"/>
                  <a:cs typeface="Calibri"/>
                  <a:sym typeface="Calibri"/>
                </a:rPr>
                <a:t>Forecast</a:t>
              </a:r>
              <a:endParaRPr sz="1050" dirty="0"/>
            </a:p>
          </p:txBody>
        </p:sp>
        <p:sp>
          <p:nvSpPr>
            <p:cNvPr id="152" name="Google Shape;152;p5"/>
            <p:cNvSpPr/>
            <p:nvPr/>
          </p:nvSpPr>
          <p:spPr>
            <a:xfrm>
              <a:off x="1115616" y="4662428"/>
              <a:ext cx="1728192" cy="782796"/>
            </a:xfrm>
            <a:prstGeom prst="ellipse">
              <a:avLst/>
            </a:prstGeom>
            <a:solidFill>
              <a:schemeClr val="accent1">
                <a:alpha val="60784"/>
              </a:schemeClr>
            </a:solidFill>
            <a:ln w="25400" cap="flat" cmpd="sng">
              <a:solidFill>
                <a:srgbClr val="395E89"/>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153" name="Google Shape;153;p5"/>
            <p:cNvSpPr/>
            <p:nvPr/>
          </p:nvSpPr>
          <p:spPr>
            <a:xfrm>
              <a:off x="1115616" y="5526524"/>
              <a:ext cx="1728192" cy="782796"/>
            </a:xfrm>
            <a:prstGeom prst="ellipse">
              <a:avLst/>
            </a:prstGeom>
            <a:solidFill>
              <a:srgbClr val="FF0000">
                <a:alpha val="60784"/>
              </a:srgbClr>
            </a:solidFill>
            <a:ln w="25400" cap="flat" cmpd="sng">
              <a:solidFill>
                <a:srgbClr val="395E89"/>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grpSp>
      <p:grpSp>
        <p:nvGrpSpPr>
          <p:cNvPr id="154" name="Google Shape;154;p5"/>
          <p:cNvGrpSpPr/>
          <p:nvPr/>
        </p:nvGrpSpPr>
        <p:grpSpPr>
          <a:xfrm>
            <a:off x="3761910" y="2314394"/>
            <a:ext cx="2268252" cy="2052228"/>
            <a:chOff x="5652120" y="4044669"/>
            <a:chExt cx="3024336" cy="2736304"/>
          </a:xfrm>
        </p:grpSpPr>
        <p:pic>
          <p:nvPicPr>
            <p:cNvPr id="155" name="Google Shape;155;p5"/>
            <p:cNvPicPr preferRelativeResize="0"/>
            <p:nvPr/>
          </p:nvPicPr>
          <p:blipFill rotWithShape="1">
            <a:blip r:embed="rId3">
              <a:alphaModFix/>
            </a:blip>
            <a:srcRect l="14974" t="18085" r="20245" b="5810"/>
            <a:stretch/>
          </p:blipFill>
          <p:spPr>
            <a:xfrm>
              <a:off x="5652120" y="4437112"/>
              <a:ext cx="3024336" cy="2343861"/>
            </a:xfrm>
            <a:prstGeom prst="rect">
              <a:avLst/>
            </a:prstGeom>
            <a:noFill/>
            <a:ln>
              <a:noFill/>
            </a:ln>
          </p:spPr>
        </p:pic>
        <p:sp>
          <p:nvSpPr>
            <p:cNvPr id="156" name="Google Shape;156;p5"/>
            <p:cNvSpPr txBox="1"/>
            <p:nvPr/>
          </p:nvSpPr>
          <p:spPr>
            <a:xfrm>
              <a:off x="6228184" y="4044669"/>
              <a:ext cx="1417632" cy="369292"/>
            </a:xfrm>
            <a:prstGeom prst="rect">
              <a:avLst/>
            </a:prstGeom>
            <a:noFill/>
            <a:ln>
              <a:noFill/>
            </a:ln>
          </p:spPr>
          <p:txBody>
            <a:bodyPr spcFirstLastPara="1" wrap="square" lIns="68569" tIns="34275" rIns="68569" bIns="34275" anchor="t" anchorCtr="0">
              <a:spAutoFit/>
            </a:bodyPr>
            <a:lstStyle/>
            <a:p>
              <a:pPr defTabSz="685800"/>
              <a:r>
                <a:rPr lang="en-CA" sz="1350">
                  <a:latin typeface="Calibri"/>
                  <a:ea typeface="Calibri"/>
                  <a:cs typeface="Calibri"/>
                  <a:sym typeface="Calibri"/>
                </a:rPr>
                <a:t>Observations</a:t>
              </a:r>
              <a:endParaRPr sz="1050"/>
            </a:p>
          </p:txBody>
        </p:sp>
        <p:sp>
          <p:nvSpPr>
            <p:cNvPr id="157" name="Google Shape;157;p5"/>
            <p:cNvSpPr/>
            <p:nvPr/>
          </p:nvSpPr>
          <p:spPr>
            <a:xfrm>
              <a:off x="5664136" y="4436536"/>
              <a:ext cx="2436256" cy="2016800"/>
            </a:xfrm>
            <a:prstGeom prst="ellipse">
              <a:avLst/>
            </a:prstGeom>
            <a:solidFill>
              <a:srgbClr val="FF0000">
                <a:alpha val="60784"/>
              </a:srgbClr>
            </a:solidFill>
            <a:ln w="25400" cap="flat" cmpd="sng">
              <a:solidFill>
                <a:srgbClr val="395E89"/>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grpSp>
      <p:sp>
        <p:nvSpPr>
          <p:cNvPr id="158" name="Google Shape;158;p5"/>
          <p:cNvSpPr/>
          <p:nvPr/>
        </p:nvSpPr>
        <p:spPr>
          <a:xfrm>
            <a:off x="6030162" y="3178490"/>
            <a:ext cx="540060" cy="222993"/>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159" name="Google Shape;159;p5"/>
          <p:cNvSpPr txBox="1"/>
          <p:nvPr/>
        </p:nvSpPr>
        <p:spPr>
          <a:xfrm>
            <a:off x="6795690" y="3071784"/>
            <a:ext cx="1124682" cy="484718"/>
          </a:xfrm>
          <a:prstGeom prst="rect">
            <a:avLst/>
          </a:prstGeom>
          <a:noFill/>
          <a:ln>
            <a:noFill/>
          </a:ln>
        </p:spPr>
        <p:txBody>
          <a:bodyPr spcFirstLastPara="1" wrap="square" lIns="68569" tIns="34275" rIns="68569" bIns="34275" anchor="t" anchorCtr="0">
            <a:spAutoFit/>
          </a:bodyPr>
          <a:lstStyle/>
          <a:p>
            <a:pPr defTabSz="685800"/>
            <a:r>
              <a:rPr lang="en-CA" sz="1350">
                <a:latin typeface="Calibri"/>
                <a:ea typeface="Calibri"/>
                <a:cs typeface="Calibri"/>
                <a:sym typeface="Calibri"/>
              </a:rPr>
              <a:t>a 50% correct forecast</a:t>
            </a:r>
            <a:endParaRPr sz="1050"/>
          </a:p>
        </p:txBody>
      </p:sp>
      <p:sp>
        <p:nvSpPr>
          <p:cNvPr id="160" name="Google Shape;160;p5"/>
          <p:cNvSpPr/>
          <p:nvPr/>
        </p:nvSpPr>
        <p:spPr>
          <a:xfrm>
            <a:off x="1655676" y="4204604"/>
            <a:ext cx="4576818" cy="207719"/>
          </a:xfrm>
          <a:prstGeom prst="rect">
            <a:avLst/>
          </a:prstGeom>
          <a:noFill/>
          <a:ln>
            <a:noFill/>
          </a:ln>
        </p:spPr>
        <p:txBody>
          <a:bodyPr spcFirstLastPara="1" wrap="square" lIns="68569" tIns="34275" rIns="68569" bIns="34275" anchor="t" anchorCtr="0">
            <a:spAutoFit/>
          </a:bodyPr>
          <a:lstStyle/>
          <a:p>
            <a:pPr defTabSz="685800"/>
            <a:r>
              <a:rPr lang="en-CA" sz="900">
                <a:latin typeface="Calibri"/>
                <a:ea typeface="Calibri"/>
                <a:cs typeface="Calibri"/>
                <a:sym typeface="Calibri"/>
              </a:rPr>
              <a:t>http://www.supercoloring.com/silhouettes/alaska-map</a:t>
            </a:r>
            <a:endParaRPr sz="105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6" descr="A map of the world&#10;&#10;AI-generated content may be incorrect."/>
          <p:cNvPicPr preferRelativeResize="0"/>
          <p:nvPr/>
        </p:nvPicPr>
        <p:blipFill rotWithShape="1">
          <a:blip r:embed="rId3">
            <a:alphaModFix/>
          </a:blip>
          <a:srcRect l="16541" b="7787"/>
          <a:stretch/>
        </p:blipFill>
        <p:spPr>
          <a:xfrm>
            <a:off x="4139953" y="13428"/>
            <a:ext cx="3313688" cy="2828353"/>
          </a:xfrm>
          <a:prstGeom prst="rect">
            <a:avLst/>
          </a:prstGeom>
          <a:noFill/>
          <a:ln>
            <a:noFill/>
          </a:ln>
        </p:spPr>
      </p:pic>
      <p:sp>
        <p:nvSpPr>
          <p:cNvPr id="167" name="Google Shape;167;p6"/>
          <p:cNvSpPr txBox="1">
            <a:spLocks noGrp="1"/>
          </p:cNvSpPr>
          <p:nvPr>
            <p:ph type="sldNum" idx="12"/>
          </p:nvPr>
        </p:nvSpPr>
        <p:spPr>
          <a:xfrm>
            <a:off x="6057900" y="4767263"/>
            <a:ext cx="16002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CA"/>
              <a:pPr defTabSz="685800"/>
              <a:t>63</a:t>
            </a:fld>
            <a:endParaRPr/>
          </a:p>
        </p:txBody>
      </p:sp>
      <p:sp>
        <p:nvSpPr>
          <p:cNvPr id="168" name="Google Shape;168;p6" descr="https://www.wmolc.org/modules/data/plot/autograds4/download_PMME.php?filename=data/PMME205.211.133.12864785.gif"/>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169" name="Google Shape;169;p6" descr="https://www.wmolc.org/modules/data/plot/autograds4/download_PMME.php?filename=data/PMME205.211.133.12864785.gif"/>
          <p:cNvSpPr/>
          <p:nvPr/>
        </p:nvSpPr>
        <p:spPr>
          <a:xfrm>
            <a:off x="1373981" y="17231"/>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170" name="Google Shape;170;p6"/>
          <p:cNvSpPr txBox="1"/>
          <p:nvPr/>
        </p:nvSpPr>
        <p:spPr>
          <a:xfrm>
            <a:off x="7245341" y="116790"/>
            <a:ext cx="1891370" cy="623217"/>
          </a:xfrm>
          <a:prstGeom prst="rect">
            <a:avLst/>
          </a:prstGeom>
          <a:noFill/>
          <a:ln>
            <a:noFill/>
          </a:ln>
        </p:spPr>
        <p:txBody>
          <a:bodyPr spcFirstLastPara="1" wrap="square" lIns="68569" tIns="34275" rIns="68569" bIns="34275" anchor="t" anchorCtr="0">
            <a:spAutoFit/>
          </a:bodyPr>
          <a:lstStyle/>
          <a:p>
            <a:pPr defTabSz="685800"/>
            <a:r>
              <a:rPr lang="en-CA" sz="1800" dirty="0">
                <a:latin typeface="Calibri"/>
                <a:ea typeface="Calibri"/>
                <a:cs typeface="Calibri"/>
                <a:sym typeface="Calibri"/>
              </a:rPr>
              <a:t>Verification</a:t>
            </a:r>
          </a:p>
          <a:p>
            <a:pPr defTabSz="685800"/>
            <a:r>
              <a:rPr lang="en-CA" sz="1800" dirty="0">
                <a:latin typeface="Calibri"/>
                <a:ea typeface="Calibri"/>
                <a:cs typeface="Calibri"/>
                <a:sym typeface="Calibri"/>
              </a:rPr>
              <a:t>Temperature</a:t>
            </a:r>
            <a:endParaRPr sz="1050" dirty="0"/>
          </a:p>
        </p:txBody>
      </p:sp>
      <p:graphicFrame>
        <p:nvGraphicFramePr>
          <p:cNvPr id="171" name="Google Shape;171;p6"/>
          <p:cNvGraphicFramePr/>
          <p:nvPr>
            <p:extLst>
              <p:ext uri="{D42A27DB-BD31-4B8C-83A1-F6EECF244321}">
                <p14:modId xmlns:p14="http://schemas.microsoft.com/office/powerpoint/2010/main" val="1269759392"/>
              </p:ext>
            </p:extLst>
          </p:nvPr>
        </p:nvGraphicFramePr>
        <p:xfrm>
          <a:off x="416312" y="2841780"/>
          <a:ext cx="8512098" cy="2184930"/>
        </p:xfrm>
        <a:graphic>
          <a:graphicData uri="http://schemas.openxmlformats.org/drawingml/2006/table">
            <a:tbl>
              <a:tblPr firstRow="1" bandRow="1">
                <a:noFill/>
              </a:tblPr>
              <a:tblGrid>
                <a:gridCol w="1343595">
                  <a:extLst>
                    <a:ext uri="{9D8B030D-6E8A-4147-A177-3AD203B41FA5}">
                      <a16:colId xmlns:a16="http://schemas.microsoft.com/office/drawing/2014/main" val="20000"/>
                    </a:ext>
                  </a:extLst>
                </a:gridCol>
                <a:gridCol w="2485662">
                  <a:extLst>
                    <a:ext uri="{9D8B030D-6E8A-4147-A177-3AD203B41FA5}">
                      <a16:colId xmlns:a16="http://schemas.microsoft.com/office/drawing/2014/main" val="20001"/>
                    </a:ext>
                  </a:extLst>
                </a:gridCol>
                <a:gridCol w="3603031">
                  <a:extLst>
                    <a:ext uri="{9D8B030D-6E8A-4147-A177-3AD203B41FA5}">
                      <a16:colId xmlns:a16="http://schemas.microsoft.com/office/drawing/2014/main" val="20002"/>
                    </a:ext>
                  </a:extLst>
                </a:gridCol>
                <a:gridCol w="1079810">
                  <a:extLst>
                    <a:ext uri="{9D8B030D-6E8A-4147-A177-3AD203B41FA5}">
                      <a16:colId xmlns:a16="http://schemas.microsoft.com/office/drawing/2014/main" val="20003"/>
                    </a:ext>
                  </a:extLst>
                </a:gridCol>
              </a:tblGrid>
              <a:tr h="342126">
                <a:tc>
                  <a:txBody>
                    <a:bodyPr/>
                    <a:lstStyle/>
                    <a:p>
                      <a:pPr marL="0" marR="0" lvl="0" indent="0" algn="l" rtl="0">
                        <a:spcBef>
                          <a:spcPts val="0"/>
                        </a:spcBef>
                        <a:spcAft>
                          <a:spcPts val="0"/>
                        </a:spcAft>
                        <a:buNone/>
                      </a:pPr>
                      <a:r>
                        <a:rPr lang="en-CA" sz="1100" u="none" strike="noStrike" cap="none" dirty="0" err="1"/>
                        <a:t>Verif</a:t>
                      </a:r>
                      <a:r>
                        <a:rPr lang="en-CA" sz="1100" u="none" strike="noStrike" cap="none" dirty="0"/>
                        <a:t>:</a:t>
                      </a:r>
                      <a:endParaRPr sz="800" dirty="0"/>
                    </a:p>
                  </a:txBody>
                  <a:tcPr marL="68588" marR="68588" marT="34294" marB="34294"/>
                </a:tc>
                <a:tc>
                  <a:txBody>
                    <a:bodyPr/>
                    <a:lstStyle/>
                    <a:p>
                      <a:pPr marL="0" marR="0" lvl="0" indent="0" algn="l" rtl="0">
                        <a:spcBef>
                          <a:spcPts val="0"/>
                        </a:spcBef>
                        <a:spcAft>
                          <a:spcPts val="0"/>
                        </a:spcAft>
                        <a:buNone/>
                      </a:pPr>
                      <a:r>
                        <a:rPr lang="en-CA" sz="1100"/>
                        <a:t>Forecast</a:t>
                      </a:r>
                      <a:endParaRPr sz="800"/>
                    </a:p>
                  </a:txBody>
                  <a:tcPr marL="68588" marR="68588" marT="34294" marB="34294"/>
                </a:tc>
                <a:tc>
                  <a:txBody>
                    <a:bodyPr/>
                    <a:lstStyle/>
                    <a:p>
                      <a:pPr marL="0" marR="0" lvl="0" indent="0" algn="l" rtl="0">
                        <a:spcBef>
                          <a:spcPts val="0"/>
                        </a:spcBef>
                        <a:spcAft>
                          <a:spcPts val="0"/>
                        </a:spcAft>
                        <a:buNone/>
                      </a:pPr>
                      <a:r>
                        <a:rPr lang="en-CA" sz="1100"/>
                        <a:t>ERA5 Reanalysis</a:t>
                      </a:r>
                      <a:endParaRPr sz="800"/>
                    </a:p>
                  </a:txBody>
                  <a:tcPr marL="68588" marR="68588" marT="34294" marB="34294"/>
                </a:tc>
                <a:tc>
                  <a:txBody>
                    <a:bodyPr/>
                    <a:lstStyle/>
                    <a:p>
                      <a:pPr marL="0" marR="0" lvl="0" indent="0" algn="l" rtl="0">
                        <a:spcBef>
                          <a:spcPts val="0"/>
                        </a:spcBef>
                        <a:spcAft>
                          <a:spcPts val="0"/>
                        </a:spcAft>
                        <a:buNone/>
                      </a:pPr>
                      <a:r>
                        <a:rPr lang="en-CA" sz="1100"/>
                        <a:t>Subj. Result </a:t>
                      </a:r>
                      <a:endParaRPr sz="800"/>
                    </a:p>
                  </a:txBody>
                  <a:tcPr marL="68588" marR="68588" marT="34294" marB="34294"/>
                </a:tc>
                <a:extLst>
                  <a:ext uri="{0D108BD9-81ED-4DB2-BD59-A6C34878D82A}">
                    <a16:rowId xmlns:a16="http://schemas.microsoft.com/office/drawing/2014/main" val="10000"/>
                  </a:ext>
                </a:extLst>
              </a:tr>
              <a:tr h="334107">
                <a:tc>
                  <a:txBody>
                    <a:bodyPr/>
                    <a:lstStyle/>
                    <a:p>
                      <a:pPr marL="0" marR="0" lvl="0" indent="0" algn="l" rtl="0">
                        <a:spcBef>
                          <a:spcPts val="0"/>
                        </a:spcBef>
                        <a:spcAft>
                          <a:spcPts val="0"/>
                        </a:spcAft>
                        <a:buNone/>
                      </a:pPr>
                      <a:r>
                        <a:rPr lang="en-CA" sz="1100" b="1" dirty="0"/>
                        <a:t>Alaska, W. Can</a:t>
                      </a:r>
                      <a:endParaRPr sz="800" dirty="0"/>
                    </a:p>
                  </a:txBody>
                  <a:tcPr marL="68588" marR="68588" marT="34294" marB="34294"/>
                </a:tc>
                <a:tc>
                  <a:txBody>
                    <a:bodyPr/>
                    <a:lstStyle/>
                    <a:p>
                      <a:pPr marL="0" marR="0" lvl="0" indent="0" algn="l" rtl="0">
                        <a:spcBef>
                          <a:spcPts val="0"/>
                        </a:spcBef>
                        <a:spcAft>
                          <a:spcPts val="0"/>
                        </a:spcAft>
                        <a:buNone/>
                      </a:pPr>
                      <a:r>
                        <a:rPr lang="en-CA" sz="1100" b="1" dirty="0"/>
                        <a:t>Mostly above normal</a:t>
                      </a:r>
                      <a:endParaRPr sz="800" dirty="0"/>
                    </a:p>
                  </a:txBody>
                  <a:tcPr marL="68588" marR="68588" marT="34294" marB="34294"/>
                </a:tc>
                <a:tc>
                  <a:txBody>
                    <a:bodyPr/>
                    <a:lstStyle/>
                    <a:p>
                      <a:pPr marL="0" marR="0" lvl="0" indent="0" algn="l" rtl="0">
                        <a:spcBef>
                          <a:spcPts val="0"/>
                        </a:spcBef>
                        <a:spcAft>
                          <a:spcPts val="0"/>
                        </a:spcAft>
                        <a:buNone/>
                      </a:pPr>
                      <a:r>
                        <a:rPr lang="en-CA" sz="1100" b="1" dirty="0"/>
                        <a:t>Above normal in center and south near normal over the western and northern parts.</a:t>
                      </a:r>
                      <a:endParaRPr sz="800" dirty="0"/>
                    </a:p>
                  </a:txBody>
                  <a:tcPr marL="68588" marR="68588" marT="34294" marB="34294"/>
                </a:tc>
                <a:tc>
                  <a:txBody>
                    <a:bodyPr/>
                    <a:lstStyle/>
                    <a:p>
                      <a:pPr marL="0" marR="0" lvl="0" indent="0" algn="l" rtl="0">
                        <a:spcBef>
                          <a:spcPts val="0"/>
                        </a:spcBef>
                        <a:spcAft>
                          <a:spcPts val="0"/>
                        </a:spcAft>
                        <a:buNone/>
                      </a:pPr>
                      <a:r>
                        <a:rPr lang="en-CA" sz="1100" b="1"/>
                        <a:t>50% where forecast</a:t>
                      </a:r>
                      <a:endParaRPr sz="800"/>
                    </a:p>
                  </a:txBody>
                  <a:tcPr marL="68588" marR="68588" marT="34294" marB="34294"/>
                </a:tc>
                <a:extLst>
                  <a:ext uri="{0D108BD9-81ED-4DB2-BD59-A6C34878D82A}">
                    <a16:rowId xmlns:a16="http://schemas.microsoft.com/office/drawing/2014/main" val="10001"/>
                  </a:ext>
                </a:extLst>
              </a:tr>
              <a:tr h="247012">
                <a:tc>
                  <a:txBody>
                    <a:bodyPr/>
                    <a:lstStyle/>
                    <a:p>
                      <a:pPr marL="0" marR="0" lvl="0" indent="0" algn="l" rtl="0">
                        <a:spcBef>
                          <a:spcPts val="0"/>
                        </a:spcBef>
                        <a:spcAft>
                          <a:spcPts val="0"/>
                        </a:spcAft>
                        <a:buNone/>
                      </a:pPr>
                      <a:r>
                        <a:rPr lang="en-CA" sz="1100"/>
                        <a:t>C. - E. Canada</a:t>
                      </a:r>
                      <a:endParaRPr sz="800"/>
                    </a:p>
                  </a:txBody>
                  <a:tcPr marL="68588" marR="68588" marT="34294" marB="34294"/>
                </a:tc>
                <a:tc>
                  <a:txBody>
                    <a:bodyPr/>
                    <a:lstStyle/>
                    <a:p>
                      <a:pPr marL="0" marR="0" lvl="0" indent="0" algn="l" rtl="0">
                        <a:spcBef>
                          <a:spcPts val="0"/>
                        </a:spcBef>
                        <a:spcAft>
                          <a:spcPts val="0"/>
                        </a:spcAft>
                        <a:buNone/>
                      </a:pPr>
                      <a:endParaRPr sz="1100" dirty="0"/>
                    </a:p>
                  </a:txBody>
                  <a:tcPr marL="68588" marR="68588" marT="34294" marB="34294"/>
                </a:tc>
                <a:tc>
                  <a:txBody>
                    <a:bodyPr/>
                    <a:lstStyle/>
                    <a:p>
                      <a:pPr marL="0" marR="0" lvl="0" indent="0" algn="l" rtl="0">
                        <a:spcBef>
                          <a:spcPts val="0"/>
                        </a:spcBef>
                        <a:spcAft>
                          <a:spcPts val="0"/>
                        </a:spcAft>
                        <a:buNone/>
                      </a:pPr>
                      <a:endParaRPr sz="1100" dirty="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extLst>
                  <a:ext uri="{0D108BD9-81ED-4DB2-BD59-A6C34878D82A}">
                    <a16:rowId xmlns:a16="http://schemas.microsoft.com/office/drawing/2014/main" val="10002"/>
                  </a:ext>
                </a:extLst>
              </a:tr>
              <a:tr h="200114">
                <a:tc>
                  <a:txBody>
                    <a:bodyPr/>
                    <a:lstStyle/>
                    <a:p>
                      <a:pPr marL="0" marR="0" lvl="0" indent="0" algn="l" rtl="0">
                        <a:spcBef>
                          <a:spcPts val="0"/>
                        </a:spcBef>
                        <a:spcAft>
                          <a:spcPts val="0"/>
                        </a:spcAft>
                        <a:buNone/>
                      </a:pPr>
                      <a:r>
                        <a:rPr lang="en-CA" sz="1100"/>
                        <a:t>W. Nordic</a:t>
                      </a:r>
                      <a:endParaRPr sz="1100"/>
                    </a:p>
                  </a:txBody>
                  <a:tcPr marL="68588" marR="68588" marT="34294" marB="34294"/>
                </a:tc>
                <a:tc>
                  <a:txBody>
                    <a:bodyPr/>
                    <a:lstStyle/>
                    <a:p>
                      <a:pPr marL="0" marR="0" lvl="0" indent="0" algn="l" rtl="0">
                        <a:spcBef>
                          <a:spcPts val="0"/>
                        </a:spcBef>
                        <a:spcAft>
                          <a:spcPts val="0"/>
                        </a:spcAft>
                        <a:buNone/>
                      </a:pPr>
                      <a:endParaRPr sz="1100" dirty="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extLst>
                  <a:ext uri="{0D108BD9-81ED-4DB2-BD59-A6C34878D82A}">
                    <a16:rowId xmlns:a16="http://schemas.microsoft.com/office/drawing/2014/main" val="10003"/>
                  </a:ext>
                </a:extLst>
              </a:tr>
              <a:tr h="200114">
                <a:tc>
                  <a:txBody>
                    <a:bodyPr/>
                    <a:lstStyle/>
                    <a:p>
                      <a:pPr marL="0" marR="0" lvl="0" indent="0" algn="l" rtl="0">
                        <a:spcBef>
                          <a:spcPts val="0"/>
                        </a:spcBef>
                        <a:spcAft>
                          <a:spcPts val="0"/>
                        </a:spcAft>
                        <a:buNone/>
                      </a:pPr>
                      <a:r>
                        <a:rPr lang="en-CA" sz="1100"/>
                        <a:t>E. Nordic</a:t>
                      </a:r>
                      <a:endParaRPr sz="1100"/>
                    </a:p>
                  </a:txBody>
                  <a:tcPr marL="68588" marR="68588" marT="34294" marB="34294"/>
                </a:tc>
                <a:tc>
                  <a:txBody>
                    <a:bodyPr/>
                    <a:lstStyle/>
                    <a:p>
                      <a:pPr marL="0" marR="0" lvl="0" indent="0" algn="l" rtl="0">
                        <a:spcBef>
                          <a:spcPts val="0"/>
                        </a:spcBef>
                        <a:spcAft>
                          <a:spcPts val="0"/>
                        </a:spcAft>
                        <a:buNone/>
                      </a:pPr>
                      <a:endParaRPr sz="1100" dirty="0"/>
                    </a:p>
                  </a:txBody>
                  <a:tcPr marL="68588" marR="68588" marT="34294" marB="34294"/>
                </a:tc>
                <a:tc>
                  <a:txBody>
                    <a:bodyPr/>
                    <a:lstStyle/>
                    <a:p>
                      <a:pPr marL="0" marR="0" lvl="0" indent="0" algn="l" rtl="0">
                        <a:spcBef>
                          <a:spcPts val="0"/>
                        </a:spcBef>
                        <a:spcAft>
                          <a:spcPts val="0"/>
                        </a:spcAft>
                        <a:buNone/>
                      </a:pPr>
                      <a:endParaRPr sz="1100" dirty="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extLst>
                  <a:ext uri="{0D108BD9-81ED-4DB2-BD59-A6C34878D82A}">
                    <a16:rowId xmlns:a16="http://schemas.microsoft.com/office/drawing/2014/main" val="10004"/>
                  </a:ext>
                </a:extLst>
              </a:tr>
              <a:tr h="247012">
                <a:tc>
                  <a:txBody>
                    <a:bodyPr/>
                    <a:lstStyle/>
                    <a:p>
                      <a:pPr marL="0" marR="0" lvl="0" indent="0" algn="l" rtl="0">
                        <a:spcBef>
                          <a:spcPts val="0"/>
                        </a:spcBef>
                        <a:spcAft>
                          <a:spcPts val="0"/>
                        </a:spcAft>
                        <a:buNone/>
                      </a:pPr>
                      <a:r>
                        <a:rPr lang="en-CA" sz="1100"/>
                        <a:t>W. Siberia</a:t>
                      </a:r>
                      <a:endParaRPr sz="8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dirty="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extLst>
                  <a:ext uri="{0D108BD9-81ED-4DB2-BD59-A6C34878D82A}">
                    <a16:rowId xmlns:a16="http://schemas.microsoft.com/office/drawing/2014/main" val="10005"/>
                  </a:ext>
                </a:extLst>
              </a:tr>
              <a:tr h="200114">
                <a:tc>
                  <a:txBody>
                    <a:bodyPr/>
                    <a:lstStyle/>
                    <a:p>
                      <a:pPr marL="0" marR="0" lvl="0" indent="0" algn="l" rtl="0">
                        <a:spcBef>
                          <a:spcPts val="0"/>
                        </a:spcBef>
                        <a:spcAft>
                          <a:spcPts val="0"/>
                        </a:spcAft>
                        <a:buNone/>
                      </a:pPr>
                      <a:r>
                        <a:rPr lang="en-CA" sz="1100"/>
                        <a:t>E. Siberia</a:t>
                      </a:r>
                      <a:endParaRPr sz="8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dirty="0"/>
                    </a:p>
                  </a:txBody>
                  <a:tcPr marL="68588" marR="68588" marT="34294" marB="34294"/>
                </a:tc>
                <a:tc>
                  <a:txBody>
                    <a:bodyPr/>
                    <a:lstStyle/>
                    <a:p>
                      <a:pPr marL="0" marR="0" lvl="0" indent="0" algn="l" rtl="0">
                        <a:spcBef>
                          <a:spcPts val="0"/>
                        </a:spcBef>
                        <a:spcAft>
                          <a:spcPts val="0"/>
                        </a:spcAft>
                        <a:buNone/>
                      </a:pPr>
                      <a:endParaRPr sz="1100" dirty="0"/>
                    </a:p>
                  </a:txBody>
                  <a:tcPr marL="68588" marR="68588" marT="34294" marB="34294"/>
                </a:tc>
                <a:extLst>
                  <a:ext uri="{0D108BD9-81ED-4DB2-BD59-A6C34878D82A}">
                    <a16:rowId xmlns:a16="http://schemas.microsoft.com/office/drawing/2014/main" val="10006"/>
                  </a:ext>
                </a:extLst>
              </a:tr>
              <a:tr h="200114">
                <a:tc>
                  <a:txBody>
                    <a:bodyPr/>
                    <a:lstStyle/>
                    <a:p>
                      <a:pPr marL="0" marR="0" lvl="0" indent="0" algn="l" rtl="0">
                        <a:spcBef>
                          <a:spcPts val="0"/>
                        </a:spcBef>
                        <a:spcAft>
                          <a:spcPts val="0"/>
                        </a:spcAft>
                        <a:buNone/>
                      </a:pPr>
                      <a:r>
                        <a:rPr lang="en-CA" sz="1100"/>
                        <a:t>Chukchi-Bering</a:t>
                      </a:r>
                      <a:endParaRPr sz="8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dirty="0"/>
                    </a:p>
                  </a:txBody>
                  <a:tcPr marL="68588" marR="68588" marT="34294" marB="34294"/>
                </a:tc>
                <a:extLst>
                  <a:ext uri="{0D108BD9-81ED-4DB2-BD59-A6C34878D82A}">
                    <a16:rowId xmlns:a16="http://schemas.microsoft.com/office/drawing/2014/main" val="10007"/>
                  </a:ext>
                </a:extLst>
              </a:tr>
            </a:tbl>
          </a:graphicData>
        </a:graphic>
      </p:graphicFrame>
      <p:sp>
        <p:nvSpPr>
          <p:cNvPr id="172" name="Google Shape;172;p6"/>
          <p:cNvSpPr/>
          <p:nvPr/>
        </p:nvSpPr>
        <p:spPr>
          <a:xfrm>
            <a:off x="4517994" y="465516"/>
            <a:ext cx="843800" cy="864096"/>
          </a:xfrm>
          <a:custGeom>
            <a:avLst/>
            <a:gdLst/>
            <a:ahLst/>
            <a:cxnLst/>
            <a:rect l="l" t="t" r="r" b="b"/>
            <a:pathLst>
              <a:path w="987425" h="977900" extrusionOk="0">
                <a:moveTo>
                  <a:pt x="0" y="612775"/>
                </a:moveTo>
                <a:lnTo>
                  <a:pt x="53975" y="530225"/>
                </a:lnTo>
                <a:lnTo>
                  <a:pt x="95250" y="444500"/>
                </a:lnTo>
                <a:lnTo>
                  <a:pt x="184150" y="358775"/>
                </a:lnTo>
                <a:lnTo>
                  <a:pt x="244475" y="285750"/>
                </a:lnTo>
                <a:lnTo>
                  <a:pt x="355600" y="209550"/>
                </a:lnTo>
                <a:lnTo>
                  <a:pt x="501650" y="117475"/>
                </a:lnTo>
                <a:lnTo>
                  <a:pt x="612775" y="73025"/>
                </a:lnTo>
                <a:lnTo>
                  <a:pt x="727075" y="25400"/>
                </a:lnTo>
                <a:lnTo>
                  <a:pt x="835025" y="0"/>
                </a:lnTo>
                <a:lnTo>
                  <a:pt x="987425" y="736600"/>
                </a:lnTo>
                <a:lnTo>
                  <a:pt x="927100" y="758825"/>
                </a:lnTo>
                <a:lnTo>
                  <a:pt x="873125" y="781050"/>
                </a:lnTo>
                <a:lnTo>
                  <a:pt x="831850" y="803275"/>
                </a:lnTo>
                <a:lnTo>
                  <a:pt x="784225" y="828675"/>
                </a:lnTo>
                <a:lnTo>
                  <a:pt x="720725" y="889000"/>
                </a:lnTo>
                <a:lnTo>
                  <a:pt x="685800" y="923925"/>
                </a:lnTo>
                <a:lnTo>
                  <a:pt x="657225" y="977900"/>
                </a:lnTo>
                <a:lnTo>
                  <a:pt x="0" y="612775"/>
                </a:lnTo>
                <a:close/>
              </a:path>
            </a:pathLst>
          </a:cu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173" name="Google Shape;173;p6"/>
          <p:cNvSpPr txBox="1"/>
          <p:nvPr/>
        </p:nvSpPr>
        <p:spPr>
          <a:xfrm>
            <a:off x="1373981" y="-41672"/>
            <a:ext cx="2010551" cy="592440"/>
          </a:xfrm>
          <a:prstGeom prst="rect">
            <a:avLst/>
          </a:prstGeom>
          <a:noFill/>
          <a:ln>
            <a:noFill/>
          </a:ln>
        </p:spPr>
        <p:txBody>
          <a:bodyPr spcFirstLastPara="1" wrap="square" lIns="68569" tIns="34275" rIns="68569" bIns="34275" anchor="t" anchorCtr="0">
            <a:spAutoFit/>
          </a:bodyPr>
          <a:lstStyle/>
          <a:p>
            <a:pPr defTabSz="685800"/>
            <a:r>
              <a:rPr lang="en-CA" sz="1800" b="1" dirty="0">
                <a:effectLst>
                  <a:outerShdw blurRad="38100" dist="38100" dir="2700000" algn="tl">
                    <a:srgbClr val="000000">
                      <a:alpha val="43137"/>
                    </a:srgbClr>
                  </a:outerShdw>
                </a:effectLst>
                <a:latin typeface="Calibri"/>
                <a:ea typeface="Calibri"/>
                <a:cs typeface="Calibri"/>
                <a:sym typeface="Calibri"/>
              </a:rPr>
              <a:t>Forecast, temp JJA </a:t>
            </a:r>
            <a:r>
              <a:rPr lang="en-CA" sz="1600" b="1" dirty="0">
                <a:effectLst>
                  <a:outerShdw blurRad="38100" dist="38100" dir="2700000" algn="tl">
                    <a:srgbClr val="000000">
                      <a:alpha val="43137"/>
                    </a:srgbClr>
                  </a:outerShdw>
                </a:effectLst>
                <a:latin typeface="Calibri"/>
                <a:ea typeface="Calibri"/>
                <a:cs typeface="Calibri"/>
                <a:sym typeface="Calibri"/>
              </a:rPr>
              <a:t>2025</a:t>
            </a:r>
            <a:endParaRPr sz="1100" b="1" dirty="0">
              <a:effectLst>
                <a:outerShdw blurRad="38100" dist="38100" dir="2700000" algn="tl">
                  <a:srgbClr val="000000">
                    <a:alpha val="43137"/>
                  </a:srgbClr>
                </a:outerShdw>
              </a:effectLst>
            </a:endParaRPr>
          </a:p>
        </p:txBody>
      </p:sp>
      <p:pic>
        <p:nvPicPr>
          <p:cNvPr id="174" name="Google Shape;174;p6" descr="A map of the north pole&#10;&#10;AI-generated content may be incorrect."/>
          <p:cNvPicPr preferRelativeResize="0"/>
          <p:nvPr/>
        </p:nvPicPr>
        <p:blipFill rotWithShape="1">
          <a:blip r:embed="rId4">
            <a:alphaModFix/>
          </a:blip>
          <a:srcRect l="5611" t="5583" r="5474" b="15948"/>
          <a:stretch/>
        </p:blipFill>
        <p:spPr>
          <a:xfrm>
            <a:off x="1373981" y="277643"/>
            <a:ext cx="2482754" cy="2478256"/>
          </a:xfrm>
          <a:prstGeom prst="rect">
            <a:avLst/>
          </a:prstGeom>
          <a:noFill/>
          <a:ln>
            <a:noFill/>
          </a:ln>
        </p:spPr>
      </p:pic>
      <p:sp>
        <p:nvSpPr>
          <p:cNvPr id="175" name="Google Shape;175;p6"/>
          <p:cNvSpPr/>
          <p:nvPr/>
        </p:nvSpPr>
        <p:spPr>
          <a:xfrm>
            <a:off x="1602582" y="405122"/>
            <a:ext cx="1012777" cy="978495"/>
          </a:xfrm>
          <a:custGeom>
            <a:avLst/>
            <a:gdLst/>
            <a:ahLst/>
            <a:cxnLst/>
            <a:rect l="l" t="t" r="r" b="b"/>
            <a:pathLst>
              <a:path w="987425" h="977900" extrusionOk="0">
                <a:moveTo>
                  <a:pt x="0" y="612775"/>
                </a:moveTo>
                <a:lnTo>
                  <a:pt x="53975" y="530225"/>
                </a:lnTo>
                <a:lnTo>
                  <a:pt x="95250" y="444500"/>
                </a:lnTo>
                <a:lnTo>
                  <a:pt x="184150" y="358775"/>
                </a:lnTo>
                <a:lnTo>
                  <a:pt x="244475" y="285750"/>
                </a:lnTo>
                <a:lnTo>
                  <a:pt x="355600" y="209550"/>
                </a:lnTo>
                <a:lnTo>
                  <a:pt x="501650" y="117475"/>
                </a:lnTo>
                <a:lnTo>
                  <a:pt x="612775" y="73025"/>
                </a:lnTo>
                <a:lnTo>
                  <a:pt x="727075" y="25400"/>
                </a:lnTo>
                <a:lnTo>
                  <a:pt x="835025" y="0"/>
                </a:lnTo>
                <a:lnTo>
                  <a:pt x="987425" y="736600"/>
                </a:lnTo>
                <a:lnTo>
                  <a:pt x="927100" y="758825"/>
                </a:lnTo>
                <a:lnTo>
                  <a:pt x="873125" y="781050"/>
                </a:lnTo>
                <a:lnTo>
                  <a:pt x="831850" y="803275"/>
                </a:lnTo>
                <a:lnTo>
                  <a:pt x="784225" y="828675"/>
                </a:lnTo>
                <a:lnTo>
                  <a:pt x="720725" y="889000"/>
                </a:lnTo>
                <a:lnTo>
                  <a:pt x="685800" y="923925"/>
                </a:lnTo>
                <a:lnTo>
                  <a:pt x="657225" y="977900"/>
                </a:lnTo>
                <a:lnTo>
                  <a:pt x="0" y="612775"/>
                </a:lnTo>
                <a:close/>
              </a:path>
            </a:pathLst>
          </a:cu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7" descr="A map of the world&#10;&#10;AI-generated content may be incorrect."/>
          <p:cNvPicPr preferRelativeResize="0"/>
          <p:nvPr/>
        </p:nvPicPr>
        <p:blipFill rotWithShape="1">
          <a:blip r:embed="rId3">
            <a:alphaModFix/>
          </a:blip>
          <a:srcRect l="16541" b="7787"/>
          <a:stretch/>
        </p:blipFill>
        <p:spPr>
          <a:xfrm>
            <a:off x="4139952" y="13427"/>
            <a:ext cx="3240360" cy="2765765"/>
          </a:xfrm>
          <a:prstGeom prst="rect">
            <a:avLst/>
          </a:prstGeom>
          <a:noFill/>
          <a:ln>
            <a:noFill/>
          </a:ln>
        </p:spPr>
      </p:pic>
      <p:sp>
        <p:nvSpPr>
          <p:cNvPr id="182" name="Google Shape;182;p7"/>
          <p:cNvSpPr txBox="1">
            <a:spLocks noGrp="1"/>
          </p:cNvSpPr>
          <p:nvPr>
            <p:ph type="sldNum" idx="12"/>
          </p:nvPr>
        </p:nvSpPr>
        <p:spPr>
          <a:xfrm>
            <a:off x="6057900" y="4767263"/>
            <a:ext cx="16002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CA"/>
              <a:pPr defTabSz="685800"/>
              <a:t>64</a:t>
            </a:fld>
            <a:endParaRPr/>
          </a:p>
        </p:txBody>
      </p:sp>
      <p:sp>
        <p:nvSpPr>
          <p:cNvPr id="183" name="Google Shape;183;p7" descr="https://www.wmolc.org/modules/data/plot/autograds4/download_PMME.php?filename=data/PMME205.211.133.12864785.gif"/>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184" name="Google Shape;184;p7" descr="https://www.wmolc.org/modules/data/plot/autograds4/download_PMME.php?filename=data/PMME205.211.133.12864785.gif"/>
          <p:cNvSpPr/>
          <p:nvPr/>
        </p:nvSpPr>
        <p:spPr>
          <a:xfrm>
            <a:off x="1373981" y="17231"/>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graphicFrame>
        <p:nvGraphicFramePr>
          <p:cNvPr id="186" name="Google Shape;186;p7"/>
          <p:cNvGraphicFramePr/>
          <p:nvPr>
            <p:extLst>
              <p:ext uri="{D42A27DB-BD31-4B8C-83A1-F6EECF244321}">
                <p14:modId xmlns:p14="http://schemas.microsoft.com/office/powerpoint/2010/main" val="1833353887"/>
              </p:ext>
            </p:extLst>
          </p:nvPr>
        </p:nvGraphicFramePr>
        <p:xfrm>
          <a:off x="266701" y="2841780"/>
          <a:ext cx="8734424" cy="2263086"/>
        </p:xfrm>
        <a:graphic>
          <a:graphicData uri="http://schemas.openxmlformats.org/drawingml/2006/table">
            <a:tbl>
              <a:tblPr firstRow="1" bandRow="1">
                <a:noFill/>
              </a:tblPr>
              <a:tblGrid>
                <a:gridCol w="1378688">
                  <a:extLst>
                    <a:ext uri="{9D8B030D-6E8A-4147-A177-3AD203B41FA5}">
                      <a16:colId xmlns:a16="http://schemas.microsoft.com/office/drawing/2014/main" val="20000"/>
                    </a:ext>
                  </a:extLst>
                </a:gridCol>
                <a:gridCol w="2550586">
                  <a:extLst>
                    <a:ext uri="{9D8B030D-6E8A-4147-A177-3AD203B41FA5}">
                      <a16:colId xmlns:a16="http://schemas.microsoft.com/office/drawing/2014/main" val="20001"/>
                    </a:ext>
                  </a:extLst>
                </a:gridCol>
                <a:gridCol w="3366875">
                  <a:extLst>
                    <a:ext uri="{9D8B030D-6E8A-4147-A177-3AD203B41FA5}">
                      <a16:colId xmlns:a16="http://schemas.microsoft.com/office/drawing/2014/main" val="20002"/>
                    </a:ext>
                  </a:extLst>
                </a:gridCol>
                <a:gridCol w="1438275">
                  <a:extLst>
                    <a:ext uri="{9D8B030D-6E8A-4147-A177-3AD203B41FA5}">
                      <a16:colId xmlns:a16="http://schemas.microsoft.com/office/drawing/2014/main" val="20003"/>
                    </a:ext>
                  </a:extLst>
                </a:gridCol>
              </a:tblGrid>
              <a:tr h="274210">
                <a:tc>
                  <a:txBody>
                    <a:bodyPr/>
                    <a:lstStyle/>
                    <a:p>
                      <a:pPr marL="0" marR="0" lvl="0" indent="0" algn="l" rtl="0">
                        <a:spcBef>
                          <a:spcPts val="0"/>
                        </a:spcBef>
                        <a:spcAft>
                          <a:spcPts val="0"/>
                        </a:spcAft>
                        <a:buNone/>
                      </a:pPr>
                      <a:r>
                        <a:rPr lang="en-CA" sz="1100"/>
                        <a:t>Verif:</a:t>
                      </a:r>
                      <a:endParaRPr sz="800"/>
                    </a:p>
                  </a:txBody>
                  <a:tcPr marL="68588" marR="68588" marT="34294" marB="34294"/>
                </a:tc>
                <a:tc>
                  <a:txBody>
                    <a:bodyPr/>
                    <a:lstStyle/>
                    <a:p>
                      <a:pPr marL="0" marR="0" lvl="0" indent="0" algn="l" rtl="0">
                        <a:spcBef>
                          <a:spcPts val="0"/>
                        </a:spcBef>
                        <a:spcAft>
                          <a:spcPts val="0"/>
                        </a:spcAft>
                        <a:buNone/>
                      </a:pPr>
                      <a:r>
                        <a:rPr lang="en-CA" sz="1100"/>
                        <a:t>Forecast</a:t>
                      </a:r>
                      <a:endParaRPr sz="800"/>
                    </a:p>
                  </a:txBody>
                  <a:tcPr marL="68588" marR="68588" marT="34294" marB="34294"/>
                </a:tc>
                <a:tc>
                  <a:txBody>
                    <a:bodyPr/>
                    <a:lstStyle/>
                    <a:p>
                      <a:pPr marL="0" marR="0" lvl="0" indent="0" algn="l" rtl="0">
                        <a:spcBef>
                          <a:spcPts val="0"/>
                        </a:spcBef>
                        <a:spcAft>
                          <a:spcPts val="0"/>
                        </a:spcAft>
                        <a:buNone/>
                      </a:pPr>
                      <a:r>
                        <a:rPr lang="en-CA" sz="1100"/>
                        <a:t>ERA5 Reanalysis</a:t>
                      </a:r>
                      <a:endParaRPr sz="800"/>
                    </a:p>
                  </a:txBody>
                  <a:tcPr marL="68588" marR="68588" marT="34294" marB="34294"/>
                </a:tc>
                <a:tc>
                  <a:txBody>
                    <a:bodyPr/>
                    <a:lstStyle/>
                    <a:p>
                      <a:pPr marL="0" marR="0" lvl="0" indent="0" algn="l" rtl="0">
                        <a:spcBef>
                          <a:spcPts val="0"/>
                        </a:spcBef>
                        <a:spcAft>
                          <a:spcPts val="0"/>
                        </a:spcAft>
                        <a:buNone/>
                      </a:pPr>
                      <a:r>
                        <a:rPr lang="en-CA" sz="1100"/>
                        <a:t>Subj. Result </a:t>
                      </a:r>
                      <a:endParaRPr sz="800"/>
                    </a:p>
                  </a:txBody>
                  <a:tcPr marL="68588" marR="68588" marT="34294" marB="34294"/>
                </a:tc>
                <a:extLst>
                  <a:ext uri="{0D108BD9-81ED-4DB2-BD59-A6C34878D82A}">
                    <a16:rowId xmlns:a16="http://schemas.microsoft.com/office/drawing/2014/main" val="10000"/>
                  </a:ext>
                </a:extLst>
              </a:tr>
              <a:tr h="390099">
                <a:tc>
                  <a:txBody>
                    <a:bodyPr/>
                    <a:lstStyle/>
                    <a:p>
                      <a:pPr marL="0" marR="0" lvl="0" indent="0" algn="l" rtl="0">
                        <a:spcBef>
                          <a:spcPts val="0"/>
                        </a:spcBef>
                        <a:spcAft>
                          <a:spcPts val="0"/>
                        </a:spcAft>
                        <a:buNone/>
                      </a:pPr>
                      <a:r>
                        <a:rPr lang="en-CA" sz="1100" b="0"/>
                        <a:t>Alaska, W. Can</a:t>
                      </a:r>
                      <a:endParaRPr sz="800"/>
                    </a:p>
                  </a:txBody>
                  <a:tcPr marL="68588" marR="68588" marT="34294" marB="34294"/>
                </a:tc>
                <a:tc>
                  <a:txBody>
                    <a:bodyPr/>
                    <a:lstStyle/>
                    <a:p>
                      <a:pPr marL="0" marR="0" lvl="0" indent="0" algn="l" rtl="0">
                        <a:spcBef>
                          <a:spcPts val="0"/>
                        </a:spcBef>
                        <a:spcAft>
                          <a:spcPts val="0"/>
                        </a:spcAft>
                        <a:buNone/>
                      </a:pPr>
                      <a:r>
                        <a:rPr lang="en-CA" sz="1100" b="0"/>
                        <a:t>Mostly above normal</a:t>
                      </a:r>
                      <a:endParaRPr sz="800"/>
                    </a:p>
                  </a:txBody>
                  <a:tcPr marL="68588" marR="68588" marT="34294" marB="34294"/>
                </a:tc>
                <a:tc>
                  <a:txBody>
                    <a:bodyPr/>
                    <a:lstStyle/>
                    <a:p>
                      <a:pPr marL="0" marR="0" lvl="0" indent="0" algn="l" rtl="0">
                        <a:spcBef>
                          <a:spcPts val="0"/>
                        </a:spcBef>
                        <a:spcAft>
                          <a:spcPts val="0"/>
                        </a:spcAft>
                        <a:buNone/>
                      </a:pPr>
                      <a:r>
                        <a:rPr lang="en-CA" sz="1100" b="0"/>
                        <a:t>Above normal in center and south near normal over the western and northern parts.</a:t>
                      </a:r>
                      <a:endParaRPr sz="800"/>
                    </a:p>
                  </a:txBody>
                  <a:tcPr marL="68588" marR="68588" marT="34294" marB="34294"/>
                </a:tc>
                <a:tc>
                  <a:txBody>
                    <a:bodyPr/>
                    <a:lstStyle/>
                    <a:p>
                      <a:pPr marL="0" marR="0" lvl="0" indent="0" algn="l" rtl="0">
                        <a:spcBef>
                          <a:spcPts val="0"/>
                        </a:spcBef>
                        <a:spcAft>
                          <a:spcPts val="0"/>
                        </a:spcAft>
                        <a:buNone/>
                      </a:pPr>
                      <a:r>
                        <a:rPr lang="en-CA" sz="1100" b="0" dirty="0"/>
                        <a:t>50% where forecast</a:t>
                      </a:r>
                      <a:endParaRPr sz="800" dirty="0"/>
                    </a:p>
                  </a:txBody>
                  <a:tcPr marL="68588" marR="68588" marT="34294" marB="34294"/>
                </a:tc>
                <a:extLst>
                  <a:ext uri="{0D108BD9-81ED-4DB2-BD59-A6C34878D82A}">
                    <a16:rowId xmlns:a16="http://schemas.microsoft.com/office/drawing/2014/main" val="10001"/>
                  </a:ext>
                </a:extLst>
              </a:tr>
              <a:tr h="390099">
                <a:tc>
                  <a:txBody>
                    <a:bodyPr/>
                    <a:lstStyle/>
                    <a:p>
                      <a:pPr marL="0" marR="0" lvl="0" indent="0" algn="l" rtl="0">
                        <a:spcBef>
                          <a:spcPts val="0"/>
                        </a:spcBef>
                        <a:spcAft>
                          <a:spcPts val="0"/>
                        </a:spcAft>
                        <a:buNone/>
                      </a:pPr>
                      <a:r>
                        <a:rPr lang="en-CA" sz="1100" b="1"/>
                        <a:t>C. - E. Canada</a:t>
                      </a:r>
                      <a:endParaRPr sz="80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1"/>
                        <a:t>Mostly above normal</a:t>
                      </a:r>
                      <a:endParaRPr sz="800"/>
                    </a:p>
                    <a:p>
                      <a:pPr marL="0" marR="0" lvl="0" indent="0" algn="l" rtl="0">
                        <a:spcBef>
                          <a:spcPts val="0"/>
                        </a:spcBef>
                        <a:spcAft>
                          <a:spcPts val="0"/>
                        </a:spcAft>
                        <a:buNone/>
                      </a:pPr>
                      <a:endParaRPr sz="1100" b="1"/>
                    </a:p>
                  </a:txBody>
                  <a:tcPr marL="68588" marR="68588" marT="34294" marB="34294"/>
                </a:tc>
                <a:tc>
                  <a:txBody>
                    <a:bodyPr/>
                    <a:lstStyle/>
                    <a:p>
                      <a:pPr marL="0" marR="0" lvl="0" indent="0" algn="l" rtl="0">
                        <a:spcBef>
                          <a:spcPts val="0"/>
                        </a:spcBef>
                        <a:spcAft>
                          <a:spcPts val="0"/>
                        </a:spcAft>
                        <a:buNone/>
                      </a:pPr>
                      <a:r>
                        <a:rPr lang="en-CA" sz="1100" b="1"/>
                        <a:t>Mostly near normal except over western Hudson Bay region and in the southwest</a:t>
                      </a:r>
                      <a:endParaRPr sz="800"/>
                    </a:p>
                  </a:txBody>
                  <a:tcPr marL="68588" marR="68588" marT="34294" marB="34294"/>
                </a:tc>
                <a:tc>
                  <a:txBody>
                    <a:bodyPr/>
                    <a:lstStyle/>
                    <a:p>
                      <a:pPr marL="0" marR="0" lvl="0" indent="0" algn="l" rtl="0">
                        <a:spcBef>
                          <a:spcPts val="0"/>
                        </a:spcBef>
                        <a:spcAft>
                          <a:spcPts val="0"/>
                        </a:spcAft>
                        <a:buNone/>
                      </a:pPr>
                      <a:r>
                        <a:rPr lang="en-CA" sz="1100" b="1"/>
                        <a:t>20%</a:t>
                      </a:r>
                      <a:endParaRPr sz="800"/>
                    </a:p>
                  </a:txBody>
                  <a:tcPr marL="68588" marR="68588" marT="34294" marB="34294"/>
                </a:tc>
                <a:extLst>
                  <a:ext uri="{0D108BD9-81ED-4DB2-BD59-A6C34878D82A}">
                    <a16:rowId xmlns:a16="http://schemas.microsoft.com/office/drawing/2014/main" val="10002"/>
                  </a:ext>
                </a:extLst>
              </a:tr>
              <a:tr h="228174">
                <a:tc>
                  <a:txBody>
                    <a:bodyPr/>
                    <a:lstStyle/>
                    <a:p>
                      <a:pPr marL="0" marR="0" lvl="0" indent="0" algn="l" rtl="0">
                        <a:spcBef>
                          <a:spcPts val="0"/>
                        </a:spcBef>
                        <a:spcAft>
                          <a:spcPts val="0"/>
                        </a:spcAft>
                        <a:buNone/>
                      </a:pPr>
                      <a:r>
                        <a:rPr lang="en-CA" sz="1100"/>
                        <a:t>W. Nordic</a:t>
                      </a: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extLst>
                  <a:ext uri="{0D108BD9-81ED-4DB2-BD59-A6C34878D82A}">
                    <a16:rowId xmlns:a16="http://schemas.microsoft.com/office/drawing/2014/main" val="10003"/>
                  </a:ext>
                </a:extLst>
              </a:tr>
              <a:tr h="228174">
                <a:tc>
                  <a:txBody>
                    <a:bodyPr/>
                    <a:lstStyle/>
                    <a:p>
                      <a:pPr marL="0" marR="0" lvl="0" indent="0" algn="l" rtl="0">
                        <a:spcBef>
                          <a:spcPts val="0"/>
                        </a:spcBef>
                        <a:spcAft>
                          <a:spcPts val="0"/>
                        </a:spcAft>
                        <a:buNone/>
                      </a:pPr>
                      <a:r>
                        <a:rPr lang="en-CA" sz="1100"/>
                        <a:t>E. Nordic</a:t>
                      </a: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extLst>
                  <a:ext uri="{0D108BD9-81ED-4DB2-BD59-A6C34878D82A}">
                    <a16:rowId xmlns:a16="http://schemas.microsoft.com/office/drawing/2014/main" val="10004"/>
                  </a:ext>
                </a:extLst>
              </a:tr>
              <a:tr h="232221">
                <a:tc>
                  <a:txBody>
                    <a:bodyPr/>
                    <a:lstStyle/>
                    <a:p>
                      <a:pPr marL="0" marR="0" lvl="0" indent="0" algn="l" rtl="0">
                        <a:spcBef>
                          <a:spcPts val="0"/>
                        </a:spcBef>
                        <a:spcAft>
                          <a:spcPts val="0"/>
                        </a:spcAft>
                        <a:buNone/>
                      </a:pPr>
                      <a:r>
                        <a:rPr lang="en-CA" sz="1100"/>
                        <a:t>W. Siberia</a:t>
                      </a:r>
                      <a:endParaRPr sz="8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extLst>
                  <a:ext uri="{0D108BD9-81ED-4DB2-BD59-A6C34878D82A}">
                    <a16:rowId xmlns:a16="http://schemas.microsoft.com/office/drawing/2014/main" val="10005"/>
                  </a:ext>
                </a:extLst>
              </a:tr>
              <a:tr h="228174">
                <a:tc>
                  <a:txBody>
                    <a:bodyPr/>
                    <a:lstStyle/>
                    <a:p>
                      <a:pPr marL="0" marR="0" lvl="0" indent="0" algn="l" rtl="0">
                        <a:spcBef>
                          <a:spcPts val="0"/>
                        </a:spcBef>
                        <a:spcAft>
                          <a:spcPts val="0"/>
                        </a:spcAft>
                        <a:buNone/>
                      </a:pPr>
                      <a:r>
                        <a:rPr lang="en-CA" sz="1100"/>
                        <a:t>E. Siberia</a:t>
                      </a:r>
                      <a:endParaRPr sz="8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extLst>
                  <a:ext uri="{0D108BD9-81ED-4DB2-BD59-A6C34878D82A}">
                    <a16:rowId xmlns:a16="http://schemas.microsoft.com/office/drawing/2014/main" val="10006"/>
                  </a:ext>
                </a:extLst>
              </a:tr>
              <a:tr h="228174">
                <a:tc>
                  <a:txBody>
                    <a:bodyPr/>
                    <a:lstStyle/>
                    <a:p>
                      <a:pPr marL="0" marR="0" lvl="0" indent="0" algn="l" rtl="0">
                        <a:spcBef>
                          <a:spcPts val="0"/>
                        </a:spcBef>
                        <a:spcAft>
                          <a:spcPts val="0"/>
                        </a:spcAft>
                        <a:buNone/>
                      </a:pPr>
                      <a:r>
                        <a:rPr lang="en-CA" sz="1100"/>
                        <a:t>Chukchi-Bering</a:t>
                      </a:r>
                      <a:endParaRPr sz="8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dirty="0"/>
                    </a:p>
                  </a:txBody>
                  <a:tcPr marL="68588" marR="68588" marT="34294" marB="34294"/>
                </a:tc>
                <a:extLst>
                  <a:ext uri="{0D108BD9-81ED-4DB2-BD59-A6C34878D82A}">
                    <a16:rowId xmlns:a16="http://schemas.microsoft.com/office/drawing/2014/main" val="10007"/>
                  </a:ext>
                </a:extLst>
              </a:tr>
            </a:tbl>
          </a:graphicData>
        </a:graphic>
      </p:graphicFrame>
      <p:sp>
        <p:nvSpPr>
          <p:cNvPr id="188" name="Google Shape;188;p7"/>
          <p:cNvSpPr/>
          <p:nvPr/>
        </p:nvSpPr>
        <p:spPr>
          <a:xfrm>
            <a:off x="4355976" y="951570"/>
            <a:ext cx="972108" cy="1242138"/>
          </a:xfrm>
          <a:custGeom>
            <a:avLst/>
            <a:gdLst/>
            <a:ahLst/>
            <a:cxnLst/>
            <a:rect l="l" t="t" r="r" b="b"/>
            <a:pathLst>
              <a:path w="1143000" h="1454150" extrusionOk="0">
                <a:moveTo>
                  <a:pt x="292100" y="1454150"/>
                </a:moveTo>
                <a:lnTo>
                  <a:pt x="184150" y="1314450"/>
                </a:lnTo>
                <a:lnTo>
                  <a:pt x="101600" y="1155700"/>
                </a:lnTo>
                <a:lnTo>
                  <a:pt x="38100" y="977900"/>
                </a:lnTo>
                <a:lnTo>
                  <a:pt x="0" y="755650"/>
                </a:lnTo>
                <a:cubicBezTo>
                  <a:pt x="1058" y="667808"/>
                  <a:pt x="2117" y="579967"/>
                  <a:pt x="3175" y="492125"/>
                </a:cubicBezTo>
                <a:lnTo>
                  <a:pt x="28575" y="327025"/>
                </a:lnTo>
                <a:lnTo>
                  <a:pt x="85725" y="177800"/>
                </a:lnTo>
                <a:lnTo>
                  <a:pt x="136525" y="47625"/>
                </a:lnTo>
                <a:lnTo>
                  <a:pt x="168275" y="0"/>
                </a:lnTo>
                <a:lnTo>
                  <a:pt x="1127125" y="558800"/>
                </a:lnTo>
                <a:lnTo>
                  <a:pt x="1117600" y="622300"/>
                </a:lnTo>
                <a:lnTo>
                  <a:pt x="1120775" y="660400"/>
                </a:lnTo>
                <a:lnTo>
                  <a:pt x="1123950" y="695325"/>
                </a:lnTo>
                <a:lnTo>
                  <a:pt x="1136650" y="714375"/>
                </a:lnTo>
                <a:lnTo>
                  <a:pt x="1143000" y="730250"/>
                </a:lnTo>
                <a:lnTo>
                  <a:pt x="292100" y="1454150"/>
                </a:lnTo>
                <a:close/>
              </a:path>
            </a:pathLst>
          </a:cu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pic>
        <p:nvPicPr>
          <p:cNvPr id="189" name="Google Shape;189;p7" descr="A map of the north pole&#10;&#10;AI-generated content may be incorrect."/>
          <p:cNvPicPr preferRelativeResize="0"/>
          <p:nvPr/>
        </p:nvPicPr>
        <p:blipFill rotWithShape="1">
          <a:blip r:embed="rId4">
            <a:alphaModFix/>
          </a:blip>
          <a:srcRect l="5611" t="5583" r="5474" b="15948"/>
          <a:stretch/>
        </p:blipFill>
        <p:spPr>
          <a:xfrm>
            <a:off x="1373981" y="277643"/>
            <a:ext cx="2482754" cy="2478256"/>
          </a:xfrm>
          <a:prstGeom prst="rect">
            <a:avLst/>
          </a:prstGeom>
          <a:noFill/>
          <a:ln>
            <a:noFill/>
          </a:ln>
        </p:spPr>
      </p:pic>
      <p:sp>
        <p:nvSpPr>
          <p:cNvPr id="190" name="Google Shape;190;p7"/>
          <p:cNvSpPr/>
          <p:nvPr/>
        </p:nvSpPr>
        <p:spPr>
          <a:xfrm>
            <a:off x="1493658" y="1005576"/>
            <a:ext cx="1134126" cy="1512168"/>
          </a:xfrm>
          <a:custGeom>
            <a:avLst/>
            <a:gdLst/>
            <a:ahLst/>
            <a:cxnLst/>
            <a:rect l="l" t="t" r="r" b="b"/>
            <a:pathLst>
              <a:path w="1143000" h="1454150" extrusionOk="0">
                <a:moveTo>
                  <a:pt x="292100" y="1454150"/>
                </a:moveTo>
                <a:lnTo>
                  <a:pt x="184150" y="1314450"/>
                </a:lnTo>
                <a:lnTo>
                  <a:pt x="101600" y="1155700"/>
                </a:lnTo>
                <a:lnTo>
                  <a:pt x="38100" y="977900"/>
                </a:lnTo>
                <a:lnTo>
                  <a:pt x="0" y="755650"/>
                </a:lnTo>
                <a:cubicBezTo>
                  <a:pt x="1058" y="667808"/>
                  <a:pt x="2117" y="579967"/>
                  <a:pt x="3175" y="492125"/>
                </a:cubicBezTo>
                <a:lnTo>
                  <a:pt x="28575" y="327025"/>
                </a:lnTo>
                <a:lnTo>
                  <a:pt x="85725" y="177800"/>
                </a:lnTo>
                <a:lnTo>
                  <a:pt x="136525" y="47625"/>
                </a:lnTo>
                <a:lnTo>
                  <a:pt x="168275" y="0"/>
                </a:lnTo>
                <a:lnTo>
                  <a:pt x="1127125" y="558800"/>
                </a:lnTo>
                <a:lnTo>
                  <a:pt x="1117600" y="622300"/>
                </a:lnTo>
                <a:lnTo>
                  <a:pt x="1120775" y="660400"/>
                </a:lnTo>
                <a:lnTo>
                  <a:pt x="1123950" y="695325"/>
                </a:lnTo>
                <a:lnTo>
                  <a:pt x="1136650" y="714375"/>
                </a:lnTo>
                <a:lnTo>
                  <a:pt x="1143000" y="730250"/>
                </a:lnTo>
                <a:lnTo>
                  <a:pt x="292100" y="1454150"/>
                </a:lnTo>
                <a:close/>
              </a:path>
            </a:pathLst>
          </a:cu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2" name="Google Shape;170;p6">
            <a:extLst>
              <a:ext uri="{FF2B5EF4-FFF2-40B4-BE49-F238E27FC236}">
                <a16:creationId xmlns:a16="http://schemas.microsoft.com/office/drawing/2014/main" id="{D4A2B5F8-469D-2DC3-C5AC-D0AA38565B1A}"/>
              </a:ext>
            </a:extLst>
          </p:cNvPr>
          <p:cNvSpPr txBox="1"/>
          <p:nvPr/>
        </p:nvSpPr>
        <p:spPr>
          <a:xfrm>
            <a:off x="7245341" y="116790"/>
            <a:ext cx="1891370" cy="623217"/>
          </a:xfrm>
          <a:prstGeom prst="rect">
            <a:avLst/>
          </a:prstGeom>
          <a:noFill/>
          <a:ln>
            <a:noFill/>
          </a:ln>
        </p:spPr>
        <p:txBody>
          <a:bodyPr spcFirstLastPara="1" wrap="square" lIns="68569" tIns="34275" rIns="68569" bIns="34275" anchor="t" anchorCtr="0">
            <a:spAutoFit/>
          </a:bodyPr>
          <a:lstStyle/>
          <a:p>
            <a:pPr defTabSz="685800"/>
            <a:r>
              <a:rPr lang="en-CA" sz="1800" dirty="0">
                <a:latin typeface="Calibri"/>
                <a:ea typeface="Calibri"/>
                <a:cs typeface="Calibri"/>
                <a:sym typeface="Calibri"/>
              </a:rPr>
              <a:t>Verification</a:t>
            </a:r>
          </a:p>
          <a:p>
            <a:pPr defTabSz="685800"/>
            <a:r>
              <a:rPr lang="en-CA" sz="1800" dirty="0">
                <a:latin typeface="Calibri"/>
                <a:ea typeface="Calibri"/>
                <a:cs typeface="Calibri"/>
                <a:sym typeface="Calibri"/>
              </a:rPr>
              <a:t>Temperature</a:t>
            </a:r>
            <a:endParaRPr sz="1050" dirty="0"/>
          </a:p>
        </p:txBody>
      </p:sp>
      <p:sp>
        <p:nvSpPr>
          <p:cNvPr id="3" name="Google Shape;263;p12">
            <a:extLst>
              <a:ext uri="{FF2B5EF4-FFF2-40B4-BE49-F238E27FC236}">
                <a16:creationId xmlns:a16="http://schemas.microsoft.com/office/drawing/2014/main" id="{129013A2-1985-D5D4-8301-28268FC51AB3}"/>
              </a:ext>
            </a:extLst>
          </p:cNvPr>
          <p:cNvSpPr txBox="1"/>
          <p:nvPr/>
        </p:nvSpPr>
        <p:spPr>
          <a:xfrm>
            <a:off x="1373982" y="-20538"/>
            <a:ext cx="2158754" cy="315441"/>
          </a:xfrm>
          <a:prstGeom prst="rect">
            <a:avLst/>
          </a:prstGeom>
          <a:noFill/>
          <a:ln>
            <a:noFill/>
          </a:ln>
        </p:spPr>
        <p:txBody>
          <a:bodyPr spcFirstLastPara="1" wrap="square" lIns="68569" tIns="34275" rIns="68569" bIns="34275" anchor="t" anchorCtr="0">
            <a:spAutoFit/>
          </a:bodyPr>
          <a:lstStyle/>
          <a:p>
            <a:pPr defTabSz="685800"/>
            <a:r>
              <a:rPr lang="en-CA" sz="1600" b="1" dirty="0">
                <a:effectLst>
                  <a:outerShdw blurRad="38100" dist="38100" dir="2700000" algn="tl">
                    <a:srgbClr val="000000">
                      <a:alpha val="43137"/>
                    </a:srgbClr>
                  </a:outerShdw>
                </a:effectLst>
                <a:latin typeface="Calibri"/>
                <a:ea typeface="Calibri"/>
                <a:cs typeface="Calibri"/>
                <a:sym typeface="Calibri"/>
              </a:rPr>
              <a:t>Forecast, temp JJA 2025</a:t>
            </a:r>
            <a:endParaRPr sz="1100" b="1" dirty="0">
              <a:effectLst>
                <a:outerShdw blurRad="38100" dist="38100" dir="2700000" algn="tl">
                  <a:srgbClr val="000000">
                    <a:alpha val="43137"/>
                  </a:srgbClr>
                </a:outerShdw>
              </a:effectLst>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8" descr="A map of the world&#10;&#10;AI-generated content may be incorrect."/>
          <p:cNvPicPr preferRelativeResize="0"/>
          <p:nvPr/>
        </p:nvPicPr>
        <p:blipFill rotWithShape="1">
          <a:blip r:embed="rId3">
            <a:alphaModFix/>
          </a:blip>
          <a:srcRect l="16541" b="7787"/>
          <a:stretch/>
        </p:blipFill>
        <p:spPr>
          <a:xfrm>
            <a:off x="4139952" y="13427"/>
            <a:ext cx="3240360" cy="2765765"/>
          </a:xfrm>
          <a:prstGeom prst="rect">
            <a:avLst/>
          </a:prstGeom>
          <a:noFill/>
          <a:ln>
            <a:noFill/>
          </a:ln>
        </p:spPr>
      </p:pic>
      <p:sp>
        <p:nvSpPr>
          <p:cNvPr id="197" name="Google Shape;197;p8"/>
          <p:cNvSpPr txBox="1">
            <a:spLocks noGrp="1"/>
          </p:cNvSpPr>
          <p:nvPr>
            <p:ph type="sldNum" idx="12"/>
          </p:nvPr>
        </p:nvSpPr>
        <p:spPr>
          <a:xfrm>
            <a:off x="6057900" y="4767263"/>
            <a:ext cx="16002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CA"/>
              <a:pPr defTabSz="685800"/>
              <a:t>65</a:t>
            </a:fld>
            <a:endParaRPr/>
          </a:p>
        </p:txBody>
      </p:sp>
      <p:sp>
        <p:nvSpPr>
          <p:cNvPr id="198" name="Google Shape;198;p8" descr="https://www.wmolc.org/modules/data/plot/autograds4/download_PMME.php?filename=data/PMME205.211.133.12864785.gif"/>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199" name="Google Shape;199;p8" descr="https://www.wmolc.org/modules/data/plot/autograds4/download_PMME.php?filename=data/PMME205.211.133.12864785.gif"/>
          <p:cNvSpPr/>
          <p:nvPr/>
        </p:nvSpPr>
        <p:spPr>
          <a:xfrm>
            <a:off x="1373981" y="17231"/>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graphicFrame>
        <p:nvGraphicFramePr>
          <p:cNvPr id="201" name="Google Shape;201;p8"/>
          <p:cNvGraphicFramePr/>
          <p:nvPr>
            <p:extLst>
              <p:ext uri="{D42A27DB-BD31-4B8C-83A1-F6EECF244321}">
                <p14:modId xmlns:p14="http://schemas.microsoft.com/office/powerpoint/2010/main" val="3039964154"/>
              </p:ext>
            </p:extLst>
          </p:nvPr>
        </p:nvGraphicFramePr>
        <p:xfrm>
          <a:off x="123825" y="2841780"/>
          <a:ext cx="8934450" cy="2291854"/>
        </p:xfrm>
        <a:graphic>
          <a:graphicData uri="http://schemas.openxmlformats.org/drawingml/2006/table">
            <a:tbl>
              <a:tblPr firstRow="1" bandRow="1">
                <a:noFill/>
              </a:tblPr>
              <a:tblGrid>
                <a:gridCol w="1410262">
                  <a:extLst>
                    <a:ext uri="{9D8B030D-6E8A-4147-A177-3AD203B41FA5}">
                      <a16:colId xmlns:a16="http://schemas.microsoft.com/office/drawing/2014/main" val="20000"/>
                    </a:ext>
                  </a:extLst>
                </a:gridCol>
                <a:gridCol w="2608996">
                  <a:extLst>
                    <a:ext uri="{9D8B030D-6E8A-4147-A177-3AD203B41FA5}">
                      <a16:colId xmlns:a16="http://schemas.microsoft.com/office/drawing/2014/main" val="20001"/>
                    </a:ext>
                  </a:extLst>
                </a:gridCol>
                <a:gridCol w="3334042">
                  <a:extLst>
                    <a:ext uri="{9D8B030D-6E8A-4147-A177-3AD203B41FA5}">
                      <a16:colId xmlns:a16="http://schemas.microsoft.com/office/drawing/2014/main" val="20002"/>
                    </a:ext>
                  </a:extLst>
                </a:gridCol>
                <a:gridCol w="1581150">
                  <a:extLst>
                    <a:ext uri="{9D8B030D-6E8A-4147-A177-3AD203B41FA5}">
                      <a16:colId xmlns:a16="http://schemas.microsoft.com/office/drawing/2014/main" val="20003"/>
                    </a:ext>
                  </a:extLst>
                </a:gridCol>
              </a:tblGrid>
              <a:tr h="225238">
                <a:tc>
                  <a:txBody>
                    <a:bodyPr/>
                    <a:lstStyle/>
                    <a:p>
                      <a:pPr marL="0" marR="0" lvl="0" indent="0" algn="l" rtl="0">
                        <a:spcBef>
                          <a:spcPts val="0"/>
                        </a:spcBef>
                        <a:spcAft>
                          <a:spcPts val="0"/>
                        </a:spcAft>
                        <a:buNone/>
                      </a:pPr>
                      <a:r>
                        <a:rPr lang="en-CA" sz="1100"/>
                        <a:t>Verif:</a:t>
                      </a:r>
                      <a:endParaRPr sz="800"/>
                    </a:p>
                  </a:txBody>
                  <a:tcPr marL="68588" marR="68588" marT="34294" marB="34294"/>
                </a:tc>
                <a:tc>
                  <a:txBody>
                    <a:bodyPr/>
                    <a:lstStyle/>
                    <a:p>
                      <a:pPr marL="0" marR="0" lvl="0" indent="0" algn="l" rtl="0">
                        <a:spcBef>
                          <a:spcPts val="0"/>
                        </a:spcBef>
                        <a:spcAft>
                          <a:spcPts val="0"/>
                        </a:spcAft>
                        <a:buNone/>
                      </a:pPr>
                      <a:r>
                        <a:rPr lang="en-CA" sz="1100"/>
                        <a:t>Forecast</a:t>
                      </a:r>
                      <a:endParaRPr sz="800"/>
                    </a:p>
                  </a:txBody>
                  <a:tcPr marL="68588" marR="68588" marT="34294" marB="34294"/>
                </a:tc>
                <a:tc>
                  <a:txBody>
                    <a:bodyPr/>
                    <a:lstStyle/>
                    <a:p>
                      <a:pPr marL="0" marR="0" lvl="0" indent="0" algn="l" rtl="0">
                        <a:spcBef>
                          <a:spcPts val="0"/>
                        </a:spcBef>
                        <a:spcAft>
                          <a:spcPts val="0"/>
                        </a:spcAft>
                        <a:buNone/>
                      </a:pPr>
                      <a:r>
                        <a:rPr lang="en-CA" sz="1100"/>
                        <a:t>ERA5 Reanalysis</a:t>
                      </a:r>
                      <a:endParaRPr sz="800"/>
                    </a:p>
                  </a:txBody>
                  <a:tcPr marL="68588" marR="68588" marT="34294" marB="34294"/>
                </a:tc>
                <a:tc>
                  <a:txBody>
                    <a:bodyPr/>
                    <a:lstStyle/>
                    <a:p>
                      <a:pPr marL="0" marR="0" lvl="0" indent="0" algn="l" rtl="0">
                        <a:spcBef>
                          <a:spcPts val="0"/>
                        </a:spcBef>
                        <a:spcAft>
                          <a:spcPts val="0"/>
                        </a:spcAft>
                        <a:buNone/>
                      </a:pPr>
                      <a:r>
                        <a:rPr lang="en-CA" sz="1100"/>
                        <a:t>Subj. Result </a:t>
                      </a:r>
                      <a:endParaRPr sz="800"/>
                    </a:p>
                  </a:txBody>
                  <a:tcPr marL="68588" marR="68588" marT="34294" marB="34294"/>
                </a:tc>
                <a:extLst>
                  <a:ext uri="{0D108BD9-81ED-4DB2-BD59-A6C34878D82A}">
                    <a16:rowId xmlns:a16="http://schemas.microsoft.com/office/drawing/2014/main" val="10000"/>
                  </a:ext>
                </a:extLst>
              </a:tr>
              <a:tr h="385079">
                <a:tc>
                  <a:txBody>
                    <a:bodyPr/>
                    <a:lstStyle/>
                    <a:p>
                      <a:pPr marL="0" marR="0" lvl="0" indent="0" algn="l" rtl="0">
                        <a:spcBef>
                          <a:spcPts val="0"/>
                        </a:spcBef>
                        <a:spcAft>
                          <a:spcPts val="0"/>
                        </a:spcAft>
                        <a:buNone/>
                      </a:pPr>
                      <a:r>
                        <a:rPr lang="en-CA" sz="1100" b="0"/>
                        <a:t>Alaska, W. Can</a:t>
                      </a:r>
                      <a:endParaRPr sz="800"/>
                    </a:p>
                  </a:txBody>
                  <a:tcPr marL="68588" marR="68588" marT="34294" marB="34294"/>
                </a:tc>
                <a:tc>
                  <a:txBody>
                    <a:bodyPr/>
                    <a:lstStyle/>
                    <a:p>
                      <a:pPr marL="0" marR="0" lvl="0" indent="0" algn="l" rtl="0">
                        <a:spcBef>
                          <a:spcPts val="0"/>
                        </a:spcBef>
                        <a:spcAft>
                          <a:spcPts val="0"/>
                        </a:spcAft>
                        <a:buNone/>
                      </a:pPr>
                      <a:r>
                        <a:rPr lang="en-CA" sz="1100" b="0"/>
                        <a:t>Mostly above normal</a:t>
                      </a:r>
                      <a:endParaRPr sz="800"/>
                    </a:p>
                  </a:txBody>
                  <a:tcPr marL="68588" marR="68588" marT="34294" marB="34294"/>
                </a:tc>
                <a:tc>
                  <a:txBody>
                    <a:bodyPr/>
                    <a:lstStyle/>
                    <a:p>
                      <a:pPr marL="0" marR="0" lvl="0" indent="0" algn="l" rtl="0">
                        <a:spcBef>
                          <a:spcPts val="0"/>
                        </a:spcBef>
                        <a:spcAft>
                          <a:spcPts val="0"/>
                        </a:spcAft>
                        <a:buNone/>
                      </a:pPr>
                      <a:r>
                        <a:rPr lang="en-CA" sz="1100" b="0"/>
                        <a:t>Above normal in center and south near normal over the western and northern parts.</a:t>
                      </a:r>
                      <a:endParaRPr sz="800"/>
                    </a:p>
                  </a:txBody>
                  <a:tcPr marL="68588" marR="68588" marT="34294" marB="34294"/>
                </a:tc>
                <a:tc>
                  <a:txBody>
                    <a:bodyPr/>
                    <a:lstStyle/>
                    <a:p>
                      <a:pPr marL="0" marR="0" lvl="0" indent="0" algn="l" rtl="0">
                        <a:spcBef>
                          <a:spcPts val="0"/>
                        </a:spcBef>
                        <a:spcAft>
                          <a:spcPts val="0"/>
                        </a:spcAft>
                        <a:buNone/>
                      </a:pPr>
                      <a:r>
                        <a:rPr lang="en-CA" sz="1100" b="0" dirty="0"/>
                        <a:t>50% where forecast</a:t>
                      </a:r>
                      <a:endParaRPr sz="800" dirty="0"/>
                    </a:p>
                  </a:txBody>
                  <a:tcPr marL="68588" marR="68588" marT="34294" marB="34294"/>
                </a:tc>
                <a:extLst>
                  <a:ext uri="{0D108BD9-81ED-4DB2-BD59-A6C34878D82A}">
                    <a16:rowId xmlns:a16="http://schemas.microsoft.com/office/drawing/2014/main" val="10001"/>
                  </a:ext>
                </a:extLst>
              </a:tr>
              <a:tr h="385079">
                <a:tc>
                  <a:txBody>
                    <a:bodyPr/>
                    <a:lstStyle/>
                    <a:p>
                      <a:pPr marL="0" marR="0" lvl="0" indent="0" algn="l" rtl="0">
                        <a:spcBef>
                          <a:spcPts val="0"/>
                        </a:spcBef>
                        <a:spcAft>
                          <a:spcPts val="0"/>
                        </a:spcAft>
                        <a:buNone/>
                      </a:pPr>
                      <a:r>
                        <a:rPr lang="en-CA" sz="1100" b="0"/>
                        <a:t>C. - E. Canada</a:t>
                      </a:r>
                      <a:endParaRPr sz="80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0"/>
                        <a:t>Mostly above normal</a:t>
                      </a:r>
                      <a:endParaRPr sz="800"/>
                    </a:p>
                    <a:p>
                      <a:pPr marL="0" marR="0" lvl="0" indent="0" algn="l" rtl="0">
                        <a:spcBef>
                          <a:spcPts val="0"/>
                        </a:spcBef>
                        <a:spcAft>
                          <a:spcPts val="0"/>
                        </a:spcAft>
                        <a:buNone/>
                      </a:pPr>
                      <a:endParaRPr sz="1100" b="0"/>
                    </a:p>
                  </a:txBody>
                  <a:tcPr marL="68588" marR="68588" marT="34294" marB="34294"/>
                </a:tc>
                <a:tc>
                  <a:txBody>
                    <a:bodyPr/>
                    <a:lstStyle/>
                    <a:p>
                      <a:pPr marL="0" marR="0" lvl="0" indent="0" algn="l" rtl="0">
                        <a:spcBef>
                          <a:spcPts val="0"/>
                        </a:spcBef>
                        <a:spcAft>
                          <a:spcPts val="0"/>
                        </a:spcAft>
                        <a:buNone/>
                      </a:pPr>
                      <a:r>
                        <a:rPr lang="en-CA" sz="1100" b="0"/>
                        <a:t>Mostly near normal except over western Hudson Bay region and in the southwest</a:t>
                      </a:r>
                      <a:endParaRPr sz="800"/>
                    </a:p>
                  </a:txBody>
                  <a:tcPr marL="68588" marR="68588" marT="34294" marB="34294"/>
                </a:tc>
                <a:tc>
                  <a:txBody>
                    <a:bodyPr/>
                    <a:lstStyle/>
                    <a:p>
                      <a:pPr marL="0" marR="0" lvl="0" indent="0" algn="l" rtl="0">
                        <a:spcBef>
                          <a:spcPts val="0"/>
                        </a:spcBef>
                        <a:spcAft>
                          <a:spcPts val="0"/>
                        </a:spcAft>
                        <a:buNone/>
                      </a:pPr>
                      <a:r>
                        <a:rPr lang="en-CA" sz="1100" b="0"/>
                        <a:t>20%</a:t>
                      </a:r>
                      <a:endParaRPr sz="800"/>
                    </a:p>
                  </a:txBody>
                  <a:tcPr marL="68588" marR="68588" marT="34294" marB="34294"/>
                </a:tc>
                <a:extLst>
                  <a:ext uri="{0D108BD9-81ED-4DB2-BD59-A6C34878D82A}">
                    <a16:rowId xmlns:a16="http://schemas.microsoft.com/office/drawing/2014/main" val="10002"/>
                  </a:ext>
                </a:extLst>
              </a:tr>
              <a:tr h="302978">
                <a:tc>
                  <a:txBody>
                    <a:bodyPr/>
                    <a:lstStyle/>
                    <a:p>
                      <a:pPr marL="0" marR="0" lvl="0" indent="0" algn="l" rtl="0">
                        <a:spcBef>
                          <a:spcPts val="0"/>
                        </a:spcBef>
                        <a:spcAft>
                          <a:spcPts val="0"/>
                        </a:spcAft>
                        <a:buNone/>
                      </a:pPr>
                      <a:r>
                        <a:rPr lang="en-CA" sz="1100" b="1" dirty="0"/>
                        <a:t>W. Nordic</a:t>
                      </a:r>
                      <a:endParaRPr sz="1100" b="1"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1" dirty="0"/>
                        <a:t>Mostly above normal</a:t>
                      </a:r>
                      <a:endParaRPr sz="1100" b="1"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1" dirty="0"/>
                        <a:t>Mostly above normal except in the north</a:t>
                      </a:r>
                      <a:endParaRPr sz="800" dirty="0"/>
                    </a:p>
                  </a:txBody>
                  <a:tcPr marL="68588" marR="68588" marT="34294" marB="34294"/>
                </a:tc>
                <a:tc>
                  <a:txBody>
                    <a:bodyPr/>
                    <a:lstStyle/>
                    <a:p>
                      <a:pPr marL="0" marR="0" lvl="0" indent="0" algn="l" rtl="0">
                        <a:spcBef>
                          <a:spcPts val="0"/>
                        </a:spcBef>
                        <a:spcAft>
                          <a:spcPts val="0"/>
                        </a:spcAft>
                        <a:buNone/>
                      </a:pPr>
                      <a:r>
                        <a:rPr lang="en-CA" sz="1100" b="1" dirty="0"/>
                        <a:t>80%</a:t>
                      </a:r>
                      <a:endParaRPr sz="800" dirty="0"/>
                    </a:p>
                  </a:txBody>
                  <a:tcPr marL="68588" marR="68588" marT="34294" marB="34294"/>
                </a:tc>
                <a:extLst>
                  <a:ext uri="{0D108BD9-81ED-4DB2-BD59-A6C34878D82A}">
                    <a16:rowId xmlns:a16="http://schemas.microsoft.com/office/drawing/2014/main" val="10003"/>
                  </a:ext>
                </a:extLst>
              </a:tr>
              <a:tr h="225238">
                <a:tc>
                  <a:txBody>
                    <a:bodyPr/>
                    <a:lstStyle/>
                    <a:p>
                      <a:pPr marL="0" marR="0" lvl="0" indent="0" algn="l" rtl="0">
                        <a:spcBef>
                          <a:spcPts val="0"/>
                        </a:spcBef>
                        <a:spcAft>
                          <a:spcPts val="0"/>
                        </a:spcAft>
                        <a:buNone/>
                      </a:pPr>
                      <a:r>
                        <a:rPr lang="en-CA" sz="1100"/>
                        <a:t>E. Nordic</a:t>
                      </a: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extLst>
                  <a:ext uri="{0D108BD9-81ED-4DB2-BD59-A6C34878D82A}">
                    <a16:rowId xmlns:a16="http://schemas.microsoft.com/office/drawing/2014/main" val="10004"/>
                  </a:ext>
                </a:extLst>
              </a:tr>
              <a:tr h="225238">
                <a:tc>
                  <a:txBody>
                    <a:bodyPr/>
                    <a:lstStyle/>
                    <a:p>
                      <a:pPr marL="0" marR="0" lvl="0" indent="0" algn="l" rtl="0">
                        <a:spcBef>
                          <a:spcPts val="0"/>
                        </a:spcBef>
                        <a:spcAft>
                          <a:spcPts val="0"/>
                        </a:spcAft>
                        <a:buNone/>
                      </a:pPr>
                      <a:r>
                        <a:rPr lang="en-CA" sz="1100"/>
                        <a:t>W. Siberia</a:t>
                      </a:r>
                      <a:endParaRPr sz="8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extLst>
                  <a:ext uri="{0D108BD9-81ED-4DB2-BD59-A6C34878D82A}">
                    <a16:rowId xmlns:a16="http://schemas.microsoft.com/office/drawing/2014/main" val="10005"/>
                  </a:ext>
                </a:extLst>
              </a:tr>
              <a:tr h="225238">
                <a:tc>
                  <a:txBody>
                    <a:bodyPr/>
                    <a:lstStyle/>
                    <a:p>
                      <a:pPr marL="0" marR="0" lvl="0" indent="0" algn="l" rtl="0">
                        <a:spcBef>
                          <a:spcPts val="0"/>
                        </a:spcBef>
                        <a:spcAft>
                          <a:spcPts val="0"/>
                        </a:spcAft>
                        <a:buNone/>
                      </a:pPr>
                      <a:r>
                        <a:rPr lang="en-CA" sz="1100"/>
                        <a:t>E. Siberia</a:t>
                      </a:r>
                      <a:endParaRPr sz="8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extLst>
                  <a:ext uri="{0D108BD9-81ED-4DB2-BD59-A6C34878D82A}">
                    <a16:rowId xmlns:a16="http://schemas.microsoft.com/office/drawing/2014/main" val="10006"/>
                  </a:ext>
                </a:extLst>
              </a:tr>
              <a:tr h="225238">
                <a:tc>
                  <a:txBody>
                    <a:bodyPr/>
                    <a:lstStyle/>
                    <a:p>
                      <a:pPr marL="0" marR="0" lvl="0" indent="0" algn="l" rtl="0">
                        <a:spcBef>
                          <a:spcPts val="0"/>
                        </a:spcBef>
                        <a:spcAft>
                          <a:spcPts val="0"/>
                        </a:spcAft>
                        <a:buNone/>
                      </a:pPr>
                      <a:r>
                        <a:rPr lang="en-CA" sz="1100"/>
                        <a:t>Chukchi-Bering</a:t>
                      </a:r>
                      <a:endParaRPr sz="8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dirty="0"/>
                    </a:p>
                  </a:txBody>
                  <a:tcPr marL="68588" marR="68588" marT="34294" marB="34294"/>
                </a:tc>
                <a:extLst>
                  <a:ext uri="{0D108BD9-81ED-4DB2-BD59-A6C34878D82A}">
                    <a16:rowId xmlns:a16="http://schemas.microsoft.com/office/drawing/2014/main" val="10007"/>
                  </a:ext>
                </a:extLst>
              </a:tr>
            </a:tbl>
          </a:graphicData>
        </a:graphic>
      </p:graphicFrame>
      <p:sp>
        <p:nvSpPr>
          <p:cNvPr id="203" name="Google Shape;203;p8"/>
          <p:cNvSpPr/>
          <p:nvPr/>
        </p:nvSpPr>
        <p:spPr>
          <a:xfrm>
            <a:off x="4788024" y="1599642"/>
            <a:ext cx="702078" cy="702078"/>
          </a:xfrm>
          <a:custGeom>
            <a:avLst/>
            <a:gdLst/>
            <a:ahLst/>
            <a:cxnLst/>
            <a:rect l="l" t="t" r="r" b="b"/>
            <a:pathLst>
              <a:path w="806450" h="863600" extrusionOk="0">
                <a:moveTo>
                  <a:pt x="0" y="530225"/>
                </a:moveTo>
                <a:lnTo>
                  <a:pt x="92075" y="644525"/>
                </a:lnTo>
                <a:lnTo>
                  <a:pt x="215900" y="714375"/>
                </a:lnTo>
                <a:lnTo>
                  <a:pt x="390525" y="809625"/>
                </a:lnTo>
                <a:lnTo>
                  <a:pt x="523875" y="844550"/>
                </a:lnTo>
                <a:lnTo>
                  <a:pt x="631825" y="860425"/>
                </a:lnTo>
                <a:lnTo>
                  <a:pt x="736600" y="863600"/>
                </a:lnTo>
                <a:lnTo>
                  <a:pt x="806450" y="854075"/>
                </a:lnTo>
                <a:lnTo>
                  <a:pt x="733425" y="60325"/>
                </a:lnTo>
                <a:lnTo>
                  <a:pt x="676275" y="47625"/>
                </a:lnTo>
                <a:lnTo>
                  <a:pt x="638175" y="22225"/>
                </a:lnTo>
                <a:lnTo>
                  <a:pt x="600075" y="0"/>
                </a:lnTo>
                <a:lnTo>
                  <a:pt x="0" y="530225"/>
                </a:lnTo>
                <a:close/>
              </a:path>
            </a:pathLst>
          </a:cu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pic>
        <p:nvPicPr>
          <p:cNvPr id="204" name="Google Shape;204;p8" descr="A map of the north pole&#10;&#10;AI-generated content may be incorrect."/>
          <p:cNvPicPr preferRelativeResize="0"/>
          <p:nvPr/>
        </p:nvPicPr>
        <p:blipFill rotWithShape="1">
          <a:blip r:embed="rId4">
            <a:alphaModFix/>
          </a:blip>
          <a:srcRect l="5611" t="5583" r="5474" b="15948"/>
          <a:stretch/>
        </p:blipFill>
        <p:spPr>
          <a:xfrm>
            <a:off x="1373981" y="277643"/>
            <a:ext cx="2482754" cy="2478256"/>
          </a:xfrm>
          <a:prstGeom prst="rect">
            <a:avLst/>
          </a:prstGeom>
          <a:noFill/>
          <a:ln>
            <a:noFill/>
          </a:ln>
        </p:spPr>
      </p:pic>
      <p:sp>
        <p:nvSpPr>
          <p:cNvPr id="205" name="Google Shape;205;p8"/>
          <p:cNvSpPr/>
          <p:nvPr/>
        </p:nvSpPr>
        <p:spPr>
          <a:xfrm>
            <a:off x="2033718" y="1761660"/>
            <a:ext cx="810090" cy="864096"/>
          </a:xfrm>
          <a:custGeom>
            <a:avLst/>
            <a:gdLst/>
            <a:ahLst/>
            <a:cxnLst/>
            <a:rect l="l" t="t" r="r" b="b"/>
            <a:pathLst>
              <a:path w="806450" h="863600" extrusionOk="0">
                <a:moveTo>
                  <a:pt x="0" y="530225"/>
                </a:moveTo>
                <a:lnTo>
                  <a:pt x="92075" y="644525"/>
                </a:lnTo>
                <a:lnTo>
                  <a:pt x="215900" y="714375"/>
                </a:lnTo>
                <a:lnTo>
                  <a:pt x="390525" y="809625"/>
                </a:lnTo>
                <a:lnTo>
                  <a:pt x="523875" y="844550"/>
                </a:lnTo>
                <a:lnTo>
                  <a:pt x="631825" y="860425"/>
                </a:lnTo>
                <a:lnTo>
                  <a:pt x="736600" y="863600"/>
                </a:lnTo>
                <a:lnTo>
                  <a:pt x="806450" y="854075"/>
                </a:lnTo>
                <a:lnTo>
                  <a:pt x="733425" y="60325"/>
                </a:lnTo>
                <a:lnTo>
                  <a:pt x="676275" y="47625"/>
                </a:lnTo>
                <a:lnTo>
                  <a:pt x="638175" y="22225"/>
                </a:lnTo>
                <a:lnTo>
                  <a:pt x="600075" y="0"/>
                </a:lnTo>
                <a:lnTo>
                  <a:pt x="0" y="530225"/>
                </a:lnTo>
                <a:close/>
              </a:path>
            </a:pathLst>
          </a:cu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2" name="Google Shape;170;p6">
            <a:extLst>
              <a:ext uri="{FF2B5EF4-FFF2-40B4-BE49-F238E27FC236}">
                <a16:creationId xmlns:a16="http://schemas.microsoft.com/office/drawing/2014/main" id="{EF967FFB-EF78-8C03-31D2-234F33ED09AC}"/>
              </a:ext>
            </a:extLst>
          </p:cNvPr>
          <p:cNvSpPr txBox="1"/>
          <p:nvPr/>
        </p:nvSpPr>
        <p:spPr>
          <a:xfrm>
            <a:off x="7245341" y="116790"/>
            <a:ext cx="1891370" cy="623217"/>
          </a:xfrm>
          <a:prstGeom prst="rect">
            <a:avLst/>
          </a:prstGeom>
          <a:noFill/>
          <a:ln>
            <a:noFill/>
          </a:ln>
        </p:spPr>
        <p:txBody>
          <a:bodyPr spcFirstLastPara="1" wrap="square" lIns="68569" tIns="34275" rIns="68569" bIns="34275" anchor="t" anchorCtr="0">
            <a:spAutoFit/>
          </a:bodyPr>
          <a:lstStyle/>
          <a:p>
            <a:pPr defTabSz="685800"/>
            <a:r>
              <a:rPr lang="en-CA" sz="1800" dirty="0">
                <a:latin typeface="Calibri"/>
                <a:ea typeface="Calibri"/>
                <a:cs typeface="Calibri"/>
                <a:sym typeface="Calibri"/>
              </a:rPr>
              <a:t>Verification</a:t>
            </a:r>
          </a:p>
          <a:p>
            <a:pPr defTabSz="685800"/>
            <a:r>
              <a:rPr lang="en-CA" sz="1800" dirty="0">
                <a:latin typeface="Calibri"/>
                <a:ea typeface="Calibri"/>
                <a:cs typeface="Calibri"/>
                <a:sym typeface="Calibri"/>
              </a:rPr>
              <a:t>Temperature</a:t>
            </a:r>
            <a:endParaRPr sz="1050" dirty="0"/>
          </a:p>
        </p:txBody>
      </p:sp>
      <p:sp>
        <p:nvSpPr>
          <p:cNvPr id="3" name="Google Shape;263;p12">
            <a:extLst>
              <a:ext uri="{FF2B5EF4-FFF2-40B4-BE49-F238E27FC236}">
                <a16:creationId xmlns:a16="http://schemas.microsoft.com/office/drawing/2014/main" id="{E286BA7C-6CDD-B976-E84C-94DE68A7335D}"/>
              </a:ext>
            </a:extLst>
          </p:cNvPr>
          <p:cNvSpPr txBox="1"/>
          <p:nvPr/>
        </p:nvSpPr>
        <p:spPr>
          <a:xfrm>
            <a:off x="1373982" y="-20538"/>
            <a:ext cx="2158754" cy="315441"/>
          </a:xfrm>
          <a:prstGeom prst="rect">
            <a:avLst/>
          </a:prstGeom>
          <a:noFill/>
          <a:ln>
            <a:noFill/>
          </a:ln>
        </p:spPr>
        <p:txBody>
          <a:bodyPr spcFirstLastPara="1" wrap="square" lIns="68569" tIns="34275" rIns="68569" bIns="34275" anchor="t" anchorCtr="0">
            <a:spAutoFit/>
          </a:bodyPr>
          <a:lstStyle/>
          <a:p>
            <a:pPr defTabSz="685800"/>
            <a:r>
              <a:rPr lang="en-CA" sz="1600" b="1" dirty="0">
                <a:effectLst>
                  <a:outerShdw blurRad="38100" dist="38100" dir="2700000" algn="tl">
                    <a:srgbClr val="000000">
                      <a:alpha val="43137"/>
                    </a:srgbClr>
                  </a:outerShdw>
                </a:effectLst>
                <a:latin typeface="Calibri"/>
                <a:ea typeface="Calibri"/>
                <a:cs typeface="Calibri"/>
                <a:sym typeface="Calibri"/>
              </a:rPr>
              <a:t>Forecast, temp JJA 2025</a:t>
            </a:r>
            <a:endParaRPr sz="1100" b="1" dirty="0">
              <a:effectLst>
                <a:outerShdw blurRad="38100" dist="38100" dir="2700000" algn="tl">
                  <a:srgbClr val="000000">
                    <a:alpha val="43137"/>
                  </a:srgbClr>
                </a:outerShdw>
              </a:effectLs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9" descr="A map of the world&#10;&#10;AI-generated content may be incorrect."/>
          <p:cNvPicPr preferRelativeResize="0"/>
          <p:nvPr/>
        </p:nvPicPr>
        <p:blipFill rotWithShape="1">
          <a:blip r:embed="rId3">
            <a:alphaModFix/>
          </a:blip>
          <a:srcRect l="16541" b="7787"/>
          <a:stretch/>
        </p:blipFill>
        <p:spPr>
          <a:xfrm>
            <a:off x="4139953" y="13428"/>
            <a:ext cx="3313688" cy="2828353"/>
          </a:xfrm>
          <a:prstGeom prst="rect">
            <a:avLst/>
          </a:prstGeom>
          <a:noFill/>
          <a:ln>
            <a:noFill/>
          </a:ln>
        </p:spPr>
      </p:pic>
      <p:sp>
        <p:nvSpPr>
          <p:cNvPr id="212" name="Google Shape;212;p9"/>
          <p:cNvSpPr txBox="1">
            <a:spLocks noGrp="1"/>
          </p:cNvSpPr>
          <p:nvPr>
            <p:ph type="sldNum" idx="12"/>
          </p:nvPr>
        </p:nvSpPr>
        <p:spPr>
          <a:xfrm>
            <a:off x="6057900" y="4767263"/>
            <a:ext cx="16002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CA"/>
              <a:pPr defTabSz="685800"/>
              <a:t>66</a:t>
            </a:fld>
            <a:endParaRPr/>
          </a:p>
        </p:txBody>
      </p:sp>
      <p:sp>
        <p:nvSpPr>
          <p:cNvPr id="213" name="Google Shape;213;p9" descr="https://www.wmolc.org/modules/data/plot/autograds4/download_PMME.php?filename=data/PMME205.211.133.12864785.gif"/>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214" name="Google Shape;214;p9" descr="https://www.wmolc.org/modules/data/plot/autograds4/download_PMME.php?filename=data/PMME205.211.133.12864785.gif"/>
          <p:cNvSpPr/>
          <p:nvPr/>
        </p:nvSpPr>
        <p:spPr>
          <a:xfrm>
            <a:off x="1373981" y="17231"/>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graphicFrame>
        <p:nvGraphicFramePr>
          <p:cNvPr id="216" name="Google Shape;216;p9"/>
          <p:cNvGraphicFramePr/>
          <p:nvPr>
            <p:extLst>
              <p:ext uri="{D42A27DB-BD31-4B8C-83A1-F6EECF244321}">
                <p14:modId xmlns:p14="http://schemas.microsoft.com/office/powerpoint/2010/main" val="824814065"/>
              </p:ext>
            </p:extLst>
          </p:nvPr>
        </p:nvGraphicFramePr>
        <p:xfrm>
          <a:off x="66675" y="2841780"/>
          <a:ext cx="8820149" cy="2283671"/>
        </p:xfrm>
        <a:graphic>
          <a:graphicData uri="http://schemas.openxmlformats.org/drawingml/2006/table">
            <a:tbl>
              <a:tblPr firstRow="1" bandRow="1">
                <a:noFill/>
              </a:tblPr>
              <a:tblGrid>
                <a:gridCol w="1392219">
                  <a:extLst>
                    <a:ext uri="{9D8B030D-6E8A-4147-A177-3AD203B41FA5}">
                      <a16:colId xmlns:a16="http://schemas.microsoft.com/office/drawing/2014/main" val="20000"/>
                    </a:ext>
                  </a:extLst>
                </a:gridCol>
                <a:gridCol w="2575619">
                  <a:extLst>
                    <a:ext uri="{9D8B030D-6E8A-4147-A177-3AD203B41FA5}">
                      <a16:colId xmlns:a16="http://schemas.microsoft.com/office/drawing/2014/main" val="20001"/>
                    </a:ext>
                  </a:extLst>
                </a:gridCol>
                <a:gridCol w="3623587">
                  <a:extLst>
                    <a:ext uri="{9D8B030D-6E8A-4147-A177-3AD203B41FA5}">
                      <a16:colId xmlns:a16="http://schemas.microsoft.com/office/drawing/2014/main" val="20002"/>
                    </a:ext>
                  </a:extLst>
                </a:gridCol>
                <a:gridCol w="1228724">
                  <a:extLst>
                    <a:ext uri="{9D8B030D-6E8A-4147-A177-3AD203B41FA5}">
                      <a16:colId xmlns:a16="http://schemas.microsoft.com/office/drawing/2014/main" val="20003"/>
                    </a:ext>
                  </a:extLst>
                </a:gridCol>
              </a:tblGrid>
              <a:tr h="294795">
                <a:tc>
                  <a:txBody>
                    <a:bodyPr/>
                    <a:lstStyle/>
                    <a:p>
                      <a:pPr marL="0" marR="0" lvl="0" indent="0" algn="l" rtl="0">
                        <a:spcBef>
                          <a:spcPts val="0"/>
                        </a:spcBef>
                        <a:spcAft>
                          <a:spcPts val="0"/>
                        </a:spcAft>
                        <a:buNone/>
                      </a:pPr>
                      <a:r>
                        <a:rPr lang="en-CA" sz="1100"/>
                        <a:t>Verif:</a:t>
                      </a:r>
                      <a:endParaRPr sz="800"/>
                    </a:p>
                  </a:txBody>
                  <a:tcPr marL="68588" marR="68588" marT="34294" marB="34294"/>
                </a:tc>
                <a:tc>
                  <a:txBody>
                    <a:bodyPr/>
                    <a:lstStyle/>
                    <a:p>
                      <a:pPr marL="0" marR="0" lvl="0" indent="0" algn="l" rtl="0">
                        <a:spcBef>
                          <a:spcPts val="0"/>
                        </a:spcBef>
                        <a:spcAft>
                          <a:spcPts val="0"/>
                        </a:spcAft>
                        <a:buNone/>
                      </a:pPr>
                      <a:r>
                        <a:rPr lang="en-CA" sz="1100"/>
                        <a:t>Forecast</a:t>
                      </a:r>
                      <a:endParaRPr sz="800"/>
                    </a:p>
                  </a:txBody>
                  <a:tcPr marL="68588" marR="68588" marT="34294" marB="34294"/>
                </a:tc>
                <a:tc>
                  <a:txBody>
                    <a:bodyPr/>
                    <a:lstStyle/>
                    <a:p>
                      <a:pPr marL="0" marR="0" lvl="0" indent="0" algn="l" rtl="0">
                        <a:spcBef>
                          <a:spcPts val="0"/>
                        </a:spcBef>
                        <a:spcAft>
                          <a:spcPts val="0"/>
                        </a:spcAft>
                        <a:buNone/>
                      </a:pPr>
                      <a:r>
                        <a:rPr lang="en-CA" sz="1100"/>
                        <a:t>ERA5 Reanalysis</a:t>
                      </a:r>
                      <a:endParaRPr sz="800"/>
                    </a:p>
                  </a:txBody>
                  <a:tcPr marL="68588" marR="68588" marT="34294" marB="34294"/>
                </a:tc>
                <a:tc>
                  <a:txBody>
                    <a:bodyPr/>
                    <a:lstStyle/>
                    <a:p>
                      <a:pPr marL="0" marR="0" lvl="0" indent="0" algn="l" rtl="0">
                        <a:spcBef>
                          <a:spcPts val="0"/>
                        </a:spcBef>
                        <a:spcAft>
                          <a:spcPts val="0"/>
                        </a:spcAft>
                        <a:buNone/>
                      </a:pPr>
                      <a:r>
                        <a:rPr lang="en-CA" sz="1100"/>
                        <a:t>Subj. Result </a:t>
                      </a:r>
                      <a:endParaRPr sz="800"/>
                    </a:p>
                  </a:txBody>
                  <a:tcPr marL="68588" marR="68588" marT="34294" marB="34294"/>
                </a:tc>
                <a:extLst>
                  <a:ext uri="{0D108BD9-81ED-4DB2-BD59-A6C34878D82A}">
                    <a16:rowId xmlns:a16="http://schemas.microsoft.com/office/drawing/2014/main" val="10000"/>
                  </a:ext>
                </a:extLst>
              </a:tr>
              <a:tr h="386741">
                <a:tc>
                  <a:txBody>
                    <a:bodyPr/>
                    <a:lstStyle/>
                    <a:p>
                      <a:pPr marL="0" marR="0" lvl="0" indent="0" algn="l" rtl="0">
                        <a:spcBef>
                          <a:spcPts val="0"/>
                        </a:spcBef>
                        <a:spcAft>
                          <a:spcPts val="0"/>
                        </a:spcAft>
                        <a:buNone/>
                      </a:pPr>
                      <a:r>
                        <a:rPr lang="en-CA" sz="1100" b="0" dirty="0"/>
                        <a:t>Alaska, W. Can</a:t>
                      </a:r>
                      <a:endParaRPr sz="800" dirty="0"/>
                    </a:p>
                  </a:txBody>
                  <a:tcPr marL="68588" marR="68588" marT="34294" marB="34294"/>
                </a:tc>
                <a:tc>
                  <a:txBody>
                    <a:bodyPr/>
                    <a:lstStyle/>
                    <a:p>
                      <a:pPr marL="0" marR="0" lvl="0" indent="0" algn="l" rtl="0">
                        <a:spcBef>
                          <a:spcPts val="0"/>
                        </a:spcBef>
                        <a:spcAft>
                          <a:spcPts val="0"/>
                        </a:spcAft>
                        <a:buNone/>
                      </a:pPr>
                      <a:r>
                        <a:rPr lang="en-CA" sz="1100" b="0" dirty="0"/>
                        <a:t>Mostly above normal</a:t>
                      </a:r>
                      <a:endParaRPr sz="800" dirty="0"/>
                    </a:p>
                  </a:txBody>
                  <a:tcPr marL="68588" marR="68588" marT="34294" marB="34294"/>
                </a:tc>
                <a:tc>
                  <a:txBody>
                    <a:bodyPr/>
                    <a:lstStyle/>
                    <a:p>
                      <a:pPr marL="0" marR="0" lvl="0" indent="0" algn="l" rtl="0">
                        <a:spcBef>
                          <a:spcPts val="0"/>
                        </a:spcBef>
                        <a:spcAft>
                          <a:spcPts val="0"/>
                        </a:spcAft>
                        <a:buNone/>
                      </a:pPr>
                      <a:r>
                        <a:rPr lang="en-CA" sz="1100" b="0" dirty="0"/>
                        <a:t>Above normal in center and south near normal over the western and northern parts.</a:t>
                      </a:r>
                      <a:endParaRPr sz="800" dirty="0"/>
                    </a:p>
                  </a:txBody>
                  <a:tcPr marL="68588" marR="68588" marT="34294" marB="34294"/>
                </a:tc>
                <a:tc>
                  <a:txBody>
                    <a:bodyPr/>
                    <a:lstStyle/>
                    <a:p>
                      <a:pPr marL="0" marR="0" lvl="0" indent="0" algn="l" rtl="0">
                        <a:spcBef>
                          <a:spcPts val="0"/>
                        </a:spcBef>
                        <a:spcAft>
                          <a:spcPts val="0"/>
                        </a:spcAft>
                        <a:buNone/>
                      </a:pPr>
                      <a:r>
                        <a:rPr lang="en-CA" sz="1100" b="0"/>
                        <a:t>50% where forecast</a:t>
                      </a:r>
                      <a:endParaRPr sz="800"/>
                    </a:p>
                  </a:txBody>
                  <a:tcPr marL="68588" marR="68588" marT="34294" marB="34294"/>
                </a:tc>
                <a:extLst>
                  <a:ext uri="{0D108BD9-81ED-4DB2-BD59-A6C34878D82A}">
                    <a16:rowId xmlns:a16="http://schemas.microsoft.com/office/drawing/2014/main" val="10001"/>
                  </a:ext>
                </a:extLst>
              </a:tr>
              <a:tr h="386741">
                <a:tc>
                  <a:txBody>
                    <a:bodyPr/>
                    <a:lstStyle/>
                    <a:p>
                      <a:pPr marL="0" marR="0" lvl="0" indent="0" algn="l" rtl="0">
                        <a:spcBef>
                          <a:spcPts val="0"/>
                        </a:spcBef>
                        <a:spcAft>
                          <a:spcPts val="0"/>
                        </a:spcAft>
                        <a:buNone/>
                      </a:pPr>
                      <a:r>
                        <a:rPr lang="en-CA" sz="1100" b="0" dirty="0"/>
                        <a:t>C. - E. Canada</a:t>
                      </a:r>
                      <a:endParaRPr sz="800"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0" dirty="0"/>
                        <a:t>Mostly above normal</a:t>
                      </a:r>
                      <a:endParaRPr sz="800" dirty="0"/>
                    </a:p>
                  </a:txBody>
                  <a:tcPr marL="68588" marR="68588" marT="34294" marB="34294"/>
                </a:tc>
                <a:tc>
                  <a:txBody>
                    <a:bodyPr/>
                    <a:lstStyle/>
                    <a:p>
                      <a:pPr marL="0" marR="0" lvl="0" indent="0" algn="l" rtl="0">
                        <a:spcBef>
                          <a:spcPts val="0"/>
                        </a:spcBef>
                        <a:spcAft>
                          <a:spcPts val="0"/>
                        </a:spcAft>
                        <a:buNone/>
                      </a:pPr>
                      <a:r>
                        <a:rPr lang="en-CA" sz="1100" b="0" dirty="0"/>
                        <a:t>Mostly near normal except over western Hudson Bay region and in the southwest</a:t>
                      </a:r>
                      <a:endParaRPr sz="800" dirty="0"/>
                    </a:p>
                  </a:txBody>
                  <a:tcPr marL="68588" marR="68588" marT="34294" marB="34294"/>
                </a:tc>
                <a:tc>
                  <a:txBody>
                    <a:bodyPr/>
                    <a:lstStyle/>
                    <a:p>
                      <a:pPr marL="0" marR="0" lvl="0" indent="0" algn="l" rtl="0">
                        <a:spcBef>
                          <a:spcPts val="0"/>
                        </a:spcBef>
                        <a:spcAft>
                          <a:spcPts val="0"/>
                        </a:spcAft>
                        <a:buNone/>
                      </a:pPr>
                      <a:r>
                        <a:rPr lang="en-CA" sz="1100" b="0"/>
                        <a:t>20%</a:t>
                      </a:r>
                      <a:endParaRPr sz="800"/>
                    </a:p>
                  </a:txBody>
                  <a:tcPr marL="68588" marR="68588" marT="34294" marB="34294"/>
                </a:tc>
                <a:extLst>
                  <a:ext uri="{0D108BD9-81ED-4DB2-BD59-A6C34878D82A}">
                    <a16:rowId xmlns:a16="http://schemas.microsoft.com/office/drawing/2014/main" val="10002"/>
                  </a:ext>
                </a:extLst>
              </a:tr>
              <a:tr h="226210">
                <a:tc>
                  <a:txBody>
                    <a:bodyPr/>
                    <a:lstStyle/>
                    <a:p>
                      <a:pPr marL="0" marR="0" lvl="0" indent="0" algn="l" rtl="0">
                        <a:spcBef>
                          <a:spcPts val="0"/>
                        </a:spcBef>
                        <a:spcAft>
                          <a:spcPts val="0"/>
                        </a:spcAft>
                        <a:buNone/>
                      </a:pPr>
                      <a:r>
                        <a:rPr lang="en-CA" sz="1100" b="0" dirty="0"/>
                        <a:t>W. Nordic</a:t>
                      </a:r>
                      <a:endParaRPr sz="1100" b="0"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0" dirty="0"/>
                        <a:t>Mostly above normal</a:t>
                      </a:r>
                      <a:endParaRPr sz="800"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0" dirty="0"/>
                        <a:t>Mostly above normal except in the north</a:t>
                      </a:r>
                      <a:endParaRPr sz="800" dirty="0"/>
                    </a:p>
                  </a:txBody>
                  <a:tcPr marL="68588" marR="68588" marT="34294" marB="34294"/>
                </a:tc>
                <a:tc>
                  <a:txBody>
                    <a:bodyPr/>
                    <a:lstStyle/>
                    <a:p>
                      <a:pPr marL="0" marR="0" lvl="0" indent="0" algn="l" rtl="0">
                        <a:spcBef>
                          <a:spcPts val="0"/>
                        </a:spcBef>
                        <a:spcAft>
                          <a:spcPts val="0"/>
                        </a:spcAft>
                        <a:buNone/>
                      </a:pPr>
                      <a:r>
                        <a:rPr lang="en-CA" sz="1100" b="0"/>
                        <a:t>80%</a:t>
                      </a:r>
                      <a:endParaRPr sz="800"/>
                    </a:p>
                  </a:txBody>
                  <a:tcPr marL="68588" marR="68588" marT="34294" marB="34294"/>
                </a:tc>
                <a:extLst>
                  <a:ext uri="{0D108BD9-81ED-4DB2-BD59-A6C34878D82A}">
                    <a16:rowId xmlns:a16="http://schemas.microsoft.com/office/drawing/2014/main" val="10003"/>
                  </a:ext>
                </a:extLst>
              </a:tr>
              <a:tr h="226210">
                <a:tc>
                  <a:txBody>
                    <a:bodyPr/>
                    <a:lstStyle/>
                    <a:p>
                      <a:pPr marL="0" marR="0" lvl="0" indent="0" algn="l" rtl="0">
                        <a:spcBef>
                          <a:spcPts val="0"/>
                        </a:spcBef>
                        <a:spcAft>
                          <a:spcPts val="0"/>
                        </a:spcAft>
                        <a:buNone/>
                      </a:pPr>
                      <a:r>
                        <a:rPr lang="en-CA" sz="1100" b="1" dirty="0"/>
                        <a:t>E. Nordic</a:t>
                      </a:r>
                      <a:endParaRPr sz="1100" b="1" dirty="0"/>
                    </a:p>
                  </a:txBody>
                  <a:tcPr marL="68588" marR="68588" marT="34294" marB="34294"/>
                </a:tc>
                <a:tc>
                  <a:txBody>
                    <a:bodyPr/>
                    <a:lstStyle/>
                    <a:p>
                      <a:pPr marL="0" marR="0" lvl="0" indent="0" algn="l" rtl="0">
                        <a:spcBef>
                          <a:spcPts val="0"/>
                        </a:spcBef>
                        <a:spcAft>
                          <a:spcPts val="0"/>
                        </a:spcAft>
                        <a:buNone/>
                      </a:pPr>
                      <a:r>
                        <a:rPr lang="en-CA" sz="1100" b="1"/>
                        <a:t>Above normal</a:t>
                      </a:r>
                      <a:endParaRPr sz="80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1"/>
                        <a:t>Mostly above normal except n the southeast</a:t>
                      </a:r>
                      <a:endParaRPr sz="800"/>
                    </a:p>
                  </a:txBody>
                  <a:tcPr marL="68588" marR="68588" marT="34294" marB="34294"/>
                </a:tc>
                <a:tc>
                  <a:txBody>
                    <a:bodyPr/>
                    <a:lstStyle/>
                    <a:p>
                      <a:pPr marL="0" marR="0" lvl="0" indent="0" algn="l" rtl="0">
                        <a:spcBef>
                          <a:spcPts val="0"/>
                        </a:spcBef>
                        <a:spcAft>
                          <a:spcPts val="0"/>
                        </a:spcAft>
                        <a:buNone/>
                      </a:pPr>
                      <a:r>
                        <a:rPr lang="en-CA" sz="1100" b="1"/>
                        <a:t>80%</a:t>
                      </a:r>
                      <a:endParaRPr sz="800"/>
                    </a:p>
                  </a:txBody>
                  <a:tcPr marL="68588" marR="68588" marT="34294" marB="34294"/>
                </a:tc>
                <a:extLst>
                  <a:ext uri="{0D108BD9-81ED-4DB2-BD59-A6C34878D82A}">
                    <a16:rowId xmlns:a16="http://schemas.microsoft.com/office/drawing/2014/main" val="10004"/>
                  </a:ext>
                </a:extLst>
              </a:tr>
              <a:tr h="226210">
                <a:tc>
                  <a:txBody>
                    <a:bodyPr/>
                    <a:lstStyle/>
                    <a:p>
                      <a:pPr marL="0" marR="0" lvl="0" indent="0" algn="l" rtl="0">
                        <a:spcBef>
                          <a:spcPts val="0"/>
                        </a:spcBef>
                        <a:spcAft>
                          <a:spcPts val="0"/>
                        </a:spcAft>
                        <a:buNone/>
                      </a:pPr>
                      <a:r>
                        <a:rPr lang="en-CA" sz="1100" dirty="0"/>
                        <a:t>W. Siberia</a:t>
                      </a:r>
                      <a:endParaRPr sz="800" dirty="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extLst>
                  <a:ext uri="{0D108BD9-81ED-4DB2-BD59-A6C34878D82A}">
                    <a16:rowId xmlns:a16="http://schemas.microsoft.com/office/drawing/2014/main" val="10005"/>
                  </a:ext>
                </a:extLst>
              </a:tr>
              <a:tr h="226210">
                <a:tc>
                  <a:txBody>
                    <a:bodyPr/>
                    <a:lstStyle/>
                    <a:p>
                      <a:pPr marL="0" marR="0" lvl="0" indent="0" algn="l" rtl="0">
                        <a:spcBef>
                          <a:spcPts val="0"/>
                        </a:spcBef>
                        <a:spcAft>
                          <a:spcPts val="0"/>
                        </a:spcAft>
                        <a:buNone/>
                      </a:pPr>
                      <a:r>
                        <a:rPr lang="en-CA" sz="1100" dirty="0"/>
                        <a:t>E. Siberia</a:t>
                      </a:r>
                      <a:endParaRPr sz="800" dirty="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extLst>
                  <a:ext uri="{0D108BD9-81ED-4DB2-BD59-A6C34878D82A}">
                    <a16:rowId xmlns:a16="http://schemas.microsoft.com/office/drawing/2014/main" val="10006"/>
                  </a:ext>
                </a:extLst>
              </a:tr>
              <a:tr h="226210">
                <a:tc>
                  <a:txBody>
                    <a:bodyPr/>
                    <a:lstStyle/>
                    <a:p>
                      <a:pPr marL="0" marR="0" lvl="0" indent="0" algn="l" rtl="0">
                        <a:spcBef>
                          <a:spcPts val="0"/>
                        </a:spcBef>
                        <a:spcAft>
                          <a:spcPts val="0"/>
                        </a:spcAft>
                        <a:buNone/>
                      </a:pPr>
                      <a:r>
                        <a:rPr lang="en-CA" sz="1100"/>
                        <a:t>Chukchi-Bering</a:t>
                      </a:r>
                      <a:endParaRPr sz="8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dirty="0"/>
                    </a:p>
                  </a:txBody>
                  <a:tcPr marL="68588" marR="68588" marT="34294" marB="34294"/>
                </a:tc>
                <a:extLst>
                  <a:ext uri="{0D108BD9-81ED-4DB2-BD59-A6C34878D82A}">
                    <a16:rowId xmlns:a16="http://schemas.microsoft.com/office/drawing/2014/main" val="10007"/>
                  </a:ext>
                </a:extLst>
              </a:tr>
            </a:tbl>
          </a:graphicData>
        </a:graphic>
      </p:graphicFrame>
      <p:sp>
        <p:nvSpPr>
          <p:cNvPr id="218" name="Google Shape;218;p9"/>
          <p:cNvSpPr/>
          <p:nvPr/>
        </p:nvSpPr>
        <p:spPr>
          <a:xfrm>
            <a:off x="5490102" y="1612480"/>
            <a:ext cx="648072" cy="797252"/>
          </a:xfrm>
          <a:custGeom>
            <a:avLst/>
            <a:gdLst/>
            <a:ahLst/>
            <a:cxnLst/>
            <a:rect l="l" t="t" r="r" b="b"/>
            <a:pathLst>
              <a:path w="819150" h="876300" extrusionOk="0">
                <a:moveTo>
                  <a:pt x="0" y="85725"/>
                </a:moveTo>
                <a:lnTo>
                  <a:pt x="69850" y="60325"/>
                </a:lnTo>
                <a:lnTo>
                  <a:pt x="111125" y="34925"/>
                </a:lnTo>
                <a:lnTo>
                  <a:pt x="117475" y="0"/>
                </a:lnTo>
                <a:lnTo>
                  <a:pt x="819150" y="403225"/>
                </a:lnTo>
                <a:lnTo>
                  <a:pt x="800100" y="457200"/>
                </a:lnTo>
                <a:lnTo>
                  <a:pt x="762000" y="504825"/>
                </a:lnTo>
                <a:lnTo>
                  <a:pt x="717550" y="561975"/>
                </a:lnTo>
                <a:lnTo>
                  <a:pt x="660400" y="625475"/>
                </a:lnTo>
                <a:lnTo>
                  <a:pt x="581025" y="673100"/>
                </a:lnTo>
                <a:lnTo>
                  <a:pt x="479425" y="755650"/>
                </a:lnTo>
                <a:lnTo>
                  <a:pt x="438150" y="771525"/>
                </a:lnTo>
                <a:lnTo>
                  <a:pt x="352425" y="796925"/>
                </a:lnTo>
                <a:lnTo>
                  <a:pt x="228600" y="854075"/>
                </a:lnTo>
                <a:lnTo>
                  <a:pt x="69850" y="876300"/>
                </a:lnTo>
                <a:lnTo>
                  <a:pt x="0" y="85725"/>
                </a:lnTo>
                <a:close/>
              </a:path>
            </a:pathLst>
          </a:cu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pic>
        <p:nvPicPr>
          <p:cNvPr id="219" name="Google Shape;219;p9" descr="A map of the north pole&#10;&#10;AI-generated content may be incorrect."/>
          <p:cNvPicPr preferRelativeResize="0"/>
          <p:nvPr/>
        </p:nvPicPr>
        <p:blipFill rotWithShape="1">
          <a:blip r:embed="rId4">
            <a:alphaModFix/>
          </a:blip>
          <a:srcRect l="5611" t="5583" r="5474" b="15948"/>
          <a:stretch/>
        </p:blipFill>
        <p:spPr>
          <a:xfrm>
            <a:off x="1346512" y="279545"/>
            <a:ext cx="2482754" cy="2478256"/>
          </a:xfrm>
          <a:prstGeom prst="rect">
            <a:avLst/>
          </a:prstGeom>
          <a:noFill/>
          <a:ln>
            <a:noFill/>
          </a:ln>
        </p:spPr>
      </p:pic>
      <p:sp>
        <p:nvSpPr>
          <p:cNvPr id="220" name="Google Shape;220;p9"/>
          <p:cNvSpPr/>
          <p:nvPr/>
        </p:nvSpPr>
        <p:spPr>
          <a:xfrm>
            <a:off x="2735796" y="1774498"/>
            <a:ext cx="782785" cy="851258"/>
          </a:xfrm>
          <a:custGeom>
            <a:avLst/>
            <a:gdLst/>
            <a:ahLst/>
            <a:cxnLst/>
            <a:rect l="l" t="t" r="r" b="b"/>
            <a:pathLst>
              <a:path w="819150" h="876300" extrusionOk="0">
                <a:moveTo>
                  <a:pt x="0" y="85725"/>
                </a:moveTo>
                <a:lnTo>
                  <a:pt x="69850" y="60325"/>
                </a:lnTo>
                <a:lnTo>
                  <a:pt x="111125" y="34925"/>
                </a:lnTo>
                <a:lnTo>
                  <a:pt x="117475" y="0"/>
                </a:lnTo>
                <a:lnTo>
                  <a:pt x="819150" y="403225"/>
                </a:lnTo>
                <a:lnTo>
                  <a:pt x="800100" y="457200"/>
                </a:lnTo>
                <a:lnTo>
                  <a:pt x="762000" y="504825"/>
                </a:lnTo>
                <a:lnTo>
                  <a:pt x="717550" y="561975"/>
                </a:lnTo>
                <a:lnTo>
                  <a:pt x="660400" y="625475"/>
                </a:lnTo>
                <a:lnTo>
                  <a:pt x="581025" y="673100"/>
                </a:lnTo>
                <a:lnTo>
                  <a:pt x="479425" y="755650"/>
                </a:lnTo>
                <a:lnTo>
                  <a:pt x="438150" y="771525"/>
                </a:lnTo>
                <a:lnTo>
                  <a:pt x="352425" y="796925"/>
                </a:lnTo>
                <a:lnTo>
                  <a:pt x="228600" y="854075"/>
                </a:lnTo>
                <a:lnTo>
                  <a:pt x="69850" y="876300"/>
                </a:lnTo>
                <a:lnTo>
                  <a:pt x="0" y="85725"/>
                </a:lnTo>
                <a:close/>
              </a:path>
            </a:pathLst>
          </a:cu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2" name="Google Shape;170;p6">
            <a:extLst>
              <a:ext uri="{FF2B5EF4-FFF2-40B4-BE49-F238E27FC236}">
                <a16:creationId xmlns:a16="http://schemas.microsoft.com/office/drawing/2014/main" id="{3347FC64-A33A-2815-BDF5-F4998B80207C}"/>
              </a:ext>
            </a:extLst>
          </p:cNvPr>
          <p:cNvSpPr txBox="1"/>
          <p:nvPr/>
        </p:nvSpPr>
        <p:spPr>
          <a:xfrm>
            <a:off x="7245341" y="116790"/>
            <a:ext cx="1891370" cy="623217"/>
          </a:xfrm>
          <a:prstGeom prst="rect">
            <a:avLst/>
          </a:prstGeom>
          <a:noFill/>
          <a:ln>
            <a:noFill/>
          </a:ln>
        </p:spPr>
        <p:txBody>
          <a:bodyPr spcFirstLastPara="1" wrap="square" lIns="68569" tIns="34275" rIns="68569" bIns="34275" anchor="t" anchorCtr="0">
            <a:spAutoFit/>
          </a:bodyPr>
          <a:lstStyle/>
          <a:p>
            <a:pPr defTabSz="685800"/>
            <a:r>
              <a:rPr lang="en-CA" sz="1800" dirty="0">
                <a:latin typeface="Calibri"/>
                <a:ea typeface="Calibri"/>
                <a:cs typeface="Calibri"/>
                <a:sym typeface="Calibri"/>
              </a:rPr>
              <a:t>Verification</a:t>
            </a:r>
          </a:p>
          <a:p>
            <a:pPr defTabSz="685800"/>
            <a:r>
              <a:rPr lang="en-CA" sz="1800" dirty="0">
                <a:latin typeface="Calibri"/>
                <a:ea typeface="Calibri"/>
                <a:cs typeface="Calibri"/>
                <a:sym typeface="Calibri"/>
              </a:rPr>
              <a:t>Temperature</a:t>
            </a:r>
            <a:endParaRPr sz="1050" dirty="0"/>
          </a:p>
        </p:txBody>
      </p:sp>
      <p:sp>
        <p:nvSpPr>
          <p:cNvPr id="3" name="Google Shape;263;p12">
            <a:extLst>
              <a:ext uri="{FF2B5EF4-FFF2-40B4-BE49-F238E27FC236}">
                <a16:creationId xmlns:a16="http://schemas.microsoft.com/office/drawing/2014/main" id="{62947722-C0A1-F485-C20A-1BEFE45E4CE8}"/>
              </a:ext>
            </a:extLst>
          </p:cNvPr>
          <p:cNvSpPr txBox="1"/>
          <p:nvPr/>
        </p:nvSpPr>
        <p:spPr>
          <a:xfrm>
            <a:off x="1373982" y="-20538"/>
            <a:ext cx="2158754" cy="315441"/>
          </a:xfrm>
          <a:prstGeom prst="rect">
            <a:avLst/>
          </a:prstGeom>
          <a:noFill/>
          <a:ln>
            <a:noFill/>
          </a:ln>
        </p:spPr>
        <p:txBody>
          <a:bodyPr spcFirstLastPara="1" wrap="square" lIns="68569" tIns="34275" rIns="68569" bIns="34275" anchor="t" anchorCtr="0">
            <a:spAutoFit/>
          </a:bodyPr>
          <a:lstStyle/>
          <a:p>
            <a:pPr defTabSz="685800"/>
            <a:r>
              <a:rPr lang="en-CA" sz="1600" b="1" dirty="0">
                <a:effectLst>
                  <a:outerShdw blurRad="38100" dist="38100" dir="2700000" algn="tl">
                    <a:srgbClr val="000000">
                      <a:alpha val="43137"/>
                    </a:srgbClr>
                  </a:outerShdw>
                </a:effectLst>
                <a:latin typeface="Calibri"/>
                <a:ea typeface="Calibri"/>
                <a:cs typeface="Calibri"/>
                <a:sym typeface="Calibri"/>
              </a:rPr>
              <a:t>Forecast, temp JJA 2025</a:t>
            </a:r>
            <a:endParaRPr sz="1100" b="1" dirty="0">
              <a:effectLst>
                <a:outerShdw blurRad="38100" dist="38100" dir="2700000" algn="tl">
                  <a:srgbClr val="000000">
                    <a:alpha val="43137"/>
                  </a:srgbClr>
                </a:outerShdw>
              </a:effectLs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10" descr="A map of the world&#10;&#10;AI-generated content may be incorrect."/>
          <p:cNvPicPr preferRelativeResize="0"/>
          <p:nvPr/>
        </p:nvPicPr>
        <p:blipFill rotWithShape="1">
          <a:blip r:embed="rId3">
            <a:alphaModFix/>
          </a:blip>
          <a:srcRect l="16541" b="7787"/>
          <a:stretch/>
        </p:blipFill>
        <p:spPr>
          <a:xfrm>
            <a:off x="4139952" y="13427"/>
            <a:ext cx="3267488" cy="2788919"/>
          </a:xfrm>
          <a:prstGeom prst="rect">
            <a:avLst/>
          </a:prstGeom>
          <a:noFill/>
          <a:ln>
            <a:noFill/>
          </a:ln>
        </p:spPr>
      </p:pic>
      <p:sp>
        <p:nvSpPr>
          <p:cNvPr id="227" name="Google Shape;227;p10"/>
          <p:cNvSpPr txBox="1">
            <a:spLocks noGrp="1"/>
          </p:cNvSpPr>
          <p:nvPr>
            <p:ph type="sldNum" idx="12"/>
          </p:nvPr>
        </p:nvSpPr>
        <p:spPr>
          <a:xfrm>
            <a:off x="6057900" y="4767263"/>
            <a:ext cx="16002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CA"/>
              <a:pPr defTabSz="685800"/>
              <a:t>67</a:t>
            </a:fld>
            <a:endParaRPr/>
          </a:p>
        </p:txBody>
      </p:sp>
      <p:sp>
        <p:nvSpPr>
          <p:cNvPr id="228" name="Google Shape;228;p10" descr="https://www.wmolc.org/modules/data/plot/autograds4/download_PMME.php?filename=data/PMME205.211.133.12864785.gif"/>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229" name="Google Shape;229;p10" descr="https://www.wmolc.org/modules/data/plot/autograds4/download_PMME.php?filename=data/PMME205.211.133.12864785.gif"/>
          <p:cNvSpPr/>
          <p:nvPr/>
        </p:nvSpPr>
        <p:spPr>
          <a:xfrm>
            <a:off x="1373981" y="17231"/>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graphicFrame>
        <p:nvGraphicFramePr>
          <p:cNvPr id="231" name="Google Shape;231;p10"/>
          <p:cNvGraphicFramePr/>
          <p:nvPr>
            <p:extLst>
              <p:ext uri="{D42A27DB-BD31-4B8C-83A1-F6EECF244321}">
                <p14:modId xmlns:p14="http://schemas.microsoft.com/office/powerpoint/2010/main" val="572510464"/>
              </p:ext>
            </p:extLst>
          </p:nvPr>
        </p:nvGraphicFramePr>
        <p:xfrm>
          <a:off x="171450" y="2841780"/>
          <a:ext cx="8801100" cy="2225104"/>
        </p:xfrm>
        <a:graphic>
          <a:graphicData uri="http://schemas.openxmlformats.org/drawingml/2006/table">
            <a:tbl>
              <a:tblPr firstRow="1" bandRow="1">
                <a:noFill/>
              </a:tblPr>
              <a:tblGrid>
                <a:gridCol w="1235858">
                  <a:extLst>
                    <a:ext uri="{9D8B030D-6E8A-4147-A177-3AD203B41FA5}">
                      <a16:colId xmlns:a16="http://schemas.microsoft.com/office/drawing/2014/main" val="20000"/>
                    </a:ext>
                  </a:extLst>
                </a:gridCol>
                <a:gridCol w="2286348">
                  <a:extLst>
                    <a:ext uri="{9D8B030D-6E8A-4147-A177-3AD203B41FA5}">
                      <a16:colId xmlns:a16="http://schemas.microsoft.com/office/drawing/2014/main" val="20001"/>
                    </a:ext>
                  </a:extLst>
                </a:gridCol>
                <a:gridCol w="3535315">
                  <a:extLst>
                    <a:ext uri="{9D8B030D-6E8A-4147-A177-3AD203B41FA5}">
                      <a16:colId xmlns:a16="http://schemas.microsoft.com/office/drawing/2014/main" val="20002"/>
                    </a:ext>
                  </a:extLst>
                </a:gridCol>
                <a:gridCol w="1743579">
                  <a:extLst>
                    <a:ext uri="{9D8B030D-6E8A-4147-A177-3AD203B41FA5}">
                      <a16:colId xmlns:a16="http://schemas.microsoft.com/office/drawing/2014/main" val="20003"/>
                    </a:ext>
                  </a:extLst>
                </a:gridCol>
              </a:tblGrid>
              <a:tr h="190097">
                <a:tc>
                  <a:txBody>
                    <a:bodyPr/>
                    <a:lstStyle/>
                    <a:p>
                      <a:pPr marL="0" marR="0" lvl="0" indent="0" algn="l" rtl="0">
                        <a:spcBef>
                          <a:spcPts val="0"/>
                        </a:spcBef>
                        <a:spcAft>
                          <a:spcPts val="0"/>
                        </a:spcAft>
                        <a:buNone/>
                      </a:pPr>
                      <a:r>
                        <a:rPr lang="en-CA" sz="1100"/>
                        <a:t>Verif:</a:t>
                      </a:r>
                      <a:endParaRPr sz="800"/>
                    </a:p>
                  </a:txBody>
                  <a:tcPr marL="68588" marR="68588" marT="34294" marB="34294"/>
                </a:tc>
                <a:tc>
                  <a:txBody>
                    <a:bodyPr/>
                    <a:lstStyle/>
                    <a:p>
                      <a:pPr marL="0" marR="0" lvl="0" indent="0" algn="l" rtl="0">
                        <a:spcBef>
                          <a:spcPts val="0"/>
                        </a:spcBef>
                        <a:spcAft>
                          <a:spcPts val="0"/>
                        </a:spcAft>
                        <a:buNone/>
                      </a:pPr>
                      <a:r>
                        <a:rPr lang="en-CA" sz="1100"/>
                        <a:t>Forecast</a:t>
                      </a:r>
                      <a:endParaRPr sz="800"/>
                    </a:p>
                  </a:txBody>
                  <a:tcPr marL="68588" marR="68588" marT="34294" marB="34294"/>
                </a:tc>
                <a:tc>
                  <a:txBody>
                    <a:bodyPr/>
                    <a:lstStyle/>
                    <a:p>
                      <a:pPr marL="0" marR="0" lvl="0" indent="0" algn="l" rtl="0">
                        <a:spcBef>
                          <a:spcPts val="0"/>
                        </a:spcBef>
                        <a:spcAft>
                          <a:spcPts val="0"/>
                        </a:spcAft>
                        <a:buNone/>
                      </a:pPr>
                      <a:r>
                        <a:rPr lang="en-CA" sz="1100"/>
                        <a:t>ERA5 Reanalysis</a:t>
                      </a:r>
                      <a:endParaRPr sz="800"/>
                    </a:p>
                  </a:txBody>
                  <a:tcPr marL="68588" marR="68588" marT="34294" marB="34294"/>
                </a:tc>
                <a:tc>
                  <a:txBody>
                    <a:bodyPr/>
                    <a:lstStyle/>
                    <a:p>
                      <a:pPr marL="0" marR="0" lvl="0" indent="0" algn="l" rtl="0">
                        <a:spcBef>
                          <a:spcPts val="0"/>
                        </a:spcBef>
                        <a:spcAft>
                          <a:spcPts val="0"/>
                        </a:spcAft>
                        <a:buNone/>
                      </a:pPr>
                      <a:r>
                        <a:rPr lang="en-CA" sz="1100"/>
                        <a:t>Subj. Result </a:t>
                      </a:r>
                      <a:endParaRPr sz="800"/>
                    </a:p>
                  </a:txBody>
                  <a:tcPr marL="68588" marR="68588" marT="34294" marB="34294"/>
                </a:tc>
                <a:extLst>
                  <a:ext uri="{0D108BD9-81ED-4DB2-BD59-A6C34878D82A}">
                    <a16:rowId xmlns:a16="http://schemas.microsoft.com/office/drawing/2014/main" val="10000"/>
                  </a:ext>
                </a:extLst>
              </a:tr>
              <a:tr h="325000">
                <a:tc>
                  <a:txBody>
                    <a:bodyPr/>
                    <a:lstStyle/>
                    <a:p>
                      <a:pPr marL="0" marR="0" lvl="0" indent="0" algn="l" rtl="0">
                        <a:spcBef>
                          <a:spcPts val="0"/>
                        </a:spcBef>
                        <a:spcAft>
                          <a:spcPts val="0"/>
                        </a:spcAft>
                        <a:buNone/>
                      </a:pPr>
                      <a:r>
                        <a:rPr lang="en-CA" sz="1100" b="0"/>
                        <a:t>Alaska, W. Can</a:t>
                      </a:r>
                      <a:endParaRPr sz="800"/>
                    </a:p>
                  </a:txBody>
                  <a:tcPr marL="68588" marR="68588" marT="34294" marB="34294"/>
                </a:tc>
                <a:tc>
                  <a:txBody>
                    <a:bodyPr/>
                    <a:lstStyle/>
                    <a:p>
                      <a:pPr marL="0" marR="0" lvl="0" indent="0" algn="l" rtl="0">
                        <a:spcBef>
                          <a:spcPts val="0"/>
                        </a:spcBef>
                        <a:spcAft>
                          <a:spcPts val="0"/>
                        </a:spcAft>
                        <a:buNone/>
                      </a:pPr>
                      <a:r>
                        <a:rPr lang="en-CA" sz="1100" b="0" dirty="0"/>
                        <a:t>Mostly above normal</a:t>
                      </a:r>
                      <a:endParaRPr sz="800" dirty="0"/>
                    </a:p>
                  </a:txBody>
                  <a:tcPr marL="68588" marR="68588" marT="34294" marB="34294"/>
                </a:tc>
                <a:tc>
                  <a:txBody>
                    <a:bodyPr/>
                    <a:lstStyle/>
                    <a:p>
                      <a:pPr marL="0" marR="0" lvl="0" indent="0" algn="l" rtl="0">
                        <a:spcBef>
                          <a:spcPts val="0"/>
                        </a:spcBef>
                        <a:spcAft>
                          <a:spcPts val="0"/>
                        </a:spcAft>
                        <a:buNone/>
                      </a:pPr>
                      <a:r>
                        <a:rPr lang="en-CA" sz="1100" b="0"/>
                        <a:t>Above normal in center and south near normal over the western and northern parts.</a:t>
                      </a:r>
                      <a:endParaRPr sz="800"/>
                    </a:p>
                  </a:txBody>
                  <a:tcPr marL="68588" marR="68588" marT="34294" marB="34294"/>
                </a:tc>
                <a:tc>
                  <a:txBody>
                    <a:bodyPr/>
                    <a:lstStyle/>
                    <a:p>
                      <a:pPr marL="0" marR="0" lvl="0" indent="0" algn="l" rtl="0">
                        <a:spcBef>
                          <a:spcPts val="0"/>
                        </a:spcBef>
                        <a:spcAft>
                          <a:spcPts val="0"/>
                        </a:spcAft>
                        <a:buNone/>
                      </a:pPr>
                      <a:r>
                        <a:rPr lang="en-CA" sz="1100" b="0"/>
                        <a:t>50% where forecast</a:t>
                      </a:r>
                      <a:endParaRPr sz="800"/>
                    </a:p>
                  </a:txBody>
                  <a:tcPr marL="68588" marR="68588" marT="34294" marB="34294"/>
                </a:tc>
                <a:extLst>
                  <a:ext uri="{0D108BD9-81ED-4DB2-BD59-A6C34878D82A}">
                    <a16:rowId xmlns:a16="http://schemas.microsoft.com/office/drawing/2014/main" val="10001"/>
                  </a:ext>
                </a:extLst>
              </a:tr>
              <a:tr h="325000">
                <a:tc>
                  <a:txBody>
                    <a:bodyPr/>
                    <a:lstStyle/>
                    <a:p>
                      <a:pPr marL="0" marR="0" lvl="0" indent="0" algn="l" rtl="0">
                        <a:spcBef>
                          <a:spcPts val="0"/>
                        </a:spcBef>
                        <a:spcAft>
                          <a:spcPts val="0"/>
                        </a:spcAft>
                        <a:buNone/>
                      </a:pPr>
                      <a:r>
                        <a:rPr lang="en-CA" sz="1100" b="0" dirty="0"/>
                        <a:t>C. - E. Canada</a:t>
                      </a:r>
                      <a:endParaRPr sz="800"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0" dirty="0"/>
                        <a:t>Mostly above normal</a:t>
                      </a:r>
                      <a:endParaRPr sz="800" dirty="0"/>
                    </a:p>
                  </a:txBody>
                  <a:tcPr marL="68588" marR="68588" marT="34294" marB="34294"/>
                </a:tc>
                <a:tc>
                  <a:txBody>
                    <a:bodyPr/>
                    <a:lstStyle/>
                    <a:p>
                      <a:pPr marL="0" marR="0" lvl="0" indent="0" algn="l" rtl="0">
                        <a:spcBef>
                          <a:spcPts val="0"/>
                        </a:spcBef>
                        <a:spcAft>
                          <a:spcPts val="0"/>
                        </a:spcAft>
                        <a:buNone/>
                      </a:pPr>
                      <a:r>
                        <a:rPr lang="en-CA" sz="1100" b="0"/>
                        <a:t>Mostly near normal except over western Hudson Bay region and in the southwest</a:t>
                      </a:r>
                      <a:endParaRPr sz="800"/>
                    </a:p>
                  </a:txBody>
                  <a:tcPr marL="68588" marR="68588" marT="34294" marB="34294"/>
                </a:tc>
                <a:tc>
                  <a:txBody>
                    <a:bodyPr/>
                    <a:lstStyle/>
                    <a:p>
                      <a:pPr marL="0" marR="0" lvl="0" indent="0" algn="l" rtl="0">
                        <a:spcBef>
                          <a:spcPts val="0"/>
                        </a:spcBef>
                        <a:spcAft>
                          <a:spcPts val="0"/>
                        </a:spcAft>
                        <a:buNone/>
                      </a:pPr>
                      <a:r>
                        <a:rPr lang="en-CA" sz="1100" b="0"/>
                        <a:t>20%</a:t>
                      </a:r>
                      <a:endParaRPr sz="800"/>
                    </a:p>
                  </a:txBody>
                  <a:tcPr marL="68588" marR="68588" marT="34294" marB="34294"/>
                </a:tc>
                <a:extLst>
                  <a:ext uri="{0D108BD9-81ED-4DB2-BD59-A6C34878D82A}">
                    <a16:rowId xmlns:a16="http://schemas.microsoft.com/office/drawing/2014/main" val="10002"/>
                  </a:ext>
                </a:extLst>
              </a:tr>
              <a:tr h="178763">
                <a:tc>
                  <a:txBody>
                    <a:bodyPr/>
                    <a:lstStyle/>
                    <a:p>
                      <a:pPr marL="0" marR="0" lvl="0" indent="0" algn="l" rtl="0">
                        <a:spcBef>
                          <a:spcPts val="0"/>
                        </a:spcBef>
                        <a:spcAft>
                          <a:spcPts val="0"/>
                        </a:spcAft>
                        <a:buNone/>
                      </a:pPr>
                      <a:r>
                        <a:rPr lang="en-CA" sz="1100" b="0"/>
                        <a:t>W. Nordic</a:t>
                      </a:r>
                      <a:endParaRPr sz="1100" b="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0" dirty="0"/>
                        <a:t>Mostly above normal</a:t>
                      </a:r>
                      <a:endParaRPr sz="800"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0" dirty="0"/>
                        <a:t>Mostly above normal except in the north</a:t>
                      </a:r>
                      <a:endParaRPr sz="800" dirty="0"/>
                    </a:p>
                  </a:txBody>
                  <a:tcPr marL="68588" marR="68588" marT="34294" marB="34294"/>
                </a:tc>
                <a:tc>
                  <a:txBody>
                    <a:bodyPr/>
                    <a:lstStyle/>
                    <a:p>
                      <a:pPr marL="0" marR="0" lvl="0" indent="0" algn="l" rtl="0">
                        <a:spcBef>
                          <a:spcPts val="0"/>
                        </a:spcBef>
                        <a:spcAft>
                          <a:spcPts val="0"/>
                        </a:spcAft>
                        <a:buNone/>
                      </a:pPr>
                      <a:r>
                        <a:rPr lang="en-CA" sz="1100" b="0" dirty="0"/>
                        <a:t>80%</a:t>
                      </a:r>
                      <a:endParaRPr sz="800" dirty="0"/>
                    </a:p>
                  </a:txBody>
                  <a:tcPr marL="68588" marR="68588" marT="34294" marB="34294"/>
                </a:tc>
                <a:extLst>
                  <a:ext uri="{0D108BD9-81ED-4DB2-BD59-A6C34878D82A}">
                    <a16:rowId xmlns:a16="http://schemas.microsoft.com/office/drawing/2014/main" val="10003"/>
                  </a:ext>
                </a:extLst>
              </a:tr>
              <a:tr h="190097">
                <a:tc>
                  <a:txBody>
                    <a:bodyPr/>
                    <a:lstStyle/>
                    <a:p>
                      <a:pPr marL="0" marR="0" lvl="0" indent="0" algn="l" rtl="0">
                        <a:spcBef>
                          <a:spcPts val="0"/>
                        </a:spcBef>
                        <a:spcAft>
                          <a:spcPts val="0"/>
                        </a:spcAft>
                        <a:buNone/>
                      </a:pPr>
                      <a:r>
                        <a:rPr lang="en-CA" sz="1100" b="0"/>
                        <a:t>E. Nordic</a:t>
                      </a:r>
                      <a:endParaRPr sz="1100" b="0"/>
                    </a:p>
                  </a:txBody>
                  <a:tcPr marL="68588" marR="68588" marT="34294" marB="34294"/>
                </a:tc>
                <a:tc>
                  <a:txBody>
                    <a:bodyPr/>
                    <a:lstStyle/>
                    <a:p>
                      <a:pPr marL="0" marR="0" lvl="0" indent="0" algn="l" rtl="0">
                        <a:spcBef>
                          <a:spcPts val="0"/>
                        </a:spcBef>
                        <a:spcAft>
                          <a:spcPts val="0"/>
                        </a:spcAft>
                        <a:buNone/>
                      </a:pPr>
                      <a:r>
                        <a:rPr lang="en-CA" sz="1100" b="0"/>
                        <a:t>Above normal</a:t>
                      </a:r>
                      <a:endParaRPr sz="80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0"/>
                        <a:t>Mostly above normal except n the southeast</a:t>
                      </a:r>
                      <a:endParaRPr sz="800"/>
                    </a:p>
                  </a:txBody>
                  <a:tcPr marL="68588" marR="68588" marT="34294" marB="34294"/>
                </a:tc>
                <a:tc>
                  <a:txBody>
                    <a:bodyPr/>
                    <a:lstStyle/>
                    <a:p>
                      <a:pPr marL="0" marR="0" lvl="0" indent="0" algn="l" rtl="0">
                        <a:spcBef>
                          <a:spcPts val="0"/>
                        </a:spcBef>
                        <a:spcAft>
                          <a:spcPts val="0"/>
                        </a:spcAft>
                        <a:buNone/>
                      </a:pPr>
                      <a:r>
                        <a:rPr lang="en-CA" sz="1100" b="0"/>
                        <a:t>80%</a:t>
                      </a:r>
                      <a:endParaRPr sz="800"/>
                    </a:p>
                  </a:txBody>
                  <a:tcPr marL="68588" marR="68588" marT="34294" marB="34294"/>
                </a:tc>
                <a:extLst>
                  <a:ext uri="{0D108BD9-81ED-4DB2-BD59-A6C34878D82A}">
                    <a16:rowId xmlns:a16="http://schemas.microsoft.com/office/drawing/2014/main" val="10004"/>
                  </a:ext>
                </a:extLst>
              </a:tr>
              <a:tr h="190097">
                <a:tc>
                  <a:txBody>
                    <a:bodyPr/>
                    <a:lstStyle/>
                    <a:p>
                      <a:pPr marL="0" marR="0" lvl="0" indent="0" algn="l" rtl="0">
                        <a:spcBef>
                          <a:spcPts val="0"/>
                        </a:spcBef>
                        <a:spcAft>
                          <a:spcPts val="0"/>
                        </a:spcAft>
                        <a:buNone/>
                      </a:pPr>
                      <a:r>
                        <a:rPr lang="en-CA" sz="1100" b="1"/>
                        <a:t>W. Siberia</a:t>
                      </a:r>
                      <a:endParaRPr sz="80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1" dirty="0"/>
                        <a:t>Above normal</a:t>
                      </a:r>
                      <a:endParaRPr sz="800"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1"/>
                        <a:t>Above normal</a:t>
                      </a:r>
                      <a:endParaRPr sz="800"/>
                    </a:p>
                  </a:txBody>
                  <a:tcPr marL="68588" marR="68588" marT="34294" marB="34294"/>
                </a:tc>
                <a:tc>
                  <a:txBody>
                    <a:bodyPr/>
                    <a:lstStyle/>
                    <a:p>
                      <a:pPr marL="0" marR="0" lvl="0" indent="0" algn="l" rtl="0">
                        <a:spcBef>
                          <a:spcPts val="0"/>
                        </a:spcBef>
                        <a:spcAft>
                          <a:spcPts val="0"/>
                        </a:spcAft>
                        <a:buNone/>
                      </a:pPr>
                      <a:r>
                        <a:rPr lang="en-CA" sz="1100" b="1"/>
                        <a:t>&gt;90%</a:t>
                      </a:r>
                      <a:endParaRPr sz="800"/>
                    </a:p>
                  </a:txBody>
                  <a:tcPr marL="68588" marR="68588" marT="34294" marB="34294"/>
                </a:tc>
                <a:extLst>
                  <a:ext uri="{0D108BD9-81ED-4DB2-BD59-A6C34878D82A}">
                    <a16:rowId xmlns:a16="http://schemas.microsoft.com/office/drawing/2014/main" val="10005"/>
                  </a:ext>
                </a:extLst>
              </a:tr>
              <a:tr h="190097">
                <a:tc>
                  <a:txBody>
                    <a:bodyPr/>
                    <a:lstStyle/>
                    <a:p>
                      <a:pPr marL="0" marR="0" lvl="0" indent="0" algn="l" rtl="0">
                        <a:spcBef>
                          <a:spcPts val="0"/>
                        </a:spcBef>
                        <a:spcAft>
                          <a:spcPts val="0"/>
                        </a:spcAft>
                        <a:buNone/>
                      </a:pPr>
                      <a:r>
                        <a:rPr lang="en-CA" sz="1100"/>
                        <a:t>E. Siberia</a:t>
                      </a:r>
                      <a:endParaRPr sz="8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extLst>
                  <a:ext uri="{0D108BD9-81ED-4DB2-BD59-A6C34878D82A}">
                    <a16:rowId xmlns:a16="http://schemas.microsoft.com/office/drawing/2014/main" val="10006"/>
                  </a:ext>
                </a:extLst>
              </a:tr>
              <a:tr h="190097">
                <a:tc>
                  <a:txBody>
                    <a:bodyPr/>
                    <a:lstStyle/>
                    <a:p>
                      <a:pPr marL="0" marR="0" lvl="0" indent="0" algn="l" rtl="0">
                        <a:spcBef>
                          <a:spcPts val="0"/>
                        </a:spcBef>
                        <a:spcAft>
                          <a:spcPts val="0"/>
                        </a:spcAft>
                        <a:buNone/>
                      </a:pPr>
                      <a:r>
                        <a:rPr lang="en-CA" sz="1100"/>
                        <a:t>Chukchi-Bering</a:t>
                      </a:r>
                      <a:endParaRPr sz="8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dirty="0"/>
                    </a:p>
                  </a:txBody>
                  <a:tcPr marL="68588" marR="68588" marT="34294" marB="34294"/>
                </a:tc>
                <a:extLst>
                  <a:ext uri="{0D108BD9-81ED-4DB2-BD59-A6C34878D82A}">
                    <a16:rowId xmlns:a16="http://schemas.microsoft.com/office/drawing/2014/main" val="10007"/>
                  </a:ext>
                </a:extLst>
              </a:tr>
            </a:tbl>
          </a:graphicData>
        </a:graphic>
      </p:graphicFrame>
      <p:sp>
        <p:nvSpPr>
          <p:cNvPr id="233" name="Google Shape;233;p10"/>
          <p:cNvSpPr/>
          <p:nvPr/>
        </p:nvSpPr>
        <p:spPr>
          <a:xfrm>
            <a:off x="5544108" y="1383618"/>
            <a:ext cx="702078" cy="540060"/>
          </a:xfrm>
          <a:custGeom>
            <a:avLst/>
            <a:gdLst/>
            <a:ahLst/>
            <a:cxnLst/>
            <a:rect l="l" t="t" r="r" b="b"/>
            <a:pathLst>
              <a:path w="819150" h="638175" extrusionOk="0">
                <a:moveTo>
                  <a:pt x="0" y="250825"/>
                </a:moveTo>
                <a:cubicBezTo>
                  <a:pt x="1058" y="210608"/>
                  <a:pt x="2117" y="170392"/>
                  <a:pt x="3175" y="130175"/>
                </a:cubicBezTo>
                <a:lnTo>
                  <a:pt x="803275" y="0"/>
                </a:lnTo>
                <a:lnTo>
                  <a:pt x="819150" y="85725"/>
                </a:lnTo>
                <a:lnTo>
                  <a:pt x="819150" y="180975"/>
                </a:lnTo>
                <a:lnTo>
                  <a:pt x="809625" y="285750"/>
                </a:lnTo>
                <a:lnTo>
                  <a:pt x="796925" y="374650"/>
                </a:lnTo>
                <a:lnTo>
                  <a:pt x="774700" y="447675"/>
                </a:lnTo>
                <a:lnTo>
                  <a:pt x="755650" y="504825"/>
                </a:lnTo>
                <a:lnTo>
                  <a:pt x="727075" y="571500"/>
                </a:lnTo>
                <a:lnTo>
                  <a:pt x="688975" y="638175"/>
                </a:lnTo>
                <a:lnTo>
                  <a:pt x="0" y="250825"/>
                </a:lnTo>
                <a:close/>
              </a:path>
            </a:pathLst>
          </a:cu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pic>
        <p:nvPicPr>
          <p:cNvPr id="234" name="Google Shape;234;p10" descr="A map of the north pole&#10;&#10;AI-generated content may be incorrect."/>
          <p:cNvPicPr preferRelativeResize="0"/>
          <p:nvPr/>
        </p:nvPicPr>
        <p:blipFill rotWithShape="1">
          <a:blip r:embed="rId4">
            <a:alphaModFix/>
          </a:blip>
          <a:srcRect l="5611" t="5583" r="5474" b="15948"/>
          <a:stretch/>
        </p:blipFill>
        <p:spPr>
          <a:xfrm>
            <a:off x="1346512" y="279545"/>
            <a:ext cx="2482754" cy="2478256"/>
          </a:xfrm>
          <a:prstGeom prst="rect">
            <a:avLst/>
          </a:prstGeom>
          <a:noFill/>
          <a:ln>
            <a:noFill/>
          </a:ln>
        </p:spPr>
      </p:pic>
      <p:sp>
        <p:nvSpPr>
          <p:cNvPr id="235" name="Google Shape;235;p10"/>
          <p:cNvSpPr/>
          <p:nvPr/>
        </p:nvSpPr>
        <p:spPr>
          <a:xfrm>
            <a:off x="2843808" y="1491630"/>
            <a:ext cx="810090" cy="648072"/>
          </a:xfrm>
          <a:custGeom>
            <a:avLst/>
            <a:gdLst/>
            <a:ahLst/>
            <a:cxnLst/>
            <a:rect l="l" t="t" r="r" b="b"/>
            <a:pathLst>
              <a:path w="819150" h="638175" extrusionOk="0">
                <a:moveTo>
                  <a:pt x="0" y="250825"/>
                </a:moveTo>
                <a:cubicBezTo>
                  <a:pt x="1058" y="210608"/>
                  <a:pt x="2117" y="170392"/>
                  <a:pt x="3175" y="130175"/>
                </a:cubicBezTo>
                <a:lnTo>
                  <a:pt x="803275" y="0"/>
                </a:lnTo>
                <a:lnTo>
                  <a:pt x="819150" y="85725"/>
                </a:lnTo>
                <a:lnTo>
                  <a:pt x="819150" y="180975"/>
                </a:lnTo>
                <a:lnTo>
                  <a:pt x="809625" y="285750"/>
                </a:lnTo>
                <a:lnTo>
                  <a:pt x="796925" y="374650"/>
                </a:lnTo>
                <a:lnTo>
                  <a:pt x="774700" y="447675"/>
                </a:lnTo>
                <a:lnTo>
                  <a:pt x="755650" y="504825"/>
                </a:lnTo>
                <a:lnTo>
                  <a:pt x="727075" y="571500"/>
                </a:lnTo>
                <a:lnTo>
                  <a:pt x="688975" y="638175"/>
                </a:lnTo>
                <a:lnTo>
                  <a:pt x="0" y="250825"/>
                </a:lnTo>
                <a:close/>
              </a:path>
            </a:pathLst>
          </a:cu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2" name="Google Shape;170;p6">
            <a:extLst>
              <a:ext uri="{FF2B5EF4-FFF2-40B4-BE49-F238E27FC236}">
                <a16:creationId xmlns:a16="http://schemas.microsoft.com/office/drawing/2014/main" id="{B3B7C622-FBB3-5080-2C0A-F3F56AB6A9C5}"/>
              </a:ext>
            </a:extLst>
          </p:cNvPr>
          <p:cNvSpPr txBox="1"/>
          <p:nvPr/>
        </p:nvSpPr>
        <p:spPr>
          <a:xfrm>
            <a:off x="7245341" y="116790"/>
            <a:ext cx="1891370" cy="623217"/>
          </a:xfrm>
          <a:prstGeom prst="rect">
            <a:avLst/>
          </a:prstGeom>
          <a:noFill/>
          <a:ln>
            <a:noFill/>
          </a:ln>
        </p:spPr>
        <p:txBody>
          <a:bodyPr spcFirstLastPara="1" wrap="square" lIns="68569" tIns="34275" rIns="68569" bIns="34275" anchor="t" anchorCtr="0">
            <a:spAutoFit/>
          </a:bodyPr>
          <a:lstStyle/>
          <a:p>
            <a:pPr defTabSz="685800"/>
            <a:r>
              <a:rPr lang="en-CA" sz="1800" dirty="0">
                <a:latin typeface="Calibri"/>
                <a:ea typeface="Calibri"/>
                <a:cs typeface="Calibri"/>
                <a:sym typeface="Calibri"/>
              </a:rPr>
              <a:t>Verification</a:t>
            </a:r>
          </a:p>
          <a:p>
            <a:pPr defTabSz="685800"/>
            <a:r>
              <a:rPr lang="en-CA" sz="1800" dirty="0">
                <a:latin typeface="Calibri"/>
                <a:ea typeface="Calibri"/>
                <a:cs typeface="Calibri"/>
                <a:sym typeface="Calibri"/>
              </a:rPr>
              <a:t>Temperature</a:t>
            </a:r>
            <a:endParaRPr sz="1050" dirty="0"/>
          </a:p>
        </p:txBody>
      </p:sp>
      <p:sp>
        <p:nvSpPr>
          <p:cNvPr id="3" name="Google Shape;263;p12">
            <a:extLst>
              <a:ext uri="{FF2B5EF4-FFF2-40B4-BE49-F238E27FC236}">
                <a16:creationId xmlns:a16="http://schemas.microsoft.com/office/drawing/2014/main" id="{7F0BD08A-B30D-B7EA-738F-E2702A1872FC}"/>
              </a:ext>
            </a:extLst>
          </p:cNvPr>
          <p:cNvSpPr txBox="1"/>
          <p:nvPr/>
        </p:nvSpPr>
        <p:spPr>
          <a:xfrm>
            <a:off x="1373982" y="-20538"/>
            <a:ext cx="2158754" cy="315441"/>
          </a:xfrm>
          <a:prstGeom prst="rect">
            <a:avLst/>
          </a:prstGeom>
          <a:noFill/>
          <a:ln>
            <a:noFill/>
          </a:ln>
        </p:spPr>
        <p:txBody>
          <a:bodyPr spcFirstLastPara="1" wrap="square" lIns="68569" tIns="34275" rIns="68569" bIns="34275" anchor="t" anchorCtr="0">
            <a:spAutoFit/>
          </a:bodyPr>
          <a:lstStyle/>
          <a:p>
            <a:pPr defTabSz="685800"/>
            <a:r>
              <a:rPr lang="en-CA" sz="1600" b="1" dirty="0">
                <a:effectLst>
                  <a:outerShdw blurRad="38100" dist="38100" dir="2700000" algn="tl">
                    <a:srgbClr val="000000">
                      <a:alpha val="43137"/>
                    </a:srgbClr>
                  </a:outerShdw>
                </a:effectLst>
                <a:latin typeface="Calibri"/>
                <a:ea typeface="Calibri"/>
                <a:cs typeface="Calibri"/>
                <a:sym typeface="Calibri"/>
              </a:rPr>
              <a:t>Forecast, temp JJA 2025</a:t>
            </a:r>
            <a:endParaRPr sz="1100" b="1" dirty="0">
              <a:effectLst>
                <a:outerShdw blurRad="38100" dist="38100" dir="2700000" algn="tl">
                  <a:srgbClr val="000000">
                    <a:alpha val="43137"/>
                  </a:srgbClr>
                </a:outerShdw>
              </a:effectLs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11" descr="A map of the north pole&#10;&#10;AI-generated content may be incorrect."/>
          <p:cNvPicPr preferRelativeResize="0"/>
          <p:nvPr/>
        </p:nvPicPr>
        <p:blipFill rotWithShape="1">
          <a:blip r:embed="rId3">
            <a:alphaModFix/>
          </a:blip>
          <a:srcRect l="5611" t="5583" r="5474" b="15948"/>
          <a:stretch/>
        </p:blipFill>
        <p:spPr>
          <a:xfrm>
            <a:off x="1346512" y="279545"/>
            <a:ext cx="2482754" cy="2478256"/>
          </a:xfrm>
          <a:prstGeom prst="rect">
            <a:avLst/>
          </a:prstGeom>
          <a:noFill/>
          <a:ln>
            <a:noFill/>
          </a:ln>
        </p:spPr>
      </p:pic>
      <p:pic>
        <p:nvPicPr>
          <p:cNvPr id="242" name="Google Shape;242;p11" descr="A map of the world&#10;&#10;AI-generated content may be incorrect."/>
          <p:cNvPicPr preferRelativeResize="0"/>
          <p:nvPr/>
        </p:nvPicPr>
        <p:blipFill rotWithShape="1">
          <a:blip r:embed="rId4">
            <a:alphaModFix/>
          </a:blip>
          <a:srcRect l="16541" b="7787"/>
          <a:stretch/>
        </p:blipFill>
        <p:spPr>
          <a:xfrm>
            <a:off x="4139952" y="13427"/>
            <a:ext cx="3078342" cy="2627477"/>
          </a:xfrm>
          <a:prstGeom prst="rect">
            <a:avLst/>
          </a:prstGeom>
          <a:noFill/>
          <a:ln>
            <a:noFill/>
          </a:ln>
        </p:spPr>
      </p:pic>
      <p:sp>
        <p:nvSpPr>
          <p:cNvPr id="243" name="Google Shape;243;p11"/>
          <p:cNvSpPr txBox="1">
            <a:spLocks noGrp="1"/>
          </p:cNvSpPr>
          <p:nvPr>
            <p:ph type="sldNum" idx="12"/>
          </p:nvPr>
        </p:nvSpPr>
        <p:spPr>
          <a:xfrm>
            <a:off x="6057900" y="4767263"/>
            <a:ext cx="16002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CA"/>
              <a:pPr defTabSz="685800"/>
              <a:t>68</a:t>
            </a:fld>
            <a:endParaRPr/>
          </a:p>
        </p:txBody>
      </p:sp>
      <p:sp>
        <p:nvSpPr>
          <p:cNvPr id="244" name="Google Shape;244;p11" descr="https://www.wmolc.org/modules/data/plot/autograds4/download_PMME.php?filename=data/PMME205.211.133.12864785.gif"/>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245" name="Google Shape;245;p11" descr="https://www.wmolc.org/modules/data/plot/autograds4/download_PMME.php?filename=data/PMME205.211.133.12864785.gif"/>
          <p:cNvSpPr/>
          <p:nvPr/>
        </p:nvSpPr>
        <p:spPr>
          <a:xfrm>
            <a:off x="1373981" y="17231"/>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graphicFrame>
        <p:nvGraphicFramePr>
          <p:cNvPr id="247" name="Google Shape;247;p11"/>
          <p:cNvGraphicFramePr/>
          <p:nvPr>
            <p:extLst>
              <p:ext uri="{D42A27DB-BD31-4B8C-83A1-F6EECF244321}">
                <p14:modId xmlns:p14="http://schemas.microsoft.com/office/powerpoint/2010/main" val="3147702641"/>
              </p:ext>
            </p:extLst>
          </p:nvPr>
        </p:nvGraphicFramePr>
        <p:xfrm>
          <a:off x="142876" y="2703131"/>
          <a:ext cx="8858248" cy="2412108"/>
        </p:xfrm>
        <a:graphic>
          <a:graphicData uri="http://schemas.openxmlformats.org/drawingml/2006/table">
            <a:tbl>
              <a:tblPr firstRow="1" bandRow="1">
                <a:noFill/>
              </a:tblPr>
              <a:tblGrid>
                <a:gridCol w="1398233">
                  <a:extLst>
                    <a:ext uri="{9D8B030D-6E8A-4147-A177-3AD203B41FA5}">
                      <a16:colId xmlns:a16="http://schemas.microsoft.com/office/drawing/2014/main" val="20000"/>
                    </a:ext>
                  </a:extLst>
                </a:gridCol>
                <a:gridCol w="2586744">
                  <a:extLst>
                    <a:ext uri="{9D8B030D-6E8A-4147-A177-3AD203B41FA5}">
                      <a16:colId xmlns:a16="http://schemas.microsoft.com/office/drawing/2014/main" val="20001"/>
                    </a:ext>
                  </a:extLst>
                </a:gridCol>
                <a:gridCol w="3577873">
                  <a:extLst>
                    <a:ext uri="{9D8B030D-6E8A-4147-A177-3AD203B41FA5}">
                      <a16:colId xmlns:a16="http://schemas.microsoft.com/office/drawing/2014/main" val="20002"/>
                    </a:ext>
                  </a:extLst>
                </a:gridCol>
                <a:gridCol w="1295398">
                  <a:extLst>
                    <a:ext uri="{9D8B030D-6E8A-4147-A177-3AD203B41FA5}">
                      <a16:colId xmlns:a16="http://schemas.microsoft.com/office/drawing/2014/main" val="20003"/>
                    </a:ext>
                  </a:extLst>
                </a:gridCol>
              </a:tblGrid>
              <a:tr h="255592">
                <a:tc>
                  <a:txBody>
                    <a:bodyPr/>
                    <a:lstStyle/>
                    <a:p>
                      <a:pPr marL="0" marR="0" lvl="0" indent="0" algn="l" rtl="0">
                        <a:spcBef>
                          <a:spcPts val="0"/>
                        </a:spcBef>
                        <a:spcAft>
                          <a:spcPts val="0"/>
                        </a:spcAft>
                        <a:buNone/>
                      </a:pPr>
                      <a:r>
                        <a:rPr lang="en-CA" sz="1100"/>
                        <a:t>Verif:</a:t>
                      </a:r>
                      <a:endParaRPr sz="800"/>
                    </a:p>
                  </a:txBody>
                  <a:tcPr marL="68588" marR="68588" marT="34294" marB="34294"/>
                </a:tc>
                <a:tc>
                  <a:txBody>
                    <a:bodyPr/>
                    <a:lstStyle/>
                    <a:p>
                      <a:pPr marL="0" marR="0" lvl="0" indent="0" algn="l" rtl="0">
                        <a:spcBef>
                          <a:spcPts val="0"/>
                        </a:spcBef>
                        <a:spcAft>
                          <a:spcPts val="0"/>
                        </a:spcAft>
                        <a:buNone/>
                      </a:pPr>
                      <a:r>
                        <a:rPr lang="en-CA" sz="1100"/>
                        <a:t>Forecast</a:t>
                      </a:r>
                      <a:endParaRPr sz="800"/>
                    </a:p>
                  </a:txBody>
                  <a:tcPr marL="68588" marR="68588" marT="34294" marB="34294"/>
                </a:tc>
                <a:tc>
                  <a:txBody>
                    <a:bodyPr/>
                    <a:lstStyle/>
                    <a:p>
                      <a:pPr marL="0" marR="0" lvl="0" indent="0" algn="l" rtl="0">
                        <a:spcBef>
                          <a:spcPts val="0"/>
                        </a:spcBef>
                        <a:spcAft>
                          <a:spcPts val="0"/>
                        </a:spcAft>
                        <a:buNone/>
                      </a:pPr>
                      <a:r>
                        <a:rPr lang="en-CA" sz="1100"/>
                        <a:t>ERA5 Reanalysis</a:t>
                      </a:r>
                      <a:endParaRPr sz="800"/>
                    </a:p>
                  </a:txBody>
                  <a:tcPr marL="68588" marR="68588" marT="34294" marB="34294"/>
                </a:tc>
                <a:tc>
                  <a:txBody>
                    <a:bodyPr/>
                    <a:lstStyle/>
                    <a:p>
                      <a:pPr marL="0" marR="0" lvl="0" indent="0" algn="l" rtl="0">
                        <a:spcBef>
                          <a:spcPts val="0"/>
                        </a:spcBef>
                        <a:spcAft>
                          <a:spcPts val="0"/>
                        </a:spcAft>
                        <a:buNone/>
                      </a:pPr>
                      <a:r>
                        <a:rPr lang="en-CA" sz="1100"/>
                        <a:t>Subj. Result </a:t>
                      </a:r>
                      <a:endParaRPr sz="800"/>
                    </a:p>
                  </a:txBody>
                  <a:tcPr marL="68588" marR="68588" marT="34294" marB="34294"/>
                </a:tc>
                <a:extLst>
                  <a:ext uri="{0D108BD9-81ED-4DB2-BD59-A6C34878D82A}">
                    <a16:rowId xmlns:a16="http://schemas.microsoft.com/office/drawing/2014/main" val="10000"/>
                  </a:ext>
                </a:extLst>
              </a:tr>
              <a:tr h="360833">
                <a:tc>
                  <a:txBody>
                    <a:bodyPr/>
                    <a:lstStyle/>
                    <a:p>
                      <a:pPr marL="0" marR="0" lvl="0" indent="0" algn="l" rtl="0">
                        <a:spcBef>
                          <a:spcPts val="0"/>
                        </a:spcBef>
                        <a:spcAft>
                          <a:spcPts val="0"/>
                        </a:spcAft>
                        <a:buNone/>
                      </a:pPr>
                      <a:r>
                        <a:rPr lang="en-CA" sz="1100" b="0"/>
                        <a:t>Alaska, W. Can</a:t>
                      </a:r>
                      <a:endParaRPr sz="800"/>
                    </a:p>
                  </a:txBody>
                  <a:tcPr marL="68588" marR="68588" marT="34294" marB="34294"/>
                </a:tc>
                <a:tc>
                  <a:txBody>
                    <a:bodyPr/>
                    <a:lstStyle/>
                    <a:p>
                      <a:pPr marL="0" marR="0" lvl="0" indent="0" algn="l" rtl="0">
                        <a:spcBef>
                          <a:spcPts val="0"/>
                        </a:spcBef>
                        <a:spcAft>
                          <a:spcPts val="0"/>
                        </a:spcAft>
                        <a:buNone/>
                      </a:pPr>
                      <a:r>
                        <a:rPr lang="en-CA" sz="1100" b="0"/>
                        <a:t>Mostly above normal</a:t>
                      </a:r>
                      <a:endParaRPr sz="800"/>
                    </a:p>
                  </a:txBody>
                  <a:tcPr marL="68588" marR="68588" marT="34294" marB="34294"/>
                </a:tc>
                <a:tc>
                  <a:txBody>
                    <a:bodyPr/>
                    <a:lstStyle/>
                    <a:p>
                      <a:pPr marL="0" marR="0" lvl="0" indent="0" algn="l" rtl="0">
                        <a:spcBef>
                          <a:spcPts val="0"/>
                        </a:spcBef>
                        <a:spcAft>
                          <a:spcPts val="0"/>
                        </a:spcAft>
                        <a:buNone/>
                      </a:pPr>
                      <a:r>
                        <a:rPr lang="en-CA" sz="1100" b="0"/>
                        <a:t>Above normal in center and south near normal over the western and northern parts.</a:t>
                      </a:r>
                      <a:endParaRPr sz="800"/>
                    </a:p>
                  </a:txBody>
                  <a:tcPr marL="68588" marR="68588" marT="34294" marB="34294"/>
                </a:tc>
                <a:tc>
                  <a:txBody>
                    <a:bodyPr/>
                    <a:lstStyle/>
                    <a:p>
                      <a:pPr marL="0" marR="0" lvl="0" indent="0" algn="l" rtl="0">
                        <a:spcBef>
                          <a:spcPts val="0"/>
                        </a:spcBef>
                        <a:spcAft>
                          <a:spcPts val="0"/>
                        </a:spcAft>
                        <a:buNone/>
                      </a:pPr>
                      <a:r>
                        <a:rPr lang="en-CA" sz="1100" b="0" dirty="0"/>
                        <a:t>50% where forecast</a:t>
                      </a:r>
                      <a:endParaRPr sz="800" dirty="0"/>
                    </a:p>
                  </a:txBody>
                  <a:tcPr marL="68588" marR="68588" marT="34294" marB="34294"/>
                </a:tc>
                <a:extLst>
                  <a:ext uri="{0D108BD9-81ED-4DB2-BD59-A6C34878D82A}">
                    <a16:rowId xmlns:a16="http://schemas.microsoft.com/office/drawing/2014/main" val="10001"/>
                  </a:ext>
                </a:extLst>
              </a:tr>
              <a:tr h="337771">
                <a:tc>
                  <a:txBody>
                    <a:bodyPr/>
                    <a:lstStyle/>
                    <a:p>
                      <a:pPr marL="0" marR="0" lvl="0" indent="0" algn="l" rtl="0">
                        <a:spcBef>
                          <a:spcPts val="0"/>
                        </a:spcBef>
                        <a:spcAft>
                          <a:spcPts val="0"/>
                        </a:spcAft>
                        <a:buNone/>
                      </a:pPr>
                      <a:r>
                        <a:rPr lang="en-CA" sz="1100" b="0"/>
                        <a:t>C. - E. Canada</a:t>
                      </a:r>
                      <a:endParaRPr sz="80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0"/>
                        <a:t>Mostly above normal</a:t>
                      </a:r>
                      <a:endParaRPr sz="800"/>
                    </a:p>
                    <a:p>
                      <a:pPr marL="0" marR="0" lvl="0" indent="0" algn="l" rtl="0">
                        <a:spcBef>
                          <a:spcPts val="0"/>
                        </a:spcBef>
                        <a:spcAft>
                          <a:spcPts val="0"/>
                        </a:spcAft>
                        <a:buNone/>
                      </a:pPr>
                      <a:endParaRPr sz="1100" b="0"/>
                    </a:p>
                  </a:txBody>
                  <a:tcPr marL="68588" marR="68588" marT="34294" marB="34294"/>
                </a:tc>
                <a:tc>
                  <a:txBody>
                    <a:bodyPr/>
                    <a:lstStyle/>
                    <a:p>
                      <a:pPr marL="0" marR="0" lvl="0" indent="0" algn="l" rtl="0">
                        <a:spcBef>
                          <a:spcPts val="0"/>
                        </a:spcBef>
                        <a:spcAft>
                          <a:spcPts val="0"/>
                        </a:spcAft>
                        <a:buNone/>
                      </a:pPr>
                      <a:r>
                        <a:rPr lang="en-CA" sz="1100" b="0"/>
                        <a:t>Mostly near normal except over western Hudson Bay region and in the southwest</a:t>
                      </a:r>
                      <a:endParaRPr sz="800"/>
                    </a:p>
                  </a:txBody>
                  <a:tcPr marL="68588" marR="68588" marT="34294" marB="34294"/>
                </a:tc>
                <a:tc>
                  <a:txBody>
                    <a:bodyPr/>
                    <a:lstStyle/>
                    <a:p>
                      <a:pPr marL="0" marR="0" lvl="0" indent="0" algn="l" rtl="0">
                        <a:spcBef>
                          <a:spcPts val="0"/>
                        </a:spcBef>
                        <a:spcAft>
                          <a:spcPts val="0"/>
                        </a:spcAft>
                        <a:buNone/>
                      </a:pPr>
                      <a:r>
                        <a:rPr lang="en-CA" sz="1100" b="0"/>
                        <a:t>20%</a:t>
                      </a:r>
                      <a:endParaRPr sz="800"/>
                    </a:p>
                  </a:txBody>
                  <a:tcPr marL="68588" marR="68588" marT="34294" marB="34294"/>
                </a:tc>
                <a:extLst>
                  <a:ext uri="{0D108BD9-81ED-4DB2-BD59-A6C34878D82A}">
                    <a16:rowId xmlns:a16="http://schemas.microsoft.com/office/drawing/2014/main" val="10002"/>
                  </a:ext>
                </a:extLst>
              </a:tr>
              <a:tr h="181041">
                <a:tc>
                  <a:txBody>
                    <a:bodyPr/>
                    <a:lstStyle/>
                    <a:p>
                      <a:pPr marL="0" marR="0" lvl="0" indent="0" algn="l" rtl="0">
                        <a:spcBef>
                          <a:spcPts val="0"/>
                        </a:spcBef>
                        <a:spcAft>
                          <a:spcPts val="0"/>
                        </a:spcAft>
                        <a:buNone/>
                      </a:pPr>
                      <a:r>
                        <a:rPr lang="en-CA" sz="1100" b="0" dirty="0"/>
                        <a:t>W. Nordic</a:t>
                      </a:r>
                      <a:endParaRPr sz="1100" b="0"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0" dirty="0"/>
                        <a:t>Mostly above normal</a:t>
                      </a:r>
                      <a:endParaRPr sz="800"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0" dirty="0"/>
                        <a:t>Mostly above normal except in the north</a:t>
                      </a:r>
                      <a:endParaRPr sz="800" dirty="0"/>
                    </a:p>
                  </a:txBody>
                  <a:tcPr marL="68588" marR="68588" marT="34294" marB="34294"/>
                </a:tc>
                <a:tc>
                  <a:txBody>
                    <a:bodyPr/>
                    <a:lstStyle/>
                    <a:p>
                      <a:pPr marL="0" marR="0" lvl="0" indent="0" algn="l" rtl="0">
                        <a:spcBef>
                          <a:spcPts val="0"/>
                        </a:spcBef>
                        <a:spcAft>
                          <a:spcPts val="0"/>
                        </a:spcAft>
                        <a:buNone/>
                      </a:pPr>
                      <a:r>
                        <a:rPr lang="en-CA" sz="1100" b="0"/>
                        <a:t>80%</a:t>
                      </a:r>
                      <a:endParaRPr sz="800"/>
                    </a:p>
                  </a:txBody>
                  <a:tcPr marL="68588" marR="68588" marT="34294" marB="34294"/>
                </a:tc>
                <a:extLst>
                  <a:ext uri="{0D108BD9-81ED-4DB2-BD59-A6C34878D82A}">
                    <a16:rowId xmlns:a16="http://schemas.microsoft.com/office/drawing/2014/main" val="10003"/>
                  </a:ext>
                </a:extLst>
              </a:tr>
              <a:tr h="197567">
                <a:tc>
                  <a:txBody>
                    <a:bodyPr/>
                    <a:lstStyle/>
                    <a:p>
                      <a:pPr marL="0" marR="0" lvl="0" indent="0" algn="l" rtl="0">
                        <a:spcBef>
                          <a:spcPts val="0"/>
                        </a:spcBef>
                        <a:spcAft>
                          <a:spcPts val="0"/>
                        </a:spcAft>
                        <a:buNone/>
                      </a:pPr>
                      <a:r>
                        <a:rPr lang="en-CA" sz="1100" b="0" dirty="0"/>
                        <a:t>E. Nordic</a:t>
                      </a:r>
                      <a:endParaRPr sz="1100" b="0" dirty="0"/>
                    </a:p>
                  </a:txBody>
                  <a:tcPr marL="68588" marR="68588" marT="34294" marB="34294"/>
                </a:tc>
                <a:tc>
                  <a:txBody>
                    <a:bodyPr/>
                    <a:lstStyle/>
                    <a:p>
                      <a:pPr marL="0" marR="0" lvl="0" indent="0" algn="l" rtl="0">
                        <a:spcBef>
                          <a:spcPts val="0"/>
                        </a:spcBef>
                        <a:spcAft>
                          <a:spcPts val="0"/>
                        </a:spcAft>
                        <a:buNone/>
                      </a:pPr>
                      <a:r>
                        <a:rPr lang="en-CA" sz="1100" b="0" dirty="0"/>
                        <a:t>Above normal</a:t>
                      </a:r>
                      <a:endParaRPr sz="800"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0"/>
                        <a:t>Mostly above normal except n the southeast</a:t>
                      </a:r>
                      <a:endParaRPr sz="800"/>
                    </a:p>
                  </a:txBody>
                  <a:tcPr marL="68588" marR="68588" marT="34294" marB="34294"/>
                </a:tc>
                <a:tc>
                  <a:txBody>
                    <a:bodyPr/>
                    <a:lstStyle/>
                    <a:p>
                      <a:pPr marL="0" marR="0" lvl="0" indent="0" algn="l" rtl="0">
                        <a:spcBef>
                          <a:spcPts val="0"/>
                        </a:spcBef>
                        <a:spcAft>
                          <a:spcPts val="0"/>
                        </a:spcAft>
                        <a:buNone/>
                      </a:pPr>
                      <a:r>
                        <a:rPr lang="en-CA" sz="1100" b="0"/>
                        <a:t>80%</a:t>
                      </a:r>
                      <a:endParaRPr sz="800"/>
                    </a:p>
                  </a:txBody>
                  <a:tcPr marL="68588" marR="68588" marT="34294" marB="34294"/>
                </a:tc>
                <a:extLst>
                  <a:ext uri="{0D108BD9-81ED-4DB2-BD59-A6C34878D82A}">
                    <a16:rowId xmlns:a16="http://schemas.microsoft.com/office/drawing/2014/main" val="10004"/>
                  </a:ext>
                </a:extLst>
              </a:tr>
              <a:tr h="207117">
                <a:tc>
                  <a:txBody>
                    <a:bodyPr/>
                    <a:lstStyle/>
                    <a:p>
                      <a:pPr marL="0" marR="0" lvl="0" indent="0" algn="l" rtl="0">
                        <a:spcBef>
                          <a:spcPts val="0"/>
                        </a:spcBef>
                        <a:spcAft>
                          <a:spcPts val="0"/>
                        </a:spcAft>
                        <a:buNone/>
                      </a:pPr>
                      <a:r>
                        <a:rPr lang="en-CA" sz="1100" b="0" dirty="0"/>
                        <a:t>W. Siberia</a:t>
                      </a:r>
                      <a:endParaRPr sz="800"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0" dirty="0"/>
                        <a:t>Above normal</a:t>
                      </a:r>
                      <a:endParaRPr sz="800"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0" dirty="0"/>
                        <a:t>Above normal</a:t>
                      </a:r>
                      <a:endParaRPr sz="800" dirty="0"/>
                    </a:p>
                  </a:txBody>
                  <a:tcPr marL="68588" marR="68588" marT="34294" marB="34294"/>
                </a:tc>
                <a:tc>
                  <a:txBody>
                    <a:bodyPr/>
                    <a:lstStyle/>
                    <a:p>
                      <a:pPr marL="0" marR="0" lvl="0" indent="0" algn="l" rtl="0">
                        <a:spcBef>
                          <a:spcPts val="0"/>
                        </a:spcBef>
                        <a:spcAft>
                          <a:spcPts val="0"/>
                        </a:spcAft>
                        <a:buNone/>
                      </a:pPr>
                      <a:r>
                        <a:rPr lang="en-CA" sz="1100" b="0" dirty="0"/>
                        <a:t>&gt;90%</a:t>
                      </a:r>
                      <a:endParaRPr sz="800" dirty="0"/>
                    </a:p>
                  </a:txBody>
                  <a:tcPr marL="68588" marR="68588" marT="34294" marB="34294"/>
                </a:tc>
                <a:extLst>
                  <a:ext uri="{0D108BD9-81ED-4DB2-BD59-A6C34878D82A}">
                    <a16:rowId xmlns:a16="http://schemas.microsoft.com/office/drawing/2014/main" val="10005"/>
                  </a:ext>
                </a:extLst>
              </a:tr>
              <a:tr h="337771">
                <a:tc>
                  <a:txBody>
                    <a:bodyPr/>
                    <a:lstStyle/>
                    <a:p>
                      <a:pPr marL="0" marR="0" lvl="0" indent="0" algn="l" rtl="0">
                        <a:spcBef>
                          <a:spcPts val="0"/>
                        </a:spcBef>
                        <a:spcAft>
                          <a:spcPts val="0"/>
                        </a:spcAft>
                        <a:buNone/>
                      </a:pPr>
                      <a:r>
                        <a:rPr lang="en-CA" sz="1100" b="1" dirty="0"/>
                        <a:t>E. Siberia</a:t>
                      </a:r>
                      <a:endParaRPr sz="800"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1" dirty="0"/>
                        <a:t>Above normal</a:t>
                      </a:r>
                      <a:endParaRPr sz="800" dirty="0"/>
                    </a:p>
                  </a:txBody>
                  <a:tcPr marL="68588" marR="68588" marT="34294" marB="34294"/>
                </a:tc>
                <a:tc>
                  <a:txBody>
                    <a:bodyPr/>
                    <a:lstStyle/>
                    <a:p>
                      <a:pPr marL="0" marR="0" lvl="0" indent="0" algn="l" rtl="0">
                        <a:spcBef>
                          <a:spcPts val="0"/>
                        </a:spcBef>
                        <a:spcAft>
                          <a:spcPts val="0"/>
                        </a:spcAft>
                        <a:buNone/>
                      </a:pPr>
                      <a:r>
                        <a:rPr lang="en-CA" sz="1100" b="1"/>
                        <a:t>Mostly near normal except over the north and southeast</a:t>
                      </a:r>
                      <a:endParaRPr sz="800"/>
                    </a:p>
                  </a:txBody>
                  <a:tcPr marL="68588" marR="68588" marT="34294" marB="34294"/>
                </a:tc>
                <a:tc>
                  <a:txBody>
                    <a:bodyPr/>
                    <a:lstStyle/>
                    <a:p>
                      <a:pPr marL="0" marR="0" lvl="0" indent="0" algn="l" rtl="0">
                        <a:spcBef>
                          <a:spcPts val="0"/>
                        </a:spcBef>
                        <a:spcAft>
                          <a:spcPts val="0"/>
                        </a:spcAft>
                        <a:buNone/>
                      </a:pPr>
                      <a:r>
                        <a:rPr lang="en-CA" sz="1100" b="1"/>
                        <a:t>20%</a:t>
                      </a:r>
                      <a:endParaRPr sz="800"/>
                    </a:p>
                  </a:txBody>
                  <a:tcPr marL="68588" marR="68588" marT="34294" marB="34294"/>
                </a:tc>
                <a:extLst>
                  <a:ext uri="{0D108BD9-81ED-4DB2-BD59-A6C34878D82A}">
                    <a16:rowId xmlns:a16="http://schemas.microsoft.com/office/drawing/2014/main" val="10006"/>
                  </a:ext>
                </a:extLst>
              </a:tr>
              <a:tr h="197567">
                <a:tc>
                  <a:txBody>
                    <a:bodyPr/>
                    <a:lstStyle/>
                    <a:p>
                      <a:pPr marL="0" marR="0" lvl="0" indent="0" algn="l" rtl="0">
                        <a:spcBef>
                          <a:spcPts val="0"/>
                        </a:spcBef>
                        <a:spcAft>
                          <a:spcPts val="0"/>
                        </a:spcAft>
                        <a:buNone/>
                      </a:pPr>
                      <a:r>
                        <a:rPr lang="en-CA" sz="1100" dirty="0"/>
                        <a:t>Chukchi-Bering</a:t>
                      </a:r>
                      <a:endParaRPr sz="800" dirty="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a:p>
                  </a:txBody>
                  <a:tcPr marL="68588" marR="68588" marT="34294" marB="34294"/>
                </a:tc>
                <a:tc>
                  <a:txBody>
                    <a:bodyPr/>
                    <a:lstStyle/>
                    <a:p>
                      <a:pPr marL="0" marR="0" lvl="0" indent="0" algn="l" rtl="0">
                        <a:spcBef>
                          <a:spcPts val="0"/>
                        </a:spcBef>
                        <a:spcAft>
                          <a:spcPts val="0"/>
                        </a:spcAft>
                        <a:buNone/>
                      </a:pPr>
                      <a:endParaRPr sz="1100" dirty="0"/>
                    </a:p>
                  </a:txBody>
                  <a:tcPr marL="68588" marR="68588" marT="34294" marB="34294"/>
                </a:tc>
                <a:extLst>
                  <a:ext uri="{0D108BD9-81ED-4DB2-BD59-A6C34878D82A}">
                    <a16:rowId xmlns:a16="http://schemas.microsoft.com/office/drawing/2014/main" val="10007"/>
                  </a:ext>
                </a:extLst>
              </a:tr>
            </a:tbl>
          </a:graphicData>
        </a:graphic>
      </p:graphicFrame>
      <p:sp>
        <p:nvSpPr>
          <p:cNvPr id="249" name="Google Shape;249;p11"/>
          <p:cNvSpPr/>
          <p:nvPr/>
        </p:nvSpPr>
        <p:spPr>
          <a:xfrm>
            <a:off x="5544108" y="735546"/>
            <a:ext cx="594066" cy="648072"/>
          </a:xfrm>
          <a:custGeom>
            <a:avLst/>
            <a:gdLst/>
            <a:ahLst/>
            <a:cxnLst/>
            <a:rect l="l" t="t" r="r" b="b"/>
            <a:pathLst>
              <a:path w="755650" h="746125" extrusionOk="0">
                <a:moveTo>
                  <a:pt x="0" y="504825"/>
                </a:moveTo>
                <a:lnTo>
                  <a:pt x="53975" y="536575"/>
                </a:lnTo>
                <a:lnTo>
                  <a:pt x="101600" y="593725"/>
                </a:lnTo>
                <a:lnTo>
                  <a:pt x="130175" y="628650"/>
                </a:lnTo>
                <a:lnTo>
                  <a:pt x="158750" y="669925"/>
                </a:lnTo>
                <a:lnTo>
                  <a:pt x="180975" y="746125"/>
                </a:lnTo>
                <a:lnTo>
                  <a:pt x="755650" y="660400"/>
                </a:lnTo>
                <a:lnTo>
                  <a:pt x="714375" y="517525"/>
                </a:lnTo>
                <a:lnTo>
                  <a:pt x="663575" y="403225"/>
                </a:lnTo>
                <a:lnTo>
                  <a:pt x="596900" y="298450"/>
                </a:lnTo>
                <a:lnTo>
                  <a:pt x="514350" y="165100"/>
                </a:lnTo>
                <a:lnTo>
                  <a:pt x="412750" y="98425"/>
                </a:lnTo>
                <a:lnTo>
                  <a:pt x="352425" y="50800"/>
                </a:lnTo>
                <a:lnTo>
                  <a:pt x="285750" y="0"/>
                </a:lnTo>
                <a:lnTo>
                  <a:pt x="0" y="504825"/>
                </a:lnTo>
                <a:close/>
              </a:path>
            </a:pathLst>
          </a:cu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250" name="Google Shape;250;p11"/>
          <p:cNvSpPr/>
          <p:nvPr/>
        </p:nvSpPr>
        <p:spPr>
          <a:xfrm>
            <a:off x="2897814" y="849846"/>
            <a:ext cx="756084" cy="749796"/>
          </a:xfrm>
          <a:custGeom>
            <a:avLst/>
            <a:gdLst/>
            <a:ahLst/>
            <a:cxnLst/>
            <a:rect l="l" t="t" r="r" b="b"/>
            <a:pathLst>
              <a:path w="755650" h="746125" extrusionOk="0">
                <a:moveTo>
                  <a:pt x="0" y="504825"/>
                </a:moveTo>
                <a:lnTo>
                  <a:pt x="53975" y="536575"/>
                </a:lnTo>
                <a:lnTo>
                  <a:pt x="101600" y="593725"/>
                </a:lnTo>
                <a:lnTo>
                  <a:pt x="130175" y="628650"/>
                </a:lnTo>
                <a:lnTo>
                  <a:pt x="158750" y="669925"/>
                </a:lnTo>
                <a:lnTo>
                  <a:pt x="180975" y="746125"/>
                </a:lnTo>
                <a:lnTo>
                  <a:pt x="755650" y="660400"/>
                </a:lnTo>
                <a:lnTo>
                  <a:pt x="714375" y="517525"/>
                </a:lnTo>
                <a:lnTo>
                  <a:pt x="663575" y="403225"/>
                </a:lnTo>
                <a:lnTo>
                  <a:pt x="596900" y="298450"/>
                </a:lnTo>
                <a:lnTo>
                  <a:pt x="514350" y="165100"/>
                </a:lnTo>
                <a:lnTo>
                  <a:pt x="412750" y="98425"/>
                </a:lnTo>
                <a:lnTo>
                  <a:pt x="352425" y="50800"/>
                </a:lnTo>
                <a:lnTo>
                  <a:pt x="285750" y="0"/>
                </a:lnTo>
                <a:lnTo>
                  <a:pt x="0" y="504825"/>
                </a:lnTo>
                <a:close/>
              </a:path>
            </a:pathLst>
          </a:cu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2" name="Google Shape;170;p6">
            <a:extLst>
              <a:ext uri="{FF2B5EF4-FFF2-40B4-BE49-F238E27FC236}">
                <a16:creationId xmlns:a16="http://schemas.microsoft.com/office/drawing/2014/main" id="{76BA4BD4-CE69-312D-8697-55EA426801C4}"/>
              </a:ext>
            </a:extLst>
          </p:cNvPr>
          <p:cNvSpPr txBox="1"/>
          <p:nvPr/>
        </p:nvSpPr>
        <p:spPr>
          <a:xfrm>
            <a:off x="7245341" y="116790"/>
            <a:ext cx="1891370" cy="623217"/>
          </a:xfrm>
          <a:prstGeom prst="rect">
            <a:avLst/>
          </a:prstGeom>
          <a:noFill/>
          <a:ln>
            <a:noFill/>
          </a:ln>
        </p:spPr>
        <p:txBody>
          <a:bodyPr spcFirstLastPara="1" wrap="square" lIns="68569" tIns="34275" rIns="68569" bIns="34275" anchor="t" anchorCtr="0">
            <a:spAutoFit/>
          </a:bodyPr>
          <a:lstStyle/>
          <a:p>
            <a:pPr defTabSz="685800"/>
            <a:r>
              <a:rPr lang="en-CA" sz="1800" dirty="0">
                <a:latin typeface="Calibri"/>
                <a:ea typeface="Calibri"/>
                <a:cs typeface="Calibri"/>
                <a:sym typeface="Calibri"/>
              </a:rPr>
              <a:t>Verification</a:t>
            </a:r>
          </a:p>
          <a:p>
            <a:pPr defTabSz="685800"/>
            <a:r>
              <a:rPr lang="en-CA" sz="1800" dirty="0">
                <a:latin typeface="Calibri"/>
                <a:ea typeface="Calibri"/>
                <a:cs typeface="Calibri"/>
                <a:sym typeface="Calibri"/>
              </a:rPr>
              <a:t>Temperature</a:t>
            </a:r>
            <a:endParaRPr sz="1050" dirty="0"/>
          </a:p>
        </p:txBody>
      </p:sp>
      <p:sp>
        <p:nvSpPr>
          <p:cNvPr id="3" name="Google Shape;263;p12">
            <a:extLst>
              <a:ext uri="{FF2B5EF4-FFF2-40B4-BE49-F238E27FC236}">
                <a16:creationId xmlns:a16="http://schemas.microsoft.com/office/drawing/2014/main" id="{4FB949AF-2E96-3B43-6243-196178C0145D}"/>
              </a:ext>
            </a:extLst>
          </p:cNvPr>
          <p:cNvSpPr txBox="1"/>
          <p:nvPr/>
        </p:nvSpPr>
        <p:spPr>
          <a:xfrm>
            <a:off x="1373982" y="-20538"/>
            <a:ext cx="2158754" cy="315441"/>
          </a:xfrm>
          <a:prstGeom prst="rect">
            <a:avLst/>
          </a:prstGeom>
          <a:noFill/>
          <a:ln>
            <a:noFill/>
          </a:ln>
        </p:spPr>
        <p:txBody>
          <a:bodyPr spcFirstLastPara="1" wrap="square" lIns="68569" tIns="34275" rIns="68569" bIns="34275" anchor="t" anchorCtr="0">
            <a:spAutoFit/>
          </a:bodyPr>
          <a:lstStyle/>
          <a:p>
            <a:pPr defTabSz="685800"/>
            <a:r>
              <a:rPr lang="en-CA" sz="1600" b="1" dirty="0">
                <a:effectLst>
                  <a:outerShdw blurRad="38100" dist="38100" dir="2700000" algn="tl">
                    <a:srgbClr val="000000">
                      <a:alpha val="43137"/>
                    </a:srgbClr>
                  </a:outerShdw>
                </a:effectLst>
                <a:latin typeface="Calibri"/>
                <a:ea typeface="Calibri"/>
                <a:cs typeface="Calibri"/>
                <a:sym typeface="Calibri"/>
              </a:rPr>
              <a:t>Forecast, temp JJA 2025</a:t>
            </a:r>
            <a:endParaRPr sz="1100" b="1" dirty="0">
              <a:effectLst>
                <a:outerShdw blurRad="38100" dist="38100" dir="2700000" algn="tl">
                  <a:srgbClr val="000000">
                    <a:alpha val="43137"/>
                  </a:srgbClr>
                </a:outerShdw>
              </a:effectLs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12" descr="A map of the north pole&#10;&#10;AI-generated content may be incorrect."/>
          <p:cNvPicPr preferRelativeResize="0"/>
          <p:nvPr/>
        </p:nvPicPr>
        <p:blipFill rotWithShape="1">
          <a:blip r:embed="rId3">
            <a:alphaModFix/>
          </a:blip>
          <a:srcRect l="5611" t="5583" r="5474" b="15948"/>
          <a:stretch/>
        </p:blipFill>
        <p:spPr>
          <a:xfrm>
            <a:off x="1346512" y="279545"/>
            <a:ext cx="2482754" cy="2478256"/>
          </a:xfrm>
          <a:prstGeom prst="rect">
            <a:avLst/>
          </a:prstGeom>
          <a:noFill/>
          <a:ln>
            <a:noFill/>
          </a:ln>
        </p:spPr>
      </p:pic>
      <p:pic>
        <p:nvPicPr>
          <p:cNvPr id="257" name="Google Shape;257;p12" descr="A map of the world&#10;&#10;AI-generated content may be incorrect."/>
          <p:cNvPicPr preferRelativeResize="0"/>
          <p:nvPr/>
        </p:nvPicPr>
        <p:blipFill rotWithShape="1">
          <a:blip r:embed="rId4">
            <a:alphaModFix/>
          </a:blip>
          <a:srcRect l="16541" b="7787"/>
          <a:stretch/>
        </p:blipFill>
        <p:spPr>
          <a:xfrm>
            <a:off x="4139952" y="13427"/>
            <a:ext cx="3078342" cy="2627477"/>
          </a:xfrm>
          <a:prstGeom prst="rect">
            <a:avLst/>
          </a:prstGeom>
          <a:noFill/>
          <a:ln>
            <a:noFill/>
          </a:ln>
        </p:spPr>
      </p:pic>
      <p:sp>
        <p:nvSpPr>
          <p:cNvPr id="258" name="Google Shape;258;p12"/>
          <p:cNvSpPr txBox="1">
            <a:spLocks noGrp="1"/>
          </p:cNvSpPr>
          <p:nvPr>
            <p:ph type="sldNum" idx="12"/>
          </p:nvPr>
        </p:nvSpPr>
        <p:spPr>
          <a:xfrm>
            <a:off x="6057900" y="4767263"/>
            <a:ext cx="16002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CA"/>
              <a:pPr defTabSz="685800"/>
              <a:t>69</a:t>
            </a:fld>
            <a:endParaRPr/>
          </a:p>
        </p:txBody>
      </p:sp>
      <p:sp>
        <p:nvSpPr>
          <p:cNvPr id="259" name="Google Shape;259;p12" descr="https://www.wmolc.org/modules/data/plot/autograds4/download_PMME.php?filename=data/PMME205.211.133.12864785.gif"/>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260" name="Google Shape;260;p12" descr="https://www.wmolc.org/modules/data/plot/autograds4/download_PMME.php?filename=data/PMME205.211.133.12864785.gif"/>
          <p:cNvSpPr/>
          <p:nvPr/>
        </p:nvSpPr>
        <p:spPr>
          <a:xfrm>
            <a:off x="1373981" y="17231"/>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graphicFrame>
        <p:nvGraphicFramePr>
          <p:cNvPr id="262" name="Google Shape;262;p12"/>
          <p:cNvGraphicFramePr/>
          <p:nvPr>
            <p:extLst>
              <p:ext uri="{D42A27DB-BD31-4B8C-83A1-F6EECF244321}">
                <p14:modId xmlns:p14="http://schemas.microsoft.com/office/powerpoint/2010/main" val="294777639"/>
              </p:ext>
            </p:extLst>
          </p:nvPr>
        </p:nvGraphicFramePr>
        <p:xfrm>
          <a:off x="252412" y="2787850"/>
          <a:ext cx="8639175" cy="2310504"/>
        </p:xfrm>
        <a:graphic>
          <a:graphicData uri="http://schemas.openxmlformats.org/drawingml/2006/table">
            <a:tbl>
              <a:tblPr firstRow="1" bandRow="1">
                <a:noFill/>
              </a:tblPr>
              <a:tblGrid>
                <a:gridCol w="1363653">
                  <a:extLst>
                    <a:ext uri="{9D8B030D-6E8A-4147-A177-3AD203B41FA5}">
                      <a16:colId xmlns:a16="http://schemas.microsoft.com/office/drawing/2014/main" val="20000"/>
                    </a:ext>
                  </a:extLst>
                </a:gridCol>
                <a:gridCol w="2284422">
                  <a:extLst>
                    <a:ext uri="{9D8B030D-6E8A-4147-A177-3AD203B41FA5}">
                      <a16:colId xmlns:a16="http://schemas.microsoft.com/office/drawing/2014/main" val="20001"/>
                    </a:ext>
                  </a:extLst>
                </a:gridCol>
                <a:gridCol w="3733800">
                  <a:extLst>
                    <a:ext uri="{9D8B030D-6E8A-4147-A177-3AD203B41FA5}">
                      <a16:colId xmlns:a16="http://schemas.microsoft.com/office/drawing/2014/main" val="20002"/>
                    </a:ext>
                  </a:extLst>
                </a:gridCol>
                <a:gridCol w="1257300">
                  <a:extLst>
                    <a:ext uri="{9D8B030D-6E8A-4147-A177-3AD203B41FA5}">
                      <a16:colId xmlns:a16="http://schemas.microsoft.com/office/drawing/2014/main" val="20003"/>
                    </a:ext>
                  </a:extLst>
                </a:gridCol>
              </a:tblGrid>
              <a:tr h="231262">
                <a:tc>
                  <a:txBody>
                    <a:bodyPr/>
                    <a:lstStyle/>
                    <a:p>
                      <a:pPr marL="0" marR="0" lvl="0" indent="0" algn="l" rtl="0">
                        <a:spcBef>
                          <a:spcPts val="0"/>
                        </a:spcBef>
                        <a:spcAft>
                          <a:spcPts val="0"/>
                        </a:spcAft>
                        <a:buNone/>
                      </a:pPr>
                      <a:r>
                        <a:rPr lang="en-CA" sz="1100"/>
                        <a:t>Verif:</a:t>
                      </a:r>
                      <a:endParaRPr sz="800"/>
                    </a:p>
                  </a:txBody>
                  <a:tcPr marL="68588" marR="68588" marT="34294" marB="34294"/>
                </a:tc>
                <a:tc>
                  <a:txBody>
                    <a:bodyPr/>
                    <a:lstStyle/>
                    <a:p>
                      <a:pPr marL="0" marR="0" lvl="0" indent="0" algn="l" rtl="0">
                        <a:spcBef>
                          <a:spcPts val="0"/>
                        </a:spcBef>
                        <a:spcAft>
                          <a:spcPts val="0"/>
                        </a:spcAft>
                        <a:buNone/>
                      </a:pPr>
                      <a:r>
                        <a:rPr lang="en-CA" sz="1100"/>
                        <a:t>Forecast</a:t>
                      </a:r>
                      <a:endParaRPr sz="800"/>
                    </a:p>
                  </a:txBody>
                  <a:tcPr marL="68588" marR="68588" marT="34294" marB="34294"/>
                </a:tc>
                <a:tc>
                  <a:txBody>
                    <a:bodyPr/>
                    <a:lstStyle/>
                    <a:p>
                      <a:pPr marL="0" marR="0" lvl="0" indent="0" algn="l" rtl="0">
                        <a:spcBef>
                          <a:spcPts val="0"/>
                        </a:spcBef>
                        <a:spcAft>
                          <a:spcPts val="0"/>
                        </a:spcAft>
                        <a:buNone/>
                      </a:pPr>
                      <a:r>
                        <a:rPr lang="en-CA" sz="1100"/>
                        <a:t>ERA5 Reanalysis</a:t>
                      </a:r>
                      <a:endParaRPr sz="800"/>
                    </a:p>
                  </a:txBody>
                  <a:tcPr marL="68588" marR="68588" marT="34294" marB="34294"/>
                </a:tc>
                <a:tc>
                  <a:txBody>
                    <a:bodyPr/>
                    <a:lstStyle/>
                    <a:p>
                      <a:pPr marL="0" marR="0" lvl="0" indent="0" algn="l" rtl="0">
                        <a:spcBef>
                          <a:spcPts val="0"/>
                        </a:spcBef>
                        <a:spcAft>
                          <a:spcPts val="0"/>
                        </a:spcAft>
                        <a:buNone/>
                      </a:pPr>
                      <a:r>
                        <a:rPr lang="en-CA" sz="1100"/>
                        <a:t>Subj. Result </a:t>
                      </a:r>
                      <a:endParaRPr sz="800"/>
                    </a:p>
                  </a:txBody>
                  <a:tcPr marL="68588" marR="68588" marT="34294" marB="34294"/>
                </a:tc>
                <a:extLst>
                  <a:ext uri="{0D108BD9-81ED-4DB2-BD59-A6C34878D82A}">
                    <a16:rowId xmlns:a16="http://schemas.microsoft.com/office/drawing/2014/main" val="10000"/>
                  </a:ext>
                </a:extLst>
              </a:tr>
              <a:tr h="370714">
                <a:tc>
                  <a:txBody>
                    <a:bodyPr/>
                    <a:lstStyle/>
                    <a:p>
                      <a:pPr marL="0" marR="0" lvl="0" indent="0" algn="l" rtl="0">
                        <a:spcBef>
                          <a:spcPts val="0"/>
                        </a:spcBef>
                        <a:spcAft>
                          <a:spcPts val="0"/>
                        </a:spcAft>
                        <a:buNone/>
                      </a:pPr>
                      <a:r>
                        <a:rPr lang="en-CA" sz="1100" b="0"/>
                        <a:t>Alaska, W. Can</a:t>
                      </a:r>
                      <a:endParaRPr sz="800"/>
                    </a:p>
                  </a:txBody>
                  <a:tcPr marL="68588" marR="68588" marT="34294" marB="34294"/>
                </a:tc>
                <a:tc>
                  <a:txBody>
                    <a:bodyPr/>
                    <a:lstStyle/>
                    <a:p>
                      <a:pPr marL="0" marR="0" lvl="0" indent="0" algn="l" rtl="0">
                        <a:spcBef>
                          <a:spcPts val="0"/>
                        </a:spcBef>
                        <a:spcAft>
                          <a:spcPts val="0"/>
                        </a:spcAft>
                        <a:buNone/>
                      </a:pPr>
                      <a:r>
                        <a:rPr lang="en-CA" sz="1100" b="0"/>
                        <a:t>Mostly above normal</a:t>
                      </a:r>
                      <a:endParaRPr sz="800"/>
                    </a:p>
                  </a:txBody>
                  <a:tcPr marL="68588" marR="68588" marT="34294" marB="34294"/>
                </a:tc>
                <a:tc>
                  <a:txBody>
                    <a:bodyPr/>
                    <a:lstStyle/>
                    <a:p>
                      <a:pPr marL="0" marR="0" lvl="0" indent="0" algn="l" rtl="0">
                        <a:spcBef>
                          <a:spcPts val="0"/>
                        </a:spcBef>
                        <a:spcAft>
                          <a:spcPts val="0"/>
                        </a:spcAft>
                        <a:buNone/>
                      </a:pPr>
                      <a:r>
                        <a:rPr lang="en-CA" sz="1100" b="0"/>
                        <a:t>Above normal in center and south near normal over the western and northern parts.</a:t>
                      </a:r>
                      <a:endParaRPr sz="800"/>
                    </a:p>
                  </a:txBody>
                  <a:tcPr marL="68588" marR="68588" marT="34294" marB="34294"/>
                </a:tc>
                <a:tc>
                  <a:txBody>
                    <a:bodyPr/>
                    <a:lstStyle/>
                    <a:p>
                      <a:pPr marL="0" marR="0" lvl="0" indent="0" algn="l" rtl="0">
                        <a:spcBef>
                          <a:spcPts val="0"/>
                        </a:spcBef>
                        <a:spcAft>
                          <a:spcPts val="0"/>
                        </a:spcAft>
                        <a:buNone/>
                      </a:pPr>
                      <a:r>
                        <a:rPr lang="en-CA" sz="1100" b="0"/>
                        <a:t>50% where forecast</a:t>
                      </a:r>
                      <a:endParaRPr sz="800"/>
                    </a:p>
                  </a:txBody>
                  <a:tcPr marL="68588" marR="68588" marT="34294" marB="34294"/>
                </a:tc>
                <a:extLst>
                  <a:ext uri="{0D108BD9-81ED-4DB2-BD59-A6C34878D82A}">
                    <a16:rowId xmlns:a16="http://schemas.microsoft.com/office/drawing/2014/main" val="10001"/>
                  </a:ext>
                </a:extLst>
              </a:tr>
              <a:tr h="370714">
                <a:tc>
                  <a:txBody>
                    <a:bodyPr/>
                    <a:lstStyle/>
                    <a:p>
                      <a:pPr marL="0" marR="0" lvl="0" indent="0" algn="l" rtl="0">
                        <a:spcBef>
                          <a:spcPts val="0"/>
                        </a:spcBef>
                        <a:spcAft>
                          <a:spcPts val="0"/>
                        </a:spcAft>
                        <a:buNone/>
                      </a:pPr>
                      <a:r>
                        <a:rPr lang="en-CA" sz="1100" b="0"/>
                        <a:t>C. - E. Canada</a:t>
                      </a:r>
                      <a:endParaRPr sz="80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0"/>
                        <a:t>Mostly above normal</a:t>
                      </a:r>
                      <a:endParaRPr sz="800"/>
                    </a:p>
                    <a:p>
                      <a:pPr marL="0" marR="0" lvl="0" indent="0" algn="l" rtl="0">
                        <a:spcBef>
                          <a:spcPts val="0"/>
                        </a:spcBef>
                        <a:spcAft>
                          <a:spcPts val="0"/>
                        </a:spcAft>
                        <a:buNone/>
                      </a:pPr>
                      <a:endParaRPr sz="1100" b="0"/>
                    </a:p>
                  </a:txBody>
                  <a:tcPr marL="68588" marR="68588" marT="34294" marB="34294"/>
                </a:tc>
                <a:tc>
                  <a:txBody>
                    <a:bodyPr/>
                    <a:lstStyle/>
                    <a:p>
                      <a:pPr marL="0" marR="0" lvl="0" indent="0" algn="l" rtl="0">
                        <a:spcBef>
                          <a:spcPts val="0"/>
                        </a:spcBef>
                        <a:spcAft>
                          <a:spcPts val="0"/>
                        </a:spcAft>
                        <a:buNone/>
                      </a:pPr>
                      <a:r>
                        <a:rPr lang="en-CA" sz="1100" b="0"/>
                        <a:t>Mostly near normal except over western Hudson Bay region and in the southwest</a:t>
                      </a:r>
                      <a:endParaRPr sz="800"/>
                    </a:p>
                  </a:txBody>
                  <a:tcPr marL="68588" marR="68588" marT="34294" marB="34294"/>
                </a:tc>
                <a:tc>
                  <a:txBody>
                    <a:bodyPr/>
                    <a:lstStyle/>
                    <a:p>
                      <a:pPr marL="0" marR="0" lvl="0" indent="0" algn="l" rtl="0">
                        <a:spcBef>
                          <a:spcPts val="0"/>
                        </a:spcBef>
                        <a:spcAft>
                          <a:spcPts val="0"/>
                        </a:spcAft>
                        <a:buNone/>
                      </a:pPr>
                      <a:r>
                        <a:rPr lang="en-CA" sz="1100" b="0"/>
                        <a:t>20%</a:t>
                      </a:r>
                      <a:endParaRPr sz="800"/>
                    </a:p>
                  </a:txBody>
                  <a:tcPr marL="68588" marR="68588" marT="34294" marB="34294"/>
                </a:tc>
                <a:extLst>
                  <a:ext uri="{0D108BD9-81ED-4DB2-BD59-A6C34878D82A}">
                    <a16:rowId xmlns:a16="http://schemas.microsoft.com/office/drawing/2014/main" val="10002"/>
                  </a:ext>
                </a:extLst>
              </a:tr>
              <a:tr h="194111">
                <a:tc>
                  <a:txBody>
                    <a:bodyPr/>
                    <a:lstStyle/>
                    <a:p>
                      <a:pPr marL="0" marR="0" lvl="0" indent="0" algn="l" rtl="0">
                        <a:spcBef>
                          <a:spcPts val="0"/>
                        </a:spcBef>
                        <a:spcAft>
                          <a:spcPts val="0"/>
                        </a:spcAft>
                        <a:buNone/>
                      </a:pPr>
                      <a:r>
                        <a:rPr lang="en-CA" sz="1100" b="0" dirty="0"/>
                        <a:t>W. Nordic</a:t>
                      </a:r>
                      <a:endParaRPr sz="1100" b="0"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0" dirty="0"/>
                        <a:t>Mostly above normal</a:t>
                      </a:r>
                      <a:endParaRPr sz="800"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0" dirty="0"/>
                        <a:t>Mostly above normal except in the north</a:t>
                      </a:r>
                      <a:endParaRPr sz="800" dirty="0"/>
                    </a:p>
                  </a:txBody>
                  <a:tcPr marL="68588" marR="68588" marT="34294" marB="34294"/>
                </a:tc>
                <a:tc>
                  <a:txBody>
                    <a:bodyPr/>
                    <a:lstStyle/>
                    <a:p>
                      <a:pPr marL="0" marR="0" lvl="0" indent="0" algn="l" rtl="0">
                        <a:spcBef>
                          <a:spcPts val="0"/>
                        </a:spcBef>
                        <a:spcAft>
                          <a:spcPts val="0"/>
                        </a:spcAft>
                        <a:buNone/>
                      </a:pPr>
                      <a:r>
                        <a:rPr lang="en-CA" sz="1100" b="0" dirty="0"/>
                        <a:t>80%</a:t>
                      </a:r>
                      <a:endParaRPr sz="800" dirty="0"/>
                    </a:p>
                  </a:txBody>
                  <a:tcPr marL="68588" marR="68588" marT="34294" marB="34294"/>
                </a:tc>
                <a:extLst>
                  <a:ext uri="{0D108BD9-81ED-4DB2-BD59-A6C34878D82A}">
                    <a16:rowId xmlns:a16="http://schemas.microsoft.com/office/drawing/2014/main" val="10003"/>
                  </a:ext>
                </a:extLst>
              </a:tr>
              <a:tr h="216836">
                <a:tc>
                  <a:txBody>
                    <a:bodyPr/>
                    <a:lstStyle/>
                    <a:p>
                      <a:pPr marL="0" marR="0" lvl="0" indent="0" algn="l" rtl="0">
                        <a:spcBef>
                          <a:spcPts val="0"/>
                        </a:spcBef>
                        <a:spcAft>
                          <a:spcPts val="0"/>
                        </a:spcAft>
                        <a:buNone/>
                      </a:pPr>
                      <a:r>
                        <a:rPr lang="en-CA" sz="1100" b="0"/>
                        <a:t>E. Nordic</a:t>
                      </a:r>
                      <a:endParaRPr sz="1100" b="0"/>
                    </a:p>
                  </a:txBody>
                  <a:tcPr marL="68588" marR="68588" marT="34294" marB="34294"/>
                </a:tc>
                <a:tc>
                  <a:txBody>
                    <a:bodyPr/>
                    <a:lstStyle/>
                    <a:p>
                      <a:pPr marL="0" marR="0" lvl="0" indent="0" algn="l" rtl="0">
                        <a:spcBef>
                          <a:spcPts val="0"/>
                        </a:spcBef>
                        <a:spcAft>
                          <a:spcPts val="0"/>
                        </a:spcAft>
                        <a:buNone/>
                      </a:pPr>
                      <a:r>
                        <a:rPr lang="en-CA" sz="1100" b="0"/>
                        <a:t>Above normal</a:t>
                      </a:r>
                      <a:endParaRPr sz="80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0"/>
                        <a:t>Mostly above normal except n the southeast</a:t>
                      </a:r>
                      <a:endParaRPr sz="800"/>
                    </a:p>
                  </a:txBody>
                  <a:tcPr marL="68588" marR="68588" marT="34294" marB="34294"/>
                </a:tc>
                <a:tc>
                  <a:txBody>
                    <a:bodyPr/>
                    <a:lstStyle/>
                    <a:p>
                      <a:pPr marL="0" marR="0" lvl="0" indent="0" algn="l" rtl="0">
                        <a:spcBef>
                          <a:spcPts val="0"/>
                        </a:spcBef>
                        <a:spcAft>
                          <a:spcPts val="0"/>
                        </a:spcAft>
                        <a:buNone/>
                      </a:pPr>
                      <a:r>
                        <a:rPr lang="en-CA" sz="1100" b="0"/>
                        <a:t>80%</a:t>
                      </a:r>
                      <a:endParaRPr sz="800"/>
                    </a:p>
                  </a:txBody>
                  <a:tcPr marL="68588" marR="68588" marT="34294" marB="34294"/>
                </a:tc>
                <a:extLst>
                  <a:ext uri="{0D108BD9-81ED-4DB2-BD59-A6C34878D82A}">
                    <a16:rowId xmlns:a16="http://schemas.microsoft.com/office/drawing/2014/main" val="10004"/>
                  </a:ext>
                </a:extLst>
              </a:tr>
              <a:tr h="278928">
                <a:tc>
                  <a:txBody>
                    <a:bodyPr/>
                    <a:lstStyle/>
                    <a:p>
                      <a:pPr marL="0" marR="0" lvl="0" indent="0" algn="l" rtl="0">
                        <a:spcBef>
                          <a:spcPts val="0"/>
                        </a:spcBef>
                        <a:spcAft>
                          <a:spcPts val="0"/>
                        </a:spcAft>
                        <a:buNone/>
                      </a:pPr>
                      <a:r>
                        <a:rPr lang="en-CA" sz="1100" b="0" dirty="0"/>
                        <a:t>W. Siberia</a:t>
                      </a:r>
                      <a:endParaRPr sz="800"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0" dirty="0"/>
                        <a:t>Above normal</a:t>
                      </a:r>
                      <a:endParaRPr sz="800"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0" dirty="0"/>
                        <a:t>Above normal</a:t>
                      </a:r>
                      <a:endParaRPr sz="800" dirty="0"/>
                    </a:p>
                  </a:txBody>
                  <a:tcPr marL="68588" marR="68588" marT="34294" marB="34294"/>
                </a:tc>
                <a:tc>
                  <a:txBody>
                    <a:bodyPr/>
                    <a:lstStyle/>
                    <a:p>
                      <a:pPr marL="0" marR="0" lvl="0" indent="0" algn="l" rtl="0">
                        <a:spcBef>
                          <a:spcPts val="0"/>
                        </a:spcBef>
                        <a:spcAft>
                          <a:spcPts val="0"/>
                        </a:spcAft>
                        <a:buNone/>
                      </a:pPr>
                      <a:r>
                        <a:rPr lang="en-CA" sz="1100" b="0"/>
                        <a:t>&gt;90%</a:t>
                      </a:r>
                      <a:endParaRPr sz="800"/>
                    </a:p>
                  </a:txBody>
                  <a:tcPr marL="68588" marR="68588" marT="34294" marB="34294"/>
                </a:tc>
                <a:extLst>
                  <a:ext uri="{0D108BD9-81ED-4DB2-BD59-A6C34878D82A}">
                    <a16:rowId xmlns:a16="http://schemas.microsoft.com/office/drawing/2014/main" val="10005"/>
                  </a:ext>
                </a:extLst>
              </a:tr>
              <a:tr h="278928">
                <a:tc>
                  <a:txBody>
                    <a:bodyPr/>
                    <a:lstStyle/>
                    <a:p>
                      <a:pPr marL="0" marR="0" lvl="0" indent="0" algn="l" rtl="0">
                        <a:spcBef>
                          <a:spcPts val="0"/>
                        </a:spcBef>
                        <a:spcAft>
                          <a:spcPts val="0"/>
                        </a:spcAft>
                        <a:buNone/>
                      </a:pPr>
                      <a:r>
                        <a:rPr lang="en-CA" sz="1100" b="0" dirty="0"/>
                        <a:t>E. Siberia</a:t>
                      </a:r>
                      <a:endParaRPr sz="800"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0" dirty="0"/>
                        <a:t>Above normal</a:t>
                      </a:r>
                      <a:endParaRPr sz="800" dirty="0"/>
                    </a:p>
                  </a:txBody>
                  <a:tcPr marL="68588" marR="68588" marT="34294" marB="34294"/>
                </a:tc>
                <a:tc>
                  <a:txBody>
                    <a:bodyPr/>
                    <a:lstStyle/>
                    <a:p>
                      <a:pPr marL="0" marR="0" lvl="0" indent="0" algn="l" rtl="0">
                        <a:spcBef>
                          <a:spcPts val="0"/>
                        </a:spcBef>
                        <a:spcAft>
                          <a:spcPts val="0"/>
                        </a:spcAft>
                        <a:buNone/>
                      </a:pPr>
                      <a:r>
                        <a:rPr lang="en-CA" sz="1100" b="0" dirty="0" err="1"/>
                        <a:t>Mostlhy</a:t>
                      </a:r>
                      <a:r>
                        <a:rPr lang="en-CA" sz="1100" b="0" dirty="0"/>
                        <a:t> near normal except over the north and southeast</a:t>
                      </a:r>
                      <a:endParaRPr sz="800" dirty="0"/>
                    </a:p>
                  </a:txBody>
                  <a:tcPr marL="68588" marR="68588" marT="34294" marB="34294"/>
                </a:tc>
                <a:tc>
                  <a:txBody>
                    <a:bodyPr/>
                    <a:lstStyle/>
                    <a:p>
                      <a:pPr marL="0" marR="0" lvl="0" indent="0" algn="l" rtl="0">
                        <a:spcBef>
                          <a:spcPts val="0"/>
                        </a:spcBef>
                        <a:spcAft>
                          <a:spcPts val="0"/>
                        </a:spcAft>
                        <a:buNone/>
                      </a:pPr>
                      <a:r>
                        <a:rPr lang="en-CA" sz="1100" b="0"/>
                        <a:t>20%</a:t>
                      </a:r>
                      <a:endParaRPr sz="800"/>
                    </a:p>
                  </a:txBody>
                  <a:tcPr marL="68588" marR="68588" marT="34294" marB="34294"/>
                </a:tc>
                <a:extLst>
                  <a:ext uri="{0D108BD9-81ED-4DB2-BD59-A6C34878D82A}">
                    <a16:rowId xmlns:a16="http://schemas.microsoft.com/office/drawing/2014/main" val="10006"/>
                  </a:ext>
                </a:extLst>
              </a:tr>
              <a:tr h="231262">
                <a:tc>
                  <a:txBody>
                    <a:bodyPr/>
                    <a:lstStyle/>
                    <a:p>
                      <a:pPr marL="0" marR="0" lvl="0" indent="0" algn="l" rtl="0">
                        <a:spcBef>
                          <a:spcPts val="0"/>
                        </a:spcBef>
                        <a:spcAft>
                          <a:spcPts val="0"/>
                        </a:spcAft>
                        <a:buNone/>
                      </a:pPr>
                      <a:r>
                        <a:rPr lang="en-CA" sz="1100" b="1"/>
                        <a:t>Chukchi-Bering</a:t>
                      </a:r>
                      <a:endParaRPr sz="80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100" b="1"/>
                        <a:t>Above normal</a:t>
                      </a:r>
                      <a:endParaRPr sz="800"/>
                    </a:p>
                  </a:txBody>
                  <a:tcPr marL="68588" marR="68588" marT="34294" marB="34294"/>
                </a:tc>
                <a:tc>
                  <a:txBody>
                    <a:bodyPr/>
                    <a:lstStyle/>
                    <a:p>
                      <a:pPr marL="0" marR="0" lvl="0" indent="0" algn="l" rtl="0">
                        <a:spcBef>
                          <a:spcPts val="0"/>
                        </a:spcBef>
                        <a:spcAft>
                          <a:spcPts val="0"/>
                        </a:spcAft>
                        <a:buNone/>
                      </a:pPr>
                      <a:r>
                        <a:rPr lang="en-CA" sz="1100" b="1" dirty="0"/>
                        <a:t>Mostly below and near normal, above in the south</a:t>
                      </a:r>
                      <a:endParaRPr sz="800" dirty="0"/>
                    </a:p>
                  </a:txBody>
                  <a:tcPr marL="68588" marR="68588" marT="34294" marB="34294"/>
                </a:tc>
                <a:tc>
                  <a:txBody>
                    <a:bodyPr/>
                    <a:lstStyle/>
                    <a:p>
                      <a:pPr marL="0" marR="0" lvl="0" indent="0" algn="l" rtl="0">
                        <a:spcBef>
                          <a:spcPts val="0"/>
                        </a:spcBef>
                        <a:spcAft>
                          <a:spcPts val="0"/>
                        </a:spcAft>
                        <a:buNone/>
                      </a:pPr>
                      <a:r>
                        <a:rPr lang="en-CA" sz="1100" b="1" dirty="0"/>
                        <a:t>20%</a:t>
                      </a:r>
                      <a:endParaRPr sz="800" dirty="0"/>
                    </a:p>
                  </a:txBody>
                  <a:tcPr marL="68588" marR="68588" marT="34294" marB="34294"/>
                </a:tc>
                <a:extLst>
                  <a:ext uri="{0D108BD9-81ED-4DB2-BD59-A6C34878D82A}">
                    <a16:rowId xmlns:a16="http://schemas.microsoft.com/office/drawing/2014/main" val="10007"/>
                  </a:ext>
                </a:extLst>
              </a:tr>
            </a:tbl>
          </a:graphicData>
        </a:graphic>
      </p:graphicFrame>
      <p:sp>
        <p:nvSpPr>
          <p:cNvPr id="263" name="Google Shape;263;p12"/>
          <p:cNvSpPr txBox="1"/>
          <p:nvPr/>
        </p:nvSpPr>
        <p:spPr>
          <a:xfrm>
            <a:off x="1373982" y="-20538"/>
            <a:ext cx="2158754" cy="315441"/>
          </a:xfrm>
          <a:prstGeom prst="rect">
            <a:avLst/>
          </a:prstGeom>
          <a:noFill/>
          <a:ln>
            <a:noFill/>
          </a:ln>
        </p:spPr>
        <p:txBody>
          <a:bodyPr spcFirstLastPara="1" wrap="square" lIns="68569" tIns="34275" rIns="68569" bIns="34275" anchor="t" anchorCtr="0">
            <a:spAutoFit/>
          </a:bodyPr>
          <a:lstStyle/>
          <a:p>
            <a:pPr defTabSz="685800"/>
            <a:r>
              <a:rPr lang="en-CA" sz="1600" b="1" dirty="0">
                <a:effectLst>
                  <a:outerShdw blurRad="38100" dist="38100" dir="2700000" algn="tl">
                    <a:srgbClr val="000000">
                      <a:alpha val="43137"/>
                    </a:srgbClr>
                  </a:outerShdw>
                </a:effectLst>
                <a:latin typeface="Calibri"/>
                <a:ea typeface="Calibri"/>
                <a:cs typeface="Calibri"/>
                <a:sym typeface="Calibri"/>
              </a:rPr>
              <a:t>Forecast, temp JJA 2025</a:t>
            </a:r>
            <a:endParaRPr sz="1100" b="1" dirty="0">
              <a:effectLst>
                <a:outerShdw blurRad="38100" dist="38100" dir="2700000" algn="tl">
                  <a:srgbClr val="000000">
                    <a:alpha val="43137"/>
                  </a:srgbClr>
                </a:outerShdw>
              </a:effectLst>
            </a:endParaRPr>
          </a:p>
        </p:txBody>
      </p:sp>
      <p:sp>
        <p:nvSpPr>
          <p:cNvPr id="264" name="Google Shape;264;p12"/>
          <p:cNvSpPr/>
          <p:nvPr/>
        </p:nvSpPr>
        <p:spPr>
          <a:xfrm>
            <a:off x="5166066" y="419578"/>
            <a:ext cx="594066" cy="640004"/>
          </a:xfrm>
          <a:custGeom>
            <a:avLst/>
            <a:gdLst/>
            <a:ahLst/>
            <a:cxnLst/>
            <a:rect l="l" t="t" r="r" b="b"/>
            <a:pathLst>
              <a:path w="749300" h="828675" extrusionOk="0">
                <a:moveTo>
                  <a:pt x="149225" y="777875"/>
                </a:moveTo>
                <a:lnTo>
                  <a:pt x="228600" y="762000"/>
                </a:lnTo>
                <a:lnTo>
                  <a:pt x="333375" y="765175"/>
                </a:lnTo>
                <a:lnTo>
                  <a:pt x="434975" y="787400"/>
                </a:lnTo>
                <a:lnTo>
                  <a:pt x="495300" y="809625"/>
                </a:lnTo>
                <a:lnTo>
                  <a:pt x="533400" y="828675"/>
                </a:lnTo>
                <a:lnTo>
                  <a:pt x="749300" y="463550"/>
                </a:lnTo>
                <a:lnTo>
                  <a:pt x="669925" y="428625"/>
                </a:lnTo>
                <a:lnTo>
                  <a:pt x="622300" y="412750"/>
                </a:lnTo>
                <a:lnTo>
                  <a:pt x="593725" y="409575"/>
                </a:lnTo>
                <a:lnTo>
                  <a:pt x="708025" y="73025"/>
                </a:lnTo>
                <a:lnTo>
                  <a:pt x="600075" y="44450"/>
                </a:lnTo>
                <a:lnTo>
                  <a:pt x="511175" y="22225"/>
                </a:lnTo>
                <a:lnTo>
                  <a:pt x="415925" y="12700"/>
                </a:lnTo>
                <a:lnTo>
                  <a:pt x="304800" y="3175"/>
                </a:lnTo>
                <a:lnTo>
                  <a:pt x="212725" y="0"/>
                </a:lnTo>
                <a:lnTo>
                  <a:pt x="123825" y="12700"/>
                </a:lnTo>
                <a:lnTo>
                  <a:pt x="41275" y="25400"/>
                </a:lnTo>
                <a:lnTo>
                  <a:pt x="0" y="31750"/>
                </a:lnTo>
                <a:lnTo>
                  <a:pt x="149225" y="777875"/>
                </a:lnTo>
                <a:close/>
              </a:path>
            </a:pathLst>
          </a:cu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265" name="Google Shape;265;p12"/>
          <p:cNvSpPr/>
          <p:nvPr/>
        </p:nvSpPr>
        <p:spPr>
          <a:xfrm>
            <a:off x="2465766" y="377983"/>
            <a:ext cx="702078" cy="843617"/>
          </a:xfrm>
          <a:custGeom>
            <a:avLst/>
            <a:gdLst/>
            <a:ahLst/>
            <a:cxnLst/>
            <a:rect l="l" t="t" r="r" b="b"/>
            <a:pathLst>
              <a:path w="749300" h="828675" extrusionOk="0">
                <a:moveTo>
                  <a:pt x="149225" y="777875"/>
                </a:moveTo>
                <a:lnTo>
                  <a:pt x="228600" y="762000"/>
                </a:lnTo>
                <a:lnTo>
                  <a:pt x="333375" y="765175"/>
                </a:lnTo>
                <a:lnTo>
                  <a:pt x="434975" y="787400"/>
                </a:lnTo>
                <a:lnTo>
                  <a:pt x="495300" y="809625"/>
                </a:lnTo>
                <a:lnTo>
                  <a:pt x="533400" y="828675"/>
                </a:lnTo>
                <a:lnTo>
                  <a:pt x="749300" y="463550"/>
                </a:lnTo>
                <a:lnTo>
                  <a:pt x="669925" y="428625"/>
                </a:lnTo>
                <a:lnTo>
                  <a:pt x="622300" y="412750"/>
                </a:lnTo>
                <a:lnTo>
                  <a:pt x="593725" y="409575"/>
                </a:lnTo>
                <a:lnTo>
                  <a:pt x="708025" y="73025"/>
                </a:lnTo>
                <a:lnTo>
                  <a:pt x="600075" y="44450"/>
                </a:lnTo>
                <a:lnTo>
                  <a:pt x="511175" y="22225"/>
                </a:lnTo>
                <a:lnTo>
                  <a:pt x="415925" y="12700"/>
                </a:lnTo>
                <a:lnTo>
                  <a:pt x="304800" y="3175"/>
                </a:lnTo>
                <a:lnTo>
                  <a:pt x="212725" y="0"/>
                </a:lnTo>
                <a:lnTo>
                  <a:pt x="123825" y="12700"/>
                </a:lnTo>
                <a:lnTo>
                  <a:pt x="41275" y="25400"/>
                </a:lnTo>
                <a:lnTo>
                  <a:pt x="0" y="31750"/>
                </a:lnTo>
                <a:lnTo>
                  <a:pt x="149225" y="777875"/>
                </a:lnTo>
                <a:close/>
              </a:path>
            </a:pathLst>
          </a:cu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2" name="Google Shape;170;p6">
            <a:extLst>
              <a:ext uri="{FF2B5EF4-FFF2-40B4-BE49-F238E27FC236}">
                <a16:creationId xmlns:a16="http://schemas.microsoft.com/office/drawing/2014/main" id="{15E4AC97-338D-A93E-A6CD-F245A4C42522}"/>
              </a:ext>
            </a:extLst>
          </p:cNvPr>
          <p:cNvSpPr txBox="1"/>
          <p:nvPr/>
        </p:nvSpPr>
        <p:spPr>
          <a:xfrm>
            <a:off x="7245341" y="116790"/>
            <a:ext cx="1891370" cy="623217"/>
          </a:xfrm>
          <a:prstGeom prst="rect">
            <a:avLst/>
          </a:prstGeom>
          <a:noFill/>
          <a:ln>
            <a:noFill/>
          </a:ln>
        </p:spPr>
        <p:txBody>
          <a:bodyPr spcFirstLastPara="1" wrap="square" lIns="68569" tIns="34275" rIns="68569" bIns="34275" anchor="t" anchorCtr="0">
            <a:spAutoFit/>
          </a:bodyPr>
          <a:lstStyle/>
          <a:p>
            <a:pPr defTabSz="685800"/>
            <a:r>
              <a:rPr lang="en-CA" sz="1800" dirty="0">
                <a:latin typeface="Calibri"/>
                <a:ea typeface="Calibri"/>
                <a:cs typeface="Calibri"/>
                <a:sym typeface="Calibri"/>
              </a:rPr>
              <a:t>Verification</a:t>
            </a:r>
          </a:p>
          <a:p>
            <a:pPr defTabSz="685800"/>
            <a:r>
              <a:rPr lang="en-CA" sz="1800" dirty="0">
                <a:latin typeface="Calibri"/>
                <a:ea typeface="Calibri"/>
                <a:cs typeface="Calibri"/>
                <a:sym typeface="Calibri"/>
              </a:rPr>
              <a:t>Temperature</a:t>
            </a:r>
            <a:endParaRPr sz="10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0555" y="65632"/>
            <a:ext cx="7354386" cy="507831"/>
          </a:xfrm>
          <a:prstGeom prst="rect">
            <a:avLst/>
          </a:prstGeom>
          <a:noFill/>
        </p:spPr>
        <p:txBody>
          <a:bodyPr wrap="none" rtlCol="0">
            <a:spAutoFit/>
          </a:bodyPr>
          <a:lstStyle/>
          <a:p>
            <a:pPr defTabSz="685800">
              <a:buClrTx/>
            </a:pPr>
            <a:r>
              <a:rPr lang="en-US" sz="2700" b="1" kern="1200" dirty="0">
                <a:solidFill>
                  <a:prstClr val="black"/>
                </a:solidFill>
                <a:latin typeface="Calibri" panose="020F0502020204030204"/>
                <a:ea typeface="+mn-ea"/>
                <a:cs typeface="+mn-cs"/>
              </a:rPr>
              <a:t>Geopotential surface height map 500 </a:t>
            </a:r>
            <a:r>
              <a:rPr lang="en-US" sz="2700" b="1" kern="1200" dirty="0" err="1">
                <a:solidFill>
                  <a:prstClr val="black"/>
                </a:solidFill>
                <a:latin typeface="Calibri" panose="020F0502020204030204"/>
                <a:ea typeface="+mn-ea"/>
                <a:cs typeface="+mn-cs"/>
              </a:rPr>
              <a:t>hPa</a:t>
            </a:r>
            <a:r>
              <a:rPr lang="en-US" sz="2700" b="1" kern="1200" dirty="0">
                <a:solidFill>
                  <a:prstClr val="black"/>
                </a:solidFill>
                <a:latin typeface="Calibri" panose="020F0502020204030204"/>
                <a:ea typeface="+mn-ea"/>
                <a:cs typeface="+mn-cs"/>
              </a:rPr>
              <a:t>, </a:t>
            </a:r>
            <a:r>
              <a:rPr lang="en-US" sz="2700" b="1" kern="1200" dirty="0" err="1">
                <a:solidFill>
                  <a:prstClr val="black"/>
                </a:solidFill>
                <a:latin typeface="Calibri" panose="020F0502020204030204"/>
                <a:ea typeface="+mn-ea"/>
                <a:cs typeface="+mn-cs"/>
              </a:rPr>
              <a:t>gpdam</a:t>
            </a:r>
            <a:r>
              <a:rPr lang="en-US" sz="2700" b="1" kern="1200" dirty="0">
                <a:solidFill>
                  <a:prstClr val="black"/>
                </a:solidFill>
                <a:latin typeface="Calibri" panose="020F0502020204030204"/>
                <a:ea typeface="+mn-ea"/>
                <a:cs typeface="+mn-cs"/>
              </a:rPr>
              <a:t> </a:t>
            </a:r>
            <a:endParaRPr lang="ru-RU" sz="2700" b="1" kern="1200" dirty="0">
              <a:solidFill>
                <a:prstClr val="black"/>
              </a:solidFill>
              <a:latin typeface="Calibri" panose="020F0502020204030204"/>
              <a:ea typeface="+mn-ea"/>
              <a:cs typeface="+mn-cs"/>
            </a:endParaRPr>
          </a:p>
        </p:txBody>
      </p:sp>
      <p:sp>
        <p:nvSpPr>
          <p:cNvPr id="5" name="TextBox 4"/>
          <p:cNvSpPr txBox="1"/>
          <p:nvPr/>
        </p:nvSpPr>
        <p:spPr>
          <a:xfrm>
            <a:off x="153320" y="1328051"/>
            <a:ext cx="2751535" cy="1361911"/>
          </a:xfrm>
          <a:prstGeom prst="rect">
            <a:avLst/>
          </a:prstGeom>
          <a:noFill/>
        </p:spPr>
        <p:txBody>
          <a:bodyPr wrap="square" rtlCol="0">
            <a:spAutoFit/>
          </a:bodyPr>
          <a:lstStyle/>
          <a:p>
            <a:pPr defTabSz="685800"/>
            <a:r>
              <a:rPr lang="ru-RU" sz="1800" b="1" dirty="0">
                <a:latin typeface="Calibri" panose="020F0502020204030204"/>
                <a:ea typeface="+mn-ea"/>
              </a:rPr>
              <a:t>а </a:t>
            </a:r>
            <a:r>
              <a:rPr lang="en-US" sz="1800" b="1" dirty="0">
                <a:latin typeface="Calibri" panose="020F0502020204030204"/>
                <a:ea typeface="+mn-ea"/>
              </a:rPr>
              <a:t>– June 20, 2019, 00 UTC</a:t>
            </a:r>
            <a:endParaRPr lang="ru-RU" sz="1800" b="1" dirty="0">
              <a:latin typeface="Calibri" panose="020F0502020204030204"/>
              <a:ea typeface="+mn-ea"/>
            </a:endParaRPr>
          </a:p>
          <a:p>
            <a:pPr defTabSz="685800"/>
            <a:r>
              <a:rPr lang="en-US" sz="1800" b="1" dirty="0">
                <a:latin typeface="Calibri" panose="020F0502020204030204"/>
                <a:ea typeface="+mn-ea"/>
              </a:rPr>
              <a:t>b – </a:t>
            </a:r>
            <a:r>
              <a:rPr lang="nb-NO" sz="1800" b="1" dirty="0">
                <a:latin typeface="Calibri" panose="020F0502020204030204"/>
                <a:ea typeface="+mn-ea"/>
              </a:rPr>
              <a:t>June 24, 2020, 00 UTC</a:t>
            </a:r>
            <a:endParaRPr lang="en-US" sz="1800" b="1" dirty="0">
              <a:latin typeface="Calibri" panose="020F0502020204030204"/>
              <a:ea typeface="+mn-ea"/>
            </a:endParaRPr>
          </a:p>
          <a:p>
            <a:pPr defTabSz="685800"/>
            <a:r>
              <a:rPr lang="en-US" sz="1800" b="1" dirty="0">
                <a:latin typeface="Calibri" panose="020F0502020204030204"/>
                <a:ea typeface="+mn-ea"/>
              </a:rPr>
              <a:t>c – </a:t>
            </a:r>
            <a:r>
              <a:rPr lang="nb-NO" sz="1800" b="1" dirty="0">
                <a:latin typeface="Calibri" panose="020F0502020204030204"/>
                <a:ea typeface="+mn-ea"/>
              </a:rPr>
              <a:t>June 30, 2020, 00 UTC</a:t>
            </a:r>
            <a:endParaRPr lang="en-US" sz="1800" b="1" dirty="0">
              <a:latin typeface="Calibri" panose="020F0502020204030204"/>
              <a:ea typeface="+mn-ea"/>
            </a:endParaRPr>
          </a:p>
          <a:p>
            <a:pPr defTabSz="685800"/>
            <a:r>
              <a:rPr lang="en-US" sz="1800" b="1" dirty="0">
                <a:latin typeface="Calibri" panose="020F0502020204030204"/>
                <a:ea typeface="+mn-ea"/>
              </a:rPr>
              <a:t>d – July 27, 2022, 00 UTC</a:t>
            </a:r>
          </a:p>
          <a:p>
            <a:pPr defTabSz="685800"/>
            <a:r>
              <a:rPr lang="en-US" sz="1050" dirty="0">
                <a:ea typeface="+mn-ea"/>
              </a:rPr>
              <a:t> </a:t>
            </a:r>
            <a:endParaRPr lang="ru-RU" sz="1050" dirty="0">
              <a:ea typeface="+mn-ea"/>
            </a:endParaRPr>
          </a:p>
        </p:txBody>
      </p:sp>
      <p:pic>
        <p:nvPicPr>
          <p:cNvPr id="4" name="Рисунок 3"/>
          <p:cNvPicPr>
            <a:picLocks noChangeAspect="1"/>
          </p:cNvPicPr>
          <p:nvPr/>
        </p:nvPicPr>
        <p:blipFill>
          <a:blip r:embed="rId2"/>
          <a:stretch>
            <a:fillRect/>
          </a:stretch>
        </p:blipFill>
        <p:spPr>
          <a:xfrm>
            <a:off x="2609510" y="728411"/>
            <a:ext cx="6381170" cy="3923102"/>
          </a:xfrm>
          <a:prstGeom prst="rect">
            <a:avLst/>
          </a:prstGeom>
        </p:spPr>
      </p:pic>
    </p:spTree>
    <p:extLst>
      <p:ext uri="{BB962C8B-B14F-4D97-AF65-F5344CB8AC3E}">
        <p14:creationId xmlns:p14="http://schemas.microsoft.com/office/powerpoint/2010/main" val="39602272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3"/>
          <p:cNvSpPr txBox="1">
            <a:spLocks noGrp="1"/>
          </p:cNvSpPr>
          <p:nvPr>
            <p:ph type="sldNum" idx="12"/>
          </p:nvPr>
        </p:nvSpPr>
        <p:spPr>
          <a:xfrm>
            <a:off x="6057900" y="4767263"/>
            <a:ext cx="16002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CA"/>
              <a:pPr defTabSz="685800"/>
              <a:t>70</a:t>
            </a:fld>
            <a:endParaRPr/>
          </a:p>
        </p:txBody>
      </p:sp>
      <p:pic>
        <p:nvPicPr>
          <p:cNvPr id="271" name="Google Shape;271;p13" descr="A map of the world&#10;&#10;AI-generated content may be incorrect."/>
          <p:cNvPicPr preferRelativeResize="0"/>
          <p:nvPr/>
        </p:nvPicPr>
        <p:blipFill rotWithShape="1">
          <a:blip r:embed="rId3">
            <a:alphaModFix/>
          </a:blip>
          <a:srcRect/>
          <a:stretch/>
        </p:blipFill>
        <p:spPr>
          <a:xfrm>
            <a:off x="3923928" y="1710410"/>
            <a:ext cx="3883614" cy="3000092"/>
          </a:xfrm>
          <a:prstGeom prst="rect">
            <a:avLst/>
          </a:prstGeom>
          <a:noFill/>
          <a:ln>
            <a:noFill/>
          </a:ln>
        </p:spPr>
      </p:pic>
      <p:pic>
        <p:nvPicPr>
          <p:cNvPr id="272" name="Google Shape;272;p13" descr="A map of the world&#10;&#10;AI-generated content may be incorrect."/>
          <p:cNvPicPr preferRelativeResize="0"/>
          <p:nvPr/>
        </p:nvPicPr>
        <p:blipFill rotWithShape="1">
          <a:blip r:embed="rId4">
            <a:alphaModFix/>
          </a:blip>
          <a:srcRect l="17552" b="7385"/>
          <a:stretch/>
        </p:blipFill>
        <p:spPr>
          <a:xfrm>
            <a:off x="1318172" y="1694680"/>
            <a:ext cx="3201953" cy="2778554"/>
          </a:xfrm>
          <a:prstGeom prst="rect">
            <a:avLst/>
          </a:prstGeom>
          <a:noFill/>
          <a:ln>
            <a:noFill/>
          </a:ln>
        </p:spPr>
      </p:pic>
      <p:sp>
        <p:nvSpPr>
          <p:cNvPr id="273" name="Google Shape;273;p13"/>
          <p:cNvSpPr txBox="1"/>
          <p:nvPr/>
        </p:nvSpPr>
        <p:spPr>
          <a:xfrm>
            <a:off x="1084036" y="772639"/>
            <a:ext cx="6153150" cy="684773"/>
          </a:xfrm>
          <a:prstGeom prst="rect">
            <a:avLst/>
          </a:prstGeom>
          <a:noFill/>
          <a:ln>
            <a:noFill/>
          </a:ln>
        </p:spPr>
        <p:txBody>
          <a:bodyPr spcFirstLastPara="1" wrap="square" lIns="68569" tIns="34275" rIns="68569" bIns="34275" anchor="t" anchorCtr="0">
            <a:spAutoFit/>
          </a:bodyPr>
          <a:lstStyle/>
          <a:p>
            <a:pPr algn="ctr" defTabSz="685800"/>
            <a:r>
              <a:rPr lang="en-CA" sz="2000" b="1" dirty="0">
                <a:effectLst>
                  <a:outerShdw blurRad="38100" dist="38100" dir="2700000" algn="tl">
                    <a:srgbClr val="000000">
                      <a:alpha val="43137"/>
                    </a:srgbClr>
                  </a:outerShdw>
                </a:effectLst>
                <a:latin typeface="Calibri"/>
                <a:ea typeface="Calibri"/>
                <a:cs typeface="Calibri"/>
                <a:sym typeface="Calibri"/>
              </a:rPr>
              <a:t>Differences between CFSR and ERA5 reanalysis</a:t>
            </a:r>
            <a:endParaRPr b="1" dirty="0">
              <a:effectLst>
                <a:outerShdw blurRad="38100" dist="38100" dir="2700000" algn="tl">
                  <a:srgbClr val="000000">
                    <a:alpha val="43137"/>
                  </a:srgbClr>
                </a:outerShdw>
              </a:effectLst>
            </a:endParaRPr>
          </a:p>
          <a:p>
            <a:pPr algn="ctr" defTabSz="685800"/>
            <a:r>
              <a:rPr lang="en-CA" sz="2000" b="1" dirty="0">
                <a:effectLst>
                  <a:outerShdw blurRad="38100" dist="38100" dir="2700000" algn="tl">
                    <a:srgbClr val="000000">
                      <a:alpha val="43137"/>
                    </a:srgbClr>
                  </a:outerShdw>
                </a:effectLst>
                <a:latin typeface="Calibri"/>
                <a:ea typeface="Calibri"/>
                <a:cs typeface="Calibri"/>
                <a:sym typeface="Calibri"/>
              </a:rPr>
              <a:t>tercile categories</a:t>
            </a:r>
            <a:endParaRPr b="1" dirty="0">
              <a:effectLst>
                <a:outerShdw blurRad="38100" dist="38100" dir="2700000" algn="tl">
                  <a:srgbClr val="000000">
                    <a:alpha val="43137"/>
                  </a:srgbClr>
                </a:outerShdw>
              </a:effectLst>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14" descr="A map of the north pole&#10;&#10;AI-generated content may be incorrect."/>
          <p:cNvPicPr preferRelativeResize="0"/>
          <p:nvPr/>
        </p:nvPicPr>
        <p:blipFill rotWithShape="1">
          <a:blip r:embed="rId3">
            <a:alphaModFix/>
          </a:blip>
          <a:srcRect l="-3363" t="6579" r="3871" b="-715"/>
          <a:stretch/>
        </p:blipFill>
        <p:spPr>
          <a:xfrm>
            <a:off x="1096106" y="174075"/>
            <a:ext cx="2773769" cy="2634976"/>
          </a:xfrm>
          <a:prstGeom prst="rect">
            <a:avLst/>
          </a:prstGeom>
          <a:noFill/>
          <a:ln>
            <a:noFill/>
          </a:ln>
        </p:spPr>
      </p:pic>
      <p:sp>
        <p:nvSpPr>
          <p:cNvPr id="281" name="Google Shape;281;p14"/>
          <p:cNvSpPr txBox="1">
            <a:spLocks noGrp="1"/>
          </p:cNvSpPr>
          <p:nvPr>
            <p:ph type="sldNum" idx="12"/>
          </p:nvPr>
        </p:nvSpPr>
        <p:spPr>
          <a:xfrm>
            <a:off x="6057900" y="4767263"/>
            <a:ext cx="16002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CA"/>
              <a:pPr defTabSz="685800"/>
              <a:t>71</a:t>
            </a:fld>
            <a:endParaRPr/>
          </a:p>
        </p:txBody>
      </p:sp>
      <p:sp>
        <p:nvSpPr>
          <p:cNvPr id="282" name="Google Shape;282;p14" descr="https://www.wmolc.org/modules/data/plot/autograds4/download_PMME.php?filename=data/PMME205.211.133.12864785.gif"/>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283" name="Google Shape;283;p14" descr="https://www.wmolc.org/modules/data/plot/autograds4/download_PMME.php?filename=data/PMME205.211.133.12864785.gif"/>
          <p:cNvSpPr/>
          <p:nvPr/>
        </p:nvSpPr>
        <p:spPr>
          <a:xfrm>
            <a:off x="1373981" y="17231"/>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284" name="Google Shape;284;p14"/>
          <p:cNvSpPr txBox="1"/>
          <p:nvPr/>
        </p:nvSpPr>
        <p:spPr>
          <a:xfrm>
            <a:off x="1189864" y="-74544"/>
            <a:ext cx="2139998" cy="315441"/>
          </a:xfrm>
          <a:prstGeom prst="rect">
            <a:avLst/>
          </a:prstGeom>
          <a:noFill/>
          <a:ln>
            <a:noFill/>
          </a:ln>
        </p:spPr>
        <p:txBody>
          <a:bodyPr spcFirstLastPara="1" wrap="square" lIns="68569" tIns="34275" rIns="68569" bIns="34275" anchor="t" anchorCtr="0">
            <a:spAutoFit/>
          </a:bodyPr>
          <a:lstStyle/>
          <a:p>
            <a:pPr algn="ctr" defTabSz="685800"/>
            <a:r>
              <a:rPr lang="en-CA" sz="1600" b="1" dirty="0">
                <a:effectLst>
                  <a:outerShdw blurRad="38100" dist="38100" dir="2700000" algn="tl">
                    <a:srgbClr val="000000">
                      <a:alpha val="43137"/>
                    </a:srgbClr>
                  </a:outerShdw>
                </a:effectLst>
                <a:latin typeface="Calibri"/>
                <a:ea typeface="Calibri"/>
                <a:cs typeface="Calibri"/>
                <a:sym typeface="Calibri"/>
              </a:rPr>
              <a:t>Forecast, </a:t>
            </a:r>
            <a:r>
              <a:rPr lang="en-CA" sz="1600" b="1" dirty="0" err="1">
                <a:effectLst>
                  <a:outerShdw blurRad="38100" dist="38100" dir="2700000" algn="tl">
                    <a:srgbClr val="000000">
                      <a:alpha val="43137"/>
                    </a:srgbClr>
                  </a:outerShdw>
                </a:effectLst>
                <a:latin typeface="Calibri"/>
                <a:ea typeface="Calibri"/>
                <a:cs typeface="Calibri"/>
                <a:sym typeface="Calibri"/>
              </a:rPr>
              <a:t>prec</a:t>
            </a:r>
            <a:r>
              <a:rPr lang="en-CA" sz="1600" b="1" dirty="0">
                <a:effectLst>
                  <a:outerShdw blurRad="38100" dist="38100" dir="2700000" algn="tl">
                    <a:srgbClr val="000000">
                      <a:alpha val="43137"/>
                    </a:srgbClr>
                  </a:outerShdw>
                </a:effectLst>
                <a:latin typeface="Calibri"/>
                <a:ea typeface="Calibri"/>
                <a:cs typeface="Calibri"/>
                <a:sym typeface="Calibri"/>
              </a:rPr>
              <a:t> JJA 2025</a:t>
            </a:r>
            <a:endParaRPr sz="1100" b="1" dirty="0">
              <a:effectLst>
                <a:outerShdw blurRad="38100" dist="38100" dir="2700000" algn="tl">
                  <a:srgbClr val="000000">
                    <a:alpha val="43137"/>
                  </a:srgbClr>
                </a:outerShdw>
              </a:effectLst>
            </a:endParaRPr>
          </a:p>
        </p:txBody>
      </p:sp>
      <p:sp>
        <p:nvSpPr>
          <p:cNvPr id="285" name="Google Shape;285;p14"/>
          <p:cNvSpPr txBox="1"/>
          <p:nvPr/>
        </p:nvSpPr>
        <p:spPr>
          <a:xfrm>
            <a:off x="3878153" y="131531"/>
            <a:ext cx="1557943" cy="623217"/>
          </a:xfrm>
          <a:prstGeom prst="rect">
            <a:avLst/>
          </a:prstGeom>
          <a:noFill/>
          <a:ln>
            <a:noFill/>
          </a:ln>
        </p:spPr>
        <p:txBody>
          <a:bodyPr spcFirstLastPara="1" wrap="square" lIns="68569" tIns="34275" rIns="68569" bIns="34275" anchor="t" anchorCtr="0">
            <a:spAutoFit/>
          </a:bodyPr>
          <a:lstStyle/>
          <a:p>
            <a:pPr defTabSz="685800"/>
            <a:r>
              <a:rPr lang="en-CA" sz="1800" dirty="0">
                <a:latin typeface="Calibri"/>
                <a:ea typeface="Calibri"/>
                <a:cs typeface="Calibri"/>
                <a:sym typeface="Calibri"/>
              </a:rPr>
              <a:t>Verification: </a:t>
            </a:r>
            <a:endParaRPr sz="1050" dirty="0"/>
          </a:p>
          <a:p>
            <a:pPr defTabSz="685800"/>
            <a:r>
              <a:rPr lang="en-CA" sz="1800" dirty="0">
                <a:latin typeface="Calibri"/>
                <a:ea typeface="Calibri"/>
                <a:cs typeface="Calibri"/>
                <a:sym typeface="Calibri"/>
              </a:rPr>
              <a:t>Precipitation</a:t>
            </a:r>
            <a:endParaRPr sz="1050" dirty="0"/>
          </a:p>
        </p:txBody>
      </p:sp>
      <p:graphicFrame>
        <p:nvGraphicFramePr>
          <p:cNvPr id="286" name="Google Shape;286;p14"/>
          <p:cNvGraphicFramePr/>
          <p:nvPr>
            <p:extLst>
              <p:ext uri="{D42A27DB-BD31-4B8C-83A1-F6EECF244321}">
                <p14:modId xmlns:p14="http://schemas.microsoft.com/office/powerpoint/2010/main" val="1785771089"/>
              </p:ext>
            </p:extLst>
          </p:nvPr>
        </p:nvGraphicFramePr>
        <p:xfrm>
          <a:off x="228600" y="2714625"/>
          <a:ext cx="8686801" cy="2320752"/>
        </p:xfrm>
        <a:graphic>
          <a:graphicData uri="http://schemas.openxmlformats.org/drawingml/2006/table">
            <a:tbl>
              <a:tblPr firstRow="1" bandRow="1">
                <a:noFill/>
              </a:tblPr>
              <a:tblGrid>
                <a:gridCol w="1171575">
                  <a:extLst>
                    <a:ext uri="{9D8B030D-6E8A-4147-A177-3AD203B41FA5}">
                      <a16:colId xmlns:a16="http://schemas.microsoft.com/office/drawing/2014/main" val="20000"/>
                    </a:ext>
                  </a:extLst>
                </a:gridCol>
                <a:gridCol w="2657475">
                  <a:extLst>
                    <a:ext uri="{9D8B030D-6E8A-4147-A177-3AD203B41FA5}">
                      <a16:colId xmlns:a16="http://schemas.microsoft.com/office/drawing/2014/main" val="20001"/>
                    </a:ext>
                  </a:extLst>
                </a:gridCol>
                <a:gridCol w="3686175">
                  <a:extLst>
                    <a:ext uri="{9D8B030D-6E8A-4147-A177-3AD203B41FA5}">
                      <a16:colId xmlns:a16="http://schemas.microsoft.com/office/drawing/2014/main" val="20002"/>
                    </a:ext>
                  </a:extLst>
                </a:gridCol>
                <a:gridCol w="1171576">
                  <a:extLst>
                    <a:ext uri="{9D8B030D-6E8A-4147-A177-3AD203B41FA5}">
                      <a16:colId xmlns:a16="http://schemas.microsoft.com/office/drawing/2014/main" val="20003"/>
                    </a:ext>
                  </a:extLst>
                </a:gridCol>
              </a:tblGrid>
              <a:tr h="229779">
                <a:tc>
                  <a:txBody>
                    <a:bodyPr/>
                    <a:lstStyle/>
                    <a:p>
                      <a:pPr marL="0" marR="0" lvl="0" indent="0" algn="l" rtl="0">
                        <a:spcBef>
                          <a:spcPts val="0"/>
                        </a:spcBef>
                        <a:spcAft>
                          <a:spcPts val="0"/>
                        </a:spcAft>
                        <a:buNone/>
                      </a:pPr>
                      <a:r>
                        <a:rPr lang="en-CA" sz="1050" dirty="0" err="1">
                          <a:solidFill>
                            <a:schemeClr val="dk1"/>
                          </a:solidFill>
                        </a:rPr>
                        <a:t>Verif</a:t>
                      </a:r>
                      <a:r>
                        <a:rPr lang="en-CA" sz="1050" dirty="0">
                          <a:solidFill>
                            <a:schemeClr val="dk1"/>
                          </a:solidFill>
                        </a:rPr>
                        <a:t>:</a:t>
                      </a:r>
                      <a:endParaRPr sz="700" dirty="0"/>
                    </a:p>
                  </a:txBody>
                  <a:tcPr marL="68588" marR="68588" marT="34294" marB="34294"/>
                </a:tc>
                <a:tc>
                  <a:txBody>
                    <a:bodyPr/>
                    <a:lstStyle/>
                    <a:p>
                      <a:pPr marL="0" marR="0" lvl="0" indent="0" algn="l" rtl="0">
                        <a:spcBef>
                          <a:spcPts val="0"/>
                        </a:spcBef>
                        <a:spcAft>
                          <a:spcPts val="0"/>
                        </a:spcAft>
                        <a:buNone/>
                      </a:pPr>
                      <a:r>
                        <a:rPr lang="en-CA" sz="1050">
                          <a:solidFill>
                            <a:schemeClr val="dk1"/>
                          </a:solidFill>
                        </a:rPr>
                        <a:t>Forecast FMA</a:t>
                      </a:r>
                      <a:endParaRPr sz="700"/>
                    </a:p>
                  </a:txBody>
                  <a:tcPr marL="68588" marR="68588" marT="34294" marB="34294"/>
                </a:tc>
                <a:tc>
                  <a:txBody>
                    <a:bodyPr/>
                    <a:lstStyle/>
                    <a:p>
                      <a:pPr marL="0" marR="0" lvl="0" indent="0" algn="l" rtl="0">
                        <a:spcBef>
                          <a:spcPts val="0"/>
                        </a:spcBef>
                        <a:spcAft>
                          <a:spcPts val="0"/>
                        </a:spcAft>
                        <a:buNone/>
                      </a:pPr>
                      <a:r>
                        <a:rPr lang="en-CA" sz="1050">
                          <a:solidFill>
                            <a:schemeClr val="dk1"/>
                          </a:solidFill>
                        </a:rPr>
                        <a:t>ERA5 Reanalysis</a:t>
                      </a:r>
                      <a:endParaRPr sz="700"/>
                    </a:p>
                  </a:txBody>
                  <a:tcPr marL="68588" marR="68588" marT="34294" marB="34294"/>
                </a:tc>
                <a:tc>
                  <a:txBody>
                    <a:bodyPr/>
                    <a:lstStyle/>
                    <a:p>
                      <a:pPr marL="0" marR="0" lvl="0" indent="0" algn="l" rtl="0">
                        <a:spcBef>
                          <a:spcPts val="0"/>
                        </a:spcBef>
                        <a:spcAft>
                          <a:spcPts val="0"/>
                        </a:spcAft>
                        <a:buNone/>
                      </a:pPr>
                      <a:r>
                        <a:rPr lang="en-CA" sz="1050">
                          <a:solidFill>
                            <a:schemeClr val="dk1"/>
                          </a:solidFill>
                        </a:rPr>
                        <a:t>Subj. Result </a:t>
                      </a:r>
                      <a:endParaRPr sz="700"/>
                    </a:p>
                  </a:txBody>
                  <a:tcPr marL="68588" marR="68588" marT="34294" marB="34294"/>
                </a:tc>
                <a:extLst>
                  <a:ext uri="{0D108BD9-81ED-4DB2-BD59-A6C34878D82A}">
                    <a16:rowId xmlns:a16="http://schemas.microsoft.com/office/drawing/2014/main" val="10000"/>
                  </a:ext>
                </a:extLst>
              </a:tr>
              <a:tr h="390619">
                <a:tc>
                  <a:txBody>
                    <a:bodyPr/>
                    <a:lstStyle/>
                    <a:p>
                      <a:pPr marL="0" marR="0" lvl="0" indent="0" algn="l" rtl="0">
                        <a:spcBef>
                          <a:spcPts val="0"/>
                        </a:spcBef>
                        <a:spcAft>
                          <a:spcPts val="0"/>
                        </a:spcAft>
                        <a:buNone/>
                      </a:pPr>
                      <a:r>
                        <a:rPr lang="en-CA" sz="1050" b="0" dirty="0">
                          <a:solidFill>
                            <a:schemeClr val="dk1"/>
                          </a:solidFill>
                        </a:rPr>
                        <a:t>Alaska, W. Can</a:t>
                      </a:r>
                      <a:endParaRPr sz="700" dirty="0"/>
                    </a:p>
                  </a:txBody>
                  <a:tcPr marL="68588" marR="68588" marT="34294" marB="34294"/>
                </a:tc>
                <a:tc>
                  <a:txBody>
                    <a:bodyPr/>
                    <a:lstStyle/>
                    <a:p>
                      <a:pPr marL="0" marR="0" lvl="0" indent="0" algn="l" rtl="0">
                        <a:spcBef>
                          <a:spcPts val="0"/>
                        </a:spcBef>
                        <a:spcAft>
                          <a:spcPts val="0"/>
                        </a:spcAft>
                        <a:buNone/>
                      </a:pPr>
                      <a:r>
                        <a:rPr lang="en-CA" sz="1050" b="0" dirty="0">
                          <a:solidFill>
                            <a:schemeClr val="dk1"/>
                          </a:solidFill>
                        </a:rPr>
                        <a:t>Above normal in the west</a:t>
                      </a:r>
                      <a:endParaRPr sz="700"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050" b="0" dirty="0">
                          <a:solidFill>
                            <a:schemeClr val="dk1"/>
                          </a:solidFill>
                        </a:rPr>
                        <a:t>Above normal in the west, below normal in the E and S</a:t>
                      </a:r>
                      <a:endParaRPr sz="700" dirty="0"/>
                    </a:p>
                  </a:txBody>
                  <a:tcPr marL="68588" marR="68588" marT="34294" marB="34294"/>
                </a:tc>
                <a:tc>
                  <a:txBody>
                    <a:bodyPr/>
                    <a:lstStyle/>
                    <a:p>
                      <a:pPr marL="0" marR="0" lvl="0" indent="0" algn="l" rtl="0">
                        <a:spcBef>
                          <a:spcPts val="0"/>
                        </a:spcBef>
                        <a:spcAft>
                          <a:spcPts val="0"/>
                        </a:spcAft>
                        <a:buNone/>
                      </a:pPr>
                      <a:r>
                        <a:rPr lang="en-CA" sz="1050" b="0">
                          <a:solidFill>
                            <a:schemeClr val="dk1"/>
                          </a:solidFill>
                        </a:rPr>
                        <a:t>40% where forecast</a:t>
                      </a:r>
                      <a:endParaRPr sz="700"/>
                    </a:p>
                  </a:txBody>
                  <a:tcPr marL="68588" marR="68588" marT="34294" marB="34294"/>
                </a:tc>
                <a:extLst>
                  <a:ext uri="{0D108BD9-81ED-4DB2-BD59-A6C34878D82A}">
                    <a16:rowId xmlns:a16="http://schemas.microsoft.com/office/drawing/2014/main" val="10001"/>
                  </a:ext>
                </a:extLst>
              </a:tr>
              <a:tr h="229779">
                <a:tc>
                  <a:txBody>
                    <a:bodyPr/>
                    <a:lstStyle/>
                    <a:p>
                      <a:pPr marL="0" marR="0" lvl="0" indent="0" algn="l" rtl="0">
                        <a:spcBef>
                          <a:spcPts val="0"/>
                        </a:spcBef>
                        <a:spcAft>
                          <a:spcPts val="0"/>
                        </a:spcAft>
                        <a:buNone/>
                      </a:pPr>
                      <a:r>
                        <a:rPr lang="en-CA" sz="1050" b="0" dirty="0">
                          <a:solidFill>
                            <a:schemeClr val="dk1"/>
                          </a:solidFill>
                        </a:rPr>
                        <a:t>C. - E. Canada</a:t>
                      </a:r>
                      <a:endParaRPr sz="700" dirty="0"/>
                    </a:p>
                  </a:txBody>
                  <a:tcPr marL="68588" marR="68588" marT="34294" marB="34294"/>
                </a:tc>
                <a:tc>
                  <a:txBody>
                    <a:bodyPr/>
                    <a:lstStyle/>
                    <a:p>
                      <a:pPr marL="0" marR="0" lvl="0" indent="0" algn="l" rtl="0">
                        <a:spcBef>
                          <a:spcPts val="0"/>
                        </a:spcBef>
                        <a:spcAft>
                          <a:spcPts val="0"/>
                        </a:spcAft>
                        <a:buNone/>
                      </a:pPr>
                      <a:r>
                        <a:rPr lang="en-CA" sz="1050" dirty="0">
                          <a:solidFill>
                            <a:schemeClr val="dk1"/>
                          </a:solidFill>
                        </a:rPr>
                        <a:t>Equal chances, above in the north</a:t>
                      </a:r>
                      <a:endParaRPr sz="700"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050" b="0" dirty="0">
                          <a:solidFill>
                            <a:schemeClr val="dk1"/>
                          </a:solidFill>
                        </a:rPr>
                        <a:t>Below normal in the west, near normal in the east</a:t>
                      </a:r>
                      <a:endParaRPr sz="700" dirty="0"/>
                    </a:p>
                  </a:txBody>
                  <a:tcPr marL="68588" marR="68588" marT="34294" marB="34294"/>
                </a:tc>
                <a:tc>
                  <a:txBody>
                    <a:bodyPr/>
                    <a:lstStyle/>
                    <a:p>
                      <a:pPr marL="0" marR="0" lvl="0" indent="0" algn="l" rtl="0">
                        <a:spcBef>
                          <a:spcPts val="0"/>
                        </a:spcBef>
                        <a:spcAft>
                          <a:spcPts val="0"/>
                        </a:spcAft>
                        <a:buNone/>
                      </a:pPr>
                      <a:r>
                        <a:rPr lang="en-CA" sz="1050">
                          <a:solidFill>
                            <a:schemeClr val="dk1"/>
                          </a:solidFill>
                        </a:rPr>
                        <a:t>~</a:t>
                      </a:r>
                      <a:endParaRPr sz="700"/>
                    </a:p>
                  </a:txBody>
                  <a:tcPr marL="68588" marR="68588" marT="34294" marB="34294"/>
                </a:tc>
                <a:extLst>
                  <a:ext uri="{0D108BD9-81ED-4DB2-BD59-A6C34878D82A}">
                    <a16:rowId xmlns:a16="http://schemas.microsoft.com/office/drawing/2014/main" val="10002"/>
                  </a:ext>
                </a:extLst>
              </a:tr>
              <a:tr h="390619">
                <a:tc>
                  <a:txBody>
                    <a:bodyPr/>
                    <a:lstStyle/>
                    <a:p>
                      <a:pPr marL="0" marR="0" lvl="0" indent="0" algn="l" rtl="0">
                        <a:spcBef>
                          <a:spcPts val="0"/>
                        </a:spcBef>
                        <a:spcAft>
                          <a:spcPts val="0"/>
                        </a:spcAft>
                        <a:buNone/>
                      </a:pPr>
                      <a:r>
                        <a:rPr lang="en-CA" sz="1050">
                          <a:solidFill>
                            <a:schemeClr val="dk1"/>
                          </a:solidFill>
                        </a:rPr>
                        <a:t>W. Nordic</a:t>
                      </a:r>
                      <a:endParaRPr sz="700"/>
                    </a:p>
                  </a:txBody>
                  <a:tcPr marL="68588" marR="68588" marT="34294" marB="34294"/>
                </a:tc>
                <a:tc>
                  <a:txBody>
                    <a:bodyPr/>
                    <a:lstStyle/>
                    <a:p>
                      <a:pPr marL="0" marR="0" lvl="0" indent="0" algn="l" rtl="0">
                        <a:spcBef>
                          <a:spcPts val="0"/>
                        </a:spcBef>
                        <a:spcAft>
                          <a:spcPts val="0"/>
                        </a:spcAft>
                        <a:buNone/>
                      </a:pPr>
                      <a:r>
                        <a:rPr lang="en-CA" sz="1050" dirty="0">
                          <a:solidFill>
                            <a:schemeClr val="dk1"/>
                          </a:solidFill>
                        </a:rPr>
                        <a:t>Above normal in the region center, mostly equal chances</a:t>
                      </a:r>
                      <a:endParaRPr sz="700" dirty="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050" dirty="0">
                          <a:solidFill>
                            <a:schemeClr val="dk1"/>
                          </a:solidFill>
                        </a:rPr>
                        <a:t>Mostly above normal</a:t>
                      </a:r>
                      <a:endParaRPr sz="700" dirty="0"/>
                    </a:p>
                  </a:txBody>
                  <a:tcPr marL="68588" marR="68588" marT="34294" marB="34294"/>
                </a:tc>
                <a:tc>
                  <a:txBody>
                    <a:bodyPr/>
                    <a:lstStyle/>
                    <a:p>
                      <a:pPr marL="0" marR="0" lvl="0" indent="0" algn="l" rtl="0">
                        <a:spcBef>
                          <a:spcPts val="0"/>
                        </a:spcBef>
                        <a:spcAft>
                          <a:spcPts val="0"/>
                        </a:spcAft>
                        <a:buNone/>
                      </a:pPr>
                      <a:r>
                        <a:rPr lang="en-CA" sz="1050" dirty="0">
                          <a:solidFill>
                            <a:schemeClr val="dk1"/>
                          </a:solidFill>
                        </a:rPr>
                        <a:t>~</a:t>
                      </a:r>
                      <a:endParaRPr sz="700" dirty="0"/>
                    </a:p>
                  </a:txBody>
                  <a:tcPr marL="68588" marR="68588" marT="34294" marB="34294"/>
                </a:tc>
                <a:extLst>
                  <a:ext uri="{0D108BD9-81ED-4DB2-BD59-A6C34878D82A}">
                    <a16:rowId xmlns:a16="http://schemas.microsoft.com/office/drawing/2014/main" val="10003"/>
                  </a:ext>
                </a:extLst>
              </a:tr>
              <a:tr h="229779">
                <a:tc>
                  <a:txBody>
                    <a:bodyPr/>
                    <a:lstStyle/>
                    <a:p>
                      <a:pPr marL="0" marR="0" lvl="0" indent="0" algn="l" rtl="0">
                        <a:spcBef>
                          <a:spcPts val="0"/>
                        </a:spcBef>
                        <a:spcAft>
                          <a:spcPts val="0"/>
                        </a:spcAft>
                        <a:buNone/>
                      </a:pPr>
                      <a:r>
                        <a:rPr lang="en-CA" sz="1050" dirty="0">
                          <a:solidFill>
                            <a:schemeClr val="dk1"/>
                          </a:solidFill>
                        </a:rPr>
                        <a:t> E. Nordic</a:t>
                      </a:r>
                      <a:endParaRPr sz="1050" dirty="0">
                        <a:solidFill>
                          <a:schemeClr val="dk1"/>
                        </a:solidFill>
                      </a:endParaRPr>
                    </a:p>
                  </a:txBody>
                  <a:tcPr marL="68588" marR="68588" marT="34294" marB="34294"/>
                </a:tc>
                <a:tc>
                  <a:txBody>
                    <a:bodyPr/>
                    <a:lstStyle/>
                    <a:p>
                      <a:pPr marL="0" marR="0" lvl="0" indent="0" algn="l" rtl="0">
                        <a:spcBef>
                          <a:spcPts val="0"/>
                        </a:spcBef>
                        <a:spcAft>
                          <a:spcPts val="0"/>
                        </a:spcAft>
                        <a:buNone/>
                      </a:pPr>
                      <a:r>
                        <a:rPr lang="en-CA" sz="1050" dirty="0">
                          <a:solidFill>
                            <a:schemeClr val="dk1"/>
                          </a:solidFill>
                        </a:rPr>
                        <a:t>Below normal in the south, equal chances</a:t>
                      </a:r>
                      <a:endParaRPr sz="700" dirty="0"/>
                    </a:p>
                  </a:txBody>
                  <a:tcPr marL="68588" marR="68588" marT="34294" marB="34294"/>
                </a:tc>
                <a:tc>
                  <a:txBody>
                    <a:bodyPr/>
                    <a:lstStyle/>
                    <a:p>
                      <a:pPr marL="0" marR="0" lvl="0" indent="0" algn="l" rtl="0">
                        <a:spcBef>
                          <a:spcPts val="0"/>
                        </a:spcBef>
                        <a:spcAft>
                          <a:spcPts val="0"/>
                        </a:spcAft>
                        <a:buNone/>
                      </a:pPr>
                      <a:r>
                        <a:rPr lang="en-CA" sz="1050">
                          <a:solidFill>
                            <a:schemeClr val="dk1"/>
                          </a:solidFill>
                        </a:rPr>
                        <a:t>Mostly near normal</a:t>
                      </a:r>
                      <a:endParaRPr sz="700"/>
                    </a:p>
                  </a:txBody>
                  <a:tcPr marL="68588" marR="68588" marT="34294" marB="34294"/>
                </a:tc>
                <a:tc>
                  <a:txBody>
                    <a:bodyPr/>
                    <a:lstStyle/>
                    <a:p>
                      <a:pPr marL="0" marR="0" lvl="0" indent="0" algn="l" rtl="0">
                        <a:spcBef>
                          <a:spcPts val="0"/>
                        </a:spcBef>
                        <a:spcAft>
                          <a:spcPts val="0"/>
                        </a:spcAft>
                        <a:buNone/>
                      </a:pPr>
                      <a:r>
                        <a:rPr lang="en-CA" sz="1050">
                          <a:solidFill>
                            <a:schemeClr val="dk1"/>
                          </a:solidFill>
                        </a:rPr>
                        <a:t>~</a:t>
                      </a:r>
                      <a:endParaRPr sz="700"/>
                    </a:p>
                  </a:txBody>
                  <a:tcPr marL="68588" marR="68588" marT="34294" marB="34294"/>
                </a:tc>
                <a:extLst>
                  <a:ext uri="{0D108BD9-81ED-4DB2-BD59-A6C34878D82A}">
                    <a16:rowId xmlns:a16="http://schemas.microsoft.com/office/drawing/2014/main" val="10004"/>
                  </a:ext>
                </a:extLst>
              </a:tr>
              <a:tr h="229779">
                <a:tc>
                  <a:txBody>
                    <a:bodyPr/>
                    <a:lstStyle/>
                    <a:p>
                      <a:pPr marL="0" marR="0" lvl="0" indent="0" algn="l" rtl="0">
                        <a:spcBef>
                          <a:spcPts val="0"/>
                        </a:spcBef>
                        <a:spcAft>
                          <a:spcPts val="0"/>
                        </a:spcAft>
                        <a:buNone/>
                      </a:pPr>
                      <a:r>
                        <a:rPr lang="en-CA" sz="1050">
                          <a:solidFill>
                            <a:schemeClr val="dk1"/>
                          </a:solidFill>
                        </a:rPr>
                        <a:t>W. Siberia</a:t>
                      </a:r>
                      <a:endParaRPr sz="700"/>
                    </a:p>
                  </a:txBody>
                  <a:tcPr marL="68588" marR="68588" marT="34294" marB="34294"/>
                </a:tc>
                <a:tc>
                  <a:txBody>
                    <a:bodyPr/>
                    <a:lstStyle/>
                    <a:p>
                      <a:pPr marL="0" marR="0" lvl="0" indent="0" algn="l" rtl="0">
                        <a:spcBef>
                          <a:spcPts val="0"/>
                        </a:spcBef>
                        <a:spcAft>
                          <a:spcPts val="0"/>
                        </a:spcAft>
                        <a:buNone/>
                      </a:pPr>
                      <a:r>
                        <a:rPr lang="en-CA" sz="1050">
                          <a:solidFill>
                            <a:schemeClr val="dk1"/>
                          </a:solidFill>
                        </a:rPr>
                        <a:t>Equal chances</a:t>
                      </a:r>
                      <a:endParaRPr sz="700"/>
                    </a:p>
                  </a:txBody>
                  <a:tcPr marL="68588" marR="68588" marT="34294" marB="34294"/>
                </a:tc>
                <a:tc>
                  <a:txBody>
                    <a:bodyPr/>
                    <a:lstStyle/>
                    <a:p>
                      <a:pPr marL="0" marR="0" lvl="0" indent="0" algn="l" rtl="0">
                        <a:spcBef>
                          <a:spcPts val="0"/>
                        </a:spcBef>
                        <a:spcAft>
                          <a:spcPts val="0"/>
                        </a:spcAft>
                        <a:buNone/>
                      </a:pPr>
                      <a:r>
                        <a:rPr lang="en-CA" sz="1050" dirty="0">
                          <a:solidFill>
                            <a:schemeClr val="dk1"/>
                          </a:solidFill>
                        </a:rPr>
                        <a:t>Below normal in the east, above in the south</a:t>
                      </a:r>
                      <a:endParaRPr sz="700" dirty="0"/>
                    </a:p>
                  </a:txBody>
                  <a:tcPr marL="68588" marR="68588" marT="34294" marB="34294"/>
                </a:tc>
                <a:tc>
                  <a:txBody>
                    <a:bodyPr/>
                    <a:lstStyle/>
                    <a:p>
                      <a:pPr marL="0" marR="0" lvl="0" indent="0" algn="l" rtl="0">
                        <a:spcBef>
                          <a:spcPts val="0"/>
                        </a:spcBef>
                        <a:spcAft>
                          <a:spcPts val="0"/>
                        </a:spcAft>
                        <a:buNone/>
                      </a:pPr>
                      <a:r>
                        <a:rPr lang="en-CA" sz="1050">
                          <a:solidFill>
                            <a:schemeClr val="dk1"/>
                          </a:solidFill>
                        </a:rPr>
                        <a:t>~</a:t>
                      </a:r>
                      <a:endParaRPr sz="700"/>
                    </a:p>
                  </a:txBody>
                  <a:tcPr marL="68588" marR="68588" marT="34294" marB="34294"/>
                </a:tc>
                <a:extLst>
                  <a:ext uri="{0D108BD9-81ED-4DB2-BD59-A6C34878D82A}">
                    <a16:rowId xmlns:a16="http://schemas.microsoft.com/office/drawing/2014/main" val="10005"/>
                  </a:ext>
                </a:extLst>
              </a:tr>
              <a:tr h="229779">
                <a:tc>
                  <a:txBody>
                    <a:bodyPr/>
                    <a:lstStyle/>
                    <a:p>
                      <a:pPr marL="0" marR="0" lvl="0" indent="0" algn="l" rtl="0">
                        <a:spcBef>
                          <a:spcPts val="0"/>
                        </a:spcBef>
                        <a:spcAft>
                          <a:spcPts val="0"/>
                        </a:spcAft>
                        <a:buNone/>
                      </a:pPr>
                      <a:r>
                        <a:rPr lang="en-CA" sz="1050">
                          <a:solidFill>
                            <a:schemeClr val="dk1"/>
                          </a:solidFill>
                        </a:rPr>
                        <a:t>E. Siberia</a:t>
                      </a:r>
                      <a:endParaRPr sz="700"/>
                    </a:p>
                  </a:txBody>
                  <a:tcPr marL="68588" marR="68588" marT="34294" marB="34294"/>
                </a:tc>
                <a:tc>
                  <a:txBody>
                    <a:bodyPr/>
                    <a:lstStyle/>
                    <a:p>
                      <a:pPr marL="0" marR="0" lvl="0" indent="0" algn="l" rtl="0">
                        <a:spcBef>
                          <a:spcPts val="0"/>
                        </a:spcBef>
                        <a:spcAft>
                          <a:spcPts val="0"/>
                        </a:spcAft>
                        <a:buNone/>
                      </a:pPr>
                      <a:r>
                        <a:rPr lang="en-CA" sz="1050">
                          <a:solidFill>
                            <a:schemeClr val="dk1"/>
                          </a:solidFill>
                        </a:rPr>
                        <a:t>Mostly equal chances</a:t>
                      </a:r>
                      <a:endParaRPr sz="70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050" dirty="0">
                          <a:solidFill>
                            <a:schemeClr val="dk1"/>
                          </a:solidFill>
                        </a:rPr>
                        <a:t>Mostly below normal, equal chances in the southeast</a:t>
                      </a:r>
                      <a:endParaRPr sz="700" dirty="0"/>
                    </a:p>
                  </a:txBody>
                  <a:tcPr marL="68588" marR="68588" marT="34294" marB="34294"/>
                </a:tc>
                <a:tc>
                  <a:txBody>
                    <a:bodyPr/>
                    <a:lstStyle/>
                    <a:p>
                      <a:pPr marL="0" marR="0" lvl="0" indent="0" algn="l" rtl="0">
                        <a:spcBef>
                          <a:spcPts val="0"/>
                        </a:spcBef>
                        <a:spcAft>
                          <a:spcPts val="0"/>
                        </a:spcAft>
                        <a:buNone/>
                      </a:pPr>
                      <a:r>
                        <a:rPr lang="en-CA" sz="1050" dirty="0">
                          <a:solidFill>
                            <a:schemeClr val="dk1"/>
                          </a:solidFill>
                        </a:rPr>
                        <a:t>~</a:t>
                      </a:r>
                      <a:endParaRPr sz="700" dirty="0"/>
                    </a:p>
                  </a:txBody>
                  <a:tcPr marL="68588" marR="68588" marT="34294" marB="34294"/>
                </a:tc>
                <a:extLst>
                  <a:ext uri="{0D108BD9-81ED-4DB2-BD59-A6C34878D82A}">
                    <a16:rowId xmlns:a16="http://schemas.microsoft.com/office/drawing/2014/main" val="10006"/>
                  </a:ext>
                </a:extLst>
              </a:tr>
              <a:tr h="390619">
                <a:tc>
                  <a:txBody>
                    <a:bodyPr/>
                    <a:lstStyle/>
                    <a:p>
                      <a:pPr marL="0" marR="0" lvl="0" indent="0" algn="l" rtl="0">
                        <a:spcBef>
                          <a:spcPts val="0"/>
                        </a:spcBef>
                        <a:spcAft>
                          <a:spcPts val="0"/>
                        </a:spcAft>
                        <a:buNone/>
                      </a:pPr>
                      <a:r>
                        <a:rPr lang="en-CA" sz="1050">
                          <a:solidFill>
                            <a:schemeClr val="dk1"/>
                          </a:solidFill>
                        </a:rPr>
                        <a:t>Chukchi Bering</a:t>
                      </a:r>
                      <a:endParaRPr sz="700"/>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050">
                          <a:solidFill>
                            <a:schemeClr val="dk1"/>
                          </a:solidFill>
                        </a:rPr>
                        <a:t>Mostly equal chances</a:t>
                      </a:r>
                      <a:endParaRPr sz="700"/>
                    </a:p>
                    <a:p>
                      <a:pPr marL="0" marR="0" lvl="0" indent="0" algn="l" rtl="0">
                        <a:spcBef>
                          <a:spcPts val="0"/>
                        </a:spcBef>
                        <a:spcAft>
                          <a:spcPts val="0"/>
                        </a:spcAft>
                        <a:buNone/>
                      </a:pPr>
                      <a:endParaRPr sz="1050">
                        <a:solidFill>
                          <a:schemeClr val="dk1"/>
                        </a:solidFill>
                      </a:endParaRPr>
                    </a:p>
                  </a:txBody>
                  <a:tcPr marL="68588" marR="68588" marT="34294" marB="34294"/>
                </a:tc>
                <a:tc>
                  <a:txBody>
                    <a:bodyPr/>
                    <a:lstStyle/>
                    <a:p>
                      <a:pPr marL="0" marR="0" lvl="0" indent="0" algn="l" rtl="0">
                        <a:lnSpc>
                          <a:spcPct val="100000"/>
                        </a:lnSpc>
                        <a:spcBef>
                          <a:spcPts val="0"/>
                        </a:spcBef>
                        <a:spcAft>
                          <a:spcPts val="0"/>
                        </a:spcAft>
                        <a:buClr>
                          <a:schemeClr val="dk1"/>
                        </a:buClr>
                        <a:buSzPts val="1400"/>
                        <a:buFont typeface="Calibri"/>
                        <a:buNone/>
                      </a:pPr>
                      <a:r>
                        <a:rPr lang="en-CA" sz="1050" dirty="0">
                          <a:solidFill>
                            <a:schemeClr val="dk1"/>
                          </a:solidFill>
                        </a:rPr>
                        <a:t>Above normal in the south and center, below in the north</a:t>
                      </a:r>
                      <a:endParaRPr sz="700" dirty="0"/>
                    </a:p>
                  </a:txBody>
                  <a:tcPr marL="68588" marR="68588" marT="34294" marB="34294"/>
                </a:tc>
                <a:tc>
                  <a:txBody>
                    <a:bodyPr/>
                    <a:lstStyle/>
                    <a:p>
                      <a:pPr marL="0" marR="0" lvl="0" indent="0" algn="l" rtl="0">
                        <a:spcBef>
                          <a:spcPts val="0"/>
                        </a:spcBef>
                        <a:spcAft>
                          <a:spcPts val="0"/>
                        </a:spcAft>
                        <a:buNone/>
                      </a:pPr>
                      <a:r>
                        <a:rPr lang="en-CA" sz="1050" dirty="0">
                          <a:solidFill>
                            <a:schemeClr val="dk1"/>
                          </a:solidFill>
                        </a:rPr>
                        <a:t>~</a:t>
                      </a:r>
                      <a:endParaRPr sz="700" dirty="0"/>
                    </a:p>
                  </a:txBody>
                  <a:tcPr marL="68588" marR="68588" marT="34294" marB="34294"/>
                </a:tc>
                <a:extLst>
                  <a:ext uri="{0D108BD9-81ED-4DB2-BD59-A6C34878D82A}">
                    <a16:rowId xmlns:a16="http://schemas.microsoft.com/office/drawing/2014/main" val="10007"/>
                  </a:ext>
                </a:extLst>
              </a:tr>
            </a:tbl>
          </a:graphicData>
        </a:graphic>
      </p:graphicFrame>
      <p:pic>
        <p:nvPicPr>
          <p:cNvPr id="287" name="Google Shape;287;p14" descr="A map of the earth&#10;&#10;AI-generated content may be incorrect."/>
          <p:cNvPicPr preferRelativeResize="0"/>
          <p:nvPr/>
        </p:nvPicPr>
        <p:blipFill rotWithShape="1">
          <a:blip r:embed="rId4">
            <a:alphaModFix/>
          </a:blip>
          <a:srcRect l="18224" b="8212"/>
          <a:stretch/>
        </p:blipFill>
        <p:spPr>
          <a:xfrm>
            <a:off x="5436096" y="-10107"/>
            <a:ext cx="2676503" cy="232075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5"/>
          <p:cNvSpPr txBox="1">
            <a:spLocks noGrp="1"/>
          </p:cNvSpPr>
          <p:nvPr>
            <p:ph type="sldNum" idx="12"/>
          </p:nvPr>
        </p:nvSpPr>
        <p:spPr>
          <a:xfrm>
            <a:off x="6057900" y="4767263"/>
            <a:ext cx="16002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CA"/>
              <a:pPr defTabSz="685800"/>
              <a:t>72</a:t>
            </a:fld>
            <a:endParaRPr/>
          </a:p>
        </p:txBody>
      </p:sp>
      <p:sp>
        <p:nvSpPr>
          <p:cNvPr id="293" name="Google Shape;293;p15"/>
          <p:cNvSpPr txBox="1"/>
          <p:nvPr/>
        </p:nvSpPr>
        <p:spPr>
          <a:xfrm>
            <a:off x="1104900" y="536023"/>
            <a:ext cx="5929541" cy="684773"/>
          </a:xfrm>
          <a:prstGeom prst="rect">
            <a:avLst/>
          </a:prstGeom>
          <a:noFill/>
          <a:ln>
            <a:noFill/>
          </a:ln>
        </p:spPr>
        <p:txBody>
          <a:bodyPr spcFirstLastPara="1" wrap="square" lIns="68569" tIns="34275" rIns="68569" bIns="34275" anchor="t" anchorCtr="0">
            <a:spAutoFit/>
          </a:bodyPr>
          <a:lstStyle/>
          <a:p>
            <a:pPr algn="ctr" defTabSz="685800"/>
            <a:r>
              <a:rPr lang="en-CA" sz="2000" b="1" dirty="0">
                <a:effectLst>
                  <a:outerShdw blurRad="38100" dist="38100" dir="2700000" algn="tl">
                    <a:srgbClr val="000000">
                      <a:alpha val="43137"/>
                    </a:srgbClr>
                  </a:outerShdw>
                </a:effectLst>
                <a:latin typeface="Calibri"/>
                <a:ea typeface="Calibri"/>
                <a:cs typeface="Calibri"/>
                <a:sym typeface="Calibri"/>
              </a:rPr>
              <a:t>Differences between CFSR and ERA5 reanalysis</a:t>
            </a:r>
            <a:endParaRPr b="1" dirty="0">
              <a:effectLst>
                <a:outerShdw blurRad="38100" dist="38100" dir="2700000" algn="tl">
                  <a:srgbClr val="000000">
                    <a:alpha val="43137"/>
                  </a:srgbClr>
                </a:outerShdw>
              </a:effectLst>
            </a:endParaRPr>
          </a:p>
          <a:p>
            <a:pPr algn="ctr" defTabSz="685800"/>
            <a:r>
              <a:rPr lang="en-CA" sz="2000" b="1" dirty="0">
                <a:effectLst>
                  <a:outerShdw blurRad="38100" dist="38100" dir="2700000" algn="tl">
                    <a:srgbClr val="000000">
                      <a:alpha val="43137"/>
                    </a:srgbClr>
                  </a:outerShdw>
                </a:effectLst>
                <a:latin typeface="Calibri"/>
                <a:ea typeface="Calibri"/>
                <a:cs typeface="Calibri"/>
                <a:sym typeface="Calibri"/>
              </a:rPr>
              <a:t>tercile categories</a:t>
            </a:r>
            <a:endParaRPr b="1" dirty="0">
              <a:effectLst>
                <a:outerShdw blurRad="38100" dist="38100" dir="2700000" algn="tl">
                  <a:srgbClr val="000000">
                    <a:alpha val="43137"/>
                  </a:srgbClr>
                </a:outerShdw>
              </a:effectLst>
            </a:endParaRPr>
          </a:p>
        </p:txBody>
      </p:sp>
      <p:pic>
        <p:nvPicPr>
          <p:cNvPr id="294" name="Google Shape;294;p15" descr="A map of the earth&#10;&#10;AI-generated content may be incorrect."/>
          <p:cNvPicPr preferRelativeResize="0"/>
          <p:nvPr/>
        </p:nvPicPr>
        <p:blipFill rotWithShape="1">
          <a:blip r:embed="rId3">
            <a:alphaModFix/>
          </a:blip>
          <a:srcRect l="17579" b="8408"/>
          <a:stretch/>
        </p:blipFill>
        <p:spPr>
          <a:xfrm>
            <a:off x="1188100" y="1437624"/>
            <a:ext cx="3343554" cy="2870296"/>
          </a:xfrm>
          <a:prstGeom prst="rect">
            <a:avLst/>
          </a:prstGeom>
          <a:noFill/>
          <a:ln>
            <a:noFill/>
          </a:ln>
        </p:spPr>
      </p:pic>
      <p:pic>
        <p:nvPicPr>
          <p:cNvPr id="295" name="Google Shape;295;p15" descr="A map of the world&#10;&#10;AI-generated content may be incorrect."/>
          <p:cNvPicPr preferRelativeResize="0"/>
          <p:nvPr/>
        </p:nvPicPr>
        <p:blipFill rotWithShape="1">
          <a:blip r:embed="rId4">
            <a:alphaModFix/>
          </a:blip>
          <a:srcRect l="17579" b="8408"/>
          <a:stretch/>
        </p:blipFill>
        <p:spPr>
          <a:xfrm>
            <a:off x="4546259" y="1337753"/>
            <a:ext cx="3459892" cy="2970167"/>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6"/>
          <p:cNvSpPr txBox="1">
            <a:spLocks noGrp="1"/>
          </p:cNvSpPr>
          <p:nvPr>
            <p:ph type="sldNum" idx="12"/>
          </p:nvPr>
        </p:nvSpPr>
        <p:spPr>
          <a:xfrm>
            <a:off x="6057900" y="4767263"/>
            <a:ext cx="16002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CA"/>
              <a:pPr defTabSz="685800"/>
              <a:t>73</a:t>
            </a:fld>
            <a:endParaRPr/>
          </a:p>
        </p:txBody>
      </p:sp>
      <p:sp>
        <p:nvSpPr>
          <p:cNvPr id="302" name="Google Shape;302;p16"/>
          <p:cNvSpPr txBox="1"/>
          <p:nvPr/>
        </p:nvSpPr>
        <p:spPr>
          <a:xfrm>
            <a:off x="1209006" y="507637"/>
            <a:ext cx="6134847" cy="500107"/>
          </a:xfrm>
          <a:prstGeom prst="rect">
            <a:avLst/>
          </a:prstGeom>
          <a:noFill/>
          <a:ln>
            <a:noFill/>
          </a:ln>
        </p:spPr>
        <p:txBody>
          <a:bodyPr spcFirstLastPara="1" wrap="square" lIns="68569" tIns="34275" rIns="68569" bIns="34275" anchor="t" anchorCtr="0">
            <a:spAutoFit/>
          </a:bodyPr>
          <a:lstStyle/>
          <a:p>
            <a:pPr defTabSz="685800"/>
            <a:r>
              <a:rPr lang="en-CA" sz="2800" b="1" dirty="0">
                <a:effectLst>
                  <a:outerShdw blurRad="38100" dist="38100" dir="2700000" algn="tl">
                    <a:srgbClr val="000000">
                      <a:alpha val="43137"/>
                    </a:srgbClr>
                  </a:outerShdw>
                </a:effectLst>
                <a:latin typeface="Calibri"/>
                <a:ea typeface="Calibri"/>
                <a:cs typeface="Calibri"/>
                <a:sym typeface="Calibri"/>
              </a:rPr>
              <a:t>Overall result, subjective verification</a:t>
            </a:r>
            <a:endParaRPr sz="1100" b="1" dirty="0">
              <a:effectLst>
                <a:outerShdw blurRad="38100" dist="38100" dir="2700000" algn="tl">
                  <a:srgbClr val="000000">
                    <a:alpha val="43137"/>
                  </a:srgbClr>
                </a:outerShdw>
              </a:effectLst>
            </a:endParaRPr>
          </a:p>
        </p:txBody>
      </p:sp>
      <p:sp>
        <p:nvSpPr>
          <p:cNvPr id="303" name="Google Shape;303;p16"/>
          <p:cNvSpPr txBox="1"/>
          <p:nvPr/>
        </p:nvSpPr>
        <p:spPr>
          <a:xfrm>
            <a:off x="1223628" y="1437625"/>
            <a:ext cx="6696744" cy="2469877"/>
          </a:xfrm>
          <a:prstGeom prst="rect">
            <a:avLst/>
          </a:prstGeom>
          <a:noFill/>
          <a:ln>
            <a:noFill/>
          </a:ln>
        </p:spPr>
        <p:txBody>
          <a:bodyPr spcFirstLastPara="1" wrap="square" lIns="68569" tIns="34275" rIns="68569" bIns="34275" anchor="t" anchorCtr="0">
            <a:spAutoFit/>
          </a:bodyPr>
          <a:lstStyle/>
          <a:p>
            <a:pPr marL="257175" indent="-257175" defTabSz="685800">
              <a:buSzPts val="2400"/>
              <a:buFont typeface="Noto Sans Symbols"/>
              <a:buChar char="❑"/>
            </a:pPr>
            <a:r>
              <a:rPr lang="en-CA" sz="2400" b="1" dirty="0">
                <a:latin typeface="Calibri"/>
                <a:ea typeface="Calibri"/>
                <a:cs typeface="Calibri"/>
                <a:sym typeface="Calibri"/>
              </a:rPr>
              <a:t>Temperature</a:t>
            </a:r>
            <a:r>
              <a:rPr lang="en-CA" sz="2400" dirty="0">
                <a:latin typeface="Calibri"/>
                <a:ea typeface="Calibri"/>
                <a:cs typeface="Calibri"/>
                <a:sym typeface="Calibri"/>
              </a:rPr>
              <a:t>: Considering all Arctic regions the subjective score is around 50%.</a:t>
            </a:r>
            <a:endParaRPr sz="2400" dirty="0"/>
          </a:p>
          <a:p>
            <a:pPr marL="257175" indent="-142875" defTabSz="685800">
              <a:buSzPts val="2400"/>
            </a:pPr>
            <a:endParaRPr sz="2400" dirty="0">
              <a:latin typeface="Calibri"/>
              <a:ea typeface="Calibri"/>
              <a:cs typeface="Calibri"/>
              <a:sym typeface="Calibri"/>
            </a:endParaRPr>
          </a:p>
          <a:p>
            <a:pPr marL="257175" indent="-257175" defTabSz="685800">
              <a:buSzPts val="2400"/>
              <a:buFont typeface="Noto Sans Symbols"/>
              <a:buChar char="❑"/>
            </a:pPr>
            <a:r>
              <a:rPr lang="en-CA" sz="2400" b="1" dirty="0">
                <a:latin typeface="Calibri"/>
                <a:ea typeface="Calibri"/>
                <a:cs typeface="Calibri"/>
                <a:sym typeface="Calibri"/>
              </a:rPr>
              <a:t>Precipitation</a:t>
            </a:r>
            <a:r>
              <a:rPr lang="en-CA" sz="2400" dirty="0">
                <a:latin typeface="Calibri"/>
                <a:ea typeface="Calibri"/>
                <a:cs typeface="Calibri"/>
                <a:sym typeface="Calibri"/>
              </a:rPr>
              <a:t>: The forecast was mostly non decisive for JJA2025</a:t>
            </a:r>
            <a:endParaRPr sz="2400" dirty="0"/>
          </a:p>
          <a:p>
            <a:pPr defTabSz="685800"/>
            <a:endParaRPr sz="1800" dirty="0">
              <a:latin typeface="Calibri"/>
              <a:ea typeface="Calibri"/>
              <a:cs typeface="Calibri"/>
              <a:sym typeface="Calibri"/>
            </a:endParaRPr>
          </a:p>
          <a:p>
            <a:pPr defTabSz="685800"/>
            <a:endParaRPr sz="1800" dirty="0">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7"/>
          <p:cNvSpPr txBox="1">
            <a:spLocks noGrp="1"/>
          </p:cNvSpPr>
          <p:nvPr>
            <p:ph type="sldNum" idx="12"/>
          </p:nvPr>
        </p:nvSpPr>
        <p:spPr>
          <a:xfrm>
            <a:off x="6057900" y="4767263"/>
            <a:ext cx="16002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CA"/>
              <a:pPr defTabSz="685800"/>
              <a:t>74</a:t>
            </a:fld>
            <a:endParaRPr/>
          </a:p>
        </p:txBody>
      </p:sp>
      <p:sp>
        <p:nvSpPr>
          <p:cNvPr id="309" name="Google Shape;309;p17" descr="https://www.wmolc.org/modules/data/plot/veri_image.php?filename=/VRFY/PROB/DAGR/HIND/JJA_global/ROC_map/roc_map_HIND_pmme_TMP2m_JJA.gif"/>
          <p:cNvSpPr/>
          <p:nvPr/>
        </p:nvSpPr>
        <p:spPr>
          <a:xfrm>
            <a:off x="1259681" y="-2057400"/>
            <a:ext cx="5715000" cy="4286250"/>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310" name="Google Shape;310;p17"/>
          <p:cNvSpPr/>
          <p:nvPr/>
        </p:nvSpPr>
        <p:spPr>
          <a:xfrm>
            <a:off x="581025" y="1639885"/>
            <a:ext cx="8372475" cy="1858171"/>
          </a:xfrm>
          <a:prstGeom prst="rect">
            <a:avLst/>
          </a:prstGeom>
          <a:noFill/>
          <a:ln>
            <a:noFill/>
          </a:ln>
        </p:spPr>
        <p:txBody>
          <a:bodyPr spcFirstLastPara="1" wrap="square" lIns="68569" tIns="34275" rIns="68569" bIns="34275" anchor="t" anchorCtr="0">
            <a:spAutoFit/>
          </a:bodyPr>
          <a:lstStyle/>
          <a:p>
            <a:pPr defTabSz="685800"/>
            <a:r>
              <a:rPr lang="en-CA" sz="2400" b="1" dirty="0">
                <a:effectLst>
                  <a:outerShdw blurRad="38100" dist="38100" dir="2700000" algn="tl">
                    <a:srgbClr val="000000">
                      <a:alpha val="43137"/>
                    </a:srgbClr>
                  </a:outerShdw>
                </a:effectLst>
                <a:latin typeface="Calibri"/>
                <a:ea typeface="Calibri"/>
                <a:cs typeface="Calibri"/>
                <a:sym typeface="Calibri"/>
              </a:rPr>
              <a:t> Actual (real time) seasonal forecasts over the Arctic NDJ 2025/6</a:t>
            </a:r>
            <a:endParaRPr sz="2400" b="1" dirty="0">
              <a:effectLst>
                <a:outerShdw blurRad="38100" dist="38100" dir="2700000" algn="tl">
                  <a:srgbClr val="000000">
                    <a:alpha val="43137"/>
                  </a:srgbClr>
                </a:outerShdw>
              </a:effectLst>
              <a:latin typeface="Calibri"/>
              <a:ea typeface="Calibri"/>
              <a:cs typeface="Calibri"/>
              <a:sym typeface="Calibri"/>
            </a:endParaRPr>
          </a:p>
          <a:p>
            <a:pPr marL="1371600" lvl="3" indent="-342900" defTabSz="685800">
              <a:buSzPct val="100000"/>
              <a:buFont typeface="Wingdings" panose="05000000000000000000" pitchFamily="2" charset="2"/>
              <a:buChar char="q"/>
            </a:pPr>
            <a:r>
              <a:rPr lang="en-CA" sz="2400" dirty="0">
                <a:latin typeface="Calibri"/>
                <a:ea typeface="Calibri"/>
                <a:cs typeface="Calibri"/>
                <a:sym typeface="Calibri"/>
              </a:rPr>
              <a:t>Temperature</a:t>
            </a:r>
            <a:endParaRPr sz="2400" dirty="0"/>
          </a:p>
          <a:p>
            <a:pPr marL="1371600" lvl="3" indent="-342900" defTabSz="685800">
              <a:buSzPct val="100000"/>
              <a:buFont typeface="Wingdings" panose="05000000000000000000" pitchFamily="2" charset="2"/>
              <a:buChar char="q"/>
            </a:pPr>
            <a:r>
              <a:rPr lang="en-CA" sz="2400" dirty="0">
                <a:latin typeface="Calibri"/>
                <a:ea typeface="Calibri"/>
                <a:cs typeface="Calibri"/>
                <a:sym typeface="Calibri"/>
              </a:rPr>
              <a:t>Precipitation</a:t>
            </a:r>
            <a:endParaRPr sz="2400" dirty="0"/>
          </a:p>
          <a:p>
            <a:pPr marL="1371600" lvl="3" indent="-342900" defTabSz="685800">
              <a:buSzPct val="100000"/>
              <a:buFont typeface="Wingdings" panose="05000000000000000000" pitchFamily="2" charset="2"/>
              <a:buChar char="q"/>
            </a:pPr>
            <a:r>
              <a:rPr lang="en-CA" sz="2400" dirty="0">
                <a:latin typeface="Calibri"/>
                <a:ea typeface="Calibri"/>
                <a:cs typeface="Calibri"/>
                <a:sym typeface="Calibri"/>
              </a:rPr>
              <a:t>Snow Water Equivalent</a:t>
            </a:r>
            <a:endParaRPr sz="2400" dirty="0">
              <a:latin typeface="Calibri"/>
              <a:ea typeface="Calibri"/>
              <a:cs typeface="Calibri"/>
              <a:sym typeface="Calibri"/>
            </a:endParaRPr>
          </a:p>
          <a:p>
            <a:pPr defTabSz="685800"/>
            <a:r>
              <a:rPr lang="en-CA" sz="2025" dirty="0">
                <a:solidFill>
                  <a:srgbClr val="FF0000"/>
                </a:solidFill>
                <a:latin typeface="Calibri"/>
                <a:ea typeface="Calibri"/>
                <a:cs typeface="Calibri"/>
                <a:sym typeface="Calibri"/>
              </a:rPr>
              <a:t>	</a:t>
            </a:r>
            <a:endParaRPr sz="2025" dirty="0">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8" descr="https://www.wmolc.org/modules/data/plot/autograds4/download_PMME.php?filename=data/PMME205.211.133.12864785.gif"/>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317" name="Google Shape;317;p18"/>
          <p:cNvSpPr txBox="1"/>
          <p:nvPr/>
        </p:nvSpPr>
        <p:spPr>
          <a:xfrm>
            <a:off x="819150" y="175350"/>
            <a:ext cx="7667625" cy="438551"/>
          </a:xfrm>
          <a:prstGeom prst="rect">
            <a:avLst/>
          </a:prstGeom>
          <a:noFill/>
          <a:ln>
            <a:noFill/>
          </a:ln>
        </p:spPr>
        <p:txBody>
          <a:bodyPr spcFirstLastPara="1" wrap="square" lIns="68569" tIns="34275" rIns="68569" bIns="34275" anchor="t" anchorCtr="0">
            <a:spAutoFit/>
          </a:bodyPr>
          <a:lstStyle/>
          <a:p>
            <a:pPr defTabSz="685800"/>
            <a:r>
              <a:rPr lang="en-CA" sz="2400" b="1" dirty="0">
                <a:effectLst>
                  <a:outerShdw blurRad="38100" dist="38100" dir="2700000" algn="tl">
                    <a:srgbClr val="000000">
                      <a:alpha val="43137"/>
                    </a:srgbClr>
                  </a:outerShdw>
                </a:effectLst>
                <a:latin typeface="Calibri"/>
                <a:ea typeface="Calibri"/>
                <a:cs typeface="Calibri"/>
                <a:sym typeface="Calibri"/>
              </a:rPr>
              <a:t>Temperature outlook over the Arctic: NDJ 2025/6</a:t>
            </a:r>
            <a:endParaRPr sz="1100" b="1" dirty="0">
              <a:effectLst>
                <a:outerShdw blurRad="38100" dist="38100" dir="2700000" algn="tl">
                  <a:srgbClr val="000000">
                    <a:alpha val="43137"/>
                  </a:srgbClr>
                </a:outerShdw>
              </a:effectLst>
            </a:endParaRPr>
          </a:p>
        </p:txBody>
      </p:sp>
      <p:sp>
        <p:nvSpPr>
          <p:cNvPr id="318" name="Google Shape;318;p18" descr="https://www.wmolc.org/modules/data/plot/autograds4/download_PMME.php?filename=data/PMME205.211.133.12864456.gif"/>
          <p:cNvSpPr/>
          <p:nvPr/>
        </p:nvSpPr>
        <p:spPr>
          <a:xfrm>
            <a:off x="1488281" y="120253"/>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319" name="Google Shape;319;p18"/>
          <p:cNvSpPr txBox="1"/>
          <p:nvPr/>
        </p:nvSpPr>
        <p:spPr>
          <a:xfrm>
            <a:off x="5621693" y="3042155"/>
            <a:ext cx="3282821" cy="1300326"/>
          </a:xfrm>
          <a:prstGeom prst="rect">
            <a:avLst/>
          </a:prstGeom>
          <a:noFill/>
          <a:ln>
            <a:noFill/>
          </a:ln>
        </p:spPr>
        <p:txBody>
          <a:bodyPr spcFirstLastPara="1" wrap="square" lIns="68569" tIns="34275" rIns="68569" bIns="34275" anchor="t" anchorCtr="0">
            <a:spAutoFit/>
          </a:bodyPr>
          <a:lstStyle/>
          <a:p>
            <a:pPr marL="285750" indent="-285750" defTabSz="685800">
              <a:buSzPct val="100000"/>
              <a:buFont typeface="Wingdings" panose="05000000000000000000" pitchFamily="2" charset="2"/>
              <a:buChar char="q"/>
            </a:pPr>
            <a:r>
              <a:rPr lang="en-CA" sz="1600" dirty="0">
                <a:latin typeface="Calibri"/>
                <a:ea typeface="Calibri"/>
                <a:cs typeface="Calibri"/>
                <a:sym typeface="Calibri"/>
              </a:rPr>
              <a:t>The redder the color does not mean it is warmer. </a:t>
            </a:r>
            <a:endParaRPr sz="1600" dirty="0"/>
          </a:p>
          <a:p>
            <a:pPr marL="285750" indent="-285750" defTabSz="685800">
              <a:buSzPct val="100000"/>
              <a:buFont typeface="Wingdings" panose="05000000000000000000" pitchFamily="2" charset="2"/>
              <a:buChar char="q"/>
            </a:pPr>
            <a:r>
              <a:rPr lang="en-CA" sz="1600" dirty="0">
                <a:latin typeface="Calibri"/>
                <a:ea typeface="Calibri"/>
                <a:cs typeface="Calibri"/>
                <a:sym typeface="Calibri"/>
              </a:rPr>
              <a:t>It means we have more confidence in the above normal forecast over that region.</a:t>
            </a:r>
            <a:endParaRPr sz="1600" dirty="0"/>
          </a:p>
        </p:txBody>
      </p:sp>
      <p:sp>
        <p:nvSpPr>
          <p:cNvPr id="320" name="Google Shape;320;p18"/>
          <p:cNvSpPr txBox="1"/>
          <p:nvPr/>
        </p:nvSpPr>
        <p:spPr>
          <a:xfrm>
            <a:off x="5621694" y="785630"/>
            <a:ext cx="2653140" cy="2008212"/>
          </a:xfrm>
          <a:prstGeom prst="rect">
            <a:avLst/>
          </a:prstGeom>
          <a:noFill/>
          <a:ln>
            <a:noFill/>
          </a:ln>
        </p:spPr>
        <p:txBody>
          <a:bodyPr spcFirstLastPara="1" wrap="square" lIns="68569" tIns="34275" rIns="68569" bIns="34275" anchor="t" anchorCtr="0">
            <a:spAutoFit/>
          </a:bodyPr>
          <a:lstStyle/>
          <a:p>
            <a:pPr marL="257175" indent="-257175" defTabSz="685800">
              <a:buSzPts val="1800"/>
              <a:buFont typeface="Calibri"/>
              <a:buAutoNum type="arabicPeriod"/>
            </a:pPr>
            <a:r>
              <a:rPr lang="en-CA" sz="1800" dirty="0">
                <a:latin typeface="Calibri"/>
                <a:ea typeface="Calibri"/>
                <a:cs typeface="Calibri"/>
                <a:sym typeface="Calibri"/>
              </a:rPr>
              <a:t>Alaska W. Canada</a:t>
            </a:r>
            <a:endParaRPr sz="1800" dirty="0"/>
          </a:p>
          <a:p>
            <a:pPr marL="257175" indent="-257175" defTabSz="685800">
              <a:buSzPts val="1800"/>
              <a:buFont typeface="Calibri"/>
              <a:buAutoNum type="arabicPeriod"/>
            </a:pPr>
            <a:r>
              <a:rPr lang="en-CA" sz="1800" dirty="0">
                <a:latin typeface="Calibri"/>
                <a:ea typeface="Calibri"/>
                <a:cs typeface="Calibri"/>
                <a:sym typeface="Calibri"/>
              </a:rPr>
              <a:t>Eastern Canadian Arctic</a:t>
            </a:r>
            <a:endParaRPr sz="1800" dirty="0"/>
          </a:p>
          <a:p>
            <a:pPr marL="257175" indent="-257175" defTabSz="685800">
              <a:buSzPts val="1800"/>
              <a:buFont typeface="Calibri"/>
              <a:buAutoNum type="arabicPeriod"/>
            </a:pPr>
            <a:r>
              <a:rPr lang="en-CA" sz="1800" dirty="0">
                <a:latin typeface="Calibri"/>
                <a:ea typeface="Calibri"/>
                <a:cs typeface="Calibri"/>
                <a:sym typeface="Calibri"/>
              </a:rPr>
              <a:t>Western Nordic</a:t>
            </a:r>
            <a:endParaRPr sz="1800" dirty="0"/>
          </a:p>
          <a:p>
            <a:pPr marL="257175" indent="-257175" defTabSz="685800">
              <a:buSzPts val="1800"/>
              <a:buFont typeface="Calibri"/>
              <a:buAutoNum type="arabicPeriod"/>
            </a:pPr>
            <a:r>
              <a:rPr lang="en-CA" sz="1800" dirty="0">
                <a:latin typeface="Calibri"/>
                <a:ea typeface="Calibri"/>
                <a:cs typeface="Calibri"/>
                <a:sym typeface="Calibri"/>
              </a:rPr>
              <a:t>Eastern Nordic</a:t>
            </a:r>
            <a:endParaRPr sz="1800" dirty="0"/>
          </a:p>
          <a:p>
            <a:pPr marL="257175" indent="-257175" defTabSz="685800">
              <a:buSzPts val="1800"/>
              <a:buFont typeface="Calibri"/>
              <a:buAutoNum type="arabicPeriod"/>
            </a:pPr>
            <a:r>
              <a:rPr lang="en-CA" sz="1800" dirty="0">
                <a:latin typeface="Calibri"/>
                <a:ea typeface="Calibri"/>
                <a:cs typeface="Calibri"/>
                <a:sym typeface="Calibri"/>
              </a:rPr>
              <a:t>West Siberia</a:t>
            </a:r>
            <a:endParaRPr sz="1800" dirty="0"/>
          </a:p>
          <a:p>
            <a:pPr marL="257175" indent="-257175" defTabSz="685800">
              <a:buSzPts val="1800"/>
              <a:buFont typeface="Calibri"/>
              <a:buAutoNum type="arabicPeriod"/>
            </a:pPr>
            <a:r>
              <a:rPr lang="en-CA" sz="1800" dirty="0">
                <a:latin typeface="Calibri"/>
                <a:ea typeface="Calibri"/>
                <a:cs typeface="Calibri"/>
                <a:sym typeface="Calibri"/>
              </a:rPr>
              <a:t>East Siberia</a:t>
            </a:r>
            <a:endParaRPr sz="1800" dirty="0"/>
          </a:p>
          <a:p>
            <a:pPr marL="257175" indent="-257175" defTabSz="685800">
              <a:buSzPts val="1800"/>
              <a:buFont typeface="Calibri"/>
              <a:buAutoNum type="arabicPeriod"/>
            </a:pPr>
            <a:r>
              <a:rPr lang="en-CA" sz="1800" dirty="0">
                <a:latin typeface="Calibri"/>
                <a:ea typeface="Calibri"/>
                <a:cs typeface="Calibri"/>
                <a:sym typeface="Calibri"/>
              </a:rPr>
              <a:t>Chukchi and Bering</a:t>
            </a:r>
            <a:endParaRPr sz="1800" dirty="0"/>
          </a:p>
        </p:txBody>
      </p:sp>
      <p:pic>
        <p:nvPicPr>
          <p:cNvPr id="321" name="Google Shape;321;p18" descr="A map of the north pole&#10;&#10;AI-generated content may be incorrect."/>
          <p:cNvPicPr preferRelativeResize="0"/>
          <p:nvPr/>
        </p:nvPicPr>
        <p:blipFill rotWithShape="1">
          <a:blip r:embed="rId3">
            <a:alphaModFix/>
          </a:blip>
          <a:srcRect t="5297" b="1838"/>
          <a:stretch/>
        </p:blipFill>
        <p:spPr>
          <a:xfrm>
            <a:off x="1215517" y="720358"/>
            <a:ext cx="4120679" cy="432820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9" descr="https://www.wmolc.org/modules/data/plot/autograds4/download_PMME.php?filename=data/PMME205.211.133.12864785.gif"/>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328" name="Google Shape;328;p19"/>
          <p:cNvSpPr txBox="1"/>
          <p:nvPr/>
        </p:nvSpPr>
        <p:spPr>
          <a:xfrm>
            <a:off x="1123950" y="157595"/>
            <a:ext cx="7572374" cy="500107"/>
          </a:xfrm>
          <a:prstGeom prst="rect">
            <a:avLst/>
          </a:prstGeom>
          <a:noFill/>
          <a:ln>
            <a:noFill/>
          </a:ln>
        </p:spPr>
        <p:txBody>
          <a:bodyPr spcFirstLastPara="1" wrap="square" lIns="68569" tIns="34275" rIns="68569" bIns="34275" anchor="t" anchorCtr="0">
            <a:spAutoFit/>
          </a:bodyPr>
          <a:lstStyle/>
          <a:p>
            <a:pPr defTabSz="685800"/>
            <a:r>
              <a:rPr lang="en-CA" sz="2800" b="1" dirty="0">
                <a:effectLst>
                  <a:outerShdw blurRad="38100" dist="38100" dir="2700000" algn="tl">
                    <a:srgbClr val="000000">
                      <a:alpha val="43137"/>
                    </a:srgbClr>
                  </a:outerShdw>
                </a:effectLst>
                <a:latin typeface="Calibri"/>
                <a:ea typeface="Calibri"/>
                <a:cs typeface="Calibri"/>
                <a:sym typeface="Calibri"/>
              </a:rPr>
              <a:t>Precipitation outlook over the Arctic: NDJ 2025/6</a:t>
            </a:r>
            <a:endParaRPr sz="2800" b="1" dirty="0">
              <a:effectLst>
                <a:outerShdw blurRad="38100" dist="38100" dir="2700000" algn="tl">
                  <a:srgbClr val="000000">
                    <a:alpha val="43137"/>
                  </a:srgbClr>
                </a:outerShdw>
              </a:effectLst>
            </a:endParaRPr>
          </a:p>
        </p:txBody>
      </p:sp>
      <p:sp>
        <p:nvSpPr>
          <p:cNvPr id="329" name="Google Shape;329;p19" descr="https://www.wmolc.org/modules/data/plot/autograds4/download_PMME.php?filename=data/PMME205.211.133.12864456.gif"/>
          <p:cNvSpPr/>
          <p:nvPr/>
        </p:nvSpPr>
        <p:spPr>
          <a:xfrm>
            <a:off x="1488281" y="120253"/>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330" name="Google Shape;330;p19"/>
          <p:cNvSpPr txBox="1"/>
          <p:nvPr/>
        </p:nvSpPr>
        <p:spPr>
          <a:xfrm>
            <a:off x="5829299" y="3048074"/>
            <a:ext cx="3031671" cy="1546547"/>
          </a:xfrm>
          <a:prstGeom prst="rect">
            <a:avLst/>
          </a:prstGeom>
          <a:noFill/>
          <a:ln>
            <a:noFill/>
          </a:ln>
        </p:spPr>
        <p:txBody>
          <a:bodyPr spcFirstLastPara="1" wrap="square" lIns="68569" tIns="34275" rIns="68569" bIns="34275" anchor="t" anchorCtr="0">
            <a:spAutoFit/>
          </a:bodyPr>
          <a:lstStyle/>
          <a:p>
            <a:pPr marL="285750" indent="-285750" defTabSz="685800">
              <a:buSzPct val="100000"/>
              <a:buFont typeface="Wingdings" panose="05000000000000000000" pitchFamily="2" charset="2"/>
              <a:buChar char="q"/>
            </a:pPr>
            <a:r>
              <a:rPr lang="en-CA" sz="1600" dirty="0">
                <a:latin typeface="Calibri"/>
                <a:ea typeface="Calibri"/>
                <a:cs typeface="Calibri"/>
                <a:sym typeface="Calibri"/>
              </a:rPr>
              <a:t>The greener the color does not mean it will precipitate more. </a:t>
            </a:r>
            <a:endParaRPr sz="1600" dirty="0">
              <a:latin typeface="Calibri"/>
              <a:ea typeface="Calibri"/>
              <a:cs typeface="Calibri"/>
              <a:sym typeface="Calibri"/>
            </a:endParaRPr>
          </a:p>
          <a:p>
            <a:pPr marL="285750" indent="-285750" defTabSz="685800">
              <a:buSzPct val="100000"/>
              <a:buFont typeface="Wingdings" panose="05000000000000000000" pitchFamily="2" charset="2"/>
              <a:buChar char="q"/>
            </a:pPr>
            <a:r>
              <a:rPr lang="en-CA" sz="1600" dirty="0">
                <a:latin typeface="Calibri"/>
                <a:ea typeface="Calibri"/>
                <a:cs typeface="Calibri"/>
                <a:sym typeface="Calibri"/>
              </a:rPr>
              <a:t>It means we have more confidence in the above normal precipitation forecast over that region.</a:t>
            </a:r>
            <a:endParaRPr sz="1600" dirty="0"/>
          </a:p>
        </p:txBody>
      </p:sp>
      <p:sp>
        <p:nvSpPr>
          <p:cNvPr id="331" name="Google Shape;331;p19"/>
          <p:cNvSpPr txBox="1"/>
          <p:nvPr/>
        </p:nvSpPr>
        <p:spPr>
          <a:xfrm>
            <a:off x="5829300" y="848782"/>
            <a:ext cx="2619374" cy="2008212"/>
          </a:xfrm>
          <a:prstGeom prst="rect">
            <a:avLst/>
          </a:prstGeom>
          <a:noFill/>
          <a:ln>
            <a:noFill/>
          </a:ln>
        </p:spPr>
        <p:txBody>
          <a:bodyPr spcFirstLastPara="1" wrap="square" lIns="68569" tIns="34275" rIns="68569" bIns="34275" anchor="t" anchorCtr="0">
            <a:spAutoFit/>
          </a:bodyPr>
          <a:lstStyle/>
          <a:p>
            <a:pPr marL="257175" indent="-257175" defTabSz="685800">
              <a:buSzPts val="1800"/>
              <a:buFont typeface="Calibri"/>
              <a:buAutoNum type="arabicPeriod"/>
            </a:pPr>
            <a:r>
              <a:rPr lang="en-CA" sz="1800" dirty="0">
                <a:latin typeface="Calibri"/>
                <a:ea typeface="Calibri"/>
                <a:cs typeface="Calibri"/>
                <a:sym typeface="Calibri"/>
              </a:rPr>
              <a:t>Alaska W. Canada</a:t>
            </a:r>
            <a:endParaRPr sz="1800" dirty="0"/>
          </a:p>
          <a:p>
            <a:pPr marL="257175" indent="-257175" defTabSz="685800">
              <a:buSzPts val="1800"/>
              <a:buFont typeface="Calibri"/>
              <a:buAutoNum type="arabicPeriod"/>
            </a:pPr>
            <a:r>
              <a:rPr lang="en-CA" sz="1800" dirty="0">
                <a:latin typeface="Calibri"/>
                <a:ea typeface="Calibri"/>
                <a:cs typeface="Calibri"/>
                <a:sym typeface="Calibri"/>
              </a:rPr>
              <a:t>Eastern Canadian Arctic</a:t>
            </a:r>
            <a:endParaRPr sz="1800" dirty="0"/>
          </a:p>
          <a:p>
            <a:pPr marL="257175" indent="-257175" defTabSz="685800">
              <a:buSzPts val="1800"/>
              <a:buFont typeface="Calibri"/>
              <a:buAutoNum type="arabicPeriod"/>
            </a:pPr>
            <a:r>
              <a:rPr lang="en-CA" sz="1800" dirty="0">
                <a:latin typeface="Calibri"/>
                <a:ea typeface="Calibri"/>
                <a:cs typeface="Calibri"/>
                <a:sym typeface="Calibri"/>
              </a:rPr>
              <a:t>Western Nordic</a:t>
            </a:r>
            <a:endParaRPr sz="1800" dirty="0"/>
          </a:p>
          <a:p>
            <a:pPr marL="257175" indent="-257175" defTabSz="685800">
              <a:buSzPts val="1800"/>
              <a:buFont typeface="Calibri"/>
              <a:buAutoNum type="arabicPeriod"/>
            </a:pPr>
            <a:r>
              <a:rPr lang="en-CA" sz="1800" dirty="0">
                <a:latin typeface="Calibri"/>
                <a:ea typeface="Calibri"/>
                <a:cs typeface="Calibri"/>
                <a:sym typeface="Calibri"/>
              </a:rPr>
              <a:t>Eastern Nordic</a:t>
            </a:r>
            <a:endParaRPr sz="1800" dirty="0"/>
          </a:p>
          <a:p>
            <a:pPr marL="257175" indent="-257175" defTabSz="685800">
              <a:buSzPts val="1800"/>
              <a:buFont typeface="Calibri"/>
              <a:buAutoNum type="arabicPeriod"/>
            </a:pPr>
            <a:r>
              <a:rPr lang="en-CA" sz="1800" dirty="0">
                <a:latin typeface="Calibri"/>
                <a:ea typeface="Calibri"/>
                <a:cs typeface="Calibri"/>
                <a:sym typeface="Calibri"/>
              </a:rPr>
              <a:t>West Siberia</a:t>
            </a:r>
            <a:endParaRPr sz="1800" dirty="0"/>
          </a:p>
          <a:p>
            <a:pPr marL="257175" indent="-257175" defTabSz="685800">
              <a:buSzPts val="1800"/>
              <a:buFont typeface="Calibri"/>
              <a:buAutoNum type="arabicPeriod"/>
            </a:pPr>
            <a:r>
              <a:rPr lang="en-CA" sz="1800" dirty="0">
                <a:latin typeface="Calibri"/>
                <a:ea typeface="Calibri"/>
                <a:cs typeface="Calibri"/>
                <a:sym typeface="Calibri"/>
              </a:rPr>
              <a:t>East Siberia</a:t>
            </a:r>
            <a:endParaRPr sz="1800" dirty="0"/>
          </a:p>
          <a:p>
            <a:pPr marL="257175" indent="-257175" defTabSz="685800">
              <a:buSzPts val="1800"/>
              <a:buFont typeface="Calibri"/>
              <a:buAutoNum type="arabicPeriod"/>
            </a:pPr>
            <a:r>
              <a:rPr lang="en-CA" sz="1800" dirty="0">
                <a:latin typeface="Calibri"/>
                <a:ea typeface="Calibri"/>
                <a:cs typeface="Calibri"/>
                <a:sym typeface="Calibri"/>
              </a:rPr>
              <a:t>Chukchi and Bering</a:t>
            </a:r>
            <a:endParaRPr sz="1800" dirty="0"/>
          </a:p>
        </p:txBody>
      </p:sp>
      <p:pic>
        <p:nvPicPr>
          <p:cNvPr id="332" name="Google Shape;332;p19" descr="A map of the north&#10;&#10;AI-generated content may be incorrect."/>
          <p:cNvPicPr preferRelativeResize="0"/>
          <p:nvPr/>
        </p:nvPicPr>
        <p:blipFill rotWithShape="1">
          <a:blip r:embed="rId3">
            <a:alphaModFix/>
          </a:blip>
          <a:srcRect t="4764"/>
          <a:stretch/>
        </p:blipFill>
        <p:spPr>
          <a:xfrm>
            <a:off x="1253970" y="695043"/>
            <a:ext cx="4129653" cy="4448458"/>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20" descr="A map of the earth&#10;&#10;AI-generated content may be incorrect."/>
          <p:cNvPicPr preferRelativeResize="0"/>
          <p:nvPr/>
        </p:nvPicPr>
        <p:blipFill rotWithShape="1">
          <a:blip r:embed="rId3">
            <a:alphaModFix/>
          </a:blip>
          <a:srcRect/>
          <a:stretch/>
        </p:blipFill>
        <p:spPr>
          <a:xfrm>
            <a:off x="1259681" y="629107"/>
            <a:ext cx="4929188" cy="4414838"/>
          </a:xfrm>
          <a:prstGeom prst="rect">
            <a:avLst/>
          </a:prstGeom>
          <a:noFill/>
          <a:ln>
            <a:noFill/>
          </a:ln>
        </p:spPr>
      </p:pic>
      <p:sp>
        <p:nvSpPr>
          <p:cNvPr id="340" name="Google Shape;340;p20" descr="https://www.wmolc.org/modules/data/plot/autograds4/download_PMME.php?filename=data/PMME205.211.133.12864785.gif"/>
          <p:cNvSpPr/>
          <p:nvPr/>
        </p:nvSpPr>
        <p:spPr>
          <a:xfrm>
            <a:off x="1259681" y="-108347"/>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341" name="Google Shape;341;p20"/>
          <p:cNvSpPr txBox="1"/>
          <p:nvPr/>
        </p:nvSpPr>
        <p:spPr>
          <a:xfrm>
            <a:off x="1373981" y="195051"/>
            <a:ext cx="7293768" cy="392385"/>
          </a:xfrm>
          <a:prstGeom prst="rect">
            <a:avLst/>
          </a:prstGeom>
          <a:noFill/>
          <a:ln>
            <a:noFill/>
          </a:ln>
        </p:spPr>
        <p:txBody>
          <a:bodyPr spcFirstLastPara="1" wrap="square" lIns="68569" tIns="34275" rIns="68569" bIns="34275" anchor="t" anchorCtr="0">
            <a:spAutoFit/>
          </a:bodyPr>
          <a:lstStyle/>
          <a:p>
            <a:pPr defTabSz="685800"/>
            <a:r>
              <a:rPr lang="en-CA" sz="2100" b="1" dirty="0">
                <a:effectLst>
                  <a:outerShdw blurRad="38100" dist="38100" dir="2700000" algn="tl">
                    <a:srgbClr val="000000">
                      <a:alpha val="43137"/>
                    </a:srgbClr>
                  </a:outerShdw>
                </a:effectLst>
                <a:latin typeface="Calibri"/>
                <a:ea typeface="Calibri"/>
                <a:cs typeface="Calibri"/>
                <a:sym typeface="Calibri"/>
              </a:rPr>
              <a:t>Snow Water Equivalent outlook over the Arctic:  NDJ 2025/26</a:t>
            </a:r>
            <a:endParaRPr sz="1050" b="1" dirty="0">
              <a:effectLst>
                <a:outerShdw blurRad="38100" dist="38100" dir="2700000" algn="tl">
                  <a:srgbClr val="000000">
                    <a:alpha val="43137"/>
                  </a:srgbClr>
                </a:outerShdw>
              </a:effectLst>
            </a:endParaRPr>
          </a:p>
        </p:txBody>
      </p:sp>
      <p:sp>
        <p:nvSpPr>
          <p:cNvPr id="342" name="Google Shape;342;p20" descr="https://www.wmolc.org/modules/data/plot/autograds4/download_PMME.php?filename=data/PMME205.211.133.12864456.gif"/>
          <p:cNvSpPr/>
          <p:nvPr/>
        </p:nvSpPr>
        <p:spPr>
          <a:xfrm>
            <a:off x="1488281" y="120253"/>
            <a:ext cx="228600" cy="228601"/>
          </a:xfrm>
          <a:prstGeom prst="rect">
            <a:avLst/>
          </a:prstGeom>
          <a:noFill/>
          <a:ln>
            <a:noFill/>
          </a:ln>
        </p:spPr>
        <p:txBody>
          <a:bodyPr spcFirstLastPara="1" wrap="square" lIns="68569" tIns="34275" rIns="68569" bIns="34275" anchor="t" anchorCtr="0">
            <a:noAutofit/>
          </a:bodyPr>
          <a:lstStyle/>
          <a:p>
            <a:pPr defTabSz="685800"/>
            <a:endParaRPr sz="1350">
              <a:latin typeface="Calibri"/>
              <a:ea typeface="Calibri"/>
              <a:cs typeface="Calibri"/>
              <a:sym typeface="Calibri"/>
            </a:endParaRPr>
          </a:p>
        </p:txBody>
      </p:sp>
      <p:sp>
        <p:nvSpPr>
          <p:cNvPr id="343" name="Google Shape;343;p20"/>
          <p:cNvSpPr txBox="1"/>
          <p:nvPr/>
        </p:nvSpPr>
        <p:spPr>
          <a:xfrm>
            <a:off x="6377427" y="1278564"/>
            <a:ext cx="2433198" cy="2285211"/>
          </a:xfrm>
          <a:prstGeom prst="rect">
            <a:avLst/>
          </a:prstGeom>
          <a:noFill/>
          <a:ln>
            <a:noFill/>
          </a:ln>
        </p:spPr>
        <p:txBody>
          <a:bodyPr spcFirstLastPara="1" wrap="square" lIns="68569" tIns="34275" rIns="68569" bIns="34275" anchor="t" anchorCtr="0">
            <a:spAutoFit/>
          </a:bodyPr>
          <a:lstStyle/>
          <a:p>
            <a:pPr marL="257175" indent="-257175" defTabSz="685800">
              <a:buSzPts val="1800"/>
              <a:buFont typeface="Calibri"/>
              <a:buAutoNum type="arabicPeriod"/>
            </a:pPr>
            <a:r>
              <a:rPr lang="en-CA" sz="1800" dirty="0">
                <a:latin typeface="Calibri"/>
                <a:ea typeface="Calibri"/>
                <a:cs typeface="Calibri"/>
                <a:sym typeface="Calibri"/>
              </a:rPr>
              <a:t>Alaska W. Canada</a:t>
            </a:r>
            <a:endParaRPr sz="1800" dirty="0"/>
          </a:p>
          <a:p>
            <a:pPr marL="257175" indent="-257175" defTabSz="685800">
              <a:buSzPts val="1800"/>
              <a:buFont typeface="Calibri"/>
              <a:buAutoNum type="arabicPeriod"/>
            </a:pPr>
            <a:r>
              <a:rPr lang="en-CA" sz="1800" dirty="0">
                <a:latin typeface="Calibri"/>
                <a:ea typeface="Calibri"/>
                <a:cs typeface="Calibri"/>
                <a:sym typeface="Calibri"/>
              </a:rPr>
              <a:t>Eastern Canadian Arctic</a:t>
            </a:r>
            <a:endParaRPr sz="1800" dirty="0"/>
          </a:p>
          <a:p>
            <a:pPr marL="257175" indent="-257175" defTabSz="685800">
              <a:buSzPts val="1800"/>
              <a:buFont typeface="Calibri"/>
              <a:buAutoNum type="arabicPeriod"/>
            </a:pPr>
            <a:r>
              <a:rPr lang="en-CA" sz="1800" dirty="0">
                <a:latin typeface="Calibri"/>
                <a:ea typeface="Calibri"/>
                <a:cs typeface="Calibri"/>
                <a:sym typeface="Calibri"/>
              </a:rPr>
              <a:t>Western Nordic</a:t>
            </a:r>
            <a:endParaRPr sz="1800" dirty="0"/>
          </a:p>
          <a:p>
            <a:pPr marL="257175" indent="-257175" defTabSz="685800">
              <a:buSzPts val="1800"/>
              <a:buFont typeface="Calibri"/>
              <a:buAutoNum type="arabicPeriod"/>
            </a:pPr>
            <a:r>
              <a:rPr lang="en-CA" sz="1800" dirty="0">
                <a:latin typeface="Calibri"/>
                <a:ea typeface="Calibri"/>
                <a:cs typeface="Calibri"/>
                <a:sym typeface="Calibri"/>
              </a:rPr>
              <a:t>Eastern Nordic</a:t>
            </a:r>
            <a:endParaRPr sz="1800" dirty="0"/>
          </a:p>
          <a:p>
            <a:pPr marL="257175" indent="-257175" defTabSz="685800">
              <a:buSzPts val="1800"/>
              <a:buFont typeface="Calibri"/>
              <a:buAutoNum type="arabicPeriod"/>
            </a:pPr>
            <a:r>
              <a:rPr lang="en-CA" sz="1800" dirty="0">
                <a:latin typeface="Calibri"/>
                <a:ea typeface="Calibri"/>
                <a:cs typeface="Calibri"/>
                <a:sym typeface="Calibri"/>
              </a:rPr>
              <a:t>West Siberia</a:t>
            </a:r>
            <a:endParaRPr sz="1800" dirty="0"/>
          </a:p>
          <a:p>
            <a:pPr marL="257175" indent="-257175" defTabSz="685800">
              <a:buSzPts val="1800"/>
              <a:buFont typeface="Calibri"/>
              <a:buAutoNum type="arabicPeriod"/>
            </a:pPr>
            <a:r>
              <a:rPr lang="en-CA" sz="1800" dirty="0">
                <a:latin typeface="Calibri"/>
                <a:ea typeface="Calibri"/>
                <a:cs typeface="Calibri"/>
                <a:sym typeface="Calibri"/>
              </a:rPr>
              <a:t>East Siberia</a:t>
            </a:r>
            <a:endParaRPr sz="1800" dirty="0"/>
          </a:p>
          <a:p>
            <a:pPr marL="257175" indent="-257175" defTabSz="685800">
              <a:buSzPts val="1800"/>
              <a:buFont typeface="Calibri"/>
              <a:buAutoNum type="arabicPeriod"/>
            </a:pPr>
            <a:r>
              <a:rPr lang="en-CA" sz="1800" dirty="0">
                <a:latin typeface="Calibri"/>
                <a:ea typeface="Calibri"/>
                <a:cs typeface="Calibri"/>
                <a:sym typeface="Calibri"/>
              </a:rPr>
              <a:t>Chukchi and Bering</a:t>
            </a:r>
            <a:endParaRPr sz="1800" dirty="0">
              <a:latin typeface="Calibri"/>
              <a:ea typeface="Calibri"/>
              <a:cs typeface="Calibri"/>
              <a:sym typeface="Calibri"/>
            </a:endParaRPr>
          </a:p>
        </p:txBody>
      </p:sp>
      <p:sp>
        <p:nvSpPr>
          <p:cNvPr id="344" name="Google Shape;344;p20"/>
          <p:cNvSpPr txBox="1"/>
          <p:nvPr/>
        </p:nvSpPr>
        <p:spPr>
          <a:xfrm>
            <a:off x="1259681" y="598244"/>
            <a:ext cx="1661273" cy="276969"/>
          </a:xfrm>
          <a:prstGeom prst="rect">
            <a:avLst/>
          </a:prstGeom>
          <a:noFill/>
          <a:ln>
            <a:noFill/>
          </a:ln>
        </p:spPr>
        <p:txBody>
          <a:bodyPr spcFirstLastPara="1" wrap="square" lIns="68569" tIns="34275" rIns="68569" bIns="34275" anchor="t" anchorCtr="0">
            <a:spAutoFit/>
          </a:bodyPr>
          <a:lstStyle/>
          <a:p>
            <a:pPr defTabSz="685800"/>
            <a:r>
              <a:rPr lang="en-CA" sz="1350">
                <a:solidFill>
                  <a:srgbClr val="FF0000"/>
                </a:solidFill>
                <a:latin typeface="Calibri"/>
                <a:ea typeface="Calibri"/>
                <a:cs typeface="Calibri"/>
                <a:sym typeface="Calibri"/>
              </a:rPr>
              <a:t>Experimental product</a:t>
            </a:r>
            <a:endParaRPr sz="1350">
              <a:solidFill>
                <a:srgbClr val="FF0000"/>
              </a:solidFill>
              <a:latin typeface="Calibri"/>
              <a:ea typeface="Calibri"/>
              <a:cs typeface="Calibri"/>
              <a:sym typeface="Calibri"/>
            </a:endParaRPr>
          </a:p>
        </p:txBody>
      </p:sp>
      <p:pic>
        <p:nvPicPr>
          <p:cNvPr id="2" name="Google Shape;2051;p207">
            <a:extLst>
              <a:ext uri="{FF2B5EF4-FFF2-40B4-BE49-F238E27FC236}">
                <a16:creationId xmlns:a16="http://schemas.microsoft.com/office/drawing/2014/main" id="{5FD60AEE-5BD3-F5C0-7A34-8862246D9A97}"/>
              </a:ext>
            </a:extLst>
          </p:cNvPr>
          <p:cNvPicPr preferRelativeResize="0"/>
          <p:nvPr/>
        </p:nvPicPr>
        <p:blipFill rotWithShape="1">
          <a:blip r:embed="rId4">
            <a:alphaModFix amt="37000"/>
          </a:blip>
          <a:srcRect l="20549" t="11848" r="20449" b="10505"/>
          <a:stretch/>
        </p:blipFill>
        <p:spPr>
          <a:xfrm>
            <a:off x="1373981" y="980774"/>
            <a:ext cx="3968201" cy="3781447"/>
          </a:xfrm>
          <a:prstGeom prst="rect">
            <a:avLst/>
          </a:prstGeom>
          <a:noFill/>
          <a:ln>
            <a:noFill/>
          </a:ln>
          <a:effectLst>
            <a:outerShdw blurRad="50800" dist="50800" dir="5400000" algn="ctr" rotWithShape="0">
              <a:srgbClr val="000000">
                <a:alpha val="0"/>
              </a:srgbClr>
            </a:outerShdw>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1"/>
          <p:cNvSpPr txBox="1">
            <a:spLocks noGrp="1"/>
          </p:cNvSpPr>
          <p:nvPr>
            <p:ph type="sldNum" idx="12"/>
          </p:nvPr>
        </p:nvSpPr>
        <p:spPr>
          <a:xfrm>
            <a:off x="6057900" y="4767263"/>
            <a:ext cx="16002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CA"/>
              <a:pPr defTabSz="685800"/>
              <a:t>78</a:t>
            </a:fld>
            <a:endParaRPr/>
          </a:p>
        </p:txBody>
      </p:sp>
      <p:sp>
        <p:nvSpPr>
          <p:cNvPr id="350" name="Google Shape;350;p21"/>
          <p:cNvSpPr txBox="1"/>
          <p:nvPr/>
        </p:nvSpPr>
        <p:spPr>
          <a:xfrm>
            <a:off x="1331640" y="1290630"/>
            <a:ext cx="6480720" cy="2562210"/>
          </a:xfrm>
          <a:prstGeom prst="rect">
            <a:avLst/>
          </a:prstGeom>
          <a:noFill/>
          <a:ln>
            <a:noFill/>
          </a:ln>
        </p:spPr>
        <p:txBody>
          <a:bodyPr spcFirstLastPara="1" wrap="square" lIns="68569" tIns="34275" rIns="68569" bIns="34275" anchor="t" anchorCtr="0">
            <a:spAutoFit/>
          </a:bodyPr>
          <a:lstStyle/>
          <a:p>
            <a:pPr marL="214313" indent="-214313" defTabSz="685800">
              <a:buClr>
                <a:srgbClr val="004080"/>
              </a:buClr>
              <a:buSzPts val="2400"/>
              <a:buFont typeface="Arial"/>
              <a:buChar char="•"/>
            </a:pPr>
            <a:r>
              <a:rPr lang="en-CA" sz="1800">
                <a:solidFill>
                  <a:srgbClr val="004080"/>
                </a:solidFill>
                <a:latin typeface="Calibri"/>
                <a:ea typeface="Calibri"/>
                <a:cs typeface="Calibri"/>
                <a:sym typeface="Calibri"/>
              </a:rPr>
              <a:t>Global information on state of climate (monitoring and prediction)</a:t>
            </a:r>
            <a:endParaRPr sz="1050"/>
          </a:p>
          <a:p>
            <a:pPr marL="214313" indent="-214313" defTabSz="685800">
              <a:buClr>
                <a:srgbClr val="004080"/>
              </a:buClr>
              <a:buSzPts val="2400"/>
              <a:buFont typeface="Arial"/>
              <a:buChar char="•"/>
            </a:pPr>
            <a:r>
              <a:rPr lang="en-CA" sz="1800">
                <a:solidFill>
                  <a:srgbClr val="004080"/>
                </a:solidFill>
                <a:latin typeface="Calibri"/>
                <a:ea typeface="Calibri"/>
                <a:cs typeface="Calibri"/>
                <a:sym typeface="Calibri"/>
              </a:rPr>
              <a:t>The plots get updated once a month and are available from</a:t>
            </a:r>
            <a:endParaRPr sz="1050"/>
          </a:p>
          <a:p>
            <a:pPr marL="214313" indent="-100013" defTabSz="685800">
              <a:buSzPts val="2400"/>
            </a:pPr>
            <a:endParaRPr sz="1800">
              <a:solidFill>
                <a:srgbClr val="004080"/>
              </a:solidFill>
              <a:latin typeface="Calibri"/>
              <a:ea typeface="Calibri"/>
              <a:cs typeface="Calibri"/>
              <a:sym typeface="Calibri"/>
            </a:endParaRPr>
          </a:p>
          <a:p>
            <a:pPr defTabSz="685800"/>
            <a:r>
              <a:rPr lang="en-CA" sz="1800" u="sng">
                <a:solidFill>
                  <a:srgbClr val="00408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https://public.wmo.int/en/our-mandate/climate/global-seasonal-climate-update</a:t>
            </a:r>
            <a:endParaRPr sz="1800">
              <a:solidFill>
                <a:srgbClr val="004080"/>
              </a:solidFill>
              <a:latin typeface="Calibri"/>
              <a:ea typeface="Calibri"/>
              <a:cs typeface="Calibri"/>
              <a:sym typeface="Calibri"/>
            </a:endParaRPr>
          </a:p>
          <a:p>
            <a:pPr defTabSz="685800"/>
            <a:r>
              <a:rPr lang="en-CA" sz="1800" u="sng">
                <a:solidFill>
                  <a:srgbClr val="00408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https://wmolc.org/gscuBoard/list</a:t>
            </a:r>
            <a:endParaRPr sz="1800" u="sng">
              <a:solidFill>
                <a:srgbClr val="004080"/>
              </a:solidFill>
              <a:latin typeface="Calibri"/>
              <a:ea typeface="Calibri"/>
              <a:cs typeface="Calibri"/>
              <a:sym typeface="Calibri"/>
            </a:endParaRPr>
          </a:p>
          <a:p>
            <a:pPr defTabSz="685800"/>
            <a:endParaRPr sz="1800" u="sng">
              <a:solidFill>
                <a:srgbClr val="004080"/>
              </a:solidFill>
              <a:latin typeface="Calibri"/>
              <a:ea typeface="Calibri"/>
              <a:cs typeface="Calibri"/>
              <a:sym typeface="Calibri"/>
            </a:endParaRPr>
          </a:p>
          <a:p>
            <a:pPr marL="214313" indent="-214313" defTabSz="685800">
              <a:buClr>
                <a:srgbClr val="004080"/>
              </a:buClr>
              <a:buSzPts val="2400"/>
              <a:buFont typeface="Arial"/>
              <a:buChar char="•"/>
            </a:pPr>
            <a:r>
              <a:rPr lang="en-CA" sz="1800">
                <a:solidFill>
                  <a:srgbClr val="004080"/>
                </a:solidFill>
                <a:latin typeface="Calibri"/>
                <a:ea typeface="Calibri"/>
                <a:cs typeface="Calibri"/>
                <a:sym typeface="Calibri"/>
              </a:rPr>
              <a:t>Climate report is available for download</a:t>
            </a:r>
            <a:endParaRPr sz="1800">
              <a:solidFill>
                <a:srgbClr val="004080"/>
              </a:solidFill>
              <a:latin typeface="Calibri"/>
              <a:ea typeface="Calibri"/>
              <a:cs typeface="Calibri"/>
              <a:sym typeface="Calibri"/>
            </a:endParaRPr>
          </a:p>
        </p:txBody>
      </p:sp>
      <p:sp>
        <p:nvSpPr>
          <p:cNvPr id="351" name="Google Shape;351;p21"/>
          <p:cNvSpPr txBox="1"/>
          <p:nvPr/>
        </p:nvSpPr>
        <p:spPr>
          <a:xfrm>
            <a:off x="1331640" y="614143"/>
            <a:ext cx="6010275" cy="438551"/>
          </a:xfrm>
          <a:prstGeom prst="rect">
            <a:avLst/>
          </a:prstGeom>
          <a:noFill/>
          <a:ln>
            <a:noFill/>
          </a:ln>
        </p:spPr>
        <p:txBody>
          <a:bodyPr spcFirstLastPara="1" wrap="square" lIns="68569" tIns="34275" rIns="68569" bIns="34275" anchor="t" anchorCtr="0">
            <a:spAutoFit/>
          </a:bodyPr>
          <a:lstStyle/>
          <a:p>
            <a:pPr defTabSz="685800"/>
            <a:r>
              <a:rPr lang="en-CA" sz="2400" b="1" dirty="0">
                <a:effectLst>
                  <a:outerShdw blurRad="38100" dist="38100" dir="2700000" algn="tl">
                    <a:srgbClr val="000000">
                      <a:alpha val="43137"/>
                    </a:srgbClr>
                  </a:outerShdw>
                </a:effectLst>
                <a:latin typeface="Calibri"/>
                <a:ea typeface="Calibri"/>
                <a:cs typeface="Calibri"/>
                <a:sym typeface="Calibri"/>
              </a:rPr>
              <a:t>Global Seasonal Climate Update by WMO</a:t>
            </a:r>
            <a:endParaRPr sz="2400" b="1" dirty="0">
              <a:effectLst>
                <a:outerShdw blurRad="38100" dist="38100" dir="2700000" algn="tl">
                  <a:srgbClr val="000000">
                    <a:alpha val="43137"/>
                  </a:srgbClr>
                </a:outerShdw>
              </a:effectLst>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22" descr="A screenshot of a map&#10;&#10;AI-generated content may be incorrect."/>
          <p:cNvPicPr preferRelativeResize="0"/>
          <p:nvPr/>
        </p:nvPicPr>
        <p:blipFill rotWithShape="1">
          <a:blip r:embed="rId3">
            <a:alphaModFix/>
          </a:blip>
          <a:srcRect l="2751" t="13538" r="49999" b="74884"/>
          <a:stretch/>
        </p:blipFill>
        <p:spPr>
          <a:xfrm>
            <a:off x="1247883" y="531409"/>
            <a:ext cx="4978565" cy="1470450"/>
          </a:xfrm>
          <a:prstGeom prst="rect">
            <a:avLst/>
          </a:prstGeom>
          <a:noFill/>
          <a:ln>
            <a:noFill/>
          </a:ln>
        </p:spPr>
      </p:pic>
      <p:sp>
        <p:nvSpPr>
          <p:cNvPr id="358" name="Google Shape;358;p22"/>
          <p:cNvSpPr txBox="1"/>
          <p:nvPr/>
        </p:nvSpPr>
        <p:spPr>
          <a:xfrm>
            <a:off x="1541283" y="136087"/>
            <a:ext cx="6774042" cy="646300"/>
          </a:xfrm>
          <a:prstGeom prst="rect">
            <a:avLst/>
          </a:prstGeom>
          <a:noFill/>
          <a:ln>
            <a:noFill/>
          </a:ln>
        </p:spPr>
        <p:txBody>
          <a:bodyPr spcFirstLastPara="1" wrap="square" lIns="68569" tIns="34275" rIns="68569" bIns="34275" anchor="t" anchorCtr="0">
            <a:spAutoFit/>
          </a:bodyPr>
          <a:lstStyle/>
          <a:p>
            <a:pPr defTabSz="685800"/>
            <a:r>
              <a:rPr lang="en-CA" sz="2100" dirty="0">
                <a:latin typeface="Calibri"/>
                <a:ea typeface="Calibri"/>
                <a:cs typeface="Calibri"/>
                <a:sym typeface="Calibri"/>
              </a:rPr>
              <a:t>Discussing historical skill over the Arctic, Temperature</a:t>
            </a:r>
            <a:endParaRPr sz="1050" dirty="0"/>
          </a:p>
          <a:p>
            <a:pPr algn="ctr" defTabSz="685800"/>
            <a:r>
              <a:rPr lang="en-CA" sz="1650" dirty="0">
                <a:latin typeface="Calibri"/>
                <a:ea typeface="Calibri"/>
                <a:cs typeface="Calibri"/>
                <a:sym typeface="Calibri"/>
              </a:rPr>
              <a:t>(confidence with respect to the historical (1993-2009) skill)</a:t>
            </a:r>
            <a:endParaRPr sz="1050" dirty="0"/>
          </a:p>
        </p:txBody>
      </p:sp>
      <p:sp>
        <p:nvSpPr>
          <p:cNvPr id="359" name="Google Shape;359;p22"/>
          <p:cNvSpPr txBox="1"/>
          <p:nvPr/>
        </p:nvSpPr>
        <p:spPr>
          <a:xfrm>
            <a:off x="1247883" y="3839290"/>
            <a:ext cx="7511488" cy="807883"/>
          </a:xfrm>
          <a:prstGeom prst="rect">
            <a:avLst/>
          </a:prstGeom>
          <a:noFill/>
          <a:ln>
            <a:noFill/>
          </a:ln>
        </p:spPr>
        <p:txBody>
          <a:bodyPr spcFirstLastPara="1" wrap="square" lIns="68569" tIns="34275" rIns="68569" bIns="34275" anchor="t" anchorCtr="0">
            <a:spAutoFit/>
          </a:bodyPr>
          <a:lstStyle/>
          <a:p>
            <a:pPr marL="285750" indent="-285750" defTabSz="685800">
              <a:buSzPct val="100000"/>
              <a:buFont typeface="Wingdings" panose="05000000000000000000" pitchFamily="2" charset="2"/>
              <a:buChar char="q"/>
            </a:pPr>
            <a:r>
              <a:rPr lang="en-CA" sz="1600" dirty="0">
                <a:latin typeface="Calibri"/>
                <a:ea typeface="Calibri"/>
                <a:cs typeface="Calibri"/>
                <a:sym typeface="Calibri"/>
              </a:rPr>
              <a:t>If a historical skill was good over a certain region (e.g. colored region on the upper figure) we are more confident about the forecast results over the same region</a:t>
            </a:r>
            <a:endParaRPr sz="1600" dirty="0">
              <a:latin typeface="Calibri"/>
              <a:ea typeface="Calibri"/>
              <a:cs typeface="Calibri"/>
              <a:sym typeface="Calibri"/>
            </a:endParaRPr>
          </a:p>
          <a:p>
            <a:pPr marL="285750" indent="-285750" defTabSz="685800">
              <a:buSzPct val="100000"/>
              <a:buFont typeface="Wingdings" panose="05000000000000000000" pitchFamily="2" charset="2"/>
              <a:buChar char="q"/>
            </a:pPr>
            <a:r>
              <a:rPr lang="en-CA" sz="1600" dirty="0">
                <a:latin typeface="Calibri"/>
                <a:ea typeface="Calibri"/>
                <a:cs typeface="Calibri"/>
                <a:sym typeface="Calibri"/>
              </a:rPr>
              <a:t>Overall confidence is moderate in JJA over the Arctic.</a:t>
            </a:r>
            <a:endParaRPr sz="1200" dirty="0"/>
          </a:p>
        </p:txBody>
      </p:sp>
      <p:pic>
        <p:nvPicPr>
          <p:cNvPr id="360" name="Google Shape;360;p22"/>
          <p:cNvPicPr preferRelativeResize="0"/>
          <p:nvPr/>
        </p:nvPicPr>
        <p:blipFill rotWithShape="1">
          <a:blip r:embed="rId4">
            <a:alphaModFix/>
          </a:blip>
          <a:srcRect l="-3005" t="90160" r="16066" b="-959"/>
          <a:stretch/>
        </p:blipFill>
        <p:spPr>
          <a:xfrm>
            <a:off x="1928260" y="3396171"/>
            <a:ext cx="3775311" cy="328288"/>
          </a:xfrm>
          <a:prstGeom prst="rect">
            <a:avLst/>
          </a:prstGeom>
          <a:noFill/>
          <a:ln>
            <a:noFill/>
          </a:ln>
        </p:spPr>
      </p:pic>
      <p:pic>
        <p:nvPicPr>
          <p:cNvPr id="361" name="Google Shape;361;p22"/>
          <p:cNvPicPr preferRelativeResize="0"/>
          <p:nvPr/>
        </p:nvPicPr>
        <p:blipFill rotWithShape="1">
          <a:blip r:embed="rId5">
            <a:alphaModFix/>
          </a:blip>
          <a:srcRect l="6789" t="93937" r="15127" b="2076"/>
          <a:stretch/>
        </p:blipFill>
        <p:spPr>
          <a:xfrm>
            <a:off x="2495168" y="2061521"/>
            <a:ext cx="2646294" cy="324036"/>
          </a:xfrm>
          <a:prstGeom prst="rect">
            <a:avLst/>
          </a:prstGeom>
          <a:noFill/>
          <a:ln>
            <a:noFill/>
          </a:ln>
        </p:spPr>
      </p:pic>
      <p:sp>
        <p:nvSpPr>
          <p:cNvPr id="362" name="Google Shape;362;p22"/>
          <p:cNvSpPr txBox="1"/>
          <p:nvPr/>
        </p:nvSpPr>
        <p:spPr>
          <a:xfrm>
            <a:off x="1250287" y="2001859"/>
            <a:ext cx="1058608" cy="276969"/>
          </a:xfrm>
          <a:prstGeom prst="rect">
            <a:avLst/>
          </a:prstGeom>
          <a:noFill/>
          <a:ln>
            <a:noFill/>
          </a:ln>
        </p:spPr>
        <p:txBody>
          <a:bodyPr spcFirstLastPara="1" wrap="square" lIns="68569" tIns="34275" rIns="68569" bIns="34275" anchor="t" anchorCtr="0">
            <a:spAutoFit/>
          </a:bodyPr>
          <a:lstStyle/>
          <a:p>
            <a:pPr defTabSz="685800"/>
            <a:r>
              <a:rPr lang="en-CA" sz="1350" b="1">
                <a:latin typeface="Calibri"/>
                <a:ea typeface="Calibri"/>
                <a:cs typeface="Calibri"/>
                <a:sym typeface="Calibri"/>
              </a:rPr>
              <a:t>NDJ 2025/26</a:t>
            </a:r>
            <a:endParaRPr sz="1050"/>
          </a:p>
        </p:txBody>
      </p:sp>
      <p:pic>
        <p:nvPicPr>
          <p:cNvPr id="363" name="Google Shape;363;p22" descr="A map of the world&#10;&#10;AI-generated content may be incorrect."/>
          <p:cNvPicPr preferRelativeResize="0"/>
          <p:nvPr/>
        </p:nvPicPr>
        <p:blipFill rotWithShape="1">
          <a:blip r:embed="rId6">
            <a:alphaModFix/>
          </a:blip>
          <a:srcRect l="5222" t="23914" b="46543"/>
          <a:stretch/>
        </p:blipFill>
        <p:spPr>
          <a:xfrm>
            <a:off x="1247883" y="2301720"/>
            <a:ext cx="5103186" cy="1071559"/>
          </a:xfrm>
          <a:prstGeom prst="rect">
            <a:avLst/>
          </a:prstGeom>
          <a:noFill/>
          <a:ln>
            <a:noFill/>
          </a:ln>
        </p:spPr>
      </p:pic>
      <p:sp>
        <p:nvSpPr>
          <p:cNvPr id="364" name="Google Shape;364;p22"/>
          <p:cNvSpPr/>
          <p:nvPr/>
        </p:nvSpPr>
        <p:spPr>
          <a:xfrm>
            <a:off x="1709682" y="1329612"/>
            <a:ext cx="540060" cy="486054"/>
          </a:xfrm>
          <a:prstGeom prst="ellipse">
            <a:avLst/>
          </a:prstGeom>
          <a:noFill/>
          <a:ln w="25400" cap="flat" cmpd="sng">
            <a:solidFill>
              <a:srgbClr val="21364F"/>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65" name="Google Shape;365;p22"/>
          <p:cNvSpPr/>
          <p:nvPr/>
        </p:nvSpPr>
        <p:spPr>
          <a:xfrm>
            <a:off x="3275856" y="1275606"/>
            <a:ext cx="540060" cy="486054"/>
          </a:xfrm>
          <a:prstGeom prst="ellipse">
            <a:avLst/>
          </a:prstGeom>
          <a:noFill/>
          <a:ln w="25400" cap="flat" cmpd="sng">
            <a:solidFill>
              <a:srgbClr val="21364F"/>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4493" y="56432"/>
            <a:ext cx="8264577" cy="923330"/>
          </a:xfrm>
          <a:prstGeom prst="rect">
            <a:avLst/>
          </a:prstGeom>
          <a:noFill/>
        </p:spPr>
        <p:txBody>
          <a:bodyPr wrap="square" rtlCol="0">
            <a:spAutoFit/>
          </a:bodyPr>
          <a:lstStyle/>
          <a:p>
            <a:pPr defTabSz="685800">
              <a:buClrTx/>
            </a:pPr>
            <a:r>
              <a:rPr lang="en-US" sz="2700" b="1" kern="1200" dirty="0">
                <a:solidFill>
                  <a:prstClr val="black"/>
                </a:solidFill>
                <a:latin typeface="Calibri" panose="020F0502020204030204"/>
                <a:ea typeface="+mn-ea"/>
                <a:cs typeface="+mn-cs"/>
              </a:rPr>
              <a:t>Aerological diagrams, based on morning radiosonde data at 00:00 UTC </a:t>
            </a:r>
            <a:endParaRPr lang="ru-RU" sz="2700" b="1" kern="1200" dirty="0">
              <a:solidFill>
                <a:prstClr val="black"/>
              </a:solidFill>
              <a:latin typeface="Calibri" panose="020F0502020204030204"/>
              <a:ea typeface="+mn-ea"/>
              <a:cs typeface="+mn-cs"/>
            </a:endParaRPr>
          </a:p>
        </p:txBody>
      </p:sp>
      <p:sp>
        <p:nvSpPr>
          <p:cNvPr id="5" name="TextBox 4"/>
          <p:cNvSpPr txBox="1"/>
          <p:nvPr/>
        </p:nvSpPr>
        <p:spPr>
          <a:xfrm>
            <a:off x="144430" y="1890794"/>
            <a:ext cx="2729478" cy="1361911"/>
          </a:xfrm>
          <a:prstGeom prst="rect">
            <a:avLst/>
          </a:prstGeom>
          <a:noFill/>
        </p:spPr>
        <p:txBody>
          <a:bodyPr wrap="square" rtlCol="0">
            <a:spAutoFit/>
          </a:bodyPr>
          <a:lstStyle/>
          <a:p>
            <a:pPr defTabSz="685800"/>
            <a:r>
              <a:rPr lang="ru-RU" sz="1800" b="1" dirty="0">
                <a:latin typeface="Calibri" panose="020F0502020204030204"/>
                <a:ea typeface="+mn-ea"/>
              </a:rPr>
              <a:t>а </a:t>
            </a:r>
            <a:r>
              <a:rPr lang="en-US" sz="1800" b="1" dirty="0">
                <a:latin typeface="Calibri" panose="020F0502020204030204"/>
                <a:ea typeface="+mn-ea"/>
              </a:rPr>
              <a:t>– June 20, 2019, 00 UTC</a:t>
            </a:r>
            <a:endParaRPr lang="ru-RU" sz="1800" b="1" dirty="0">
              <a:latin typeface="Calibri" panose="020F0502020204030204"/>
              <a:ea typeface="+mn-ea"/>
            </a:endParaRPr>
          </a:p>
          <a:p>
            <a:pPr defTabSz="685800"/>
            <a:r>
              <a:rPr lang="en-US" sz="1800" b="1" dirty="0">
                <a:latin typeface="Calibri" panose="020F0502020204030204"/>
                <a:ea typeface="+mn-ea"/>
              </a:rPr>
              <a:t>b – </a:t>
            </a:r>
            <a:r>
              <a:rPr lang="nb-NO" sz="1800" b="1" dirty="0">
                <a:latin typeface="Calibri" panose="020F0502020204030204"/>
                <a:ea typeface="+mn-ea"/>
              </a:rPr>
              <a:t>June 24, 2020, 00 UTC</a:t>
            </a:r>
            <a:endParaRPr lang="en-US" sz="1800" b="1" dirty="0">
              <a:latin typeface="Calibri" panose="020F0502020204030204"/>
              <a:ea typeface="+mn-ea"/>
            </a:endParaRPr>
          </a:p>
          <a:p>
            <a:pPr defTabSz="685800"/>
            <a:r>
              <a:rPr lang="en-US" sz="1800" b="1" dirty="0">
                <a:latin typeface="Calibri" panose="020F0502020204030204"/>
                <a:ea typeface="+mn-ea"/>
              </a:rPr>
              <a:t>c – </a:t>
            </a:r>
            <a:r>
              <a:rPr lang="nb-NO" sz="1800" b="1" dirty="0">
                <a:latin typeface="Calibri" panose="020F0502020204030204"/>
                <a:ea typeface="+mn-ea"/>
              </a:rPr>
              <a:t>June 30, 2020, 00 UTC</a:t>
            </a:r>
            <a:endParaRPr lang="en-US" sz="1800" b="1" dirty="0">
              <a:latin typeface="Calibri" panose="020F0502020204030204"/>
              <a:ea typeface="+mn-ea"/>
            </a:endParaRPr>
          </a:p>
          <a:p>
            <a:pPr defTabSz="685800"/>
            <a:r>
              <a:rPr lang="en-US" sz="1800" b="1" dirty="0">
                <a:latin typeface="Calibri" panose="020F0502020204030204"/>
                <a:ea typeface="+mn-ea"/>
              </a:rPr>
              <a:t>d – July 27, 2022, 00 UTC</a:t>
            </a:r>
          </a:p>
          <a:p>
            <a:pPr defTabSz="685800"/>
            <a:r>
              <a:rPr lang="en-US" sz="1050" dirty="0">
                <a:ea typeface="+mn-ea"/>
              </a:rPr>
              <a:t> </a:t>
            </a:r>
            <a:endParaRPr lang="ru-RU" sz="1050" dirty="0">
              <a:ea typeface="+mn-ea"/>
            </a:endParaRPr>
          </a:p>
        </p:txBody>
      </p:sp>
      <p:pic>
        <p:nvPicPr>
          <p:cNvPr id="2" name="Рисунок 1"/>
          <p:cNvPicPr>
            <a:picLocks noChangeAspect="1"/>
          </p:cNvPicPr>
          <p:nvPr/>
        </p:nvPicPr>
        <p:blipFill>
          <a:blip r:embed="rId2"/>
          <a:stretch>
            <a:fillRect/>
          </a:stretch>
        </p:blipFill>
        <p:spPr>
          <a:xfrm>
            <a:off x="2873908" y="876426"/>
            <a:ext cx="6063855" cy="4139807"/>
          </a:xfrm>
          <a:prstGeom prst="rect">
            <a:avLst/>
          </a:prstGeom>
        </p:spPr>
      </p:pic>
    </p:spTree>
    <p:extLst>
      <p:ext uri="{BB962C8B-B14F-4D97-AF65-F5344CB8AC3E}">
        <p14:creationId xmlns:p14="http://schemas.microsoft.com/office/powerpoint/2010/main" val="30114280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23" descr="A screenshot of a map&#10;&#10;AI-generated content may be incorrect."/>
          <p:cNvPicPr preferRelativeResize="0"/>
          <p:nvPr/>
        </p:nvPicPr>
        <p:blipFill rotWithShape="1">
          <a:blip r:embed="rId3">
            <a:alphaModFix/>
          </a:blip>
          <a:srcRect l="2751" t="13078" r="49999" b="74246"/>
          <a:stretch/>
        </p:blipFill>
        <p:spPr>
          <a:xfrm>
            <a:off x="1233552" y="696032"/>
            <a:ext cx="5081368" cy="1443166"/>
          </a:xfrm>
          <a:prstGeom prst="rect">
            <a:avLst/>
          </a:prstGeom>
          <a:noFill/>
          <a:ln>
            <a:noFill/>
          </a:ln>
        </p:spPr>
      </p:pic>
      <p:sp>
        <p:nvSpPr>
          <p:cNvPr id="372" name="Google Shape;372;p23"/>
          <p:cNvSpPr txBox="1">
            <a:spLocks noGrp="1"/>
          </p:cNvSpPr>
          <p:nvPr>
            <p:ph type="sldNum" idx="12"/>
          </p:nvPr>
        </p:nvSpPr>
        <p:spPr>
          <a:xfrm>
            <a:off x="6057900" y="4767263"/>
            <a:ext cx="16002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CA"/>
              <a:pPr defTabSz="685800"/>
              <a:t>80</a:t>
            </a:fld>
            <a:endParaRPr/>
          </a:p>
        </p:txBody>
      </p:sp>
      <p:sp>
        <p:nvSpPr>
          <p:cNvPr id="373" name="Google Shape;373;p23"/>
          <p:cNvSpPr txBox="1"/>
          <p:nvPr/>
        </p:nvSpPr>
        <p:spPr>
          <a:xfrm>
            <a:off x="1493658" y="136539"/>
            <a:ext cx="5976877" cy="646300"/>
          </a:xfrm>
          <a:prstGeom prst="rect">
            <a:avLst/>
          </a:prstGeom>
          <a:noFill/>
          <a:ln>
            <a:noFill/>
          </a:ln>
        </p:spPr>
        <p:txBody>
          <a:bodyPr spcFirstLastPara="1" wrap="square" lIns="68569" tIns="34275" rIns="68569" bIns="34275" anchor="t" anchorCtr="0">
            <a:spAutoFit/>
          </a:bodyPr>
          <a:lstStyle/>
          <a:p>
            <a:pPr defTabSz="685800"/>
            <a:r>
              <a:rPr lang="en-CA" sz="2100" dirty="0">
                <a:latin typeface="Calibri"/>
                <a:ea typeface="Calibri"/>
                <a:cs typeface="Calibri"/>
                <a:sym typeface="Calibri"/>
              </a:rPr>
              <a:t>Discussing historical skill over the Arctic, Precipitation</a:t>
            </a:r>
            <a:endParaRPr sz="1050" dirty="0"/>
          </a:p>
          <a:p>
            <a:pPr algn="ctr" defTabSz="685800"/>
            <a:r>
              <a:rPr lang="en-CA" sz="1650" dirty="0">
                <a:latin typeface="Calibri"/>
                <a:ea typeface="Calibri"/>
                <a:cs typeface="Calibri"/>
                <a:sym typeface="Calibri"/>
              </a:rPr>
              <a:t>(confidence with respect to the historical (1993-2009) skill)</a:t>
            </a:r>
            <a:endParaRPr sz="1050" dirty="0"/>
          </a:p>
        </p:txBody>
      </p:sp>
      <p:sp>
        <p:nvSpPr>
          <p:cNvPr id="374" name="Google Shape;374;p23"/>
          <p:cNvSpPr txBox="1"/>
          <p:nvPr/>
        </p:nvSpPr>
        <p:spPr>
          <a:xfrm>
            <a:off x="1110650" y="4289747"/>
            <a:ext cx="7752445" cy="315441"/>
          </a:xfrm>
          <a:prstGeom prst="rect">
            <a:avLst/>
          </a:prstGeom>
          <a:noFill/>
          <a:ln>
            <a:noFill/>
          </a:ln>
        </p:spPr>
        <p:txBody>
          <a:bodyPr spcFirstLastPara="1" wrap="square" lIns="68569" tIns="34275" rIns="68569" bIns="34275" anchor="t" anchorCtr="0">
            <a:spAutoFit/>
          </a:bodyPr>
          <a:lstStyle/>
          <a:p>
            <a:pPr marL="285750" indent="-285750" defTabSz="685800">
              <a:buSzPct val="100000"/>
              <a:buFont typeface="Wingdings" panose="05000000000000000000" pitchFamily="2" charset="2"/>
              <a:buChar char="q"/>
            </a:pPr>
            <a:r>
              <a:rPr lang="en-CA" sz="1600" dirty="0">
                <a:latin typeface="Calibri"/>
                <a:ea typeface="Calibri"/>
                <a:cs typeface="Calibri"/>
                <a:sym typeface="Calibri"/>
              </a:rPr>
              <a:t>We don’t have a very high confidence in precipitation skill over the Arctic in NDJ 2025/6 </a:t>
            </a:r>
            <a:endParaRPr sz="1100" dirty="0"/>
          </a:p>
        </p:txBody>
      </p:sp>
      <p:pic>
        <p:nvPicPr>
          <p:cNvPr id="375" name="Google Shape;375;p23"/>
          <p:cNvPicPr preferRelativeResize="0"/>
          <p:nvPr/>
        </p:nvPicPr>
        <p:blipFill rotWithShape="1">
          <a:blip r:embed="rId4">
            <a:alphaModFix/>
          </a:blip>
          <a:srcRect l="1520" t="89304" r="16266" b="-1454"/>
          <a:stretch/>
        </p:blipFill>
        <p:spPr>
          <a:xfrm>
            <a:off x="1917874" y="3732386"/>
            <a:ext cx="3869070" cy="400248"/>
          </a:xfrm>
          <a:prstGeom prst="rect">
            <a:avLst/>
          </a:prstGeom>
          <a:noFill/>
          <a:ln>
            <a:noFill/>
          </a:ln>
        </p:spPr>
      </p:pic>
      <p:pic>
        <p:nvPicPr>
          <p:cNvPr id="376" name="Google Shape;376;p23"/>
          <p:cNvPicPr preferRelativeResize="0"/>
          <p:nvPr/>
        </p:nvPicPr>
        <p:blipFill rotWithShape="1">
          <a:blip r:embed="rId5">
            <a:alphaModFix/>
          </a:blip>
          <a:srcRect t="93593" r="12019" b="2399"/>
          <a:stretch/>
        </p:blipFill>
        <p:spPr>
          <a:xfrm>
            <a:off x="2225189" y="2328747"/>
            <a:ext cx="3254441" cy="315105"/>
          </a:xfrm>
          <a:prstGeom prst="rect">
            <a:avLst/>
          </a:prstGeom>
          <a:noFill/>
          <a:ln>
            <a:noFill/>
          </a:ln>
        </p:spPr>
      </p:pic>
      <p:sp>
        <p:nvSpPr>
          <p:cNvPr id="377" name="Google Shape;377;p23"/>
          <p:cNvSpPr txBox="1"/>
          <p:nvPr/>
        </p:nvSpPr>
        <p:spPr>
          <a:xfrm>
            <a:off x="1233552" y="2151765"/>
            <a:ext cx="1058608" cy="276969"/>
          </a:xfrm>
          <a:prstGeom prst="rect">
            <a:avLst/>
          </a:prstGeom>
          <a:noFill/>
          <a:ln>
            <a:noFill/>
          </a:ln>
        </p:spPr>
        <p:txBody>
          <a:bodyPr spcFirstLastPara="1" wrap="square" lIns="68569" tIns="34275" rIns="68569" bIns="34275" anchor="t" anchorCtr="0">
            <a:spAutoFit/>
          </a:bodyPr>
          <a:lstStyle/>
          <a:p>
            <a:pPr defTabSz="685800"/>
            <a:r>
              <a:rPr lang="en-CA" sz="1350" b="1">
                <a:latin typeface="Calibri"/>
                <a:ea typeface="Calibri"/>
                <a:cs typeface="Calibri"/>
                <a:sym typeface="Calibri"/>
              </a:rPr>
              <a:t>NDJ 2025/26</a:t>
            </a:r>
            <a:endParaRPr sz="1050"/>
          </a:p>
        </p:txBody>
      </p:sp>
      <p:pic>
        <p:nvPicPr>
          <p:cNvPr id="378" name="Google Shape;378;p23"/>
          <p:cNvPicPr preferRelativeResize="0"/>
          <p:nvPr/>
        </p:nvPicPr>
        <p:blipFill rotWithShape="1">
          <a:blip r:embed="rId6">
            <a:alphaModFix/>
          </a:blip>
          <a:srcRect l="5916" t="23603" b="49188"/>
          <a:stretch/>
        </p:blipFill>
        <p:spPr>
          <a:xfrm>
            <a:off x="1311726" y="2714737"/>
            <a:ext cx="5081368" cy="946764"/>
          </a:xfrm>
          <a:prstGeom prst="rect">
            <a:avLst/>
          </a:prstGeom>
          <a:noFill/>
          <a:ln>
            <a:noFill/>
          </a:ln>
        </p:spPr>
      </p:pic>
      <p:sp>
        <p:nvSpPr>
          <p:cNvPr id="379" name="Google Shape;379;p23"/>
          <p:cNvSpPr/>
          <p:nvPr/>
        </p:nvSpPr>
        <p:spPr>
          <a:xfrm>
            <a:off x="4986873" y="1653143"/>
            <a:ext cx="540060" cy="486054"/>
          </a:xfrm>
          <a:prstGeom prst="ellipse">
            <a:avLst/>
          </a:prstGeom>
          <a:noFill/>
          <a:ln w="25400" cap="flat" cmpd="sng">
            <a:solidFill>
              <a:srgbClr val="21364F"/>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80" name="Google Shape;380;p23"/>
          <p:cNvSpPr/>
          <p:nvPr/>
        </p:nvSpPr>
        <p:spPr>
          <a:xfrm>
            <a:off x="3005826" y="1275606"/>
            <a:ext cx="540060" cy="486054"/>
          </a:xfrm>
          <a:prstGeom prst="ellipse">
            <a:avLst/>
          </a:prstGeom>
          <a:noFill/>
          <a:ln w="25400" cap="flat" cmpd="sng">
            <a:solidFill>
              <a:srgbClr val="21364F"/>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4"/>
          <p:cNvSpPr txBox="1"/>
          <p:nvPr/>
        </p:nvSpPr>
        <p:spPr>
          <a:xfrm>
            <a:off x="1493658" y="-20538"/>
            <a:ext cx="5078939" cy="646300"/>
          </a:xfrm>
          <a:prstGeom prst="rect">
            <a:avLst/>
          </a:prstGeom>
          <a:noFill/>
          <a:ln>
            <a:noFill/>
          </a:ln>
        </p:spPr>
        <p:txBody>
          <a:bodyPr spcFirstLastPara="1" wrap="square" lIns="68569" tIns="34275" rIns="68569" bIns="34275" anchor="t" anchorCtr="0">
            <a:spAutoFit/>
          </a:bodyPr>
          <a:lstStyle/>
          <a:p>
            <a:pPr defTabSz="685800"/>
            <a:r>
              <a:rPr lang="en-CA" sz="2100">
                <a:latin typeface="Calibri"/>
                <a:ea typeface="Calibri"/>
                <a:cs typeface="Calibri"/>
                <a:sym typeface="Calibri"/>
              </a:rPr>
              <a:t>Discussing historical skill over the Arctic, SWE</a:t>
            </a:r>
            <a:endParaRPr sz="1050"/>
          </a:p>
          <a:p>
            <a:pPr algn="ctr" defTabSz="685800"/>
            <a:r>
              <a:rPr lang="en-CA" sz="1650">
                <a:latin typeface="Calibri"/>
                <a:ea typeface="Calibri"/>
                <a:cs typeface="Calibri"/>
                <a:sym typeface="Calibri"/>
              </a:rPr>
              <a:t>(confidence with respect to the historical skill)</a:t>
            </a:r>
            <a:endParaRPr sz="1050"/>
          </a:p>
        </p:txBody>
      </p:sp>
      <p:sp>
        <p:nvSpPr>
          <p:cNvPr id="387" name="Google Shape;387;p24"/>
          <p:cNvSpPr txBox="1"/>
          <p:nvPr/>
        </p:nvSpPr>
        <p:spPr>
          <a:xfrm>
            <a:off x="4887090" y="3622570"/>
            <a:ext cx="3799710" cy="1508075"/>
          </a:xfrm>
          <a:prstGeom prst="rect">
            <a:avLst/>
          </a:prstGeom>
          <a:noFill/>
          <a:ln>
            <a:noFill/>
          </a:ln>
        </p:spPr>
        <p:txBody>
          <a:bodyPr spcFirstLastPara="1" wrap="square" lIns="68569" tIns="34275" rIns="68569" bIns="34275" anchor="t" anchorCtr="0">
            <a:spAutoFit/>
          </a:bodyPr>
          <a:lstStyle/>
          <a:p>
            <a:pPr marL="285750" indent="-285750" algn="just" defTabSz="685800">
              <a:buSzPct val="100000"/>
              <a:buFont typeface="Wingdings" panose="05000000000000000000" pitchFamily="2" charset="2"/>
              <a:buChar char="q"/>
            </a:pPr>
            <a:r>
              <a:rPr lang="en-CA" sz="1600" dirty="0">
                <a:latin typeface="Calibri"/>
                <a:ea typeface="Calibri"/>
                <a:cs typeface="Calibri"/>
                <a:sym typeface="Calibri"/>
              </a:rPr>
              <a:t>If a historical skill was good over a certain region (e.g. colored region on the upper figure) we are more confident about the forecast results over the same region</a:t>
            </a:r>
            <a:endParaRPr sz="1600" dirty="0"/>
          </a:p>
          <a:p>
            <a:pPr defTabSz="685800"/>
            <a:endParaRPr sz="1350" dirty="0">
              <a:latin typeface="Calibri"/>
              <a:ea typeface="Calibri"/>
              <a:cs typeface="Calibri"/>
              <a:sym typeface="Calibri"/>
            </a:endParaRPr>
          </a:p>
        </p:txBody>
      </p:sp>
      <p:pic>
        <p:nvPicPr>
          <p:cNvPr id="388" name="Google Shape;388;p24"/>
          <p:cNvPicPr preferRelativeResize="0"/>
          <p:nvPr/>
        </p:nvPicPr>
        <p:blipFill rotWithShape="1">
          <a:blip r:embed="rId3">
            <a:alphaModFix/>
          </a:blip>
          <a:srcRect l="92038" r="920" b="9555"/>
          <a:stretch/>
        </p:blipFill>
        <p:spPr>
          <a:xfrm>
            <a:off x="7218388" y="12855"/>
            <a:ext cx="782612" cy="3197496"/>
          </a:xfrm>
          <a:prstGeom prst="rect">
            <a:avLst/>
          </a:prstGeom>
          <a:noFill/>
          <a:ln>
            <a:noFill/>
          </a:ln>
        </p:spPr>
      </p:pic>
      <p:pic>
        <p:nvPicPr>
          <p:cNvPr id="389" name="Google Shape;389;p24" descr="A map of the earth&#10;&#10;AI-generated content may be incorrect."/>
          <p:cNvPicPr preferRelativeResize="0"/>
          <p:nvPr/>
        </p:nvPicPr>
        <p:blipFill rotWithShape="1">
          <a:blip r:embed="rId4">
            <a:alphaModFix/>
          </a:blip>
          <a:srcRect/>
          <a:stretch/>
        </p:blipFill>
        <p:spPr>
          <a:xfrm>
            <a:off x="1305871" y="2013659"/>
            <a:ext cx="3482153" cy="3118797"/>
          </a:xfrm>
          <a:prstGeom prst="rect">
            <a:avLst/>
          </a:prstGeom>
          <a:noFill/>
          <a:ln>
            <a:noFill/>
          </a:ln>
        </p:spPr>
      </p:pic>
      <p:pic>
        <p:nvPicPr>
          <p:cNvPr id="390" name="Google Shape;390;p24" descr="A map of the world&#10;&#10;Description automatically generated"/>
          <p:cNvPicPr preferRelativeResize="0"/>
          <p:nvPr/>
        </p:nvPicPr>
        <p:blipFill rotWithShape="1">
          <a:blip r:embed="rId5">
            <a:alphaModFix/>
          </a:blip>
          <a:srcRect r="7756" b="77095"/>
          <a:stretch/>
        </p:blipFill>
        <p:spPr>
          <a:xfrm>
            <a:off x="1196132" y="802870"/>
            <a:ext cx="5660529" cy="1117928"/>
          </a:xfrm>
          <a:prstGeom prst="rect">
            <a:avLst/>
          </a:prstGeom>
          <a:noFill/>
          <a:ln>
            <a:noFill/>
          </a:ln>
        </p:spPr>
      </p:pic>
      <p:sp>
        <p:nvSpPr>
          <p:cNvPr id="391" name="Google Shape;391;p24"/>
          <p:cNvSpPr/>
          <p:nvPr/>
        </p:nvSpPr>
        <p:spPr>
          <a:xfrm>
            <a:off x="4162386" y="1059582"/>
            <a:ext cx="1165698" cy="695877"/>
          </a:xfrm>
          <a:prstGeom prst="ellipse">
            <a:avLst/>
          </a:prstGeom>
          <a:noFill/>
          <a:ln w="47625" cap="flat" cmpd="sng">
            <a:solidFill>
              <a:srgbClr val="395E89"/>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92" name="Google Shape;392;p24"/>
          <p:cNvSpPr/>
          <p:nvPr/>
        </p:nvSpPr>
        <p:spPr>
          <a:xfrm>
            <a:off x="2465767" y="939994"/>
            <a:ext cx="833123" cy="713654"/>
          </a:xfrm>
          <a:prstGeom prst="ellipse">
            <a:avLst/>
          </a:prstGeom>
          <a:noFill/>
          <a:ln w="47625" cap="flat" cmpd="sng">
            <a:solidFill>
              <a:srgbClr val="395E89"/>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393" name="Google Shape;393;p24"/>
          <p:cNvSpPr/>
          <p:nvPr/>
        </p:nvSpPr>
        <p:spPr>
          <a:xfrm>
            <a:off x="3221851" y="1041718"/>
            <a:ext cx="718823" cy="665936"/>
          </a:xfrm>
          <a:prstGeom prst="ellipse">
            <a:avLst/>
          </a:prstGeom>
          <a:noFill/>
          <a:ln w="47625" cap="flat" cmpd="sng">
            <a:solidFill>
              <a:srgbClr val="395E89"/>
            </a:solidFill>
            <a:prstDash val="solid"/>
            <a:round/>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5"/>
          <p:cNvSpPr txBox="1">
            <a:spLocks noGrp="1"/>
          </p:cNvSpPr>
          <p:nvPr>
            <p:ph type="sldNum" idx="12"/>
          </p:nvPr>
        </p:nvSpPr>
        <p:spPr>
          <a:xfrm>
            <a:off x="6057900" y="4767263"/>
            <a:ext cx="1600200" cy="273844"/>
          </a:xfrm>
          <a:prstGeom prst="rect">
            <a:avLst/>
          </a:prstGeom>
          <a:noFill/>
          <a:ln>
            <a:noFill/>
          </a:ln>
        </p:spPr>
        <p:txBody>
          <a:bodyPr spcFirstLastPara="1" wrap="square" lIns="68569" tIns="34275" rIns="68569" bIns="34275" anchor="ctr" anchorCtr="0">
            <a:noAutofit/>
          </a:bodyPr>
          <a:lstStyle/>
          <a:p>
            <a:pPr defTabSz="685800"/>
            <a:fld id="{00000000-1234-1234-1234-123412341234}" type="slidenum">
              <a:rPr lang="en-CA"/>
              <a:pPr defTabSz="685800"/>
              <a:t>82</a:t>
            </a:fld>
            <a:endParaRPr dirty="0"/>
          </a:p>
        </p:txBody>
      </p:sp>
      <p:sp>
        <p:nvSpPr>
          <p:cNvPr id="400" name="Google Shape;400;p25"/>
          <p:cNvSpPr txBox="1"/>
          <p:nvPr/>
        </p:nvSpPr>
        <p:spPr>
          <a:xfrm>
            <a:off x="3203022" y="293881"/>
            <a:ext cx="2737955" cy="500107"/>
          </a:xfrm>
          <a:prstGeom prst="rect">
            <a:avLst/>
          </a:prstGeom>
          <a:noFill/>
          <a:ln>
            <a:noFill/>
          </a:ln>
        </p:spPr>
        <p:txBody>
          <a:bodyPr spcFirstLastPara="1" wrap="square" lIns="68569" tIns="34275" rIns="68569" bIns="34275" anchor="t" anchorCtr="0">
            <a:spAutoFit/>
          </a:bodyPr>
          <a:lstStyle/>
          <a:p>
            <a:pPr defTabSz="685800"/>
            <a:r>
              <a:rPr lang="en-CA" sz="2800" b="1" dirty="0">
                <a:effectLst>
                  <a:outerShdw blurRad="38100" dist="38100" dir="2700000" algn="tl">
                    <a:srgbClr val="000000">
                      <a:alpha val="43137"/>
                    </a:srgbClr>
                  </a:outerShdw>
                </a:effectLst>
                <a:latin typeface="Calibri"/>
                <a:ea typeface="Calibri"/>
                <a:cs typeface="Calibri"/>
                <a:sym typeface="Calibri"/>
              </a:rPr>
              <a:t>Conclusions</a:t>
            </a:r>
            <a:endParaRPr sz="1050" b="1" dirty="0">
              <a:effectLst>
                <a:outerShdw blurRad="38100" dist="38100" dir="2700000" algn="tl">
                  <a:srgbClr val="000000">
                    <a:alpha val="43137"/>
                  </a:srgbClr>
                </a:outerShdw>
              </a:effectLst>
            </a:endParaRPr>
          </a:p>
        </p:txBody>
      </p:sp>
      <p:sp>
        <p:nvSpPr>
          <p:cNvPr id="401" name="Google Shape;401;p25"/>
          <p:cNvSpPr txBox="1"/>
          <p:nvPr/>
        </p:nvSpPr>
        <p:spPr>
          <a:xfrm>
            <a:off x="276225" y="880007"/>
            <a:ext cx="8591550" cy="3023874"/>
          </a:xfrm>
          <a:prstGeom prst="rect">
            <a:avLst/>
          </a:prstGeom>
          <a:noFill/>
          <a:ln>
            <a:noFill/>
          </a:ln>
        </p:spPr>
        <p:txBody>
          <a:bodyPr spcFirstLastPara="1" wrap="square" lIns="68569" tIns="34275" rIns="68569" bIns="34275" anchor="t" anchorCtr="0">
            <a:spAutoFit/>
          </a:bodyPr>
          <a:lstStyle/>
          <a:p>
            <a:pPr marL="216000" indent="-257175" defTabSz="685800">
              <a:buSzPct val="100000"/>
              <a:buFont typeface="Noto Sans Symbols"/>
              <a:buChar char="❑"/>
            </a:pPr>
            <a:r>
              <a:rPr lang="en-CA" sz="1600" dirty="0">
                <a:latin typeface="Calibri" panose="020F0502020204030204" pitchFamily="34" charset="0"/>
                <a:ea typeface="Calibri" panose="020F0502020204030204" pitchFamily="34" charset="0"/>
                <a:cs typeface="Calibri" panose="020F0502020204030204" pitchFamily="34" charset="0"/>
                <a:sym typeface="Calibri"/>
              </a:rPr>
              <a:t>We use Multi Model Ensemble (MME) approach to calculate seasonal forecast.</a:t>
            </a:r>
            <a:endParaRPr sz="1600" dirty="0">
              <a:latin typeface="Calibri" panose="020F0502020204030204" pitchFamily="34" charset="0"/>
              <a:ea typeface="Calibri" panose="020F0502020204030204" pitchFamily="34" charset="0"/>
              <a:cs typeface="Calibri" panose="020F0502020204030204" pitchFamily="34" charset="0"/>
            </a:endParaRPr>
          </a:p>
          <a:p>
            <a:pPr marL="216000" indent="-257175" defTabSz="685800">
              <a:buSzPct val="100000"/>
              <a:buFont typeface="Noto Sans Symbols"/>
              <a:buChar char="❑"/>
            </a:pPr>
            <a:r>
              <a:rPr lang="en-CA" sz="1600" dirty="0">
                <a:latin typeface="Calibri" panose="020F0502020204030204" pitchFamily="34" charset="0"/>
                <a:ea typeface="Calibri" panose="020F0502020204030204" pitchFamily="34" charset="0"/>
                <a:cs typeface="Calibri" panose="020F0502020204030204" pitchFamily="34" charset="0"/>
                <a:sym typeface="Calibri"/>
              </a:rPr>
              <a:t>We use probabilistic approach to communicate seasonal forecast results.</a:t>
            </a:r>
            <a:endParaRPr sz="1600" dirty="0">
              <a:latin typeface="Calibri" panose="020F0502020204030204" pitchFamily="34" charset="0"/>
              <a:ea typeface="Calibri" panose="020F0502020204030204" pitchFamily="34" charset="0"/>
              <a:cs typeface="Calibri" panose="020F0502020204030204" pitchFamily="34" charset="0"/>
            </a:endParaRPr>
          </a:p>
          <a:p>
            <a:pPr marL="216000" indent="-257175" defTabSz="685800">
              <a:buSzPct val="100000"/>
              <a:buFont typeface="Noto Sans Symbols"/>
              <a:buChar char="❑"/>
            </a:pPr>
            <a:r>
              <a:rPr lang="en-CA" sz="1600" dirty="0">
                <a:latin typeface="Calibri" panose="020F0502020204030204" pitchFamily="34" charset="0"/>
                <a:ea typeface="Calibri" panose="020F0502020204030204" pitchFamily="34" charset="0"/>
                <a:cs typeface="Calibri" panose="020F0502020204030204" pitchFamily="34" charset="0"/>
                <a:sym typeface="Calibri"/>
              </a:rPr>
              <a:t>For evaluation over the Arctic, we use a combination of observations and model results called re-analysis.</a:t>
            </a:r>
            <a:endParaRPr sz="1600" dirty="0">
              <a:latin typeface="Calibri" panose="020F0502020204030204" pitchFamily="34" charset="0"/>
              <a:ea typeface="Calibri" panose="020F0502020204030204" pitchFamily="34" charset="0"/>
              <a:cs typeface="Calibri" panose="020F0502020204030204" pitchFamily="34" charset="0"/>
            </a:endParaRPr>
          </a:p>
          <a:p>
            <a:pPr marL="216000" indent="-257175" defTabSz="685800">
              <a:buSzPct val="100000"/>
              <a:buFont typeface="Noto Sans Symbols"/>
              <a:buChar char="❑"/>
            </a:pPr>
            <a:r>
              <a:rPr lang="en-CA" sz="1600" dirty="0">
                <a:latin typeface="Calibri" panose="020F0502020204030204" pitchFamily="34" charset="0"/>
                <a:ea typeface="Calibri" panose="020F0502020204030204" pitchFamily="34" charset="0"/>
                <a:cs typeface="Calibri" panose="020F0502020204030204" pitchFamily="34" charset="0"/>
                <a:sym typeface="Calibri"/>
              </a:rPr>
              <a:t>Accuracy of the JJA2025 MME temperature forecast over the Arctic was around 50%. Precipitation forecast was mostly non decisive.</a:t>
            </a:r>
            <a:endParaRPr sz="1600" dirty="0">
              <a:latin typeface="Calibri" panose="020F0502020204030204" pitchFamily="34" charset="0"/>
              <a:ea typeface="Calibri" panose="020F0502020204030204" pitchFamily="34" charset="0"/>
              <a:cs typeface="Calibri" panose="020F0502020204030204" pitchFamily="34" charset="0"/>
            </a:endParaRPr>
          </a:p>
          <a:p>
            <a:pPr marL="216000" indent="-257175" defTabSz="685800">
              <a:buSzPct val="100000"/>
              <a:buFont typeface="Noto Sans Symbols"/>
              <a:buChar char="❑"/>
            </a:pPr>
            <a:r>
              <a:rPr lang="en-CA" sz="1600" dirty="0">
                <a:latin typeface="Calibri" panose="020F0502020204030204" pitchFamily="34" charset="0"/>
                <a:ea typeface="Calibri" panose="020F0502020204030204" pitchFamily="34" charset="0"/>
                <a:cs typeface="Calibri" panose="020F0502020204030204" pitchFamily="34" charset="0"/>
                <a:sym typeface="Calibri"/>
              </a:rPr>
              <a:t>We expect above normal temperatures over all Arctic regions winter 2025/6</a:t>
            </a:r>
            <a:r>
              <a:rPr lang="en-CA" sz="1600" dirty="0">
                <a:latin typeface="Calibri" panose="020F0502020204030204" pitchFamily="34" charset="0"/>
                <a:ea typeface="Calibri" panose="020F0502020204030204" pitchFamily="34" charset="0"/>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a:t>
            </a:r>
            <a:r>
              <a:rPr lang="en-CA" sz="1600" dirty="0">
                <a:latin typeface="Calibri" panose="020F0502020204030204" pitchFamily="34" charset="0"/>
                <a:ea typeface="Calibri" panose="020F0502020204030204" pitchFamily="34" charset="0"/>
                <a:cs typeface="Calibri" panose="020F0502020204030204" pitchFamily="34" charset="0"/>
                <a:sym typeface="Calibri"/>
              </a:rPr>
              <a:t>with highest probabilities northern parts of Siberian, Nordic, Chukchi-Bering regions and eastern Canada. </a:t>
            </a:r>
            <a:endParaRPr sz="1600" dirty="0">
              <a:latin typeface="Calibri" panose="020F0502020204030204" pitchFamily="34" charset="0"/>
              <a:ea typeface="Calibri" panose="020F0502020204030204" pitchFamily="34" charset="0"/>
              <a:cs typeface="Calibri" panose="020F0502020204030204" pitchFamily="34" charset="0"/>
            </a:endParaRPr>
          </a:p>
          <a:p>
            <a:pPr marL="216000" indent="-257175" defTabSz="685800">
              <a:buSzPct val="100000"/>
              <a:buFont typeface="Noto Sans Symbols"/>
              <a:buChar char="❑"/>
            </a:pPr>
            <a:r>
              <a:rPr lang="en-CA" sz="1600" dirty="0">
                <a:latin typeface="Calibri" panose="020F0502020204030204" pitchFamily="34" charset="0"/>
                <a:ea typeface="Calibri" panose="020F0502020204030204" pitchFamily="34" charset="0"/>
                <a:cs typeface="Calibri" panose="020F0502020204030204" pitchFamily="34" charset="0"/>
                <a:sym typeface="Calibri"/>
              </a:rPr>
              <a:t>Over the Arctic for NDJ2025/26, above normal precipitation chances are mostly forecast.</a:t>
            </a:r>
            <a:endParaRPr sz="1600" dirty="0">
              <a:latin typeface="Calibri" panose="020F0502020204030204" pitchFamily="34" charset="0"/>
              <a:ea typeface="Calibri" panose="020F0502020204030204" pitchFamily="34" charset="0"/>
              <a:cs typeface="Calibri" panose="020F0502020204030204" pitchFamily="34" charset="0"/>
            </a:endParaRPr>
          </a:p>
          <a:p>
            <a:pPr marL="216000" indent="-257175" defTabSz="685800">
              <a:buSzPct val="100000"/>
              <a:buFont typeface="Noto Sans Symbols"/>
              <a:buChar char="❑"/>
            </a:pPr>
            <a:r>
              <a:rPr lang="en-CA" sz="1600" dirty="0">
                <a:latin typeface="Calibri" panose="020F0502020204030204" pitchFamily="34" charset="0"/>
                <a:ea typeface="Calibri" panose="020F0502020204030204" pitchFamily="34" charset="0"/>
                <a:cs typeface="Calibri" panose="020F0502020204030204" pitchFamily="34" charset="0"/>
                <a:sym typeface="Calibri"/>
              </a:rPr>
              <a:t>Below normal snow water equivalent (SWE) is expected over most of the eastern Canada, both Nordic regions and western parts of western Siberia. Above normal SWE is expected over eastern Siberia, eastern part of western Siberia and in coastal regions of Alaska western Canada. </a:t>
            </a:r>
            <a:endParaRPr sz="16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107"/>
        <p:cNvGrpSpPr/>
        <p:nvPr/>
      </p:nvGrpSpPr>
      <p:grpSpPr>
        <a:xfrm>
          <a:off x="0" y="0"/>
          <a:ext cx="0" cy="0"/>
          <a:chOff x="0" y="0"/>
          <a:chExt cx="0" cy="0"/>
        </a:xfrm>
      </p:grpSpPr>
      <p:sp>
        <p:nvSpPr>
          <p:cNvPr id="2108" name="Google Shape;2108;p2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83</a:t>
            </a:fld>
            <a:endParaRPr/>
          </a:p>
        </p:txBody>
      </p:sp>
      <p:sp>
        <p:nvSpPr>
          <p:cNvPr id="2109" name="Google Shape;2109;p212"/>
          <p:cNvSpPr txBox="1"/>
          <p:nvPr/>
        </p:nvSpPr>
        <p:spPr>
          <a:xfrm>
            <a:off x="2574691" y="1761660"/>
            <a:ext cx="50406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6000">
                <a:solidFill>
                  <a:schemeClr val="dk1"/>
                </a:solidFill>
                <a:latin typeface="Calibri"/>
                <a:ea typeface="Calibri"/>
                <a:cs typeface="Calibri"/>
                <a:sym typeface="Calibri"/>
              </a:rPr>
              <a:t>Thank you!</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9" name="Google Shape;79;g162aa459caa_0_0"/>
          <p:cNvSpPr txBox="1"/>
          <p:nvPr/>
        </p:nvSpPr>
        <p:spPr>
          <a:xfrm>
            <a:off x="1601670" y="141480"/>
            <a:ext cx="5829300" cy="1102500"/>
          </a:xfrm>
          <a:prstGeom prst="rect">
            <a:avLst/>
          </a:prstGeom>
          <a:noFill/>
          <a:ln>
            <a:noFill/>
          </a:ln>
        </p:spPr>
        <p:txBody>
          <a:bodyPr spcFirstLastPara="1" wrap="square" lIns="68569" tIns="34275" rIns="68569" bIns="34275" anchor="ctr" anchorCtr="0">
            <a:normAutofit/>
          </a:bodyPr>
          <a:lstStyle/>
          <a:p>
            <a:pPr algn="ctr">
              <a:buClr>
                <a:schemeClr val="dk1"/>
              </a:buClr>
              <a:buSzPts val="4290"/>
            </a:pPr>
            <a:endParaRPr sz="3217" u="sng">
              <a:solidFill>
                <a:schemeClr val="dk1"/>
              </a:solidFill>
            </a:endParaRPr>
          </a:p>
        </p:txBody>
      </p:sp>
      <p:pic>
        <p:nvPicPr>
          <p:cNvPr id="80" name="Google Shape;80;g162aa459caa_0_0" descr="https://lh3.googleusercontent.com/9C5QmWrldp865nMX2HCO83C6TUpXb220VQY5Ty3XSyJybLcVJwqdZR3CKe29IGoAuKlHOCPJixsrO2UOADCNMCXDUvi6FORIjF7CoJvYMaXZJrdMFROqhMoN8rWbrdBK-JKhsTMjdXE"/>
          <p:cNvPicPr preferRelativeResize="0"/>
          <p:nvPr/>
        </p:nvPicPr>
        <p:blipFill rotWithShape="1">
          <a:blip r:embed="rId3">
            <a:alphaModFix/>
          </a:blip>
          <a:srcRect/>
          <a:stretch/>
        </p:blipFill>
        <p:spPr>
          <a:xfrm>
            <a:off x="1414462" y="4049734"/>
            <a:ext cx="757238" cy="842963"/>
          </a:xfrm>
          <a:prstGeom prst="rect">
            <a:avLst/>
          </a:prstGeom>
          <a:noFill/>
          <a:ln>
            <a:noFill/>
          </a:ln>
        </p:spPr>
      </p:pic>
      <p:pic>
        <p:nvPicPr>
          <p:cNvPr id="81" name="Google Shape;81;g162aa459caa_0_0"/>
          <p:cNvPicPr preferRelativeResize="0"/>
          <p:nvPr/>
        </p:nvPicPr>
        <p:blipFill rotWithShape="1">
          <a:blip r:embed="rId4">
            <a:alphaModFix/>
          </a:blip>
          <a:srcRect/>
          <a:stretch/>
        </p:blipFill>
        <p:spPr>
          <a:xfrm>
            <a:off x="6678234" y="141480"/>
            <a:ext cx="1043405" cy="1313883"/>
          </a:xfrm>
          <a:prstGeom prst="rect">
            <a:avLst/>
          </a:prstGeom>
          <a:noFill/>
          <a:ln>
            <a:noFill/>
          </a:ln>
        </p:spPr>
      </p:pic>
      <p:sp>
        <p:nvSpPr>
          <p:cNvPr id="82" name="Google Shape;82;g162aa459caa_0_0"/>
          <p:cNvSpPr txBox="1">
            <a:spLocks noGrp="1"/>
          </p:cNvSpPr>
          <p:nvPr>
            <p:ph type="ctrTitle"/>
          </p:nvPr>
        </p:nvSpPr>
        <p:spPr>
          <a:xfrm>
            <a:off x="757325" y="2116912"/>
            <a:ext cx="6673645" cy="909675"/>
          </a:xfrm>
          <a:prstGeom prst="rect">
            <a:avLst/>
          </a:prstGeom>
          <a:noFill/>
          <a:ln>
            <a:noFill/>
          </a:ln>
        </p:spPr>
        <p:txBody>
          <a:bodyPr spcFirstLastPara="1" wrap="square" lIns="68569" tIns="34275" rIns="68569" bIns="34275" anchor="ctr" anchorCtr="0">
            <a:normAutofit fontScale="90000"/>
          </a:bodyPr>
          <a:lstStyle/>
          <a:p>
            <a:pPr>
              <a:buClr>
                <a:srgbClr val="FF0000"/>
              </a:buClr>
              <a:buSzPct val="73333"/>
            </a:pPr>
            <a:r>
              <a:rPr lang="en-CA" b="1" dirty="0">
                <a:solidFill>
                  <a:srgbClr val="17365D"/>
                </a:solidFill>
              </a:rPr>
              <a:t>16th Arctic Climate Forum</a:t>
            </a:r>
            <a:br>
              <a:rPr lang="en-CA" b="1" dirty="0">
                <a:solidFill>
                  <a:srgbClr val="17365D"/>
                </a:solidFill>
              </a:rPr>
            </a:br>
            <a:r>
              <a:rPr lang="en-CA" b="1" dirty="0">
                <a:solidFill>
                  <a:srgbClr val="17365D"/>
                </a:solidFill>
              </a:rPr>
              <a:t>November 2025</a:t>
            </a:r>
            <a:br>
              <a:rPr lang="en-CA" dirty="0"/>
            </a:br>
            <a:br>
              <a:rPr lang="en-CA" dirty="0"/>
            </a:br>
            <a:r>
              <a:rPr lang="en-CA" sz="2850" b="1" dirty="0">
                <a:solidFill>
                  <a:srgbClr val="17365D"/>
                </a:solidFill>
                <a:effectLst>
                  <a:outerShdw blurRad="38100" dist="38100" dir="2700000" algn="tl">
                    <a:srgbClr val="000000">
                      <a:alpha val="43137"/>
                    </a:srgbClr>
                  </a:outerShdw>
                </a:effectLst>
              </a:rPr>
              <a:t>Summer 2025 Sea Ice Outlook Verification</a:t>
            </a:r>
            <a:br>
              <a:rPr lang="en-CA" sz="2850" b="1" dirty="0">
                <a:solidFill>
                  <a:srgbClr val="17365D"/>
                </a:solidFill>
                <a:effectLst>
                  <a:outerShdw blurRad="38100" dist="38100" dir="2700000" algn="tl">
                    <a:srgbClr val="000000">
                      <a:alpha val="43137"/>
                    </a:srgbClr>
                  </a:outerShdw>
                </a:effectLst>
              </a:rPr>
            </a:br>
            <a:r>
              <a:rPr lang="en-CA" sz="2850" b="1" dirty="0">
                <a:solidFill>
                  <a:srgbClr val="17365D"/>
                </a:solidFill>
                <a:effectLst>
                  <a:outerShdw blurRad="38100" dist="38100" dir="2700000" algn="tl">
                    <a:srgbClr val="000000">
                      <a:alpha val="43137"/>
                    </a:srgbClr>
                  </a:outerShdw>
                </a:effectLst>
              </a:rPr>
              <a:t>and </a:t>
            </a:r>
            <a:br>
              <a:rPr lang="en-CA" sz="2850" b="1" dirty="0">
                <a:solidFill>
                  <a:srgbClr val="17365D"/>
                </a:solidFill>
                <a:effectLst>
                  <a:outerShdw blurRad="38100" dist="38100" dir="2700000" algn="tl">
                    <a:srgbClr val="000000">
                      <a:alpha val="43137"/>
                    </a:srgbClr>
                  </a:outerShdw>
                </a:effectLst>
              </a:rPr>
            </a:br>
            <a:r>
              <a:rPr lang="en-CA" sz="2850" b="1" dirty="0">
                <a:solidFill>
                  <a:srgbClr val="17365D"/>
                </a:solidFill>
                <a:effectLst>
                  <a:outerShdw blurRad="38100" dist="38100" dir="2700000" algn="tl">
                    <a:srgbClr val="000000">
                      <a:alpha val="43137"/>
                    </a:srgbClr>
                  </a:outerShdw>
                </a:effectLst>
              </a:rPr>
              <a:t>Outlook for Winter 2025/26</a:t>
            </a:r>
            <a:br>
              <a:rPr lang="en-CA" sz="3000" dirty="0">
                <a:solidFill>
                  <a:srgbClr val="17365D"/>
                </a:solidFill>
              </a:rPr>
            </a:br>
            <a:br>
              <a:rPr lang="en-CA" sz="3000" dirty="0">
                <a:solidFill>
                  <a:srgbClr val="17365D"/>
                </a:solidFill>
              </a:rPr>
            </a:br>
            <a:r>
              <a:rPr lang="en-CA" sz="1650" dirty="0"/>
              <a:t>D. Leonard*, Bill Merryfield</a:t>
            </a:r>
            <a:r>
              <a:rPr lang="en-CA" sz="1650" baseline="30000" dirty="0"/>
              <a:t>1</a:t>
            </a:r>
            <a:r>
              <a:rPr lang="en-CA" sz="1650" dirty="0"/>
              <a:t>, Arlan Dirkson</a:t>
            </a:r>
            <a:r>
              <a:rPr lang="en-CA" sz="1650" baseline="30000" dirty="0"/>
              <a:t>1</a:t>
            </a:r>
            <a:r>
              <a:rPr lang="en-CA" sz="1650" dirty="0"/>
              <a:t>, </a:t>
            </a:r>
            <a:r>
              <a:rPr lang="en-CA" sz="1650" dirty="0" err="1"/>
              <a:t>Gulilat</a:t>
            </a:r>
            <a:r>
              <a:rPr lang="en-CA" sz="1650" dirty="0"/>
              <a:t> Diro</a:t>
            </a:r>
            <a:r>
              <a:rPr lang="en-CA" sz="1650" baseline="30000" dirty="0"/>
              <a:t>1</a:t>
            </a:r>
            <a:r>
              <a:rPr lang="en-CA" sz="1650" dirty="0"/>
              <a:t>, Cathy Reader</a:t>
            </a:r>
            <a:r>
              <a:rPr lang="en-CA" sz="1650" baseline="30000" dirty="0"/>
              <a:t>1</a:t>
            </a:r>
            <a:r>
              <a:rPr lang="en-CA" sz="1650" dirty="0"/>
              <a:t>, Michael Sigmond</a:t>
            </a:r>
            <a:r>
              <a:rPr lang="en-CA" sz="1650" baseline="30000" dirty="0"/>
              <a:t>1</a:t>
            </a:r>
            <a:r>
              <a:rPr lang="en-CA" sz="1650" dirty="0"/>
              <a:t>, </a:t>
            </a:r>
            <a:r>
              <a:rPr lang="en-US" sz="1650" spc="-1" dirty="0">
                <a:solidFill>
                  <a:srgbClr val="000000"/>
                </a:solidFill>
              </a:rPr>
              <a:t>V. </a:t>
            </a:r>
            <a:r>
              <a:rPr lang="en-US" sz="1650" spc="-1" dirty="0" err="1">
                <a:solidFill>
                  <a:srgbClr val="000000"/>
                </a:solidFill>
              </a:rPr>
              <a:t>V.Bragina</a:t>
            </a:r>
            <a:r>
              <a:rPr lang="en-CA" sz="1650" spc="-1" baseline="30000" dirty="0">
                <a:solidFill>
                  <a:srgbClr val="000000"/>
                </a:solidFill>
              </a:rPr>
              <a:t>2,3</a:t>
            </a:r>
            <a:r>
              <a:rPr lang="en-US" sz="1650" spc="-1" dirty="0">
                <a:solidFill>
                  <a:srgbClr val="000000"/>
                </a:solidFill>
              </a:rPr>
              <a:t>, M. A. Tarasevich</a:t>
            </a:r>
            <a:r>
              <a:rPr lang="en-CA" sz="1650" spc="-1" baseline="30000" dirty="0">
                <a:solidFill>
                  <a:srgbClr val="000000"/>
                </a:solidFill>
              </a:rPr>
              <a:t>2,3,4</a:t>
            </a:r>
            <a:r>
              <a:rPr lang="en-US" sz="1650" spc="-1" dirty="0">
                <a:solidFill>
                  <a:srgbClr val="000000"/>
                </a:solidFill>
              </a:rPr>
              <a:t>, E. M. </a:t>
            </a:r>
            <a:r>
              <a:rPr lang="en-US" sz="1650" spc="-1" dirty="0" err="1">
                <a:solidFill>
                  <a:srgbClr val="000000"/>
                </a:solidFill>
              </a:rPr>
              <a:t>Volodin</a:t>
            </a:r>
            <a:r>
              <a:rPr lang="en-CA" sz="1650" spc="-1" baseline="30000" dirty="0">
                <a:solidFill>
                  <a:srgbClr val="000000"/>
                </a:solidFill>
              </a:rPr>
              <a:t>2</a:t>
            </a:r>
            <a:r>
              <a:rPr lang="en-US" sz="1650" spc="-1" dirty="0">
                <a:solidFill>
                  <a:srgbClr val="000000"/>
                </a:solidFill>
              </a:rPr>
              <a:t>, A. S. Gritsun</a:t>
            </a:r>
            <a:r>
              <a:rPr lang="en-CA" sz="1350" spc="-1" baseline="30000" dirty="0">
                <a:solidFill>
                  <a:srgbClr val="000000"/>
                </a:solidFill>
              </a:rPr>
              <a:t>2</a:t>
            </a:r>
            <a:br>
              <a:rPr lang="ru-RU" sz="1350" spc="-1" dirty="0">
                <a:solidFill>
                  <a:srgbClr val="000000"/>
                </a:solidFill>
                <a:latin typeface="Arial"/>
              </a:rPr>
            </a:br>
            <a:br>
              <a:rPr lang="en-CA" sz="1350" dirty="0"/>
            </a:br>
            <a:r>
              <a:rPr lang="en-CA" sz="1350" dirty="0"/>
              <a:t>1- </a:t>
            </a:r>
            <a:r>
              <a:rPr lang="en-CA" sz="1350" i="1" dirty="0"/>
              <a:t>Environment and Climate Change Canada; 2- Marchuk Institute of Numerical Mathematics, Russian Academy of Sciences; 3-Hydrometeorological Research Center of Russian Federation; 4-Moscow Institute of Physics and Technology</a:t>
            </a:r>
            <a:br>
              <a:rPr lang="en-CA" sz="3000" i="1" dirty="0"/>
            </a:br>
            <a:endParaRPr sz="3000" dirty="0">
              <a:solidFill>
                <a:srgbClr val="17365D"/>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
          <p:cNvSpPr txBox="1">
            <a:spLocks noGrp="1"/>
          </p:cNvSpPr>
          <p:nvPr>
            <p:ph type="title" idx="4294967295"/>
          </p:nvPr>
        </p:nvSpPr>
        <p:spPr>
          <a:xfrm>
            <a:off x="628650" y="138794"/>
            <a:ext cx="6784521" cy="631371"/>
          </a:xfrm>
          <a:prstGeom prst="rect">
            <a:avLst/>
          </a:prstGeom>
          <a:solidFill>
            <a:schemeClr val="lt1"/>
          </a:solidFill>
          <a:ln>
            <a:noFill/>
          </a:ln>
        </p:spPr>
        <p:txBody>
          <a:bodyPr spcFirstLastPara="1" wrap="square" lIns="68569" tIns="34275" rIns="68569" bIns="34275" anchor="ctr" anchorCtr="0">
            <a:normAutofit fontScale="90000"/>
          </a:bodyPr>
          <a:lstStyle/>
          <a:p>
            <a:r>
              <a:rPr lang="en-CA" sz="2800" b="1" dirty="0" err="1">
                <a:effectLst>
                  <a:outerShdw blurRad="38100" dist="38100" dir="2700000" algn="tl">
                    <a:srgbClr val="000000">
                      <a:alpha val="43137"/>
                    </a:srgbClr>
                  </a:outerShdw>
                </a:effectLst>
              </a:rPr>
              <a:t>ArcRCC</a:t>
            </a:r>
            <a:r>
              <a:rPr lang="en-CA" sz="2800" b="1" dirty="0">
                <a:effectLst>
                  <a:outerShdw blurRad="38100" dist="38100" dir="2700000" algn="tl">
                    <a:srgbClr val="000000">
                      <a:alpha val="43137"/>
                    </a:srgbClr>
                  </a:outerShdw>
                </a:effectLst>
              </a:rPr>
              <a:t> Sea-Ice Outlooks: Content and Methods</a:t>
            </a:r>
            <a:endParaRPr sz="2800" b="1" dirty="0">
              <a:effectLst>
                <a:outerShdw blurRad="38100" dist="38100" dir="2700000" algn="tl">
                  <a:srgbClr val="000000">
                    <a:alpha val="43137"/>
                  </a:srgbClr>
                </a:outerShdw>
              </a:effectLst>
            </a:endParaRPr>
          </a:p>
        </p:txBody>
      </p:sp>
      <p:sp>
        <p:nvSpPr>
          <p:cNvPr id="88" name="Google Shape;88;p1"/>
          <p:cNvSpPr/>
          <p:nvPr/>
        </p:nvSpPr>
        <p:spPr>
          <a:xfrm>
            <a:off x="824593" y="770165"/>
            <a:ext cx="7796892" cy="3947204"/>
          </a:xfrm>
          <a:prstGeom prst="rect">
            <a:avLst/>
          </a:prstGeom>
          <a:noFill/>
          <a:ln>
            <a:noFill/>
          </a:ln>
        </p:spPr>
        <p:txBody>
          <a:bodyPr spcFirstLastPara="1" wrap="square" lIns="68569" tIns="34275" rIns="68569" bIns="34275" anchor="t" anchorCtr="0">
            <a:spAutoFit/>
          </a:bodyPr>
          <a:lstStyle/>
          <a:p>
            <a:r>
              <a:rPr lang="en-CA" b="1" dirty="0">
                <a:solidFill>
                  <a:srgbClr val="0070C0"/>
                </a:solidFill>
              </a:rPr>
              <a:t>Winter Sea Ice Outlook</a:t>
            </a:r>
            <a:endParaRPr dirty="0"/>
          </a:p>
          <a:p>
            <a:r>
              <a:rPr lang="en-CA" dirty="0">
                <a:solidFill>
                  <a:srgbClr val="0070C0"/>
                </a:solidFill>
              </a:rPr>
              <a:t>      Freeze-up Forecast</a:t>
            </a:r>
            <a:endParaRPr dirty="0"/>
          </a:p>
          <a:p>
            <a:r>
              <a:rPr lang="en-CA" dirty="0">
                <a:solidFill>
                  <a:srgbClr val="0070C0"/>
                </a:solidFill>
              </a:rPr>
              <a:t>      March (maximum) Sea Ice Extent Forecast</a:t>
            </a:r>
            <a:endParaRPr dirty="0"/>
          </a:p>
          <a:p>
            <a:pPr marL="257175" indent="-161925">
              <a:buSzPts val="2000"/>
            </a:pPr>
            <a:endParaRPr b="1" dirty="0"/>
          </a:p>
          <a:p>
            <a:r>
              <a:rPr lang="en-CA" b="1" dirty="0">
                <a:solidFill>
                  <a:schemeClr val="tx1"/>
                </a:solidFill>
              </a:rPr>
              <a:t>Summer Sea Ice Outlook</a:t>
            </a:r>
            <a:endParaRPr b="1" dirty="0">
              <a:solidFill>
                <a:schemeClr val="tx1"/>
              </a:solidFill>
            </a:endParaRPr>
          </a:p>
          <a:p>
            <a:r>
              <a:rPr lang="en-CA" dirty="0">
                <a:solidFill>
                  <a:schemeClr val="tx1"/>
                </a:solidFill>
              </a:rPr>
              <a:t>      Break-up Forecast</a:t>
            </a:r>
            <a:endParaRPr dirty="0">
              <a:solidFill>
                <a:schemeClr val="tx1"/>
              </a:solidFill>
            </a:endParaRPr>
          </a:p>
          <a:p>
            <a:r>
              <a:rPr lang="en-CA" dirty="0">
                <a:solidFill>
                  <a:schemeClr val="tx1"/>
                </a:solidFill>
              </a:rPr>
              <a:t>      September (minimum) Sea Ice Extent Forecast</a:t>
            </a:r>
            <a:endParaRPr dirty="0">
              <a:solidFill>
                <a:schemeClr val="tx1"/>
              </a:solidFill>
            </a:endParaRPr>
          </a:p>
          <a:p>
            <a:r>
              <a:rPr lang="en-CA" dirty="0">
                <a:solidFill>
                  <a:schemeClr val="tx1"/>
                </a:solidFill>
              </a:rPr>
              <a:t>      Outlook for sea ice conditions in key shipping regions</a:t>
            </a:r>
            <a:endParaRPr dirty="0">
              <a:solidFill>
                <a:schemeClr val="tx1"/>
              </a:solidFill>
            </a:endParaRPr>
          </a:p>
          <a:p>
            <a:pPr marL="257175" indent="-161925">
              <a:buSzPts val="2000"/>
            </a:pPr>
            <a:endParaRPr dirty="0"/>
          </a:p>
          <a:p>
            <a:r>
              <a:rPr lang="en-CA" b="1" dirty="0"/>
              <a:t>Outlook Production</a:t>
            </a:r>
            <a:endParaRPr dirty="0"/>
          </a:p>
          <a:p>
            <a:pPr marL="214313" indent="-214313">
              <a:buSzPts val="1800"/>
              <a:buFont typeface="Arial" panose="020B0604020202020204" pitchFamily="34" charset="0"/>
              <a:buChar char="•"/>
            </a:pPr>
            <a:r>
              <a:rPr lang="en-CA" dirty="0"/>
              <a:t>Sea Ice Outlooks are based primarily on the Canadian Seasonal to Inter-annual Prediction System (CanSIPSv3, 40 ensemble members, 20 each from GEM5.2-NEMO and CanESM5)</a:t>
            </a:r>
            <a:endParaRPr dirty="0"/>
          </a:p>
          <a:p>
            <a:pPr marL="214313" indent="-214313">
              <a:buSzPts val="1800"/>
              <a:buFont typeface="Arial"/>
              <a:buChar char="•"/>
            </a:pPr>
            <a:r>
              <a:rPr lang="en-CA" dirty="0"/>
              <a:t>Additional use of sea ice forecasts:</a:t>
            </a:r>
          </a:p>
          <a:p>
            <a:pPr>
              <a:buSzPts val="1800"/>
            </a:pPr>
            <a:r>
              <a:rPr lang="en-CA" dirty="0"/>
              <a:t>          *  Coupled Unified Forecast System (NOAA UFS; 5 ensemble members)</a:t>
            </a:r>
          </a:p>
          <a:p>
            <a:pPr>
              <a:buSzPts val="1800"/>
            </a:pPr>
            <a:r>
              <a:rPr lang="en-CA" dirty="0"/>
              <a:t>          *  </a:t>
            </a:r>
            <a:r>
              <a:rPr lang="en-CA" dirty="0">
                <a:latin typeface="Calibri" panose="020F0502020204030204" pitchFamily="34" charset="0"/>
                <a:ea typeface="Calibri" panose="020F0502020204030204" pitchFamily="34" charset="0"/>
              </a:rPr>
              <a:t>INM-CM5 climate model (INM RAS/</a:t>
            </a:r>
            <a:r>
              <a:rPr lang="en-CA" dirty="0" err="1">
                <a:latin typeface="Calibri" panose="020F0502020204030204" pitchFamily="34" charset="0"/>
                <a:ea typeface="Calibri" panose="020F0502020204030204" pitchFamily="34" charset="0"/>
              </a:rPr>
              <a:t>Hydrometcenter</a:t>
            </a:r>
            <a:r>
              <a:rPr lang="en-CA" dirty="0">
                <a:latin typeface="Calibri" panose="020F0502020204030204" pitchFamily="34" charset="0"/>
                <a:ea typeface="Calibri" panose="020F0502020204030204" pitchFamily="34" charset="0"/>
              </a:rPr>
              <a:t> of Russia, 10 ensemble members)</a:t>
            </a:r>
          </a:p>
          <a:p>
            <a:pPr marL="214313" indent="-214313">
              <a:buSzPts val="1800"/>
              <a:buFont typeface="Arial" panose="020B0604020202020204" pitchFamily="34" charset="0"/>
              <a:buChar char="•"/>
            </a:pPr>
            <a:r>
              <a:rPr lang="en-CA" dirty="0">
                <a:latin typeface="Calibri" panose="020F0502020204030204" pitchFamily="34" charset="0"/>
                <a:ea typeface="Calibri" panose="020F0502020204030204" pitchFamily="34" charset="0"/>
              </a:rPr>
              <a:t>MME for sea ice is not yet available; outlook is a subjective ‘ensemble’ of probabilistic/deterministic model forecasts; forecast confidence is a subjective assessment of hindcast model skill, ensemble spread and forecast agreement between models</a:t>
            </a:r>
            <a:endParaRP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5"/>
          <p:cNvSpPr/>
          <p:nvPr/>
        </p:nvSpPr>
        <p:spPr>
          <a:xfrm>
            <a:off x="1836420" y="4601239"/>
            <a:ext cx="6164580" cy="542261"/>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94" name="Google Shape;94;p5"/>
          <p:cNvSpPr txBox="1">
            <a:spLocks noGrp="1"/>
          </p:cNvSpPr>
          <p:nvPr>
            <p:ph type="body" idx="4294967295"/>
          </p:nvPr>
        </p:nvSpPr>
        <p:spPr>
          <a:xfrm>
            <a:off x="885825" y="829816"/>
            <a:ext cx="6952298" cy="2963465"/>
          </a:xfrm>
          <a:prstGeom prst="rect">
            <a:avLst/>
          </a:prstGeom>
          <a:noFill/>
          <a:ln>
            <a:noFill/>
          </a:ln>
        </p:spPr>
        <p:txBody>
          <a:bodyPr spcFirstLastPara="1" wrap="square" lIns="68569" tIns="34275" rIns="68569" bIns="34275" anchor="t" anchorCtr="0">
            <a:normAutofit/>
          </a:bodyPr>
          <a:lstStyle/>
          <a:p>
            <a:pPr marL="34290" indent="0">
              <a:spcBef>
                <a:spcPts val="480"/>
              </a:spcBef>
              <a:buNone/>
            </a:pPr>
            <a:endParaRPr sz="4000" dirty="0"/>
          </a:p>
          <a:p>
            <a:pPr marL="34290" indent="0" algn="ctr">
              <a:spcBef>
                <a:spcPts val="480"/>
              </a:spcBef>
              <a:buNone/>
            </a:pPr>
            <a:r>
              <a:rPr lang="en-CA" sz="2800" b="1" dirty="0">
                <a:solidFill>
                  <a:srgbClr val="C00000"/>
                </a:solidFill>
              </a:rPr>
              <a:t>Comparison: </a:t>
            </a:r>
            <a:endParaRPr sz="4000" dirty="0">
              <a:solidFill>
                <a:srgbClr val="C00000"/>
              </a:solidFill>
            </a:endParaRPr>
          </a:p>
          <a:p>
            <a:pPr marL="34290" indent="0" algn="ctr">
              <a:spcBef>
                <a:spcPts val="480"/>
              </a:spcBef>
              <a:buNone/>
            </a:pPr>
            <a:r>
              <a:rPr lang="en-CA" sz="2800" b="1" dirty="0">
                <a:solidFill>
                  <a:srgbClr val="C00000"/>
                </a:solidFill>
              </a:rPr>
              <a:t>Actual Summer 2025 Conditions </a:t>
            </a:r>
            <a:endParaRPr sz="4000" dirty="0">
              <a:solidFill>
                <a:srgbClr val="C00000"/>
              </a:solidFill>
            </a:endParaRPr>
          </a:p>
          <a:p>
            <a:pPr marL="34290" indent="0" algn="ctr">
              <a:spcBef>
                <a:spcPts val="480"/>
              </a:spcBef>
              <a:buNone/>
            </a:pPr>
            <a:r>
              <a:rPr lang="en-CA" sz="2800" b="1" dirty="0">
                <a:solidFill>
                  <a:srgbClr val="C00000"/>
                </a:solidFill>
              </a:rPr>
              <a:t>with </a:t>
            </a:r>
            <a:endParaRPr sz="4000" dirty="0">
              <a:solidFill>
                <a:srgbClr val="C00000"/>
              </a:solidFill>
            </a:endParaRPr>
          </a:p>
          <a:p>
            <a:pPr marL="34290" indent="0" algn="ctr">
              <a:spcBef>
                <a:spcPts val="480"/>
              </a:spcBef>
              <a:buNone/>
            </a:pPr>
            <a:r>
              <a:rPr lang="en-CA" sz="2800" b="1" dirty="0">
                <a:solidFill>
                  <a:srgbClr val="C00000"/>
                </a:solidFill>
              </a:rPr>
              <a:t>Summer 2025 Sea Ice Outlook</a:t>
            </a:r>
            <a:endParaRPr sz="2800" b="1" dirty="0">
              <a:solidFill>
                <a:srgbClr val="C0000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6"/>
          <p:cNvSpPr/>
          <p:nvPr/>
        </p:nvSpPr>
        <p:spPr>
          <a:xfrm>
            <a:off x="1836420" y="4601239"/>
            <a:ext cx="6164580" cy="542261"/>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buSzPts val="1400"/>
            </a:pPr>
            <a:endParaRPr sz="1050">
              <a:solidFill>
                <a:srgbClr val="FFFFFF"/>
              </a:solidFill>
            </a:endParaRPr>
          </a:p>
        </p:txBody>
      </p:sp>
      <p:sp>
        <p:nvSpPr>
          <p:cNvPr id="100" name="Google Shape;100;p6"/>
          <p:cNvSpPr txBox="1"/>
          <p:nvPr/>
        </p:nvSpPr>
        <p:spPr>
          <a:xfrm>
            <a:off x="4859415" y="2148880"/>
            <a:ext cx="2862236" cy="484718"/>
          </a:xfrm>
          <a:prstGeom prst="rect">
            <a:avLst/>
          </a:prstGeom>
          <a:noFill/>
          <a:ln>
            <a:noFill/>
          </a:ln>
        </p:spPr>
        <p:txBody>
          <a:bodyPr spcFirstLastPara="1" wrap="square" lIns="68569" tIns="34275" rIns="68569" bIns="34275" anchor="t" anchorCtr="0">
            <a:spAutoFit/>
          </a:bodyPr>
          <a:lstStyle/>
          <a:p>
            <a:pPr algn="ctr">
              <a:buSzPts val="1800"/>
            </a:pPr>
            <a:r>
              <a:rPr lang="en-CA" sz="1350" b="1" dirty="0">
                <a:solidFill>
                  <a:schemeClr val="dk1"/>
                </a:solidFill>
              </a:rPr>
              <a:t>September Northern Hemisphere Sea Ice Extent 1979-2025</a:t>
            </a:r>
            <a:endParaRPr sz="1350" b="1" dirty="0">
              <a:solidFill>
                <a:schemeClr val="dk1"/>
              </a:solidFill>
            </a:endParaRPr>
          </a:p>
        </p:txBody>
      </p:sp>
      <p:sp>
        <p:nvSpPr>
          <p:cNvPr id="101" name="Google Shape;101;p6"/>
          <p:cNvSpPr txBox="1">
            <a:spLocks noGrp="1"/>
          </p:cNvSpPr>
          <p:nvPr>
            <p:ph type="title" idx="4294967295"/>
          </p:nvPr>
        </p:nvSpPr>
        <p:spPr>
          <a:xfrm>
            <a:off x="1004207" y="-59666"/>
            <a:ext cx="7135586" cy="857250"/>
          </a:xfrm>
          <a:prstGeom prst="rect">
            <a:avLst/>
          </a:prstGeom>
          <a:noFill/>
          <a:ln>
            <a:noFill/>
          </a:ln>
        </p:spPr>
        <p:txBody>
          <a:bodyPr spcFirstLastPara="1" wrap="square" lIns="68569" tIns="34275" rIns="68569" bIns="34275" anchor="ctr" anchorCtr="0">
            <a:normAutofit/>
          </a:bodyPr>
          <a:lstStyle/>
          <a:p>
            <a:r>
              <a:rPr lang="en-CA" sz="2100" b="1" dirty="0">
                <a:solidFill>
                  <a:schemeClr val="accent2">
                    <a:lumMod val="75000"/>
                  </a:schemeClr>
                </a:solidFill>
              </a:rPr>
              <a:t>September 2025 Minimum Sea Ice Extent (Actual)</a:t>
            </a:r>
            <a:endParaRPr sz="2100" b="1" dirty="0">
              <a:solidFill>
                <a:schemeClr val="accent2">
                  <a:lumMod val="75000"/>
                </a:schemeClr>
              </a:solidFill>
            </a:endParaRPr>
          </a:p>
        </p:txBody>
      </p:sp>
      <p:sp>
        <p:nvSpPr>
          <p:cNvPr id="102" name="Google Shape;102;p6"/>
          <p:cNvSpPr txBox="1"/>
          <p:nvPr/>
        </p:nvSpPr>
        <p:spPr>
          <a:xfrm>
            <a:off x="4984731" y="4833378"/>
            <a:ext cx="2584855" cy="184636"/>
          </a:xfrm>
          <a:prstGeom prst="rect">
            <a:avLst/>
          </a:prstGeom>
          <a:noFill/>
          <a:ln>
            <a:noFill/>
          </a:ln>
        </p:spPr>
        <p:txBody>
          <a:bodyPr spcFirstLastPara="1" wrap="square" lIns="68569" tIns="34275" rIns="68569" bIns="34275" anchor="t" anchorCtr="0">
            <a:spAutoFit/>
          </a:bodyPr>
          <a:lstStyle/>
          <a:p>
            <a:r>
              <a:rPr lang="en-CA" sz="750" b="1" dirty="0">
                <a:latin typeface="Times New Roman" panose="02020603050405020304" pitchFamily="18" charset="0"/>
                <a:cs typeface="Times New Roman" panose="02020603050405020304" pitchFamily="18" charset="0"/>
              </a:rPr>
              <a:t>Source: </a:t>
            </a:r>
            <a:r>
              <a:rPr lang="en-CA" sz="750" dirty="0">
                <a:latin typeface="Times New Roman" panose="02020603050405020304" pitchFamily="18" charset="0"/>
                <a:cs typeface="Times New Roman" panose="02020603050405020304" pitchFamily="18" charset="0"/>
              </a:rPr>
              <a:t>National Snow and Ice Data Center</a:t>
            </a:r>
            <a:endParaRPr sz="750" dirty="0">
              <a:latin typeface="Times New Roman" panose="02020603050405020304" pitchFamily="18" charset="0"/>
              <a:cs typeface="Times New Roman" panose="02020603050405020304" pitchFamily="18" charset="0"/>
            </a:endParaRPr>
          </a:p>
        </p:txBody>
      </p:sp>
      <p:sp>
        <p:nvSpPr>
          <p:cNvPr id="103" name="Google Shape;103;p6"/>
          <p:cNvSpPr txBox="1"/>
          <p:nvPr/>
        </p:nvSpPr>
        <p:spPr>
          <a:xfrm>
            <a:off x="1463040" y="4841104"/>
            <a:ext cx="2584855" cy="184636"/>
          </a:xfrm>
          <a:prstGeom prst="rect">
            <a:avLst/>
          </a:prstGeom>
          <a:noFill/>
          <a:ln>
            <a:noFill/>
          </a:ln>
        </p:spPr>
        <p:txBody>
          <a:bodyPr spcFirstLastPara="1" wrap="square" lIns="68569" tIns="34275" rIns="68569" bIns="34275" anchor="t" anchorCtr="0">
            <a:spAutoFit/>
          </a:bodyPr>
          <a:lstStyle/>
          <a:p>
            <a:r>
              <a:rPr lang="en-CA" sz="750" b="1" dirty="0">
                <a:latin typeface="Times New Roman" panose="02020603050405020304" pitchFamily="18" charset="0"/>
                <a:cs typeface="Times New Roman" panose="02020603050405020304" pitchFamily="18" charset="0"/>
              </a:rPr>
              <a:t>Source: </a:t>
            </a:r>
            <a:r>
              <a:rPr lang="en-CA" sz="750" dirty="0">
                <a:latin typeface="Times New Roman" panose="02020603050405020304" pitchFamily="18" charset="0"/>
                <a:cs typeface="Times New Roman" panose="02020603050405020304" pitchFamily="18" charset="0"/>
              </a:rPr>
              <a:t>Arctic and Antarctic Research Institute</a:t>
            </a:r>
            <a:endParaRPr sz="750" dirty="0">
              <a:latin typeface="Times New Roman" panose="02020603050405020304" pitchFamily="18" charset="0"/>
              <a:cs typeface="Times New Roman" panose="02020603050405020304" pitchFamily="18" charset="0"/>
            </a:endParaRPr>
          </a:p>
        </p:txBody>
      </p:sp>
      <p:sp>
        <p:nvSpPr>
          <p:cNvPr id="106" name="Google Shape;106;p6"/>
          <p:cNvSpPr txBox="1"/>
          <p:nvPr/>
        </p:nvSpPr>
        <p:spPr>
          <a:xfrm>
            <a:off x="914400" y="858610"/>
            <a:ext cx="4112861" cy="692467"/>
          </a:xfrm>
          <a:prstGeom prst="rect">
            <a:avLst/>
          </a:prstGeom>
          <a:noFill/>
          <a:ln>
            <a:noFill/>
          </a:ln>
        </p:spPr>
        <p:txBody>
          <a:bodyPr spcFirstLastPara="1" wrap="square" lIns="68569" tIns="34275" rIns="68569" bIns="34275" anchor="t" anchorCtr="0">
            <a:spAutoFit/>
          </a:bodyPr>
          <a:lstStyle/>
          <a:p>
            <a:pPr algn="ctr">
              <a:buSzPts val="1800"/>
            </a:pPr>
            <a:r>
              <a:rPr lang="en-CA" sz="1350" b="1" dirty="0">
                <a:solidFill>
                  <a:schemeClr val="dk1"/>
                </a:solidFill>
              </a:rPr>
              <a:t>September 2025 Ice Concentration from Ice Charts (Sep 9-11)</a:t>
            </a:r>
            <a:endParaRPr sz="1350" b="1" dirty="0">
              <a:solidFill>
                <a:schemeClr val="dk1"/>
              </a:solidFill>
            </a:endParaRPr>
          </a:p>
          <a:p>
            <a:pPr>
              <a:buSzPts val="1800"/>
            </a:pPr>
            <a:endParaRPr sz="1350" b="1" dirty="0">
              <a:solidFill>
                <a:schemeClr val="dk1"/>
              </a:solidFill>
            </a:endParaRPr>
          </a:p>
        </p:txBody>
      </p:sp>
      <p:sp>
        <p:nvSpPr>
          <p:cNvPr id="107" name="Google Shape;107;p6"/>
          <p:cNvSpPr/>
          <p:nvPr/>
        </p:nvSpPr>
        <p:spPr>
          <a:xfrm>
            <a:off x="4889732" y="672763"/>
            <a:ext cx="3704014" cy="1177215"/>
          </a:xfrm>
          <a:prstGeom prst="rect">
            <a:avLst/>
          </a:prstGeom>
          <a:noFill/>
          <a:ln>
            <a:noFill/>
          </a:ln>
        </p:spPr>
        <p:txBody>
          <a:bodyPr spcFirstLastPara="1" wrap="square" lIns="68569" tIns="34275" rIns="68569" bIns="34275" anchor="t" anchorCtr="0">
            <a:spAutoFit/>
          </a:bodyPr>
          <a:lstStyle/>
          <a:p>
            <a:pPr marL="214313" indent="-214313">
              <a:buSzPts val="1600"/>
              <a:buFont typeface="Arial"/>
              <a:buChar char="•"/>
            </a:pPr>
            <a:r>
              <a:rPr lang="en-CA" sz="1200" dirty="0">
                <a:solidFill>
                  <a:schemeClr val="tx1"/>
                </a:solidFill>
              </a:rPr>
              <a:t>Summer sea ice reached the minimum ice extent in mid-September: 10</a:t>
            </a:r>
            <a:r>
              <a:rPr lang="en-CA" sz="1200" baseline="30000" dirty="0">
                <a:solidFill>
                  <a:schemeClr val="tx1"/>
                </a:solidFill>
              </a:rPr>
              <a:t>th</a:t>
            </a:r>
            <a:r>
              <a:rPr lang="en-CA" sz="1200" dirty="0">
                <a:solidFill>
                  <a:schemeClr val="tx1"/>
                </a:solidFill>
              </a:rPr>
              <a:t> lowest / NSIDC</a:t>
            </a:r>
            <a:endParaRPr sz="1200" dirty="0">
              <a:solidFill>
                <a:schemeClr val="tx1"/>
              </a:solidFill>
            </a:endParaRPr>
          </a:p>
          <a:p>
            <a:pPr marL="214313" indent="-214313">
              <a:buSzPts val="1600"/>
              <a:buFont typeface="Arial"/>
              <a:buChar char="•"/>
            </a:pPr>
            <a:r>
              <a:rPr lang="en-CA" sz="1200" dirty="0">
                <a:solidFill>
                  <a:schemeClr val="tx1"/>
                </a:solidFill>
              </a:rPr>
              <a:t>September average ice extent 11</a:t>
            </a:r>
            <a:r>
              <a:rPr lang="en-CA" sz="1200" baseline="30000" dirty="0">
                <a:solidFill>
                  <a:schemeClr val="tx1"/>
                </a:solidFill>
              </a:rPr>
              <a:t>th</a:t>
            </a:r>
            <a:r>
              <a:rPr lang="en-CA" sz="1200" dirty="0">
                <a:solidFill>
                  <a:schemeClr val="tx1"/>
                </a:solidFill>
              </a:rPr>
              <a:t> lowest/ NSIDC </a:t>
            </a:r>
          </a:p>
          <a:p>
            <a:pPr marL="214313" indent="-214313">
              <a:buSzPts val="1600"/>
              <a:buFont typeface="Arial"/>
              <a:buChar char="•"/>
            </a:pPr>
            <a:r>
              <a:rPr lang="en-CA" sz="1200" dirty="0">
                <a:solidFill>
                  <a:schemeClr val="tx1"/>
                </a:solidFill>
              </a:rPr>
              <a:t>Above normal conditions in the Chukchi Sea</a:t>
            </a:r>
          </a:p>
          <a:p>
            <a:pPr marL="214313" indent="-214313">
              <a:buSzPts val="1600"/>
              <a:buFont typeface="Arial"/>
              <a:buChar char="•"/>
            </a:pPr>
            <a:r>
              <a:rPr lang="en-CA" sz="1200" dirty="0">
                <a:solidFill>
                  <a:schemeClr val="tx1"/>
                </a:solidFill>
              </a:rPr>
              <a:t>2</a:t>
            </a:r>
            <a:r>
              <a:rPr lang="en-CA" sz="1200" baseline="30000" dirty="0">
                <a:solidFill>
                  <a:schemeClr val="tx1"/>
                </a:solidFill>
              </a:rPr>
              <a:t>nd</a:t>
            </a:r>
            <a:r>
              <a:rPr lang="en-CA" sz="1200" dirty="0">
                <a:solidFill>
                  <a:schemeClr val="tx1"/>
                </a:solidFill>
              </a:rPr>
              <a:t> lowest extent in the Beaufort Sea and CAA</a:t>
            </a:r>
            <a:endParaRPr sz="1200" dirty="0">
              <a:solidFill>
                <a:schemeClr val="tx1"/>
              </a:solidFill>
            </a:endParaRPr>
          </a:p>
        </p:txBody>
      </p:sp>
      <p:pic>
        <p:nvPicPr>
          <p:cNvPr id="4" name="Picture 3">
            <a:extLst>
              <a:ext uri="{FF2B5EF4-FFF2-40B4-BE49-F238E27FC236}">
                <a16:creationId xmlns:a16="http://schemas.microsoft.com/office/drawing/2014/main" id="{DD52C3DA-986D-6A9C-DAA4-B8A426632DED}"/>
              </a:ext>
            </a:extLst>
          </p:cNvPr>
          <p:cNvPicPr>
            <a:picLocks noChangeAspect="1"/>
          </p:cNvPicPr>
          <p:nvPr/>
        </p:nvPicPr>
        <p:blipFill>
          <a:blip r:embed="rId3"/>
          <a:stretch>
            <a:fillRect/>
          </a:stretch>
        </p:blipFill>
        <p:spPr>
          <a:xfrm>
            <a:off x="4613934" y="2669279"/>
            <a:ext cx="3387066" cy="2086980"/>
          </a:xfrm>
          <a:prstGeom prst="rect">
            <a:avLst/>
          </a:prstGeom>
        </p:spPr>
      </p:pic>
      <p:pic>
        <p:nvPicPr>
          <p:cNvPr id="1026" name="Picture 2">
            <a:extLst>
              <a:ext uri="{FF2B5EF4-FFF2-40B4-BE49-F238E27FC236}">
                <a16:creationId xmlns:a16="http://schemas.microsoft.com/office/drawing/2014/main" id="{0C6FED7B-89E1-C8BF-3563-C8733EB81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042" y="1355170"/>
            <a:ext cx="3385764" cy="34684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6"/>
          <p:cNvSpPr/>
          <p:nvPr/>
        </p:nvSpPr>
        <p:spPr>
          <a:xfrm>
            <a:off x="1836420" y="4601239"/>
            <a:ext cx="6164580" cy="542261"/>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buSzPts val="1400"/>
            </a:pPr>
            <a:endParaRPr sz="1050">
              <a:solidFill>
                <a:srgbClr val="FFFFFF"/>
              </a:solidFill>
            </a:endParaRPr>
          </a:p>
        </p:txBody>
      </p:sp>
      <p:sp>
        <p:nvSpPr>
          <p:cNvPr id="100" name="Google Shape;100;p6"/>
          <p:cNvSpPr txBox="1"/>
          <p:nvPr/>
        </p:nvSpPr>
        <p:spPr>
          <a:xfrm>
            <a:off x="4944213" y="2013237"/>
            <a:ext cx="2862236" cy="484718"/>
          </a:xfrm>
          <a:prstGeom prst="rect">
            <a:avLst/>
          </a:prstGeom>
          <a:noFill/>
          <a:ln>
            <a:noFill/>
          </a:ln>
        </p:spPr>
        <p:txBody>
          <a:bodyPr spcFirstLastPara="1" wrap="square" lIns="68569" tIns="34275" rIns="68569" bIns="34275" anchor="t" anchorCtr="0">
            <a:spAutoFit/>
          </a:bodyPr>
          <a:lstStyle/>
          <a:p>
            <a:pPr algn="ctr">
              <a:buSzPts val="1800"/>
            </a:pPr>
            <a:r>
              <a:rPr lang="en-CA" sz="1350" b="1" dirty="0">
                <a:solidFill>
                  <a:schemeClr val="dk1"/>
                </a:solidFill>
              </a:rPr>
              <a:t>September Northern Hemisphere Sea Ice Extent 1979-2025</a:t>
            </a:r>
            <a:endParaRPr sz="1350" b="1" dirty="0">
              <a:solidFill>
                <a:schemeClr val="dk1"/>
              </a:solidFill>
            </a:endParaRPr>
          </a:p>
        </p:txBody>
      </p:sp>
      <p:sp>
        <p:nvSpPr>
          <p:cNvPr id="101" name="Google Shape;101;p6"/>
          <p:cNvSpPr txBox="1">
            <a:spLocks noGrp="1"/>
          </p:cNvSpPr>
          <p:nvPr>
            <p:ph type="title" idx="4294967295"/>
          </p:nvPr>
        </p:nvSpPr>
        <p:spPr>
          <a:xfrm>
            <a:off x="1004207" y="-59666"/>
            <a:ext cx="7135586" cy="857250"/>
          </a:xfrm>
          <a:prstGeom prst="rect">
            <a:avLst/>
          </a:prstGeom>
          <a:noFill/>
          <a:ln>
            <a:noFill/>
          </a:ln>
        </p:spPr>
        <p:txBody>
          <a:bodyPr spcFirstLastPara="1" wrap="square" lIns="68569" tIns="34275" rIns="68569" bIns="34275" anchor="ctr" anchorCtr="0">
            <a:normAutofit/>
          </a:bodyPr>
          <a:lstStyle/>
          <a:p>
            <a:r>
              <a:rPr lang="en-CA" sz="2100" b="1" dirty="0">
                <a:solidFill>
                  <a:schemeClr val="accent2">
                    <a:lumMod val="75000"/>
                  </a:schemeClr>
                </a:solidFill>
              </a:rPr>
              <a:t>September 2025 Minimum Sea Ice Extent (Actual)</a:t>
            </a:r>
            <a:endParaRPr sz="2100" b="1" dirty="0">
              <a:solidFill>
                <a:schemeClr val="accent2">
                  <a:lumMod val="75000"/>
                </a:schemeClr>
              </a:solidFill>
            </a:endParaRPr>
          </a:p>
        </p:txBody>
      </p:sp>
      <p:sp>
        <p:nvSpPr>
          <p:cNvPr id="102" name="Google Shape;102;p6"/>
          <p:cNvSpPr txBox="1"/>
          <p:nvPr/>
        </p:nvSpPr>
        <p:spPr>
          <a:xfrm>
            <a:off x="4969170" y="4792912"/>
            <a:ext cx="2584855" cy="184636"/>
          </a:xfrm>
          <a:prstGeom prst="rect">
            <a:avLst/>
          </a:prstGeom>
          <a:noFill/>
          <a:ln>
            <a:noFill/>
          </a:ln>
        </p:spPr>
        <p:txBody>
          <a:bodyPr spcFirstLastPara="1" wrap="square" lIns="68569" tIns="34275" rIns="68569" bIns="34275" anchor="t" anchorCtr="0">
            <a:spAutoFit/>
          </a:bodyPr>
          <a:lstStyle/>
          <a:p>
            <a:r>
              <a:rPr lang="en-CA" sz="750" b="1" dirty="0">
                <a:latin typeface="Times New Roman" panose="02020603050405020304" pitchFamily="18" charset="0"/>
                <a:cs typeface="Times New Roman" panose="02020603050405020304" pitchFamily="18" charset="0"/>
              </a:rPr>
              <a:t>Source: </a:t>
            </a:r>
            <a:r>
              <a:rPr lang="en-CA" sz="750" dirty="0">
                <a:latin typeface="Times New Roman" panose="02020603050405020304" pitchFamily="18" charset="0"/>
                <a:cs typeface="Times New Roman" panose="02020603050405020304" pitchFamily="18" charset="0"/>
              </a:rPr>
              <a:t>National Snow and Ice Data Center</a:t>
            </a:r>
            <a:endParaRPr sz="750" dirty="0">
              <a:latin typeface="Times New Roman" panose="02020603050405020304" pitchFamily="18" charset="0"/>
              <a:cs typeface="Times New Roman" panose="02020603050405020304" pitchFamily="18" charset="0"/>
            </a:endParaRPr>
          </a:p>
        </p:txBody>
      </p:sp>
      <p:sp>
        <p:nvSpPr>
          <p:cNvPr id="103" name="Google Shape;103;p6"/>
          <p:cNvSpPr txBox="1"/>
          <p:nvPr/>
        </p:nvSpPr>
        <p:spPr>
          <a:xfrm>
            <a:off x="1463040" y="4841104"/>
            <a:ext cx="2584855" cy="184636"/>
          </a:xfrm>
          <a:prstGeom prst="rect">
            <a:avLst/>
          </a:prstGeom>
          <a:noFill/>
          <a:ln>
            <a:noFill/>
          </a:ln>
        </p:spPr>
        <p:txBody>
          <a:bodyPr spcFirstLastPara="1" wrap="square" lIns="68569" tIns="34275" rIns="68569" bIns="34275" anchor="t" anchorCtr="0">
            <a:spAutoFit/>
          </a:bodyPr>
          <a:lstStyle/>
          <a:p>
            <a:r>
              <a:rPr lang="en-CA" sz="750" b="1" dirty="0">
                <a:latin typeface="Times New Roman" panose="02020603050405020304" pitchFamily="18" charset="0"/>
                <a:cs typeface="Times New Roman" panose="02020603050405020304" pitchFamily="18" charset="0"/>
              </a:rPr>
              <a:t>Source: </a:t>
            </a:r>
            <a:r>
              <a:rPr lang="en-CA" sz="750" dirty="0">
                <a:latin typeface="Times New Roman" panose="02020603050405020304" pitchFamily="18" charset="0"/>
                <a:cs typeface="Times New Roman" panose="02020603050405020304" pitchFamily="18" charset="0"/>
              </a:rPr>
              <a:t>Arctic and Antarctic Research Institute</a:t>
            </a:r>
            <a:endParaRPr sz="750" dirty="0">
              <a:latin typeface="Times New Roman" panose="02020603050405020304" pitchFamily="18" charset="0"/>
              <a:cs typeface="Times New Roman" panose="02020603050405020304" pitchFamily="18" charset="0"/>
            </a:endParaRPr>
          </a:p>
        </p:txBody>
      </p:sp>
      <p:sp>
        <p:nvSpPr>
          <p:cNvPr id="2" name="Google Shape;107;p6">
            <a:extLst>
              <a:ext uri="{FF2B5EF4-FFF2-40B4-BE49-F238E27FC236}">
                <a16:creationId xmlns:a16="http://schemas.microsoft.com/office/drawing/2014/main" id="{6FF9E5BA-5F7E-D72A-AE29-326F64E56FE3}"/>
              </a:ext>
            </a:extLst>
          </p:cNvPr>
          <p:cNvSpPr/>
          <p:nvPr/>
        </p:nvSpPr>
        <p:spPr>
          <a:xfrm>
            <a:off x="4969170" y="1080116"/>
            <a:ext cx="3031831" cy="553968"/>
          </a:xfrm>
          <a:prstGeom prst="rect">
            <a:avLst/>
          </a:prstGeom>
          <a:noFill/>
          <a:ln>
            <a:noFill/>
          </a:ln>
        </p:spPr>
        <p:txBody>
          <a:bodyPr spcFirstLastPara="1" wrap="square" lIns="68569" tIns="34275" rIns="68569" bIns="34275" anchor="t" anchorCtr="0">
            <a:spAutoFit/>
          </a:bodyPr>
          <a:lstStyle/>
          <a:p>
            <a:pPr marL="214313" indent="-214313">
              <a:buSzPts val="1600"/>
              <a:buFont typeface="Arial"/>
              <a:buChar char="•"/>
            </a:pPr>
            <a:r>
              <a:rPr lang="en-US" sz="1050" dirty="0">
                <a:solidFill>
                  <a:schemeClr val="tx1"/>
                </a:solidFill>
              </a:rPr>
              <a:t>Because the Arctic sea ice is changing so rapidly, forecasts show predicted conditions compared to the most recent 9 years</a:t>
            </a:r>
          </a:p>
        </p:txBody>
      </p:sp>
      <p:pic>
        <p:nvPicPr>
          <p:cNvPr id="7" name="Picture 6">
            <a:extLst>
              <a:ext uri="{FF2B5EF4-FFF2-40B4-BE49-F238E27FC236}">
                <a16:creationId xmlns:a16="http://schemas.microsoft.com/office/drawing/2014/main" id="{BDF8B356-0D07-EF04-F4D9-1DC1838B126A}"/>
              </a:ext>
            </a:extLst>
          </p:cNvPr>
          <p:cNvPicPr>
            <a:picLocks noChangeAspect="1"/>
          </p:cNvPicPr>
          <p:nvPr/>
        </p:nvPicPr>
        <p:blipFill>
          <a:blip r:embed="rId3"/>
          <a:stretch>
            <a:fillRect/>
          </a:stretch>
        </p:blipFill>
        <p:spPr>
          <a:xfrm>
            <a:off x="4684101" y="2720514"/>
            <a:ext cx="3301694" cy="2034377"/>
          </a:xfrm>
          <a:prstGeom prst="rect">
            <a:avLst/>
          </a:prstGeom>
        </p:spPr>
      </p:pic>
      <p:cxnSp>
        <p:nvCxnSpPr>
          <p:cNvPr id="4" name="Google Shape;93;p5">
            <a:extLst>
              <a:ext uri="{FF2B5EF4-FFF2-40B4-BE49-F238E27FC236}">
                <a16:creationId xmlns:a16="http://schemas.microsoft.com/office/drawing/2014/main" id="{53411112-0387-E16D-0E77-C3E982157F5F}"/>
              </a:ext>
            </a:extLst>
          </p:cNvPr>
          <p:cNvCxnSpPr/>
          <p:nvPr/>
        </p:nvCxnSpPr>
        <p:spPr>
          <a:xfrm rot="10800000" flipH="1">
            <a:off x="7277191" y="3133522"/>
            <a:ext cx="9659" cy="1284668"/>
          </a:xfrm>
          <a:prstGeom prst="straightConnector1">
            <a:avLst/>
          </a:prstGeom>
          <a:noFill/>
          <a:ln w="31750" cap="flat" cmpd="sng">
            <a:solidFill>
              <a:srgbClr val="FF0000"/>
            </a:solidFill>
            <a:prstDash val="solid"/>
            <a:round/>
            <a:headEnd type="none" w="sm" len="sm"/>
            <a:tailEnd type="none" w="sm" len="sm"/>
          </a:ln>
        </p:spPr>
      </p:cxnSp>
      <p:sp>
        <p:nvSpPr>
          <p:cNvPr id="8" name="Google Shape;106;p6">
            <a:extLst>
              <a:ext uri="{FF2B5EF4-FFF2-40B4-BE49-F238E27FC236}">
                <a16:creationId xmlns:a16="http://schemas.microsoft.com/office/drawing/2014/main" id="{358DDF43-FCA1-66EF-0BCF-1DEF10A6B02E}"/>
              </a:ext>
            </a:extLst>
          </p:cNvPr>
          <p:cNvSpPr txBox="1"/>
          <p:nvPr/>
        </p:nvSpPr>
        <p:spPr>
          <a:xfrm>
            <a:off x="1056660" y="815057"/>
            <a:ext cx="3796828" cy="692467"/>
          </a:xfrm>
          <a:prstGeom prst="rect">
            <a:avLst/>
          </a:prstGeom>
          <a:noFill/>
          <a:ln>
            <a:noFill/>
          </a:ln>
        </p:spPr>
        <p:txBody>
          <a:bodyPr spcFirstLastPara="1" wrap="square" lIns="68569" tIns="34275" rIns="68569" bIns="34275" anchor="t" anchorCtr="0">
            <a:spAutoFit/>
          </a:bodyPr>
          <a:lstStyle/>
          <a:p>
            <a:pPr algn="ctr">
              <a:buSzPts val="1800"/>
            </a:pPr>
            <a:r>
              <a:rPr lang="en-CA" sz="1350" b="1" dirty="0">
                <a:solidFill>
                  <a:schemeClr val="dk1"/>
                </a:solidFill>
              </a:rPr>
              <a:t>September 2025 Ice Concentration from Ice Charts (Sep 9-11)</a:t>
            </a:r>
            <a:endParaRPr sz="1350" b="1" dirty="0">
              <a:solidFill>
                <a:schemeClr val="dk1"/>
              </a:solidFill>
            </a:endParaRPr>
          </a:p>
          <a:p>
            <a:pPr>
              <a:buSzPts val="1800"/>
            </a:pPr>
            <a:endParaRPr sz="1350" b="1" dirty="0">
              <a:solidFill>
                <a:schemeClr val="dk1"/>
              </a:solidFill>
            </a:endParaRPr>
          </a:p>
        </p:txBody>
      </p:sp>
      <p:pic>
        <p:nvPicPr>
          <p:cNvPr id="9" name="Picture 2">
            <a:extLst>
              <a:ext uri="{FF2B5EF4-FFF2-40B4-BE49-F238E27FC236}">
                <a16:creationId xmlns:a16="http://schemas.microsoft.com/office/drawing/2014/main" id="{2615CF07-D676-DAB1-DB0E-4B0965EDF7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042" y="1355170"/>
            <a:ext cx="3385764" cy="3468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2474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16"/>
          <p:cNvSpPr/>
          <p:nvPr/>
        </p:nvSpPr>
        <p:spPr>
          <a:xfrm>
            <a:off x="1836420" y="4601239"/>
            <a:ext cx="6164580" cy="542261"/>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128" name="Google Shape;128;p16"/>
          <p:cNvSpPr txBox="1">
            <a:spLocks noGrp="1"/>
          </p:cNvSpPr>
          <p:nvPr>
            <p:ph type="title" idx="4294967295"/>
          </p:nvPr>
        </p:nvSpPr>
        <p:spPr>
          <a:xfrm>
            <a:off x="1234901" y="139343"/>
            <a:ext cx="4242569" cy="8228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34275" rIns="68569" bIns="34275" anchor="ctr" anchorCtr="0">
            <a:normAutofit fontScale="90000"/>
          </a:bodyPr>
          <a:lstStyle/>
          <a:p>
            <a:pPr>
              <a:buSzPct val="174603"/>
            </a:pPr>
            <a:br>
              <a:rPr lang="en-CA" sz="2100" dirty="0"/>
            </a:br>
            <a:br>
              <a:rPr lang="en-CA" sz="2100" dirty="0"/>
            </a:br>
            <a:r>
              <a:rPr lang="en-CA" sz="2025" b="1" dirty="0" err="1">
                <a:solidFill>
                  <a:srgbClr val="C00000"/>
                </a:solidFill>
              </a:rPr>
              <a:t>ArcRCC</a:t>
            </a:r>
            <a:r>
              <a:rPr lang="en-CA" sz="2025" b="1" dirty="0">
                <a:solidFill>
                  <a:srgbClr val="C00000"/>
                </a:solidFill>
              </a:rPr>
              <a:t> Summer 2025 Outlook</a:t>
            </a:r>
            <a:br>
              <a:rPr lang="en-CA" sz="2025" b="1" dirty="0">
                <a:solidFill>
                  <a:srgbClr val="C00000"/>
                </a:solidFill>
              </a:rPr>
            </a:br>
            <a:r>
              <a:rPr lang="en-CA" sz="2025" b="1" dirty="0">
                <a:solidFill>
                  <a:srgbClr val="C00000"/>
                </a:solidFill>
              </a:rPr>
              <a:t> September Sea Ice Extent</a:t>
            </a:r>
            <a:br>
              <a:rPr lang="en-CA" sz="2025" b="1" dirty="0">
                <a:solidFill>
                  <a:srgbClr val="C00000"/>
                </a:solidFill>
              </a:rPr>
            </a:br>
            <a:r>
              <a:rPr lang="en-CA" sz="2025" b="1" dirty="0">
                <a:solidFill>
                  <a:srgbClr val="C00000"/>
                </a:solidFill>
              </a:rPr>
              <a:t>Actual vs Outlook</a:t>
            </a:r>
            <a:br>
              <a:rPr lang="en-CA" sz="1500" dirty="0"/>
            </a:br>
            <a:br>
              <a:rPr lang="en-CA" sz="1500" dirty="0"/>
            </a:br>
            <a:br>
              <a:rPr lang="en-CA" sz="1500" dirty="0"/>
            </a:br>
            <a:br>
              <a:rPr lang="en-CA" sz="1500" dirty="0"/>
            </a:br>
            <a:endParaRPr sz="1500" dirty="0"/>
          </a:p>
        </p:txBody>
      </p:sp>
      <p:pic>
        <p:nvPicPr>
          <p:cNvPr id="129" name="Google Shape;129;p16"/>
          <p:cNvPicPr preferRelativeResize="0"/>
          <p:nvPr/>
        </p:nvPicPr>
        <p:blipFill rotWithShape="1">
          <a:blip r:embed="rId3">
            <a:alphaModFix/>
          </a:blip>
          <a:srcRect/>
          <a:stretch/>
        </p:blipFill>
        <p:spPr>
          <a:xfrm>
            <a:off x="5477471" y="1"/>
            <a:ext cx="2523529" cy="2336006"/>
          </a:xfrm>
          <a:prstGeom prst="rect">
            <a:avLst/>
          </a:prstGeom>
          <a:noFill/>
          <a:ln>
            <a:noFill/>
          </a:ln>
        </p:spPr>
      </p:pic>
      <p:graphicFrame>
        <p:nvGraphicFramePr>
          <p:cNvPr id="130" name="Google Shape;130;p16"/>
          <p:cNvGraphicFramePr/>
          <p:nvPr/>
        </p:nvGraphicFramePr>
        <p:xfrm>
          <a:off x="1498894" y="2560952"/>
          <a:ext cx="6105807" cy="2464468"/>
        </p:xfrm>
        <a:graphic>
          <a:graphicData uri="http://schemas.openxmlformats.org/drawingml/2006/table">
            <a:tbl>
              <a:tblPr>
                <a:noFill/>
              </a:tblPr>
              <a:tblGrid>
                <a:gridCol w="1460081">
                  <a:extLst>
                    <a:ext uri="{9D8B030D-6E8A-4147-A177-3AD203B41FA5}">
                      <a16:colId xmlns:a16="http://schemas.microsoft.com/office/drawing/2014/main" val="20000"/>
                    </a:ext>
                  </a:extLst>
                </a:gridCol>
                <a:gridCol w="1047131">
                  <a:extLst>
                    <a:ext uri="{9D8B030D-6E8A-4147-A177-3AD203B41FA5}">
                      <a16:colId xmlns:a16="http://schemas.microsoft.com/office/drawing/2014/main" val="20001"/>
                    </a:ext>
                  </a:extLst>
                </a:gridCol>
                <a:gridCol w="1356844">
                  <a:extLst>
                    <a:ext uri="{9D8B030D-6E8A-4147-A177-3AD203B41FA5}">
                      <a16:colId xmlns:a16="http://schemas.microsoft.com/office/drawing/2014/main" val="20002"/>
                    </a:ext>
                  </a:extLst>
                </a:gridCol>
                <a:gridCol w="1268363">
                  <a:extLst>
                    <a:ext uri="{9D8B030D-6E8A-4147-A177-3AD203B41FA5}">
                      <a16:colId xmlns:a16="http://schemas.microsoft.com/office/drawing/2014/main" val="20003"/>
                    </a:ext>
                  </a:extLst>
                </a:gridCol>
                <a:gridCol w="973388">
                  <a:extLst>
                    <a:ext uri="{9D8B030D-6E8A-4147-A177-3AD203B41FA5}">
                      <a16:colId xmlns:a16="http://schemas.microsoft.com/office/drawing/2014/main" val="20004"/>
                    </a:ext>
                  </a:extLst>
                </a:gridCol>
              </a:tblGrid>
              <a:tr h="490442">
                <a:tc>
                  <a:txBody>
                    <a:bodyPr/>
                    <a:lstStyle/>
                    <a:p>
                      <a:pPr marL="0" marR="0" lvl="0" indent="18415" algn="l" rtl="0">
                        <a:lnSpc>
                          <a:spcPct val="115000"/>
                        </a:lnSpc>
                        <a:spcBef>
                          <a:spcPts val="0"/>
                        </a:spcBef>
                        <a:spcAft>
                          <a:spcPts val="0"/>
                        </a:spcAft>
                        <a:buNone/>
                      </a:pPr>
                      <a:r>
                        <a:rPr lang="en-CA" sz="1100" b="1" u="none" strike="noStrike" cap="none" dirty="0">
                          <a:solidFill>
                            <a:srgbClr val="000000"/>
                          </a:solidFill>
                          <a:latin typeface="Arial"/>
                          <a:ea typeface="Arial"/>
                          <a:cs typeface="Arial"/>
                          <a:sym typeface="Arial"/>
                        </a:rPr>
                        <a:t>Regions </a:t>
                      </a:r>
                      <a:endParaRPr sz="140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CanSIPSv2.1 Extent Forecast Confidence</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CanSIPSv2.1 Extent Forecast</a:t>
                      </a:r>
                    </a:p>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 (2016-2024 average)</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CA" sz="800" b="1" u="none" strike="noStrike" cap="none" dirty="0">
                          <a:solidFill>
                            <a:srgbClr val="000000"/>
                          </a:solidFill>
                          <a:latin typeface="+mn-lt"/>
                          <a:ea typeface="Arial"/>
                          <a:cs typeface="Arial"/>
                          <a:sym typeface="Arial"/>
                        </a:rPr>
                        <a:t>Observed Ice Extent</a:t>
                      </a:r>
                    </a:p>
                    <a:p>
                      <a:pPr marL="0" marR="0" lvl="0" indent="0" algn="l" defTabSz="914400" rtl="0" eaLnBrk="1" fontAlgn="auto" latinLnBrk="0" hangingPunct="1">
                        <a:lnSpc>
                          <a:spcPct val="115000"/>
                        </a:lnSpc>
                        <a:spcBef>
                          <a:spcPts val="0"/>
                        </a:spcBef>
                        <a:spcAft>
                          <a:spcPts val="0"/>
                        </a:spcAft>
                        <a:buClr>
                          <a:srgbClr val="000000"/>
                        </a:buClr>
                        <a:buSzPts val="1000"/>
                        <a:buFont typeface="Arial"/>
                        <a:buNone/>
                        <a:tabLst/>
                        <a:defRPr/>
                      </a:pPr>
                      <a:r>
                        <a:rPr lang="en-CA" sz="800" b="1" dirty="0">
                          <a:solidFill>
                            <a:prstClr val="black"/>
                          </a:solidFill>
                          <a:latin typeface="+mn-lt"/>
                          <a:cs typeface="Arial" panose="020B0604020202020204" pitchFamily="34" charset="0"/>
                        </a:rPr>
                        <a:t>NOAA/NSIDC CDR</a:t>
                      </a:r>
                      <a:r>
                        <a:rPr lang="en-CA" sz="800" b="1" u="none" strike="noStrike" cap="none" dirty="0">
                          <a:solidFill>
                            <a:srgbClr val="000000"/>
                          </a:solidFill>
                          <a:latin typeface="+mn-lt"/>
                          <a:cs typeface="Arial"/>
                          <a:sym typeface="Arial"/>
                        </a:rPr>
                        <a:t>1</a:t>
                      </a:r>
                      <a:r>
                        <a:rPr lang="en-CA" sz="800" b="1" u="none" strike="noStrike" cap="none" dirty="0">
                          <a:solidFill>
                            <a:schemeClr val="bg2">
                              <a:lumMod val="75000"/>
                            </a:schemeClr>
                          </a:solidFill>
                          <a:latin typeface="+mn-lt"/>
                          <a:cs typeface="Arial"/>
                          <a:sym typeface="Arial"/>
                        </a:rPr>
                        <a:t>*</a:t>
                      </a:r>
                      <a:endParaRPr lang="en-CA" sz="800" b="1" u="none" strike="noStrike" cap="none" dirty="0">
                        <a:solidFill>
                          <a:schemeClr val="bg2">
                            <a:lumMod val="75000"/>
                          </a:schemeClr>
                        </a:solidFill>
                        <a:latin typeface="+mn-lt"/>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CA" sz="800" b="1" u="none" strike="noStrike" cap="none" dirty="0">
                          <a:solidFill>
                            <a:srgbClr val="000000"/>
                          </a:solidFill>
                          <a:latin typeface="+mn-lt"/>
                          <a:ea typeface="Arial"/>
                          <a:cs typeface="Arial"/>
                          <a:sym typeface="Arial"/>
                        </a:rPr>
                        <a:t> (2016-2024 average)</a:t>
                      </a: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CA" sz="800" b="1" u="none" strike="noStrike" cap="none">
                          <a:solidFill>
                            <a:schemeClr val="dk1"/>
                          </a:solidFill>
                          <a:latin typeface="Arial"/>
                          <a:ea typeface="Arial"/>
                          <a:cs typeface="Arial"/>
                          <a:sym typeface="Arial"/>
                        </a:rPr>
                        <a:t>Sea-Ice Forecast Accuracy </a:t>
                      </a:r>
                      <a:endParaRPr sz="800" b="1"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None/>
                      </a:pPr>
                      <a:endParaRPr sz="800" u="none" strike="noStrike" cap="none">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21552">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Beaufort Sea</a:t>
                      </a:r>
                      <a:endParaRPr sz="900" b="1"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rtl="0">
                        <a:lnSpc>
                          <a:spcPct val="115000"/>
                        </a:lnSpc>
                        <a:spcBef>
                          <a:spcPts val="0"/>
                        </a:spcBef>
                        <a:spcAft>
                          <a:spcPts val="0"/>
                        </a:spcAft>
                        <a:buNone/>
                      </a:pPr>
                      <a:endParaRPr lang="en-CA"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rtl="0">
                        <a:lnSpc>
                          <a:spcPct val="115000"/>
                        </a:lnSpc>
                        <a:spcBef>
                          <a:spcPts val="0"/>
                        </a:spcBef>
                        <a:spcAft>
                          <a:spcPts val="0"/>
                        </a:spcAft>
                        <a:buNone/>
                      </a:pPr>
                      <a:endParaRPr lang="en-CA" sz="800" dirty="0"/>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dk1"/>
                          </a:solidFill>
                          <a:latin typeface="Arial"/>
                          <a:ea typeface="Arial"/>
                          <a:cs typeface="Arial"/>
                          <a:sym typeface="Arial"/>
                        </a:rPr>
                        <a:t>Below normal</a:t>
                      </a:r>
                      <a:endParaRPr sz="800" b="1"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1000"/>
                        <a:buFont typeface="Arial"/>
                        <a:buNone/>
                        <a:tabLst/>
                        <a:defRPr/>
                      </a:pPr>
                      <a:endParaRPr lang="en-CA" sz="800" u="none" strike="noStrike" cap="none" dirty="0">
                        <a:solidFill>
                          <a:srgbClr val="00B05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1"/>
                  </a:ext>
                </a:extLst>
              </a:tr>
              <a:tr h="221552">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Chukchi Sea</a:t>
                      </a:r>
                      <a:endParaRPr sz="900" b="1"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CA" sz="800" b="0" i="0" u="none" strike="noStrike" kern="0" cap="none" spc="0" normalizeH="0" baseline="0" noProof="0" dirty="0">
                        <a:ln>
                          <a:noFill/>
                        </a:ln>
                        <a:solidFill>
                          <a:srgbClr val="000000"/>
                        </a:solidFill>
                        <a:effectLst/>
                        <a:uLnTx/>
                        <a:uFillTx/>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CA" sz="800" b="0" i="0" u="none" strike="noStrike" kern="0" cap="none" spc="0" normalizeH="0" baseline="0" noProof="0" dirty="0">
                        <a:ln>
                          <a:noFill/>
                        </a:ln>
                        <a:solidFill>
                          <a:srgbClr val="000000"/>
                        </a:solidFill>
                        <a:effectLst/>
                        <a:uLnTx/>
                        <a:uFillTx/>
                        <a:latin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dk1"/>
                          </a:solidFill>
                          <a:latin typeface="Arial"/>
                          <a:ea typeface="Arial"/>
                          <a:cs typeface="Arial"/>
                          <a:sym typeface="Arial"/>
                        </a:rPr>
                        <a:t>Above normal</a:t>
                      </a:r>
                      <a:endParaRPr sz="800" b="1"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1000"/>
                        <a:buFont typeface="Arial"/>
                        <a:buNone/>
                        <a:tabLst/>
                        <a:defRPr/>
                      </a:pPr>
                      <a:endParaRPr lang="en-CA" sz="800" u="none" strike="noStrike" cap="none" dirty="0">
                        <a:solidFill>
                          <a:srgbClr val="00B050"/>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21552">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East Siberian Sea</a:t>
                      </a:r>
                      <a:endParaRPr sz="900" b="1"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CA" sz="800" b="0" i="0" u="none" strike="noStrike" kern="0" cap="none" spc="0" normalizeH="0" baseline="0" noProof="0" dirty="0">
                        <a:ln>
                          <a:noFill/>
                        </a:ln>
                        <a:solidFill>
                          <a:srgbClr val="000000"/>
                        </a:solidFill>
                        <a:effectLst/>
                        <a:uLnTx/>
                        <a:uFillTx/>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CA" sz="800" b="0" i="0" u="none" strike="noStrike" kern="0" cap="none" spc="0" normalizeH="0" baseline="0" noProof="0" dirty="0">
                        <a:ln>
                          <a:noFill/>
                        </a:ln>
                        <a:solidFill>
                          <a:srgbClr val="000000"/>
                        </a:solidFill>
                        <a:effectLst/>
                        <a:uLnTx/>
                        <a:uFillTx/>
                        <a:latin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dk1"/>
                          </a:solidFill>
                          <a:latin typeface="Arial"/>
                          <a:ea typeface="Arial"/>
                          <a:cs typeface="Arial"/>
                          <a:sym typeface="Arial"/>
                        </a:rPr>
                        <a:t>Near normal</a:t>
                      </a:r>
                      <a:endParaRPr sz="800" b="1"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1000"/>
                        <a:buFont typeface="Arial"/>
                        <a:buNone/>
                        <a:tabLst/>
                        <a:defRPr/>
                      </a:pPr>
                      <a:endParaRPr lang="en-CA" sz="800" u="none" strike="noStrike" cap="none" dirty="0">
                        <a:solidFill>
                          <a:srgbClr val="00B050"/>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3"/>
                  </a:ext>
                </a:extLst>
              </a:tr>
              <a:tr h="239602">
                <a:tc>
                  <a:txBody>
                    <a:bodyPr/>
                    <a:lstStyle/>
                    <a:p>
                      <a:pPr marL="0" marR="0" lvl="0" indent="0" algn="l" rtl="0">
                        <a:lnSpc>
                          <a:spcPct val="115000"/>
                        </a:lnSpc>
                        <a:spcBef>
                          <a:spcPts val="0"/>
                        </a:spcBef>
                        <a:spcAft>
                          <a:spcPts val="0"/>
                        </a:spcAft>
                        <a:buNone/>
                      </a:pPr>
                      <a:r>
                        <a:rPr lang="en-US" sz="900" b="1" u="none" strike="noStrike" cap="none" dirty="0">
                          <a:solidFill>
                            <a:srgbClr val="000000"/>
                          </a:solidFill>
                          <a:latin typeface="Arial"/>
                          <a:ea typeface="Arial"/>
                          <a:cs typeface="Arial"/>
                          <a:sym typeface="Arial"/>
                        </a:rPr>
                        <a:t>Laptev Sea</a:t>
                      </a:r>
                      <a:endParaRPr sz="900" b="1"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CA" sz="800" b="0" i="0" u="none" strike="noStrike" kern="0" cap="none" spc="0" normalizeH="0" baseline="0" noProof="0" dirty="0">
                        <a:ln>
                          <a:noFill/>
                        </a:ln>
                        <a:solidFill>
                          <a:srgbClr val="000000"/>
                        </a:solidFill>
                        <a:effectLst/>
                        <a:uLnTx/>
                        <a:uFillTx/>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CA" sz="800" b="0" i="0" u="none" strike="noStrike" kern="0" cap="none" spc="0" normalizeH="0" baseline="0" noProof="0" dirty="0">
                        <a:ln>
                          <a:noFill/>
                        </a:ln>
                        <a:solidFill>
                          <a:srgbClr val="000000"/>
                        </a:solidFill>
                        <a:effectLst/>
                        <a:uLnTx/>
                        <a:uFillTx/>
                        <a:latin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dk1"/>
                          </a:solidFill>
                          <a:latin typeface="Arial"/>
                          <a:ea typeface="Arial"/>
                          <a:cs typeface="Arial"/>
                          <a:sym typeface="Arial"/>
                        </a:rPr>
                        <a:t>Near Normal</a:t>
                      </a:r>
                      <a:endParaRPr sz="800" b="1"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1000"/>
                        <a:buFont typeface="Arial"/>
                        <a:buNone/>
                        <a:tabLst/>
                        <a:defRPr/>
                      </a:pPr>
                      <a:endParaRPr lang="en-CA" sz="800" u="none" strike="noStrike" cap="none" dirty="0">
                        <a:solidFill>
                          <a:srgbClr val="00B05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39602">
                <a:tc>
                  <a:txBody>
                    <a:bodyPr/>
                    <a:lstStyle/>
                    <a:p>
                      <a:pPr marL="0" marR="0" lvl="0" indent="0" algn="l" rtl="0">
                        <a:lnSpc>
                          <a:spcPct val="115000"/>
                        </a:lnSpc>
                        <a:spcBef>
                          <a:spcPts val="0"/>
                        </a:spcBef>
                        <a:spcAft>
                          <a:spcPts val="0"/>
                        </a:spcAft>
                        <a:buNone/>
                      </a:pPr>
                      <a:r>
                        <a:rPr lang="en-US" sz="900" b="1" u="none" strike="noStrike" cap="none" dirty="0">
                          <a:solidFill>
                            <a:srgbClr val="000000"/>
                          </a:solidFill>
                          <a:latin typeface="Arial"/>
                          <a:ea typeface="Arial"/>
                          <a:cs typeface="Arial"/>
                          <a:sym typeface="Arial"/>
                        </a:rPr>
                        <a:t>Kara Sea</a:t>
                      </a:r>
                      <a:endParaRPr sz="900" b="1"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CA" sz="800" b="0" i="0" u="none" strike="noStrike" kern="0" cap="none" spc="0" normalizeH="0" baseline="0" noProof="0" dirty="0">
                        <a:ln>
                          <a:noFill/>
                        </a:ln>
                        <a:solidFill>
                          <a:srgbClr val="000000"/>
                        </a:solidFill>
                        <a:effectLst/>
                        <a:uLnTx/>
                        <a:uFillTx/>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CA" sz="800" b="0" i="0" u="none" strike="noStrike" kern="0" cap="none" spc="0" normalizeH="0" baseline="0" noProof="0" dirty="0">
                        <a:ln>
                          <a:noFill/>
                        </a:ln>
                        <a:solidFill>
                          <a:srgbClr val="000000"/>
                        </a:solidFill>
                        <a:effectLst/>
                        <a:uLnTx/>
                        <a:uFillTx/>
                        <a:latin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dk1"/>
                          </a:solidFill>
                          <a:latin typeface="Arial"/>
                          <a:ea typeface="Arial"/>
                          <a:cs typeface="Arial"/>
                          <a:sym typeface="Arial"/>
                        </a:rPr>
                        <a:t>Below normal</a:t>
                      </a:r>
                      <a:endParaRPr sz="800" b="1"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1000"/>
                        <a:buFont typeface="Arial"/>
                        <a:buNone/>
                        <a:tabLst/>
                        <a:defRPr/>
                      </a:pPr>
                      <a:endParaRPr lang="en-CA" sz="800" u="none" strike="noStrike" cap="none" dirty="0">
                        <a:solidFill>
                          <a:srgbClr val="00B05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5"/>
                  </a:ext>
                </a:extLst>
              </a:tr>
              <a:tr h="221552">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Barents Sea</a:t>
                      </a:r>
                      <a:endParaRPr sz="900" b="1"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CA" sz="800" b="0" i="0" u="none" strike="noStrike" kern="0" cap="none" spc="0" normalizeH="0" baseline="0" noProof="0" dirty="0">
                        <a:ln>
                          <a:noFill/>
                        </a:ln>
                        <a:solidFill>
                          <a:srgbClr val="000000"/>
                        </a:solidFill>
                        <a:effectLst/>
                        <a:uLnTx/>
                        <a:uFillTx/>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CA" sz="800" b="0" i="0" u="none" strike="noStrike" kern="0" cap="none" spc="0" normalizeH="0" baseline="0" noProof="0" dirty="0">
                        <a:ln>
                          <a:noFill/>
                        </a:ln>
                        <a:solidFill>
                          <a:srgbClr val="000000"/>
                        </a:solidFill>
                        <a:effectLst/>
                        <a:uLnTx/>
                        <a:uFillTx/>
                        <a:latin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dk1"/>
                          </a:solidFill>
                          <a:latin typeface="Arial"/>
                          <a:ea typeface="Arial"/>
                          <a:cs typeface="Arial"/>
                          <a:sym typeface="Arial"/>
                        </a:rPr>
                        <a:t>Normal (no ice)</a:t>
                      </a:r>
                      <a:endParaRPr sz="800" b="1"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1000"/>
                        <a:buFont typeface="Arial"/>
                        <a:buNone/>
                        <a:tabLst/>
                        <a:defRPr/>
                      </a:pPr>
                      <a:endParaRPr lang="en-CA" sz="800" u="none" strike="noStrike" cap="none" dirty="0">
                        <a:solidFill>
                          <a:srgbClr val="00B050"/>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221552">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Greenland Sea</a:t>
                      </a:r>
                      <a:endParaRPr sz="900" b="1"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bg1">
                        <a:lumMod val="85000"/>
                      </a:schemeClr>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CA" sz="800" b="0" i="0" u="none" strike="noStrike" kern="0" cap="none" spc="0" normalizeH="0" baseline="0" noProof="0" dirty="0">
                        <a:ln>
                          <a:noFill/>
                        </a:ln>
                        <a:solidFill>
                          <a:srgbClr val="000000"/>
                        </a:solidFill>
                        <a:effectLst/>
                        <a:uLnTx/>
                        <a:uFillTx/>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bg1">
                        <a:lumMod val="85000"/>
                      </a:schemeClr>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CA" sz="800" b="0" i="0" u="none" strike="noStrike" kern="0" cap="none" spc="0" normalizeH="0" baseline="0" noProof="0" dirty="0">
                        <a:ln>
                          <a:noFill/>
                        </a:ln>
                        <a:solidFill>
                          <a:srgbClr val="000000"/>
                        </a:solidFill>
                        <a:effectLst/>
                        <a:uLnTx/>
                        <a:uFillTx/>
                        <a:latin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bg1">
                        <a:lumMod val="85000"/>
                      </a:schemeClr>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dk1"/>
                          </a:solidFill>
                          <a:latin typeface="Arial"/>
                          <a:ea typeface="Arial"/>
                          <a:cs typeface="Arial"/>
                          <a:sym typeface="Arial"/>
                        </a:rPr>
                        <a:t>Below normal</a:t>
                      </a:r>
                      <a:endParaRPr sz="800" b="1"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bg1">
                        <a:lumMod val="85000"/>
                      </a:schemeClr>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1000"/>
                        <a:buFont typeface="Arial"/>
                        <a:buNone/>
                        <a:tabLst/>
                        <a:defRPr/>
                      </a:pPr>
                      <a:endParaRPr lang="en-CA" sz="800" u="none" strike="noStrike" cap="none" dirty="0">
                        <a:solidFill>
                          <a:srgbClr val="00B050"/>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7"/>
                  </a:ext>
                </a:extLst>
              </a:tr>
              <a:tr h="359569">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Canadian Arctic Archipelago</a:t>
                      </a:r>
                      <a:endParaRPr sz="900" b="1"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CA" sz="800" b="0" i="0" u="none" strike="noStrike" kern="0" cap="none" spc="0" normalizeH="0" baseline="0" noProof="0" dirty="0">
                        <a:ln>
                          <a:noFill/>
                        </a:ln>
                        <a:solidFill>
                          <a:srgbClr val="000000"/>
                        </a:solidFill>
                        <a:effectLst/>
                        <a:uLnTx/>
                        <a:uFillTx/>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CA" sz="800" b="0" i="0" u="none" strike="noStrike" kern="0" cap="none" spc="0" normalizeH="0" baseline="0" noProof="0" dirty="0">
                        <a:ln>
                          <a:noFill/>
                        </a:ln>
                        <a:solidFill>
                          <a:srgbClr val="000000"/>
                        </a:solidFill>
                        <a:effectLst/>
                        <a:uLnTx/>
                        <a:uFillTx/>
                        <a:latin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dk1"/>
                          </a:solidFill>
                          <a:latin typeface="Arial"/>
                          <a:ea typeface="Arial"/>
                          <a:cs typeface="Arial"/>
                          <a:sym typeface="Arial"/>
                        </a:rPr>
                        <a:t>Below normal</a:t>
                      </a:r>
                      <a:endParaRPr sz="800" b="1"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1000"/>
                        <a:buFont typeface="Arial"/>
                        <a:buNone/>
                        <a:tabLst/>
                        <a:defRPr/>
                      </a:pPr>
                      <a:endParaRPr lang="en-CA" sz="800" u="none" strike="noStrike" cap="none" dirty="0">
                        <a:solidFill>
                          <a:srgbClr val="00B050"/>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bl>
          </a:graphicData>
        </a:graphic>
      </p:graphicFrame>
      <p:sp>
        <p:nvSpPr>
          <p:cNvPr id="3" name="TextBox 2">
            <a:extLst>
              <a:ext uri="{FF2B5EF4-FFF2-40B4-BE49-F238E27FC236}">
                <a16:creationId xmlns:a16="http://schemas.microsoft.com/office/drawing/2014/main" id="{0C3AC00F-B12C-38A3-DE01-C617D23B4773}"/>
              </a:ext>
            </a:extLst>
          </p:cNvPr>
          <p:cNvSpPr txBox="1"/>
          <p:nvPr/>
        </p:nvSpPr>
        <p:spPr>
          <a:xfrm>
            <a:off x="3792438" y="4981002"/>
            <a:ext cx="4497884" cy="219291"/>
          </a:xfrm>
          <a:prstGeom prst="rect">
            <a:avLst/>
          </a:prstGeom>
          <a:noFill/>
        </p:spPr>
        <p:txBody>
          <a:bodyPr wrap="square">
            <a:spAutoFit/>
          </a:bodyPr>
          <a:lstStyle/>
          <a:p>
            <a:r>
              <a:rPr lang="en-CA" sz="825" dirty="0">
                <a:hlinkClick r:id="rId4"/>
              </a:rPr>
              <a:t>* Regional Sea Ice | National Centers for Environmental Information (NCEI) (noaa.gov)</a:t>
            </a:r>
            <a:endParaRPr lang="en-CA" sz="750" dirty="0"/>
          </a:p>
        </p:txBody>
      </p:sp>
      <p:sp>
        <p:nvSpPr>
          <p:cNvPr id="2" name="TextBox 1">
            <a:extLst>
              <a:ext uri="{FF2B5EF4-FFF2-40B4-BE49-F238E27FC236}">
                <a16:creationId xmlns:a16="http://schemas.microsoft.com/office/drawing/2014/main" id="{F0970007-A28F-66DD-90C8-C70EA01A962A}"/>
              </a:ext>
            </a:extLst>
          </p:cNvPr>
          <p:cNvSpPr txBox="1"/>
          <p:nvPr/>
        </p:nvSpPr>
        <p:spPr>
          <a:xfrm>
            <a:off x="3678151" y="1101526"/>
            <a:ext cx="1868244" cy="923330"/>
          </a:xfrm>
          <a:prstGeom prst="rect">
            <a:avLst/>
          </a:prstGeom>
          <a:noFill/>
        </p:spPr>
        <p:txBody>
          <a:bodyPr wrap="square" rtlCol="0">
            <a:spAutoFit/>
          </a:bodyPr>
          <a:lstStyle/>
          <a:p>
            <a:r>
              <a:rPr lang="en-US" sz="900" dirty="0"/>
              <a:t>Verification against observed regional ice extent provided by NOAA calculated from version 4 NOAA/NSIDC Climate Data Record of Passive Microwave Sea Ice</a:t>
            </a:r>
            <a:endParaRPr lang="en-CA" sz="900" dirty="0"/>
          </a:p>
        </p:txBody>
      </p:sp>
      <p:pic>
        <p:nvPicPr>
          <p:cNvPr id="5" name="Picture 4">
            <a:extLst>
              <a:ext uri="{FF2B5EF4-FFF2-40B4-BE49-F238E27FC236}">
                <a16:creationId xmlns:a16="http://schemas.microsoft.com/office/drawing/2014/main" id="{7552C000-C39E-7641-2F76-7ED6BD874A18}"/>
              </a:ext>
            </a:extLst>
          </p:cNvPr>
          <p:cNvPicPr>
            <a:picLocks noChangeAspect="1"/>
          </p:cNvPicPr>
          <p:nvPr/>
        </p:nvPicPr>
        <p:blipFill>
          <a:blip r:embed="rId5"/>
          <a:stretch>
            <a:fillRect/>
          </a:stretch>
        </p:blipFill>
        <p:spPr>
          <a:xfrm>
            <a:off x="1234900" y="915861"/>
            <a:ext cx="2491451" cy="1499515"/>
          </a:xfrm>
          <a:prstGeom prst="rect">
            <a:avLst/>
          </a:prstGeom>
        </p:spPr>
      </p:pic>
      <p:cxnSp>
        <p:nvCxnSpPr>
          <p:cNvPr id="8" name="Straight Connector 7">
            <a:extLst>
              <a:ext uri="{FF2B5EF4-FFF2-40B4-BE49-F238E27FC236}">
                <a16:creationId xmlns:a16="http://schemas.microsoft.com/office/drawing/2014/main" id="{E05BAA20-5C2D-E78E-B285-4E9C258FEA96}"/>
              </a:ext>
            </a:extLst>
          </p:cNvPr>
          <p:cNvCxnSpPr>
            <a:cxnSpLocks/>
          </p:cNvCxnSpPr>
          <p:nvPr/>
        </p:nvCxnSpPr>
        <p:spPr>
          <a:xfrm flipH="1">
            <a:off x="3261122" y="1725922"/>
            <a:ext cx="357188"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01466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0556" y="65632"/>
            <a:ext cx="7307971" cy="1615827"/>
          </a:xfrm>
          <a:prstGeom prst="rect">
            <a:avLst/>
          </a:prstGeom>
          <a:noFill/>
        </p:spPr>
        <p:txBody>
          <a:bodyPr wrap="square" rtlCol="0">
            <a:spAutoFit/>
          </a:bodyPr>
          <a:lstStyle/>
          <a:p>
            <a:pPr defTabSz="685800">
              <a:buClrTx/>
            </a:pPr>
            <a:r>
              <a:rPr lang="en-US" sz="2700" b="1" kern="1200" dirty="0">
                <a:solidFill>
                  <a:prstClr val="black"/>
                </a:solidFill>
                <a:latin typeface="Calibri" panose="020F0502020204030204"/>
                <a:ea typeface="+mn-ea"/>
                <a:cs typeface="+mn-cs"/>
              </a:rPr>
              <a:t>Meteorological conditions</a:t>
            </a:r>
          </a:p>
          <a:p>
            <a:pPr defTabSz="685800">
              <a:buClrTx/>
            </a:pPr>
            <a:br>
              <a:rPr lang="en-US" sz="2700" b="1" kern="1200" dirty="0">
                <a:solidFill>
                  <a:prstClr val="black"/>
                </a:solidFill>
                <a:latin typeface="Calibri" panose="020F0502020204030204"/>
                <a:ea typeface="+mn-ea"/>
                <a:cs typeface="+mn-cs"/>
              </a:rPr>
            </a:br>
            <a:r>
              <a:rPr lang="en-US" sz="1500" b="1" kern="1200" dirty="0">
                <a:solidFill>
                  <a:prstClr val="black"/>
                </a:solidFill>
                <a:latin typeface="Calibri" panose="020F0502020204030204"/>
                <a:ea typeface="+mn-ea"/>
                <a:cs typeface="+mn-cs"/>
              </a:rPr>
              <a:t>Surface temperatures, </a:t>
            </a:r>
          </a:p>
          <a:p>
            <a:pPr defTabSz="685800">
              <a:buClrTx/>
            </a:pPr>
            <a:r>
              <a:rPr lang="en-US" sz="1500" b="1" kern="1200" dirty="0">
                <a:solidFill>
                  <a:prstClr val="black"/>
                </a:solidFill>
                <a:latin typeface="Calibri" panose="020F0502020204030204"/>
                <a:ea typeface="+mn-ea"/>
                <a:cs typeface="+mn-cs"/>
              </a:rPr>
              <a:t>maximum temperature of the inversion layer, </a:t>
            </a:r>
          </a:p>
          <a:p>
            <a:pPr defTabSz="685800">
              <a:buClrTx/>
            </a:pPr>
            <a:r>
              <a:rPr lang="en-US" sz="1500" b="1" kern="1200" dirty="0">
                <a:solidFill>
                  <a:prstClr val="black"/>
                </a:solidFill>
                <a:latin typeface="Calibri" panose="020F0502020204030204"/>
                <a:ea typeface="+mn-ea"/>
                <a:cs typeface="+mn-cs"/>
              </a:rPr>
              <a:t>thickness of the inversion layer</a:t>
            </a:r>
            <a:endParaRPr lang="ru-RU" sz="1500" b="1" kern="1200" dirty="0">
              <a:solidFill>
                <a:prstClr val="black"/>
              </a:solidFill>
              <a:latin typeface="Calibri" panose="020F0502020204030204"/>
              <a:ea typeface="+mn-ea"/>
              <a:cs typeface="+mn-cs"/>
            </a:endParaRPr>
          </a:p>
        </p:txBody>
      </p:sp>
      <p:graphicFrame>
        <p:nvGraphicFramePr>
          <p:cNvPr id="6" name="Таблица 5">
            <a:extLst>
              <a:ext uri="{FF2B5EF4-FFF2-40B4-BE49-F238E27FC236}">
                <a16:creationId xmlns:a16="http://schemas.microsoft.com/office/drawing/2014/main" id="{7B8091DA-E194-4C3B-BA43-6C69008C7D1B}"/>
              </a:ext>
            </a:extLst>
          </p:cNvPr>
          <p:cNvGraphicFramePr>
            <a:graphicFrameLocks noGrp="1"/>
          </p:cNvGraphicFramePr>
          <p:nvPr/>
        </p:nvGraphicFramePr>
        <p:xfrm>
          <a:off x="228294" y="1802959"/>
          <a:ext cx="7561501" cy="2216608"/>
        </p:xfrm>
        <a:graphic>
          <a:graphicData uri="http://schemas.openxmlformats.org/drawingml/2006/table">
            <a:tbl>
              <a:tblPr firstRow="1" firstCol="1" bandRow="1"/>
              <a:tblGrid>
                <a:gridCol w="1890072">
                  <a:extLst>
                    <a:ext uri="{9D8B030D-6E8A-4147-A177-3AD203B41FA5}">
                      <a16:colId xmlns:a16="http://schemas.microsoft.com/office/drawing/2014/main" val="864478152"/>
                    </a:ext>
                  </a:extLst>
                </a:gridCol>
                <a:gridCol w="1890072">
                  <a:extLst>
                    <a:ext uri="{9D8B030D-6E8A-4147-A177-3AD203B41FA5}">
                      <a16:colId xmlns:a16="http://schemas.microsoft.com/office/drawing/2014/main" val="2389482908"/>
                    </a:ext>
                  </a:extLst>
                </a:gridCol>
                <a:gridCol w="1890072">
                  <a:extLst>
                    <a:ext uri="{9D8B030D-6E8A-4147-A177-3AD203B41FA5}">
                      <a16:colId xmlns:a16="http://schemas.microsoft.com/office/drawing/2014/main" val="728591386"/>
                    </a:ext>
                  </a:extLst>
                </a:gridCol>
                <a:gridCol w="1891285">
                  <a:extLst>
                    <a:ext uri="{9D8B030D-6E8A-4147-A177-3AD203B41FA5}">
                      <a16:colId xmlns:a16="http://schemas.microsoft.com/office/drawing/2014/main" val="1795992735"/>
                    </a:ext>
                  </a:extLst>
                </a:gridCol>
              </a:tblGrid>
              <a:tr h="492980">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9pPr>
                    </a:lstStyle>
                    <a:p>
                      <a:pPr algn="ctr">
                        <a:lnSpc>
                          <a:spcPct val="150000"/>
                        </a:lnSpc>
                        <a:spcAft>
                          <a:spcPts val="800"/>
                        </a:spcAft>
                      </a:pPr>
                      <a:r>
                        <a:rPr lang="en-US" sz="1100" b="1" dirty="0">
                          <a:effectLst/>
                          <a:latin typeface="+mn-lt"/>
                          <a:ea typeface="Calibri" panose="020F0502020204030204" pitchFamily="34" charset="0"/>
                          <a:cs typeface="Times New Roman" panose="02020603050405020304" pitchFamily="18" charset="0"/>
                        </a:rPr>
                        <a:t>Date</a:t>
                      </a:r>
                      <a:endParaRPr lang="ru-RU" sz="1100" b="1" dirty="0">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9pPr>
                    </a:lstStyle>
                    <a:p>
                      <a:pPr algn="ctr">
                        <a:lnSpc>
                          <a:spcPct val="150000"/>
                        </a:lnSpc>
                        <a:spcAft>
                          <a:spcPts val="800"/>
                        </a:spcAft>
                      </a:pPr>
                      <a:r>
                        <a:rPr lang="en-US" sz="1100" b="1" dirty="0">
                          <a:effectLst/>
                          <a:latin typeface="+mn-lt"/>
                        </a:rPr>
                        <a:t>Surface temperature, °C</a:t>
                      </a:r>
                      <a:endParaRPr lang="ru-RU" sz="1100" b="1" dirty="0">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9pPr>
                    </a:lstStyle>
                    <a:p>
                      <a:pPr algn="ctr">
                        <a:lnSpc>
                          <a:spcPct val="150000"/>
                        </a:lnSpc>
                        <a:spcAft>
                          <a:spcPts val="800"/>
                        </a:spcAft>
                      </a:pPr>
                      <a:r>
                        <a:rPr lang="en-US" sz="1100" b="1" dirty="0">
                          <a:effectLst/>
                          <a:latin typeface="+mn-lt"/>
                        </a:rPr>
                        <a:t>Maximum temperature of the inversion layer, °C</a:t>
                      </a:r>
                      <a:endParaRPr lang="ru-RU" sz="1100" b="1" dirty="0">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9pPr>
                    </a:lstStyle>
                    <a:p>
                      <a:pPr algn="ctr">
                        <a:lnSpc>
                          <a:spcPct val="150000"/>
                        </a:lnSpc>
                        <a:spcAft>
                          <a:spcPts val="800"/>
                        </a:spcAft>
                      </a:pPr>
                      <a:r>
                        <a:rPr lang="en-US" sz="1100" b="1" dirty="0">
                          <a:effectLst/>
                          <a:latin typeface="+mn-lt"/>
                        </a:rPr>
                        <a:t>Thickness of the inversion layer, m</a:t>
                      </a:r>
                      <a:endParaRPr lang="ru-RU" sz="1100" b="1" dirty="0">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220893294"/>
                  </a:ext>
                </a:extLst>
              </a:tr>
              <a:tr h="430907">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9pPr>
                    </a:lstStyle>
                    <a:p>
                      <a:pPr algn="ctr">
                        <a:lnSpc>
                          <a:spcPct val="150000"/>
                        </a:lnSpc>
                        <a:spcAft>
                          <a:spcPts val="800"/>
                        </a:spcAft>
                      </a:pPr>
                      <a:r>
                        <a:rPr lang="en-US" sz="1500" b="1" dirty="0">
                          <a:effectLst/>
                          <a:latin typeface="+mn-lt"/>
                        </a:rPr>
                        <a:t>20.06.2019</a:t>
                      </a:r>
                      <a:endParaRPr lang="ru-RU" sz="2400" b="1" dirty="0">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0"/>
                        </a:spcAft>
                      </a:pPr>
                      <a:r>
                        <a:rPr lang="ru-RU" sz="1500" b="1" dirty="0">
                          <a:effectLst/>
                          <a:latin typeface="+mn-lt"/>
                          <a:cs typeface="Times New Roman" panose="02020603050405020304" pitchFamily="18" charset="0"/>
                        </a:rPr>
                        <a:t>0,1</a:t>
                      </a:r>
                      <a:endParaRPr lang="ru-RU" sz="1800" b="1" dirty="0">
                        <a:effectLst/>
                        <a:latin typeface="+mn-lt"/>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0"/>
                        </a:spcAft>
                      </a:pPr>
                      <a:r>
                        <a:rPr lang="ru-RU" sz="1500" b="1" dirty="0">
                          <a:effectLst/>
                          <a:latin typeface="+mn-lt"/>
                          <a:cs typeface="Times New Roman" panose="02020603050405020304" pitchFamily="18" charset="0"/>
                        </a:rPr>
                        <a:t>3,9</a:t>
                      </a:r>
                      <a:endParaRPr lang="ru-RU" sz="1800" b="1" dirty="0">
                        <a:effectLst/>
                        <a:latin typeface="+mn-lt"/>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0"/>
                        </a:spcAft>
                      </a:pPr>
                      <a:r>
                        <a:rPr lang="ru-RU" sz="1500" b="1" dirty="0">
                          <a:effectLst/>
                          <a:latin typeface="+mn-lt"/>
                          <a:cs typeface="Times New Roman" panose="02020603050405020304" pitchFamily="18" charset="0"/>
                        </a:rPr>
                        <a:t>240</a:t>
                      </a:r>
                      <a:endParaRPr lang="ru-RU" sz="1800" b="1" dirty="0">
                        <a:effectLst/>
                        <a:latin typeface="+mn-lt"/>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4199273999"/>
                  </a:ext>
                </a:extLst>
              </a:tr>
              <a:tr h="430907">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9pPr>
                    </a:lstStyle>
                    <a:p>
                      <a:pPr algn="ctr">
                        <a:lnSpc>
                          <a:spcPct val="150000"/>
                        </a:lnSpc>
                        <a:spcAft>
                          <a:spcPts val="800"/>
                        </a:spcAft>
                      </a:pPr>
                      <a:r>
                        <a:rPr lang="en-US" sz="1500" b="1" dirty="0">
                          <a:effectLst/>
                          <a:latin typeface="+mn-lt"/>
                        </a:rPr>
                        <a:t>24.06.2020</a:t>
                      </a:r>
                      <a:endParaRPr lang="ru-RU" sz="2400" b="1" dirty="0">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0"/>
                        </a:spcAft>
                      </a:pPr>
                      <a:r>
                        <a:rPr lang="ru-RU" sz="1500" b="1" dirty="0">
                          <a:effectLst/>
                          <a:latin typeface="+mn-lt"/>
                          <a:cs typeface="Times New Roman" panose="02020603050405020304" pitchFamily="18" charset="0"/>
                        </a:rPr>
                        <a:t>1,1</a:t>
                      </a:r>
                      <a:endParaRPr lang="ru-RU" sz="1800" b="1" dirty="0">
                        <a:effectLst/>
                        <a:latin typeface="+mn-lt"/>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0"/>
                        </a:spcAft>
                      </a:pPr>
                      <a:r>
                        <a:rPr lang="ru-RU" sz="1500" b="1" dirty="0">
                          <a:effectLst/>
                          <a:latin typeface="+mn-lt"/>
                          <a:cs typeface="Times New Roman" panose="02020603050405020304" pitchFamily="18" charset="0"/>
                        </a:rPr>
                        <a:t>9,0</a:t>
                      </a:r>
                      <a:endParaRPr lang="ru-RU" sz="1800" b="1" dirty="0">
                        <a:effectLst/>
                        <a:latin typeface="+mn-lt"/>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0"/>
                        </a:spcAft>
                      </a:pPr>
                      <a:r>
                        <a:rPr lang="ru-RU" sz="1500" b="1" dirty="0">
                          <a:effectLst/>
                          <a:latin typeface="+mn-lt"/>
                          <a:cs typeface="Times New Roman" panose="02020603050405020304" pitchFamily="18" charset="0"/>
                        </a:rPr>
                        <a:t>1305</a:t>
                      </a:r>
                      <a:endParaRPr lang="ru-RU" sz="1800" b="1" dirty="0">
                        <a:effectLst/>
                        <a:latin typeface="+mn-lt"/>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626760837"/>
                  </a:ext>
                </a:extLst>
              </a:tr>
              <a:tr h="430907">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9pPr>
                    </a:lstStyle>
                    <a:p>
                      <a:pPr algn="ctr">
                        <a:lnSpc>
                          <a:spcPct val="150000"/>
                        </a:lnSpc>
                        <a:spcAft>
                          <a:spcPts val="800"/>
                        </a:spcAft>
                      </a:pPr>
                      <a:r>
                        <a:rPr lang="en-US" sz="1500" b="1">
                          <a:effectLst/>
                          <a:latin typeface="+mn-lt"/>
                        </a:rPr>
                        <a:t>30.06.2020</a:t>
                      </a:r>
                      <a:endParaRPr lang="ru-RU" sz="2400" b="1">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0"/>
                        </a:spcAft>
                      </a:pPr>
                      <a:r>
                        <a:rPr lang="ru-RU" sz="1500" b="1" dirty="0">
                          <a:effectLst/>
                          <a:latin typeface="+mn-lt"/>
                          <a:cs typeface="Times New Roman" panose="02020603050405020304" pitchFamily="18" charset="0"/>
                        </a:rPr>
                        <a:t>1,5</a:t>
                      </a:r>
                      <a:endParaRPr lang="ru-RU" sz="1800" b="1" dirty="0">
                        <a:effectLst/>
                        <a:latin typeface="+mn-lt"/>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0"/>
                        </a:spcAft>
                      </a:pPr>
                      <a:r>
                        <a:rPr lang="ru-RU" sz="1500" b="1" dirty="0">
                          <a:effectLst/>
                          <a:latin typeface="+mn-lt"/>
                          <a:cs typeface="Times New Roman" panose="02020603050405020304" pitchFamily="18" charset="0"/>
                        </a:rPr>
                        <a:t>12,6</a:t>
                      </a:r>
                      <a:endParaRPr lang="ru-RU" sz="1800" b="1" dirty="0">
                        <a:effectLst/>
                        <a:latin typeface="+mn-lt"/>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0"/>
                        </a:spcAft>
                      </a:pPr>
                      <a:r>
                        <a:rPr lang="ru-RU" sz="1500" b="1" dirty="0">
                          <a:effectLst/>
                          <a:latin typeface="+mn-lt"/>
                          <a:cs typeface="Times New Roman" panose="02020603050405020304" pitchFamily="18" charset="0"/>
                        </a:rPr>
                        <a:t>1116</a:t>
                      </a:r>
                      <a:endParaRPr lang="ru-RU" sz="1800" b="1" dirty="0">
                        <a:effectLst/>
                        <a:latin typeface="+mn-lt"/>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861163872"/>
                  </a:ext>
                </a:extLst>
              </a:tr>
              <a:tr h="430907">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a:sym typeface="Arial"/>
                        </a:defRPr>
                      </a:lvl9pPr>
                    </a:lstStyle>
                    <a:p>
                      <a:pPr algn="ctr">
                        <a:lnSpc>
                          <a:spcPct val="150000"/>
                        </a:lnSpc>
                        <a:spcAft>
                          <a:spcPts val="800"/>
                        </a:spcAft>
                      </a:pPr>
                      <a:r>
                        <a:rPr lang="en-US" sz="1500" b="1">
                          <a:effectLst/>
                          <a:latin typeface="+mn-lt"/>
                        </a:rPr>
                        <a:t>27.07.2022</a:t>
                      </a:r>
                      <a:endParaRPr lang="ru-RU" sz="2400" b="1">
                        <a:effectLst/>
                        <a:latin typeface="+mn-lt"/>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0"/>
                        </a:spcAft>
                      </a:pPr>
                      <a:r>
                        <a:rPr lang="ru-RU" sz="1500" b="1" dirty="0">
                          <a:effectLst/>
                          <a:latin typeface="+mn-lt"/>
                          <a:cs typeface="Times New Roman" panose="02020603050405020304" pitchFamily="18" charset="0"/>
                        </a:rPr>
                        <a:t>6,5</a:t>
                      </a:r>
                      <a:endParaRPr lang="ru-RU" sz="1800" b="1" dirty="0">
                        <a:effectLst/>
                        <a:latin typeface="+mn-lt"/>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0"/>
                        </a:spcAft>
                      </a:pPr>
                      <a:r>
                        <a:rPr lang="ru-RU" sz="1500" b="1" dirty="0">
                          <a:effectLst/>
                          <a:latin typeface="+mn-lt"/>
                          <a:cs typeface="Times New Roman" panose="02020603050405020304" pitchFamily="18" charset="0"/>
                        </a:rPr>
                        <a:t>11,0</a:t>
                      </a:r>
                      <a:endParaRPr lang="ru-RU" sz="1800" b="1" dirty="0">
                        <a:effectLst/>
                        <a:latin typeface="+mn-lt"/>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a:sym typeface="Arial"/>
                        </a:defRPr>
                      </a:lvl9pPr>
                    </a:lstStyle>
                    <a:p>
                      <a:pPr algn="ctr">
                        <a:lnSpc>
                          <a:spcPct val="150000"/>
                        </a:lnSpc>
                        <a:spcAft>
                          <a:spcPts val="0"/>
                        </a:spcAft>
                      </a:pPr>
                      <a:r>
                        <a:rPr lang="ru-RU" sz="1500" b="1" dirty="0">
                          <a:effectLst/>
                          <a:latin typeface="+mn-lt"/>
                          <a:cs typeface="Times New Roman" panose="02020603050405020304" pitchFamily="18" charset="0"/>
                        </a:rPr>
                        <a:t>342</a:t>
                      </a:r>
                      <a:endParaRPr lang="ru-RU" sz="1800" b="1" dirty="0">
                        <a:effectLst/>
                        <a:latin typeface="+mn-lt"/>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22295693"/>
                  </a:ext>
                </a:extLst>
              </a:tr>
            </a:tbl>
          </a:graphicData>
        </a:graphic>
      </p:graphicFrame>
    </p:spTree>
    <p:extLst>
      <p:ext uri="{BB962C8B-B14F-4D97-AF65-F5344CB8AC3E}">
        <p14:creationId xmlns:p14="http://schemas.microsoft.com/office/powerpoint/2010/main" val="17415904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3" name="Рисунок 4">
            <a:extLst>
              <a:ext uri="{FF2B5EF4-FFF2-40B4-BE49-F238E27FC236}">
                <a16:creationId xmlns:a16="http://schemas.microsoft.com/office/drawing/2014/main" id="{98B3B58A-4967-FD40-DC61-3046C06E2DE7}"/>
              </a:ext>
            </a:extLst>
          </p:cNvPr>
          <p:cNvPicPr>
            <a:picLocks noChangeAspect="1"/>
          </p:cNvPicPr>
          <p:nvPr/>
        </p:nvPicPr>
        <p:blipFill>
          <a:blip r:embed="rId3"/>
          <a:stretch>
            <a:fillRect/>
          </a:stretch>
        </p:blipFill>
        <p:spPr>
          <a:xfrm>
            <a:off x="1319236" y="1607328"/>
            <a:ext cx="2250500" cy="2250500"/>
          </a:xfrm>
          <a:prstGeom prst="rect">
            <a:avLst/>
          </a:prstGeom>
        </p:spPr>
      </p:pic>
      <p:sp>
        <p:nvSpPr>
          <p:cNvPr id="4" name="TextBox 3">
            <a:extLst>
              <a:ext uri="{FF2B5EF4-FFF2-40B4-BE49-F238E27FC236}">
                <a16:creationId xmlns:a16="http://schemas.microsoft.com/office/drawing/2014/main" id="{5E6E30C3-D26A-971F-A1C2-DE06DDE29D34}"/>
              </a:ext>
            </a:extLst>
          </p:cNvPr>
          <p:cNvSpPr txBox="1"/>
          <p:nvPr/>
        </p:nvSpPr>
        <p:spPr>
          <a:xfrm>
            <a:off x="483224" y="181288"/>
            <a:ext cx="8177553" cy="507831"/>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Experimental Deterministic Forecasts of September 2025 Sea Ice Concentration </a:t>
            </a:r>
          </a:p>
          <a:p>
            <a:pPr algn="ctr"/>
            <a:r>
              <a:rPr lang="en-US" sz="1350" b="1" i="1" dirty="0">
                <a:latin typeface="Arial" panose="020B0604020202020204" pitchFamily="34" charset="0"/>
                <a:cs typeface="Arial" panose="020B0604020202020204" pitchFamily="34" charset="0"/>
              </a:rPr>
              <a:t>Forecasts from April/May 2025</a:t>
            </a:r>
            <a:endParaRPr lang="en-CA" sz="1350" b="1" i="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C8F5CF8-E594-0CCE-7383-3031051E4440}"/>
              </a:ext>
            </a:extLst>
          </p:cNvPr>
          <p:cNvSpPr txBox="1"/>
          <p:nvPr/>
        </p:nvSpPr>
        <p:spPr>
          <a:xfrm>
            <a:off x="4905110" y="1037679"/>
            <a:ext cx="4090110" cy="577081"/>
          </a:xfrm>
          <a:prstGeom prst="rect">
            <a:avLst/>
          </a:prstGeom>
          <a:noFill/>
        </p:spPr>
        <p:txBody>
          <a:bodyPr wrap="square">
            <a:spAutoFit/>
          </a:bodyPr>
          <a:lstStyle/>
          <a:p>
            <a:pPr algn="ctr" defTabSz="685783"/>
            <a:r>
              <a:rPr lang="en-CA" sz="1050" b="1" dirty="0">
                <a:solidFill>
                  <a:prstClr val="black"/>
                </a:solidFill>
                <a:latin typeface="Arial" panose="020B0604020202020204" pitchFamily="34" charset="0"/>
                <a:cs typeface="Arial" panose="020B0604020202020204" pitchFamily="34" charset="0"/>
              </a:rPr>
              <a:t>Observed Ice Concentration </a:t>
            </a:r>
          </a:p>
          <a:p>
            <a:pPr algn="ctr" defTabSz="685783"/>
            <a:r>
              <a:rPr lang="en-CA" sz="1050" b="1" dirty="0">
                <a:solidFill>
                  <a:prstClr val="black"/>
                </a:solidFill>
                <a:latin typeface="Arial" panose="020B0604020202020204" pitchFamily="34" charset="0"/>
                <a:cs typeface="Arial" panose="020B0604020202020204" pitchFamily="34" charset="0"/>
              </a:rPr>
              <a:t>Sep 2025</a:t>
            </a:r>
          </a:p>
          <a:p>
            <a:pPr algn="ctr" defTabSz="685783"/>
            <a:r>
              <a:rPr lang="en-CA" sz="1050" b="1" dirty="0">
                <a:solidFill>
                  <a:prstClr val="black"/>
                </a:solidFill>
                <a:latin typeface="Arial" panose="020B0604020202020204" pitchFamily="34" charset="0"/>
                <a:cs typeface="Arial" panose="020B0604020202020204" pitchFamily="34" charset="0"/>
              </a:rPr>
              <a:t>NOAA/NSIDC CDR</a:t>
            </a:r>
          </a:p>
        </p:txBody>
      </p:sp>
      <p:sp>
        <p:nvSpPr>
          <p:cNvPr id="9" name="TextBox 8">
            <a:extLst>
              <a:ext uri="{FF2B5EF4-FFF2-40B4-BE49-F238E27FC236}">
                <a16:creationId xmlns:a16="http://schemas.microsoft.com/office/drawing/2014/main" id="{99ECBA9A-4A9D-4564-A134-C34454BFEA61}"/>
              </a:ext>
            </a:extLst>
          </p:cNvPr>
          <p:cNvSpPr txBox="1"/>
          <p:nvPr/>
        </p:nvSpPr>
        <p:spPr>
          <a:xfrm>
            <a:off x="1272255" y="807450"/>
            <a:ext cx="2310978" cy="900246"/>
          </a:xfrm>
          <a:prstGeom prst="rect">
            <a:avLst/>
          </a:prstGeom>
          <a:noFill/>
        </p:spPr>
        <p:txBody>
          <a:bodyPr wrap="square">
            <a:spAutoFit/>
          </a:bodyPr>
          <a:lstStyle/>
          <a:p>
            <a:pPr algn="ctr"/>
            <a:r>
              <a:rPr lang="en-US" sz="1050" b="1" dirty="0"/>
              <a:t>Experimental INMCM5 Forecast</a:t>
            </a:r>
          </a:p>
          <a:p>
            <a:pPr algn="ctr"/>
            <a:r>
              <a:rPr lang="en-US" sz="1050" b="1" dirty="0"/>
              <a:t>September 2025 Ice Concentration Anomaly</a:t>
            </a:r>
          </a:p>
          <a:p>
            <a:pPr algn="ctr"/>
            <a:r>
              <a:rPr lang="en-US" sz="1050" b="1" i="1" dirty="0"/>
              <a:t>2016-2024 reference period</a:t>
            </a:r>
          </a:p>
          <a:p>
            <a:pPr algn="ctr"/>
            <a:r>
              <a:rPr lang="en-US" sz="1050" b="1" i="1" dirty="0"/>
              <a:t>Forecast from May 1</a:t>
            </a:r>
            <a:r>
              <a:rPr lang="en-US" sz="1050" b="1" i="1" baseline="30000" dirty="0"/>
              <a:t>st</a:t>
            </a:r>
            <a:r>
              <a:rPr lang="en-US" sz="1050" b="1" i="1" dirty="0"/>
              <a:t> , 2025</a:t>
            </a:r>
            <a:endParaRPr lang="ru-RU" sz="1050" b="1" i="1" dirty="0"/>
          </a:p>
        </p:txBody>
      </p:sp>
      <p:sp>
        <p:nvSpPr>
          <p:cNvPr id="11" name="TextBox 10">
            <a:extLst>
              <a:ext uri="{FF2B5EF4-FFF2-40B4-BE49-F238E27FC236}">
                <a16:creationId xmlns:a16="http://schemas.microsoft.com/office/drawing/2014/main" id="{980712F0-CDA0-F3B8-2A31-85499FB7E5FC}"/>
              </a:ext>
            </a:extLst>
          </p:cNvPr>
          <p:cNvSpPr txBox="1"/>
          <p:nvPr/>
        </p:nvSpPr>
        <p:spPr>
          <a:xfrm>
            <a:off x="3430705" y="1108077"/>
            <a:ext cx="2447261" cy="577081"/>
          </a:xfrm>
          <a:prstGeom prst="rect">
            <a:avLst/>
          </a:prstGeom>
          <a:noFill/>
        </p:spPr>
        <p:txBody>
          <a:bodyPr wrap="square">
            <a:spAutoFit/>
          </a:bodyPr>
          <a:lstStyle/>
          <a:p>
            <a:pPr algn="ctr"/>
            <a:r>
              <a:rPr lang="en-US" sz="1050" b="1" dirty="0"/>
              <a:t>Experimental UFS forecast (NOAA)</a:t>
            </a:r>
          </a:p>
          <a:p>
            <a:pPr algn="ctr"/>
            <a:r>
              <a:rPr lang="en-US" sz="1050" b="1" dirty="0"/>
              <a:t>Ice Concentration (%)</a:t>
            </a:r>
          </a:p>
          <a:p>
            <a:pPr algn="ctr"/>
            <a:r>
              <a:rPr lang="en-US" sz="1050" b="1" i="1" dirty="0"/>
              <a:t>Forecast from April 21-25, 2025</a:t>
            </a:r>
            <a:endParaRPr lang="ru-RU" sz="1050" b="1" i="1" dirty="0"/>
          </a:p>
        </p:txBody>
      </p:sp>
      <p:pic>
        <p:nvPicPr>
          <p:cNvPr id="19" name="Picture 18">
            <a:extLst>
              <a:ext uri="{FF2B5EF4-FFF2-40B4-BE49-F238E27FC236}">
                <a16:creationId xmlns:a16="http://schemas.microsoft.com/office/drawing/2014/main" id="{5C38A4D6-3043-5949-83D9-1CD34D65B4AD}"/>
              </a:ext>
            </a:extLst>
          </p:cNvPr>
          <p:cNvPicPr>
            <a:picLocks noChangeAspect="1"/>
          </p:cNvPicPr>
          <p:nvPr/>
        </p:nvPicPr>
        <p:blipFill>
          <a:blip r:embed="rId4"/>
          <a:stretch>
            <a:fillRect/>
          </a:stretch>
        </p:blipFill>
        <p:spPr>
          <a:xfrm>
            <a:off x="1258483" y="3849685"/>
            <a:ext cx="2364581" cy="371475"/>
          </a:xfrm>
          <a:prstGeom prst="rect">
            <a:avLst/>
          </a:prstGeom>
        </p:spPr>
      </p:pic>
      <p:sp>
        <p:nvSpPr>
          <p:cNvPr id="20" name="Google Shape;103;p6">
            <a:extLst>
              <a:ext uri="{FF2B5EF4-FFF2-40B4-BE49-F238E27FC236}">
                <a16:creationId xmlns:a16="http://schemas.microsoft.com/office/drawing/2014/main" id="{9DC4A05A-9B36-D29C-4AA2-CDAFB410A2BB}"/>
              </a:ext>
            </a:extLst>
          </p:cNvPr>
          <p:cNvSpPr txBox="1"/>
          <p:nvPr/>
        </p:nvSpPr>
        <p:spPr>
          <a:xfrm>
            <a:off x="1211583" y="4235090"/>
            <a:ext cx="2584855" cy="184636"/>
          </a:xfrm>
          <a:prstGeom prst="rect">
            <a:avLst/>
          </a:prstGeom>
          <a:noFill/>
          <a:ln>
            <a:noFill/>
          </a:ln>
        </p:spPr>
        <p:txBody>
          <a:bodyPr spcFirstLastPara="1" wrap="square" lIns="68569" tIns="34275" rIns="68569" bIns="34275" anchor="t" anchorCtr="0">
            <a:spAutoFit/>
          </a:bodyPr>
          <a:lstStyle/>
          <a:p>
            <a:r>
              <a:rPr lang="en-CA" sz="750" b="1" dirty="0">
                <a:latin typeface="Times New Roman" panose="02020603050405020304" pitchFamily="18" charset="0"/>
                <a:cs typeface="Times New Roman" panose="02020603050405020304" pitchFamily="18" charset="0"/>
              </a:rPr>
              <a:t>Source: </a:t>
            </a:r>
            <a:r>
              <a:rPr lang="en-CA" sz="750" dirty="0">
                <a:latin typeface="Times New Roman" panose="02020603050405020304" pitchFamily="18" charset="0"/>
                <a:cs typeface="Times New Roman" panose="02020603050405020304" pitchFamily="18" charset="0"/>
              </a:rPr>
              <a:t>Arctic and Antarctic Research Institute</a:t>
            </a:r>
            <a:endParaRPr sz="750" dirty="0">
              <a:latin typeface="Times New Roman" panose="02020603050405020304" pitchFamily="18" charset="0"/>
              <a:cs typeface="Times New Roman" panose="02020603050405020304" pitchFamily="18" charset="0"/>
            </a:endParaRPr>
          </a:p>
        </p:txBody>
      </p:sp>
      <p:sp>
        <p:nvSpPr>
          <p:cNvPr id="22" name="Google Shape;103;p6">
            <a:extLst>
              <a:ext uri="{FF2B5EF4-FFF2-40B4-BE49-F238E27FC236}">
                <a16:creationId xmlns:a16="http://schemas.microsoft.com/office/drawing/2014/main" id="{B49858B3-744E-3A54-7113-7E3D28DB45C2}"/>
              </a:ext>
            </a:extLst>
          </p:cNvPr>
          <p:cNvSpPr txBox="1"/>
          <p:nvPr/>
        </p:nvSpPr>
        <p:spPr>
          <a:xfrm>
            <a:off x="3583233" y="4235090"/>
            <a:ext cx="2584855" cy="184636"/>
          </a:xfrm>
          <a:prstGeom prst="rect">
            <a:avLst/>
          </a:prstGeom>
          <a:noFill/>
          <a:ln>
            <a:noFill/>
          </a:ln>
        </p:spPr>
        <p:txBody>
          <a:bodyPr spcFirstLastPara="1" wrap="square" lIns="68569" tIns="34275" rIns="68569" bIns="34275" anchor="t" anchorCtr="0">
            <a:spAutoFit/>
          </a:bodyPr>
          <a:lstStyle/>
          <a:p>
            <a:r>
              <a:rPr lang="en-CA" sz="750" b="1" dirty="0">
                <a:latin typeface="Times New Roman" panose="02020603050405020304" pitchFamily="18" charset="0"/>
                <a:cs typeface="Times New Roman" panose="02020603050405020304" pitchFamily="18" charset="0"/>
              </a:rPr>
              <a:t>Source: </a:t>
            </a:r>
            <a:r>
              <a:rPr lang="en-CA" sz="750" dirty="0">
                <a:latin typeface="Times New Roman" panose="02020603050405020304" pitchFamily="18" charset="0"/>
                <a:cs typeface="Times New Roman" panose="02020603050405020304" pitchFamily="18" charset="0"/>
              </a:rPr>
              <a:t>U.S</a:t>
            </a:r>
            <a:r>
              <a:rPr lang="en-CA" sz="750" b="1" dirty="0">
                <a:latin typeface="Times New Roman" panose="02020603050405020304" pitchFamily="18" charset="0"/>
                <a:cs typeface="Times New Roman" panose="02020603050405020304" pitchFamily="18" charset="0"/>
              </a:rPr>
              <a:t>. </a:t>
            </a:r>
            <a:r>
              <a:rPr lang="en-CA" sz="750" dirty="0">
                <a:latin typeface="Times New Roman" panose="02020603050405020304" pitchFamily="18" charset="0"/>
                <a:cs typeface="Times New Roman" panose="02020603050405020304" pitchFamily="18" charset="0"/>
              </a:rPr>
              <a:t>NOAA</a:t>
            </a:r>
            <a:endParaRPr sz="750" dirty="0">
              <a:latin typeface="Times New Roman" panose="02020603050405020304" pitchFamily="18" charset="0"/>
              <a:cs typeface="Times New Roman" panose="02020603050405020304" pitchFamily="18" charset="0"/>
            </a:endParaRPr>
          </a:p>
        </p:txBody>
      </p:sp>
      <p:sp>
        <p:nvSpPr>
          <p:cNvPr id="24" name="Google Shape;102;p6">
            <a:extLst>
              <a:ext uri="{FF2B5EF4-FFF2-40B4-BE49-F238E27FC236}">
                <a16:creationId xmlns:a16="http://schemas.microsoft.com/office/drawing/2014/main" id="{3E8204F7-BB90-C062-52E6-60E65FEB0320}"/>
              </a:ext>
            </a:extLst>
          </p:cNvPr>
          <p:cNvSpPr txBox="1"/>
          <p:nvPr/>
        </p:nvSpPr>
        <p:spPr>
          <a:xfrm>
            <a:off x="5877966" y="4050454"/>
            <a:ext cx="2584855" cy="184636"/>
          </a:xfrm>
          <a:prstGeom prst="rect">
            <a:avLst/>
          </a:prstGeom>
          <a:noFill/>
          <a:ln>
            <a:noFill/>
          </a:ln>
        </p:spPr>
        <p:txBody>
          <a:bodyPr spcFirstLastPara="1" wrap="square" lIns="68569" tIns="34275" rIns="68569" bIns="34275" anchor="t" anchorCtr="0">
            <a:spAutoFit/>
          </a:bodyPr>
          <a:lstStyle/>
          <a:p>
            <a:r>
              <a:rPr lang="en-CA" sz="750" b="1" dirty="0">
                <a:latin typeface="Times New Roman" panose="02020603050405020304" pitchFamily="18" charset="0"/>
                <a:cs typeface="Times New Roman" panose="02020603050405020304" pitchFamily="18" charset="0"/>
              </a:rPr>
              <a:t>Source: </a:t>
            </a:r>
            <a:r>
              <a:rPr lang="en-CA" sz="750" dirty="0">
                <a:latin typeface="Times New Roman" panose="02020603050405020304" pitchFamily="18" charset="0"/>
                <a:cs typeface="Times New Roman" panose="02020603050405020304" pitchFamily="18" charset="0"/>
              </a:rPr>
              <a:t>National Snow and Ice Data Center</a:t>
            </a:r>
            <a:endParaRPr sz="75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E9C846D-7FC4-92E6-62A2-E6CE917027AD}"/>
              </a:ext>
            </a:extLst>
          </p:cNvPr>
          <p:cNvSpPr txBox="1"/>
          <p:nvPr/>
        </p:nvSpPr>
        <p:spPr>
          <a:xfrm>
            <a:off x="2501940" y="3542504"/>
            <a:ext cx="963725" cy="300082"/>
          </a:xfrm>
          <a:prstGeom prst="rect">
            <a:avLst/>
          </a:prstGeom>
          <a:noFill/>
        </p:spPr>
        <p:txBody>
          <a:bodyPr wrap="none" rtlCol="0">
            <a:spAutoFit/>
          </a:bodyPr>
          <a:lstStyle/>
          <a:p>
            <a:r>
              <a:rPr lang="en-US" sz="1350" dirty="0"/>
              <a:t>SEP 2025</a:t>
            </a:r>
            <a:endParaRPr lang="en-CA" sz="1350" dirty="0"/>
          </a:p>
        </p:txBody>
      </p:sp>
      <p:pic>
        <p:nvPicPr>
          <p:cNvPr id="8" name="Picture 7">
            <a:extLst>
              <a:ext uri="{FF2B5EF4-FFF2-40B4-BE49-F238E27FC236}">
                <a16:creationId xmlns:a16="http://schemas.microsoft.com/office/drawing/2014/main" id="{64BDF166-0604-EE85-407C-8E13C4C7D4FD}"/>
              </a:ext>
            </a:extLst>
          </p:cNvPr>
          <p:cNvPicPr>
            <a:picLocks noChangeAspect="1"/>
          </p:cNvPicPr>
          <p:nvPr/>
        </p:nvPicPr>
        <p:blipFill rotWithShape="1">
          <a:blip r:embed="rId5">
            <a:extLst>
              <a:ext uri="{28A0092B-C50C-407E-A947-70E740481C1C}">
                <a14:useLocalDpi xmlns:a14="http://schemas.microsoft.com/office/drawing/2010/main" val="0"/>
              </a:ext>
            </a:extLst>
          </a:blip>
          <a:srcRect l="79483" t="31473" r="14080" b="25462"/>
          <a:stretch/>
        </p:blipFill>
        <p:spPr>
          <a:xfrm rot="5400000">
            <a:off x="4480902" y="3215707"/>
            <a:ext cx="331076" cy="1661292"/>
          </a:xfrm>
          <a:prstGeom prst="rect">
            <a:avLst/>
          </a:prstGeom>
        </p:spPr>
      </p:pic>
      <p:sp>
        <p:nvSpPr>
          <p:cNvPr id="15" name="TextBox 14">
            <a:extLst>
              <a:ext uri="{FF2B5EF4-FFF2-40B4-BE49-F238E27FC236}">
                <a16:creationId xmlns:a16="http://schemas.microsoft.com/office/drawing/2014/main" id="{43F7AE5A-24EE-B154-8E88-E45F3DC16CC2}"/>
              </a:ext>
            </a:extLst>
          </p:cNvPr>
          <p:cNvSpPr txBox="1"/>
          <p:nvPr/>
        </p:nvSpPr>
        <p:spPr>
          <a:xfrm>
            <a:off x="4499693" y="1999092"/>
            <a:ext cx="926195" cy="325858"/>
          </a:xfrm>
          <a:prstGeom prst="rect">
            <a:avLst/>
          </a:prstGeom>
          <a:noFill/>
          <a:ln>
            <a:solidFill>
              <a:schemeClr val="tx1"/>
            </a:solidFill>
          </a:ln>
        </p:spPr>
        <p:txBody>
          <a:bodyPr wrap="square" rtlCol="0">
            <a:spAutoFit/>
          </a:bodyPr>
          <a:lstStyle/>
          <a:p>
            <a:r>
              <a:rPr lang="en-US" sz="506" b="1" dirty="0">
                <a:solidFill>
                  <a:srgbClr val="C00000"/>
                </a:solidFill>
                <a:latin typeface="Arial" panose="020B0604020202020204" pitchFamily="34" charset="0"/>
                <a:cs typeface="Arial" panose="020B0604020202020204" pitchFamily="34" charset="0"/>
              </a:rPr>
              <a:t>Red contour is the 1991-2020 mean ice edge</a:t>
            </a:r>
            <a:endParaRPr lang="en-CA" sz="506" b="1" dirty="0">
              <a:solidFill>
                <a:srgbClr val="C0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D6C59FF-5A46-110C-47A7-0FC7EC98D6AD}"/>
              </a:ext>
            </a:extLst>
          </p:cNvPr>
          <p:cNvSpPr txBox="1"/>
          <p:nvPr/>
        </p:nvSpPr>
        <p:spPr>
          <a:xfrm>
            <a:off x="3973759" y="4054829"/>
            <a:ext cx="1418978" cy="207749"/>
          </a:xfrm>
          <a:prstGeom prst="rect">
            <a:avLst/>
          </a:prstGeom>
          <a:solidFill>
            <a:schemeClr val="bg1"/>
          </a:solidFill>
        </p:spPr>
        <p:txBody>
          <a:bodyPr wrap="none" rtlCol="0">
            <a:spAutoFit/>
          </a:bodyPr>
          <a:lstStyle/>
          <a:p>
            <a:r>
              <a:rPr lang="en-US" sz="750" b="1" dirty="0"/>
              <a:t>15    30    45     60    75     90</a:t>
            </a:r>
          </a:p>
        </p:txBody>
      </p:sp>
      <p:sp>
        <p:nvSpPr>
          <p:cNvPr id="17" name="TextBox 16">
            <a:extLst>
              <a:ext uri="{FF2B5EF4-FFF2-40B4-BE49-F238E27FC236}">
                <a16:creationId xmlns:a16="http://schemas.microsoft.com/office/drawing/2014/main" id="{DADA2A78-7C8F-707B-E963-44D119A1A776}"/>
              </a:ext>
            </a:extLst>
          </p:cNvPr>
          <p:cNvSpPr txBox="1"/>
          <p:nvPr/>
        </p:nvSpPr>
        <p:spPr>
          <a:xfrm>
            <a:off x="6950166" y="1999092"/>
            <a:ext cx="598241" cy="253916"/>
          </a:xfrm>
          <a:prstGeom prst="rect">
            <a:avLst/>
          </a:prstGeom>
          <a:noFill/>
        </p:spPr>
        <p:txBody>
          <a:bodyPr wrap="none" rtlCol="0">
            <a:spAutoFit/>
          </a:bodyPr>
          <a:lstStyle/>
          <a:p>
            <a:r>
              <a:rPr lang="en-US" sz="1050" dirty="0"/>
              <a:t>update</a:t>
            </a:r>
          </a:p>
        </p:txBody>
      </p:sp>
      <p:pic>
        <p:nvPicPr>
          <p:cNvPr id="13" name="Picture 12">
            <a:extLst>
              <a:ext uri="{FF2B5EF4-FFF2-40B4-BE49-F238E27FC236}">
                <a16:creationId xmlns:a16="http://schemas.microsoft.com/office/drawing/2014/main" id="{F72F7DC1-E627-72BF-24AD-ADF5DC4A3AA2}"/>
              </a:ext>
            </a:extLst>
          </p:cNvPr>
          <p:cNvPicPr>
            <a:picLocks noChangeAspect="1"/>
          </p:cNvPicPr>
          <p:nvPr/>
        </p:nvPicPr>
        <p:blipFill>
          <a:blip r:embed="rId6"/>
          <a:stretch>
            <a:fillRect/>
          </a:stretch>
        </p:blipFill>
        <p:spPr>
          <a:xfrm>
            <a:off x="3583233" y="1653933"/>
            <a:ext cx="2263337" cy="2203895"/>
          </a:xfrm>
          <a:prstGeom prst="rect">
            <a:avLst/>
          </a:prstGeom>
        </p:spPr>
      </p:pic>
      <p:pic>
        <p:nvPicPr>
          <p:cNvPr id="2050" name="Picture 2">
            <a:extLst>
              <a:ext uri="{FF2B5EF4-FFF2-40B4-BE49-F238E27FC236}">
                <a16:creationId xmlns:a16="http://schemas.microsoft.com/office/drawing/2014/main" id="{BF4E8745-EBD5-48CD-D02F-30F2EC1154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9376" y="1591677"/>
            <a:ext cx="1983041" cy="2361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1729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5" name="Picture 4" descr="A screenshot of a map&#10;&#10;AI-generated content may be incorrect.">
            <a:extLst>
              <a:ext uri="{FF2B5EF4-FFF2-40B4-BE49-F238E27FC236}">
                <a16:creationId xmlns:a16="http://schemas.microsoft.com/office/drawing/2014/main" id="{E0E879F2-3925-9937-0897-64981F270B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301" y="1429954"/>
            <a:ext cx="6550535" cy="3352922"/>
          </a:xfrm>
          <a:prstGeom prst="rect">
            <a:avLst/>
          </a:prstGeom>
        </p:spPr>
      </p:pic>
      <p:sp>
        <p:nvSpPr>
          <p:cNvPr id="4" name="TextBox 3">
            <a:extLst>
              <a:ext uri="{FF2B5EF4-FFF2-40B4-BE49-F238E27FC236}">
                <a16:creationId xmlns:a16="http://schemas.microsoft.com/office/drawing/2014/main" id="{E46ECDA1-8A6C-2A9C-79C0-693A165032B0}"/>
              </a:ext>
            </a:extLst>
          </p:cNvPr>
          <p:cNvSpPr txBox="1"/>
          <p:nvPr/>
        </p:nvSpPr>
        <p:spPr>
          <a:xfrm>
            <a:off x="1113946" y="164118"/>
            <a:ext cx="6887054" cy="507831"/>
          </a:xfrm>
          <a:prstGeom prst="rect">
            <a:avLst/>
          </a:prstGeom>
          <a:noFill/>
        </p:spPr>
        <p:txBody>
          <a:bodyPr wrap="square" rtlCol="0">
            <a:spAutoFit/>
          </a:bodyPr>
          <a:lstStyle/>
          <a:p>
            <a:pPr algn="ctr"/>
            <a:r>
              <a:rPr lang="en-US" sz="1350" b="1" dirty="0" err="1">
                <a:latin typeface="Arial" panose="020B0604020202020204" pitchFamily="34" charset="0"/>
                <a:cs typeface="Arial" panose="020B0604020202020204" pitchFamily="34" charset="0"/>
              </a:rPr>
              <a:t>CanSIPS</a:t>
            </a:r>
            <a:r>
              <a:rPr lang="en-US" sz="1350" b="1" dirty="0">
                <a:latin typeface="Arial" panose="020B0604020202020204" pitchFamily="34" charset="0"/>
                <a:cs typeface="Arial" panose="020B0604020202020204" pitchFamily="34" charset="0"/>
              </a:rPr>
              <a:t> v2.1: Probability of September 2025 sea ice concentration exceeding 15% Forecast from May 1, 2025</a:t>
            </a:r>
          </a:p>
        </p:txBody>
      </p:sp>
      <p:sp>
        <p:nvSpPr>
          <p:cNvPr id="6" name="TextBox 5">
            <a:extLst>
              <a:ext uri="{FF2B5EF4-FFF2-40B4-BE49-F238E27FC236}">
                <a16:creationId xmlns:a16="http://schemas.microsoft.com/office/drawing/2014/main" id="{F6599F6D-11C8-CD09-1913-62F224863AB8}"/>
              </a:ext>
            </a:extLst>
          </p:cNvPr>
          <p:cNvSpPr txBox="1"/>
          <p:nvPr/>
        </p:nvSpPr>
        <p:spPr>
          <a:xfrm>
            <a:off x="1216438" y="788865"/>
            <a:ext cx="2476999" cy="577081"/>
          </a:xfrm>
          <a:prstGeom prst="rect">
            <a:avLst/>
          </a:prstGeom>
          <a:noFill/>
        </p:spPr>
        <p:txBody>
          <a:bodyPr wrap="square" rtlCol="0">
            <a:spAutoFit/>
          </a:bodyPr>
          <a:lstStyle/>
          <a:p>
            <a:pPr algn="ctr" defTabSz="685783"/>
            <a:r>
              <a:rPr lang="en-CA" sz="1050" dirty="0" err="1">
                <a:solidFill>
                  <a:prstClr val="black"/>
                </a:solidFill>
                <a:latin typeface="Arial" panose="020B0604020202020204" pitchFamily="34" charset="0"/>
                <a:cs typeface="Arial" panose="020B0604020202020204" pitchFamily="34" charset="0"/>
              </a:rPr>
              <a:t>CanSIPS</a:t>
            </a:r>
            <a:r>
              <a:rPr lang="en-CA" sz="1050" dirty="0">
                <a:solidFill>
                  <a:prstClr val="black"/>
                </a:solidFill>
                <a:latin typeface="Arial" panose="020B0604020202020204" pitchFamily="34" charset="0"/>
                <a:cs typeface="Arial" panose="020B0604020202020204" pitchFamily="34" charset="0"/>
              </a:rPr>
              <a:t> v3.0 Forecast</a:t>
            </a:r>
          </a:p>
          <a:p>
            <a:pPr algn="ctr" defTabSz="685783"/>
            <a:r>
              <a:rPr lang="en-CA" sz="1050" dirty="0">
                <a:solidFill>
                  <a:prstClr val="black"/>
                </a:solidFill>
                <a:latin typeface="Arial" panose="020B0604020202020204" pitchFamily="34" charset="0"/>
                <a:cs typeface="Arial" panose="020B0604020202020204" pitchFamily="34" charset="0"/>
              </a:rPr>
              <a:t>Probability of ice concentration &gt; 15%</a:t>
            </a:r>
          </a:p>
          <a:p>
            <a:pPr algn="ctr" defTabSz="685783"/>
            <a:r>
              <a:rPr lang="en-CA" sz="1050" i="1" dirty="0">
                <a:solidFill>
                  <a:prstClr val="black"/>
                </a:solidFill>
                <a:latin typeface="Arial" panose="020B0604020202020204" pitchFamily="34" charset="0"/>
                <a:cs typeface="Arial" panose="020B0604020202020204" pitchFamily="34" charset="0"/>
              </a:rPr>
              <a:t>Red: observed Sep2025 extent</a:t>
            </a:r>
          </a:p>
        </p:txBody>
      </p:sp>
      <p:sp>
        <p:nvSpPr>
          <p:cNvPr id="7" name="TextBox 6">
            <a:extLst>
              <a:ext uri="{FF2B5EF4-FFF2-40B4-BE49-F238E27FC236}">
                <a16:creationId xmlns:a16="http://schemas.microsoft.com/office/drawing/2014/main" id="{E26796C6-9EED-250B-2C6E-B93E5B822698}"/>
              </a:ext>
            </a:extLst>
          </p:cNvPr>
          <p:cNvSpPr txBox="1"/>
          <p:nvPr/>
        </p:nvSpPr>
        <p:spPr>
          <a:xfrm>
            <a:off x="3094632" y="869656"/>
            <a:ext cx="3127248" cy="415498"/>
          </a:xfrm>
          <a:prstGeom prst="rect">
            <a:avLst/>
          </a:prstGeom>
          <a:noFill/>
        </p:spPr>
        <p:txBody>
          <a:bodyPr wrap="square" rtlCol="0">
            <a:spAutoFit/>
          </a:bodyPr>
          <a:lstStyle/>
          <a:p>
            <a:pPr algn="ctr" defTabSz="685783"/>
            <a:r>
              <a:rPr lang="en-CA" sz="1050" dirty="0">
                <a:solidFill>
                  <a:prstClr val="black"/>
                </a:solidFill>
                <a:latin typeface="Arial" panose="020B0604020202020204" pitchFamily="34" charset="0"/>
                <a:cs typeface="Arial" panose="020B0604020202020204" pitchFamily="34" charset="0"/>
              </a:rPr>
              <a:t>Observed Ice Concentration</a:t>
            </a:r>
          </a:p>
          <a:p>
            <a:pPr algn="ctr" defTabSz="685783"/>
            <a:r>
              <a:rPr lang="en-CA" sz="1050" dirty="0">
                <a:solidFill>
                  <a:prstClr val="black"/>
                </a:solidFill>
                <a:latin typeface="Arial" panose="020B0604020202020204" pitchFamily="34" charset="0"/>
                <a:cs typeface="Arial" panose="020B0604020202020204" pitchFamily="34" charset="0"/>
              </a:rPr>
              <a:t>NOAA/NSIDC CDR</a:t>
            </a:r>
          </a:p>
        </p:txBody>
      </p:sp>
      <p:sp>
        <p:nvSpPr>
          <p:cNvPr id="8" name="TextBox 7">
            <a:extLst>
              <a:ext uri="{FF2B5EF4-FFF2-40B4-BE49-F238E27FC236}">
                <a16:creationId xmlns:a16="http://schemas.microsoft.com/office/drawing/2014/main" id="{A86C2120-2BB7-C6AA-72ED-96C04E16816B}"/>
              </a:ext>
            </a:extLst>
          </p:cNvPr>
          <p:cNvSpPr txBox="1"/>
          <p:nvPr/>
        </p:nvSpPr>
        <p:spPr>
          <a:xfrm>
            <a:off x="5524001" y="779283"/>
            <a:ext cx="2283834" cy="577081"/>
          </a:xfrm>
          <a:prstGeom prst="rect">
            <a:avLst/>
          </a:prstGeom>
          <a:noFill/>
        </p:spPr>
        <p:txBody>
          <a:bodyPr wrap="square" rtlCol="0">
            <a:spAutoFit/>
          </a:bodyPr>
          <a:lstStyle/>
          <a:p>
            <a:pPr algn="ctr" defTabSz="685783"/>
            <a:r>
              <a:rPr lang="en-CA" sz="1050" dirty="0">
                <a:solidFill>
                  <a:prstClr val="black"/>
                </a:solidFill>
                <a:latin typeface="Arial" panose="020B0604020202020204" pitchFamily="34" charset="0"/>
                <a:cs typeface="Arial" panose="020B0604020202020204" pitchFamily="34" charset="0"/>
              </a:rPr>
              <a:t>Forecast Error</a:t>
            </a:r>
          </a:p>
          <a:p>
            <a:pPr algn="ctr" defTabSz="685783"/>
            <a:r>
              <a:rPr lang="en-CA" sz="1050" dirty="0">
                <a:solidFill>
                  <a:prstClr val="black"/>
                </a:solidFill>
                <a:latin typeface="Arial" panose="020B0604020202020204" pitchFamily="34" charset="0"/>
                <a:cs typeface="Arial" panose="020B0604020202020204" pitchFamily="34" charset="0"/>
              </a:rPr>
              <a:t>Spatial Probability Score</a:t>
            </a:r>
          </a:p>
          <a:p>
            <a:pPr algn="ctr" defTabSz="685783"/>
            <a:r>
              <a:rPr lang="en-CA" sz="1050" i="1" dirty="0">
                <a:solidFill>
                  <a:prstClr val="black"/>
                </a:solidFill>
                <a:latin typeface="Arial" panose="020B0604020202020204" pitchFamily="34" charset="0"/>
                <a:cs typeface="Arial" panose="020B0604020202020204" pitchFamily="34" charset="0"/>
              </a:rPr>
              <a:t>Red: observed Sep2025 extent</a:t>
            </a:r>
          </a:p>
        </p:txBody>
      </p:sp>
      <p:sp>
        <p:nvSpPr>
          <p:cNvPr id="9" name="TextBox 8">
            <a:extLst>
              <a:ext uri="{FF2B5EF4-FFF2-40B4-BE49-F238E27FC236}">
                <a16:creationId xmlns:a16="http://schemas.microsoft.com/office/drawing/2014/main" id="{4172CF12-9BA3-9C88-251C-07F187B6661E}"/>
              </a:ext>
            </a:extLst>
          </p:cNvPr>
          <p:cNvSpPr txBox="1"/>
          <p:nvPr/>
        </p:nvSpPr>
        <p:spPr>
          <a:xfrm>
            <a:off x="6074763" y="4726138"/>
            <a:ext cx="1811937" cy="334835"/>
          </a:xfrm>
          <a:prstGeom prst="rect">
            <a:avLst/>
          </a:prstGeom>
          <a:noFill/>
        </p:spPr>
        <p:txBody>
          <a:bodyPr wrap="square" rtlCol="0">
            <a:spAutoFit/>
          </a:bodyPr>
          <a:lstStyle/>
          <a:p>
            <a:pPr algn="r"/>
            <a:r>
              <a:rPr lang="en-US" sz="788" dirty="0">
                <a:latin typeface="Arial" panose="020B0604020202020204" pitchFamily="34" charset="0"/>
                <a:cs typeface="Arial" panose="020B0604020202020204" pitchFamily="34" charset="0"/>
              </a:rPr>
              <a:t>*SPS = Spatial Probability Score (lower is better)</a:t>
            </a:r>
            <a:endParaRPr lang="en-CA" sz="788" dirty="0">
              <a:latin typeface="Arial" panose="020B0604020202020204" pitchFamily="34" charset="0"/>
              <a:cs typeface="Arial" panose="020B0604020202020204" pitchFamily="34" charset="0"/>
            </a:endParaRPr>
          </a:p>
        </p:txBody>
      </p:sp>
      <p:sp>
        <p:nvSpPr>
          <p:cNvPr id="2" name="Google Shape;103;p6">
            <a:extLst>
              <a:ext uri="{FF2B5EF4-FFF2-40B4-BE49-F238E27FC236}">
                <a16:creationId xmlns:a16="http://schemas.microsoft.com/office/drawing/2014/main" id="{E148ACA5-77B2-18FA-DFB2-BE02CC604244}"/>
              </a:ext>
            </a:extLst>
          </p:cNvPr>
          <p:cNvSpPr txBox="1"/>
          <p:nvPr/>
        </p:nvSpPr>
        <p:spPr>
          <a:xfrm>
            <a:off x="1435608" y="4853126"/>
            <a:ext cx="2584855" cy="184636"/>
          </a:xfrm>
          <a:prstGeom prst="rect">
            <a:avLst/>
          </a:prstGeom>
          <a:noFill/>
          <a:ln>
            <a:noFill/>
          </a:ln>
        </p:spPr>
        <p:txBody>
          <a:bodyPr spcFirstLastPara="1" wrap="square" lIns="68569" tIns="34275" rIns="68569" bIns="34275" anchor="t" anchorCtr="0">
            <a:spAutoFit/>
          </a:bodyPr>
          <a:lstStyle/>
          <a:p>
            <a:r>
              <a:rPr lang="en-CA" sz="750" b="1" dirty="0">
                <a:latin typeface="Times New Roman" panose="02020603050405020304" pitchFamily="18" charset="0"/>
                <a:cs typeface="Times New Roman" panose="02020603050405020304" pitchFamily="18" charset="0"/>
              </a:rPr>
              <a:t>Source: </a:t>
            </a:r>
            <a:r>
              <a:rPr lang="en-CA" sz="750" dirty="0">
                <a:latin typeface="Times New Roman" panose="02020603050405020304" pitchFamily="18" charset="0"/>
                <a:cs typeface="Times New Roman" panose="02020603050405020304" pitchFamily="18" charset="0"/>
              </a:rPr>
              <a:t>Environment and Climate Change Canada</a:t>
            </a:r>
            <a:endParaRPr sz="750"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10D585AD-DF34-4A5B-CE5D-2BA7FFF942D9}"/>
              </a:ext>
            </a:extLst>
          </p:cNvPr>
          <p:cNvSpPr/>
          <p:nvPr/>
        </p:nvSpPr>
        <p:spPr>
          <a:xfrm>
            <a:off x="6114434" y="2904952"/>
            <a:ext cx="214893" cy="249515"/>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050">
              <a:solidFill>
                <a:schemeClr val="accent4">
                  <a:lumMod val="50000"/>
                </a:schemeClr>
              </a:solidFill>
            </a:endParaRPr>
          </a:p>
        </p:txBody>
      </p:sp>
      <p:sp>
        <p:nvSpPr>
          <p:cNvPr id="11" name="Oval 10">
            <a:extLst>
              <a:ext uri="{FF2B5EF4-FFF2-40B4-BE49-F238E27FC236}">
                <a16:creationId xmlns:a16="http://schemas.microsoft.com/office/drawing/2014/main" id="{16A7D8BC-16C1-D83E-E43E-E42886A640CB}"/>
              </a:ext>
            </a:extLst>
          </p:cNvPr>
          <p:cNvSpPr/>
          <p:nvPr/>
        </p:nvSpPr>
        <p:spPr>
          <a:xfrm>
            <a:off x="6145161" y="2571751"/>
            <a:ext cx="835571" cy="367676"/>
          </a:xfrm>
          <a:prstGeom prst="ellipse">
            <a:avLst/>
          </a:prstGeom>
          <a:no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050"/>
          </a:p>
        </p:txBody>
      </p:sp>
      <p:sp>
        <p:nvSpPr>
          <p:cNvPr id="12" name="Oval 11">
            <a:extLst>
              <a:ext uri="{FF2B5EF4-FFF2-40B4-BE49-F238E27FC236}">
                <a16:creationId xmlns:a16="http://schemas.microsoft.com/office/drawing/2014/main" id="{69106BAB-6AB1-7848-1FD8-C4EFA9B76573}"/>
              </a:ext>
            </a:extLst>
          </p:cNvPr>
          <p:cNvSpPr/>
          <p:nvPr/>
        </p:nvSpPr>
        <p:spPr>
          <a:xfrm>
            <a:off x="6765839" y="3177214"/>
            <a:ext cx="214893" cy="311624"/>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050">
              <a:solidFill>
                <a:schemeClr val="accent4">
                  <a:lumMod val="50000"/>
                </a:schemeClr>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6"/>
          <p:cNvSpPr txBox="1"/>
          <p:nvPr/>
        </p:nvSpPr>
        <p:spPr>
          <a:xfrm>
            <a:off x="1295610" y="962182"/>
            <a:ext cx="3276390" cy="1523464"/>
          </a:xfrm>
          <a:prstGeom prst="rect">
            <a:avLst/>
          </a:prstGeom>
          <a:solidFill>
            <a:schemeClr val="lt1"/>
          </a:solidFill>
          <a:ln>
            <a:noFill/>
          </a:ln>
        </p:spPr>
        <p:txBody>
          <a:bodyPr spcFirstLastPara="1" wrap="square" lIns="68569" tIns="34275" rIns="68569" bIns="34275" anchor="t" anchorCtr="0">
            <a:spAutoFit/>
          </a:bodyPr>
          <a:lstStyle/>
          <a:p>
            <a:pPr marL="214313" indent="-146447"/>
            <a:r>
              <a:rPr lang="en-US" sz="1050" b="1" u="sng" dirty="0"/>
              <a:t>Forecast Categories (2015-2023 normal) </a:t>
            </a:r>
            <a:r>
              <a:rPr lang="en-US" sz="1050" b="1" dirty="0"/>
              <a:t>:</a:t>
            </a:r>
            <a:endParaRPr lang="en-US" sz="1050" dirty="0"/>
          </a:p>
          <a:p>
            <a:pPr marL="282178" indent="-214313">
              <a:buSzPts val="1400"/>
              <a:buFont typeface="Arial"/>
              <a:buChar char="•"/>
            </a:pPr>
            <a:r>
              <a:rPr lang="en-US" sz="1050" dirty="0">
                <a:solidFill>
                  <a:schemeClr val="dk1"/>
                </a:solidFill>
              </a:rPr>
              <a:t>Above normal ice extent </a:t>
            </a:r>
          </a:p>
          <a:p>
            <a:pPr marL="282178" indent="-214313">
              <a:buSzPts val="1400"/>
              <a:buFont typeface="Arial"/>
              <a:buChar char="•"/>
            </a:pPr>
            <a:r>
              <a:rPr lang="en-US" sz="1050" dirty="0">
                <a:solidFill>
                  <a:schemeClr val="dk1"/>
                </a:solidFill>
              </a:rPr>
              <a:t>Near normal ice extent</a:t>
            </a:r>
          </a:p>
          <a:p>
            <a:pPr marL="282178" indent="-214313">
              <a:buSzPts val="1400"/>
              <a:buFont typeface="Arial"/>
              <a:buChar char="•"/>
            </a:pPr>
            <a:r>
              <a:rPr lang="en-US" sz="1050" dirty="0">
                <a:solidFill>
                  <a:schemeClr val="dk1"/>
                </a:solidFill>
              </a:rPr>
              <a:t>Below normal </a:t>
            </a:r>
            <a:r>
              <a:rPr lang="en-US" sz="1050" dirty="0"/>
              <a:t>ice extent </a:t>
            </a:r>
          </a:p>
          <a:p>
            <a:pPr marL="214313" indent="-146447"/>
            <a:endParaRPr lang="en-US" sz="1050" b="1" u="sng" dirty="0">
              <a:solidFill>
                <a:schemeClr val="dk1"/>
              </a:solidFill>
            </a:endParaRPr>
          </a:p>
          <a:p>
            <a:pPr marL="214313" indent="-146447"/>
            <a:r>
              <a:rPr lang="en-US" sz="1050" b="1" u="sng" dirty="0">
                <a:solidFill>
                  <a:schemeClr val="dk1"/>
                </a:solidFill>
              </a:rPr>
              <a:t>Outlook Confidence Categories:</a:t>
            </a:r>
            <a:endParaRPr lang="en-US" sz="1050" b="1" u="sng" dirty="0"/>
          </a:p>
          <a:p>
            <a:pPr marL="214313" indent="-146447">
              <a:buSzPts val="1400"/>
              <a:buFont typeface="Arial"/>
              <a:buChar char="•"/>
            </a:pPr>
            <a:r>
              <a:rPr lang="en-US" sz="1050" dirty="0"/>
              <a:t>low </a:t>
            </a:r>
          </a:p>
          <a:p>
            <a:pPr marL="214313" indent="-146447">
              <a:buSzPts val="1400"/>
              <a:buFont typeface="Arial"/>
              <a:buChar char="•"/>
            </a:pPr>
            <a:r>
              <a:rPr lang="en-US" sz="1050" dirty="0"/>
              <a:t>moderate </a:t>
            </a:r>
          </a:p>
          <a:p>
            <a:pPr marL="214313" indent="-146447">
              <a:buSzPts val="1400"/>
              <a:buFont typeface="Arial"/>
              <a:buChar char="•"/>
            </a:pPr>
            <a:r>
              <a:rPr lang="en-US" sz="1050" dirty="0"/>
              <a:t>high</a:t>
            </a:r>
          </a:p>
        </p:txBody>
      </p:sp>
      <p:sp>
        <p:nvSpPr>
          <p:cNvPr id="127" name="Google Shape;127;p16"/>
          <p:cNvSpPr/>
          <p:nvPr/>
        </p:nvSpPr>
        <p:spPr>
          <a:xfrm>
            <a:off x="1836420" y="4601239"/>
            <a:ext cx="6164580" cy="542261"/>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128" name="Google Shape;128;p16"/>
          <p:cNvSpPr txBox="1">
            <a:spLocks noGrp="1"/>
          </p:cNvSpPr>
          <p:nvPr>
            <p:ph type="title" idx="4294967295"/>
          </p:nvPr>
        </p:nvSpPr>
        <p:spPr>
          <a:xfrm>
            <a:off x="1234902" y="64067"/>
            <a:ext cx="4242569" cy="822839"/>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34275" rIns="68569" bIns="34275" anchor="ctr" anchorCtr="0">
            <a:normAutofit fontScale="90000"/>
          </a:bodyPr>
          <a:lstStyle/>
          <a:p>
            <a:pPr>
              <a:buSzPct val="174603"/>
            </a:pPr>
            <a:br>
              <a:rPr lang="en-CA" sz="2100" dirty="0"/>
            </a:br>
            <a:br>
              <a:rPr lang="en-CA" sz="2100" dirty="0"/>
            </a:br>
            <a:r>
              <a:rPr lang="en-CA" sz="2025" b="1" dirty="0" err="1">
                <a:solidFill>
                  <a:srgbClr val="C00000"/>
                </a:solidFill>
              </a:rPr>
              <a:t>ArcRCC</a:t>
            </a:r>
            <a:r>
              <a:rPr lang="en-CA" sz="2025" b="1" dirty="0">
                <a:solidFill>
                  <a:srgbClr val="C00000"/>
                </a:solidFill>
              </a:rPr>
              <a:t> Summer 2025 Outlook</a:t>
            </a:r>
            <a:br>
              <a:rPr lang="en-CA" sz="2025" b="1" dirty="0">
                <a:solidFill>
                  <a:srgbClr val="C00000"/>
                </a:solidFill>
              </a:rPr>
            </a:br>
            <a:r>
              <a:rPr lang="en-CA" sz="2025" b="1" dirty="0">
                <a:solidFill>
                  <a:srgbClr val="C00000"/>
                </a:solidFill>
              </a:rPr>
              <a:t> September Sea Ice Extent</a:t>
            </a:r>
            <a:br>
              <a:rPr lang="en-CA" sz="2025" b="1" dirty="0">
                <a:solidFill>
                  <a:srgbClr val="C00000"/>
                </a:solidFill>
              </a:rPr>
            </a:br>
            <a:r>
              <a:rPr lang="en-CA" sz="2025" b="1" dirty="0">
                <a:solidFill>
                  <a:srgbClr val="C00000"/>
                </a:solidFill>
              </a:rPr>
              <a:t>Actual vs Outlook</a:t>
            </a:r>
            <a:br>
              <a:rPr lang="en-CA" sz="1500" dirty="0"/>
            </a:br>
            <a:br>
              <a:rPr lang="en-CA" sz="1500" dirty="0"/>
            </a:br>
            <a:endParaRPr sz="1500" dirty="0"/>
          </a:p>
        </p:txBody>
      </p:sp>
      <p:pic>
        <p:nvPicPr>
          <p:cNvPr id="129" name="Google Shape;129;p16"/>
          <p:cNvPicPr preferRelativeResize="0"/>
          <p:nvPr/>
        </p:nvPicPr>
        <p:blipFill rotWithShape="1">
          <a:blip r:embed="rId3">
            <a:alphaModFix/>
          </a:blip>
          <a:srcRect/>
          <a:stretch/>
        </p:blipFill>
        <p:spPr>
          <a:xfrm>
            <a:off x="5477471" y="1"/>
            <a:ext cx="2523529" cy="2336006"/>
          </a:xfrm>
          <a:prstGeom prst="rect">
            <a:avLst/>
          </a:prstGeom>
          <a:noFill/>
          <a:ln>
            <a:noFill/>
          </a:ln>
        </p:spPr>
      </p:pic>
      <p:sp>
        <p:nvSpPr>
          <p:cNvPr id="3" name="TextBox 2">
            <a:extLst>
              <a:ext uri="{FF2B5EF4-FFF2-40B4-BE49-F238E27FC236}">
                <a16:creationId xmlns:a16="http://schemas.microsoft.com/office/drawing/2014/main" id="{0C3AC00F-B12C-38A3-DE01-C617D23B4773}"/>
              </a:ext>
            </a:extLst>
          </p:cNvPr>
          <p:cNvSpPr txBox="1"/>
          <p:nvPr/>
        </p:nvSpPr>
        <p:spPr>
          <a:xfrm>
            <a:off x="3792438" y="4981002"/>
            <a:ext cx="4497884" cy="219291"/>
          </a:xfrm>
          <a:prstGeom prst="rect">
            <a:avLst/>
          </a:prstGeom>
          <a:noFill/>
        </p:spPr>
        <p:txBody>
          <a:bodyPr wrap="square">
            <a:spAutoFit/>
          </a:bodyPr>
          <a:lstStyle/>
          <a:p>
            <a:r>
              <a:rPr lang="en-CA" sz="825" dirty="0">
                <a:hlinkClick r:id="rId4"/>
              </a:rPr>
              <a:t>* Regional Sea Ice | National Centers for Environmental Information (NCEI) (noaa.gov)</a:t>
            </a:r>
            <a:endParaRPr lang="en-CA" sz="750" dirty="0"/>
          </a:p>
        </p:txBody>
      </p:sp>
      <p:graphicFrame>
        <p:nvGraphicFramePr>
          <p:cNvPr id="2" name="Google Shape;130;p16">
            <a:extLst>
              <a:ext uri="{FF2B5EF4-FFF2-40B4-BE49-F238E27FC236}">
                <a16:creationId xmlns:a16="http://schemas.microsoft.com/office/drawing/2014/main" id="{09EEC8A4-A035-7AC5-C94B-A377947653EA}"/>
              </a:ext>
            </a:extLst>
          </p:cNvPr>
          <p:cNvGraphicFramePr/>
          <p:nvPr/>
        </p:nvGraphicFramePr>
        <p:xfrm>
          <a:off x="1498894" y="2560952"/>
          <a:ext cx="6105807" cy="2464468"/>
        </p:xfrm>
        <a:graphic>
          <a:graphicData uri="http://schemas.openxmlformats.org/drawingml/2006/table">
            <a:tbl>
              <a:tblPr>
                <a:noFill/>
              </a:tblPr>
              <a:tblGrid>
                <a:gridCol w="1562714">
                  <a:extLst>
                    <a:ext uri="{9D8B030D-6E8A-4147-A177-3AD203B41FA5}">
                      <a16:colId xmlns:a16="http://schemas.microsoft.com/office/drawing/2014/main" val="20000"/>
                    </a:ext>
                  </a:extLst>
                </a:gridCol>
                <a:gridCol w="944498">
                  <a:extLst>
                    <a:ext uri="{9D8B030D-6E8A-4147-A177-3AD203B41FA5}">
                      <a16:colId xmlns:a16="http://schemas.microsoft.com/office/drawing/2014/main" val="20001"/>
                    </a:ext>
                  </a:extLst>
                </a:gridCol>
                <a:gridCol w="1356844">
                  <a:extLst>
                    <a:ext uri="{9D8B030D-6E8A-4147-A177-3AD203B41FA5}">
                      <a16:colId xmlns:a16="http://schemas.microsoft.com/office/drawing/2014/main" val="20002"/>
                    </a:ext>
                  </a:extLst>
                </a:gridCol>
                <a:gridCol w="1268363">
                  <a:extLst>
                    <a:ext uri="{9D8B030D-6E8A-4147-A177-3AD203B41FA5}">
                      <a16:colId xmlns:a16="http://schemas.microsoft.com/office/drawing/2014/main" val="20003"/>
                    </a:ext>
                  </a:extLst>
                </a:gridCol>
                <a:gridCol w="973388">
                  <a:extLst>
                    <a:ext uri="{9D8B030D-6E8A-4147-A177-3AD203B41FA5}">
                      <a16:colId xmlns:a16="http://schemas.microsoft.com/office/drawing/2014/main" val="20004"/>
                    </a:ext>
                  </a:extLst>
                </a:gridCol>
              </a:tblGrid>
              <a:tr h="490442">
                <a:tc>
                  <a:txBody>
                    <a:bodyPr/>
                    <a:lstStyle/>
                    <a:p>
                      <a:pPr marL="0" marR="0" lvl="0" indent="18415" algn="l" rtl="0">
                        <a:lnSpc>
                          <a:spcPct val="115000"/>
                        </a:lnSpc>
                        <a:spcBef>
                          <a:spcPts val="0"/>
                        </a:spcBef>
                        <a:spcAft>
                          <a:spcPts val="0"/>
                        </a:spcAft>
                        <a:buNone/>
                      </a:pPr>
                      <a:r>
                        <a:rPr lang="en-CA" sz="1100" b="1" u="none" strike="noStrike" cap="none" dirty="0">
                          <a:solidFill>
                            <a:srgbClr val="000000"/>
                          </a:solidFill>
                          <a:latin typeface="Arial"/>
                          <a:ea typeface="Arial"/>
                          <a:cs typeface="Arial"/>
                          <a:sym typeface="Arial"/>
                        </a:rPr>
                        <a:t>Regions </a:t>
                      </a:r>
                      <a:endParaRPr sz="140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CanSIPSv2.1 Extent Forecast Confidence</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CanSIPSv2.1 Extent Forecast</a:t>
                      </a:r>
                    </a:p>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 (2015-2023 average)</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CA" sz="800" b="1" u="none" strike="noStrike" cap="none" dirty="0">
                          <a:solidFill>
                            <a:srgbClr val="000000"/>
                          </a:solidFill>
                          <a:latin typeface="+mn-lt"/>
                          <a:ea typeface="Arial"/>
                          <a:cs typeface="Arial"/>
                          <a:sym typeface="Arial"/>
                        </a:rPr>
                        <a:t>Observed Ice Extent</a:t>
                      </a:r>
                    </a:p>
                    <a:p>
                      <a:pPr marL="0" marR="0" lvl="0" indent="0" algn="l" defTabSz="914400" rtl="0" eaLnBrk="1" fontAlgn="auto" latinLnBrk="0" hangingPunct="1">
                        <a:lnSpc>
                          <a:spcPct val="115000"/>
                        </a:lnSpc>
                        <a:spcBef>
                          <a:spcPts val="0"/>
                        </a:spcBef>
                        <a:spcAft>
                          <a:spcPts val="0"/>
                        </a:spcAft>
                        <a:buClr>
                          <a:srgbClr val="000000"/>
                        </a:buClr>
                        <a:buSzPts val="1000"/>
                        <a:buFont typeface="Arial"/>
                        <a:buNone/>
                        <a:tabLst/>
                        <a:defRPr/>
                      </a:pPr>
                      <a:r>
                        <a:rPr lang="en-CA" sz="800" b="1" dirty="0">
                          <a:solidFill>
                            <a:prstClr val="black"/>
                          </a:solidFill>
                          <a:latin typeface="+mn-lt"/>
                          <a:cs typeface="Arial" panose="020B0604020202020204" pitchFamily="34" charset="0"/>
                        </a:rPr>
                        <a:t>NOAA/NSIDC CDR</a:t>
                      </a:r>
                      <a:r>
                        <a:rPr lang="en-CA" sz="800" b="1" u="none" strike="noStrike" cap="none" dirty="0">
                          <a:solidFill>
                            <a:srgbClr val="000000"/>
                          </a:solidFill>
                          <a:latin typeface="+mn-lt"/>
                          <a:cs typeface="Arial"/>
                          <a:sym typeface="Arial"/>
                        </a:rPr>
                        <a:t>1</a:t>
                      </a:r>
                      <a:r>
                        <a:rPr lang="en-CA" sz="800" b="1" u="none" strike="noStrike" cap="none" dirty="0">
                          <a:solidFill>
                            <a:schemeClr val="bg2">
                              <a:lumMod val="75000"/>
                            </a:schemeClr>
                          </a:solidFill>
                          <a:latin typeface="+mn-lt"/>
                          <a:cs typeface="Arial"/>
                          <a:sym typeface="Arial"/>
                        </a:rPr>
                        <a:t>*</a:t>
                      </a:r>
                      <a:endParaRPr lang="en-CA" sz="800" b="1" u="none" strike="noStrike" cap="none" dirty="0">
                        <a:solidFill>
                          <a:schemeClr val="bg2">
                            <a:lumMod val="75000"/>
                          </a:schemeClr>
                        </a:solidFill>
                        <a:latin typeface="+mn-lt"/>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CA" sz="800" b="1" u="none" strike="noStrike" cap="none" dirty="0">
                          <a:solidFill>
                            <a:srgbClr val="000000"/>
                          </a:solidFill>
                          <a:latin typeface="+mn-lt"/>
                          <a:ea typeface="Arial"/>
                          <a:cs typeface="Arial"/>
                          <a:sym typeface="Arial"/>
                        </a:rPr>
                        <a:t> (2016-2024 average)</a:t>
                      </a: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CA" sz="800" b="1" u="none" strike="noStrike" cap="none">
                          <a:solidFill>
                            <a:schemeClr val="dk1"/>
                          </a:solidFill>
                          <a:latin typeface="Arial"/>
                          <a:ea typeface="Arial"/>
                          <a:cs typeface="Arial"/>
                          <a:sym typeface="Arial"/>
                        </a:rPr>
                        <a:t>Sea-Ice Forecast Accuracy </a:t>
                      </a:r>
                      <a:endParaRPr sz="800" b="1"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None/>
                      </a:pPr>
                      <a:endParaRPr sz="800" u="none" strike="noStrike" cap="none">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21552">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Beaufort Sea</a:t>
                      </a:r>
                      <a:endParaRPr sz="900" b="1"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rtl="0">
                        <a:lnSpc>
                          <a:spcPct val="115000"/>
                        </a:lnSpc>
                        <a:spcBef>
                          <a:spcPts val="0"/>
                        </a:spcBef>
                        <a:spcAft>
                          <a:spcPts val="0"/>
                        </a:spcAft>
                        <a:buNone/>
                      </a:pPr>
                      <a:r>
                        <a:rPr lang="en-CA" sz="800" u="none" strike="noStrike" cap="none" dirty="0">
                          <a:solidFill>
                            <a:srgbClr val="000000"/>
                          </a:solidFill>
                          <a:latin typeface="Arial"/>
                          <a:ea typeface="Arial"/>
                          <a:cs typeface="Arial"/>
                          <a:sym typeface="Arial"/>
                        </a:rPr>
                        <a:t>moderate</a:t>
                      </a: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rtl="0">
                        <a:lnSpc>
                          <a:spcPct val="115000"/>
                        </a:lnSpc>
                        <a:spcBef>
                          <a:spcPts val="0"/>
                        </a:spcBef>
                        <a:spcAft>
                          <a:spcPts val="0"/>
                        </a:spcAft>
                        <a:buNone/>
                      </a:pPr>
                      <a:r>
                        <a:rPr lang="en-CA" sz="800" dirty="0"/>
                        <a:t>Below normal</a:t>
                      </a: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rtl="0">
                        <a:lnSpc>
                          <a:spcPct val="115000"/>
                        </a:lnSpc>
                        <a:spcBef>
                          <a:spcPts val="0"/>
                        </a:spcBef>
                        <a:spcAft>
                          <a:spcPts val="0"/>
                        </a:spcAft>
                        <a:buNone/>
                      </a:pPr>
                      <a:r>
                        <a:rPr lang="en-US" sz="800" b="1" u="none" strike="noStrike" cap="none" dirty="0">
                          <a:solidFill>
                            <a:srgbClr val="00B050"/>
                          </a:solidFill>
                          <a:latin typeface="Arial"/>
                          <a:ea typeface="Arial"/>
                          <a:cs typeface="Arial"/>
                          <a:sym typeface="Arial"/>
                        </a:rPr>
                        <a:t>Below normal</a:t>
                      </a:r>
                      <a:endParaRPr sz="800" b="1" u="none" strike="noStrike" cap="none" dirty="0">
                        <a:solidFill>
                          <a:srgbClr val="00B050"/>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1000"/>
                        <a:buFont typeface="Arial"/>
                        <a:buNone/>
                        <a:tabLst/>
                        <a:defRPr/>
                      </a:pPr>
                      <a:r>
                        <a:rPr lang="en-CA" sz="800" b="1" u="none" strike="noStrike" cap="none" dirty="0">
                          <a:solidFill>
                            <a:srgbClr val="00B050"/>
                          </a:solidFill>
                          <a:latin typeface="Arial"/>
                          <a:ea typeface="Arial"/>
                          <a:cs typeface="Arial"/>
                          <a:sym typeface="Arial"/>
                        </a:rPr>
                        <a:t>Hit (W)</a:t>
                      </a:r>
                      <a:endParaRPr lang="en-CA" sz="800" b="1" u="none" strike="noStrike" cap="none" dirty="0">
                        <a:solidFill>
                          <a:schemeClr val="accent2"/>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1"/>
                  </a:ext>
                </a:extLst>
              </a:tr>
              <a:tr h="221552">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Chukchi Sea</a:t>
                      </a:r>
                      <a:endParaRPr sz="900" b="1"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CA" sz="800" b="0" i="0" u="none" strike="noStrike" kern="0" cap="none" spc="0" normalizeH="0" baseline="0" noProof="0" dirty="0">
                          <a:ln>
                            <a:noFill/>
                          </a:ln>
                          <a:solidFill>
                            <a:srgbClr val="000000"/>
                          </a:solidFill>
                          <a:effectLst/>
                          <a:uLnTx/>
                          <a:uFillTx/>
                          <a:latin typeface="Arial"/>
                          <a:ea typeface="Arial"/>
                          <a:cs typeface="Arial"/>
                          <a:sym typeface="Arial"/>
                        </a:rPr>
                        <a:t>Moderate</a:t>
                      </a: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CA" sz="800" b="0" i="0" u="none" strike="noStrike" kern="0" cap="none" spc="0" normalizeH="0" baseline="0" noProof="0" dirty="0">
                          <a:ln>
                            <a:noFill/>
                          </a:ln>
                          <a:solidFill>
                            <a:srgbClr val="000000"/>
                          </a:solidFill>
                          <a:effectLst/>
                          <a:uLnTx/>
                          <a:uFillTx/>
                          <a:latin typeface="Arial"/>
                          <a:cs typeface="Arial"/>
                          <a:sym typeface="Arial"/>
                        </a:rPr>
                        <a:t>Below normal</a:t>
                      </a: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dk1"/>
                          </a:solidFill>
                          <a:latin typeface="Arial"/>
                          <a:ea typeface="Arial"/>
                          <a:cs typeface="Arial"/>
                          <a:sym typeface="Arial"/>
                        </a:rPr>
                        <a:t>Above normal</a:t>
                      </a:r>
                      <a:endParaRPr sz="800" b="1" u="none" strike="noStrike" cap="none" dirty="0">
                        <a:solidFill>
                          <a:schemeClr val="dk1"/>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1000"/>
                        <a:buFont typeface="Arial"/>
                        <a:buNone/>
                        <a:tabLst/>
                        <a:defRPr/>
                      </a:pPr>
                      <a:r>
                        <a:rPr lang="en-CA" sz="800" b="1" u="none" strike="noStrike" cap="none" dirty="0">
                          <a:solidFill>
                            <a:schemeClr val="accent2"/>
                          </a:solidFill>
                          <a:latin typeface="Arial"/>
                          <a:ea typeface="Arial"/>
                          <a:cs typeface="Arial"/>
                          <a:sym typeface="Arial"/>
                        </a:rPr>
                        <a:t>Miss</a:t>
                      </a: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21552">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East Siberian Sea</a:t>
                      </a:r>
                      <a:endParaRPr sz="900" b="1"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CA" sz="800" b="0" i="0" u="none" strike="noStrike" kern="0" cap="none" spc="0" normalizeH="0" baseline="0" noProof="0" dirty="0">
                          <a:ln>
                            <a:noFill/>
                          </a:ln>
                          <a:solidFill>
                            <a:srgbClr val="000000"/>
                          </a:solidFill>
                          <a:effectLst/>
                          <a:uLnTx/>
                          <a:uFillTx/>
                          <a:latin typeface="Arial"/>
                          <a:ea typeface="Arial"/>
                          <a:cs typeface="Arial"/>
                          <a:sym typeface="Arial"/>
                        </a:rPr>
                        <a:t>Moderate</a:t>
                      </a: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CA" sz="800" b="0" i="0" u="none" strike="noStrike" kern="0" cap="none" spc="0" normalizeH="0" baseline="0" noProof="0" dirty="0">
                          <a:ln>
                            <a:noFill/>
                          </a:ln>
                          <a:solidFill>
                            <a:srgbClr val="000000"/>
                          </a:solidFill>
                          <a:effectLst/>
                          <a:uLnTx/>
                          <a:uFillTx/>
                          <a:latin typeface="Arial"/>
                          <a:cs typeface="Arial"/>
                          <a:sym typeface="Arial"/>
                        </a:rPr>
                        <a:t>Below normal</a:t>
                      </a: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dk1"/>
                          </a:solidFill>
                          <a:latin typeface="Arial"/>
                          <a:ea typeface="Arial"/>
                          <a:cs typeface="Arial"/>
                          <a:sym typeface="Arial"/>
                        </a:rPr>
                        <a:t>Near normal</a:t>
                      </a:r>
                      <a:endParaRPr sz="800" b="1" u="none" strike="noStrike" cap="none" dirty="0">
                        <a:solidFill>
                          <a:schemeClr val="dk1"/>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1000"/>
                        <a:buFont typeface="Arial"/>
                        <a:buNone/>
                        <a:tabLst/>
                        <a:defRPr/>
                      </a:pPr>
                      <a:r>
                        <a:rPr lang="en-CA" sz="800" b="1" u="none" strike="noStrike" cap="none" dirty="0">
                          <a:solidFill>
                            <a:schemeClr val="accent2"/>
                          </a:solidFill>
                          <a:latin typeface="Arial"/>
                          <a:ea typeface="Arial"/>
                          <a:cs typeface="Arial"/>
                          <a:sym typeface="Arial"/>
                        </a:rPr>
                        <a:t>Miss</a:t>
                      </a: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3"/>
                  </a:ext>
                </a:extLst>
              </a:tr>
              <a:tr h="239602">
                <a:tc>
                  <a:txBody>
                    <a:bodyPr/>
                    <a:lstStyle/>
                    <a:p>
                      <a:pPr marL="0" marR="0" lvl="0" indent="0" algn="l" rtl="0">
                        <a:lnSpc>
                          <a:spcPct val="115000"/>
                        </a:lnSpc>
                        <a:spcBef>
                          <a:spcPts val="0"/>
                        </a:spcBef>
                        <a:spcAft>
                          <a:spcPts val="0"/>
                        </a:spcAft>
                        <a:buNone/>
                      </a:pPr>
                      <a:r>
                        <a:rPr lang="en-US" sz="900" b="1" u="none" strike="noStrike" cap="none" dirty="0">
                          <a:solidFill>
                            <a:srgbClr val="000000"/>
                          </a:solidFill>
                          <a:latin typeface="Arial"/>
                          <a:ea typeface="Arial"/>
                          <a:cs typeface="Arial"/>
                          <a:sym typeface="Arial"/>
                        </a:rPr>
                        <a:t>Laptev Sea</a:t>
                      </a:r>
                      <a:endParaRPr sz="900" b="1"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CA" sz="800" b="0" i="0" u="none" strike="noStrike" kern="0" cap="none" spc="0" normalizeH="0" baseline="0" noProof="0" dirty="0">
                          <a:ln>
                            <a:noFill/>
                          </a:ln>
                          <a:solidFill>
                            <a:srgbClr val="000000"/>
                          </a:solidFill>
                          <a:effectLst/>
                          <a:uLnTx/>
                          <a:uFillTx/>
                          <a:latin typeface="Arial"/>
                          <a:ea typeface="Arial"/>
                          <a:cs typeface="Arial"/>
                          <a:sym typeface="Arial"/>
                        </a:rPr>
                        <a:t>Moderate</a:t>
                      </a: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CA" sz="800" b="0" i="0" u="none" strike="noStrike" kern="0" cap="none" spc="0" normalizeH="0" baseline="0" noProof="0" dirty="0">
                          <a:ln>
                            <a:noFill/>
                          </a:ln>
                          <a:solidFill>
                            <a:srgbClr val="000000"/>
                          </a:solidFill>
                          <a:effectLst/>
                          <a:uLnTx/>
                          <a:uFillTx/>
                          <a:latin typeface="Arial"/>
                          <a:cs typeface="Arial"/>
                          <a:sym typeface="Arial"/>
                        </a:rPr>
                        <a:t>Below normal</a:t>
                      </a: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dk1"/>
                          </a:solidFill>
                          <a:latin typeface="Arial"/>
                          <a:ea typeface="Arial"/>
                          <a:cs typeface="Arial"/>
                          <a:sym typeface="Arial"/>
                        </a:rPr>
                        <a:t>Near Normal</a:t>
                      </a:r>
                      <a:endParaRPr sz="800" b="1" u="none" strike="noStrike" cap="none" dirty="0">
                        <a:solidFill>
                          <a:schemeClr val="dk1"/>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1000"/>
                        <a:buFont typeface="Arial"/>
                        <a:buNone/>
                        <a:tabLst/>
                        <a:defRPr/>
                      </a:pPr>
                      <a:r>
                        <a:rPr lang="en-CA" sz="800" b="1" u="none" strike="noStrike" cap="none" dirty="0">
                          <a:solidFill>
                            <a:schemeClr val="accent2"/>
                          </a:solidFill>
                          <a:latin typeface="Arial"/>
                          <a:ea typeface="Arial"/>
                          <a:cs typeface="Arial"/>
                          <a:sym typeface="Arial"/>
                        </a:rPr>
                        <a:t>Miss</a:t>
                      </a: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39602">
                <a:tc>
                  <a:txBody>
                    <a:bodyPr/>
                    <a:lstStyle/>
                    <a:p>
                      <a:pPr marL="0" marR="0" lvl="0" indent="0" algn="l" rtl="0">
                        <a:lnSpc>
                          <a:spcPct val="115000"/>
                        </a:lnSpc>
                        <a:spcBef>
                          <a:spcPts val="0"/>
                        </a:spcBef>
                        <a:spcAft>
                          <a:spcPts val="0"/>
                        </a:spcAft>
                        <a:buNone/>
                      </a:pPr>
                      <a:r>
                        <a:rPr lang="en-US" sz="900" b="1" u="none" strike="noStrike" cap="none" dirty="0">
                          <a:solidFill>
                            <a:srgbClr val="000000"/>
                          </a:solidFill>
                          <a:latin typeface="Arial"/>
                          <a:ea typeface="Arial"/>
                          <a:cs typeface="Arial"/>
                          <a:sym typeface="Arial"/>
                        </a:rPr>
                        <a:t>Kara Sea</a:t>
                      </a:r>
                      <a:endParaRPr sz="900" b="1"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CA" sz="800" b="0" i="0" u="none" strike="noStrike" kern="0" cap="none" spc="0" normalizeH="0" baseline="0" noProof="0" dirty="0">
                          <a:ln>
                            <a:noFill/>
                          </a:ln>
                          <a:solidFill>
                            <a:srgbClr val="000000"/>
                          </a:solidFill>
                          <a:effectLst/>
                          <a:uLnTx/>
                          <a:uFillTx/>
                          <a:latin typeface="Arial"/>
                          <a:ea typeface="Arial"/>
                          <a:cs typeface="Arial"/>
                          <a:sym typeface="Arial"/>
                        </a:rPr>
                        <a:t>Moderate</a:t>
                      </a: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CA" sz="800" b="0" i="0" u="none" strike="noStrike" kern="0" cap="none" spc="0" normalizeH="0" baseline="0" noProof="0" dirty="0">
                          <a:ln>
                            <a:noFill/>
                          </a:ln>
                          <a:solidFill>
                            <a:srgbClr val="000000"/>
                          </a:solidFill>
                          <a:effectLst/>
                          <a:uLnTx/>
                          <a:uFillTx/>
                          <a:latin typeface="Arial"/>
                          <a:cs typeface="Arial"/>
                          <a:sym typeface="Arial"/>
                        </a:rPr>
                        <a:t>Below normal</a:t>
                      </a: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dk1"/>
                          </a:solidFill>
                          <a:latin typeface="Arial"/>
                          <a:ea typeface="Arial"/>
                          <a:cs typeface="Arial"/>
                          <a:sym typeface="Arial"/>
                        </a:rPr>
                        <a:t>Below normal</a:t>
                      </a:r>
                      <a:endParaRPr sz="800" b="1" u="none" strike="noStrike" cap="none" dirty="0">
                        <a:solidFill>
                          <a:schemeClr val="dk1"/>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D8D8D8"/>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1000"/>
                        <a:buFont typeface="Arial"/>
                        <a:buNone/>
                        <a:tabLst/>
                        <a:defRPr/>
                      </a:pPr>
                      <a:r>
                        <a:rPr lang="en-CA" sz="800" b="1" u="none" strike="noStrike" cap="none" dirty="0">
                          <a:solidFill>
                            <a:srgbClr val="00B050"/>
                          </a:solidFill>
                          <a:latin typeface="Arial"/>
                          <a:ea typeface="Arial"/>
                          <a:cs typeface="Arial"/>
                          <a:sym typeface="Arial"/>
                        </a:rPr>
                        <a:t>Hit</a:t>
                      </a: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5"/>
                  </a:ext>
                </a:extLst>
              </a:tr>
              <a:tr h="221552">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Barents Sea</a:t>
                      </a:r>
                      <a:endParaRPr sz="900" b="1"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CA" sz="800" b="0" i="0" u="none" strike="noStrike" kern="0" cap="none" spc="0" normalizeH="0" baseline="0" noProof="0" dirty="0">
                          <a:ln>
                            <a:noFill/>
                          </a:ln>
                          <a:solidFill>
                            <a:srgbClr val="000000"/>
                          </a:solidFill>
                          <a:effectLst/>
                          <a:uLnTx/>
                          <a:uFillTx/>
                          <a:latin typeface="Arial"/>
                          <a:ea typeface="Arial"/>
                          <a:cs typeface="Arial"/>
                          <a:sym typeface="Arial"/>
                        </a:rPr>
                        <a:t>Moderate</a:t>
                      </a: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CA" sz="800" b="0" i="0" u="none" strike="noStrike" kern="0" cap="none" spc="0" normalizeH="0" baseline="0" noProof="0" dirty="0">
                          <a:ln>
                            <a:noFill/>
                          </a:ln>
                          <a:solidFill>
                            <a:srgbClr val="000000"/>
                          </a:solidFill>
                          <a:effectLst/>
                          <a:uLnTx/>
                          <a:uFillTx/>
                          <a:latin typeface="Arial"/>
                          <a:cs typeface="Arial"/>
                          <a:sym typeface="Arial"/>
                        </a:rPr>
                        <a:t>Below normal</a:t>
                      </a: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dk1"/>
                          </a:solidFill>
                          <a:latin typeface="Arial"/>
                          <a:ea typeface="Arial"/>
                          <a:cs typeface="Arial"/>
                          <a:sym typeface="Arial"/>
                        </a:rPr>
                        <a:t>Normal (no ice)</a:t>
                      </a:r>
                      <a:endParaRPr sz="800" b="1" u="none" strike="noStrike" cap="none" dirty="0">
                        <a:solidFill>
                          <a:schemeClr val="dk1"/>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1000"/>
                        <a:buFont typeface="Arial"/>
                        <a:buNone/>
                        <a:tabLst/>
                        <a:defRPr/>
                      </a:pPr>
                      <a:r>
                        <a:rPr lang="en-CA" sz="800" b="1" u="none" strike="noStrike" cap="none">
                          <a:solidFill>
                            <a:srgbClr val="00B050"/>
                          </a:solidFill>
                          <a:latin typeface="Arial"/>
                          <a:ea typeface="Arial"/>
                          <a:cs typeface="Arial"/>
                          <a:sym typeface="Arial"/>
                        </a:rPr>
                        <a:t>~Hit</a:t>
                      </a:r>
                      <a:endParaRPr lang="en-CA" sz="800" b="1" u="none" strike="noStrike" cap="none" dirty="0">
                        <a:solidFill>
                          <a:srgbClr val="00B050"/>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46949">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Greenland Sea</a:t>
                      </a:r>
                      <a:endParaRPr sz="900" b="1"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bg1">
                        <a:lumMod val="85000"/>
                      </a:schemeClr>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CA" sz="800" b="0" i="0" u="none" strike="noStrike" kern="0" cap="none" spc="0" normalizeH="0" baseline="0" noProof="0" dirty="0">
                          <a:ln>
                            <a:noFill/>
                          </a:ln>
                          <a:solidFill>
                            <a:srgbClr val="000000"/>
                          </a:solidFill>
                          <a:effectLst/>
                          <a:uLnTx/>
                          <a:uFillTx/>
                          <a:latin typeface="Arial"/>
                          <a:ea typeface="Arial"/>
                          <a:cs typeface="Arial"/>
                          <a:sym typeface="Arial"/>
                        </a:rPr>
                        <a:t>moderate</a:t>
                      </a: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bg1">
                        <a:lumMod val="85000"/>
                      </a:schemeClr>
                    </a:solidFill>
                  </a:tcPr>
                </a:tc>
                <a:tc>
                  <a:txBody>
                    <a:bodyPr/>
                    <a:lstStyle/>
                    <a:p>
                      <a:pPr marL="0" marR="0" lvl="0" indent="0" algn="l" rtl="0">
                        <a:lnSpc>
                          <a:spcPct val="115000"/>
                        </a:lnSpc>
                        <a:spcBef>
                          <a:spcPts val="0"/>
                        </a:spcBef>
                        <a:spcAft>
                          <a:spcPts val="0"/>
                        </a:spcAft>
                        <a:buNone/>
                      </a:pPr>
                      <a:r>
                        <a:rPr lang="en-CA" sz="800" dirty="0"/>
                        <a:t>Below normal (W), Near normal (E)</a:t>
                      </a: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bg1">
                        <a:lumMod val="85000"/>
                      </a:schemeClr>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dk1"/>
                          </a:solidFill>
                          <a:latin typeface="Arial"/>
                          <a:ea typeface="Arial"/>
                          <a:cs typeface="Arial"/>
                          <a:sym typeface="Arial"/>
                        </a:rPr>
                        <a:t>Below normal</a:t>
                      </a:r>
                      <a:endParaRPr sz="800" b="1" u="none" strike="noStrike" cap="none" dirty="0">
                        <a:solidFill>
                          <a:schemeClr val="dk1"/>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bg1">
                        <a:lumMod val="85000"/>
                      </a:schemeClr>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1000"/>
                        <a:buFont typeface="Arial"/>
                        <a:buNone/>
                        <a:tabLst/>
                        <a:defRPr/>
                      </a:pPr>
                      <a:r>
                        <a:rPr lang="en-CA" sz="800" b="1" u="none" strike="noStrike" cap="none" dirty="0">
                          <a:solidFill>
                            <a:srgbClr val="00B050"/>
                          </a:solidFill>
                          <a:latin typeface="Arial"/>
                          <a:ea typeface="Arial"/>
                          <a:cs typeface="Arial"/>
                          <a:sym typeface="Arial"/>
                        </a:rPr>
                        <a:t>Hit</a:t>
                      </a: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7"/>
                  </a:ext>
                </a:extLst>
              </a:tr>
              <a:tr h="221552">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Canadian Arctic Archipelago</a:t>
                      </a:r>
                      <a:endParaRPr sz="900" b="1"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CA" sz="800" b="0" i="0" u="none" strike="noStrike" kern="0" cap="none" spc="0" normalizeH="0" baseline="0" noProof="0" dirty="0">
                          <a:ln>
                            <a:noFill/>
                          </a:ln>
                          <a:solidFill>
                            <a:srgbClr val="000000"/>
                          </a:solidFill>
                          <a:effectLst/>
                          <a:uLnTx/>
                          <a:uFillTx/>
                          <a:latin typeface="Arial"/>
                          <a:ea typeface="Arial"/>
                          <a:cs typeface="Arial"/>
                          <a:sym typeface="Arial"/>
                        </a:rPr>
                        <a:t>low</a:t>
                      </a: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CA" sz="800" b="0" i="0" u="none" strike="noStrike" kern="0" cap="none" spc="0" normalizeH="0" baseline="0" noProof="0" dirty="0">
                          <a:ln>
                            <a:noFill/>
                          </a:ln>
                          <a:solidFill>
                            <a:srgbClr val="000000"/>
                          </a:solidFill>
                          <a:effectLst/>
                          <a:uLnTx/>
                          <a:uFillTx/>
                          <a:latin typeface="Arial"/>
                          <a:cs typeface="Arial"/>
                          <a:sym typeface="Arial"/>
                        </a:rPr>
                        <a:t>Below normal</a:t>
                      </a: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dk1"/>
                          </a:solidFill>
                          <a:latin typeface="Arial"/>
                          <a:ea typeface="Arial"/>
                          <a:cs typeface="Arial"/>
                          <a:sym typeface="Arial"/>
                        </a:rPr>
                        <a:t>Below normal</a:t>
                      </a:r>
                      <a:endParaRPr sz="800" b="1" u="none" strike="noStrike" cap="none" dirty="0">
                        <a:solidFill>
                          <a:schemeClr val="dk1"/>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1000"/>
                        <a:buFont typeface="Arial"/>
                        <a:buNone/>
                        <a:tabLst/>
                        <a:defRPr/>
                      </a:pPr>
                      <a:r>
                        <a:rPr lang="en-CA" sz="800" b="1" u="none" strike="noStrike" cap="none" dirty="0">
                          <a:solidFill>
                            <a:srgbClr val="00B050"/>
                          </a:solidFill>
                          <a:latin typeface="Arial"/>
                          <a:ea typeface="Arial"/>
                          <a:cs typeface="Arial"/>
                          <a:sym typeface="Arial"/>
                        </a:rPr>
                        <a:t>Hit</a:t>
                      </a: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7"/>
          <p:cNvSpPr txBox="1">
            <a:spLocks noGrp="1"/>
          </p:cNvSpPr>
          <p:nvPr>
            <p:ph type="title" idx="4294967295"/>
          </p:nvPr>
        </p:nvSpPr>
        <p:spPr>
          <a:xfrm>
            <a:off x="1436998" y="160352"/>
            <a:ext cx="6217334" cy="857250"/>
          </a:xfrm>
          <a:prstGeom prst="rect">
            <a:avLst/>
          </a:prstGeom>
          <a:noFill/>
          <a:ln>
            <a:noFill/>
          </a:ln>
        </p:spPr>
        <p:txBody>
          <a:bodyPr spcFirstLastPara="1" wrap="square" lIns="68569" tIns="34275" rIns="68569" bIns="34275" anchor="ctr" anchorCtr="0">
            <a:normAutofit fontScale="90000"/>
          </a:bodyPr>
          <a:lstStyle/>
          <a:p>
            <a:pPr>
              <a:buSzPct val="174603"/>
            </a:pPr>
            <a:r>
              <a:rPr lang="en-CA" sz="2100" b="1" dirty="0">
                <a:solidFill>
                  <a:schemeClr val="bg2"/>
                </a:solidFill>
              </a:rPr>
              <a:t>  </a:t>
            </a:r>
            <a:r>
              <a:rPr lang="en-CA" sz="2100" b="1" dirty="0" err="1">
                <a:solidFill>
                  <a:srgbClr val="C00000"/>
                </a:solidFill>
              </a:rPr>
              <a:t>ArcRCC</a:t>
            </a:r>
            <a:r>
              <a:rPr lang="en-CA" sz="2100" b="1" dirty="0">
                <a:solidFill>
                  <a:srgbClr val="C00000"/>
                </a:solidFill>
              </a:rPr>
              <a:t> Summer 2025 Outlook</a:t>
            </a:r>
            <a:br>
              <a:rPr lang="en-CA" sz="2100" b="1" dirty="0">
                <a:solidFill>
                  <a:srgbClr val="C00000"/>
                </a:solidFill>
              </a:rPr>
            </a:br>
            <a:r>
              <a:rPr lang="en-CA" sz="2100" b="1" dirty="0">
                <a:solidFill>
                  <a:srgbClr val="C00000"/>
                </a:solidFill>
              </a:rPr>
              <a:t>Sea Ice Break-up verification</a:t>
            </a:r>
            <a:br>
              <a:rPr lang="en-CA" sz="2100" dirty="0"/>
            </a:br>
            <a:endParaRPr sz="2100" dirty="0"/>
          </a:p>
        </p:txBody>
      </p:sp>
      <p:sp>
        <p:nvSpPr>
          <p:cNvPr id="136" name="Google Shape;136;p17"/>
          <p:cNvSpPr txBox="1"/>
          <p:nvPr/>
        </p:nvSpPr>
        <p:spPr>
          <a:xfrm>
            <a:off x="4843417" y="1122462"/>
            <a:ext cx="3022041" cy="3393206"/>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r>
              <a:rPr lang="en-CA" sz="1350" b="1" dirty="0"/>
              <a:t>What is </a:t>
            </a:r>
            <a:r>
              <a:rPr lang="en-CA" sz="1350" b="1" i="1" dirty="0"/>
              <a:t>Normal </a:t>
            </a:r>
            <a:r>
              <a:rPr lang="en-CA" sz="1350" b="1" dirty="0"/>
              <a:t>break-up?</a:t>
            </a:r>
            <a:endParaRPr sz="1050" dirty="0"/>
          </a:p>
          <a:p>
            <a:pPr marL="214313" indent="-214313">
              <a:buSzPts val="1800"/>
              <a:buFont typeface="Arial"/>
              <a:buChar char="•"/>
            </a:pPr>
            <a:r>
              <a:rPr lang="en-CA" sz="1350" dirty="0"/>
              <a:t>The average date when the ice concentration drops below 50%</a:t>
            </a:r>
            <a:endParaRPr sz="1050" dirty="0"/>
          </a:p>
          <a:p>
            <a:pPr marL="214313" indent="-214313">
              <a:buSzPts val="1800"/>
              <a:buFont typeface="Arial"/>
              <a:buChar char="•"/>
            </a:pPr>
            <a:r>
              <a:rPr lang="en-CA" sz="1350" dirty="0"/>
              <a:t>Based on  2016-2024 reference period</a:t>
            </a:r>
          </a:p>
          <a:p>
            <a:pPr marL="214313" indent="-214313">
              <a:buSzPts val="1800"/>
              <a:buFont typeface="Arial"/>
              <a:buChar char="•"/>
            </a:pPr>
            <a:endParaRPr sz="1350" b="1" u="sng" dirty="0"/>
          </a:p>
          <a:p>
            <a:r>
              <a:rPr lang="en-CA" sz="1350" b="1" u="sng" dirty="0"/>
              <a:t>Break-up Categories</a:t>
            </a:r>
            <a:r>
              <a:rPr lang="en-CA" sz="1350" b="1" dirty="0"/>
              <a:t>:</a:t>
            </a:r>
            <a:endParaRPr sz="1050" dirty="0"/>
          </a:p>
          <a:p>
            <a:pPr marL="214313" indent="-214313">
              <a:buSzPts val="1800"/>
              <a:buFont typeface="Arial"/>
              <a:buChar char="•"/>
            </a:pPr>
            <a:r>
              <a:rPr lang="en-CA" sz="1350" dirty="0">
                <a:solidFill>
                  <a:schemeClr val="dk1"/>
                </a:solidFill>
              </a:rPr>
              <a:t>Red-Orange: Early break-up</a:t>
            </a:r>
            <a:endParaRPr sz="1050" dirty="0"/>
          </a:p>
          <a:p>
            <a:pPr marL="214313" indent="-214313">
              <a:buSzPts val="1800"/>
              <a:buFont typeface="Arial"/>
              <a:buChar char="•"/>
            </a:pPr>
            <a:r>
              <a:rPr lang="en-CA" sz="1350" dirty="0">
                <a:solidFill>
                  <a:schemeClr val="dk1"/>
                </a:solidFill>
              </a:rPr>
              <a:t>Yellow-Light Blue: Near normal 		                    break-up </a:t>
            </a:r>
            <a:endParaRPr sz="1050" dirty="0"/>
          </a:p>
          <a:p>
            <a:pPr marL="214313" indent="-214313">
              <a:buSzPts val="1800"/>
              <a:buFont typeface="Arial"/>
              <a:buChar char="•"/>
            </a:pPr>
            <a:r>
              <a:rPr lang="en-CA" sz="1350" dirty="0">
                <a:solidFill>
                  <a:schemeClr val="dk1"/>
                </a:solidFill>
              </a:rPr>
              <a:t>Blue: Late break-up</a:t>
            </a:r>
            <a:endParaRPr sz="1050" dirty="0"/>
          </a:p>
          <a:p>
            <a:pPr marL="214313" indent="-214313">
              <a:buSzPts val="1800"/>
              <a:buFont typeface="Arial"/>
              <a:buChar char="•"/>
            </a:pPr>
            <a:r>
              <a:rPr lang="en-CA" sz="1350" dirty="0"/>
              <a:t>The break-up outlook has three confidence categories: low, moderate and high. The confidence categories are based on the skill of past forecasts.</a:t>
            </a:r>
            <a:endParaRPr sz="1050" dirty="0"/>
          </a:p>
        </p:txBody>
      </p:sp>
      <p:sp>
        <p:nvSpPr>
          <p:cNvPr id="2" name="Google Shape;103;p6">
            <a:extLst>
              <a:ext uri="{FF2B5EF4-FFF2-40B4-BE49-F238E27FC236}">
                <a16:creationId xmlns:a16="http://schemas.microsoft.com/office/drawing/2014/main" id="{25143D7F-44EB-D697-73AB-BBC3385149E6}"/>
              </a:ext>
            </a:extLst>
          </p:cNvPr>
          <p:cNvSpPr txBox="1"/>
          <p:nvPr/>
        </p:nvSpPr>
        <p:spPr>
          <a:xfrm>
            <a:off x="1558371" y="4594063"/>
            <a:ext cx="2584855" cy="184636"/>
          </a:xfrm>
          <a:prstGeom prst="rect">
            <a:avLst/>
          </a:prstGeom>
          <a:noFill/>
          <a:ln>
            <a:noFill/>
          </a:ln>
        </p:spPr>
        <p:txBody>
          <a:bodyPr spcFirstLastPara="1" wrap="square" lIns="68569" tIns="34275" rIns="68569" bIns="34275" anchor="t" anchorCtr="0">
            <a:spAutoFit/>
          </a:bodyPr>
          <a:lstStyle/>
          <a:p>
            <a:r>
              <a:rPr lang="en-CA" sz="750" b="1" dirty="0">
                <a:latin typeface="Times New Roman" panose="02020603050405020304" pitchFamily="18" charset="0"/>
                <a:cs typeface="Times New Roman" panose="02020603050405020304" pitchFamily="18" charset="0"/>
              </a:rPr>
              <a:t>Source: </a:t>
            </a:r>
            <a:r>
              <a:rPr lang="en-CA" sz="750" dirty="0">
                <a:latin typeface="Times New Roman" panose="02020603050405020304" pitchFamily="18" charset="0"/>
                <a:cs typeface="Times New Roman" panose="02020603050405020304" pitchFamily="18" charset="0"/>
              </a:rPr>
              <a:t>Environment and Climate Change Canada</a:t>
            </a:r>
            <a:endParaRPr sz="750" dirty="0">
              <a:latin typeface="Times New Roman" panose="02020603050405020304" pitchFamily="18" charset="0"/>
              <a:cs typeface="Times New Roman" panose="02020603050405020304" pitchFamily="18" charset="0"/>
            </a:endParaRPr>
          </a:p>
        </p:txBody>
      </p:sp>
      <p:sp>
        <p:nvSpPr>
          <p:cNvPr id="3" name="Google Shape;212;p24">
            <a:extLst>
              <a:ext uri="{FF2B5EF4-FFF2-40B4-BE49-F238E27FC236}">
                <a16:creationId xmlns:a16="http://schemas.microsoft.com/office/drawing/2014/main" id="{D404B648-97AE-D90F-2E15-23041AD1D0BD}"/>
              </a:ext>
            </a:extLst>
          </p:cNvPr>
          <p:cNvSpPr txBox="1"/>
          <p:nvPr/>
        </p:nvSpPr>
        <p:spPr>
          <a:xfrm>
            <a:off x="1309012" y="875861"/>
            <a:ext cx="2834213" cy="553968"/>
          </a:xfrm>
          <a:prstGeom prst="rect">
            <a:avLst/>
          </a:prstGeom>
          <a:solidFill>
            <a:schemeClr val="lt1"/>
          </a:solidFill>
          <a:ln>
            <a:noFill/>
          </a:ln>
        </p:spPr>
        <p:txBody>
          <a:bodyPr spcFirstLastPara="1" wrap="square" lIns="68569" tIns="34275" rIns="68569" bIns="34275" anchor="t" anchorCtr="0">
            <a:spAutoFit/>
          </a:bodyPr>
          <a:lstStyle/>
          <a:p>
            <a:pPr algn="ctr"/>
            <a:r>
              <a:rPr lang="en-CA" sz="1050" dirty="0"/>
              <a:t>Deterministic break-up forecast from CanSIPSv3: break-up date anomaly from 2016-2024 average.</a:t>
            </a:r>
            <a:endParaRPr sz="1050" dirty="0"/>
          </a:p>
        </p:txBody>
      </p:sp>
      <p:sp>
        <p:nvSpPr>
          <p:cNvPr id="5" name="Google Shape;213;p24">
            <a:extLst>
              <a:ext uri="{FF2B5EF4-FFF2-40B4-BE49-F238E27FC236}">
                <a16:creationId xmlns:a16="http://schemas.microsoft.com/office/drawing/2014/main" id="{149B4650-35DE-70C3-4A89-43AFC56CBD65}"/>
              </a:ext>
            </a:extLst>
          </p:cNvPr>
          <p:cNvSpPr/>
          <p:nvPr/>
        </p:nvSpPr>
        <p:spPr>
          <a:xfrm>
            <a:off x="1331195" y="781997"/>
            <a:ext cx="2834213" cy="4047671"/>
          </a:xfrm>
          <a:prstGeom prst="rect">
            <a:avLst/>
          </a:prstGeom>
          <a:noFill/>
          <a:ln w="25400" cap="flat" cmpd="sng">
            <a:solidFill>
              <a:srgbClr val="395E89"/>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pic>
        <p:nvPicPr>
          <p:cNvPr id="6" name="Picture 5" descr="A map of the world with different colors">
            <a:extLst>
              <a:ext uri="{FF2B5EF4-FFF2-40B4-BE49-F238E27FC236}">
                <a16:creationId xmlns:a16="http://schemas.microsoft.com/office/drawing/2014/main" id="{7BCD1746-0701-C993-104E-476B6A6EA29C}"/>
              </a:ext>
            </a:extLst>
          </p:cNvPr>
          <p:cNvPicPr>
            <a:picLocks noChangeAspect="1"/>
          </p:cNvPicPr>
          <p:nvPr/>
        </p:nvPicPr>
        <p:blipFill>
          <a:blip r:embed="rId3" cstate="print">
            <a:extLst>
              <a:ext uri="{28A0092B-C50C-407E-A947-70E740481C1C}">
                <a14:useLocalDpi xmlns:a14="http://schemas.microsoft.com/office/drawing/2010/main" val="0"/>
              </a:ext>
            </a:extLst>
          </a:blip>
          <a:srcRect l="10463" t="7517"/>
          <a:stretch/>
        </p:blipFill>
        <p:spPr>
          <a:xfrm>
            <a:off x="1442746" y="1523692"/>
            <a:ext cx="2661997" cy="2824999"/>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2" name="Picture 1" descr="A map of the world&#10;&#10;AI-generated content may be incorrect.">
            <a:extLst>
              <a:ext uri="{FF2B5EF4-FFF2-40B4-BE49-F238E27FC236}">
                <a16:creationId xmlns:a16="http://schemas.microsoft.com/office/drawing/2014/main" id="{029F7B92-6AED-B61D-3FA9-FC7ADD41FBB7}"/>
              </a:ext>
            </a:extLst>
          </p:cNvPr>
          <p:cNvPicPr>
            <a:picLocks noChangeAspect="1"/>
          </p:cNvPicPr>
          <p:nvPr/>
        </p:nvPicPr>
        <p:blipFill>
          <a:blip r:embed="rId3" cstate="print">
            <a:extLst>
              <a:ext uri="{28A0092B-C50C-407E-A947-70E740481C1C}">
                <a14:useLocalDpi xmlns:a14="http://schemas.microsoft.com/office/drawing/2010/main" val="0"/>
              </a:ext>
            </a:extLst>
          </a:blip>
          <a:srcRect t="15425"/>
          <a:stretch>
            <a:fillRect/>
          </a:stretch>
        </p:blipFill>
        <p:spPr>
          <a:xfrm>
            <a:off x="1234158" y="1542748"/>
            <a:ext cx="5701463" cy="3153377"/>
          </a:xfrm>
          <a:prstGeom prst="rect">
            <a:avLst/>
          </a:prstGeom>
        </p:spPr>
      </p:pic>
      <p:sp>
        <p:nvSpPr>
          <p:cNvPr id="10" name="TextBox 9"/>
          <p:cNvSpPr txBox="1"/>
          <p:nvPr/>
        </p:nvSpPr>
        <p:spPr>
          <a:xfrm>
            <a:off x="1223787" y="1001708"/>
            <a:ext cx="2119548" cy="484748"/>
          </a:xfrm>
          <a:prstGeom prst="rect">
            <a:avLst/>
          </a:prstGeom>
          <a:solidFill>
            <a:schemeClr val="bg1"/>
          </a:solidFill>
        </p:spPr>
        <p:txBody>
          <a:bodyPr wrap="square" rtlCol="0">
            <a:spAutoFit/>
          </a:bodyPr>
          <a:lstStyle/>
          <a:p>
            <a:pPr algn="ctr"/>
            <a:r>
              <a:rPr lang="en-CA" sz="1500" b="1" dirty="0">
                <a:latin typeface="Arial" panose="020B0604020202020204" pitchFamily="34" charset="0"/>
                <a:cs typeface="Arial" panose="020B0604020202020204" pitchFamily="34" charset="0"/>
              </a:rPr>
              <a:t>Forecast </a:t>
            </a:r>
          </a:p>
          <a:p>
            <a:pPr algn="ctr"/>
            <a:r>
              <a:rPr lang="en-CA" sz="1050" b="1" dirty="0">
                <a:latin typeface="Arial" panose="020B0604020202020204" pitchFamily="34" charset="0"/>
                <a:cs typeface="Arial" panose="020B0604020202020204" pitchFamily="34" charset="0"/>
              </a:rPr>
              <a:t>Freeze-up date anomaly</a:t>
            </a:r>
          </a:p>
        </p:txBody>
      </p:sp>
      <p:sp>
        <p:nvSpPr>
          <p:cNvPr id="5" name="TextBox 4">
            <a:extLst>
              <a:ext uri="{FF2B5EF4-FFF2-40B4-BE49-F238E27FC236}">
                <a16:creationId xmlns:a16="http://schemas.microsoft.com/office/drawing/2014/main" id="{58E53191-3701-A78B-690A-EA3242E90693}"/>
              </a:ext>
            </a:extLst>
          </p:cNvPr>
          <p:cNvSpPr txBox="1"/>
          <p:nvPr/>
        </p:nvSpPr>
        <p:spPr>
          <a:xfrm>
            <a:off x="1763486" y="313030"/>
            <a:ext cx="5312229" cy="553998"/>
          </a:xfrm>
          <a:prstGeom prst="rect">
            <a:avLst/>
          </a:prstGeom>
          <a:noFill/>
        </p:spPr>
        <p:txBody>
          <a:bodyPr wrap="square">
            <a:spAutoFit/>
          </a:bodyPr>
          <a:lstStyle/>
          <a:p>
            <a:pPr algn="ctr"/>
            <a:r>
              <a:rPr lang="en-US" sz="1500" b="1" dirty="0">
                <a:latin typeface="Arial" panose="020B0604020202020204" pitchFamily="34" charset="0"/>
                <a:cs typeface="Arial" panose="020B0604020202020204" pitchFamily="34" charset="0"/>
              </a:rPr>
              <a:t>Verification of CanSIPSv2.1 deterministic forecast for Summer 2025 Break-up</a:t>
            </a:r>
          </a:p>
        </p:txBody>
      </p:sp>
      <p:sp>
        <p:nvSpPr>
          <p:cNvPr id="4" name="Google Shape;139;p17">
            <a:extLst>
              <a:ext uri="{FF2B5EF4-FFF2-40B4-BE49-F238E27FC236}">
                <a16:creationId xmlns:a16="http://schemas.microsoft.com/office/drawing/2014/main" id="{DA099EBE-79AD-A08F-FFEA-4B48C68CD5CE}"/>
              </a:ext>
            </a:extLst>
          </p:cNvPr>
          <p:cNvSpPr txBox="1"/>
          <p:nvPr/>
        </p:nvSpPr>
        <p:spPr>
          <a:xfrm>
            <a:off x="1366722" y="4634605"/>
            <a:ext cx="1976613" cy="450093"/>
          </a:xfrm>
          <a:prstGeom prst="rect">
            <a:avLst/>
          </a:prstGeom>
          <a:noFill/>
          <a:ln>
            <a:noFill/>
          </a:ln>
        </p:spPr>
        <p:txBody>
          <a:bodyPr spcFirstLastPara="1" wrap="square" lIns="68569" tIns="34275" rIns="68569" bIns="34275" anchor="t" anchorCtr="0">
            <a:spAutoFit/>
          </a:bodyPr>
          <a:lstStyle/>
          <a:p>
            <a:pPr algn="ctr"/>
            <a:r>
              <a:rPr lang="en-CA" sz="825" b="1" dirty="0" err="1"/>
              <a:t>CanSIPS</a:t>
            </a:r>
            <a:r>
              <a:rPr lang="en-CA" sz="825" b="1" dirty="0"/>
              <a:t> v3 Break-up Date Anomaly</a:t>
            </a:r>
            <a:endParaRPr sz="825" dirty="0"/>
          </a:p>
          <a:p>
            <a:pPr algn="ctr"/>
            <a:r>
              <a:rPr lang="en-CA" sz="825" b="1" dirty="0"/>
              <a:t>2016-2024 reference period</a:t>
            </a:r>
          </a:p>
          <a:p>
            <a:pPr algn="ctr"/>
            <a:r>
              <a:rPr lang="en-CA" sz="825" b="1" dirty="0"/>
              <a:t> forecast from May 1, 2025</a:t>
            </a:r>
            <a:endParaRPr sz="825" b="1" dirty="0"/>
          </a:p>
        </p:txBody>
      </p:sp>
      <p:sp>
        <p:nvSpPr>
          <p:cNvPr id="13" name="TextBox 12">
            <a:extLst>
              <a:ext uri="{FF2B5EF4-FFF2-40B4-BE49-F238E27FC236}">
                <a16:creationId xmlns:a16="http://schemas.microsoft.com/office/drawing/2014/main" id="{7A6C2848-897B-E362-8FB1-F9F21B4B7514}"/>
              </a:ext>
            </a:extLst>
          </p:cNvPr>
          <p:cNvSpPr txBox="1"/>
          <p:nvPr/>
        </p:nvSpPr>
        <p:spPr>
          <a:xfrm>
            <a:off x="4129931" y="978101"/>
            <a:ext cx="2119548" cy="484748"/>
          </a:xfrm>
          <a:prstGeom prst="rect">
            <a:avLst/>
          </a:prstGeom>
          <a:solidFill>
            <a:schemeClr val="bg1"/>
          </a:solidFill>
        </p:spPr>
        <p:txBody>
          <a:bodyPr wrap="square" rtlCol="0">
            <a:spAutoFit/>
          </a:bodyPr>
          <a:lstStyle/>
          <a:p>
            <a:pPr algn="ctr"/>
            <a:r>
              <a:rPr lang="en-CA" sz="1500" b="1" dirty="0">
                <a:latin typeface="Arial" panose="020B0604020202020204" pitchFamily="34" charset="0"/>
                <a:cs typeface="Arial" panose="020B0604020202020204" pitchFamily="34" charset="0"/>
              </a:rPr>
              <a:t>Observed</a:t>
            </a:r>
          </a:p>
          <a:p>
            <a:pPr algn="ctr"/>
            <a:r>
              <a:rPr lang="en-CA" sz="1050" b="1" dirty="0">
                <a:latin typeface="Arial" panose="020B0604020202020204" pitchFamily="34" charset="0"/>
                <a:cs typeface="Arial" panose="020B0604020202020204" pitchFamily="34" charset="0"/>
              </a:rPr>
              <a:t>Freeze-up date anomaly</a:t>
            </a:r>
          </a:p>
        </p:txBody>
      </p:sp>
      <p:sp>
        <p:nvSpPr>
          <p:cNvPr id="9" name="Google Shape;158;p20">
            <a:extLst>
              <a:ext uri="{FF2B5EF4-FFF2-40B4-BE49-F238E27FC236}">
                <a16:creationId xmlns:a16="http://schemas.microsoft.com/office/drawing/2014/main" id="{0E1CADA3-F2B3-F844-5C1B-26EB1263B9D9}"/>
              </a:ext>
            </a:extLst>
          </p:cNvPr>
          <p:cNvSpPr/>
          <p:nvPr/>
        </p:nvSpPr>
        <p:spPr>
          <a:xfrm rot="2417">
            <a:off x="7188182" y="4386187"/>
            <a:ext cx="712653" cy="698262"/>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1800">
              <a:latin typeface="Calibri"/>
              <a:ea typeface="Calibri"/>
              <a:cs typeface="Calibri"/>
              <a:sym typeface="Calibri"/>
            </a:endParaRPr>
          </a:p>
        </p:txBody>
      </p:sp>
      <p:sp>
        <p:nvSpPr>
          <p:cNvPr id="11" name="Google Shape;159;p20">
            <a:extLst>
              <a:ext uri="{FF2B5EF4-FFF2-40B4-BE49-F238E27FC236}">
                <a16:creationId xmlns:a16="http://schemas.microsoft.com/office/drawing/2014/main" id="{E24345B1-63B3-CDB4-BBB7-99D12AFEF35D}"/>
              </a:ext>
            </a:extLst>
          </p:cNvPr>
          <p:cNvSpPr txBox="1"/>
          <p:nvPr/>
        </p:nvSpPr>
        <p:spPr>
          <a:xfrm>
            <a:off x="7075716" y="4481339"/>
            <a:ext cx="937588" cy="698262"/>
          </a:xfrm>
          <a:prstGeom prst="rect">
            <a:avLst/>
          </a:prstGeom>
          <a:noFill/>
          <a:ln>
            <a:noFill/>
          </a:ln>
        </p:spPr>
        <p:txBody>
          <a:bodyPr spcFirstLastPara="1" wrap="square" lIns="91425" tIns="91425" rIns="91425" bIns="91425" anchor="t" anchorCtr="0">
            <a:noAutofit/>
          </a:bodyPr>
          <a:lstStyle/>
          <a:p>
            <a:pPr algn="ctr"/>
            <a:r>
              <a:rPr lang="en-US" sz="1050" dirty="0">
                <a:latin typeface="Calibri"/>
                <a:ea typeface="Calibri"/>
                <a:cs typeface="Calibri"/>
                <a:sym typeface="Calibri"/>
              </a:rPr>
              <a:t>Incorrect</a:t>
            </a:r>
            <a:endParaRPr sz="1050" dirty="0">
              <a:latin typeface="Calibri"/>
              <a:ea typeface="Calibri"/>
              <a:cs typeface="Calibri"/>
              <a:sym typeface="Calibri"/>
            </a:endParaRPr>
          </a:p>
          <a:p>
            <a:pPr algn="ctr"/>
            <a:r>
              <a:rPr lang="en-CA" sz="1050" dirty="0">
                <a:latin typeface="Calibri"/>
                <a:ea typeface="Calibri"/>
                <a:cs typeface="Calibri"/>
                <a:sym typeface="Calibri"/>
              </a:rPr>
              <a:t>Category</a:t>
            </a:r>
            <a:endParaRPr sz="1050" dirty="0">
              <a:latin typeface="Calibri"/>
              <a:ea typeface="Calibri"/>
              <a:cs typeface="Calibri"/>
              <a:sym typeface="Calibri"/>
            </a:endParaRPr>
          </a:p>
        </p:txBody>
      </p:sp>
      <p:sp>
        <p:nvSpPr>
          <p:cNvPr id="3" name="Google Shape;158;p20">
            <a:extLst>
              <a:ext uri="{FF2B5EF4-FFF2-40B4-BE49-F238E27FC236}">
                <a16:creationId xmlns:a16="http://schemas.microsoft.com/office/drawing/2014/main" id="{C9937988-23D4-0034-959F-728D9A037E1C}"/>
              </a:ext>
            </a:extLst>
          </p:cNvPr>
          <p:cNvSpPr/>
          <p:nvPr/>
        </p:nvSpPr>
        <p:spPr>
          <a:xfrm rot="2417">
            <a:off x="4750825" y="2571874"/>
            <a:ext cx="352893" cy="394532"/>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1800">
              <a:latin typeface="Calibri"/>
              <a:ea typeface="Calibri"/>
              <a:cs typeface="Calibri"/>
              <a:sym typeface="Calibri"/>
            </a:endParaRPr>
          </a:p>
        </p:txBody>
      </p:sp>
      <p:sp>
        <p:nvSpPr>
          <p:cNvPr id="8" name="Google Shape;158;p20">
            <a:extLst>
              <a:ext uri="{FF2B5EF4-FFF2-40B4-BE49-F238E27FC236}">
                <a16:creationId xmlns:a16="http://schemas.microsoft.com/office/drawing/2014/main" id="{09D35279-89AC-DBA7-9A89-C7D440C1A2F2}"/>
              </a:ext>
            </a:extLst>
          </p:cNvPr>
          <p:cNvSpPr/>
          <p:nvPr/>
        </p:nvSpPr>
        <p:spPr>
          <a:xfrm rot="2417">
            <a:off x="5092707" y="2562684"/>
            <a:ext cx="356930" cy="206332"/>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1800">
              <a:latin typeface="Calibri"/>
              <a:ea typeface="Calibri"/>
              <a:cs typeface="Calibri"/>
              <a:sym typeface="Calibri"/>
            </a:endParaRPr>
          </a:p>
        </p:txBody>
      </p:sp>
      <p:sp>
        <p:nvSpPr>
          <p:cNvPr id="12" name="Google Shape;158;p20">
            <a:extLst>
              <a:ext uri="{FF2B5EF4-FFF2-40B4-BE49-F238E27FC236}">
                <a16:creationId xmlns:a16="http://schemas.microsoft.com/office/drawing/2014/main" id="{C8AA1794-107E-9BB7-8600-8CB67559C096}"/>
              </a:ext>
            </a:extLst>
          </p:cNvPr>
          <p:cNvSpPr/>
          <p:nvPr/>
        </p:nvSpPr>
        <p:spPr>
          <a:xfrm rot="2417">
            <a:off x="5399192" y="3119529"/>
            <a:ext cx="265452" cy="315421"/>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1800">
              <a:latin typeface="Calibri"/>
              <a:ea typeface="Calibri"/>
              <a:cs typeface="Calibri"/>
              <a:sym typeface="Calibri"/>
            </a:endParaRPr>
          </a:p>
        </p:txBody>
      </p:sp>
      <p:sp>
        <p:nvSpPr>
          <p:cNvPr id="14" name="Google Shape;158;p20">
            <a:extLst>
              <a:ext uri="{FF2B5EF4-FFF2-40B4-BE49-F238E27FC236}">
                <a16:creationId xmlns:a16="http://schemas.microsoft.com/office/drawing/2014/main" id="{06F4CEB3-6C5F-108E-6B26-66F053BBD8BD}"/>
              </a:ext>
            </a:extLst>
          </p:cNvPr>
          <p:cNvSpPr/>
          <p:nvPr/>
        </p:nvSpPr>
        <p:spPr>
          <a:xfrm rot="2417">
            <a:off x="4617849" y="2882664"/>
            <a:ext cx="265674" cy="373694"/>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1800">
              <a:latin typeface="Calibri"/>
              <a:ea typeface="Calibri"/>
              <a:cs typeface="Calibri"/>
              <a:sym typeface="Calibri"/>
            </a:endParaRPr>
          </a:p>
        </p:txBody>
      </p:sp>
    </p:spTree>
    <p:extLst>
      <p:ext uri="{BB962C8B-B14F-4D97-AF65-F5344CB8AC3E}">
        <p14:creationId xmlns:p14="http://schemas.microsoft.com/office/powerpoint/2010/main" val="6069095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1"/>
          <p:cNvSpPr txBox="1"/>
          <p:nvPr/>
        </p:nvSpPr>
        <p:spPr>
          <a:xfrm>
            <a:off x="1463333" y="0"/>
            <a:ext cx="6217334" cy="857250"/>
          </a:xfrm>
          <a:prstGeom prst="rect">
            <a:avLst/>
          </a:prstGeom>
          <a:noFill/>
          <a:ln>
            <a:noFill/>
          </a:ln>
        </p:spPr>
        <p:txBody>
          <a:bodyPr spcFirstLastPara="1" wrap="square" lIns="68569" tIns="68569" rIns="68569" bIns="68569" anchor="ctr" anchorCtr="0">
            <a:noAutofit/>
          </a:bodyPr>
          <a:lstStyle/>
          <a:p>
            <a:pPr algn="ctr">
              <a:buSzPts val="1400"/>
            </a:pPr>
            <a:r>
              <a:rPr lang="en-CA" sz="1500" b="1" dirty="0" err="1">
                <a:solidFill>
                  <a:srgbClr val="C00000"/>
                </a:solidFill>
              </a:rPr>
              <a:t>ArcRCC</a:t>
            </a:r>
            <a:r>
              <a:rPr lang="en-CA" sz="1500" b="1" dirty="0">
                <a:solidFill>
                  <a:srgbClr val="C00000"/>
                </a:solidFill>
              </a:rPr>
              <a:t> Sea-Ice Break-up Outlook  2025</a:t>
            </a:r>
            <a:endParaRPr sz="825" dirty="0">
              <a:solidFill>
                <a:srgbClr val="C00000"/>
              </a:solidFill>
            </a:endParaRPr>
          </a:p>
          <a:p>
            <a:pPr algn="ctr">
              <a:buSzPts val="1400"/>
            </a:pPr>
            <a:r>
              <a:rPr lang="en-CA" sz="1350" b="1" dirty="0">
                <a:solidFill>
                  <a:srgbClr val="C00000"/>
                </a:solidFill>
              </a:rPr>
              <a:t>Actual vs. Outlook</a:t>
            </a:r>
            <a:br>
              <a:rPr lang="en-CA" sz="2100" b="1" dirty="0">
                <a:solidFill>
                  <a:srgbClr val="FF00FF"/>
                </a:solidFill>
              </a:rPr>
            </a:br>
            <a:endParaRPr sz="2100" b="1" dirty="0">
              <a:solidFill>
                <a:srgbClr val="FF00FF"/>
              </a:solidFill>
            </a:endParaRPr>
          </a:p>
        </p:txBody>
      </p:sp>
      <p:sp>
        <p:nvSpPr>
          <p:cNvPr id="173" name="Google Shape;173;p21"/>
          <p:cNvSpPr txBox="1"/>
          <p:nvPr/>
        </p:nvSpPr>
        <p:spPr>
          <a:xfrm>
            <a:off x="1751344" y="4751085"/>
            <a:ext cx="6190385" cy="392385"/>
          </a:xfrm>
          <a:prstGeom prst="rect">
            <a:avLst/>
          </a:prstGeom>
          <a:solidFill>
            <a:schemeClr val="lt1"/>
          </a:solidFill>
          <a:ln>
            <a:noFill/>
          </a:ln>
        </p:spPr>
        <p:txBody>
          <a:bodyPr spcFirstLastPara="1" wrap="square" lIns="68569" tIns="34275" rIns="68569" bIns="34275" anchor="t" anchorCtr="0">
            <a:spAutoFit/>
          </a:bodyPr>
          <a:lstStyle/>
          <a:p>
            <a:endParaRPr sz="1050"/>
          </a:p>
          <a:p>
            <a:endParaRPr sz="1050"/>
          </a:p>
        </p:txBody>
      </p:sp>
      <p:graphicFrame>
        <p:nvGraphicFramePr>
          <p:cNvPr id="174" name="Google Shape;174;p21"/>
          <p:cNvGraphicFramePr/>
          <p:nvPr>
            <p:extLst>
              <p:ext uri="{D42A27DB-BD31-4B8C-83A1-F6EECF244321}">
                <p14:modId xmlns:p14="http://schemas.microsoft.com/office/powerpoint/2010/main" val="3807164267"/>
              </p:ext>
            </p:extLst>
          </p:nvPr>
        </p:nvGraphicFramePr>
        <p:xfrm>
          <a:off x="200025" y="497393"/>
          <a:ext cx="5895975" cy="4389277"/>
        </p:xfrm>
        <a:graphic>
          <a:graphicData uri="http://schemas.openxmlformats.org/drawingml/2006/table">
            <a:tbl>
              <a:tblPr firstRow="1" firstCol="1" bandRow="1">
                <a:noFill/>
              </a:tblPr>
              <a:tblGrid>
                <a:gridCol w="1263738">
                  <a:extLst>
                    <a:ext uri="{9D8B030D-6E8A-4147-A177-3AD203B41FA5}">
                      <a16:colId xmlns:a16="http://schemas.microsoft.com/office/drawing/2014/main" val="20000"/>
                    </a:ext>
                  </a:extLst>
                </a:gridCol>
                <a:gridCol w="666144">
                  <a:extLst>
                    <a:ext uri="{9D8B030D-6E8A-4147-A177-3AD203B41FA5}">
                      <a16:colId xmlns:a16="http://schemas.microsoft.com/office/drawing/2014/main" val="20001"/>
                    </a:ext>
                  </a:extLst>
                </a:gridCol>
                <a:gridCol w="1384818">
                  <a:extLst>
                    <a:ext uri="{9D8B030D-6E8A-4147-A177-3AD203B41FA5}">
                      <a16:colId xmlns:a16="http://schemas.microsoft.com/office/drawing/2014/main" val="20002"/>
                    </a:ext>
                  </a:extLst>
                </a:gridCol>
                <a:gridCol w="1535197">
                  <a:extLst>
                    <a:ext uri="{9D8B030D-6E8A-4147-A177-3AD203B41FA5}">
                      <a16:colId xmlns:a16="http://schemas.microsoft.com/office/drawing/2014/main" val="20003"/>
                    </a:ext>
                  </a:extLst>
                </a:gridCol>
                <a:gridCol w="1046078">
                  <a:extLst>
                    <a:ext uri="{9D8B030D-6E8A-4147-A177-3AD203B41FA5}">
                      <a16:colId xmlns:a16="http://schemas.microsoft.com/office/drawing/2014/main" val="20004"/>
                    </a:ext>
                  </a:extLst>
                </a:gridCol>
              </a:tblGrid>
              <a:tr h="490774">
                <a:tc>
                  <a:txBody>
                    <a:bodyPr/>
                    <a:lstStyle/>
                    <a:p>
                      <a:pPr marL="0" marR="0" lvl="0" indent="0" algn="l" rtl="0">
                        <a:lnSpc>
                          <a:spcPct val="115000"/>
                        </a:lnSpc>
                        <a:spcBef>
                          <a:spcPts val="0"/>
                        </a:spcBef>
                        <a:spcAft>
                          <a:spcPts val="0"/>
                        </a:spcAft>
                        <a:buNone/>
                      </a:pPr>
                      <a:r>
                        <a:rPr lang="en-CA" sz="900" b="1" u="none" strike="noStrike" cap="none"/>
                        <a:t>Regions </a:t>
                      </a:r>
                      <a:endParaRPr sz="900" b="1" u="none" strike="noStrike" cap="none">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CA" sz="800" u="none" strike="noStrike" cap="none" dirty="0"/>
                        <a:t>CanSIPSv3 Forecast Confidence</a:t>
                      </a:r>
                      <a:endParaRPr sz="800"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CA" sz="800" u="none" strike="noStrike" cap="none" dirty="0"/>
                        <a:t>CanSIPSv3 Break-Up Forecast</a:t>
                      </a:r>
                      <a:endParaRPr sz="800"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CA" sz="800" u="none" strike="noStrike" cap="none" dirty="0"/>
                        <a:t>Observed Break-up</a:t>
                      </a:r>
                      <a:endParaRPr sz="800" u="none" strike="noStrike" cap="none" dirty="0">
                        <a:solidFill>
                          <a:srgbClr val="000000"/>
                        </a:solidFill>
                        <a:latin typeface="Arial"/>
                        <a:ea typeface="Arial"/>
                        <a:cs typeface="Arial"/>
                        <a:sym typeface="Arial"/>
                      </a:endParaRPr>
                    </a:p>
                  </a:txBody>
                  <a:tcPr marL="47625" marR="47625" marT="47625" marB="47625">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CA" sz="800" u="none" strike="noStrike" cap="none" dirty="0"/>
                        <a:t>CanSIPSv3  Forecast Accuracy </a:t>
                      </a:r>
                      <a:endParaRPr sz="800" b="1" u="none" strike="noStrike" cap="none" dirty="0">
                        <a:solidFill>
                          <a:schemeClr val="dk1"/>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6487">
                <a:tc>
                  <a:txBody>
                    <a:bodyPr/>
                    <a:lstStyle/>
                    <a:p>
                      <a:pPr marL="0" marR="0" lvl="0" indent="0" algn="l" rtl="0">
                        <a:lnSpc>
                          <a:spcPct val="115000"/>
                        </a:lnSpc>
                        <a:spcBef>
                          <a:spcPts val="0"/>
                        </a:spcBef>
                        <a:spcAft>
                          <a:spcPts val="0"/>
                        </a:spcAft>
                        <a:buNone/>
                      </a:pPr>
                      <a:r>
                        <a:rPr lang="en-CA" sz="900" b="1" u="none" strike="noStrike" cap="none" dirty="0"/>
                        <a:t>Baffin Bay /Lab Sea</a:t>
                      </a:r>
                      <a:endParaRPr sz="900" b="1"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Moderate</a:t>
                      </a:r>
                      <a:endParaRPr sz="800" u="none" strike="noStrike" cap="none" dirty="0">
                        <a:solidFill>
                          <a:srgbClr val="000000"/>
                        </a:solidFill>
                        <a:latin typeface="Arial"/>
                        <a:ea typeface="Arial"/>
                        <a:cs typeface="Arial"/>
                        <a:sym typeface="Arial"/>
                      </a:endParaRPr>
                    </a:p>
                  </a:txBody>
                  <a:tcPr marL="47625" marR="47625" marT="47625" marB="47625">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Early</a:t>
                      </a:r>
                      <a:endParaRPr sz="800" u="none" strike="noStrike" cap="none" dirty="0">
                        <a:solidFill>
                          <a:srgbClr val="000000"/>
                        </a:solidFill>
                        <a:latin typeface="Arial"/>
                        <a:ea typeface="Arial"/>
                        <a:cs typeface="Arial"/>
                        <a:sym typeface="Arial"/>
                      </a:endParaRPr>
                    </a:p>
                  </a:txBody>
                  <a:tcPr marL="47625" marR="47625" marT="47625" marB="47625">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800" u="none" strike="noStrike" cap="none" dirty="0">
                          <a:solidFill>
                            <a:srgbClr val="000000"/>
                          </a:solidFill>
                          <a:latin typeface="Arial"/>
                          <a:ea typeface="Arial"/>
                          <a:cs typeface="Arial"/>
                          <a:sym typeface="Arial"/>
                        </a:rPr>
                        <a:t>Early</a:t>
                      </a:r>
                    </a:p>
                  </a:txBody>
                  <a:tcPr marL="47625" marR="47625" marT="47625" marB="47625">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CA" sz="800" b="1" u="none" strike="noStrike" cap="none" dirty="0">
                          <a:solidFill>
                            <a:schemeClr val="accent3">
                              <a:lumMod val="50000"/>
                            </a:schemeClr>
                          </a:solidFill>
                          <a:latin typeface="Arial"/>
                          <a:ea typeface="Arial"/>
                          <a:cs typeface="Arial"/>
                          <a:sym typeface="Arial"/>
                        </a:rPr>
                        <a:t>HIT</a:t>
                      </a:r>
                    </a:p>
                  </a:txBody>
                  <a:tcPr marL="47625" marR="47625" marT="47625" marB="47625">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352615">
                <a:tc>
                  <a:txBody>
                    <a:bodyPr/>
                    <a:lstStyle/>
                    <a:p>
                      <a:pPr marL="0" marR="0" lvl="0" indent="0" algn="l" rtl="0">
                        <a:lnSpc>
                          <a:spcPct val="115000"/>
                        </a:lnSpc>
                        <a:spcBef>
                          <a:spcPts val="0"/>
                        </a:spcBef>
                        <a:spcAft>
                          <a:spcPts val="0"/>
                        </a:spcAft>
                        <a:buNone/>
                      </a:pPr>
                      <a:r>
                        <a:rPr lang="en-CA" sz="900" b="1" u="none" strike="noStrike" cap="none" dirty="0"/>
                        <a:t>Hudson Bay</a:t>
                      </a:r>
                      <a:endParaRPr sz="900" b="1"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High</a:t>
                      </a:r>
                      <a:endParaRPr sz="800"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Early (NW); Near-Normal</a:t>
                      </a:r>
                      <a:endParaRPr sz="800"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sz="800" u="none" strike="noStrike" cap="none" dirty="0">
                          <a:solidFill>
                            <a:srgbClr val="000000"/>
                          </a:solidFill>
                          <a:latin typeface="Arial"/>
                          <a:ea typeface="Arial"/>
                          <a:cs typeface="Arial"/>
                          <a:sym typeface="Arial"/>
                        </a:rPr>
                        <a:t>Early (west); near-normal</a:t>
                      </a:r>
                    </a:p>
                  </a:txBody>
                  <a:tcPr marL="47625" marR="47625" marT="47625" marB="47625">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accent3">
                              <a:lumMod val="50000"/>
                            </a:schemeClr>
                          </a:solidFill>
                          <a:latin typeface="Arial"/>
                          <a:ea typeface="Arial"/>
                          <a:cs typeface="Arial"/>
                          <a:sym typeface="Arial"/>
                        </a:rPr>
                        <a:t>HIT</a:t>
                      </a:r>
                      <a:endParaRPr sz="800" b="1" u="none" strike="noStrike" cap="none" dirty="0">
                        <a:solidFill>
                          <a:schemeClr val="accent3">
                            <a:lumMod val="50000"/>
                          </a:schemeClr>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352615">
                <a:tc>
                  <a:txBody>
                    <a:bodyPr/>
                    <a:lstStyle/>
                    <a:p>
                      <a:pPr marL="0" marR="0" lvl="0" indent="0" algn="l" rtl="0">
                        <a:lnSpc>
                          <a:spcPct val="115000"/>
                        </a:lnSpc>
                        <a:spcBef>
                          <a:spcPts val="0"/>
                        </a:spcBef>
                        <a:spcAft>
                          <a:spcPts val="0"/>
                        </a:spcAft>
                        <a:buNone/>
                      </a:pPr>
                      <a:r>
                        <a:rPr lang="en-CA" sz="900" b="1" u="none" strike="noStrike" cap="none" dirty="0"/>
                        <a:t>CAA</a:t>
                      </a:r>
                      <a:endParaRPr sz="900" b="1"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Low</a:t>
                      </a:r>
                      <a:endParaRPr sz="800"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Early in most waterways</a:t>
                      </a:r>
                      <a:endParaRPr sz="800"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Clr>
                          <a:srgbClr val="000000"/>
                        </a:buClr>
                        <a:buSzPts val="1100"/>
                        <a:buFont typeface="Arial"/>
                        <a:buNone/>
                      </a:pPr>
                      <a:r>
                        <a:rPr lang="en-US" sz="800" u="none" strike="noStrike" cap="none" dirty="0">
                          <a:solidFill>
                            <a:schemeClr val="dk1"/>
                          </a:solidFill>
                          <a:latin typeface="Arial"/>
                          <a:ea typeface="Arial"/>
                          <a:cs typeface="Arial"/>
                          <a:sym typeface="Arial"/>
                        </a:rPr>
                        <a:t>Early in many waterways.  </a:t>
                      </a:r>
                      <a:endParaRPr sz="800" u="none" strike="noStrike" cap="none" dirty="0">
                        <a:solidFill>
                          <a:schemeClr val="dk1"/>
                        </a:solidFill>
                        <a:latin typeface="Arial"/>
                        <a:ea typeface="Arial"/>
                        <a:cs typeface="Arial"/>
                        <a:sym typeface="Arial"/>
                      </a:endParaRPr>
                    </a:p>
                  </a:txBody>
                  <a:tcPr marL="47625" marR="47625" marT="47625" marB="47625">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accent3">
                              <a:lumMod val="50000"/>
                            </a:schemeClr>
                          </a:solidFill>
                          <a:latin typeface="Arial"/>
                          <a:ea typeface="Arial"/>
                          <a:cs typeface="Arial"/>
                          <a:sym typeface="Arial"/>
                        </a:rPr>
                        <a:t>HIT</a:t>
                      </a:r>
                      <a:endParaRPr sz="800" b="1" u="none" strike="noStrike" cap="none" dirty="0">
                        <a:solidFill>
                          <a:schemeClr val="accent3">
                            <a:lumMod val="50000"/>
                          </a:schemeClr>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352615">
                <a:tc>
                  <a:txBody>
                    <a:bodyPr/>
                    <a:lstStyle/>
                    <a:p>
                      <a:pPr marL="0" marR="0" lvl="0" indent="0" algn="l" rtl="0">
                        <a:lnSpc>
                          <a:spcPct val="115000"/>
                        </a:lnSpc>
                        <a:spcBef>
                          <a:spcPts val="0"/>
                        </a:spcBef>
                        <a:spcAft>
                          <a:spcPts val="0"/>
                        </a:spcAft>
                        <a:buNone/>
                      </a:pPr>
                      <a:r>
                        <a:rPr lang="en-CA" sz="900" b="1" u="none" strike="noStrike" cap="none" dirty="0"/>
                        <a:t>Beaufort Sea</a:t>
                      </a:r>
                      <a:endParaRPr sz="900" b="1"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Moderate</a:t>
                      </a:r>
                      <a:endParaRPr sz="800" u="none" strike="noStrike" cap="none" dirty="0">
                        <a:solidFill>
                          <a:srgbClr val="000000"/>
                        </a:solidFill>
                        <a:latin typeface="Arial"/>
                        <a:ea typeface="Arial"/>
                        <a:cs typeface="Arial"/>
                        <a:sym typeface="Arial"/>
                      </a:endParaRPr>
                    </a:p>
                  </a:txBody>
                  <a:tcPr marL="47625" marR="47625" marT="47625" marB="47625">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Early: Late (coast)</a:t>
                      </a:r>
                      <a:endParaRPr sz="800" u="none" strike="noStrike" cap="none" dirty="0">
                        <a:solidFill>
                          <a:srgbClr val="000000"/>
                        </a:solidFill>
                        <a:latin typeface="Arial"/>
                        <a:ea typeface="Arial"/>
                        <a:cs typeface="Arial"/>
                        <a:sym typeface="Arial"/>
                      </a:endParaRPr>
                    </a:p>
                  </a:txBody>
                  <a:tcPr marL="47625" marR="47625" marT="47625" marB="47625">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chemeClr val="dk1"/>
                          </a:solidFill>
                          <a:latin typeface="Arial"/>
                          <a:ea typeface="Arial"/>
                          <a:cs typeface="Arial"/>
                          <a:sym typeface="Arial"/>
                        </a:rPr>
                        <a:t>Near Normal; Late (coast)</a:t>
                      </a:r>
                      <a:endParaRPr sz="800" u="none" strike="noStrike" cap="none" dirty="0">
                        <a:solidFill>
                          <a:schemeClr val="dk1"/>
                        </a:solidFill>
                        <a:latin typeface="Arial"/>
                        <a:ea typeface="Arial"/>
                        <a:cs typeface="Arial"/>
                        <a:sym typeface="Arial"/>
                      </a:endParaRPr>
                    </a:p>
                  </a:txBody>
                  <a:tcPr marL="47625" marR="47625" marT="47625" marB="47625">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CA" sz="800" b="1" u="none" strike="noStrike" cap="none" dirty="0">
                          <a:solidFill>
                            <a:schemeClr val="accent3">
                              <a:lumMod val="50000"/>
                            </a:schemeClr>
                          </a:solidFill>
                          <a:latin typeface="Arial"/>
                          <a:ea typeface="Arial"/>
                          <a:cs typeface="Arial"/>
                          <a:sym typeface="Arial"/>
                        </a:rPr>
                        <a:t>Miss;  HIT</a:t>
                      </a:r>
                    </a:p>
                  </a:txBody>
                  <a:tcPr marL="47625" marR="47625" marT="47625" marB="47625">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336119715"/>
                  </a:ext>
                </a:extLst>
              </a:tr>
              <a:tr h="431448">
                <a:tc>
                  <a:txBody>
                    <a:bodyPr/>
                    <a:lstStyle/>
                    <a:p>
                      <a:pPr marL="0" marR="0" lvl="0" indent="0" algn="l" rtl="0">
                        <a:lnSpc>
                          <a:spcPct val="115000"/>
                        </a:lnSpc>
                        <a:spcBef>
                          <a:spcPts val="0"/>
                        </a:spcBef>
                        <a:spcAft>
                          <a:spcPts val="0"/>
                        </a:spcAft>
                        <a:buNone/>
                      </a:pPr>
                      <a:r>
                        <a:rPr lang="en-US" sz="900" b="1" u="none" strike="noStrike" cap="none" dirty="0">
                          <a:solidFill>
                            <a:schemeClr val="tx1"/>
                          </a:solidFill>
                          <a:latin typeface="Arial"/>
                          <a:ea typeface="Arial"/>
                          <a:cs typeface="Arial"/>
                          <a:sym typeface="Arial"/>
                        </a:rPr>
                        <a:t>Bering Sea</a:t>
                      </a:r>
                      <a:endParaRPr sz="900" b="1" u="none" strike="noStrike" cap="none" dirty="0">
                        <a:solidFill>
                          <a:schemeClr val="tx1"/>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Already occurred</a:t>
                      </a:r>
                      <a:endParaRPr sz="800" u="none" strike="noStrike" cap="none" dirty="0">
                        <a:solidFill>
                          <a:srgbClr val="000000"/>
                        </a:solidFill>
                        <a:latin typeface="Arial"/>
                        <a:ea typeface="Arial"/>
                        <a:cs typeface="Arial"/>
                        <a:sym typeface="Arial"/>
                      </a:endParaRPr>
                    </a:p>
                  </a:txBody>
                  <a:tcPr marL="47625" marR="47625" marT="47625" marB="47625">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a:solidFill>
                            <a:srgbClr val="000000"/>
                          </a:solidFill>
                          <a:latin typeface="Arial"/>
                          <a:ea typeface="Arial"/>
                          <a:cs typeface="Arial"/>
                          <a:sym typeface="Arial"/>
                        </a:rPr>
                        <a:t>Already occurred</a:t>
                      </a:r>
                      <a:endParaRPr sz="800" u="none" strike="noStrike" cap="none" dirty="0">
                        <a:solidFill>
                          <a:srgbClr val="000000"/>
                        </a:solidFill>
                        <a:latin typeface="Arial"/>
                        <a:ea typeface="Arial"/>
                        <a:cs typeface="Arial"/>
                        <a:sym typeface="Arial"/>
                      </a:endParaRPr>
                    </a:p>
                  </a:txBody>
                  <a:tcPr marL="47625" marR="47625" marT="47625" marB="47625">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Clr>
                          <a:srgbClr val="000000"/>
                        </a:buClr>
                        <a:buSzPts val="1100"/>
                        <a:buFont typeface="Arial"/>
                        <a:buNone/>
                      </a:pPr>
                      <a:r>
                        <a:rPr lang="en-US" sz="800" u="none" strike="noStrike" cap="none" dirty="0">
                          <a:solidFill>
                            <a:schemeClr val="dk1"/>
                          </a:solidFill>
                          <a:latin typeface="Arial"/>
                          <a:ea typeface="Arial"/>
                          <a:cs typeface="Arial"/>
                          <a:sym typeface="Arial"/>
                        </a:rPr>
                        <a:t>-</a:t>
                      </a:r>
                      <a:endParaRPr sz="800" u="none" strike="noStrike" cap="none" dirty="0">
                        <a:solidFill>
                          <a:schemeClr val="dk1"/>
                        </a:solidFill>
                        <a:latin typeface="Arial"/>
                        <a:ea typeface="Arial"/>
                        <a:cs typeface="Arial"/>
                        <a:sym typeface="Arial"/>
                      </a:endParaRPr>
                    </a:p>
                  </a:txBody>
                  <a:tcPr marL="47625" marR="47625" marT="47625" marB="47625">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CA" sz="800" b="1" u="none" strike="noStrike" cap="none" dirty="0">
                          <a:solidFill>
                            <a:schemeClr val="accent3">
                              <a:lumMod val="50000"/>
                            </a:schemeClr>
                          </a:solidFill>
                          <a:latin typeface="Arial"/>
                          <a:ea typeface="Arial"/>
                          <a:cs typeface="Arial"/>
                          <a:sym typeface="Arial"/>
                        </a:rPr>
                        <a:t>-</a:t>
                      </a:r>
                    </a:p>
                  </a:txBody>
                  <a:tcPr marL="47625" marR="47625" marT="47625" marB="47625">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5"/>
                  </a:ext>
                </a:extLst>
              </a:tr>
              <a:tr h="310722">
                <a:tc>
                  <a:txBody>
                    <a:bodyPr/>
                    <a:lstStyle/>
                    <a:p>
                      <a:pPr marL="0" marR="0" lvl="0" indent="0" algn="l" rtl="0">
                        <a:lnSpc>
                          <a:spcPct val="115000"/>
                        </a:lnSpc>
                        <a:spcBef>
                          <a:spcPts val="0"/>
                        </a:spcBef>
                        <a:spcAft>
                          <a:spcPts val="0"/>
                        </a:spcAft>
                        <a:buNone/>
                      </a:pPr>
                      <a:r>
                        <a:rPr lang="en-CA" sz="900" b="1" u="none" strike="noStrike" cap="none" dirty="0"/>
                        <a:t>Chukchi Sea</a:t>
                      </a:r>
                      <a:endParaRPr sz="900" b="1" u="none" strike="noStrike" cap="none" dirty="0">
                        <a:solidFill>
                          <a:srgbClr val="FFFF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Moderate</a:t>
                      </a:r>
                      <a:endParaRPr sz="800"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Early; late (coast)</a:t>
                      </a:r>
                      <a:endParaRPr sz="800"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Clr>
                          <a:srgbClr val="000000"/>
                        </a:buClr>
                        <a:buSzPts val="1100"/>
                        <a:buFont typeface="Arial"/>
                        <a:buNone/>
                      </a:pPr>
                      <a:r>
                        <a:rPr lang="en-US" sz="800" u="none" strike="noStrike" cap="none" dirty="0">
                          <a:solidFill>
                            <a:schemeClr val="dk1"/>
                          </a:solidFill>
                          <a:latin typeface="Arial"/>
                          <a:ea typeface="Arial"/>
                          <a:cs typeface="Arial"/>
                          <a:sym typeface="Arial"/>
                        </a:rPr>
                        <a:t>Early; Late (coast)</a:t>
                      </a:r>
                      <a:endParaRPr sz="800" u="none" strike="noStrike" cap="none" dirty="0">
                        <a:solidFill>
                          <a:schemeClr val="dk1"/>
                        </a:solidFill>
                        <a:latin typeface="Arial"/>
                        <a:ea typeface="Arial"/>
                        <a:cs typeface="Arial"/>
                        <a:sym typeface="Arial"/>
                      </a:endParaRPr>
                    </a:p>
                  </a:txBody>
                  <a:tcPr marL="47625" marR="47625" marT="47625" marB="47625">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accent3">
                              <a:lumMod val="50000"/>
                            </a:schemeClr>
                          </a:solidFill>
                          <a:latin typeface="Arial"/>
                          <a:ea typeface="Arial"/>
                          <a:cs typeface="Arial"/>
                          <a:sym typeface="Arial"/>
                        </a:rPr>
                        <a:t>HIT</a:t>
                      </a:r>
                      <a:endParaRPr sz="800" b="1" u="none" strike="noStrike" cap="none" dirty="0">
                        <a:solidFill>
                          <a:schemeClr val="accent3">
                            <a:lumMod val="50000"/>
                          </a:schemeClr>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6"/>
                  </a:ext>
                </a:extLst>
              </a:tr>
              <a:tr h="376487">
                <a:tc>
                  <a:txBody>
                    <a:bodyPr/>
                    <a:lstStyle/>
                    <a:p>
                      <a:pPr marL="0" marR="0" lvl="0" indent="0" algn="l" rtl="0">
                        <a:lnSpc>
                          <a:spcPct val="115000"/>
                        </a:lnSpc>
                        <a:spcBef>
                          <a:spcPts val="0"/>
                        </a:spcBef>
                        <a:spcAft>
                          <a:spcPts val="0"/>
                        </a:spcAft>
                        <a:buNone/>
                      </a:pPr>
                      <a:r>
                        <a:rPr lang="en-CA" sz="900" b="1" u="none" strike="noStrike" cap="none" dirty="0">
                          <a:solidFill>
                            <a:schemeClr val="dk1"/>
                          </a:solidFill>
                          <a:latin typeface="Arial"/>
                          <a:ea typeface="Arial"/>
                          <a:cs typeface="Arial"/>
                          <a:sym typeface="Arial"/>
                        </a:rPr>
                        <a:t>East Siberian Sea</a:t>
                      </a:r>
                      <a:endParaRPr sz="900" b="1" u="none" strike="noStrike" cap="none" dirty="0">
                        <a:solidFill>
                          <a:schemeClr val="dk1"/>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Low</a:t>
                      </a:r>
                      <a:endParaRPr sz="800"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Early</a:t>
                      </a:r>
                      <a:endParaRPr sz="800"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Clr>
                          <a:srgbClr val="000000"/>
                        </a:buClr>
                        <a:buSzPts val="1100"/>
                        <a:buFont typeface="Arial"/>
                        <a:buNone/>
                      </a:pPr>
                      <a:r>
                        <a:rPr lang="en-US" sz="800" u="none" strike="noStrike" cap="none" dirty="0">
                          <a:solidFill>
                            <a:schemeClr val="dk1"/>
                          </a:solidFill>
                          <a:latin typeface="Arial"/>
                          <a:ea typeface="Arial"/>
                          <a:cs typeface="Arial"/>
                          <a:sym typeface="Arial"/>
                        </a:rPr>
                        <a:t>LATE</a:t>
                      </a:r>
                      <a:endParaRPr sz="800" u="none" strike="noStrike" cap="none" dirty="0">
                        <a:solidFill>
                          <a:schemeClr val="dk1"/>
                        </a:solidFill>
                        <a:latin typeface="Arial"/>
                        <a:ea typeface="Arial"/>
                        <a:cs typeface="Arial"/>
                        <a:sym typeface="Arial"/>
                      </a:endParaRPr>
                    </a:p>
                  </a:txBody>
                  <a:tcPr marL="47625" marR="47625" marT="47625" marB="47625">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CA" sz="800" b="1" u="none" strike="noStrike" cap="none" dirty="0">
                          <a:solidFill>
                            <a:schemeClr val="accent3">
                              <a:lumMod val="50000"/>
                            </a:schemeClr>
                          </a:solidFill>
                          <a:latin typeface="Arial"/>
                          <a:ea typeface="Arial"/>
                          <a:cs typeface="Arial"/>
                          <a:sym typeface="Arial"/>
                        </a:rPr>
                        <a:t>MISS</a:t>
                      </a: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7"/>
                  </a:ext>
                </a:extLst>
              </a:tr>
              <a:tr h="354228">
                <a:tc>
                  <a:txBody>
                    <a:bodyPr/>
                    <a:lstStyle/>
                    <a:p>
                      <a:pPr marL="0" marR="0" lvl="0" indent="0" algn="l" rtl="0">
                        <a:lnSpc>
                          <a:spcPct val="115000"/>
                        </a:lnSpc>
                        <a:spcBef>
                          <a:spcPts val="0"/>
                        </a:spcBef>
                        <a:spcAft>
                          <a:spcPts val="0"/>
                        </a:spcAft>
                        <a:buNone/>
                      </a:pPr>
                      <a:r>
                        <a:rPr lang="en-CA" sz="900" b="1" u="none" strike="noStrike" cap="none" dirty="0"/>
                        <a:t>Laptev Sea</a:t>
                      </a:r>
                      <a:endParaRPr sz="900" b="1"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Low</a:t>
                      </a:r>
                      <a:endParaRPr sz="800"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Early</a:t>
                      </a:r>
                      <a:endParaRPr sz="800"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Clr>
                          <a:srgbClr val="000000"/>
                        </a:buClr>
                        <a:buSzPts val="1100"/>
                        <a:buFont typeface="Arial"/>
                        <a:buNone/>
                      </a:pPr>
                      <a:r>
                        <a:rPr lang="en-US" sz="800" u="none" strike="noStrike" cap="none" dirty="0">
                          <a:solidFill>
                            <a:schemeClr val="dk1"/>
                          </a:solidFill>
                          <a:latin typeface="Arial"/>
                          <a:ea typeface="Arial"/>
                          <a:cs typeface="Arial"/>
                          <a:sym typeface="Arial"/>
                        </a:rPr>
                        <a:t>Late (coast); Early (east); normal (west)</a:t>
                      </a:r>
                      <a:endParaRPr sz="800" u="none" strike="noStrike" cap="none" dirty="0">
                        <a:solidFill>
                          <a:schemeClr val="dk1"/>
                        </a:solidFill>
                        <a:latin typeface="Arial"/>
                        <a:ea typeface="Arial"/>
                        <a:cs typeface="Arial"/>
                        <a:sym typeface="Arial"/>
                      </a:endParaRPr>
                    </a:p>
                  </a:txBody>
                  <a:tcPr marL="47625" marR="47625" marT="47625" marB="47625">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accent2">
                              <a:lumMod val="50000"/>
                            </a:schemeClr>
                          </a:solidFill>
                          <a:latin typeface="Arial"/>
                          <a:ea typeface="Arial"/>
                          <a:cs typeface="Arial"/>
                          <a:sym typeface="Arial"/>
                        </a:rPr>
                        <a:t>~HIT</a:t>
                      </a:r>
                      <a:endParaRPr sz="800" b="1" u="none" strike="noStrike" cap="none" dirty="0">
                        <a:solidFill>
                          <a:schemeClr val="accent2">
                            <a:lumMod val="50000"/>
                          </a:schemeClr>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8"/>
                  </a:ext>
                </a:extLst>
              </a:tr>
              <a:tr h="233266">
                <a:tc>
                  <a:txBody>
                    <a:bodyPr/>
                    <a:lstStyle/>
                    <a:p>
                      <a:pPr marL="0" marR="0" lvl="0" indent="0" algn="l" rtl="0">
                        <a:lnSpc>
                          <a:spcPct val="115000"/>
                        </a:lnSpc>
                        <a:spcBef>
                          <a:spcPts val="0"/>
                        </a:spcBef>
                        <a:spcAft>
                          <a:spcPts val="0"/>
                        </a:spcAft>
                        <a:buNone/>
                      </a:pPr>
                      <a:r>
                        <a:rPr lang="en-CA" sz="900" b="1" u="none" strike="noStrike" cap="none" dirty="0"/>
                        <a:t>Kara Sea</a:t>
                      </a:r>
                      <a:endParaRPr sz="900" b="1"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High</a:t>
                      </a:r>
                      <a:endParaRPr sz="800"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Early</a:t>
                      </a:r>
                      <a:endParaRPr sz="800"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sz="800" u="none" strike="noStrike" cap="none" dirty="0">
                          <a:solidFill>
                            <a:srgbClr val="000000"/>
                          </a:solidFill>
                          <a:latin typeface="Arial"/>
                          <a:ea typeface="Arial"/>
                          <a:cs typeface="Arial"/>
                          <a:sym typeface="Arial"/>
                        </a:rPr>
                        <a:t>Early</a:t>
                      </a:r>
                    </a:p>
                  </a:txBody>
                  <a:tcPr marL="47625" marR="47625" marT="47625" marB="47625">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accent3">
                              <a:lumMod val="50000"/>
                            </a:schemeClr>
                          </a:solidFill>
                          <a:latin typeface="Arial"/>
                          <a:ea typeface="Arial"/>
                          <a:cs typeface="Arial"/>
                          <a:sym typeface="Arial"/>
                        </a:rPr>
                        <a:t>HIT</a:t>
                      </a:r>
                      <a:endParaRPr sz="800" b="1" u="none" strike="noStrike" cap="none" dirty="0">
                        <a:solidFill>
                          <a:schemeClr val="accent3">
                            <a:lumMod val="50000"/>
                          </a:schemeClr>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9"/>
                  </a:ext>
                </a:extLst>
              </a:tr>
              <a:tr h="352615">
                <a:tc>
                  <a:txBody>
                    <a:bodyPr/>
                    <a:lstStyle/>
                    <a:p>
                      <a:pPr marL="0" marR="0" lvl="0" indent="0" algn="l" rtl="0">
                        <a:lnSpc>
                          <a:spcPct val="115000"/>
                        </a:lnSpc>
                        <a:spcBef>
                          <a:spcPts val="0"/>
                        </a:spcBef>
                        <a:spcAft>
                          <a:spcPts val="0"/>
                        </a:spcAft>
                        <a:buNone/>
                      </a:pPr>
                      <a:r>
                        <a:rPr lang="en-CA" sz="900" b="1" u="none" strike="noStrike" cap="none" dirty="0"/>
                        <a:t>Barents Sea</a:t>
                      </a:r>
                      <a:endParaRPr sz="900" b="1"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Moderate</a:t>
                      </a:r>
                      <a:endParaRPr sz="800"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Early; Late SE </a:t>
                      </a:r>
                      <a:r>
                        <a:rPr lang="en-US" sz="800" u="none" strike="noStrike" cap="none" dirty="0" err="1">
                          <a:solidFill>
                            <a:srgbClr val="000000"/>
                          </a:solidFill>
                          <a:latin typeface="Arial"/>
                          <a:ea typeface="Arial"/>
                          <a:cs typeface="Arial"/>
                          <a:sym typeface="Arial"/>
                        </a:rPr>
                        <a:t>Svaldbard</a:t>
                      </a:r>
                      <a:endParaRPr sz="800"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Clr>
                          <a:srgbClr val="000000"/>
                        </a:buClr>
                        <a:buSzPts val="1100"/>
                        <a:buFont typeface="Arial"/>
                        <a:buNone/>
                      </a:pPr>
                      <a:r>
                        <a:rPr lang="en-US" sz="800" u="none" strike="noStrike" cap="none" dirty="0">
                          <a:solidFill>
                            <a:schemeClr val="dk1"/>
                          </a:solidFill>
                          <a:latin typeface="Arial"/>
                          <a:ea typeface="Arial"/>
                          <a:cs typeface="Arial"/>
                          <a:sym typeface="Arial"/>
                        </a:rPr>
                        <a:t>Early; normal SE </a:t>
                      </a:r>
                      <a:r>
                        <a:rPr lang="en-US" sz="800" u="none" strike="noStrike" cap="none" dirty="0" err="1">
                          <a:solidFill>
                            <a:schemeClr val="dk1"/>
                          </a:solidFill>
                          <a:latin typeface="Arial"/>
                          <a:ea typeface="Arial"/>
                          <a:cs typeface="Arial"/>
                          <a:sym typeface="Arial"/>
                        </a:rPr>
                        <a:t>Svaldbard</a:t>
                      </a:r>
                      <a:endParaRPr sz="800" u="none" strike="noStrike" cap="none" dirty="0">
                        <a:solidFill>
                          <a:schemeClr val="dk1"/>
                        </a:solidFill>
                        <a:latin typeface="Arial"/>
                        <a:ea typeface="Arial"/>
                        <a:cs typeface="Arial"/>
                        <a:sym typeface="Arial"/>
                      </a:endParaRPr>
                    </a:p>
                  </a:txBody>
                  <a:tcPr marL="47625" marR="47625" marT="47625" marB="47625">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accent3">
                              <a:lumMod val="50000"/>
                            </a:schemeClr>
                          </a:solidFill>
                          <a:latin typeface="Arial"/>
                          <a:ea typeface="Arial"/>
                          <a:cs typeface="Arial"/>
                          <a:sym typeface="Arial"/>
                        </a:rPr>
                        <a:t>HIT; MISS</a:t>
                      </a:r>
                      <a:endParaRPr sz="800" b="1" u="none" strike="noStrike" cap="none" dirty="0">
                        <a:solidFill>
                          <a:schemeClr val="accent3">
                            <a:lumMod val="50000"/>
                          </a:schemeClr>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10"/>
                  </a:ext>
                </a:extLst>
              </a:tr>
              <a:tr h="376487">
                <a:tc>
                  <a:txBody>
                    <a:bodyPr/>
                    <a:lstStyle/>
                    <a:p>
                      <a:pPr marL="0" marR="0" lvl="0" indent="0" algn="l" rtl="0">
                        <a:lnSpc>
                          <a:spcPct val="115000"/>
                        </a:lnSpc>
                        <a:spcBef>
                          <a:spcPts val="0"/>
                        </a:spcBef>
                        <a:spcAft>
                          <a:spcPts val="0"/>
                        </a:spcAft>
                        <a:buNone/>
                      </a:pPr>
                      <a:r>
                        <a:rPr lang="en-CA" sz="900" b="1" u="none" strike="noStrike" cap="none" dirty="0"/>
                        <a:t>Greenland Sea (N)</a:t>
                      </a:r>
                      <a:endParaRPr sz="900" b="1" u="none" strike="noStrike" cap="none" dirty="0">
                        <a:solidFill>
                          <a:srgbClr val="FFFF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Low</a:t>
                      </a:r>
                      <a:endParaRPr sz="800"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u="none" strike="noStrike" cap="none" dirty="0">
                          <a:solidFill>
                            <a:srgbClr val="000000"/>
                          </a:solidFill>
                          <a:latin typeface="Arial"/>
                          <a:ea typeface="Arial"/>
                          <a:cs typeface="Arial"/>
                          <a:sym typeface="Arial"/>
                        </a:rPr>
                        <a:t>Early; Late NE</a:t>
                      </a:r>
                      <a:endParaRPr sz="800" u="none" strike="noStrike" cap="none" dirty="0">
                        <a:solidFill>
                          <a:srgbClr val="000000"/>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Clr>
                          <a:srgbClr val="000000"/>
                        </a:buClr>
                        <a:buSzPts val="1100"/>
                        <a:buFont typeface="Arial"/>
                        <a:buNone/>
                      </a:pPr>
                      <a:r>
                        <a:rPr lang="en-US" sz="800" u="none" strike="noStrike" cap="none" dirty="0">
                          <a:solidFill>
                            <a:schemeClr val="dk1"/>
                          </a:solidFill>
                          <a:latin typeface="Arial"/>
                          <a:ea typeface="Arial"/>
                          <a:cs typeface="Arial"/>
                          <a:sym typeface="Arial"/>
                        </a:rPr>
                        <a:t>Early; Late SE</a:t>
                      </a:r>
                      <a:endParaRPr sz="800" u="none" strike="noStrike" cap="none" dirty="0">
                        <a:solidFill>
                          <a:schemeClr val="dk1"/>
                        </a:solidFill>
                        <a:latin typeface="Arial"/>
                        <a:ea typeface="Arial"/>
                        <a:cs typeface="Arial"/>
                        <a:sym typeface="Arial"/>
                      </a:endParaRPr>
                    </a:p>
                  </a:txBody>
                  <a:tcPr marL="47625" marR="47625" marT="47625" marB="47625">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r>
                        <a:rPr lang="en-US" sz="800" b="1" u="none" strike="noStrike" cap="none" dirty="0">
                          <a:solidFill>
                            <a:schemeClr val="accent3">
                              <a:lumMod val="50000"/>
                            </a:schemeClr>
                          </a:solidFill>
                          <a:latin typeface="Arial"/>
                          <a:ea typeface="Arial"/>
                          <a:cs typeface="Arial"/>
                          <a:sym typeface="Arial"/>
                        </a:rPr>
                        <a:t>HIT; HIT</a:t>
                      </a:r>
                      <a:endParaRPr sz="800" b="1" u="none" strike="noStrike" cap="none" dirty="0">
                        <a:solidFill>
                          <a:schemeClr val="accent3">
                            <a:lumMod val="50000"/>
                          </a:schemeClr>
                        </a:solidFill>
                        <a:latin typeface="Arial"/>
                        <a:ea typeface="Arial"/>
                        <a:cs typeface="Arial"/>
                        <a:sym typeface="Arial"/>
                      </a:endParaRPr>
                    </a:p>
                  </a:txBody>
                  <a:tcPr marL="47625" marR="47625" marT="47625" marB="476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11"/>
                  </a:ext>
                </a:extLst>
              </a:tr>
            </a:tbl>
          </a:graphicData>
        </a:graphic>
      </p:graphicFrame>
      <p:pic>
        <p:nvPicPr>
          <p:cNvPr id="6" name="Picture 5">
            <a:extLst>
              <a:ext uri="{FF2B5EF4-FFF2-40B4-BE49-F238E27FC236}">
                <a16:creationId xmlns:a16="http://schemas.microsoft.com/office/drawing/2014/main" id="{D711C6A3-F88D-6118-6FEE-633797E8FCCC}"/>
              </a:ext>
            </a:extLst>
          </p:cNvPr>
          <p:cNvPicPr>
            <a:picLocks noChangeAspect="1"/>
          </p:cNvPicPr>
          <p:nvPr/>
        </p:nvPicPr>
        <p:blipFill>
          <a:blip r:embed="rId3"/>
          <a:stretch>
            <a:fillRect/>
          </a:stretch>
        </p:blipFill>
        <p:spPr>
          <a:xfrm>
            <a:off x="6476880" y="1246607"/>
            <a:ext cx="2333745" cy="2757629"/>
          </a:xfrm>
          <a:prstGeom prst="rect">
            <a:avLst/>
          </a:prstGeom>
        </p:spPr>
      </p:pic>
      <p:sp>
        <p:nvSpPr>
          <p:cNvPr id="9" name="TextBox 8">
            <a:extLst>
              <a:ext uri="{FF2B5EF4-FFF2-40B4-BE49-F238E27FC236}">
                <a16:creationId xmlns:a16="http://schemas.microsoft.com/office/drawing/2014/main" id="{433E0021-CE5E-C670-184C-AFC282C5C368}"/>
              </a:ext>
            </a:extLst>
          </p:cNvPr>
          <p:cNvSpPr txBox="1"/>
          <p:nvPr/>
        </p:nvSpPr>
        <p:spPr>
          <a:xfrm>
            <a:off x="7146923" y="953675"/>
            <a:ext cx="769763" cy="253916"/>
          </a:xfrm>
          <a:prstGeom prst="rect">
            <a:avLst/>
          </a:prstGeom>
          <a:solidFill>
            <a:schemeClr val="bg1"/>
          </a:solidFill>
        </p:spPr>
        <p:txBody>
          <a:bodyPr wrap="none" rtlCol="0">
            <a:spAutoFit/>
          </a:bodyPr>
          <a:lstStyle/>
          <a:p>
            <a:r>
              <a:rPr lang="en-CA" sz="1050" dirty="0">
                <a:latin typeface="Arial" panose="020B0604020202020204" pitchFamily="34" charset="0"/>
                <a:cs typeface="Arial" panose="020B0604020202020204" pitchFamily="34" charset="0"/>
              </a:rPr>
              <a:t>Observed</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2"/>
          <p:cNvSpPr/>
          <p:nvPr/>
        </p:nvSpPr>
        <p:spPr>
          <a:xfrm>
            <a:off x="1836420" y="4601239"/>
            <a:ext cx="6164580" cy="542261"/>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180" name="Google Shape;180;p22"/>
          <p:cNvSpPr txBox="1">
            <a:spLocks noGrp="1"/>
          </p:cNvSpPr>
          <p:nvPr>
            <p:ph type="body" idx="4294967295"/>
          </p:nvPr>
        </p:nvSpPr>
        <p:spPr>
          <a:xfrm>
            <a:off x="1506027" y="234774"/>
            <a:ext cx="6222128" cy="2963465"/>
          </a:xfrm>
          <a:prstGeom prst="rect">
            <a:avLst/>
          </a:prstGeom>
          <a:solidFill>
            <a:schemeClr val="lt1"/>
          </a:solidFill>
          <a:ln>
            <a:noFill/>
          </a:ln>
        </p:spPr>
        <p:txBody>
          <a:bodyPr spcFirstLastPara="1" wrap="square" lIns="68569" tIns="34275" rIns="68569" bIns="34275" anchor="t" anchorCtr="0">
            <a:normAutofit/>
          </a:bodyPr>
          <a:lstStyle/>
          <a:p>
            <a:pPr marL="34290" indent="0">
              <a:spcBef>
                <a:spcPts val="480"/>
              </a:spcBef>
              <a:buNone/>
            </a:pPr>
            <a:endParaRPr dirty="0"/>
          </a:p>
          <a:p>
            <a:pPr marL="34290" indent="0">
              <a:spcBef>
                <a:spcPts val="480"/>
              </a:spcBef>
              <a:buNone/>
            </a:pPr>
            <a:endParaRPr dirty="0"/>
          </a:p>
          <a:p>
            <a:pPr marL="34290" indent="0">
              <a:spcBef>
                <a:spcPts val="480"/>
              </a:spcBef>
              <a:buNone/>
            </a:pPr>
            <a:endParaRPr dirty="0"/>
          </a:p>
          <a:p>
            <a:pPr marL="34290" indent="0" algn="ctr">
              <a:spcBef>
                <a:spcPts val="480"/>
              </a:spcBef>
              <a:buNone/>
            </a:pPr>
            <a:r>
              <a:rPr lang="en-CA" b="1" dirty="0" err="1">
                <a:solidFill>
                  <a:schemeClr val="accent5">
                    <a:lumMod val="50000"/>
                  </a:schemeClr>
                </a:solidFill>
                <a:effectLst>
                  <a:outerShdw blurRad="38100" dist="38100" dir="2700000" algn="tl">
                    <a:srgbClr val="000000">
                      <a:alpha val="43137"/>
                    </a:srgbClr>
                  </a:outerShdw>
                </a:effectLst>
              </a:rPr>
              <a:t>ArcRCC</a:t>
            </a:r>
            <a:r>
              <a:rPr lang="en-CA" b="1" dirty="0">
                <a:solidFill>
                  <a:schemeClr val="accent5">
                    <a:lumMod val="50000"/>
                  </a:schemeClr>
                </a:solidFill>
                <a:effectLst>
                  <a:outerShdw blurRad="38100" dist="38100" dir="2700000" algn="tl">
                    <a:srgbClr val="000000">
                      <a:alpha val="43137"/>
                    </a:srgbClr>
                  </a:outerShdw>
                </a:effectLst>
              </a:rPr>
              <a:t> Sea-Ice Outlook</a:t>
            </a:r>
            <a:endParaRPr dirty="0">
              <a:solidFill>
                <a:schemeClr val="accent5">
                  <a:lumMod val="50000"/>
                </a:schemeClr>
              </a:solidFill>
              <a:effectLst>
                <a:outerShdw blurRad="38100" dist="38100" dir="2700000" algn="tl">
                  <a:srgbClr val="000000">
                    <a:alpha val="43137"/>
                  </a:srgbClr>
                </a:outerShdw>
              </a:effectLst>
            </a:endParaRPr>
          </a:p>
          <a:p>
            <a:pPr marL="34290" indent="0" algn="ctr">
              <a:spcBef>
                <a:spcPts val="480"/>
              </a:spcBef>
              <a:buNone/>
            </a:pPr>
            <a:r>
              <a:rPr lang="en-CA" b="1" dirty="0">
                <a:solidFill>
                  <a:schemeClr val="accent5">
                    <a:lumMod val="50000"/>
                  </a:schemeClr>
                </a:solidFill>
                <a:effectLst>
                  <a:outerShdw blurRad="38100" dist="38100" dir="2700000" algn="tl">
                    <a:srgbClr val="000000">
                      <a:alpha val="43137"/>
                    </a:srgbClr>
                  </a:outerShdw>
                </a:effectLst>
              </a:rPr>
              <a:t>Winter 2025-26</a:t>
            </a:r>
            <a:endParaRPr b="1" dirty="0">
              <a:solidFill>
                <a:schemeClr val="accent5">
                  <a:lumMod val="50000"/>
                </a:schemeClr>
              </a:solidFill>
              <a:effectLst>
                <a:outerShdw blurRad="38100" dist="38100" dir="2700000" algn="tl">
                  <a:srgbClr val="000000">
                    <a:alpha val="43137"/>
                  </a:srgbClr>
                </a:outerShdw>
              </a:effectLst>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4"/>
          <p:cNvSpPr txBox="1">
            <a:spLocks noGrp="1"/>
          </p:cNvSpPr>
          <p:nvPr>
            <p:ph type="title" idx="4294967295"/>
          </p:nvPr>
        </p:nvSpPr>
        <p:spPr>
          <a:xfrm>
            <a:off x="1136728" y="168518"/>
            <a:ext cx="3268265" cy="849375"/>
          </a:xfrm>
          <a:prstGeom prst="rect">
            <a:avLst/>
          </a:prstGeom>
          <a:solidFill>
            <a:schemeClr val="lt1"/>
          </a:solidFill>
          <a:ln>
            <a:noFill/>
          </a:ln>
        </p:spPr>
        <p:txBody>
          <a:bodyPr spcFirstLastPara="1" wrap="square" lIns="68569" tIns="34275" rIns="68569" bIns="34275" anchor="t" anchorCtr="0">
            <a:noAutofit/>
          </a:bodyPr>
          <a:lstStyle/>
          <a:p>
            <a:r>
              <a:rPr lang="en-CA" sz="1800" b="1" dirty="0" err="1">
                <a:solidFill>
                  <a:schemeClr val="bg2"/>
                </a:solidFill>
              </a:rPr>
              <a:t>ArcRCC</a:t>
            </a:r>
            <a:r>
              <a:rPr lang="en-CA" sz="1800" b="1" dirty="0">
                <a:solidFill>
                  <a:schemeClr val="bg2"/>
                </a:solidFill>
              </a:rPr>
              <a:t> 2025-26 Winter Outlook</a:t>
            </a:r>
            <a:br>
              <a:rPr lang="en-CA" sz="1800" b="1" dirty="0">
                <a:solidFill>
                  <a:schemeClr val="bg2"/>
                </a:solidFill>
              </a:rPr>
            </a:br>
            <a:r>
              <a:rPr lang="en-CA" sz="1800" b="1" dirty="0">
                <a:solidFill>
                  <a:schemeClr val="bg2"/>
                </a:solidFill>
              </a:rPr>
              <a:t>Sea Ice Freeze-up</a:t>
            </a:r>
            <a:endParaRPr sz="1800" b="1" dirty="0">
              <a:solidFill>
                <a:schemeClr val="bg2"/>
              </a:solidFill>
            </a:endParaRPr>
          </a:p>
        </p:txBody>
      </p:sp>
      <p:sp>
        <p:nvSpPr>
          <p:cNvPr id="208" name="Google Shape;208;p24"/>
          <p:cNvSpPr/>
          <p:nvPr/>
        </p:nvSpPr>
        <p:spPr>
          <a:xfrm>
            <a:off x="1143208" y="4496764"/>
            <a:ext cx="6857792" cy="646736"/>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210" name="Google Shape;210;p24"/>
          <p:cNvSpPr txBox="1"/>
          <p:nvPr/>
        </p:nvSpPr>
        <p:spPr>
          <a:xfrm>
            <a:off x="4390611" y="343684"/>
            <a:ext cx="3610389" cy="55396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r>
              <a:rPr lang="en-CA" sz="1050" b="1" dirty="0"/>
              <a:t>What is Normal</a:t>
            </a:r>
            <a:r>
              <a:rPr lang="en-CA" sz="1050" b="1" dirty="0">
                <a:solidFill>
                  <a:srgbClr val="0070C0"/>
                </a:solidFill>
              </a:rPr>
              <a:t> freeze-up</a:t>
            </a:r>
            <a:r>
              <a:rPr lang="en-CA" sz="1050" b="1" dirty="0"/>
              <a:t>?</a:t>
            </a:r>
            <a:endParaRPr sz="1050" dirty="0"/>
          </a:p>
          <a:p>
            <a:pPr marL="214313" indent="-214313">
              <a:buSzPts val="1400"/>
              <a:buFont typeface="Arial"/>
              <a:buChar char="•"/>
            </a:pPr>
            <a:r>
              <a:rPr lang="en-CA" sz="1050" dirty="0"/>
              <a:t>the date when the ice concentration rises above 50%</a:t>
            </a:r>
            <a:endParaRPr sz="1050" dirty="0"/>
          </a:p>
          <a:p>
            <a:pPr marL="214313" indent="-214313">
              <a:buSzPts val="1400"/>
              <a:buFont typeface="Arial"/>
              <a:buChar char="•"/>
            </a:pPr>
            <a:r>
              <a:rPr lang="en-CA" sz="1050" dirty="0"/>
              <a:t>based on past 9-year reference period (2016-2024)</a:t>
            </a:r>
            <a:endParaRPr sz="1050" dirty="0"/>
          </a:p>
        </p:txBody>
      </p:sp>
      <p:sp>
        <p:nvSpPr>
          <p:cNvPr id="8" name="Google Shape;103;p6">
            <a:extLst>
              <a:ext uri="{FF2B5EF4-FFF2-40B4-BE49-F238E27FC236}">
                <a16:creationId xmlns:a16="http://schemas.microsoft.com/office/drawing/2014/main" id="{CD2A5CDF-F131-CE25-D794-062C6C1F747D}"/>
              </a:ext>
            </a:extLst>
          </p:cNvPr>
          <p:cNvSpPr txBox="1"/>
          <p:nvPr/>
        </p:nvSpPr>
        <p:spPr>
          <a:xfrm>
            <a:off x="1324903" y="4635497"/>
            <a:ext cx="2584855" cy="184636"/>
          </a:xfrm>
          <a:prstGeom prst="rect">
            <a:avLst/>
          </a:prstGeom>
          <a:noFill/>
          <a:ln>
            <a:noFill/>
          </a:ln>
        </p:spPr>
        <p:txBody>
          <a:bodyPr spcFirstLastPara="1" wrap="square" lIns="68569" tIns="34275" rIns="68569" bIns="34275" anchor="t" anchorCtr="0">
            <a:spAutoFit/>
          </a:bodyPr>
          <a:lstStyle/>
          <a:p>
            <a:r>
              <a:rPr lang="en-CA" sz="750" b="1" dirty="0">
                <a:latin typeface="Times New Roman" panose="02020603050405020304" pitchFamily="18" charset="0"/>
                <a:cs typeface="Times New Roman" panose="02020603050405020304" pitchFamily="18" charset="0"/>
              </a:rPr>
              <a:t>Source: </a:t>
            </a:r>
            <a:r>
              <a:rPr lang="en-CA" sz="750" dirty="0">
                <a:latin typeface="Times New Roman" panose="02020603050405020304" pitchFamily="18" charset="0"/>
                <a:cs typeface="Times New Roman" panose="02020603050405020304" pitchFamily="18" charset="0"/>
              </a:rPr>
              <a:t>Arctic and Antarctic Research Institute</a:t>
            </a:r>
            <a:endParaRPr sz="75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B808BDC-0B76-939D-5F55-71BE3C9953E1}"/>
              </a:ext>
            </a:extLst>
          </p:cNvPr>
          <p:cNvSpPr txBox="1"/>
          <p:nvPr/>
        </p:nvSpPr>
        <p:spPr>
          <a:xfrm>
            <a:off x="1051414" y="1331379"/>
            <a:ext cx="3438891" cy="415498"/>
          </a:xfrm>
          <a:prstGeom prst="rect">
            <a:avLst/>
          </a:prstGeom>
          <a:noFill/>
        </p:spPr>
        <p:txBody>
          <a:bodyPr wrap="square">
            <a:spAutoFit/>
          </a:bodyPr>
          <a:lstStyle/>
          <a:p>
            <a:pPr algn="ctr">
              <a:buSzPts val="1800"/>
            </a:pPr>
            <a:r>
              <a:rPr lang="en-US" sz="1050" b="1" dirty="0">
                <a:solidFill>
                  <a:schemeClr val="dk1"/>
                </a:solidFill>
              </a:rPr>
              <a:t>Ice Concentration Sep 23-26, 2025</a:t>
            </a:r>
          </a:p>
          <a:p>
            <a:pPr algn="ctr">
              <a:buSzPts val="1800"/>
            </a:pPr>
            <a:r>
              <a:rPr lang="en-US" sz="1050" b="1" dirty="0">
                <a:solidFill>
                  <a:schemeClr val="dk1"/>
                </a:solidFill>
              </a:rPr>
              <a:t>Ice Charts</a:t>
            </a:r>
          </a:p>
        </p:txBody>
      </p:sp>
      <p:graphicFrame>
        <p:nvGraphicFramePr>
          <p:cNvPr id="11" name="Google Shape;211;p24">
            <a:extLst>
              <a:ext uri="{FF2B5EF4-FFF2-40B4-BE49-F238E27FC236}">
                <a16:creationId xmlns:a16="http://schemas.microsoft.com/office/drawing/2014/main" id="{848F0284-2077-0A73-9315-45FB427E5346}"/>
              </a:ext>
            </a:extLst>
          </p:cNvPr>
          <p:cNvGraphicFramePr/>
          <p:nvPr>
            <p:extLst>
              <p:ext uri="{D42A27DB-BD31-4B8C-83A1-F6EECF244321}">
                <p14:modId xmlns:p14="http://schemas.microsoft.com/office/powerpoint/2010/main" val="2443680656"/>
              </p:ext>
            </p:extLst>
          </p:nvPr>
        </p:nvGraphicFramePr>
        <p:xfrm>
          <a:off x="4332472" y="1072818"/>
          <a:ext cx="3610390" cy="3805179"/>
        </p:xfrm>
        <a:graphic>
          <a:graphicData uri="http://schemas.openxmlformats.org/drawingml/2006/table">
            <a:tbl>
              <a:tblPr>
                <a:noFill/>
              </a:tblPr>
              <a:tblGrid>
                <a:gridCol w="1023534">
                  <a:extLst>
                    <a:ext uri="{9D8B030D-6E8A-4147-A177-3AD203B41FA5}">
                      <a16:colId xmlns:a16="http://schemas.microsoft.com/office/drawing/2014/main" val="20000"/>
                    </a:ext>
                  </a:extLst>
                </a:gridCol>
                <a:gridCol w="920188">
                  <a:extLst>
                    <a:ext uri="{9D8B030D-6E8A-4147-A177-3AD203B41FA5}">
                      <a16:colId xmlns:a16="http://schemas.microsoft.com/office/drawing/2014/main" val="20001"/>
                    </a:ext>
                  </a:extLst>
                </a:gridCol>
                <a:gridCol w="1666668">
                  <a:extLst>
                    <a:ext uri="{9D8B030D-6E8A-4147-A177-3AD203B41FA5}">
                      <a16:colId xmlns:a16="http://schemas.microsoft.com/office/drawing/2014/main" val="20002"/>
                    </a:ext>
                  </a:extLst>
                </a:gridCol>
              </a:tblGrid>
              <a:tr h="488369">
                <a:tc>
                  <a:txBody>
                    <a:bodyPr/>
                    <a:lstStyle/>
                    <a:p>
                      <a:pPr marL="0" marR="0" lvl="0" indent="0" algn="l" rtl="0">
                        <a:lnSpc>
                          <a:spcPct val="115000"/>
                        </a:lnSpc>
                        <a:spcBef>
                          <a:spcPts val="0"/>
                        </a:spcBef>
                        <a:spcAft>
                          <a:spcPts val="0"/>
                        </a:spcAft>
                        <a:buNone/>
                      </a:pPr>
                      <a:r>
                        <a:rPr lang="en-CA" sz="800" b="1" u="none" strike="noStrike" cap="none">
                          <a:solidFill>
                            <a:srgbClr val="000000"/>
                          </a:solidFill>
                          <a:latin typeface="Arial"/>
                          <a:ea typeface="Arial"/>
                          <a:cs typeface="Arial"/>
                          <a:sym typeface="Arial"/>
                        </a:rPr>
                        <a:t>Regions </a:t>
                      </a:r>
                      <a:endParaRPr sz="800" u="none" strike="noStrike" cap="none">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CanSIPSv3.0 Sea- Ice Forecast Confidence</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CA" sz="800" b="1" u="none" strike="noStrike" cap="none" dirty="0">
                          <a:solidFill>
                            <a:srgbClr val="000000"/>
                          </a:solidFill>
                          <a:latin typeface="Arial"/>
                          <a:ea typeface="Arial"/>
                          <a:cs typeface="Arial"/>
                          <a:sym typeface="Arial"/>
                        </a:rPr>
                        <a:t>CanSIPSv3.0 Sea-Ice Freeze-up Forecast</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69101">
                <a:tc>
                  <a:txBody>
                    <a:bodyPr/>
                    <a:lstStyle/>
                    <a:p>
                      <a:pPr marL="0" marR="0" lvl="0" indent="0" algn="l" rtl="0">
                        <a:lnSpc>
                          <a:spcPct val="115000"/>
                        </a:lnSpc>
                        <a:spcBef>
                          <a:spcPts val="0"/>
                        </a:spcBef>
                        <a:spcAft>
                          <a:spcPts val="0"/>
                        </a:spcAft>
                        <a:buClr>
                          <a:srgbClr val="000000"/>
                        </a:buClr>
                        <a:buSzPts val="1100"/>
                        <a:buFont typeface="Arial"/>
                        <a:buNone/>
                      </a:pPr>
                      <a:r>
                        <a:rPr lang="en-CA" sz="800" u="none" strike="noStrike" cap="none">
                          <a:solidFill>
                            <a:srgbClr val="000000"/>
                          </a:solidFill>
                          <a:latin typeface="Arial"/>
                          <a:ea typeface="Arial"/>
                          <a:cs typeface="Arial"/>
                          <a:sym typeface="Arial"/>
                        </a:rPr>
                        <a:t>Baffin Bay</a:t>
                      </a:r>
                      <a:endParaRPr sz="800" u="none" strike="noStrike" cap="none">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dirty="0"/>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269101">
                <a:tc>
                  <a:txBody>
                    <a:bodyPr/>
                    <a:lstStyle/>
                    <a:p>
                      <a:pPr marL="0" marR="0" lvl="0" indent="0" algn="l" rtl="0">
                        <a:lnSpc>
                          <a:spcPct val="115000"/>
                        </a:lnSpc>
                        <a:spcBef>
                          <a:spcPts val="0"/>
                        </a:spcBef>
                        <a:spcAft>
                          <a:spcPts val="0"/>
                        </a:spcAft>
                        <a:buClr>
                          <a:srgbClr val="000000"/>
                        </a:buClr>
                        <a:buSzPts val="1100"/>
                        <a:buFont typeface="Arial"/>
                        <a:buNone/>
                      </a:pPr>
                      <a:r>
                        <a:rPr lang="en-CA" sz="800" u="none" strike="noStrike" cap="none" dirty="0">
                          <a:solidFill>
                            <a:srgbClr val="000000"/>
                          </a:solidFill>
                          <a:latin typeface="Arial"/>
                          <a:ea typeface="Arial"/>
                          <a:cs typeface="Arial"/>
                          <a:sym typeface="Arial"/>
                        </a:rPr>
                        <a:t>Labrador Sea</a:t>
                      </a:r>
                      <a:endParaRPr sz="1100" dirty="0"/>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232297">
                <a:tc>
                  <a:txBody>
                    <a:bodyPr/>
                    <a:lstStyle/>
                    <a:p>
                      <a:pPr marL="0" marR="0" lvl="0" indent="0" algn="l" rtl="0">
                        <a:lnSpc>
                          <a:spcPct val="115000"/>
                        </a:lnSpc>
                        <a:spcBef>
                          <a:spcPts val="0"/>
                        </a:spcBef>
                        <a:spcAft>
                          <a:spcPts val="0"/>
                        </a:spcAft>
                        <a:buClr>
                          <a:srgbClr val="000000"/>
                        </a:buClr>
                        <a:buSzPts val="1100"/>
                        <a:buFont typeface="Arial"/>
                        <a:buNone/>
                      </a:pPr>
                      <a:r>
                        <a:rPr lang="en-CA" sz="800" u="none" strike="noStrike" cap="none" dirty="0">
                          <a:solidFill>
                            <a:srgbClr val="000000"/>
                          </a:solidFill>
                          <a:latin typeface="Arial"/>
                          <a:ea typeface="Arial"/>
                          <a:cs typeface="Arial"/>
                          <a:sym typeface="Arial"/>
                        </a:rPr>
                        <a:t>Hudson Bay</a:t>
                      </a:r>
                      <a:endParaRPr sz="1100" dirty="0"/>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232297">
                <a:tc>
                  <a:txBody>
                    <a:bodyPr/>
                    <a:lstStyle/>
                    <a:p>
                      <a:pPr marL="0" marR="0" lvl="0" indent="0" algn="l" rtl="0">
                        <a:lnSpc>
                          <a:spcPct val="115000"/>
                        </a:lnSpc>
                        <a:spcBef>
                          <a:spcPts val="0"/>
                        </a:spcBef>
                        <a:spcAft>
                          <a:spcPts val="0"/>
                        </a:spcAft>
                        <a:buClr>
                          <a:srgbClr val="000000"/>
                        </a:buClr>
                        <a:buSzPts val="1100"/>
                        <a:buFont typeface="Arial"/>
                        <a:buNone/>
                      </a:pPr>
                      <a:r>
                        <a:rPr lang="en-US" sz="800" u="none" strike="noStrike" cap="none" dirty="0">
                          <a:solidFill>
                            <a:schemeClr val="dk1"/>
                          </a:solidFill>
                          <a:latin typeface="Arial"/>
                          <a:ea typeface="Arial"/>
                          <a:cs typeface="Arial"/>
                          <a:sym typeface="Arial"/>
                        </a:rPr>
                        <a:t>CAA</a:t>
                      </a: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r h="232297">
                <a:tc>
                  <a:txBody>
                    <a:bodyPr/>
                    <a:lstStyle/>
                    <a:p>
                      <a:pPr marL="0" marR="0" lvl="0" indent="0" algn="l" rtl="0">
                        <a:lnSpc>
                          <a:spcPct val="115000"/>
                        </a:lnSpc>
                        <a:spcBef>
                          <a:spcPts val="0"/>
                        </a:spcBef>
                        <a:spcAft>
                          <a:spcPts val="0"/>
                        </a:spcAft>
                        <a:buClr>
                          <a:srgbClr val="000000"/>
                        </a:buClr>
                        <a:buSzPts val="1100"/>
                        <a:buFont typeface="Arial"/>
                        <a:buNone/>
                      </a:pPr>
                      <a:r>
                        <a:rPr lang="en-CA" sz="800" u="none" strike="noStrike" cap="none" dirty="0">
                          <a:solidFill>
                            <a:schemeClr val="dk1"/>
                          </a:solidFill>
                          <a:latin typeface="Arial"/>
                          <a:ea typeface="Arial"/>
                          <a:cs typeface="Arial"/>
                          <a:sym typeface="Arial"/>
                        </a:rPr>
                        <a:t>Beaufort Sea</a:t>
                      </a: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5"/>
                  </a:ext>
                </a:extLst>
              </a:tr>
              <a:tr h="232297">
                <a:tc>
                  <a:txBody>
                    <a:bodyPr/>
                    <a:lstStyle/>
                    <a:p>
                      <a:pPr marL="0" marR="0" lvl="0" indent="0" algn="l" rtl="0">
                        <a:lnSpc>
                          <a:spcPct val="115000"/>
                        </a:lnSpc>
                        <a:spcBef>
                          <a:spcPts val="0"/>
                        </a:spcBef>
                        <a:spcAft>
                          <a:spcPts val="0"/>
                        </a:spcAft>
                        <a:buClr>
                          <a:srgbClr val="000000"/>
                        </a:buClr>
                        <a:buSzPts val="1100"/>
                        <a:buFont typeface="Arial"/>
                        <a:buNone/>
                      </a:pPr>
                      <a:r>
                        <a:rPr lang="en-CA" sz="800" u="none" strike="noStrike" cap="none" dirty="0">
                          <a:solidFill>
                            <a:schemeClr val="dk1"/>
                          </a:solidFill>
                          <a:latin typeface="Arial"/>
                          <a:ea typeface="Arial"/>
                          <a:cs typeface="Arial"/>
                          <a:sym typeface="Arial"/>
                        </a:rPr>
                        <a:t>Bering Sea</a:t>
                      </a: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rgbClr val="000000"/>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rgbClr val="000000"/>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3568723706"/>
                  </a:ext>
                </a:extLst>
              </a:tr>
              <a:tr h="232297">
                <a:tc>
                  <a:txBody>
                    <a:bodyPr/>
                    <a:lstStyle/>
                    <a:p>
                      <a:pPr marL="0" marR="0" lvl="0" indent="0" algn="l" rtl="0">
                        <a:lnSpc>
                          <a:spcPct val="115000"/>
                        </a:lnSpc>
                        <a:spcBef>
                          <a:spcPts val="0"/>
                        </a:spcBef>
                        <a:spcAft>
                          <a:spcPts val="0"/>
                        </a:spcAft>
                        <a:buClr>
                          <a:srgbClr val="000000"/>
                        </a:buClr>
                        <a:buSzPts val="1100"/>
                        <a:buFont typeface="Arial"/>
                        <a:buNone/>
                      </a:pPr>
                      <a:r>
                        <a:rPr lang="en-US" sz="800" u="none" strike="noStrike" cap="none" dirty="0">
                          <a:solidFill>
                            <a:schemeClr val="dk1"/>
                          </a:solidFill>
                          <a:latin typeface="Arial"/>
                          <a:ea typeface="Arial"/>
                          <a:cs typeface="Arial"/>
                          <a:sym typeface="Arial"/>
                        </a:rPr>
                        <a:t>Sea of Okhotsk</a:t>
                      </a: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lang="en-US" sz="800" u="none" strike="noStrike" cap="none" dirty="0">
                        <a:solidFill>
                          <a:schemeClr val="dk1"/>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lang="en-CA" sz="800" u="none" strike="noStrike" cap="none" dirty="0">
                        <a:solidFill>
                          <a:schemeClr val="dk1"/>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3429173328"/>
                  </a:ext>
                </a:extLst>
              </a:tr>
              <a:tr h="232297">
                <a:tc>
                  <a:txBody>
                    <a:bodyPr/>
                    <a:lstStyle/>
                    <a:p>
                      <a:pPr marL="0" marR="0" lvl="0" indent="0" algn="l" rtl="0">
                        <a:lnSpc>
                          <a:spcPct val="115000"/>
                        </a:lnSpc>
                        <a:spcBef>
                          <a:spcPts val="0"/>
                        </a:spcBef>
                        <a:spcAft>
                          <a:spcPts val="0"/>
                        </a:spcAft>
                        <a:buClr>
                          <a:srgbClr val="000000"/>
                        </a:buClr>
                        <a:buSzPts val="1100"/>
                        <a:buFont typeface="Arial"/>
                        <a:buNone/>
                      </a:pPr>
                      <a:r>
                        <a:rPr lang="en-CA" sz="800" u="none" strike="noStrike" cap="none" dirty="0">
                          <a:solidFill>
                            <a:schemeClr val="dk1"/>
                          </a:solidFill>
                          <a:latin typeface="Arial"/>
                          <a:ea typeface="Arial"/>
                          <a:cs typeface="Arial"/>
                          <a:sym typeface="Arial"/>
                        </a:rPr>
                        <a:t>Chukchi Sea (E)</a:t>
                      </a:r>
                      <a:endParaRPr sz="1100" dirty="0"/>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rgbClr val="000000"/>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rgbClr val="000000"/>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7"/>
                  </a:ext>
                </a:extLst>
              </a:tr>
              <a:tr h="232297">
                <a:tc>
                  <a:txBody>
                    <a:bodyPr/>
                    <a:lstStyle/>
                    <a:p>
                      <a:pPr marL="0" marR="0" lvl="0" indent="0" algn="l" rtl="0">
                        <a:lnSpc>
                          <a:spcPct val="115000"/>
                        </a:lnSpc>
                        <a:spcBef>
                          <a:spcPts val="0"/>
                        </a:spcBef>
                        <a:spcAft>
                          <a:spcPts val="0"/>
                        </a:spcAft>
                        <a:buClr>
                          <a:srgbClr val="000000"/>
                        </a:buClr>
                        <a:buSzPts val="1100"/>
                        <a:buFont typeface="Arial"/>
                        <a:buNone/>
                      </a:pPr>
                      <a:r>
                        <a:rPr lang="en-US" sz="800" dirty="0"/>
                        <a:t>East Siberian Sea</a:t>
                      </a:r>
                      <a:endParaRPr sz="800" dirty="0"/>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8"/>
                  </a:ext>
                </a:extLst>
              </a:tr>
              <a:tr h="232297">
                <a:tc>
                  <a:txBody>
                    <a:bodyPr/>
                    <a:lstStyle/>
                    <a:p>
                      <a:pPr marL="0" marR="0" lvl="0" indent="0" algn="l" rtl="0">
                        <a:lnSpc>
                          <a:spcPct val="115000"/>
                        </a:lnSpc>
                        <a:spcBef>
                          <a:spcPts val="0"/>
                        </a:spcBef>
                        <a:spcAft>
                          <a:spcPts val="0"/>
                        </a:spcAft>
                        <a:buClr>
                          <a:srgbClr val="000000"/>
                        </a:buClr>
                        <a:buSzPts val="1100"/>
                        <a:buFont typeface="Arial"/>
                        <a:buNone/>
                      </a:pPr>
                      <a:r>
                        <a:rPr lang="en-US" sz="800" dirty="0"/>
                        <a:t>Laptev Sea</a:t>
                      </a:r>
                      <a:endParaRPr sz="800" dirty="0"/>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09"/>
                  </a:ext>
                </a:extLst>
              </a:tr>
              <a:tr h="273872">
                <a:tc>
                  <a:txBody>
                    <a:bodyPr/>
                    <a:lstStyle/>
                    <a:p>
                      <a:pPr marL="0" marR="0" lvl="0" indent="0" algn="l" rtl="0">
                        <a:lnSpc>
                          <a:spcPct val="115000"/>
                        </a:lnSpc>
                        <a:spcBef>
                          <a:spcPts val="0"/>
                        </a:spcBef>
                        <a:spcAft>
                          <a:spcPts val="0"/>
                        </a:spcAft>
                        <a:buNone/>
                      </a:pPr>
                      <a:r>
                        <a:rPr lang="en-CA" sz="800" u="none" strike="noStrike" cap="none" dirty="0">
                          <a:solidFill>
                            <a:schemeClr val="dk1"/>
                          </a:solidFill>
                          <a:latin typeface="Arial"/>
                          <a:ea typeface="Arial"/>
                          <a:cs typeface="Arial"/>
                          <a:sym typeface="Arial"/>
                        </a:rPr>
                        <a:t>Kara Sea </a:t>
                      </a: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10"/>
                  </a:ext>
                </a:extLst>
              </a:tr>
              <a:tr h="258288">
                <a:tc>
                  <a:txBody>
                    <a:bodyPr/>
                    <a:lstStyle/>
                    <a:p>
                      <a:pPr marL="0" marR="0" lvl="0" indent="0" algn="l" rtl="0">
                        <a:lnSpc>
                          <a:spcPct val="115000"/>
                        </a:lnSpc>
                        <a:spcBef>
                          <a:spcPts val="0"/>
                        </a:spcBef>
                        <a:spcAft>
                          <a:spcPts val="0"/>
                        </a:spcAft>
                        <a:buNone/>
                      </a:pPr>
                      <a:r>
                        <a:rPr lang="en-CA" sz="800" u="none" strike="noStrike" cap="none" dirty="0">
                          <a:solidFill>
                            <a:srgbClr val="000000"/>
                          </a:solidFill>
                          <a:latin typeface="Arial"/>
                          <a:ea typeface="Arial"/>
                          <a:cs typeface="Arial"/>
                          <a:sym typeface="Arial"/>
                        </a:rPr>
                        <a:t>Barents Sea</a:t>
                      </a:r>
                      <a:endParaRPr sz="800" u="none" strike="noStrike" cap="none" dirty="0">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dirty="0"/>
                    </a:p>
                  </a:txBody>
                  <a:tcPr marL="47625" marR="47625" marT="47625" marB="47625">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rgbClr val="000000"/>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2289454835"/>
                  </a:ext>
                </a:extLst>
              </a:tr>
              <a:tr h="232297">
                <a:tc>
                  <a:txBody>
                    <a:bodyPr/>
                    <a:lstStyle/>
                    <a:p>
                      <a:pPr marL="0" marR="0" lvl="0" indent="0" algn="l" rtl="0">
                        <a:lnSpc>
                          <a:spcPct val="115000"/>
                        </a:lnSpc>
                        <a:spcBef>
                          <a:spcPts val="0"/>
                        </a:spcBef>
                        <a:spcAft>
                          <a:spcPts val="0"/>
                        </a:spcAft>
                        <a:buNone/>
                      </a:pPr>
                      <a:r>
                        <a:rPr lang="en-CA" sz="800" u="none" strike="noStrike" cap="none" dirty="0">
                          <a:solidFill>
                            <a:schemeClr val="dk1"/>
                          </a:solidFill>
                          <a:latin typeface="Arial"/>
                          <a:ea typeface="Arial"/>
                          <a:cs typeface="Arial"/>
                          <a:sym typeface="Arial"/>
                        </a:rPr>
                        <a:t>Greenland Sea (S)</a:t>
                      </a:r>
                      <a:endParaRPr sz="800" u="none" strike="noStrike" cap="none" dirty="0">
                        <a:solidFill>
                          <a:schemeClr val="dk1"/>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chemeClr val="dk1"/>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2"/>
                    </a:solidFill>
                  </a:tcPr>
                </a:tc>
                <a:tc>
                  <a:txBody>
                    <a:bodyPr/>
                    <a:lstStyle/>
                    <a:p>
                      <a:pPr marL="0" marR="0" lvl="0" indent="0" algn="l" rtl="0">
                        <a:lnSpc>
                          <a:spcPct val="115000"/>
                        </a:lnSpc>
                        <a:spcBef>
                          <a:spcPts val="0"/>
                        </a:spcBef>
                        <a:spcAft>
                          <a:spcPts val="0"/>
                        </a:spcAft>
                        <a:buNone/>
                      </a:pPr>
                      <a:endParaRPr sz="800" u="none" strike="noStrike" cap="none" dirty="0">
                        <a:solidFill>
                          <a:schemeClr val="dk1"/>
                        </a:solidFill>
                        <a:latin typeface="Arial"/>
                        <a:ea typeface="Arial"/>
                        <a:cs typeface="Arial"/>
                        <a:sym typeface="Arial"/>
                      </a:endParaRPr>
                    </a:p>
                  </a:txBody>
                  <a:tcPr marL="47625" marR="47625" marT="47625" marB="47625">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2"/>
                    </a:solidFill>
                  </a:tcPr>
                </a:tc>
                <a:extLst>
                  <a:ext uri="{0D108BD9-81ED-4DB2-BD59-A6C34878D82A}">
                    <a16:rowId xmlns:a16="http://schemas.microsoft.com/office/drawing/2014/main" val="10012"/>
                  </a:ext>
                </a:extLst>
              </a:tr>
            </a:tbl>
          </a:graphicData>
        </a:graphic>
      </p:graphicFrame>
      <p:pic>
        <p:nvPicPr>
          <p:cNvPr id="1026" name="Picture 2">
            <a:extLst>
              <a:ext uri="{FF2B5EF4-FFF2-40B4-BE49-F238E27FC236}">
                <a16:creationId xmlns:a16="http://schemas.microsoft.com/office/drawing/2014/main" id="{9DDF0AAF-C9B4-8F30-3EE1-310B03658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609" y="1723795"/>
            <a:ext cx="2900168" cy="2971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8772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736639" y="4247300"/>
            <a:ext cx="1816821" cy="213585"/>
          </a:xfrm>
          <a:prstGeom prst="rect">
            <a:avLst/>
          </a:prstGeom>
          <a:noFill/>
        </p:spPr>
        <p:txBody>
          <a:bodyPr wrap="square" rtlCol="0">
            <a:spAutoFit/>
          </a:bodyPr>
          <a:lstStyle/>
          <a:p>
            <a:r>
              <a:rPr lang="en-CA" sz="788" dirty="0">
                <a:latin typeface="Arial" panose="020B0604020202020204" pitchFamily="34" charset="0"/>
                <a:cs typeface="Arial" panose="020B0604020202020204" pitchFamily="34" charset="0"/>
              </a:rPr>
              <a:t>*compared to 2016-2024 average</a:t>
            </a:r>
          </a:p>
        </p:txBody>
      </p:sp>
      <p:sp>
        <p:nvSpPr>
          <p:cNvPr id="2" name="TextBox 1">
            <a:extLst>
              <a:ext uri="{FF2B5EF4-FFF2-40B4-BE49-F238E27FC236}">
                <a16:creationId xmlns:a16="http://schemas.microsoft.com/office/drawing/2014/main" id="{66213549-14AF-D30A-828B-65220E470091}"/>
              </a:ext>
            </a:extLst>
          </p:cNvPr>
          <p:cNvSpPr txBox="1"/>
          <p:nvPr/>
        </p:nvSpPr>
        <p:spPr>
          <a:xfrm>
            <a:off x="1433087" y="673225"/>
            <a:ext cx="6133165" cy="459806"/>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Predicted freeze-up dates (for concentrations rising above 50%)</a:t>
            </a:r>
          </a:p>
          <a:p>
            <a:pPr algn="ctr">
              <a:spcBef>
                <a:spcPts val="338"/>
              </a:spcBef>
            </a:pPr>
            <a:r>
              <a:rPr lang="en-US" sz="788" b="1" dirty="0">
                <a:latin typeface="Arial" panose="020B0604020202020204" pitchFamily="34" charset="0"/>
                <a:cs typeface="Arial" panose="020B0604020202020204" pitchFamily="34" charset="0"/>
              </a:rPr>
              <a:t>Deterministic forecast from October 1, 2025</a:t>
            </a:r>
            <a:endParaRPr lang="en-CA" sz="788"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50F6ED-EB1C-AE2B-F2DA-11E02664EB93}"/>
              </a:ext>
            </a:extLst>
          </p:cNvPr>
          <p:cNvSpPr txBox="1"/>
          <p:nvPr/>
        </p:nvSpPr>
        <p:spPr>
          <a:xfrm>
            <a:off x="1450826" y="1463103"/>
            <a:ext cx="1494704" cy="334835"/>
          </a:xfrm>
          <a:prstGeom prst="rect">
            <a:avLst/>
          </a:prstGeom>
          <a:noFill/>
        </p:spPr>
        <p:txBody>
          <a:bodyPr wrap="square" rtlCol="0">
            <a:spAutoFit/>
          </a:bodyPr>
          <a:lstStyle/>
          <a:p>
            <a:pPr algn="ctr" defTabSz="514350"/>
            <a:r>
              <a:rPr lang="en-CA" sz="788" dirty="0">
                <a:solidFill>
                  <a:prstClr val="black"/>
                </a:solidFill>
                <a:latin typeface="Arial" panose="020B0604020202020204" pitchFamily="34" charset="0"/>
                <a:cs typeface="Arial" panose="020B0604020202020204" pitchFamily="34" charset="0"/>
              </a:rPr>
              <a:t>2025 Freeze-Up Date (bias corrected)</a:t>
            </a:r>
          </a:p>
        </p:txBody>
      </p:sp>
      <p:sp>
        <p:nvSpPr>
          <p:cNvPr id="6" name="TextBox 5">
            <a:extLst>
              <a:ext uri="{FF2B5EF4-FFF2-40B4-BE49-F238E27FC236}">
                <a16:creationId xmlns:a16="http://schemas.microsoft.com/office/drawing/2014/main" id="{DEB0C570-60FA-773E-79F7-E004B71574A6}"/>
              </a:ext>
            </a:extLst>
          </p:cNvPr>
          <p:cNvSpPr txBox="1"/>
          <p:nvPr/>
        </p:nvSpPr>
        <p:spPr>
          <a:xfrm>
            <a:off x="5682050" y="1454354"/>
            <a:ext cx="2202608" cy="334835"/>
          </a:xfrm>
          <a:prstGeom prst="rect">
            <a:avLst/>
          </a:prstGeom>
          <a:noFill/>
        </p:spPr>
        <p:txBody>
          <a:bodyPr wrap="square" rtlCol="0">
            <a:spAutoFit/>
          </a:bodyPr>
          <a:lstStyle/>
          <a:p>
            <a:pPr algn="ctr" defTabSz="514350"/>
            <a:r>
              <a:rPr lang="en-CA" sz="788" dirty="0">
                <a:solidFill>
                  <a:prstClr val="black"/>
                </a:solidFill>
                <a:latin typeface="Arial" panose="020B0604020202020204" pitchFamily="34" charset="0"/>
                <a:cs typeface="Arial" panose="020B0604020202020204" pitchFamily="34" charset="0"/>
              </a:rPr>
              <a:t>Historical Skill 1995-2024</a:t>
            </a:r>
          </a:p>
          <a:p>
            <a:pPr algn="ctr" defTabSz="514350"/>
            <a:r>
              <a:rPr lang="en-CA" sz="788" dirty="0">
                <a:solidFill>
                  <a:prstClr val="black"/>
                </a:solidFill>
                <a:latin typeface="Arial" panose="020B0604020202020204" pitchFamily="34" charset="0"/>
                <a:cs typeface="Arial" panose="020B0604020202020204" pitchFamily="34" charset="0"/>
              </a:rPr>
              <a:t>(anomaly correlation </a:t>
            </a:r>
            <a:r>
              <a:rPr lang="en-CA" sz="788" dirty="0" err="1">
                <a:solidFill>
                  <a:prstClr val="black"/>
                </a:solidFill>
                <a:latin typeface="Arial" panose="020B0604020202020204" pitchFamily="34" charset="0"/>
                <a:cs typeface="Arial" panose="020B0604020202020204" pitchFamily="34" charset="0"/>
              </a:rPr>
              <a:t>detrended</a:t>
            </a:r>
            <a:r>
              <a:rPr lang="en-CA" sz="788" dirty="0">
                <a:solidFill>
                  <a:prstClr val="black"/>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28BC41F2-0AC8-DD06-0C38-799207664C5E}"/>
              </a:ext>
            </a:extLst>
          </p:cNvPr>
          <p:cNvSpPr txBox="1"/>
          <p:nvPr/>
        </p:nvSpPr>
        <p:spPr>
          <a:xfrm>
            <a:off x="3756583" y="1454355"/>
            <a:ext cx="1494704" cy="334835"/>
          </a:xfrm>
          <a:prstGeom prst="rect">
            <a:avLst/>
          </a:prstGeom>
          <a:noFill/>
        </p:spPr>
        <p:txBody>
          <a:bodyPr wrap="square" rtlCol="0">
            <a:spAutoFit/>
          </a:bodyPr>
          <a:lstStyle/>
          <a:p>
            <a:pPr algn="ctr" defTabSz="514350"/>
            <a:r>
              <a:rPr lang="en-CA" sz="788" dirty="0">
                <a:solidFill>
                  <a:prstClr val="black"/>
                </a:solidFill>
                <a:latin typeface="Arial" panose="020B0604020202020204" pitchFamily="34" charset="0"/>
                <a:cs typeface="Arial" panose="020B0604020202020204" pitchFamily="34" charset="0"/>
              </a:rPr>
              <a:t>2025 Freeze-Up Date Anomaly*</a:t>
            </a:r>
          </a:p>
        </p:txBody>
      </p:sp>
      <p:pic>
        <p:nvPicPr>
          <p:cNvPr id="12" name="Picture 11" descr="A map of the arctic&#10;&#10;AI-generated content may be incorrect.">
            <a:extLst>
              <a:ext uri="{FF2B5EF4-FFF2-40B4-BE49-F238E27FC236}">
                <a16:creationId xmlns:a16="http://schemas.microsoft.com/office/drawing/2014/main" id="{59AB77BF-2A36-5135-8852-06AC2A5C3737}"/>
              </a:ext>
            </a:extLst>
          </p:cNvPr>
          <p:cNvPicPr>
            <a:picLocks noChangeAspect="1"/>
          </p:cNvPicPr>
          <p:nvPr/>
        </p:nvPicPr>
        <p:blipFill>
          <a:blip r:embed="rId2" cstate="print">
            <a:extLst>
              <a:ext uri="{28A0092B-C50C-407E-A947-70E740481C1C}">
                <a14:useLocalDpi xmlns:a14="http://schemas.microsoft.com/office/drawing/2010/main" val="0"/>
              </a:ext>
            </a:extLst>
          </a:blip>
          <a:srcRect t="7079"/>
          <a:stretch>
            <a:fillRect/>
          </a:stretch>
        </p:blipFill>
        <p:spPr>
          <a:xfrm>
            <a:off x="1261380" y="1875764"/>
            <a:ext cx="2289784" cy="2415572"/>
          </a:xfrm>
          <a:prstGeom prst="rect">
            <a:avLst/>
          </a:prstGeom>
        </p:spPr>
      </p:pic>
      <p:pic>
        <p:nvPicPr>
          <p:cNvPr id="18" name="Picture 17" descr="A map of the world with different colors&#10;&#10;AI-generated content may be incorrect.">
            <a:extLst>
              <a:ext uri="{FF2B5EF4-FFF2-40B4-BE49-F238E27FC236}">
                <a16:creationId xmlns:a16="http://schemas.microsoft.com/office/drawing/2014/main" id="{47C05066-0739-D670-C4C8-D5EC1C5FEB5A}"/>
              </a:ext>
            </a:extLst>
          </p:cNvPr>
          <p:cNvPicPr>
            <a:picLocks noChangeAspect="1"/>
          </p:cNvPicPr>
          <p:nvPr/>
        </p:nvPicPr>
        <p:blipFill>
          <a:blip r:embed="rId3" cstate="print">
            <a:extLst>
              <a:ext uri="{28A0092B-C50C-407E-A947-70E740481C1C}">
                <a14:useLocalDpi xmlns:a14="http://schemas.microsoft.com/office/drawing/2010/main" val="0"/>
              </a:ext>
            </a:extLst>
          </a:blip>
          <a:srcRect l="12805" t="8316"/>
          <a:stretch>
            <a:fillRect/>
          </a:stretch>
        </p:blipFill>
        <p:spPr>
          <a:xfrm>
            <a:off x="3591836" y="1902901"/>
            <a:ext cx="2202608" cy="2361298"/>
          </a:xfrm>
          <a:prstGeom prst="rect">
            <a:avLst/>
          </a:prstGeom>
        </p:spPr>
      </p:pic>
      <p:pic>
        <p:nvPicPr>
          <p:cNvPr id="19" name="Picture 18" descr="A map of the arctic&#10;&#10;AI-generated content may be incorrect.">
            <a:extLst>
              <a:ext uri="{FF2B5EF4-FFF2-40B4-BE49-F238E27FC236}">
                <a16:creationId xmlns:a16="http://schemas.microsoft.com/office/drawing/2014/main" id="{7FA3DEC5-CA14-DEF4-5754-2991E3E636BD}"/>
              </a:ext>
            </a:extLst>
          </p:cNvPr>
          <p:cNvPicPr>
            <a:picLocks noChangeAspect="1"/>
          </p:cNvPicPr>
          <p:nvPr/>
        </p:nvPicPr>
        <p:blipFill>
          <a:blip r:embed="rId4" cstate="print">
            <a:extLst>
              <a:ext uri="{28A0092B-C50C-407E-A947-70E740481C1C}">
                <a14:useLocalDpi xmlns:a14="http://schemas.microsoft.com/office/drawing/2010/main" val="0"/>
              </a:ext>
            </a:extLst>
          </a:blip>
          <a:srcRect t="7392"/>
          <a:stretch>
            <a:fillRect/>
          </a:stretch>
        </p:blipFill>
        <p:spPr>
          <a:xfrm>
            <a:off x="5816539" y="1882294"/>
            <a:ext cx="2149823" cy="2384437"/>
          </a:xfrm>
          <a:prstGeom prst="rect">
            <a:avLst/>
          </a:prstGeom>
        </p:spPr>
      </p:pic>
      <p:sp>
        <p:nvSpPr>
          <p:cNvPr id="3" name="Google Shape;188;p23">
            <a:extLst>
              <a:ext uri="{FF2B5EF4-FFF2-40B4-BE49-F238E27FC236}">
                <a16:creationId xmlns:a16="http://schemas.microsoft.com/office/drawing/2014/main" id="{5BC4AA3C-8363-BE9A-9BE7-3A51D137B940}"/>
              </a:ext>
            </a:extLst>
          </p:cNvPr>
          <p:cNvSpPr txBox="1"/>
          <p:nvPr/>
        </p:nvSpPr>
        <p:spPr>
          <a:xfrm>
            <a:off x="5206982" y="4694002"/>
            <a:ext cx="3069900" cy="288225"/>
          </a:xfrm>
          <a:prstGeom prst="rect">
            <a:avLst/>
          </a:prstGeom>
          <a:noFill/>
          <a:ln>
            <a:noFill/>
          </a:ln>
        </p:spPr>
        <p:txBody>
          <a:bodyPr spcFirstLastPara="1" wrap="square" lIns="91425" tIns="91425" rIns="91425" bIns="91425" anchor="t" anchorCtr="0">
            <a:noAutofit/>
          </a:bodyPr>
          <a:lstStyle/>
          <a:p>
            <a:r>
              <a:rPr lang="en-CA" sz="875" b="1" dirty="0">
                <a:latin typeface="Calibri"/>
                <a:ea typeface="Calibri"/>
                <a:cs typeface="Calibri"/>
                <a:sym typeface="Calibri"/>
              </a:rPr>
              <a:t>Poor/Neutral</a:t>
            </a:r>
            <a:r>
              <a:rPr lang="en-CA" sz="875" dirty="0">
                <a:latin typeface="Calibri"/>
                <a:ea typeface="Calibri"/>
                <a:cs typeface="Calibri"/>
                <a:sym typeface="Calibri"/>
              </a:rPr>
              <a:t> historical skill for forecasted category</a:t>
            </a:r>
            <a:endParaRPr sz="875" dirty="0">
              <a:latin typeface="Calibri"/>
              <a:ea typeface="Calibri"/>
              <a:cs typeface="Calibri"/>
              <a:sym typeface="Calibri"/>
            </a:endParaRPr>
          </a:p>
        </p:txBody>
      </p:sp>
      <p:sp>
        <p:nvSpPr>
          <p:cNvPr id="4" name="Google Shape;192;p23">
            <a:extLst>
              <a:ext uri="{FF2B5EF4-FFF2-40B4-BE49-F238E27FC236}">
                <a16:creationId xmlns:a16="http://schemas.microsoft.com/office/drawing/2014/main" id="{FD379EB5-342C-86D6-FD35-442D3671CC9C}"/>
              </a:ext>
            </a:extLst>
          </p:cNvPr>
          <p:cNvSpPr/>
          <p:nvPr/>
        </p:nvSpPr>
        <p:spPr>
          <a:xfrm>
            <a:off x="4819449" y="4753535"/>
            <a:ext cx="441700" cy="203717"/>
          </a:xfrm>
          <a:prstGeom prst="ellipse">
            <a:avLst/>
          </a:prstGeom>
          <a:no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endParaRPr sz="1800">
              <a:latin typeface="Calibri"/>
              <a:ea typeface="Calibri"/>
              <a:cs typeface="Calibri"/>
              <a:sym typeface="Calibri"/>
            </a:endParaRPr>
          </a:p>
        </p:txBody>
      </p:sp>
      <p:sp>
        <p:nvSpPr>
          <p:cNvPr id="8" name="Google Shape;192;p23">
            <a:extLst>
              <a:ext uri="{FF2B5EF4-FFF2-40B4-BE49-F238E27FC236}">
                <a16:creationId xmlns:a16="http://schemas.microsoft.com/office/drawing/2014/main" id="{D46EE2C3-23C6-5AFC-19B8-C3EC6D8DEEB0}"/>
              </a:ext>
            </a:extLst>
          </p:cNvPr>
          <p:cNvSpPr/>
          <p:nvPr/>
        </p:nvSpPr>
        <p:spPr>
          <a:xfrm>
            <a:off x="6465939" y="1915654"/>
            <a:ext cx="275993" cy="555188"/>
          </a:xfrm>
          <a:prstGeom prst="ellipse">
            <a:avLst/>
          </a:prstGeom>
          <a:no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endParaRPr sz="1800">
              <a:latin typeface="Calibri"/>
              <a:ea typeface="Calibri"/>
              <a:cs typeface="Calibri"/>
              <a:sym typeface="Calibri"/>
            </a:endParaRPr>
          </a:p>
        </p:txBody>
      </p:sp>
      <p:sp>
        <p:nvSpPr>
          <p:cNvPr id="9" name="Google Shape;192;p23">
            <a:extLst>
              <a:ext uri="{FF2B5EF4-FFF2-40B4-BE49-F238E27FC236}">
                <a16:creationId xmlns:a16="http://schemas.microsoft.com/office/drawing/2014/main" id="{BEDEFB48-CEFD-5AEA-2008-682BD20D606D}"/>
              </a:ext>
            </a:extLst>
          </p:cNvPr>
          <p:cNvSpPr/>
          <p:nvPr/>
        </p:nvSpPr>
        <p:spPr>
          <a:xfrm>
            <a:off x="6003242" y="2571751"/>
            <a:ext cx="440601" cy="313628"/>
          </a:xfrm>
          <a:prstGeom prst="ellipse">
            <a:avLst/>
          </a:prstGeom>
          <a:no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endParaRPr sz="1800">
              <a:latin typeface="Calibri"/>
              <a:ea typeface="Calibri"/>
              <a:cs typeface="Calibri"/>
              <a:sym typeface="Calibri"/>
            </a:endParaRPr>
          </a:p>
        </p:txBody>
      </p:sp>
      <p:sp>
        <p:nvSpPr>
          <p:cNvPr id="10" name="Google Shape;192;p23">
            <a:extLst>
              <a:ext uri="{FF2B5EF4-FFF2-40B4-BE49-F238E27FC236}">
                <a16:creationId xmlns:a16="http://schemas.microsoft.com/office/drawing/2014/main" id="{20A2710C-E057-0F31-4DF9-4BF17F97C77C}"/>
              </a:ext>
            </a:extLst>
          </p:cNvPr>
          <p:cNvSpPr/>
          <p:nvPr/>
        </p:nvSpPr>
        <p:spPr>
          <a:xfrm>
            <a:off x="6379369" y="3732610"/>
            <a:ext cx="323255" cy="468897"/>
          </a:xfrm>
          <a:prstGeom prst="ellipse">
            <a:avLst/>
          </a:prstGeom>
          <a:no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endParaRPr sz="1800">
              <a:latin typeface="Calibri"/>
              <a:ea typeface="Calibri"/>
              <a:cs typeface="Calibri"/>
              <a:sym typeface="Calibri"/>
            </a:endParaRPr>
          </a:p>
        </p:txBody>
      </p:sp>
      <p:sp>
        <p:nvSpPr>
          <p:cNvPr id="11" name="Google Shape;192;p23">
            <a:extLst>
              <a:ext uri="{FF2B5EF4-FFF2-40B4-BE49-F238E27FC236}">
                <a16:creationId xmlns:a16="http://schemas.microsoft.com/office/drawing/2014/main" id="{E8EEF63B-BC0F-4121-5986-3141FDD3B462}"/>
              </a:ext>
            </a:extLst>
          </p:cNvPr>
          <p:cNvSpPr/>
          <p:nvPr/>
        </p:nvSpPr>
        <p:spPr>
          <a:xfrm>
            <a:off x="7011591" y="3084314"/>
            <a:ext cx="89297" cy="230507"/>
          </a:xfrm>
          <a:prstGeom prst="ellipse">
            <a:avLst/>
          </a:prstGeom>
          <a:no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endParaRPr sz="1800">
              <a:latin typeface="Calibri"/>
              <a:ea typeface="Calibri"/>
              <a:cs typeface="Calibri"/>
              <a:sym typeface="Calibri"/>
            </a:endParaRPr>
          </a:p>
        </p:txBody>
      </p:sp>
    </p:spTree>
    <p:extLst>
      <p:ext uri="{BB962C8B-B14F-4D97-AF65-F5344CB8AC3E}">
        <p14:creationId xmlns:p14="http://schemas.microsoft.com/office/powerpoint/2010/main" val="9880619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5" name="TextBox 4"/>
          <p:cNvSpPr txBox="1"/>
          <p:nvPr/>
        </p:nvSpPr>
        <p:spPr>
          <a:xfrm>
            <a:off x="1433087" y="673225"/>
            <a:ext cx="6133165" cy="667555"/>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Chance of Early, near-normal or late freeze-up dates relative to 2016-2024</a:t>
            </a:r>
          </a:p>
          <a:p>
            <a:pPr algn="ctr">
              <a:spcBef>
                <a:spcPts val="338"/>
              </a:spcBef>
            </a:pPr>
            <a:r>
              <a:rPr lang="en-US" sz="788" b="1" dirty="0">
                <a:latin typeface="Arial" panose="020B0604020202020204" pitchFamily="34" charset="0"/>
                <a:cs typeface="Arial" panose="020B0604020202020204" pitchFamily="34" charset="0"/>
              </a:rPr>
              <a:t>Probabilistic forecast from October 1, 2025</a:t>
            </a:r>
            <a:endParaRPr lang="en-CA" sz="788" b="1" dirty="0">
              <a:latin typeface="Arial" panose="020B0604020202020204" pitchFamily="34" charset="0"/>
              <a:cs typeface="Arial" panose="020B0604020202020204" pitchFamily="34" charset="0"/>
            </a:endParaRPr>
          </a:p>
        </p:txBody>
      </p:sp>
      <p:sp>
        <p:nvSpPr>
          <p:cNvPr id="13" name="TextBox 12"/>
          <p:cNvSpPr txBox="1"/>
          <p:nvPr/>
        </p:nvSpPr>
        <p:spPr>
          <a:xfrm>
            <a:off x="4499669" y="1352275"/>
            <a:ext cx="2666286" cy="300082"/>
          </a:xfrm>
          <a:prstGeom prst="rect">
            <a:avLst/>
          </a:prstGeom>
          <a:noFill/>
        </p:spPr>
        <p:txBody>
          <a:bodyPr wrap="square" rtlCol="0">
            <a:spAutoFit/>
          </a:bodyPr>
          <a:lstStyle/>
          <a:p>
            <a:r>
              <a:rPr lang="en" sz="675" dirty="0">
                <a:latin typeface="Arial" panose="020B0604020202020204" pitchFamily="34" charset="0"/>
                <a:cs typeface="Arial" panose="020B0604020202020204" pitchFamily="34" charset="0"/>
              </a:rPr>
              <a:t>In historical skill maps, white areas represent locations that were too seldom ice free in 1995-2024 for skill to be calculated </a:t>
            </a:r>
            <a:endParaRPr lang="en-CA" sz="675" dirty="0"/>
          </a:p>
        </p:txBody>
      </p:sp>
      <p:sp>
        <p:nvSpPr>
          <p:cNvPr id="18" name="Rectangle 17"/>
          <p:cNvSpPr/>
          <p:nvPr/>
        </p:nvSpPr>
        <p:spPr>
          <a:xfrm>
            <a:off x="2777155" y="1384879"/>
            <a:ext cx="579539" cy="105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88"/>
          </a:p>
        </p:txBody>
      </p:sp>
      <p:sp>
        <p:nvSpPr>
          <p:cNvPr id="20" name="TextBox 19"/>
          <p:cNvSpPr txBox="1"/>
          <p:nvPr/>
        </p:nvSpPr>
        <p:spPr>
          <a:xfrm>
            <a:off x="1291600" y="1204425"/>
            <a:ext cx="2911620" cy="334835"/>
          </a:xfrm>
          <a:prstGeom prst="rect">
            <a:avLst/>
          </a:prstGeom>
          <a:noFill/>
        </p:spPr>
        <p:txBody>
          <a:bodyPr wrap="square" rtlCol="0">
            <a:spAutoFit/>
          </a:bodyPr>
          <a:lstStyle/>
          <a:p>
            <a:pPr algn="ctr" defTabSz="514350"/>
            <a:r>
              <a:rPr lang="en-CA" sz="788" dirty="0">
                <a:solidFill>
                  <a:prstClr val="black"/>
                </a:solidFill>
                <a:latin typeface="Arial" panose="020B0604020202020204" pitchFamily="34" charset="0"/>
                <a:cs typeface="Arial" panose="020B0604020202020204" pitchFamily="34" charset="0"/>
              </a:rPr>
              <a:t>Probability for Early, Near-Normal, or Late FUD (cf. 2016-2024) CanSIPSv3 forecast from 1 October 2025 </a:t>
            </a:r>
          </a:p>
        </p:txBody>
      </p:sp>
      <p:sp>
        <p:nvSpPr>
          <p:cNvPr id="19" name="Rectangle 18">
            <a:extLst>
              <a:ext uri="{FF2B5EF4-FFF2-40B4-BE49-F238E27FC236}">
                <a16:creationId xmlns:a16="http://schemas.microsoft.com/office/drawing/2014/main" id="{357C6E89-04E2-B8D4-121C-549A3BADE385}"/>
              </a:ext>
            </a:extLst>
          </p:cNvPr>
          <p:cNvSpPr/>
          <p:nvPr/>
        </p:nvSpPr>
        <p:spPr>
          <a:xfrm>
            <a:off x="5297805" y="1926464"/>
            <a:ext cx="468630" cy="1257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788"/>
          </a:p>
        </p:txBody>
      </p:sp>
      <p:pic>
        <p:nvPicPr>
          <p:cNvPr id="9" name="Picture 8" descr="A map of the world&#10;&#10;Description automatically generated">
            <a:extLst>
              <a:ext uri="{FF2B5EF4-FFF2-40B4-BE49-F238E27FC236}">
                <a16:creationId xmlns:a16="http://schemas.microsoft.com/office/drawing/2014/main" id="{D38C8C55-41F4-E3FD-4210-0A98E654B5F4}"/>
              </a:ext>
            </a:extLst>
          </p:cNvPr>
          <p:cNvPicPr>
            <a:picLocks noChangeAspect="1"/>
          </p:cNvPicPr>
          <p:nvPr/>
        </p:nvPicPr>
        <p:blipFill>
          <a:blip r:embed="rId3" cstate="print">
            <a:extLst>
              <a:ext uri="{28A0092B-C50C-407E-A947-70E740481C1C}">
                <a14:useLocalDpi xmlns:a14="http://schemas.microsoft.com/office/drawing/2010/main" val="0"/>
              </a:ext>
            </a:extLst>
          </a:blip>
          <a:srcRect l="20949" t="85086" r="16361" b="1383"/>
          <a:stretch/>
        </p:blipFill>
        <p:spPr>
          <a:xfrm>
            <a:off x="4605626" y="3290729"/>
            <a:ext cx="2321616" cy="258900"/>
          </a:xfrm>
          <a:prstGeom prst="rect">
            <a:avLst/>
          </a:prstGeom>
        </p:spPr>
      </p:pic>
      <p:pic>
        <p:nvPicPr>
          <p:cNvPr id="11" name="Picture 10" descr="A map of the world&#10;&#10;AI-generated content may be incorrect.">
            <a:extLst>
              <a:ext uri="{FF2B5EF4-FFF2-40B4-BE49-F238E27FC236}">
                <a16:creationId xmlns:a16="http://schemas.microsoft.com/office/drawing/2014/main" id="{40E89811-BF10-7B65-93E2-9476E570A1F1}"/>
              </a:ext>
            </a:extLst>
          </p:cNvPr>
          <p:cNvPicPr>
            <a:picLocks noChangeAspect="1"/>
          </p:cNvPicPr>
          <p:nvPr/>
        </p:nvPicPr>
        <p:blipFill>
          <a:blip r:embed="rId4" cstate="print">
            <a:extLst>
              <a:ext uri="{28A0092B-C50C-407E-A947-70E740481C1C}">
                <a14:useLocalDpi xmlns:a14="http://schemas.microsoft.com/office/drawing/2010/main" val="0"/>
              </a:ext>
            </a:extLst>
          </a:blip>
          <a:srcRect b="15379"/>
          <a:stretch>
            <a:fillRect/>
          </a:stretch>
        </p:blipFill>
        <p:spPr>
          <a:xfrm>
            <a:off x="4133897" y="1729784"/>
            <a:ext cx="3265076" cy="1427507"/>
          </a:xfrm>
          <a:prstGeom prst="rect">
            <a:avLst/>
          </a:prstGeom>
        </p:spPr>
      </p:pic>
      <p:pic>
        <p:nvPicPr>
          <p:cNvPr id="12" name="Picture 11" descr="A map of the world with different colored continents&#10;&#10;AI-generated content may be incorrect.">
            <a:extLst>
              <a:ext uri="{FF2B5EF4-FFF2-40B4-BE49-F238E27FC236}">
                <a16:creationId xmlns:a16="http://schemas.microsoft.com/office/drawing/2014/main" id="{D5AB2F9B-5DE2-89DA-59F6-0B1FE97580A0}"/>
              </a:ext>
            </a:extLst>
          </p:cNvPr>
          <p:cNvPicPr>
            <a:picLocks noChangeAspect="1"/>
          </p:cNvPicPr>
          <p:nvPr/>
        </p:nvPicPr>
        <p:blipFill>
          <a:blip r:embed="rId5" cstate="print">
            <a:extLst>
              <a:ext uri="{28A0092B-C50C-407E-A947-70E740481C1C}">
                <a14:useLocalDpi xmlns:a14="http://schemas.microsoft.com/office/drawing/2010/main" val="0"/>
              </a:ext>
            </a:extLst>
          </a:blip>
          <a:srcRect t="7538"/>
          <a:stretch>
            <a:fillRect/>
          </a:stretch>
        </p:blipFill>
        <p:spPr>
          <a:xfrm>
            <a:off x="1361139" y="1516048"/>
            <a:ext cx="2485057" cy="2954227"/>
          </a:xfrm>
          <a:prstGeom prst="rect">
            <a:avLst/>
          </a:prstGeom>
        </p:spPr>
      </p:pic>
      <p:sp>
        <p:nvSpPr>
          <p:cNvPr id="2" name="Google Shape;188;p23">
            <a:extLst>
              <a:ext uri="{FF2B5EF4-FFF2-40B4-BE49-F238E27FC236}">
                <a16:creationId xmlns:a16="http://schemas.microsoft.com/office/drawing/2014/main" id="{AB66D324-D175-F459-7CDF-43CBCD5963F0}"/>
              </a:ext>
            </a:extLst>
          </p:cNvPr>
          <p:cNvSpPr txBox="1"/>
          <p:nvPr/>
        </p:nvSpPr>
        <p:spPr>
          <a:xfrm>
            <a:off x="4605626" y="3637473"/>
            <a:ext cx="3069900" cy="288225"/>
          </a:xfrm>
          <a:prstGeom prst="rect">
            <a:avLst/>
          </a:prstGeom>
          <a:noFill/>
          <a:ln>
            <a:noFill/>
          </a:ln>
        </p:spPr>
        <p:txBody>
          <a:bodyPr spcFirstLastPara="1" wrap="square" lIns="91425" tIns="91425" rIns="91425" bIns="91425" anchor="t" anchorCtr="0">
            <a:noAutofit/>
          </a:bodyPr>
          <a:lstStyle/>
          <a:p>
            <a:r>
              <a:rPr lang="en-CA" sz="875" b="1" dirty="0">
                <a:latin typeface="Calibri"/>
                <a:ea typeface="Calibri"/>
                <a:cs typeface="Calibri"/>
                <a:sym typeface="Calibri"/>
              </a:rPr>
              <a:t>Poor/Neutral</a:t>
            </a:r>
            <a:r>
              <a:rPr lang="en-CA" sz="875" dirty="0">
                <a:latin typeface="Calibri"/>
                <a:ea typeface="Calibri"/>
                <a:cs typeface="Calibri"/>
                <a:sym typeface="Calibri"/>
              </a:rPr>
              <a:t> historical skill for forecasted category</a:t>
            </a:r>
            <a:endParaRPr sz="875" dirty="0">
              <a:latin typeface="Calibri"/>
              <a:ea typeface="Calibri"/>
              <a:cs typeface="Calibri"/>
              <a:sym typeface="Calibri"/>
            </a:endParaRPr>
          </a:p>
        </p:txBody>
      </p:sp>
      <p:sp>
        <p:nvSpPr>
          <p:cNvPr id="3" name="Google Shape;96;p20">
            <a:extLst>
              <a:ext uri="{FF2B5EF4-FFF2-40B4-BE49-F238E27FC236}">
                <a16:creationId xmlns:a16="http://schemas.microsoft.com/office/drawing/2014/main" id="{6E4ADD45-6874-CF17-1478-F7331CA20BE3}"/>
              </a:ext>
            </a:extLst>
          </p:cNvPr>
          <p:cNvSpPr txBox="1"/>
          <p:nvPr/>
        </p:nvSpPr>
        <p:spPr>
          <a:xfrm>
            <a:off x="3932159" y="4013544"/>
            <a:ext cx="3801305" cy="946383"/>
          </a:xfrm>
          <a:prstGeom prst="rect">
            <a:avLst/>
          </a:prstGeom>
          <a:noFill/>
          <a:ln>
            <a:noFill/>
          </a:ln>
        </p:spPr>
        <p:txBody>
          <a:bodyPr spcFirstLastPara="1" wrap="square" lIns="91425" tIns="91425" rIns="91425" bIns="91425" anchor="t" anchorCtr="0">
            <a:spAutoFit/>
          </a:bodyPr>
          <a:lstStyle/>
          <a:p>
            <a:pPr marL="257175" indent="-257175">
              <a:buFont typeface="Arial" panose="020B0604020202020204" pitchFamily="34" charset="0"/>
              <a:buChar char="•"/>
            </a:pPr>
            <a:r>
              <a:rPr lang="en" sz="825" dirty="0">
                <a:latin typeface="Arial" panose="020B0604020202020204" pitchFamily="34" charset="0"/>
                <a:cs typeface="Arial" panose="020B0604020202020204" pitchFamily="34" charset="0"/>
              </a:rPr>
              <a:t>White area represents  locations that were never ice-free or freeze-up has already occur</a:t>
            </a:r>
            <a:r>
              <a:rPr lang="en-CA" sz="825" dirty="0">
                <a:latin typeface="Arial" panose="020B0604020202020204" pitchFamily="34" charset="0"/>
                <a:cs typeface="Arial" panose="020B0604020202020204" pitchFamily="34" charset="0"/>
              </a:rPr>
              <a:t>r</a:t>
            </a:r>
            <a:r>
              <a:rPr lang="en" sz="825" dirty="0">
                <a:latin typeface="Arial" panose="020B0604020202020204" pitchFamily="34" charset="0"/>
                <a:cs typeface="Arial" panose="020B0604020202020204" pitchFamily="34" charset="0"/>
              </a:rPr>
              <a:t>ed (concentration never &lt;50%)</a:t>
            </a:r>
          </a:p>
          <a:p>
            <a:pPr marL="257175" indent="-257175">
              <a:buFont typeface="Arial" panose="020B0604020202020204" pitchFamily="34" charset="0"/>
              <a:buChar char="•"/>
            </a:pPr>
            <a:endParaRPr lang="en" sz="825"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 sz="825" dirty="0">
                <a:latin typeface="Arial" panose="020B0604020202020204" pitchFamily="34" charset="0"/>
                <a:cs typeface="Arial" panose="020B0604020202020204" pitchFamily="34" charset="0"/>
              </a:rPr>
              <a:t>Hatching indicates where near-normal category is most likely, and includes the case that freeze-up does not occur (concentration never &gt;50%) </a:t>
            </a:r>
            <a:endParaRPr sz="825" dirty="0">
              <a:latin typeface="Arial" panose="020B0604020202020204" pitchFamily="34" charset="0"/>
              <a:cs typeface="Arial" panose="020B0604020202020204" pitchFamily="34" charset="0"/>
            </a:endParaRPr>
          </a:p>
        </p:txBody>
      </p:sp>
      <p:sp>
        <p:nvSpPr>
          <p:cNvPr id="4" name="Google Shape;192;p23">
            <a:extLst>
              <a:ext uri="{FF2B5EF4-FFF2-40B4-BE49-F238E27FC236}">
                <a16:creationId xmlns:a16="http://schemas.microsoft.com/office/drawing/2014/main" id="{DA52CF77-702A-B8D7-7B40-5D23AC683ABD}"/>
              </a:ext>
            </a:extLst>
          </p:cNvPr>
          <p:cNvSpPr/>
          <p:nvPr/>
        </p:nvSpPr>
        <p:spPr>
          <a:xfrm>
            <a:off x="4163927" y="3679728"/>
            <a:ext cx="441700" cy="203717"/>
          </a:xfrm>
          <a:prstGeom prst="ellipse">
            <a:avLst/>
          </a:prstGeom>
          <a:no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endParaRPr sz="1800">
              <a:latin typeface="Calibri"/>
              <a:ea typeface="Calibri"/>
              <a:cs typeface="Calibri"/>
              <a:sym typeface="Calibri"/>
            </a:endParaRPr>
          </a:p>
        </p:txBody>
      </p:sp>
      <p:sp>
        <p:nvSpPr>
          <p:cNvPr id="6" name="Google Shape;192;p23">
            <a:extLst>
              <a:ext uri="{FF2B5EF4-FFF2-40B4-BE49-F238E27FC236}">
                <a16:creationId xmlns:a16="http://schemas.microsoft.com/office/drawing/2014/main" id="{7AC32895-B2E0-7232-CF4F-5DB9AF48F47A}"/>
              </a:ext>
            </a:extLst>
          </p:cNvPr>
          <p:cNvSpPr/>
          <p:nvPr/>
        </p:nvSpPr>
        <p:spPr>
          <a:xfrm>
            <a:off x="6816817" y="1962130"/>
            <a:ext cx="220850" cy="342522"/>
          </a:xfrm>
          <a:prstGeom prst="ellipse">
            <a:avLst/>
          </a:prstGeom>
          <a:no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endParaRPr sz="1800">
              <a:latin typeface="Calibri"/>
              <a:ea typeface="Calibri"/>
              <a:cs typeface="Calibri"/>
              <a:sym typeface="Calibri"/>
            </a:endParaRPr>
          </a:p>
        </p:txBody>
      </p:sp>
      <p:sp>
        <p:nvSpPr>
          <p:cNvPr id="7" name="Google Shape;192;p23">
            <a:extLst>
              <a:ext uri="{FF2B5EF4-FFF2-40B4-BE49-F238E27FC236}">
                <a16:creationId xmlns:a16="http://schemas.microsoft.com/office/drawing/2014/main" id="{3AF51FC6-FD1C-082A-AB63-BC3C09EC5517}"/>
              </a:ext>
            </a:extLst>
          </p:cNvPr>
          <p:cNvSpPr/>
          <p:nvPr/>
        </p:nvSpPr>
        <p:spPr>
          <a:xfrm>
            <a:off x="6562493" y="2314671"/>
            <a:ext cx="339831" cy="203717"/>
          </a:xfrm>
          <a:prstGeom prst="ellipse">
            <a:avLst/>
          </a:prstGeom>
          <a:no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endParaRPr sz="1800">
              <a:latin typeface="Calibri"/>
              <a:ea typeface="Calibri"/>
              <a:cs typeface="Calibri"/>
              <a:sym typeface="Calibri"/>
            </a:endParaRPr>
          </a:p>
        </p:txBody>
      </p:sp>
      <p:sp>
        <p:nvSpPr>
          <p:cNvPr id="8" name="Google Shape;192;p23">
            <a:extLst>
              <a:ext uri="{FF2B5EF4-FFF2-40B4-BE49-F238E27FC236}">
                <a16:creationId xmlns:a16="http://schemas.microsoft.com/office/drawing/2014/main" id="{C444C54D-296E-4C07-BECF-124CF5B6129D}"/>
              </a:ext>
            </a:extLst>
          </p:cNvPr>
          <p:cNvSpPr/>
          <p:nvPr/>
        </p:nvSpPr>
        <p:spPr>
          <a:xfrm>
            <a:off x="6629400" y="2784834"/>
            <a:ext cx="213137" cy="110155"/>
          </a:xfrm>
          <a:prstGeom prst="ellipse">
            <a:avLst/>
          </a:prstGeom>
          <a:no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endParaRPr sz="1800">
              <a:latin typeface="Calibri"/>
              <a:ea typeface="Calibri"/>
              <a:cs typeface="Calibri"/>
              <a:sym typeface="Calibri"/>
            </a:endParaRPr>
          </a:p>
        </p:txBody>
      </p:sp>
    </p:spTree>
    <p:extLst>
      <p:ext uri="{BB962C8B-B14F-4D97-AF65-F5344CB8AC3E}">
        <p14:creationId xmlns:p14="http://schemas.microsoft.com/office/powerpoint/2010/main" val="250812329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TotalTime>
  <Words>9502</Words>
  <Application>Microsoft Office PowerPoint</Application>
  <PresentationFormat>On-screen Show (16:9)</PresentationFormat>
  <Paragraphs>1513</Paragraphs>
  <Slides>107</Slides>
  <Notes>98</Notes>
  <HiddenSlides>0</HiddenSlides>
  <MMClips>0</MMClips>
  <ScaleCrop>false</ScaleCrop>
  <HeadingPairs>
    <vt:vector size="8" baseType="variant">
      <vt:variant>
        <vt:lpstr>Fonts Used</vt:lpstr>
      </vt:variant>
      <vt:variant>
        <vt:i4>9</vt:i4>
      </vt:variant>
      <vt:variant>
        <vt:lpstr>Theme</vt:lpstr>
      </vt:variant>
      <vt:variant>
        <vt:i4>8</vt:i4>
      </vt:variant>
      <vt:variant>
        <vt:lpstr>Embedded OLE Servers</vt:lpstr>
      </vt:variant>
      <vt:variant>
        <vt:i4>1</vt:i4>
      </vt:variant>
      <vt:variant>
        <vt:lpstr>Slide Titles</vt:lpstr>
      </vt:variant>
      <vt:variant>
        <vt:i4>107</vt:i4>
      </vt:variant>
    </vt:vector>
  </HeadingPairs>
  <TitlesOfParts>
    <vt:vector size="125" baseType="lpstr">
      <vt:lpstr>Montserrat</vt:lpstr>
      <vt:lpstr>Play</vt:lpstr>
      <vt:lpstr>Calibri Light</vt:lpstr>
      <vt:lpstr>Times New Roman</vt:lpstr>
      <vt:lpstr>Courier New</vt:lpstr>
      <vt:lpstr>Noto Sans Symbols</vt:lpstr>
      <vt:lpstr>Wingdings</vt:lpstr>
      <vt:lpstr>Calibri</vt:lpstr>
      <vt:lpstr>Arial</vt:lpstr>
      <vt:lpstr>Simple Light</vt:lpstr>
      <vt:lpstr>Office Theme</vt:lpstr>
      <vt:lpstr>Office Theme</vt:lpstr>
      <vt:lpstr>Office Theme</vt:lpstr>
      <vt:lpstr>1_Office Theme</vt:lpstr>
      <vt:lpstr>1_Тема Office</vt:lpstr>
      <vt:lpstr>2_Office Theme</vt:lpstr>
      <vt:lpstr>Тема Office</vt:lpstr>
      <vt:lpstr>Document</vt:lpstr>
      <vt:lpstr>ARCTIC REGIONAL CLIMATE CENTRE (ArcRCC) Network  16th Arctic Climate Forum (ACF-16) November 5 and 6, 2025, 15:00 to 18:00 UTC</vt:lpstr>
      <vt:lpstr>Meeting Logistics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Surface precipitation: seasonal MJJAS 2025 anomalies (reanalysis)</vt:lpstr>
      <vt:lpstr>Surface wind (wind speed in gusts, 2 m) anomales</vt:lpstr>
      <vt:lpstr>PowerPoint Presentation</vt:lpstr>
      <vt:lpstr>Precursors in atmosphere and polar ocean for JJAS 2025 ice conditions</vt:lpstr>
      <vt:lpstr>Arctic (NH) seasonal ice extent 1978…. 2025</vt:lpstr>
      <vt:lpstr>May – Aug 2025 Arctic sea ice – concentration and stage of development</vt:lpstr>
      <vt:lpstr>Sep 2025 Arctic sea ice – concentration and stage of development at the moment of summer minimum</vt:lpstr>
      <vt:lpstr>Seasonal NH ice extent variability: 1978 -2025</vt:lpstr>
      <vt:lpstr>PowerPoint Presentation</vt:lpstr>
      <vt:lpstr>PowerPoint Presentation</vt:lpstr>
      <vt:lpstr>PowerPoint Presentation</vt:lpstr>
      <vt:lpstr>PowerPoint Presentation</vt:lpstr>
      <vt:lpstr>PowerPoint Presentation</vt:lpstr>
      <vt:lpstr>PowerPoint Presentation</vt:lpstr>
      <vt:lpstr>Impacts of summer 2024 precipitation and evaporation on river discharge (reanalysis)</vt:lpstr>
      <vt:lpstr>MJJAS 2025 land snow </vt:lpstr>
      <vt:lpstr>Major data sources and useful links:</vt:lpstr>
      <vt:lpstr>PowerPoint Presentation</vt:lpstr>
      <vt:lpstr>PowerPoint Presentation</vt:lpstr>
      <vt:lpstr>Summary  for May 2025– September 2025</vt:lpstr>
      <vt:lpstr>PowerPoint Presentation</vt:lpstr>
      <vt:lpstr>PowerPoint Presentation</vt:lpstr>
      <vt:lpstr>PowerPoint Presentation</vt:lpstr>
      <vt:lpstr>PowerPoint Presentation</vt:lpstr>
      <vt:lpstr>PowerPoint Presentation</vt:lpstr>
      <vt:lpstr>PowerPoint Presentation</vt:lpstr>
      <vt:lpstr>Weather Comfort Outlook for Winter 2025/2026</vt:lpstr>
      <vt:lpstr>PowerPoint Presentation</vt:lpstr>
      <vt:lpstr>PowerPoint Presentation</vt:lpstr>
      <vt:lpstr>PowerPoint Presentation</vt:lpstr>
      <vt:lpstr>Thank you for your attention! adrevina@aari.ru tkachukzn@gmail.com  </vt:lpstr>
      <vt:lpstr>PowerPoint Presentation</vt:lpstr>
      <vt:lpstr>PowerPoint Presentation</vt:lpstr>
      <vt:lpstr>PowerPoint Presentation</vt:lpstr>
      <vt:lpstr>ACF - 16: Verification of the JJA 2025 season ACF - 16: Seasonal forecast for the NDJ 2025/26 season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16th Arctic Climate Forum November 2025  Summer 2025 Sea Ice Outlook Verification and  Outlook for Winter 2025/26  D. Leonard*, Bill Merryfield1, Arlan Dirkson1, Gulilat Diro1, Cathy Reader1, Michael Sigmond1, V. V.Bragina2,3, M. A. Tarasevich2,3,4, E. M. Volodin2, A. S. Gritsun2  1- Environment and Climate Change Canada; 2- Marchuk Institute of Numerical Mathematics, Russian Academy of Sciences; 3-Hydrometeorological Research Center of Russian Federation; 4-Moscow Institute of Physics and Technology </vt:lpstr>
      <vt:lpstr>ArcRCC Sea-Ice Outlooks: Content and Methods</vt:lpstr>
      <vt:lpstr>PowerPoint Presentation</vt:lpstr>
      <vt:lpstr>September 2025 Minimum Sea Ice Extent (Actual)</vt:lpstr>
      <vt:lpstr>September 2025 Minimum Sea Ice Extent (Actual)</vt:lpstr>
      <vt:lpstr>  ArcRCC Summer 2025 Outlook  September Sea Ice Extent Actual vs Outlook    </vt:lpstr>
      <vt:lpstr>PowerPoint Presentation</vt:lpstr>
      <vt:lpstr>PowerPoint Presentation</vt:lpstr>
      <vt:lpstr>  ArcRCC Summer 2025 Outlook  September Sea Ice Extent Actual vs Outlook  </vt:lpstr>
      <vt:lpstr>  ArcRCC Summer 2025 Outlook Sea Ice Break-up verification </vt:lpstr>
      <vt:lpstr>PowerPoint Presentation</vt:lpstr>
      <vt:lpstr>PowerPoint Presentation</vt:lpstr>
      <vt:lpstr>PowerPoint Presentation</vt:lpstr>
      <vt:lpstr>ArcRCC 2025-26 Winter Outlook Sea Ice Freeze-up</vt:lpstr>
      <vt:lpstr>PowerPoint Presentation</vt:lpstr>
      <vt:lpstr>PowerPoint Presentation</vt:lpstr>
      <vt:lpstr>PowerPoint Presentation</vt:lpstr>
      <vt:lpstr>PowerPoint Presentation</vt:lpstr>
      <vt:lpstr>ArcRCC March 2026 Sea Ice Extent Outlook     </vt:lpstr>
      <vt:lpstr>PowerPoint Presentation</vt:lpstr>
      <vt:lpstr> Thank you for your attention! </vt:lpstr>
      <vt:lpstr>PowerPoint Presentation</vt:lpstr>
      <vt:lpstr>Final Thoughts  Vasily Smolyanitsky Leading scientist, ArcRCC-N North Eurasia node coordinator Arctic and Antarctic Research Institute  </vt:lpstr>
      <vt:lpstr>Thank you!  Visit us at www.arctic-rcc.org  Arctic Climate Forum Fall 2025 | Arctic Regional Climate Centre Network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Vasily Smolyanitsky</cp:lastModifiedBy>
  <cp:revision>4</cp:revision>
  <dcterms:modified xsi:type="dcterms:W3CDTF">2025-10-31T13:55:33Z</dcterms:modified>
</cp:coreProperties>
</file>