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4"/>
    <p:sldMasterId id="2147483650" r:id="rId5"/>
  </p:sldMasterIdLst>
  <p:notesMasterIdLst>
    <p:notesMasterId r:id="rId22"/>
  </p:notesMasterIdLst>
  <p:handoutMasterIdLst>
    <p:handoutMasterId r:id="rId23"/>
  </p:handoutMasterIdLst>
  <p:sldIdLst>
    <p:sldId id="419" r:id="rId6"/>
    <p:sldId id="451" r:id="rId7"/>
    <p:sldId id="452" r:id="rId8"/>
    <p:sldId id="467" r:id="rId9"/>
    <p:sldId id="470" r:id="rId10"/>
    <p:sldId id="469" r:id="rId11"/>
    <p:sldId id="471" r:id="rId12"/>
    <p:sldId id="459" r:id="rId13"/>
    <p:sldId id="475" r:id="rId14"/>
    <p:sldId id="473" r:id="rId15"/>
    <p:sldId id="472" r:id="rId16"/>
    <p:sldId id="461" r:id="rId17"/>
    <p:sldId id="468" r:id="rId18"/>
    <p:sldId id="474" r:id="rId19"/>
    <p:sldId id="462" r:id="rId20"/>
    <p:sldId id="430" r:id="rId21"/>
  </p:sldIdLst>
  <p:sldSz cx="9144000" cy="6858000" type="screen4x3"/>
  <p:notesSz cx="6858000" cy="92964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scon,Gabrielle [Edm]" initials="G[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CC6600"/>
    <a:srgbClr val="FF9900"/>
    <a:srgbClr val="009900"/>
    <a:srgbClr val="333399"/>
    <a:srgbClr val="3399FF"/>
    <a:srgbClr val="000066"/>
    <a:srgbClr val="FF0000"/>
    <a:srgbClr val="FFCC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9881" autoAdjust="0"/>
  </p:normalViewPr>
  <p:slideViewPr>
    <p:cSldViewPr>
      <p:cViewPr>
        <p:scale>
          <a:sx n="70" d="100"/>
          <a:sy n="70" d="100"/>
        </p:scale>
        <p:origin x="-1206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3540" y="228"/>
      </p:cViewPr>
      <p:guideLst>
        <p:guide orient="horz" pos="2928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547" cy="46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851" y="0"/>
            <a:ext cx="2972547" cy="46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574"/>
            <a:ext cx="2972547" cy="4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851" y="8829574"/>
            <a:ext cx="2972547" cy="4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"/>
              </a:defRPr>
            </a:lvl1pPr>
          </a:lstStyle>
          <a:p>
            <a:pPr>
              <a:defRPr/>
            </a:pPr>
            <a:fld id="{76C8CD54-F180-4FB5-8032-526DCE798029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111495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547" cy="46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851" y="0"/>
            <a:ext cx="2972547" cy="46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480" y="4415530"/>
            <a:ext cx="5487041" cy="418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574"/>
            <a:ext cx="2972547" cy="4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851" y="8829574"/>
            <a:ext cx="2972547" cy="4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"/>
              </a:defRPr>
            </a:lvl1pPr>
          </a:lstStyle>
          <a:p>
            <a:pPr>
              <a:defRPr/>
            </a:pPr>
            <a:fld id="{CA087D32-4259-4F82-892A-5ABD16A42AE6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1157138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1DA86-55BB-40E8-87E2-A74422CA15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95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087D32-4259-4F82-892A-5ABD16A42AE6}" type="slidenum">
              <a:rPr lang="en-CA" altLang="en-US" smtClean="0"/>
              <a:pPr>
                <a:defRPr/>
              </a:pPr>
              <a:t>16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9229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wmo_ppt_201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68313" y="1341438"/>
            <a:ext cx="1079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b="0">
                <a:solidFill>
                  <a:schemeClr val="bg1"/>
                </a:solidFill>
                <a:latin typeface="Arial Black" pitchFamily="34" charset="0"/>
              </a:rPr>
              <a:t>WMO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11188" y="3211513"/>
            <a:ext cx="7921625" cy="1730375"/>
          </a:xfrm>
        </p:spPr>
        <p:txBody>
          <a:bodyPr/>
          <a:lstStyle>
            <a:lvl1pPr algn="ctr">
              <a:defRPr sz="4000" b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891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8" y="5106988"/>
            <a:ext cx="7921625" cy="914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467475"/>
            <a:ext cx="2520950" cy="3317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AMOS Presentation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795963" y="6467475"/>
            <a:ext cx="1152525" cy="3317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3C10C3-19B9-4DBC-B0D2-BE286FFFC873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629886614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AMOS Presentation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58DE3-F936-44D6-A459-DF8BB7A44CD2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85963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AMOS Presentation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27F48-3E5B-4BF4-999F-638F9A0C2880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63817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5488" y="188913"/>
            <a:ext cx="1889125" cy="5907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3350" y="188913"/>
            <a:ext cx="5519738" cy="59070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AMOS Presentation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23EBE-D5F0-4910-A54C-2F8539A4CDFB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957670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13788" cy="7921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052513"/>
            <a:ext cx="4279900" cy="4897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3125" y="1052513"/>
            <a:ext cx="4281488" cy="4897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AMOS Presentation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F97B0-8877-44E9-84A7-252012AFEB19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534674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AMOS Presentation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9C2DF-B302-42AD-A669-71CC7750D34E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356625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AMOS Presentation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3BC81-36EA-4EC4-839F-A580B6C1CCF2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643131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AMOS Presentation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0E4C3-6CE5-4EC3-9EFE-A8A3E611C8C0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832547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981075"/>
            <a:ext cx="4316412" cy="5472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316413" cy="5472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AMOS Presentation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137BF-EA17-4437-AAA3-0485AD485E62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667703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AMOS Presentation</a:t>
            </a: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3A226-0CF9-4286-A196-E8831A738619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834525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AMOS Presentation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E2F3D-ED41-402F-A89C-00C2DD08D1F9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939148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wmo_ppt_201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68313" y="1341438"/>
            <a:ext cx="1079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b="0">
                <a:solidFill>
                  <a:schemeClr val="bg1"/>
                </a:solidFill>
                <a:latin typeface="Arial Black" pitchFamily="34" charset="0"/>
              </a:rPr>
              <a:t>WMO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8175" y="260350"/>
            <a:ext cx="6985000" cy="1470025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08175" y="3405188"/>
            <a:ext cx="6985000" cy="1752600"/>
          </a:xfrm>
        </p:spPr>
        <p:txBody>
          <a:bodyPr/>
          <a:lstStyle>
            <a:lvl1pPr marL="0" indent="0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467475"/>
            <a:ext cx="2520950" cy="3317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AMOS Presentation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795963" y="6467475"/>
            <a:ext cx="1152525" cy="3317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B1D04F-572F-4942-9CCA-6A5D0FD3D7DF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7113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AMOS Presentation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39D3-1CA2-45F6-891F-7FD98E38A519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308715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AMOS Presentation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DF93B-4F72-4F6A-8307-581DBCC8FAE2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631067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AMOS Presentation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E21A1-A4FC-41D2-AA9B-9B8C948461AC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350694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AMOS Presentation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5DE75-A074-47D7-A03B-BFD06F9ADE95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8100200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9100" y="188913"/>
            <a:ext cx="2195513" cy="6264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388" y="188913"/>
            <a:ext cx="6437312" cy="6264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AMOS Presentation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A52C8-8A7E-4BC2-8293-6257F271AFAF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111345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00C7F-3B88-4190-8C7E-FEE22BFB0396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327672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AMOS Presentation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CEFF3-942C-4E4C-B449-9707A0AD0884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573203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3350" y="1412875"/>
            <a:ext cx="3703638" cy="4683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9388" y="1412875"/>
            <a:ext cx="3705225" cy="4683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AMOS Presentation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AAB69-3DEF-4F90-BDB3-6779504AADF8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104907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355160" cy="10801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AMOS Presentation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729A7-DFCE-45DF-BEC7-A67D287CE28F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245139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A1A76-D0BD-48F2-93E3-CA3E325BFEBB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999130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AMOS Presentation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B1B9C-214C-4020-8E19-8E04C992B5E3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99524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344816" cy="1008112"/>
          </a:xfrm>
        </p:spPr>
        <p:txBody>
          <a:bodyPr/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12776"/>
            <a:ext cx="5111750" cy="47133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AMOS Presentation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F573F-F789-462A-BAD8-C6D2DEFCE0FF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465494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wmo_ppt_2012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71378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052513"/>
            <a:ext cx="8713788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0"/>
            <a:r>
              <a:rPr lang="en-US" altLang="en-US"/>
              <a:t>First level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42988" y="6453188"/>
            <a:ext cx="446563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AMOS Presentation</a:t>
            </a: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478588"/>
            <a:ext cx="1152525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BFF14A14-4843-4858-B968-BA55A35AE339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9pPr>
    </p:titleStyle>
    <p:bodyStyle>
      <a:lvl1pPr marL="533400" indent="-5334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8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990600" indent="-5334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800">
          <a:solidFill>
            <a:schemeClr val="tx1"/>
          </a:solidFill>
          <a:latin typeface="Arial" pitchFamily="34" charset="0"/>
        </a:defRPr>
      </a:lvl2pPr>
      <a:lvl3pPr marL="1371600" indent="-4572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400">
          <a:solidFill>
            <a:schemeClr val="tx1"/>
          </a:solidFill>
          <a:latin typeface="Arial" pitchFamily="34" charset="0"/>
        </a:defRPr>
      </a:lvl3pPr>
      <a:lvl4pPr marL="17526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Arial" pitchFamily="34" charset="0"/>
        </a:defRPr>
      </a:lvl4pPr>
      <a:lvl5pPr marL="22098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Arial" pitchFamily="34" charset="0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wmo_ppt_2012_last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4365625"/>
            <a:ext cx="87852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This space can be used for contact information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84438" y="6462713"/>
            <a:ext cx="2447925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AMOS Presentation</a:t>
            </a:r>
            <a:endParaRPr lang="en-US"/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148263" y="6462713"/>
            <a:ext cx="190500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D005344D-E664-4608-8301-92ABA53EE9C9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  <p:sp>
        <p:nvSpPr>
          <p:cNvPr id="2054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3573463"/>
            <a:ext cx="871378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Thank you for your attention</a:t>
            </a:r>
          </a:p>
        </p:txBody>
      </p:sp>
      <p:sp>
        <p:nvSpPr>
          <p:cNvPr id="2055" name="Title 9"/>
          <p:cNvSpPr txBox="1">
            <a:spLocks/>
          </p:cNvSpPr>
          <p:nvPr/>
        </p:nvSpPr>
        <p:spPr bwMode="auto">
          <a:xfrm>
            <a:off x="117475" y="6380163"/>
            <a:ext cx="114141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b="0">
                <a:cs typeface="Arial" pitchFamily="34" charset="0"/>
              </a:rPr>
              <a:t>www.wmo.int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Arial" pitchFamily="34" charset="0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800">
          <a:solidFill>
            <a:schemeClr val="bg1"/>
          </a:solidFill>
          <a:latin typeface="Arial" pitchFamily="34" charset="0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400">
          <a:solidFill>
            <a:schemeClr val="bg1"/>
          </a:solidFill>
          <a:latin typeface="Arial" pitchFamily="34" charset="0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bg1"/>
          </a:solidFill>
          <a:latin typeface="Arial" pitchFamily="34" charset="0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bg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mo2016_powerpoint_standard_v2_dark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8712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9552" y="692696"/>
            <a:ext cx="7992888" cy="4680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>
                <a:solidFill>
                  <a:schemeClr val="bg1"/>
                </a:solidFill>
              </a:rPr>
              <a:t>May 2018 – September 2018</a:t>
            </a:r>
            <a:r>
              <a:rPr lang="en-US" sz="3500" dirty="0">
                <a:solidFill>
                  <a:schemeClr val="bg1"/>
                </a:solidFill>
              </a:rPr>
              <a:t/>
            </a: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3500" dirty="0">
                <a:solidFill>
                  <a:schemeClr val="bg1"/>
                </a:solidFill>
              </a:rPr>
              <a:t>Arctic </a:t>
            </a:r>
            <a:r>
              <a:rPr lang="en-US" sz="3500" dirty="0" smtClean="0">
                <a:solidFill>
                  <a:schemeClr val="bg1"/>
                </a:solidFill>
              </a:rPr>
              <a:t>Summer</a:t>
            </a:r>
            <a:r>
              <a:rPr lang="en-US" sz="3500" dirty="0">
                <a:solidFill>
                  <a:schemeClr val="bg1"/>
                </a:solidFill>
              </a:rPr>
              <a:t/>
            </a: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3500" dirty="0">
                <a:solidFill>
                  <a:schemeClr val="bg1"/>
                </a:solidFill>
              </a:rPr>
              <a:t>Seasonal Review</a:t>
            </a:r>
            <a:endParaRPr lang="fr-CH" sz="1900" b="1" dirty="0" smtClean="0">
              <a:solidFill>
                <a:schemeClr val="bg1"/>
              </a:solidFill>
            </a:endParaRPr>
          </a:p>
          <a:p>
            <a:endParaRPr lang="fr-CH" sz="1600" dirty="0">
              <a:solidFill>
                <a:schemeClr val="bg1"/>
              </a:solidFill>
            </a:endParaRPr>
          </a:p>
          <a:p>
            <a:endParaRPr lang="fr-CH" sz="1600" b="1" dirty="0">
              <a:solidFill>
                <a:schemeClr val="bg1"/>
              </a:solidFill>
            </a:endParaRPr>
          </a:p>
          <a:p>
            <a:r>
              <a:rPr lang="fr-CH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Vasily Smolianitsky</a:t>
            </a:r>
          </a:p>
          <a:p>
            <a:r>
              <a:rPr lang="en-US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Arctic and Antarctic Research Institute- Russia</a:t>
            </a:r>
          </a:p>
          <a:p>
            <a:endParaRPr lang="fr-CH" sz="28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CH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Rick Thoman</a:t>
            </a:r>
          </a:p>
          <a:p>
            <a:r>
              <a:rPr lang="fr-CH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</a:t>
            </a:r>
            <a:r>
              <a:rPr lang="fr-CH" sz="2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Weather</a:t>
            </a:r>
            <a:r>
              <a:rPr lang="fr-CH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Service – Alaska </a:t>
            </a:r>
            <a:r>
              <a:rPr lang="fr-CH" sz="2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</a:t>
            </a:r>
            <a:endParaRPr lang="fr-CH" sz="28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CH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Gabrielle Gascon</a:t>
            </a:r>
          </a:p>
          <a:p>
            <a:r>
              <a:rPr lang="en-US" sz="2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Meteorological Service of Canada</a:t>
            </a:r>
            <a:endParaRPr lang="en-US" sz="28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654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9036496" cy="360040"/>
          </a:xfrm>
        </p:spPr>
        <p:txBody>
          <a:bodyPr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MJJ 2018 Arctic sea ice – conc. and stages of development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7" y="404664"/>
            <a:ext cx="2879756" cy="302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29000"/>
            <a:ext cx="2879756" cy="302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366" y="415422"/>
            <a:ext cx="2879756" cy="302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27" y="3428999"/>
            <a:ext cx="2879756" cy="302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122" y="441914"/>
            <a:ext cx="2879756" cy="302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83" y="3428998"/>
            <a:ext cx="2879756" cy="302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755576" y="6453336"/>
            <a:ext cx="672241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B</a:t>
            </a:r>
            <a:r>
              <a:rPr lang="en-US" sz="1200" dirty="0" smtClean="0"/>
              <a:t>lended </a:t>
            </a:r>
            <a:r>
              <a:rPr lang="en-US" sz="1200" dirty="0" smtClean="0"/>
              <a:t>AARI/</a:t>
            </a:r>
            <a:r>
              <a:rPr lang="en-US" sz="1200" dirty="0" smtClean="0"/>
              <a:t>CIS/NIC ice charts; </a:t>
            </a:r>
            <a:r>
              <a:rPr lang="en-US" sz="1200" dirty="0"/>
              <a:t>i</a:t>
            </a:r>
            <a:r>
              <a:rPr lang="en-US" sz="1200" dirty="0" smtClean="0"/>
              <a:t>ce </a:t>
            </a:r>
            <a:r>
              <a:rPr lang="en-US" sz="1200" dirty="0" smtClean="0"/>
              <a:t>edge – nearest </a:t>
            </a:r>
            <a:r>
              <a:rPr lang="en-US" sz="1200" dirty="0" err="1" smtClean="0"/>
              <a:t>pentade</a:t>
            </a:r>
            <a:r>
              <a:rPr lang="en-US" sz="1200" dirty="0" smtClean="0"/>
              <a:t>, reference period: 1998-2017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728028" y="3284984"/>
            <a:ext cx="130035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dirty="0" smtClean="0"/>
              <a:t>16-19 July</a:t>
            </a: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770764" y="3260228"/>
            <a:ext cx="137730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dirty="0" smtClean="0"/>
              <a:t>18-21 June</a:t>
            </a:r>
            <a:endParaRPr lang="ru-RU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2873" y="3259721"/>
            <a:ext cx="128753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dirty="0" smtClean="0"/>
              <a:t>14-17 May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667046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116632"/>
            <a:ext cx="8713788" cy="287759"/>
          </a:xfrm>
        </p:spPr>
        <p:txBody>
          <a:bodyPr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End of summer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2018 Arctic sea ice – conc. and stages of development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19469"/>
            <a:ext cx="2632343" cy="278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516216" y="4077072"/>
            <a:ext cx="19920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PARCOF-1 Sep’18 </a:t>
            </a:r>
          </a:p>
          <a:p>
            <a:pPr algn="ctr"/>
            <a:r>
              <a:rPr lang="en-US" sz="1600" dirty="0" smtClean="0"/>
              <a:t>minimum LRF</a:t>
            </a:r>
            <a:endParaRPr lang="ru-RU" sz="16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2879756" cy="302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6" y="3429000"/>
            <a:ext cx="2879756" cy="302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187624" y="3316847"/>
            <a:ext cx="127894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dirty="0" smtClean="0"/>
              <a:t>1</a:t>
            </a:r>
            <a:r>
              <a:rPr lang="ru-RU" sz="1800" dirty="0" smtClean="0"/>
              <a:t>3</a:t>
            </a:r>
            <a:r>
              <a:rPr lang="en-US" sz="1800" dirty="0" smtClean="0"/>
              <a:t>-1</a:t>
            </a:r>
            <a:r>
              <a:rPr lang="ru-RU" sz="1800" dirty="0" smtClean="0"/>
              <a:t>6</a:t>
            </a:r>
            <a:r>
              <a:rPr lang="en-US" sz="1800" dirty="0" smtClean="0"/>
              <a:t> Aug</a:t>
            </a:r>
            <a:endParaRPr lang="ru-RU" sz="1800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77713"/>
            <a:ext cx="2879756" cy="302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847" y="3428999"/>
            <a:ext cx="2879756" cy="302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139952" y="3316847"/>
            <a:ext cx="126188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dirty="0" smtClean="0"/>
              <a:t>17-20 Sep</a:t>
            </a:r>
            <a:endParaRPr lang="ru-RU" sz="1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55576" y="6453336"/>
            <a:ext cx="672241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B</a:t>
            </a:r>
            <a:r>
              <a:rPr lang="en-US" sz="1200" dirty="0" smtClean="0"/>
              <a:t>lended </a:t>
            </a:r>
            <a:r>
              <a:rPr lang="en-US" sz="1200" dirty="0" smtClean="0"/>
              <a:t>AARI/</a:t>
            </a:r>
            <a:r>
              <a:rPr lang="en-US" sz="1200" dirty="0" smtClean="0"/>
              <a:t>CIS/NIC ice charts; </a:t>
            </a:r>
            <a:r>
              <a:rPr lang="en-US" sz="1200" dirty="0"/>
              <a:t>i</a:t>
            </a:r>
            <a:r>
              <a:rPr lang="en-US" sz="1200" dirty="0" smtClean="0"/>
              <a:t>ce </a:t>
            </a:r>
            <a:r>
              <a:rPr lang="en-US" sz="1200" dirty="0" smtClean="0"/>
              <a:t>edge – nearest </a:t>
            </a:r>
            <a:r>
              <a:rPr lang="en-US" sz="1200" dirty="0" err="1" smtClean="0"/>
              <a:t>pentade</a:t>
            </a:r>
            <a:r>
              <a:rPr lang="en-US" sz="1200" dirty="0" smtClean="0"/>
              <a:t>, reference period: 1998-2017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64857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0"/>
            <a:ext cx="9505950" cy="450843"/>
          </a:xfrm>
        </p:spPr>
        <p:txBody>
          <a:bodyPr anchor="t">
            <a:no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+mn-lt"/>
              </a:rPr>
              <a:t>Arctic Sea Ice Reanalysis – HYCOM-CICE and PIOMAS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" y="450843"/>
            <a:ext cx="1476947" cy="1527245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50843"/>
            <a:ext cx="1476375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50913"/>
            <a:ext cx="1476375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53740"/>
            <a:ext cx="1476375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829"/>
            <a:ext cx="1476375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417" y="1916832"/>
            <a:ext cx="1476375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561" y="1909970"/>
            <a:ext cx="1476375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1909969"/>
            <a:ext cx="1476375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68" y="3371353"/>
            <a:ext cx="1476375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417" y="3371352"/>
            <a:ext cx="1476375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561" y="3378664"/>
            <a:ext cx="1476375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040" y="3378664"/>
            <a:ext cx="1476375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727" y="4869160"/>
            <a:ext cx="1476375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417" y="4860120"/>
            <a:ext cx="1476375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561" y="4869160"/>
            <a:ext cx="1476375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18" descr="http://polarportal.dk/fileadmin/polarportal/sea/CICE_curve_thick_LA_DK_20181024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893585" cy="329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H="1" flipV="1">
            <a:off x="8342270" y="2802414"/>
            <a:ext cx="550210" cy="4105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8193410" y="3032798"/>
            <a:ext cx="639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2018</a:t>
            </a:r>
            <a:endParaRPr lang="ru-RU" sz="14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790079" y="1484784"/>
            <a:ext cx="433896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>
            <a:spAutoFit/>
          </a:bodyPr>
          <a:lstStyle/>
          <a:p>
            <a:r>
              <a:rPr lang="en-US" sz="1400" dirty="0" smtClean="0"/>
              <a:t>2018</a:t>
            </a:r>
            <a:endParaRPr lang="ru-RU" sz="12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2084689" y="1484784"/>
            <a:ext cx="433896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>
            <a:spAutoFit/>
          </a:bodyPr>
          <a:lstStyle/>
          <a:p>
            <a:r>
              <a:rPr lang="en-US" sz="1400" dirty="0" smtClean="0"/>
              <a:t>2017</a:t>
            </a:r>
            <a:endParaRPr lang="ru-RU" sz="12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3293963" y="1491576"/>
            <a:ext cx="433896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>
            <a:spAutoFit/>
          </a:bodyPr>
          <a:lstStyle/>
          <a:p>
            <a:r>
              <a:rPr lang="en-US" sz="1400" dirty="0" smtClean="0"/>
              <a:t>2016</a:t>
            </a:r>
            <a:endParaRPr lang="ru-RU" sz="12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4716016" y="1498368"/>
            <a:ext cx="433896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>
            <a:spAutoFit/>
          </a:bodyPr>
          <a:lstStyle/>
          <a:p>
            <a:r>
              <a:rPr lang="en-US" sz="1400" dirty="0" smtClean="0"/>
              <a:t>2015</a:t>
            </a:r>
            <a:endParaRPr lang="ru-RU" sz="12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744721" y="2925076"/>
            <a:ext cx="433896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>
            <a:spAutoFit/>
          </a:bodyPr>
          <a:lstStyle/>
          <a:p>
            <a:r>
              <a:rPr lang="en-US" sz="1400" dirty="0" smtClean="0"/>
              <a:t>2014</a:t>
            </a:r>
            <a:endParaRPr lang="ru-RU" sz="12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2064234" y="2955093"/>
            <a:ext cx="433896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>
            <a:spAutoFit/>
          </a:bodyPr>
          <a:lstStyle/>
          <a:p>
            <a:r>
              <a:rPr lang="en-US" sz="1400" dirty="0" smtClean="0"/>
              <a:t>2013</a:t>
            </a:r>
            <a:endParaRPr lang="ru-RU" sz="12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3302765" y="2955093"/>
            <a:ext cx="433896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>
            <a:spAutoFit/>
          </a:bodyPr>
          <a:lstStyle/>
          <a:p>
            <a:r>
              <a:rPr lang="en-US" sz="1400" dirty="0" smtClean="0"/>
              <a:t>2012</a:t>
            </a:r>
            <a:endParaRPr lang="ru-RU" sz="12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4716016" y="2955093"/>
            <a:ext cx="42402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>
            <a:spAutoFit/>
          </a:bodyPr>
          <a:lstStyle/>
          <a:p>
            <a:r>
              <a:rPr lang="en-US" sz="1400" dirty="0" smtClean="0"/>
              <a:t>2011</a:t>
            </a:r>
            <a:endParaRPr lang="ru-RU" sz="12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743745" y="4407290"/>
            <a:ext cx="433896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>
            <a:spAutoFit/>
          </a:bodyPr>
          <a:lstStyle/>
          <a:p>
            <a:r>
              <a:rPr lang="en-US" sz="1400" dirty="0" smtClean="0"/>
              <a:t>2010</a:t>
            </a:r>
            <a:endParaRPr lang="ru-RU" sz="12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2064234" y="4400818"/>
            <a:ext cx="433896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>
            <a:spAutoFit/>
          </a:bodyPr>
          <a:lstStyle/>
          <a:p>
            <a:r>
              <a:rPr lang="en-US" sz="1400" dirty="0" smtClean="0"/>
              <a:t>2009</a:t>
            </a:r>
            <a:endParaRPr lang="ru-RU" sz="12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3302765" y="4407290"/>
            <a:ext cx="433896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>
            <a:spAutoFit/>
          </a:bodyPr>
          <a:lstStyle/>
          <a:p>
            <a:r>
              <a:rPr lang="en-US" sz="1400" dirty="0" smtClean="0"/>
              <a:t>2008</a:t>
            </a:r>
            <a:endParaRPr lang="ru-RU" sz="12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4716016" y="4407290"/>
            <a:ext cx="433896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>
            <a:spAutoFit/>
          </a:bodyPr>
          <a:lstStyle/>
          <a:p>
            <a:r>
              <a:rPr lang="en-US" sz="1400" dirty="0" smtClean="0"/>
              <a:t>2007</a:t>
            </a:r>
            <a:endParaRPr lang="ru-RU" sz="1200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743745" y="5919190"/>
            <a:ext cx="433896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>
            <a:spAutoFit/>
          </a:bodyPr>
          <a:lstStyle/>
          <a:p>
            <a:r>
              <a:rPr lang="en-US" sz="1400" dirty="0" smtClean="0"/>
              <a:t>2006</a:t>
            </a:r>
            <a:endParaRPr lang="ru-RU" sz="120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2069060" y="5919190"/>
            <a:ext cx="433896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>
            <a:spAutoFit/>
          </a:bodyPr>
          <a:lstStyle/>
          <a:p>
            <a:r>
              <a:rPr lang="en-US" sz="1400" dirty="0" smtClean="0"/>
              <a:t>2005</a:t>
            </a:r>
            <a:endParaRPr lang="ru-RU" sz="12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3510911" y="5919190"/>
            <a:ext cx="433896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>
            <a:spAutoFit/>
          </a:bodyPr>
          <a:lstStyle/>
          <a:p>
            <a:r>
              <a:rPr lang="en-US" sz="1400" dirty="0" smtClean="0"/>
              <a:t>2004</a:t>
            </a:r>
            <a:endParaRPr lang="ru-RU" sz="1200" dirty="0"/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121521"/>
              </p:ext>
            </p:extLst>
          </p:nvPr>
        </p:nvGraphicFramePr>
        <p:xfrm>
          <a:off x="6156176" y="3933056"/>
          <a:ext cx="1219200" cy="267462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3346.2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4099.7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4189.4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4312.7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4350.3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4557.5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4588.2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66FF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66FF"/>
                          </a:solidFill>
                          <a:effectLst/>
                          <a:latin typeface="Calibri"/>
                        </a:rPr>
                        <a:t>4622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…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…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7246.1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7285.2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7611.3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283967" y="4941168"/>
            <a:ext cx="1746703" cy="181588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Models show Arctic ice volume greater or same as in 2017 though ice extent is </a:t>
            </a:r>
            <a:r>
              <a:rPr lang="en-US" sz="1400" dirty="0" smtClean="0"/>
              <a:t>lower, i.e. overall ice </a:t>
            </a:r>
            <a:r>
              <a:rPr lang="en-US" sz="1400" dirty="0" smtClean="0"/>
              <a:t>thickness in 2018 is greater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6381328"/>
            <a:ext cx="3762735" cy="400110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1000" b="0" dirty="0" smtClean="0"/>
              <a:t>DMI </a:t>
            </a:r>
            <a:r>
              <a:rPr lang="en-US" sz="1000" b="0" dirty="0"/>
              <a:t>North Atlantic - Arctic Ocean model </a:t>
            </a:r>
            <a:r>
              <a:rPr lang="en-US" sz="1000" b="0" dirty="0" smtClean="0"/>
              <a:t>HYCOM-CICE - </a:t>
            </a:r>
            <a:r>
              <a:rPr lang="en-US" sz="1000" b="0" dirty="0"/>
              <a:t>http://</a:t>
            </a:r>
            <a:r>
              <a:rPr lang="en-US" sz="1000" b="0" dirty="0" smtClean="0"/>
              <a:t>ocean.dmi.dk/models/hycom.uk.php</a:t>
            </a:r>
            <a:endParaRPr lang="ru-RU" sz="10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084228"/>
              </p:ext>
            </p:extLst>
          </p:nvPr>
        </p:nvGraphicFramePr>
        <p:xfrm>
          <a:off x="7673280" y="3922732"/>
          <a:ext cx="1219200" cy="267462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3.787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66FF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66FF"/>
                          </a:solidFill>
                          <a:effectLst/>
                          <a:latin typeface="Calibri"/>
                        </a:rPr>
                        <a:t>4.679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4.742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5.09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5.479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5.852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…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…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16.076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16.316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16.911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300192" y="3645024"/>
            <a:ext cx="1050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dirty="0" smtClean="0"/>
              <a:t>S,1000 km</a:t>
            </a:r>
            <a:r>
              <a:rPr lang="en-US" sz="1200" b="0" baseline="30000" dirty="0" smtClean="0"/>
              <a:t>2*</a:t>
            </a:r>
            <a:endParaRPr lang="ru-RU" sz="1200" b="0" baseline="3000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7308304" y="3645024"/>
            <a:ext cx="18921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dirty="0" smtClean="0"/>
              <a:t>**V,1000 km</a:t>
            </a:r>
            <a:r>
              <a:rPr lang="en-US" sz="1200" b="0" baseline="30000" dirty="0" smtClean="0"/>
              <a:t>3 **</a:t>
            </a:r>
            <a:r>
              <a:rPr lang="en-US" sz="1200" b="0" dirty="0" smtClean="0"/>
              <a:t>(PIOMAS)</a:t>
            </a:r>
            <a:endParaRPr lang="ru-RU" sz="1200" b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524328" y="6597352"/>
            <a:ext cx="1589329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900" dirty="0" smtClean="0"/>
              <a:t>** - monthly mean for Sep</a:t>
            </a:r>
            <a:endParaRPr lang="ru-RU" sz="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700109" y="686652"/>
            <a:ext cx="1464179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00" dirty="0" smtClean="0"/>
              <a:t>[Madsen et al, 2015]</a:t>
            </a:r>
            <a:endParaRPr lang="ru-RU" sz="1000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6030671" y="6597352"/>
            <a:ext cx="1589329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900" dirty="0" smtClean="0"/>
              <a:t>** - minimum for Sep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406969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713788" cy="519952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Terrestrial snow: snow cover </a:t>
            </a:r>
            <a:r>
              <a:rPr lang="en-US" sz="2800" dirty="0" smtClean="0">
                <a:solidFill>
                  <a:schemeClr val="tx1"/>
                </a:solidFill>
              </a:rPr>
              <a:t>duration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6" y="620688"/>
            <a:ext cx="7269162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4293096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Snow cover duration (SCD in days) departures (difference from 1998-2010 mean) for the 2017-2018 snow year: </a:t>
            </a:r>
            <a:r>
              <a:rPr lang="en-US" sz="1200" dirty="0" smtClean="0"/>
              <a:t>(</a:t>
            </a:r>
            <a:r>
              <a:rPr lang="en-US" sz="1200" dirty="0"/>
              <a:t>a) fall; and (b) spring. The grey circle marks the latitude 60° </a:t>
            </a:r>
            <a:r>
              <a:rPr lang="en-US" sz="1200" dirty="0" smtClean="0"/>
              <a:t>N. </a:t>
            </a:r>
            <a:r>
              <a:rPr lang="en-US" sz="1200" dirty="0"/>
              <a:t>Source: NOAA IMS data record</a:t>
            </a:r>
            <a:r>
              <a:rPr lang="en-US" sz="1200" dirty="0" smtClean="0"/>
              <a:t>. 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066600"/>
            <a:ext cx="7344816" cy="954107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Snow accumulation during the 2017/18 winter was above average across both the North American and Eurasian Arctic, consistent with an early start to the snow season in the fall (therefore a longer accumulation period) and above-average winter snowfall.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9255" y="6464929"/>
            <a:ext cx="837724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1200" dirty="0" smtClean="0"/>
              <a:t>Snow Watch/GCW: 2018 </a:t>
            </a:r>
            <a:r>
              <a:rPr lang="en-US" sz="1200" dirty="0"/>
              <a:t>Arctic Report Card, L. </a:t>
            </a:r>
            <a:r>
              <a:rPr lang="en-US" sz="1200" dirty="0" err="1"/>
              <a:t>Mudryk</a:t>
            </a:r>
            <a:r>
              <a:rPr lang="en-US" sz="1200" dirty="0"/>
              <a:t>, R. Brown, C. </a:t>
            </a:r>
            <a:r>
              <a:rPr lang="en-US" sz="1200" dirty="0" err="1"/>
              <a:t>Derksen</a:t>
            </a:r>
            <a:r>
              <a:rPr lang="en-US" sz="1200" dirty="0"/>
              <a:t>, K. </a:t>
            </a:r>
            <a:r>
              <a:rPr lang="en-US" sz="1200" dirty="0" err="1"/>
              <a:t>Luojus</a:t>
            </a:r>
            <a:r>
              <a:rPr lang="en-US" sz="1200" dirty="0"/>
              <a:t>, and S. </a:t>
            </a:r>
            <a:r>
              <a:rPr lang="en-US" sz="1200" dirty="0" err="1" smtClean="0"/>
              <a:t>Helfrich</a:t>
            </a:r>
            <a:r>
              <a:rPr lang="en-US" sz="1200" dirty="0" smtClean="0"/>
              <a:t>.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60612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54197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9036496" cy="519952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Terrestrial snow: snow depth anomaly, MAMJ 2018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517232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Snow depth anomaly (% of the 1999-2017 average) in 2018 for (a) March, (b) April, (c) May, and (d) June. Source: CMC snow depth </a:t>
            </a:r>
            <a:r>
              <a:rPr lang="en-US" sz="1200" dirty="0" smtClean="0"/>
              <a:t>analysis.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58044" y="1832173"/>
            <a:ext cx="2790420" cy="2677656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Snow cover extent for Eurasia was above average during April, slightly above average for May, and below average by June (relative to the 1981-2010 average). </a:t>
            </a: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This </a:t>
            </a:r>
            <a:r>
              <a:rPr lang="en-US" sz="1400" dirty="0"/>
              <a:t>month-to-month change is consistent with unusually high early spring accumulation combined with rapid late spring snow loss.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59255" y="6464929"/>
            <a:ext cx="837724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1200" dirty="0" smtClean="0"/>
              <a:t>Snow Watch/GCW: 2018 </a:t>
            </a:r>
            <a:r>
              <a:rPr lang="en-US" sz="1200" dirty="0"/>
              <a:t>Arctic Report Card, L. </a:t>
            </a:r>
            <a:r>
              <a:rPr lang="en-US" sz="1200" dirty="0" err="1"/>
              <a:t>Mudryk</a:t>
            </a:r>
            <a:r>
              <a:rPr lang="en-US" sz="1200" dirty="0"/>
              <a:t>, R. Brown, C. </a:t>
            </a:r>
            <a:r>
              <a:rPr lang="en-US" sz="1200" dirty="0" err="1"/>
              <a:t>Derksen</a:t>
            </a:r>
            <a:r>
              <a:rPr lang="en-US" sz="1200" dirty="0"/>
              <a:t>, K. </a:t>
            </a:r>
            <a:r>
              <a:rPr lang="en-US" sz="1200" dirty="0" err="1"/>
              <a:t>Luojus</a:t>
            </a:r>
            <a:r>
              <a:rPr lang="en-US" sz="1200" dirty="0"/>
              <a:t>, and S. </a:t>
            </a:r>
            <a:r>
              <a:rPr lang="en-US" sz="1200" dirty="0" err="1" smtClean="0"/>
              <a:t>Helfrich</a:t>
            </a:r>
            <a:r>
              <a:rPr lang="en-US" sz="1200" dirty="0" smtClean="0"/>
              <a:t>.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11909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0731"/>
            <a:ext cx="7128792" cy="535696"/>
          </a:xfrm>
        </p:spPr>
        <p:txBody>
          <a:bodyPr anchor="t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+mj-lt"/>
              </a:rPr>
              <a:t>Current Ice Conditions 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(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22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-23 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October 2018)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62570"/>
            <a:ext cx="1705854" cy="164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784" y="4251930"/>
            <a:ext cx="1705854" cy="164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26" y="4251930"/>
            <a:ext cx="1705854" cy="164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4" y="4251930"/>
            <a:ext cx="1705854" cy="164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732240" y="908720"/>
            <a:ext cx="2304256" cy="2677656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Till the end of October 2018, with exception of Canadian archipelago and Hudson Bay, strong westerly </a:t>
            </a:r>
            <a:r>
              <a:rPr lang="en-US" sz="1400" dirty="0" smtClean="0"/>
              <a:t>winds (NAO&gt;0) continued </a:t>
            </a:r>
            <a:r>
              <a:rPr lang="en-US" sz="1400" dirty="0" smtClean="0"/>
              <a:t>to preserve positive temperature anomalies over the Eastern and Central </a:t>
            </a:r>
            <a:r>
              <a:rPr lang="en-US" sz="1400" dirty="0" smtClean="0"/>
              <a:t>Arctic, slowing </a:t>
            </a:r>
            <a:r>
              <a:rPr lang="en-US" sz="1400" dirty="0" smtClean="0"/>
              <a:t>the ice formation process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75656" y="3887470"/>
            <a:ext cx="453650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 smtClean="0"/>
              <a:t>B</a:t>
            </a:r>
            <a:r>
              <a:rPr lang="en-US" sz="1200" dirty="0" smtClean="0"/>
              <a:t>lended AARI/CIS ice charts </a:t>
            </a:r>
            <a:r>
              <a:rPr lang="en-US" sz="1200" dirty="0"/>
              <a:t>for </a:t>
            </a:r>
            <a:r>
              <a:rPr lang="en-US" sz="1200" dirty="0" smtClean="0"/>
              <a:t>22-23 </a:t>
            </a:r>
            <a:r>
              <a:rPr lang="en-US" sz="1200" dirty="0" smtClean="0"/>
              <a:t>October 2018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5891493"/>
            <a:ext cx="59046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Surface air temperature anomalies </a:t>
            </a:r>
            <a:r>
              <a:rPr lang="ru-RU" sz="1100" dirty="0"/>
              <a:t> (2</a:t>
            </a:r>
            <a:r>
              <a:rPr lang="en-US" sz="1100" dirty="0"/>
              <a:t>m</a:t>
            </a:r>
            <a:r>
              <a:rPr lang="ru-RU" sz="1100" dirty="0"/>
              <a:t>) </a:t>
            </a:r>
            <a:r>
              <a:rPr lang="en-US" sz="1100" dirty="0"/>
              <a:t>relative to </a:t>
            </a:r>
            <a:r>
              <a:rPr lang="ru-RU" sz="1100" dirty="0"/>
              <a:t>2004-2013 </a:t>
            </a:r>
            <a:r>
              <a:rPr lang="en-US" sz="1100" dirty="0" smtClean="0"/>
              <a:t>and </a:t>
            </a:r>
            <a:r>
              <a:rPr lang="en-US" sz="1100" dirty="0"/>
              <a:t>mean wind vectors </a:t>
            </a:r>
            <a:r>
              <a:rPr lang="ru-RU" sz="1100" dirty="0"/>
              <a:t> (10 </a:t>
            </a:r>
            <a:r>
              <a:rPr lang="en-US" sz="1100" dirty="0"/>
              <a:t>m</a:t>
            </a:r>
            <a:r>
              <a:rPr lang="ru-RU" sz="1100" dirty="0"/>
              <a:t>) </a:t>
            </a:r>
            <a:r>
              <a:rPr lang="en-US" sz="1100" dirty="0"/>
              <a:t>for</a:t>
            </a:r>
            <a:r>
              <a:rPr lang="ru-RU" sz="1100" dirty="0"/>
              <a:t> </a:t>
            </a:r>
            <a:r>
              <a:rPr lang="ru-RU" sz="1100" dirty="0" smtClean="0"/>
              <a:t>0</a:t>
            </a:r>
            <a:r>
              <a:rPr lang="en-US" sz="1100" dirty="0" smtClean="0"/>
              <a:t>6</a:t>
            </a:r>
            <a:r>
              <a:rPr lang="ru-RU" sz="1100" dirty="0" smtClean="0"/>
              <a:t>.10-</a:t>
            </a:r>
            <a:r>
              <a:rPr lang="en-US" sz="1100" dirty="0" smtClean="0"/>
              <a:t>24</a:t>
            </a:r>
            <a:r>
              <a:rPr lang="ru-RU" sz="1100" dirty="0" smtClean="0"/>
              <a:t>.10</a:t>
            </a:r>
            <a:r>
              <a:rPr lang="en-US" sz="1100" dirty="0" smtClean="0"/>
              <a:t>.</a:t>
            </a:r>
            <a:r>
              <a:rPr lang="ru-RU" sz="1100" dirty="0" smtClean="0"/>
              <a:t>201</a:t>
            </a:r>
            <a:r>
              <a:rPr lang="en-US" sz="1100" dirty="0" smtClean="0"/>
              <a:t>8 </a:t>
            </a:r>
            <a:r>
              <a:rPr lang="ru-RU" sz="1100" dirty="0" smtClean="0"/>
              <a:t>(</a:t>
            </a:r>
            <a:r>
              <a:rPr lang="en-US" sz="1100" dirty="0"/>
              <a:t>http</a:t>
            </a:r>
            <a:r>
              <a:rPr lang="ru-RU" sz="1100" dirty="0"/>
              <a:t>://</a:t>
            </a:r>
            <a:r>
              <a:rPr lang="en-US" sz="1100" dirty="0" err="1"/>
              <a:t>polarportal</a:t>
            </a:r>
            <a:r>
              <a:rPr lang="ru-RU" sz="1100" dirty="0"/>
              <a:t>.</a:t>
            </a:r>
            <a:r>
              <a:rPr lang="en-US" sz="1100" dirty="0" err="1"/>
              <a:t>dk</a:t>
            </a:r>
            <a:r>
              <a:rPr lang="ru-RU" sz="1100" dirty="0"/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272" y="4262649"/>
            <a:ext cx="1706880" cy="164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30110"/>
            <a:ext cx="3239726" cy="340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530110"/>
            <a:ext cx="3239726" cy="340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1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3573463"/>
            <a:ext cx="8713788" cy="1367705"/>
          </a:xfrm>
        </p:spPr>
        <p:txBody>
          <a:bodyPr/>
          <a:lstStyle/>
          <a:p>
            <a:r>
              <a:rPr lang="fr-CA" sz="3600" dirty="0" smtClean="0"/>
              <a:t>Thank you!</a:t>
            </a:r>
            <a:r>
              <a:rPr lang="ru-RU" sz="3600" dirty="0" smtClean="0"/>
              <a:t> </a:t>
            </a:r>
            <a:r>
              <a:rPr lang="fr-CA" sz="3600" dirty="0" smtClean="0"/>
              <a:t>Merci!</a:t>
            </a:r>
            <a:r>
              <a:rPr lang="ru-RU" sz="3600" dirty="0"/>
              <a:t> </a:t>
            </a:r>
            <a:r>
              <a:rPr lang="en-US" sz="3600" dirty="0" err="1"/>
              <a:t>Takk</a:t>
            </a:r>
            <a:r>
              <a:rPr lang="en-US" sz="3600" dirty="0"/>
              <a:t>! </a:t>
            </a:r>
            <a:r>
              <a:rPr lang="ru-RU" sz="3600" dirty="0" smtClean="0"/>
              <a:t>Спасибо!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err="1" smtClean="0"/>
              <a:t>Tak</a:t>
            </a:r>
            <a:r>
              <a:rPr lang="en-US" sz="3600" dirty="0" smtClean="0"/>
              <a:t>! Tack! </a:t>
            </a:r>
            <a:r>
              <a:rPr lang="en-US" sz="3600" dirty="0" err="1" smtClean="0"/>
              <a:t>Kiitos</a:t>
            </a:r>
            <a:r>
              <a:rPr lang="en-US" sz="3600" dirty="0" smtClean="0"/>
              <a:t>! </a:t>
            </a:r>
            <a:r>
              <a:rPr lang="is-IS" sz="3600" dirty="0" smtClean="0"/>
              <a:t>þakka </a:t>
            </a:r>
            <a:r>
              <a:rPr lang="is-IS" sz="3600" dirty="0"/>
              <a:t>þér </a:t>
            </a:r>
            <a:r>
              <a:rPr lang="is-IS" sz="3600" dirty="0" smtClean="0"/>
              <a:t>fyrir!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E2F3D-ED41-402F-A89C-00C2DD08D1F9}" type="slidenum">
              <a:rPr lang="en-CA" altLang="en-US" smtClean="0"/>
              <a:pPr>
                <a:defRPr/>
              </a:pPr>
              <a:t>16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20210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44624"/>
            <a:ext cx="8713788" cy="648146"/>
          </a:xfrm>
        </p:spPr>
        <p:txBody>
          <a:bodyPr/>
          <a:lstStyle/>
          <a:p>
            <a:pPr algn="ctr"/>
            <a:r>
              <a:rPr lang="en-US" sz="3200" dirty="0" smtClean="0"/>
              <a:t>Arctic Summer Highlights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0688"/>
            <a:ext cx="8712968" cy="6120680"/>
          </a:xfrm>
        </p:spPr>
        <p:txBody>
          <a:bodyPr>
            <a:normAutofit fontScale="55000" lnSpcReduction="20000"/>
          </a:bodyPr>
          <a:lstStyle/>
          <a:p>
            <a:pPr marL="457200" lvl="1" indent="0" algn="ctr">
              <a:buNone/>
            </a:pPr>
            <a:r>
              <a:rPr lang="en-US" sz="3300" b="1" dirty="0" smtClean="0">
                <a:cs typeface="Arial" panose="020B0604020202020204" pitchFamily="34" charset="0"/>
              </a:rPr>
              <a:t>Temperature &amp; Precipitation (summer, JJA)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Air </a:t>
            </a:r>
            <a:r>
              <a:rPr lang="en-US" sz="2200" b="1" dirty="0">
                <a:solidFill>
                  <a:srgbClr val="FF0000"/>
                </a:solidFill>
                <a:cs typeface="Arial" panose="020B0604020202020204" pitchFamily="34" charset="0"/>
              </a:rPr>
              <a:t>temperature anomalies for summer </a:t>
            </a:r>
            <a:r>
              <a:rPr lang="en-US" sz="2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2018 were above average (for the reference period 1961-1990), with the exception of the Canadian Arctic and stations along the coast of Greenland, where anomalies were </a:t>
            </a:r>
            <a:r>
              <a:rPr lang="en-US" sz="2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negative</a:t>
            </a:r>
            <a:r>
              <a:rPr lang="en-US" sz="2200" dirty="0" smtClean="0">
                <a:solidFill>
                  <a:srgbClr val="FF0000"/>
                </a:solidFill>
                <a:cs typeface="Arial" panose="020B0604020202020204" pitchFamily="34" charset="0"/>
              </a:rPr>
              <a:t>. </a:t>
            </a:r>
            <a:r>
              <a:rPr lang="en-CA" sz="2200" dirty="0" smtClean="0">
                <a:cs typeface="Arial" panose="020B0604020202020204" pitchFamily="34" charset="0"/>
              </a:rPr>
              <a:t>Summer </a:t>
            </a:r>
            <a:r>
              <a:rPr lang="en-CA" sz="2200" dirty="0" smtClean="0">
                <a:cs typeface="Arial" panose="020B0604020202020204" pitchFamily="34" charset="0"/>
              </a:rPr>
              <a:t>2018 was Siberia’s warmest summer since 1935</a:t>
            </a:r>
            <a:endParaRPr lang="en-CA" sz="2200" dirty="0"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FF0000"/>
                </a:solidFill>
              </a:rPr>
              <a:t>Precipitation between June and August 2018 was slightly below average over the Arctic region</a:t>
            </a:r>
            <a:r>
              <a:rPr lang="en-US" sz="2200" b="1" dirty="0" smtClean="0"/>
              <a:t>. </a:t>
            </a:r>
            <a:r>
              <a:rPr lang="en-US" sz="2200" dirty="0" smtClean="0"/>
              <a:t>Lower </a:t>
            </a:r>
            <a:r>
              <a:rPr lang="en-US" sz="2200" dirty="0"/>
              <a:t>than average precipitation was observed for the whole Arctic region (94,0 %), with the lowest amount observed in the Eastern Siberian (85,0 %) and Chukchi region. Close to normal values, on the other hand, were observed in Atlantic and N European regions</a:t>
            </a:r>
            <a:endParaRPr lang="en-CA" sz="2200" dirty="0" smtClean="0"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300" b="1" dirty="0" smtClean="0">
                <a:cs typeface="Arial" panose="020B0604020202020204" pitchFamily="34" charset="0"/>
              </a:rPr>
              <a:t>Arctic (NH) Sea Ice (summer, JJAS)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FF0000"/>
                </a:solidFill>
                <a:cs typeface="Arial" panose="020B0604020202020204" pitchFamily="34" charset="0"/>
              </a:rPr>
              <a:t>The summer minimum sea ice extent </a:t>
            </a:r>
            <a:r>
              <a:rPr lang="en-US" sz="2200" dirty="0">
                <a:cs typeface="Arial" panose="020B0604020202020204" pitchFamily="34" charset="0"/>
              </a:rPr>
              <a:t>(4.56 </a:t>
            </a:r>
            <a:r>
              <a:rPr lang="en-US" sz="2200" dirty="0" err="1">
                <a:cs typeface="Arial" panose="020B0604020202020204" pitchFamily="34" charset="0"/>
              </a:rPr>
              <a:t>mln</a:t>
            </a:r>
            <a:r>
              <a:rPr lang="en-US" sz="2200" dirty="0">
                <a:cs typeface="Arial" panose="020B0604020202020204" pitchFamily="34" charset="0"/>
              </a:rPr>
              <a:t> km</a:t>
            </a:r>
            <a:r>
              <a:rPr lang="en-US" sz="2200" baseline="30000" dirty="0">
                <a:cs typeface="Arial" panose="020B0604020202020204" pitchFamily="34" charset="0"/>
              </a:rPr>
              <a:t>2</a:t>
            </a:r>
            <a:r>
              <a:rPr lang="en-US" sz="2200" dirty="0">
                <a:cs typeface="Arial" panose="020B0604020202020204" pitchFamily="34" charset="0"/>
              </a:rPr>
              <a:t>), </a:t>
            </a:r>
            <a:r>
              <a:rPr lang="en-US" sz="2200" b="1" dirty="0">
                <a:solidFill>
                  <a:srgbClr val="FF0000"/>
                </a:solidFill>
                <a:cs typeface="Arial" panose="020B0604020202020204" pitchFamily="34" charset="0"/>
              </a:rPr>
              <a:t>reached on 16/09, </a:t>
            </a:r>
            <a:r>
              <a:rPr lang="en-US" sz="2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was </a:t>
            </a:r>
            <a:r>
              <a:rPr lang="en-US" sz="2200" b="1" dirty="0">
                <a:solidFill>
                  <a:srgbClr val="FF0000"/>
                </a:solidFill>
                <a:cs typeface="Arial" panose="020B0604020202020204" pitchFamily="34" charset="0"/>
              </a:rPr>
              <a:t>the 6</a:t>
            </a:r>
            <a:r>
              <a:rPr lang="en-US" sz="2200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th</a:t>
            </a:r>
            <a:r>
              <a:rPr lang="en-US" sz="2200" b="1" dirty="0">
                <a:solidFill>
                  <a:srgbClr val="FF0000"/>
                </a:solidFill>
                <a:cs typeface="Arial" panose="020B0604020202020204" pitchFamily="34" charset="0"/>
              </a:rPr>
              <a:t> minimum in row since 1979 </a:t>
            </a:r>
            <a:r>
              <a:rPr lang="en-US" sz="2200" dirty="0">
                <a:cs typeface="Arial" panose="020B0604020202020204" pitchFamily="34" charset="0"/>
              </a:rPr>
              <a:t>(2017 – 8</a:t>
            </a:r>
            <a:r>
              <a:rPr lang="en-US" sz="2200" baseline="30000" dirty="0">
                <a:cs typeface="Arial" panose="020B0604020202020204" pitchFamily="34" charset="0"/>
              </a:rPr>
              <a:t>th</a:t>
            </a:r>
            <a:r>
              <a:rPr lang="en-US" sz="2200" dirty="0">
                <a:cs typeface="Arial" panose="020B0604020202020204" pitchFamily="34" charset="0"/>
              </a:rPr>
              <a:t>), with the maximum sea ice extent observed in 1980 (7.61 </a:t>
            </a:r>
            <a:r>
              <a:rPr lang="en-US" sz="2200" dirty="0" err="1">
                <a:cs typeface="Arial" panose="020B0604020202020204" pitchFamily="34" charset="0"/>
              </a:rPr>
              <a:t>mln</a:t>
            </a:r>
            <a:r>
              <a:rPr lang="en-US" sz="2200" dirty="0">
                <a:cs typeface="Arial" panose="020B0604020202020204" pitchFamily="34" charset="0"/>
              </a:rPr>
              <a:t> km</a:t>
            </a:r>
            <a:r>
              <a:rPr lang="en-US" sz="2200" baseline="30000" dirty="0">
                <a:cs typeface="Arial" panose="020B0604020202020204" pitchFamily="34" charset="0"/>
              </a:rPr>
              <a:t>2</a:t>
            </a:r>
            <a:r>
              <a:rPr lang="en-US" sz="2200" dirty="0">
                <a:cs typeface="Arial" panose="020B0604020202020204" pitchFamily="34" charset="0"/>
              </a:rPr>
              <a:t>)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200" dirty="0" smtClean="0">
                <a:cs typeface="Arial" panose="020B0604020202020204" pitchFamily="34" charset="0"/>
              </a:rPr>
              <a:t>Estimates </a:t>
            </a:r>
            <a:r>
              <a:rPr lang="en-US" sz="2200" dirty="0">
                <a:cs typeface="Arial" panose="020B0604020202020204" pitchFamily="34" charset="0"/>
              </a:rPr>
              <a:t>of the sea ice volume, based on numerical reanalysis (HYCOM-CICE, PIOMAS), show similar 6</a:t>
            </a:r>
            <a:r>
              <a:rPr lang="en-US" sz="2200" baseline="30000" dirty="0">
                <a:cs typeface="Arial" panose="020B0604020202020204" pitchFamily="34" charset="0"/>
              </a:rPr>
              <a:t>th</a:t>
            </a:r>
            <a:r>
              <a:rPr lang="en-US" sz="2200" dirty="0">
                <a:cs typeface="Arial" panose="020B0604020202020204" pitchFamily="34" charset="0"/>
              </a:rPr>
              <a:t> minimum in row (5.09 thou km</a:t>
            </a:r>
            <a:r>
              <a:rPr lang="en-US" sz="2200" baseline="30000" dirty="0">
                <a:cs typeface="Arial" panose="020B0604020202020204" pitchFamily="34" charset="0"/>
              </a:rPr>
              <a:t>3</a:t>
            </a:r>
            <a:r>
              <a:rPr lang="en-US" sz="2200" dirty="0">
                <a:cs typeface="Arial" panose="020B0604020202020204" pitchFamily="34" charset="0"/>
              </a:rPr>
              <a:t>) and higher ice thicknesses in comparison to 2017, with maximum volume observed in 1979 (16.91 thou km</a:t>
            </a:r>
            <a:r>
              <a:rPr lang="en-US" sz="2200" baseline="30000" dirty="0">
                <a:cs typeface="Arial" panose="020B0604020202020204" pitchFamily="34" charset="0"/>
              </a:rPr>
              <a:t>3</a:t>
            </a:r>
            <a:r>
              <a:rPr lang="en-US" sz="2200" dirty="0">
                <a:cs typeface="Arial" panose="020B0604020202020204" pitchFamily="34" charset="0"/>
              </a:rPr>
              <a:t>). A precursor of higher sea ice thicknesses in the Central Arctic could be higher precipitation during pre-melt season (April).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High </a:t>
            </a:r>
            <a:r>
              <a:rPr lang="en-US" sz="2200" b="1" dirty="0">
                <a:solidFill>
                  <a:srgbClr val="FF0000"/>
                </a:solidFill>
                <a:cs typeface="Arial" panose="020B0604020202020204" pitchFamily="34" charset="0"/>
              </a:rPr>
              <a:t>variability of ice conditions due to high mobility of sea ice was observed through the whole 2018 summer period. </a:t>
            </a:r>
            <a:r>
              <a:rPr lang="en-US" sz="2200" dirty="0">
                <a:cs typeface="Arial" panose="020B0604020202020204" pitchFamily="34" charset="0"/>
              </a:rPr>
              <a:t>Sea ice extent for the Canadian Arctic was higher than the last decade median, with </a:t>
            </a:r>
            <a:r>
              <a:rPr lang="en-US" sz="2200" dirty="0" smtClean="0">
                <a:cs typeface="Arial" panose="020B0604020202020204" pitchFamily="34" charset="0"/>
              </a:rPr>
              <a:t>the North West </a:t>
            </a:r>
            <a:r>
              <a:rPr lang="en-US" sz="2200" dirty="0">
                <a:cs typeface="Arial" panose="020B0604020202020204" pitchFamily="34" charset="0"/>
              </a:rPr>
              <a:t>P</a:t>
            </a:r>
            <a:r>
              <a:rPr lang="en-US" sz="2200" dirty="0" smtClean="0">
                <a:cs typeface="Arial" panose="020B0604020202020204" pitchFamily="34" charset="0"/>
              </a:rPr>
              <a:t>assage </a:t>
            </a:r>
            <a:r>
              <a:rPr lang="en-US" sz="2200" dirty="0">
                <a:cs typeface="Arial" panose="020B0604020202020204" pitchFamily="34" charset="0"/>
              </a:rPr>
              <a:t>remaining blocked for ice free navigation. Simultaneously, parts of the Eurasian Arctic (SE Barents, Kara, Eastern Siberian Seas) showed close to 1998-2017 median ice coverage until the middle of July, with further extreme low sea ice extent in the most parts of this region until the end of September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200" dirty="0" smtClean="0">
                <a:cs typeface="Arial" panose="020B0604020202020204" pitchFamily="34" charset="0"/>
              </a:rPr>
              <a:t>Between late August  </a:t>
            </a:r>
            <a:r>
              <a:rPr lang="en-US" sz="2200" dirty="0">
                <a:cs typeface="Arial" panose="020B0604020202020204" pitchFamily="34" charset="0"/>
              </a:rPr>
              <a:t>and </a:t>
            </a:r>
            <a:r>
              <a:rPr lang="en-US" sz="2200" dirty="0" smtClean="0">
                <a:cs typeface="Arial" panose="020B0604020202020204" pitchFamily="34" charset="0"/>
              </a:rPr>
              <a:t>the </a:t>
            </a:r>
            <a:r>
              <a:rPr lang="en-US" sz="2200" dirty="0">
                <a:cs typeface="Arial" panose="020B0604020202020204" pitchFamily="34" charset="0"/>
              </a:rPr>
              <a:t>end of October 2018, strong westerly winds </a:t>
            </a:r>
            <a:r>
              <a:rPr lang="en-US" sz="2200" dirty="0" smtClean="0">
                <a:cs typeface="Arial" panose="020B0604020202020204" pitchFamily="34" charset="0"/>
              </a:rPr>
              <a:t>(</a:t>
            </a:r>
            <a:r>
              <a:rPr lang="en-US" sz="2200" dirty="0"/>
              <a:t>positive North Atlantic Oscillation index - NAO</a:t>
            </a:r>
            <a:r>
              <a:rPr lang="en-US" sz="2200" dirty="0" smtClean="0">
                <a:cs typeface="Arial" panose="020B0604020202020204" pitchFamily="34" charset="0"/>
              </a:rPr>
              <a:t>) continued </a:t>
            </a:r>
            <a:r>
              <a:rPr lang="en-US" sz="2200" dirty="0">
                <a:cs typeface="Arial" panose="020B0604020202020204" pitchFamily="34" charset="0"/>
              </a:rPr>
              <a:t>to preserve positive temperature anomalies over the Eastern and Central Arctic, with the exception of the Canadian archipelago and the Hudson Bay regions, </a:t>
            </a:r>
            <a:r>
              <a:rPr lang="en-US" sz="2200" dirty="0" smtClean="0">
                <a:cs typeface="Arial" panose="020B0604020202020204" pitchFamily="34" charset="0"/>
              </a:rPr>
              <a:t>slowing the </a:t>
            </a:r>
            <a:r>
              <a:rPr lang="en-US" sz="2200" dirty="0">
                <a:cs typeface="Arial" panose="020B0604020202020204" pitchFamily="34" charset="0"/>
              </a:rPr>
              <a:t>ice formation process</a:t>
            </a:r>
          </a:p>
          <a:p>
            <a:pPr marL="457200" lvl="1" indent="-457200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1900" dirty="0" smtClean="0"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300" b="1" dirty="0" smtClean="0"/>
              <a:t>Terrestrial </a:t>
            </a:r>
            <a:r>
              <a:rPr lang="en-US" sz="3300" b="1" dirty="0"/>
              <a:t>Arctic Snow (</a:t>
            </a:r>
            <a:r>
              <a:rPr lang="en-US" sz="3300" b="1" dirty="0" smtClean="0"/>
              <a:t>pre-summer, AMJ) </a:t>
            </a:r>
            <a:r>
              <a:rPr lang="en-US" sz="2200" dirty="0" smtClean="0"/>
              <a:t>(contribution of Snow Watch/GCW)</a:t>
            </a:r>
            <a:endParaRPr lang="ru-RU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200" b="1" dirty="0" smtClean="0">
                <a:solidFill>
                  <a:srgbClr val="FF0000"/>
                </a:solidFill>
              </a:rPr>
              <a:t>Snow </a:t>
            </a:r>
            <a:r>
              <a:rPr lang="en-US" sz="2200" b="1" dirty="0">
                <a:solidFill>
                  <a:srgbClr val="FF0000"/>
                </a:solidFill>
              </a:rPr>
              <a:t>accumulation during the 2017/18 winter was above average across both the North </a:t>
            </a:r>
            <a:r>
              <a:rPr lang="en-US" sz="2200" b="1" dirty="0" smtClean="0">
                <a:solidFill>
                  <a:srgbClr val="FF0000"/>
                </a:solidFill>
              </a:rPr>
              <a:t>American </a:t>
            </a:r>
            <a:r>
              <a:rPr lang="en-US" sz="2200" b="1" dirty="0">
                <a:solidFill>
                  <a:srgbClr val="FF0000"/>
                </a:solidFill>
              </a:rPr>
              <a:t>and Eurasian Arctic</a:t>
            </a:r>
            <a:r>
              <a:rPr lang="en-US" sz="2200" dirty="0"/>
              <a:t>, consistent with an early start to the snow season in the fall </a:t>
            </a:r>
            <a:r>
              <a:rPr lang="en-US" sz="2200" dirty="0" smtClean="0"/>
              <a:t>(</a:t>
            </a:r>
            <a:r>
              <a:rPr lang="en-US" sz="2200" dirty="0"/>
              <a:t>therefore a longer accumulation period) and above-average winter </a:t>
            </a:r>
            <a:r>
              <a:rPr lang="en-US" sz="2200" dirty="0" smtClean="0"/>
              <a:t>snowfall.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200" dirty="0" smtClean="0"/>
              <a:t>Snow </a:t>
            </a:r>
            <a:r>
              <a:rPr lang="en-US" sz="2200" dirty="0"/>
              <a:t>cover extent for Eurasia was above average during April, slightly above average </a:t>
            </a:r>
            <a:r>
              <a:rPr lang="en-US" sz="2200" dirty="0" smtClean="0"/>
              <a:t>for </a:t>
            </a:r>
            <a:r>
              <a:rPr lang="en-US" sz="2200" dirty="0"/>
              <a:t>May, and below average by June (relative to the 1981-2010 average). This </a:t>
            </a:r>
            <a:r>
              <a:rPr lang="en-US" sz="2200" dirty="0" smtClean="0"/>
              <a:t>month-to-month </a:t>
            </a:r>
            <a:r>
              <a:rPr lang="en-US" sz="2200" dirty="0"/>
              <a:t>change is consistent with unusually high early spring accumulation combined with </a:t>
            </a:r>
            <a:r>
              <a:rPr lang="en-US" sz="2200" dirty="0" smtClean="0"/>
              <a:t>rapid </a:t>
            </a:r>
            <a:r>
              <a:rPr lang="en-US" sz="2200" dirty="0"/>
              <a:t>late spring snow loss. </a:t>
            </a:r>
            <a:endParaRPr lang="en-US" sz="2200" dirty="0" smtClean="0"/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200" dirty="0" smtClean="0"/>
              <a:t>Despite </a:t>
            </a:r>
            <a:r>
              <a:rPr lang="en-US" sz="2200" dirty="0"/>
              <a:t>relatively high spring snow accumulation and snow cover extent over the Arctic </a:t>
            </a:r>
            <a:r>
              <a:rPr lang="en-US" sz="2200" dirty="0" smtClean="0"/>
              <a:t>during </a:t>
            </a:r>
            <a:r>
              <a:rPr lang="en-US" sz="2200" dirty="0"/>
              <a:t>the previous two spring seasons, long-term trends remain </a:t>
            </a:r>
            <a:r>
              <a:rPr lang="en-US" sz="2200" dirty="0" smtClean="0"/>
              <a:t>negative. </a:t>
            </a:r>
            <a:endParaRPr lang="en-US" sz="2200" dirty="0" smtClean="0"/>
          </a:p>
        </p:txBody>
      </p:sp>
      <p:sp>
        <p:nvSpPr>
          <p:cNvPr id="4" name="Левая фигурная скобка 3"/>
          <p:cNvSpPr/>
          <p:nvPr/>
        </p:nvSpPr>
        <p:spPr>
          <a:xfrm>
            <a:off x="7092280" y="414908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53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712968" cy="667981"/>
          </a:xfrm>
          <a:solidFill>
            <a:schemeClr val="bg1"/>
          </a:solidFill>
        </p:spPr>
        <p:txBody>
          <a:bodyPr anchor="t">
            <a:normAutofit fontScale="90000"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May 2018 to Sep 201</a:t>
            </a:r>
            <a:r>
              <a:rPr lang="en-US" sz="2400" b="1" dirty="0" smtClean="0">
                <a:solidFill>
                  <a:schemeClr val="tx1"/>
                </a:solidFill>
              </a:rPr>
              <a:t>8</a:t>
            </a:r>
            <a:r>
              <a:rPr lang="en-US" sz="2400" dirty="0" smtClean="0">
                <a:solidFill>
                  <a:schemeClr val="tx1"/>
                </a:solidFill>
              </a:rPr>
              <a:t> Surface Air Temperature (SAT) anomalies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(observations)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5088086"/>
            <a:ext cx="38164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 smtClean="0">
                <a:latin typeface="+mn-lt"/>
              </a:rPr>
              <a:t>Network of meteorological stations and boundary of the regions</a:t>
            </a:r>
            <a:r>
              <a:rPr lang="en-CA" sz="1600" b="0" dirty="0" smtClean="0">
                <a:latin typeface="+mn-lt"/>
              </a:rPr>
              <a:t>: </a:t>
            </a:r>
            <a:r>
              <a:rPr lang="ru-RU" sz="1600" dirty="0" smtClean="0">
                <a:solidFill>
                  <a:srgbClr val="FF0000"/>
                </a:solidFill>
                <a:latin typeface="+mn-lt"/>
              </a:rPr>
              <a:t>1</a:t>
            </a:r>
            <a:r>
              <a:rPr lang="ru-RU" sz="1600" b="0" dirty="0" smtClean="0">
                <a:latin typeface="+mn-lt"/>
              </a:rPr>
              <a:t> </a:t>
            </a:r>
            <a:r>
              <a:rPr lang="ru-RU" sz="1600" b="0" dirty="0">
                <a:latin typeface="+mn-lt"/>
              </a:rPr>
              <a:t>– </a:t>
            </a:r>
            <a:r>
              <a:rPr lang="en-US" sz="1600" b="0" dirty="0" smtClean="0">
                <a:latin typeface="+mn-lt"/>
              </a:rPr>
              <a:t>Atlantic</a:t>
            </a:r>
            <a:r>
              <a:rPr lang="ru-RU" sz="1600" b="0" dirty="0" smtClean="0">
                <a:latin typeface="+mn-lt"/>
              </a:rPr>
              <a:t>; </a:t>
            </a:r>
            <a:r>
              <a:rPr lang="ru-RU" sz="1600" dirty="0">
                <a:solidFill>
                  <a:srgbClr val="FF0000"/>
                </a:solidFill>
                <a:latin typeface="+mn-lt"/>
              </a:rPr>
              <a:t>2</a:t>
            </a:r>
            <a:r>
              <a:rPr lang="ru-RU" sz="1600" b="0" dirty="0">
                <a:latin typeface="+mn-lt"/>
              </a:rPr>
              <a:t> – </a:t>
            </a:r>
            <a:r>
              <a:rPr lang="en-US" sz="1600" b="0" dirty="0" smtClean="0">
                <a:latin typeface="+mn-lt"/>
              </a:rPr>
              <a:t>N Europe</a:t>
            </a:r>
            <a:r>
              <a:rPr lang="ru-RU" sz="1600" b="0" dirty="0" smtClean="0">
                <a:latin typeface="+mn-lt"/>
              </a:rPr>
              <a:t>; </a:t>
            </a:r>
            <a:r>
              <a:rPr lang="ru-RU" sz="1600" dirty="0">
                <a:solidFill>
                  <a:srgbClr val="FF0000"/>
                </a:solidFill>
                <a:latin typeface="+mn-lt"/>
              </a:rPr>
              <a:t>3</a:t>
            </a:r>
            <a:r>
              <a:rPr lang="ru-RU" sz="1600" b="0" dirty="0">
                <a:latin typeface="+mn-lt"/>
              </a:rPr>
              <a:t> – </a:t>
            </a:r>
            <a:r>
              <a:rPr lang="en-US" sz="1600" b="0" dirty="0" smtClean="0">
                <a:latin typeface="+mn-lt"/>
              </a:rPr>
              <a:t>West Siberia</a:t>
            </a:r>
            <a:r>
              <a:rPr lang="ru-RU" sz="1600" b="0" dirty="0" smtClean="0">
                <a:latin typeface="+mn-lt"/>
              </a:rPr>
              <a:t>; </a:t>
            </a:r>
            <a:r>
              <a:rPr lang="ru-RU" sz="1600" dirty="0">
                <a:solidFill>
                  <a:srgbClr val="FF0000"/>
                </a:solidFill>
                <a:latin typeface="+mn-lt"/>
              </a:rPr>
              <a:t>4</a:t>
            </a:r>
            <a:r>
              <a:rPr lang="ru-RU" sz="1600" b="0" dirty="0">
                <a:latin typeface="+mn-lt"/>
              </a:rPr>
              <a:t> – </a:t>
            </a:r>
            <a:r>
              <a:rPr lang="en-US" sz="1600" b="0" dirty="0" smtClean="0">
                <a:latin typeface="+mn-lt"/>
              </a:rPr>
              <a:t>East Siberia</a:t>
            </a:r>
            <a:r>
              <a:rPr lang="ru-RU" sz="1600" b="0" dirty="0" smtClean="0">
                <a:latin typeface="+mn-lt"/>
              </a:rPr>
              <a:t>; </a:t>
            </a:r>
            <a:r>
              <a:rPr lang="ru-RU" sz="1600" dirty="0">
                <a:solidFill>
                  <a:srgbClr val="FF0000"/>
                </a:solidFill>
                <a:latin typeface="+mn-lt"/>
              </a:rPr>
              <a:t>5</a:t>
            </a:r>
            <a:r>
              <a:rPr lang="ru-RU" sz="1600" b="0" dirty="0">
                <a:latin typeface="+mn-lt"/>
              </a:rPr>
              <a:t> </a:t>
            </a:r>
            <a:r>
              <a:rPr lang="ru-RU" sz="1600" b="0" dirty="0" smtClean="0">
                <a:latin typeface="+mn-lt"/>
              </a:rPr>
              <a:t>–</a:t>
            </a:r>
            <a:r>
              <a:rPr lang="en-US" sz="1600" b="0" dirty="0" smtClean="0">
                <a:latin typeface="+mn-lt"/>
              </a:rPr>
              <a:t>Chukchi</a:t>
            </a:r>
            <a:r>
              <a:rPr lang="ru-RU" sz="1600" b="0" dirty="0" smtClean="0">
                <a:latin typeface="+mn-lt"/>
              </a:rPr>
              <a:t>; </a:t>
            </a:r>
            <a:r>
              <a:rPr lang="ru-RU" sz="1600" dirty="0">
                <a:solidFill>
                  <a:srgbClr val="FF0000"/>
                </a:solidFill>
                <a:latin typeface="+mn-lt"/>
              </a:rPr>
              <a:t>6</a:t>
            </a:r>
            <a:r>
              <a:rPr lang="ru-RU" sz="1600" b="0" dirty="0">
                <a:latin typeface="+mn-lt"/>
              </a:rPr>
              <a:t> – </a:t>
            </a:r>
            <a:r>
              <a:rPr lang="en-US" sz="1600" b="0" dirty="0" smtClean="0">
                <a:latin typeface="+mn-lt"/>
              </a:rPr>
              <a:t>Alaska</a:t>
            </a:r>
            <a:r>
              <a:rPr lang="ru-RU" sz="1600" b="0" dirty="0" smtClean="0">
                <a:latin typeface="+mn-lt"/>
              </a:rPr>
              <a:t>; </a:t>
            </a:r>
            <a:r>
              <a:rPr lang="ru-RU" sz="1600" dirty="0">
                <a:solidFill>
                  <a:srgbClr val="FF0000"/>
                </a:solidFill>
                <a:latin typeface="+mn-lt"/>
              </a:rPr>
              <a:t>7</a:t>
            </a:r>
            <a:r>
              <a:rPr lang="ru-RU" sz="1600" b="0" dirty="0">
                <a:latin typeface="+mn-lt"/>
              </a:rPr>
              <a:t> – </a:t>
            </a:r>
            <a:r>
              <a:rPr lang="en-US" sz="1600" b="0" dirty="0" smtClean="0">
                <a:latin typeface="+mn-lt"/>
              </a:rPr>
              <a:t>Canada</a:t>
            </a:r>
            <a:endParaRPr lang="ru-RU" sz="1600" b="0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9953" y="5733256"/>
            <a:ext cx="48965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SAT anomalies for summer (JJA) 2018 </a:t>
            </a:r>
          </a:p>
          <a:p>
            <a:pPr algn="ctr"/>
            <a:r>
              <a:rPr lang="en-US" sz="1400" b="0" dirty="0">
                <a:latin typeface="+mn-lt"/>
              </a:rPr>
              <a:t>r</a:t>
            </a:r>
            <a:r>
              <a:rPr lang="en-US" sz="1400" b="0" dirty="0" smtClean="0">
                <a:latin typeface="+mn-lt"/>
              </a:rPr>
              <a:t>eference period: 1961-1990</a:t>
            </a:r>
            <a:endParaRPr lang="ru-RU" sz="1400" b="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3816425" cy="4166131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4" y="784613"/>
            <a:ext cx="4896542" cy="500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44266" y="2420888"/>
            <a:ext cx="14401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1700808"/>
            <a:ext cx="14401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67744" y="1340768"/>
            <a:ext cx="14401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59732" y="4149080"/>
            <a:ext cx="14401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43808" y="3790201"/>
            <a:ext cx="14401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19872" y="2855202"/>
            <a:ext cx="14401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03848" y="2195346"/>
            <a:ext cx="14401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17461" y="6488668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dirty="0" smtClean="0"/>
              <a:t>[</a:t>
            </a:r>
            <a:r>
              <a:rPr lang="en-US" sz="1800" dirty="0" smtClean="0"/>
              <a:t>AARI]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61465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586" y="3055137"/>
            <a:ext cx="4479414" cy="287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94792"/>
            <a:ext cx="4557082" cy="287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3924950" cy="1871935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SAT anomalies by regions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(observations)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834194"/>
              </p:ext>
            </p:extLst>
          </p:nvPr>
        </p:nvGraphicFramePr>
        <p:xfrm>
          <a:off x="4139952" y="404664"/>
          <a:ext cx="4824535" cy="2133600"/>
        </p:xfrm>
        <a:graphic>
          <a:graphicData uri="http://schemas.openxmlformats.org/drawingml/2006/table">
            <a:tbl>
              <a:tblPr/>
              <a:tblGrid>
                <a:gridCol w="936103"/>
                <a:gridCol w="667515"/>
                <a:gridCol w="700637"/>
                <a:gridCol w="1296144"/>
                <a:gridCol w="1224136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/>
                        </a:rPr>
                        <a:t>Region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/>
                        </a:rPr>
                        <a:t>Anomaly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/>
                        </a:rPr>
                        <a:t>Anomaly number in row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/>
                        </a:rPr>
                        <a:t>The warmest year</a:t>
                      </a:r>
                      <a:r>
                        <a:rPr lang="ru-RU" sz="1400" dirty="0">
                          <a:effectLst/>
                          <a:latin typeface="+mj-lt"/>
                          <a:ea typeface="Times New Roman"/>
                        </a:rPr>
                        <a:t> (</a:t>
                      </a:r>
                      <a:r>
                        <a:rPr lang="en-US" sz="1400" dirty="0">
                          <a:effectLst/>
                          <a:latin typeface="+mj-lt"/>
                          <a:ea typeface="Times New Roman"/>
                        </a:rPr>
                        <a:t>anomaly</a:t>
                      </a:r>
                      <a:r>
                        <a:rPr lang="ru-RU" sz="1400" dirty="0">
                          <a:effectLst/>
                          <a:latin typeface="+mj-lt"/>
                          <a:ea typeface="Times New Roman"/>
                        </a:rPr>
                        <a:t>)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/>
                        </a:rPr>
                        <a:t>The coldest year</a:t>
                      </a:r>
                      <a:r>
                        <a:rPr lang="ru-RU" sz="1400">
                          <a:effectLst/>
                          <a:latin typeface="+mj-lt"/>
                          <a:ea typeface="Times New Roman"/>
                        </a:rPr>
                        <a:t> (</a:t>
                      </a:r>
                      <a:r>
                        <a:rPr lang="en-US" sz="1400">
                          <a:effectLst/>
                          <a:latin typeface="+mj-lt"/>
                          <a:ea typeface="Times New Roman"/>
                        </a:rPr>
                        <a:t>anomaly</a:t>
                      </a:r>
                      <a:r>
                        <a:rPr lang="ru-RU" sz="1400">
                          <a:effectLst/>
                          <a:latin typeface="+mj-lt"/>
                          <a:ea typeface="Times New Roman"/>
                        </a:rPr>
                        <a:t>)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MS Mincho"/>
                        </a:rPr>
                        <a:t>Atlantic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/>
                        </a:rPr>
                        <a:t>0,4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/>
                        </a:rPr>
                        <a:t>13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MS Mincho"/>
                        </a:rPr>
                        <a:t>2003 (1,9)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MS Mincho"/>
                        </a:rPr>
                        <a:t>1965 (-0,7)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MS Mincho"/>
                        </a:rPr>
                        <a:t>N Europe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/>
                        </a:rPr>
                        <a:t>1,8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MS Mincho"/>
                        </a:rPr>
                        <a:t>2013 (2,8)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MS Mincho"/>
                        </a:rPr>
                        <a:t>1969 (-1,6)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MS Mincho"/>
                        </a:rPr>
                        <a:t>West Siberia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/>
                        </a:rPr>
                        <a:t>1,4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/>
                        </a:rPr>
                        <a:t>7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MS Mincho"/>
                        </a:rPr>
                        <a:t>2016 (3,6)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MS Mincho"/>
                        </a:rPr>
                        <a:t>1968 (-1,6)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MS Mincho"/>
                        </a:rPr>
                        <a:t>East Siberia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2,4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1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MS Mincho"/>
                        </a:rPr>
                        <a:t>2018 (2,4)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MS Mincho"/>
                        </a:rPr>
                        <a:t>1989 (-1,2)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MS Mincho"/>
                        </a:rPr>
                        <a:t>Chukchi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/>
                        </a:rPr>
                        <a:t>1,2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/>
                        </a:rPr>
                        <a:t>8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MS Mincho"/>
                        </a:rPr>
                        <a:t>2007 (2,9)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MS Mincho"/>
                        </a:rPr>
                        <a:t>1949 (-1,3)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MS Mincho"/>
                        </a:rPr>
                        <a:t>Alaska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/>
                        </a:rPr>
                        <a:t>0,4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/>
                        </a:rPr>
                        <a:t>14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MS Mincho"/>
                        </a:rPr>
                        <a:t>2004 (2,9)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MS Mincho"/>
                        </a:rPr>
                        <a:t>1945, 1955 (-1,3)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  <a:ea typeface="MS Mincho"/>
                        </a:rPr>
                        <a:t>Canadian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/>
                        </a:rPr>
                        <a:t>0,1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Times New Roman"/>
                        </a:rPr>
                        <a:t>17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MS Mincho"/>
                        </a:rPr>
                        <a:t>2012 (2,3)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MS Mincho"/>
                        </a:rPr>
                        <a:t>1972 (-1,6)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1128" y="3105835"/>
            <a:ext cx="165618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500" dirty="0" smtClean="0">
                <a:solidFill>
                  <a:srgbClr val="FF0000"/>
                </a:solidFill>
              </a:rPr>
              <a:t>1</a:t>
            </a:r>
            <a:r>
              <a:rPr lang="en-CA" sz="1500" dirty="0" smtClean="0"/>
              <a:t>- Atlantic</a:t>
            </a:r>
            <a:endParaRPr lang="en-US" sz="1500" dirty="0"/>
          </a:p>
        </p:txBody>
      </p:sp>
      <p:sp>
        <p:nvSpPr>
          <p:cNvPr id="10" name="TextBox 9"/>
          <p:cNvSpPr txBox="1"/>
          <p:nvPr/>
        </p:nvSpPr>
        <p:spPr>
          <a:xfrm>
            <a:off x="2803376" y="3106800"/>
            <a:ext cx="165618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500" dirty="0" smtClean="0">
                <a:solidFill>
                  <a:srgbClr val="FF0000"/>
                </a:solidFill>
              </a:rPr>
              <a:t>2</a:t>
            </a:r>
            <a:r>
              <a:rPr lang="en-CA" sz="1500" dirty="0" smtClean="0"/>
              <a:t> - N Europe</a:t>
            </a:r>
            <a:endParaRPr lang="en-US" sz="1500" dirty="0"/>
          </a:p>
        </p:txBody>
      </p:sp>
      <p:sp>
        <p:nvSpPr>
          <p:cNvPr id="11" name="TextBox 10"/>
          <p:cNvSpPr txBox="1"/>
          <p:nvPr/>
        </p:nvSpPr>
        <p:spPr>
          <a:xfrm>
            <a:off x="5107632" y="3106800"/>
            <a:ext cx="165618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500" dirty="0" smtClean="0">
                <a:solidFill>
                  <a:srgbClr val="FF0000"/>
                </a:solidFill>
              </a:rPr>
              <a:t>5</a:t>
            </a:r>
            <a:r>
              <a:rPr lang="en-CA" sz="1500" dirty="0" smtClean="0"/>
              <a:t> - Chukchi</a:t>
            </a:r>
            <a:endParaRPr lang="en-US" sz="1500" dirty="0"/>
          </a:p>
        </p:txBody>
      </p:sp>
      <p:sp>
        <p:nvSpPr>
          <p:cNvPr id="12" name="TextBox 11"/>
          <p:cNvSpPr txBox="1"/>
          <p:nvPr/>
        </p:nvSpPr>
        <p:spPr>
          <a:xfrm>
            <a:off x="7267872" y="3106800"/>
            <a:ext cx="165618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500" dirty="0" smtClean="0">
                <a:solidFill>
                  <a:srgbClr val="FF0000"/>
                </a:solidFill>
              </a:rPr>
              <a:t>6</a:t>
            </a:r>
            <a:r>
              <a:rPr lang="en-CA" sz="1500" dirty="0" smtClean="0"/>
              <a:t> - Alaska</a:t>
            </a:r>
            <a:endParaRPr lang="en-US" sz="1500" dirty="0"/>
          </a:p>
        </p:txBody>
      </p:sp>
      <p:sp>
        <p:nvSpPr>
          <p:cNvPr id="13" name="TextBox 12"/>
          <p:cNvSpPr txBox="1"/>
          <p:nvPr/>
        </p:nvSpPr>
        <p:spPr>
          <a:xfrm>
            <a:off x="539552" y="4617038"/>
            <a:ext cx="165618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500" dirty="0" smtClean="0">
                <a:solidFill>
                  <a:srgbClr val="FF0000"/>
                </a:solidFill>
              </a:rPr>
              <a:t>3</a:t>
            </a:r>
            <a:r>
              <a:rPr lang="en-CA" sz="1500" dirty="0" smtClean="0"/>
              <a:t> - West Siberia</a:t>
            </a:r>
            <a:endParaRPr lang="en-US" sz="1500" dirty="0"/>
          </a:p>
        </p:txBody>
      </p:sp>
      <p:sp>
        <p:nvSpPr>
          <p:cNvPr id="14" name="TextBox 13"/>
          <p:cNvSpPr txBox="1"/>
          <p:nvPr/>
        </p:nvSpPr>
        <p:spPr>
          <a:xfrm>
            <a:off x="2771800" y="4618003"/>
            <a:ext cx="165618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500" dirty="0" smtClean="0">
                <a:solidFill>
                  <a:srgbClr val="FF0000"/>
                </a:solidFill>
              </a:rPr>
              <a:t>4</a:t>
            </a:r>
            <a:r>
              <a:rPr lang="en-CA" sz="1500" dirty="0" smtClean="0"/>
              <a:t> - East Siberia</a:t>
            </a:r>
            <a:endParaRPr lang="en-US" sz="1500" dirty="0"/>
          </a:p>
        </p:txBody>
      </p:sp>
      <p:sp>
        <p:nvSpPr>
          <p:cNvPr id="15" name="TextBox 14"/>
          <p:cNvSpPr txBox="1"/>
          <p:nvPr/>
        </p:nvSpPr>
        <p:spPr>
          <a:xfrm>
            <a:off x="5076056" y="4618003"/>
            <a:ext cx="165618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500" dirty="0" smtClean="0">
                <a:solidFill>
                  <a:srgbClr val="FF0000"/>
                </a:solidFill>
              </a:rPr>
              <a:t>7</a:t>
            </a:r>
            <a:r>
              <a:rPr lang="en-CA" sz="1500" dirty="0" smtClean="0"/>
              <a:t> - Canadian</a:t>
            </a:r>
            <a:endParaRPr lang="en-US" sz="1500" dirty="0"/>
          </a:p>
        </p:txBody>
      </p:sp>
      <p:sp>
        <p:nvSpPr>
          <p:cNvPr id="16" name="TextBox 15"/>
          <p:cNvSpPr txBox="1"/>
          <p:nvPr/>
        </p:nvSpPr>
        <p:spPr>
          <a:xfrm>
            <a:off x="7236296" y="4618003"/>
            <a:ext cx="165618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500" dirty="0" smtClean="0"/>
              <a:t>Zone </a:t>
            </a:r>
            <a:r>
              <a:rPr lang="en-CA" sz="1500" dirty="0" smtClean="0">
                <a:solidFill>
                  <a:srgbClr val="FF0000"/>
                </a:solidFill>
              </a:rPr>
              <a:t>60-85 °N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44208" y="2593472"/>
            <a:ext cx="26100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Reference period: 1961-1990</a:t>
            </a:r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300192" y="6444044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dirty="0" smtClean="0"/>
              <a:t>[</a:t>
            </a:r>
            <a:r>
              <a:rPr lang="en-US" sz="1800" dirty="0" smtClean="0"/>
              <a:t>AARI]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421029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4624"/>
            <a:ext cx="8280920" cy="432048"/>
          </a:xfrm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May – Sep 2018 SAT: anomalies and </a:t>
            </a:r>
            <a:r>
              <a:rPr lang="en-US" sz="2400" dirty="0">
                <a:solidFill>
                  <a:schemeClr val="tx1"/>
                </a:solidFill>
              </a:rPr>
              <a:t>ranks </a:t>
            </a:r>
            <a:r>
              <a:rPr lang="en-US" sz="2400" dirty="0" smtClean="0">
                <a:solidFill>
                  <a:schemeClr val="tx1"/>
                </a:solidFill>
              </a:rPr>
              <a:t>(reanalysis)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645024"/>
            <a:ext cx="2075484" cy="259228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013" y="3645024"/>
            <a:ext cx="2056067" cy="25680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620688"/>
            <a:ext cx="17475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– </a:t>
            </a:r>
            <a:r>
              <a:rPr lang="en-US" sz="1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 2018 </a:t>
            </a:r>
            <a:endParaRPr lang="ru-RU" sz="1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21414" y="620688"/>
            <a:ext cx="1598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 – Sep 2018</a:t>
            </a:r>
            <a:endParaRPr lang="ru-RU" sz="1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67" y="3645024"/>
            <a:ext cx="2500305" cy="220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868144" y="5888305"/>
            <a:ext cx="3240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PARCOF-1 Summer Temp LRF</a:t>
            </a:r>
            <a:endParaRPr lang="ru-RU" sz="1200" dirty="0"/>
          </a:p>
        </p:txBody>
      </p:sp>
      <p:pic>
        <p:nvPicPr>
          <p:cNvPr id="1026" name="Picture 2" descr="https://www.esrl.noaa.gov/psd/tmp/ncl8dv1bs3tlN.tmpqq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69833"/>
            <a:ext cx="1851660" cy="260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esrl.noaa.gov/psd/tmp/nclNOPYHne1aC.tmpqq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58" y="980728"/>
            <a:ext cx="1854518" cy="263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678438" y="620688"/>
            <a:ext cx="16806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 – Aug 2018</a:t>
            </a:r>
            <a:endParaRPr lang="ru-RU" sz="1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00192" y="548680"/>
            <a:ext cx="2592288" cy="5677599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052529" y="548680"/>
            <a:ext cx="2592288" cy="5677599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548680"/>
            <a:ext cx="2592288" cy="5677599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 descr="https://www.esrl.noaa.gov/psd/tmp/nclSXxtxfjPuz.tmpqq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16" y="980728"/>
            <a:ext cx="1851660" cy="260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50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776"/>
            <a:ext cx="4465191" cy="1727919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Precipitation anomalies by regions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914892"/>
              </p:ext>
            </p:extLst>
          </p:nvPr>
        </p:nvGraphicFramePr>
        <p:xfrm>
          <a:off x="251521" y="2175480"/>
          <a:ext cx="4680521" cy="3169920"/>
        </p:xfrm>
        <a:graphic>
          <a:graphicData uri="http://schemas.openxmlformats.org/drawingml/2006/table">
            <a:tbl>
              <a:tblPr/>
              <a:tblGrid>
                <a:gridCol w="1185108"/>
                <a:gridCol w="897724"/>
                <a:gridCol w="1291823"/>
                <a:gridCol w="1305866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j-lt"/>
                          <a:ea typeface="Times New Roman"/>
                        </a:rPr>
                        <a:t>Region</a:t>
                      </a:r>
                      <a:endParaRPr lang="ru-RU" sz="1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j-lt"/>
                          <a:ea typeface="Times New Roman"/>
                        </a:rPr>
                        <a:t>Relative </a:t>
                      </a:r>
                      <a:r>
                        <a:rPr lang="en-US" sz="1600" b="1" dirty="0" err="1" smtClean="0">
                          <a:effectLst/>
                          <a:latin typeface="+mj-lt"/>
                          <a:ea typeface="Times New Roman"/>
                        </a:rPr>
                        <a:t>anom</a:t>
                      </a:r>
                      <a:r>
                        <a:rPr lang="en-US" sz="1600" b="1" dirty="0" smtClean="0">
                          <a:effectLst/>
                          <a:latin typeface="+mj-lt"/>
                          <a:ea typeface="Times New Roman"/>
                        </a:rPr>
                        <a:t>, %</a:t>
                      </a:r>
                      <a:endParaRPr lang="ru-RU" sz="1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j-lt"/>
                          <a:ea typeface="MS Mincho"/>
                        </a:rPr>
                        <a:t>The greatest value</a:t>
                      </a:r>
                      <a:endParaRPr lang="ru-RU" sz="1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j-lt"/>
                          <a:ea typeface="MS Mincho"/>
                        </a:rPr>
                        <a:t>The lowest value</a:t>
                      </a:r>
                      <a:endParaRPr lang="ru-RU" sz="1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j-lt"/>
                          <a:ea typeface="MS Mincho"/>
                        </a:rPr>
                        <a:t>Atlantic</a:t>
                      </a:r>
                      <a:endParaRPr lang="ru-RU" sz="1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j-lt"/>
                          <a:ea typeface="Times New Roman"/>
                        </a:rPr>
                        <a:t>101,4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j-lt"/>
                          <a:ea typeface="Times New Roman"/>
                        </a:rPr>
                        <a:t>1964 (120,5)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j-lt"/>
                          <a:ea typeface="Times New Roman"/>
                        </a:rPr>
                        <a:t>1968 (75,2)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+mj-lt"/>
                          <a:ea typeface="MS Mincho"/>
                        </a:rPr>
                        <a:t>N Europe</a:t>
                      </a:r>
                      <a:endParaRPr lang="ru-RU" sz="16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Times New Roman"/>
                        </a:rPr>
                        <a:t>98,3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Times New Roman"/>
                        </a:rPr>
                        <a:t>1981 (128,4)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Times New Roman"/>
                        </a:rPr>
                        <a:t>1980 (68,5)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j-lt"/>
                          <a:ea typeface="MS Mincho"/>
                        </a:rPr>
                        <a:t>West Siberia</a:t>
                      </a:r>
                      <a:endParaRPr lang="ru-RU" sz="1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Times New Roman"/>
                        </a:rPr>
                        <a:t>91,0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Times New Roman"/>
                        </a:rPr>
                        <a:t>2002 (122,6)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Times New Roman"/>
                        </a:rPr>
                        <a:t>1946 (72,4)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+mj-lt"/>
                          <a:ea typeface="MS Mincho"/>
                        </a:rPr>
                        <a:t>East Siberia</a:t>
                      </a:r>
                      <a:endParaRPr lang="ru-RU" sz="16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Times New Roman"/>
                        </a:rPr>
                        <a:t>85,0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Times New Roman"/>
                        </a:rPr>
                        <a:t>1988 (125,2)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Times New Roman"/>
                        </a:rPr>
                        <a:t>1967 (78,4)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+mj-lt"/>
                          <a:ea typeface="MS Mincho"/>
                        </a:rPr>
                        <a:t>Chukchi</a:t>
                      </a:r>
                      <a:endParaRPr lang="ru-RU" sz="16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Times New Roman"/>
                        </a:rPr>
                        <a:t>80,4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Times New Roman"/>
                        </a:rPr>
                        <a:t>1954 (139,6)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Times New Roman"/>
                        </a:rPr>
                        <a:t>1982 (60,2)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+mj-lt"/>
                          <a:ea typeface="MS Mincho"/>
                        </a:rPr>
                        <a:t>Alaska</a:t>
                      </a:r>
                      <a:endParaRPr lang="ru-RU" sz="16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Times New Roman"/>
                        </a:rPr>
                        <a:t>90,1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Times New Roman"/>
                        </a:rPr>
                        <a:t>1951 (164,4)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Times New Roman"/>
                        </a:rPr>
                        <a:t>1968 (54,1)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+mj-lt"/>
                          <a:ea typeface="MS Mincho"/>
                        </a:rPr>
                        <a:t>Canada</a:t>
                      </a:r>
                      <a:endParaRPr lang="ru-RU" sz="16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Times New Roman"/>
                        </a:rPr>
                        <a:t>91,8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Times New Roman"/>
                        </a:rPr>
                        <a:t>2005 (123,5)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j-lt"/>
                          <a:ea typeface="Times New Roman"/>
                        </a:rPr>
                        <a:t>1977 (75,0)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MS Mincho"/>
                        </a:rPr>
                        <a:t> </a:t>
                      </a:r>
                      <a:endParaRPr lang="ru-RU" sz="16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Times New Roman"/>
                        </a:rPr>
                        <a:t> 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MS Mincho"/>
                        </a:rPr>
                        <a:t> </a:t>
                      </a:r>
                      <a:endParaRPr lang="ru-RU" sz="16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MS Mincho"/>
                        </a:rPr>
                        <a:t> </a:t>
                      </a:r>
                      <a:endParaRPr lang="ru-RU" sz="16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MS Mincho"/>
                        </a:rPr>
                        <a:t>60-70°</a:t>
                      </a:r>
                      <a:r>
                        <a:rPr lang="en-US" sz="1600" b="1">
                          <a:effectLst/>
                          <a:latin typeface="+mj-lt"/>
                          <a:ea typeface="MS Mincho"/>
                        </a:rPr>
                        <a:t>N</a:t>
                      </a:r>
                      <a:endParaRPr lang="ru-RU" sz="16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Times New Roman"/>
                        </a:rPr>
                        <a:t>93,3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MS Mincho"/>
                        </a:rPr>
                        <a:t>1954 (115%)</a:t>
                      </a:r>
                      <a:endParaRPr lang="ru-RU" sz="16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MS Mincho"/>
                        </a:rPr>
                        <a:t>1968 (88%)</a:t>
                      </a:r>
                      <a:endParaRPr lang="ru-RU" sz="16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MS Mincho"/>
                        </a:rPr>
                        <a:t>70-85°</a:t>
                      </a:r>
                      <a:r>
                        <a:rPr lang="en-US" sz="1600" b="1">
                          <a:effectLst/>
                          <a:latin typeface="+mj-lt"/>
                          <a:ea typeface="MS Mincho"/>
                        </a:rPr>
                        <a:t>N</a:t>
                      </a:r>
                      <a:endParaRPr lang="ru-RU" sz="16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Times New Roman"/>
                        </a:rPr>
                        <a:t>97,7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MS Mincho"/>
                        </a:rPr>
                        <a:t>1989 (127%)</a:t>
                      </a:r>
                      <a:endParaRPr lang="ru-RU" sz="16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MS Mincho"/>
                        </a:rPr>
                        <a:t>1998 (84%)</a:t>
                      </a:r>
                      <a:endParaRPr lang="ru-RU" sz="16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MS Mincho"/>
                        </a:rPr>
                        <a:t>60-85°</a:t>
                      </a:r>
                      <a:r>
                        <a:rPr lang="en-US" sz="1600" b="1">
                          <a:effectLst/>
                          <a:latin typeface="+mj-lt"/>
                          <a:ea typeface="MS Mincho"/>
                        </a:rPr>
                        <a:t>N</a:t>
                      </a:r>
                      <a:endParaRPr lang="ru-RU" sz="16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Times New Roman"/>
                        </a:rPr>
                        <a:t>9</a:t>
                      </a:r>
                      <a:r>
                        <a:rPr lang="en-US" sz="1600" b="1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r>
                        <a:rPr lang="ru-RU" sz="1600" b="1">
                          <a:effectLst/>
                          <a:latin typeface="+mj-lt"/>
                          <a:ea typeface="Times New Roman"/>
                        </a:rPr>
                        <a:t>,</a:t>
                      </a:r>
                      <a:r>
                        <a:rPr lang="en-US" sz="1600" b="1">
                          <a:effectLst/>
                          <a:latin typeface="+mj-lt"/>
                          <a:ea typeface="Times New Roman"/>
                        </a:rPr>
                        <a:t>0</a:t>
                      </a:r>
                      <a:endParaRPr lang="ru-RU" sz="16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MS Mincho"/>
                        </a:rPr>
                        <a:t>1954 (117%)</a:t>
                      </a:r>
                      <a:endParaRPr lang="ru-RU" sz="16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j-lt"/>
                          <a:ea typeface="MS Mincho"/>
                        </a:rPr>
                        <a:t>1980 (90%)</a:t>
                      </a:r>
                      <a:endParaRPr lang="ru-RU" sz="1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92696"/>
            <a:ext cx="3913187" cy="526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76465" y="652626"/>
            <a:ext cx="16561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N Greenland and Norwegian Seas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7380312" y="734507"/>
            <a:ext cx="165618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Barents Sea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7524328" y="2132856"/>
            <a:ext cx="165618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Laptev Sea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5436096" y="2174667"/>
            <a:ext cx="165618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Kara Sea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5508104" y="3398803"/>
            <a:ext cx="144016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Eastern Siberian Sea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5364088" y="4694947"/>
            <a:ext cx="165618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Beaufort Sea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7524328" y="3398803"/>
            <a:ext cx="136815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Chukchi Sea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7452320" y="4766955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N Canadian Archipelago</a:t>
            </a:r>
            <a:endParaRPr lang="en-US" sz="1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55395" y="5445224"/>
            <a:ext cx="26100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Reference period: 1961-1990</a:t>
            </a:r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989669" y="5815370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[</a:t>
            </a:r>
            <a:r>
              <a:rPr lang="en-US" sz="1800" dirty="0" smtClean="0"/>
              <a:t>AARI]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654656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5"/>
            <a:ext cx="8713788" cy="497770"/>
          </a:xfrm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May – Sep 2018 Precipitation anomalies and ranks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DA1A76-D0BD-48F2-93E3-CA3E325BFEBB}" type="slidenum">
              <a:rPr lang="en-CA" altLang="en-US" smtClean="0"/>
              <a:pPr>
                <a:defRPr/>
              </a:pPr>
              <a:t>7</a:t>
            </a:fld>
            <a:endParaRPr lang="en-CA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736174" y="548680"/>
            <a:ext cx="17475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May – </a:t>
            </a:r>
            <a:r>
              <a:rPr lang="en-US" sz="1600" dirty="0" smtClean="0">
                <a:solidFill>
                  <a:schemeClr val="accent2"/>
                </a:solidFill>
              </a:rPr>
              <a:t>Jun 2018 </a:t>
            </a:r>
            <a:endParaRPr lang="ru-RU" sz="1600" dirty="0">
              <a:solidFill>
                <a:schemeClr val="accent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9371" y="570166"/>
            <a:ext cx="1598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Jul – Sep 2018</a:t>
            </a:r>
            <a:endParaRPr lang="ru-RU" sz="1600" dirty="0">
              <a:solidFill>
                <a:schemeClr val="accent2"/>
              </a:solidFill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17" y="3645024"/>
            <a:ext cx="2056067" cy="2584418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3645024"/>
            <a:ext cx="2056067" cy="2551652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456" y="3645024"/>
            <a:ext cx="2350008" cy="221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372200" y="5877272"/>
            <a:ext cx="2448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PARCOF-1 Summer </a:t>
            </a:r>
            <a:r>
              <a:rPr lang="en-US" sz="1200" dirty="0" err="1" smtClean="0"/>
              <a:t>prec</a:t>
            </a:r>
            <a:r>
              <a:rPr lang="en-US" sz="1200" dirty="0" smtClean="0"/>
              <a:t> LRF</a:t>
            </a:r>
            <a:endParaRPr lang="ru-RU" sz="1200" dirty="0"/>
          </a:p>
        </p:txBody>
      </p:sp>
      <p:pic>
        <p:nvPicPr>
          <p:cNvPr id="2050" name="Picture 2" descr="https://www.esrl.noaa.gov/psd/tmp/nclFD9nFj264q.tmpqq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80728"/>
            <a:ext cx="1851660" cy="260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esrl.noaa.gov/psd/tmp/nclsO9gWsKIqQ.tmpqq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50" y="966976"/>
            <a:ext cx="1854518" cy="260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esrl.noaa.gov/psd/tmp/ncl4LPhCklZGa.tmpqq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980729"/>
            <a:ext cx="1851660" cy="260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779779" y="548680"/>
            <a:ext cx="16806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Jun – Aug 2018</a:t>
            </a:r>
            <a:endParaRPr lang="ru-RU" sz="1600" dirty="0">
              <a:solidFill>
                <a:schemeClr val="accent2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00192" y="548680"/>
            <a:ext cx="2592288" cy="5677599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052529" y="548680"/>
            <a:ext cx="2592288" cy="5677599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0422" y="542394"/>
            <a:ext cx="2592288" cy="5677599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944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00376"/>
            <a:ext cx="3418857" cy="239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31" y="3268350"/>
            <a:ext cx="3418857" cy="239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836712"/>
            <a:ext cx="3418857" cy="239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73587"/>
            <a:ext cx="3403778" cy="238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44624"/>
            <a:ext cx="8713788" cy="431775"/>
          </a:xfrm>
        </p:spPr>
        <p:txBody>
          <a:bodyPr anchor="t"/>
          <a:lstStyle/>
          <a:p>
            <a:pPr algn="ctr"/>
            <a:r>
              <a:rPr lang="en-US" sz="2800" dirty="0" smtClean="0"/>
              <a:t>Arctic (NH) seasonal ice extent – 2018 …. 1979</a:t>
            </a:r>
            <a:endParaRPr lang="en-US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5733256"/>
            <a:ext cx="864096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dirty="0" smtClean="0"/>
              <a:t>Minimum ice extent 4,56 </a:t>
            </a:r>
            <a:r>
              <a:rPr lang="en-US" sz="1800" dirty="0" err="1" smtClean="0"/>
              <a:t>mln</a:t>
            </a:r>
            <a:r>
              <a:rPr lang="en-US" sz="1800" dirty="0" smtClean="0"/>
              <a:t> km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(4.62 in 2017) reached 17 September 2018</a:t>
            </a:r>
            <a:endParaRPr lang="ru-RU" sz="1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1560" y="5578996"/>
            <a:ext cx="6678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728781"/>
              </p:ext>
            </p:extLst>
          </p:nvPr>
        </p:nvGraphicFramePr>
        <p:xfrm>
          <a:off x="7380312" y="764704"/>
          <a:ext cx="1219200" cy="267462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3346.2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4099.7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4189.4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4312.7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4350.3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4557.5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4588.2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…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…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7246.1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7285.2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7611.3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403648" y="945595"/>
            <a:ext cx="216024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500" dirty="0" smtClean="0"/>
              <a:t>Northern Hemisphere</a:t>
            </a:r>
            <a:endParaRPr lang="en-US" sz="1500" dirty="0"/>
          </a:p>
        </p:txBody>
      </p:sp>
      <p:sp>
        <p:nvSpPr>
          <p:cNvPr id="18" name="TextBox 17"/>
          <p:cNvSpPr txBox="1"/>
          <p:nvPr/>
        </p:nvSpPr>
        <p:spPr>
          <a:xfrm>
            <a:off x="4788024" y="945595"/>
            <a:ext cx="201622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500" dirty="0" smtClean="0"/>
              <a:t>Western Arctic (WA)</a:t>
            </a:r>
            <a:endParaRPr lang="en-US" sz="1500" dirty="0"/>
          </a:p>
        </p:txBody>
      </p:sp>
      <p:sp>
        <p:nvSpPr>
          <p:cNvPr id="19" name="TextBox 18"/>
          <p:cNvSpPr txBox="1"/>
          <p:nvPr/>
        </p:nvSpPr>
        <p:spPr>
          <a:xfrm>
            <a:off x="1403648" y="3393867"/>
            <a:ext cx="2088232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500" dirty="0" smtClean="0"/>
              <a:t>Eastern Arctic (EA)</a:t>
            </a:r>
            <a:endParaRPr lang="en-US" sz="1500" dirty="0"/>
          </a:p>
        </p:txBody>
      </p:sp>
      <p:sp>
        <p:nvSpPr>
          <p:cNvPr id="20" name="TextBox 19"/>
          <p:cNvSpPr txBox="1"/>
          <p:nvPr/>
        </p:nvSpPr>
        <p:spPr>
          <a:xfrm>
            <a:off x="4788625" y="3393867"/>
            <a:ext cx="2087631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500" dirty="0" smtClean="0"/>
              <a:t>Canadian Arctic (CA)</a:t>
            </a:r>
            <a:endParaRPr lang="en-US" sz="15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95536" y="3268350"/>
            <a:ext cx="936705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1050" dirty="0" smtClean="0"/>
              <a:t>S, 1000 km</a:t>
            </a:r>
            <a:r>
              <a:rPr lang="en-US" sz="1050" baseline="30000" dirty="0" smtClean="0"/>
              <a:t>2</a:t>
            </a:r>
            <a:endParaRPr lang="ru-RU" sz="1050" baseline="300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95536" y="836712"/>
            <a:ext cx="936705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1050" dirty="0" smtClean="0"/>
              <a:t>S, 1000 km</a:t>
            </a:r>
            <a:r>
              <a:rPr lang="en-US" sz="1050" baseline="30000" dirty="0" smtClean="0"/>
              <a:t>2</a:t>
            </a:r>
            <a:endParaRPr lang="ru-RU" sz="1050" baseline="300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707904" y="3281666"/>
            <a:ext cx="936705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1050" dirty="0" smtClean="0"/>
              <a:t>S, 1000 km</a:t>
            </a:r>
            <a:r>
              <a:rPr lang="en-US" sz="1050" baseline="30000" dirty="0" smtClean="0"/>
              <a:t>2</a:t>
            </a:r>
            <a:endParaRPr lang="ru-RU" sz="1050" baseline="300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779912" y="819145"/>
            <a:ext cx="936705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1050" dirty="0" smtClean="0"/>
              <a:t>S, 1000 km</a:t>
            </a:r>
            <a:r>
              <a:rPr lang="en-US" sz="1050" baseline="30000" dirty="0" smtClean="0"/>
              <a:t>2</a:t>
            </a:r>
            <a:endParaRPr lang="ru-RU" sz="1050" baseline="30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440" y="3675118"/>
            <a:ext cx="2051396" cy="205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96336" y="4365684"/>
            <a:ext cx="259686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CA" sz="1400" dirty="0" smtClean="0"/>
              <a:t>CA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954520" y="4869740"/>
            <a:ext cx="289888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CA" sz="1400" dirty="0" smtClean="0"/>
              <a:t>WA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8028384" y="4365684"/>
            <a:ext cx="250068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CA" sz="1400" dirty="0"/>
              <a:t>EA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524328" y="476672"/>
            <a:ext cx="1189361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1400" u="sng" dirty="0" smtClean="0"/>
              <a:t>S, 1000 km</a:t>
            </a:r>
            <a:r>
              <a:rPr lang="en-US" sz="1400" u="sng" baseline="30000" dirty="0" smtClean="0"/>
              <a:t>2*</a:t>
            </a:r>
            <a:endParaRPr lang="ru-RU" sz="1400" u="sng" baseline="30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0205" y="5576701"/>
            <a:ext cx="3366306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en-US" sz="900" dirty="0" smtClean="0"/>
              <a:t> Jan Feb Mar  Apr  May  Jun Jul  Aug  Sep Oct  Nov  Dec Jan</a:t>
            </a:r>
            <a:endParaRPr lang="ru-RU" sz="9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251520" y="3125738"/>
            <a:ext cx="3366306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en-US" sz="900" dirty="0" smtClean="0"/>
              <a:t> Jan Feb Mar  Apr  May  Jun Jul  Aug  Sep Oct  Nov  Dec Jan</a:t>
            </a:r>
            <a:endParaRPr lang="ru-RU" sz="9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635896" y="5578996"/>
            <a:ext cx="3366306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en-US" sz="900" dirty="0" smtClean="0"/>
              <a:t> Jan Feb Mar  Apr  May  Jun Jul  Aug  Sep Oct  Nov  Dec Jan</a:t>
            </a:r>
            <a:endParaRPr lang="ru-RU" sz="9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649701" y="3117628"/>
            <a:ext cx="3366306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en-US" sz="900" dirty="0" smtClean="0"/>
              <a:t> Jan Feb Mar  Apr  May  Jun Jul  Aug  Sep Oct  Nov  Dec Jan</a:t>
            </a:r>
            <a:endParaRPr lang="ru-RU" sz="9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7092280" y="3429000"/>
            <a:ext cx="1728192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900" dirty="0" smtClean="0"/>
              <a:t>* - minimum for Sep (AARI)</a:t>
            </a:r>
            <a:endParaRPr lang="ru-RU" sz="9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7151539" y="6488668"/>
            <a:ext cx="157447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 smtClean="0"/>
              <a:t>[AARI, NSIDC]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3550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Seasonal NH (Arctic Ocean in summer) ice extent variability: 1978 - 2018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DA1A76-D0BD-48F2-93E3-CA3E325BFEBB}" type="slidenum">
              <a:rPr lang="en-CA" altLang="en-US" smtClean="0"/>
              <a:pPr>
                <a:defRPr/>
              </a:pPr>
              <a:t>9</a:t>
            </a:fld>
            <a:endParaRPr lang="en-CA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6606835" cy="487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46002" y="6453336"/>
            <a:ext cx="157447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 smtClean="0"/>
              <a:t>[AARI, NSIDC]</a:t>
            </a:r>
            <a:endParaRPr lang="ru-RU" sz="1600" dirty="0"/>
          </a:p>
        </p:txBody>
      </p:sp>
      <p:sp>
        <p:nvSpPr>
          <p:cNvPr id="6" name="Овал 5"/>
          <p:cNvSpPr/>
          <p:nvPr/>
        </p:nvSpPr>
        <p:spPr>
          <a:xfrm>
            <a:off x="1403648" y="1628800"/>
            <a:ext cx="5616624" cy="1872208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543526"/>
      </p:ext>
    </p:extLst>
  </p:cSld>
  <p:clrMapOvr>
    <a:masterClrMapping/>
  </p:clrMapOvr>
</p:sld>
</file>

<file path=ppt/theme/theme1.xml><?xml version="1.0" encoding="utf-8"?>
<a:theme xmlns:a="http://schemas.openxmlformats.org/drawingml/2006/main" name="WMO template">
  <a:themeElements>
    <a:clrScheme name="WMO-Title-S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MO-Title-SF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MO-Title-S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NOAA Sat Conf_Keynote_DRAFT_July4-2017" id="{4B8FB68A-230B-4145-86EF-01E8B6E1068B}" vid="{545080C5-D007-E44E-A953-EE27C08BF7D6}"/>
    </a:ext>
  </a:extLst>
</a:theme>
</file>

<file path=ppt/theme/theme2.xml><?xml version="1.0" encoding="utf-8"?>
<a:theme xmlns:a="http://schemas.openxmlformats.org/drawingml/2006/main" name="Closing slide">
  <a:themeElements>
    <a:clrScheme name="1_SmallLog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mallLogo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1_Small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all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all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all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all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all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all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all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all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all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all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all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NOAA Sat Conf_Keynote_DRAFT_July4-2017" id="{4B8FB68A-230B-4145-86EF-01E8B6E1068B}" vid="{F784101B-2101-654A-A52C-C748ED4C9BF6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4594d9d-f8c1-42a8-9b7d-85dcf97c812f"/>
    <Item_x0020_Language xmlns="9cb421be-7364-40e3-a033-a9831e103d78" xsi:nil="true"/>
    <TaxKeywordTaxHTField xmlns="54594d9d-f8c1-42a8-9b7d-85dcf97c812f">
      <Terms xmlns="http://schemas.microsoft.com/office/infopath/2007/PartnerControls"/>
    </TaxKeywordTaxHTField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A1F3472FE95940832E3CD615FC9A60" ma:contentTypeVersion="8" ma:contentTypeDescription="Create a new document." ma:contentTypeScope="" ma:versionID="b608036d83406bbb8ef67350d1bdc98d">
  <xsd:schema xmlns:xsd="http://www.w3.org/2001/XMLSchema" xmlns:xs="http://www.w3.org/2001/XMLSchema" xmlns:p="http://schemas.microsoft.com/office/2006/metadata/properties" xmlns:ns3="9cb421be-7364-40e3-a033-a9831e103d78" xmlns:ns4="54594d9d-f8c1-42a8-9b7d-85dcf97c812f" targetNamespace="http://schemas.microsoft.com/office/2006/metadata/properties" ma:root="true" ma:fieldsID="7b7484a16f2de35167d8bc8b0cc2811f" ns3:_="" ns4:_="">
    <xsd:import namespace="9cb421be-7364-40e3-a033-a9831e103d78"/>
    <xsd:import namespace="54594d9d-f8c1-42a8-9b7d-85dcf97c812f"/>
    <xsd:element name="properties">
      <xsd:complexType>
        <xsd:sequence>
          <xsd:element name="documentManagement">
            <xsd:complexType>
              <xsd:all>
                <xsd:element ref="ns3:Item_x0020_Language" minOccurs="0"/>
                <xsd:element ref="ns4:TaxCatchAll" minOccurs="0"/>
                <xsd:element ref="ns4:TaxKeyword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b421be-7364-40e3-a033-a9831e103d78" elementFormDefault="qualified">
    <xsd:import namespace="http://schemas.microsoft.com/office/2006/documentManagement/types"/>
    <xsd:import namespace="http://schemas.microsoft.com/office/infopath/2007/PartnerControls"/>
    <xsd:element name="Item_x0020_Language" ma:index="9" nillable="true" ma:displayName="Item Language" ma:internalName="Item_x0020_Language">
      <xsd:simpleType>
        <xsd:restriction base="dms:Choice">
          <xsd:enumeration value="English"/>
          <xsd:enumeration value="French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594d9d-f8c1-42a8-9b7d-85dcf97c812f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B7836AA8-87A9-462D-82A2-0FC9337A3156}" ma:internalName="TaxCatchAll" ma:showField="CatchAllData" ma:web="{9ec47095-3c99-4b10-8ff0-0463d79e3d12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2" nillable="true" ma:taxonomy="true" ma:internalName="TaxKeywordTaxHTField" ma:taxonomyFieldName="TaxKeyword" ma:displayName="Enterprise Keywords" ma:fieldId="{23f27201-bee3-471e-b2e7-b64fd8b7ca38}" ma:taxonomyMulti="true" ma:sspId="e2243cbc-e1b7-4ed6-ba37-9fa81e283771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189E8B66-EC8D-47C9-AB01-40CD75F8A685}">
  <ds:schemaRefs>
    <ds:schemaRef ds:uri="9cb421be-7364-40e3-a033-a9831e103d78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54594d9d-f8c1-42a8-9b7d-85dcf97c812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7BBA75A-1FC0-4468-B7BD-BA53CCB27138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9cb421be-7364-40e3-a033-a9831e103d78"/>
    <ds:schemaRef ds:uri="54594d9d-f8c1-42a8-9b7d-85dcf97c812f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49A9E3A-C13D-4023-85F6-522DCDE98F41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WMO template</Template>
  <TotalTime>11146</TotalTime>
  <Words>1686</Words>
  <Application>Microsoft Office PowerPoint</Application>
  <PresentationFormat>Экран (4:3)</PresentationFormat>
  <Paragraphs>305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WMO template</vt:lpstr>
      <vt:lpstr>Closing slide</vt:lpstr>
      <vt:lpstr>Презентация PowerPoint</vt:lpstr>
      <vt:lpstr>Arctic Summer Highlights</vt:lpstr>
      <vt:lpstr>May 2018 to Sep 2018 Surface Air Temperature (SAT) anomalies (observations)</vt:lpstr>
      <vt:lpstr>SAT anomalies by regions (observations)</vt:lpstr>
      <vt:lpstr>May – Sep 2018 SAT: anomalies and ranks (reanalysis)</vt:lpstr>
      <vt:lpstr>Precipitation anomalies by regions</vt:lpstr>
      <vt:lpstr>May – Sep 2018 Precipitation anomalies and ranks</vt:lpstr>
      <vt:lpstr>Arctic (NH) seasonal ice extent – 2018 …. 1979</vt:lpstr>
      <vt:lpstr>Seasonal NH (Arctic Ocean in summer) ice extent variability: 1978 - 2018</vt:lpstr>
      <vt:lpstr>MJJ 2018 Arctic sea ice – conc. and stages of development</vt:lpstr>
      <vt:lpstr>End of summer 2018 Arctic sea ice – conc. and stages of development</vt:lpstr>
      <vt:lpstr>Arctic Sea Ice Reanalysis – HYCOM-CICE and PIOMAS</vt:lpstr>
      <vt:lpstr>Terrestrial snow: snow cover duration</vt:lpstr>
      <vt:lpstr>Terrestrial snow: snow depth anomaly, MAMJ 2018</vt:lpstr>
      <vt:lpstr>Current Ice Conditions (22-23 October 2018)</vt:lpstr>
      <vt:lpstr>Thank you! Merci! Takk! Спасибо!  Tak! Tack! Kiitos! þakka þér fyrir!</vt:lpstr>
    </vt:vector>
  </TitlesOfParts>
  <Company>Environment Canada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 David Grimes President, WMO</dc:title>
  <dc:creator>deGraaf,Shannon [Burlington]</dc:creator>
  <cp:lastModifiedBy>VS</cp:lastModifiedBy>
  <cp:revision>365</cp:revision>
  <cp:lastPrinted>2018-04-17T11:56:26Z</cp:lastPrinted>
  <dcterms:created xsi:type="dcterms:W3CDTF">2017-08-04T20:22:04Z</dcterms:created>
  <dcterms:modified xsi:type="dcterms:W3CDTF">2018-10-30T06:42:40Z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TaxHTField">
    <vt:lpwstr/>
  </property>
  <property fmtid="{D5CDD505-2E9C-101B-9397-08002B2CF9AE}" pid="3" name="TaxKeyword">
    <vt:lpwstr/>
  </property>
  <property fmtid="{D5CDD505-2E9C-101B-9397-08002B2CF9AE}" pid="4" name="Item Language">
    <vt:lpwstr/>
  </property>
  <property fmtid="{D5CDD505-2E9C-101B-9397-08002B2CF9AE}" pid="5" name="TaxCatchAll">
    <vt:lpwstr/>
  </property>
</Properties>
</file>