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7.xml" ContentType="application/vnd.openxmlformats-officedocument.drawingml.chart+xml"/>
  <Override PartName="/ppt/slideMasters/slideMaster6.xml" ContentType="application/vnd.openxmlformats-officedocument.presentationml.slideMaster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97" r:id="rId5"/>
    <p:sldMasterId id="2147483864" r:id="rId6"/>
  </p:sldMasterIdLst>
  <p:notesMasterIdLst>
    <p:notesMasterId r:id="rId21"/>
  </p:notesMasterIdLst>
  <p:sldIdLst>
    <p:sldId id="256" r:id="rId7"/>
    <p:sldId id="293" r:id="rId8"/>
    <p:sldId id="264" r:id="rId9"/>
    <p:sldId id="265" r:id="rId10"/>
    <p:sldId id="266" r:id="rId11"/>
    <p:sldId id="268" r:id="rId12"/>
    <p:sldId id="259" r:id="rId13"/>
    <p:sldId id="270" r:id="rId14"/>
    <p:sldId id="269" r:id="rId15"/>
    <p:sldId id="295" r:id="rId16"/>
    <p:sldId id="288" r:id="rId17"/>
    <p:sldId id="286" r:id="rId18"/>
    <p:sldId id="289" r:id="rId19"/>
    <p:sldId id="298" r:id="rId20"/>
  </p:sldIdLst>
  <p:sldSz cx="9144000" cy="6858000" type="screen4x3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725E8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0" autoAdjust="0"/>
    <p:restoredTop sz="94717" autoAdjust="0"/>
  </p:normalViewPr>
  <p:slideViewPr>
    <p:cSldViewPr>
      <p:cViewPr>
        <p:scale>
          <a:sx n="60" d="100"/>
          <a:sy n="60" d="100"/>
        </p:scale>
        <p:origin x="-222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kona.NSRA\Desktop\&#1052;&#1086;&#1080;%20&#1076;&#1086;&#1082;&#1091;&#1084;&#1077;&#1085;&#1090;&#1099;-1\&#1050;&#1086;&#1088;&#1077;&#1103;\2018\&#1057;&#1077;&#1088;&#1075;&#1077;&#1081;%20&#1040;%20%20&#1059;\Statistical%20data%20about%20the%20permissions%20and%20notifications.xlsx-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6;&#1072;&#1073;&#1086;&#1090;&#1072;\&#1055;&#1088;&#1077;&#1079;&#1077;&#1085;&#1090;&#1072;&#1094;&#1080;&#1080;\&#1052;&#1086;&#1085;&#1100;&#1082;&#1086;%20&#1053;&#1080;&#1082;&#1086;&#1083;&#1072;&#1081;\Slide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nkona.NSRA\Desktop\&#1052;&#1086;&#1080;%20&#1076;&#1086;&#1082;&#1091;&#1084;&#1077;&#1085;&#1090;&#1099;-1\&#1050;&#1086;&#1088;&#1077;&#1103;\2018\&#1057;&#1077;&#1088;&#1075;&#1077;&#1081;%20&#1040;%20%20&#1059;\&#1043;&#1088;&#1091;&#1079;&#1086;&#1087;&#1077;&#1088;&#1077;&#1074;&#1086;&#1079;&#1082;&#1080;%20&#1087;&#1086;%20&#1057;&#1052;&#1055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onkona.NSRA\Desktop\&#1052;&#1086;&#1080;%20&#1076;&#1086;&#1082;&#1091;&#1084;&#1077;&#1085;&#1090;&#1099;-1\&#1050;&#1086;&#1088;&#1077;&#1103;\2018\&#1057;&#1077;&#1088;&#1075;&#1077;&#1081;%20&#1040;%20%20&#1059;\Historical%20data%20of%20cargo%20volume.xls-2018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Лист1!$A$3</c:f>
              <c:strCache>
                <c:ptCount val="1"/>
                <c:pt idx="0">
                  <c:v>Permissions (foreign flag)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Лист1!$B$2:$G$2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127</c:v>
                </c:pt>
                <c:pt idx="1">
                  <c:v>111</c:v>
                </c:pt>
                <c:pt idx="2">
                  <c:v>126</c:v>
                </c:pt>
                <c:pt idx="3">
                  <c:v>144</c:v>
                </c:pt>
                <c:pt idx="4">
                  <c:v>107</c:v>
                </c:pt>
                <c:pt idx="5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Permissions (total)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Лист1!$B$2:$G$2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625</c:v>
                </c:pt>
                <c:pt idx="1">
                  <c:v>632</c:v>
                </c:pt>
                <c:pt idx="2">
                  <c:v>715</c:v>
                </c:pt>
                <c:pt idx="3">
                  <c:v>718</c:v>
                </c:pt>
                <c:pt idx="4">
                  <c:v>664</c:v>
                </c:pt>
                <c:pt idx="5">
                  <c:v>792</c:v>
                </c:pt>
              </c:numCache>
            </c:numRef>
          </c:val>
        </c:ser>
        <c:overlap val="100"/>
        <c:axId val="92870912"/>
        <c:axId val="93573120"/>
      </c:barChart>
      <c:catAx>
        <c:axId val="92870912"/>
        <c:scaling>
          <c:orientation val="minMax"/>
        </c:scaling>
        <c:axPos val="b"/>
        <c:numFmt formatCode="General" sourceLinked="1"/>
        <c:tickLblPos val="nextTo"/>
        <c:crossAx val="93573120"/>
        <c:crosses val="autoZero"/>
        <c:auto val="1"/>
        <c:lblAlgn val="ctr"/>
        <c:lblOffset val="100"/>
      </c:catAx>
      <c:valAx>
        <c:axId val="93573120"/>
        <c:scaling>
          <c:orientation val="minMax"/>
        </c:scaling>
        <c:delete val="1"/>
        <c:axPos val="l"/>
        <c:numFmt formatCode="General" sourceLinked="1"/>
        <c:tickLblPos val="none"/>
        <c:crossAx val="92870912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9161108452603629"/>
          <c:y val="0.88119403808915886"/>
          <c:w val="0.35489926190165544"/>
          <c:h val="8.5650254653733576E-2"/>
        </c:manualLayout>
      </c:layout>
    </c:legend>
    <c:plotVisOnly val="1"/>
    <c:dispBlanksAs val="gap"/>
  </c:chart>
  <c:spPr>
    <a:noFill/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91"/>
      <c:perspective val="30"/>
    </c:view3D>
    <c:plotArea>
      <c:layout>
        <c:manualLayout>
          <c:layoutTarget val="inner"/>
          <c:xMode val="edge"/>
          <c:yMode val="edge"/>
          <c:x val="1.3535744472618899E-2"/>
          <c:y val="2.3892486524879096E-2"/>
          <c:w val="0.94656316265551554"/>
          <c:h val="0.92739600711261427"/>
        </c:manualLayout>
      </c:layout>
      <c:pie3DChart>
        <c:varyColors val="1"/>
      </c:pie3DChart>
    </c:plotArea>
    <c:plotVisOnly val="1"/>
    <c:dispBlanksAs val="zero"/>
  </c:chart>
  <c:spPr>
    <a:noFill/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91"/>
      <c:perspective val="0"/>
    </c:view3D>
    <c:plotArea>
      <c:layout>
        <c:manualLayout>
          <c:layoutTarget val="inner"/>
          <c:xMode val="edge"/>
          <c:yMode val="edge"/>
          <c:x val="2.2575631993369252E-3"/>
          <c:y val="0"/>
          <c:w val="0.94656316265551554"/>
          <c:h val="0.92739600711261427"/>
        </c:manualLayout>
      </c:layout>
      <c:pie3DChart>
        <c:varyColors val="1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explosion val="3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60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7425137535774202"/>
                  <c:y val="-0.26663400891877875"/>
                </c:manualLayout>
              </c:layout>
              <c:spPr/>
              <c:txPr>
                <a:bodyPr/>
                <a:lstStyle/>
                <a:p>
                  <a:pPr>
                    <a:defRPr sz="1606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-0.14070762341148041"/>
                  <c:y val="5.9920887474298863E-2"/>
                </c:manualLayout>
              </c:layout>
              <c:dLblPos val="bestFit"/>
              <c:showPercent val="1"/>
            </c:dLbl>
            <c:spPr>
              <a:noFill/>
              <a:ln w="25493">
                <a:noFill/>
              </a:ln>
            </c:spPr>
            <c:txPr>
              <a:bodyPr/>
              <a:lstStyle/>
              <a:p>
                <a:pPr>
                  <a:defRPr sz="1606"/>
                </a:pPr>
                <a:endParaRPr lang="ru-RU"/>
              </a:p>
            </c:txPr>
            <c:showPercent val="1"/>
            <c:showLeaderLines val="1"/>
          </c:dLbls>
          <c:cat>
            <c:strRef>
              <c:f>Applications_total!$A$2:$A$3</c:f>
              <c:strCache>
                <c:ptCount val="2"/>
                <c:pt idx="0">
                  <c:v>domestic shipping companies</c:v>
                </c:pt>
                <c:pt idx="1">
                  <c:v>foreign shipping companies</c:v>
                </c:pt>
              </c:strCache>
            </c:strRef>
          </c:cat>
          <c:val>
            <c:numRef>
              <c:f>Applications_total!$B$2:$B$3</c:f>
              <c:numCache>
                <c:formatCode>General</c:formatCode>
                <c:ptCount val="2"/>
                <c:pt idx="0">
                  <c:v>119</c:v>
                </c:pt>
                <c:pt idx="1">
                  <c:v>45</c:v>
                </c:pt>
              </c:numCache>
            </c:numRef>
          </c:val>
        </c:ser>
      </c:pie3DChart>
      <c:spPr>
        <a:noFill/>
        <a:ln w="25493">
          <a:noFill/>
        </a:ln>
      </c:spPr>
    </c:plotArea>
    <c:plotVisOnly val="1"/>
    <c:dispBlanksAs val="zero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1.7820980153908466E-2"/>
          <c:y val="2.2966500254982387E-2"/>
          <c:w val="0.96435803969218425"/>
          <c:h val="0.84499300154677393"/>
        </c:manualLayout>
      </c:layout>
      <c:bar3DChart>
        <c:barDir val="col"/>
        <c:grouping val="stacked"/>
        <c:ser>
          <c:idx val="0"/>
          <c:order val="0"/>
          <c:tx>
            <c:strRef>
              <c:f>Лист1!$A$3</c:f>
              <c:strCache>
                <c:ptCount val="1"/>
                <c:pt idx="0">
                  <c:v>СМП морские суда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Лист1!$B$2:$G$2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Лист1!$B$3:$G$3</c:f>
              <c:numCache>
                <c:formatCode>#,##0</c:formatCode>
                <c:ptCount val="6"/>
                <c:pt idx="0">
                  <c:v>2738</c:v>
                </c:pt>
                <c:pt idx="1">
                  <c:v>3708</c:v>
                </c:pt>
                <c:pt idx="2">
                  <c:v>5392</c:v>
                </c:pt>
                <c:pt idx="3">
                  <c:v>7265</c:v>
                </c:pt>
                <c:pt idx="4">
                  <c:v>9737</c:v>
                </c:pt>
                <c:pt idx="5">
                  <c:v>19689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Транзит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900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Лист1!$B$2:$G$2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Лист1!$B$5:$G$5</c:f>
              <c:numCache>
                <c:formatCode>General</c:formatCode>
                <c:ptCount val="6"/>
                <c:pt idx="0" formatCode="#,##0">
                  <c:v>1176</c:v>
                </c:pt>
                <c:pt idx="1">
                  <c:v>274</c:v>
                </c:pt>
                <c:pt idx="2">
                  <c:v>39</c:v>
                </c:pt>
                <c:pt idx="3">
                  <c:v>214</c:v>
                </c:pt>
                <c:pt idx="4">
                  <c:v>194</c:v>
                </c:pt>
                <c:pt idx="5">
                  <c:v>491</c:v>
                </c:pt>
              </c:numCache>
            </c:numRef>
          </c:val>
        </c:ser>
        <c:shape val="box"/>
        <c:axId val="93576576"/>
        <c:axId val="98377728"/>
        <c:axId val="0"/>
      </c:bar3DChart>
      <c:catAx>
        <c:axId val="93576576"/>
        <c:scaling>
          <c:orientation val="minMax"/>
        </c:scaling>
        <c:axPos val="b"/>
        <c:numFmt formatCode="General" sourceLinked="1"/>
        <c:tickLblPos val="nextTo"/>
        <c:crossAx val="98377728"/>
        <c:crosses val="autoZero"/>
        <c:auto val="1"/>
        <c:lblAlgn val="ctr"/>
        <c:lblOffset val="100"/>
      </c:catAx>
      <c:valAx>
        <c:axId val="98377728"/>
        <c:scaling>
          <c:orientation val="minMax"/>
        </c:scaling>
        <c:delete val="1"/>
        <c:axPos val="l"/>
        <c:numFmt formatCode="#,##0" sourceLinked="1"/>
        <c:tickLblPos val="none"/>
        <c:crossAx val="935765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5.1849045840045224E-2"/>
          <c:y val="0.11323712302841171"/>
          <c:w val="0.92518719643935188"/>
          <c:h val="0.7998857484086096"/>
        </c:manualLayout>
      </c:layout>
      <c:bar3DChart>
        <c:barDir val="col"/>
        <c:grouping val="stacked"/>
        <c:ser>
          <c:idx val="1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62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800000" scaled="0"/>
            </a:gradFill>
          </c:spPr>
          <c:cat>
            <c:numRef>
              <c:f>Лист1!$A$2:$A$29</c:f>
              <c:numCache>
                <c:formatCode>General</c:formatCode>
                <c:ptCount val="28"/>
                <c:pt idx="0">
                  <c:v>1933</c:v>
                </c:pt>
                <c:pt idx="1">
                  <c:v>1943</c:v>
                </c:pt>
                <c:pt idx="2">
                  <c:v>1953</c:v>
                </c:pt>
                <c:pt idx="3">
                  <c:v>1963</c:v>
                </c:pt>
                <c:pt idx="4">
                  <c:v>1973</c:v>
                </c:pt>
                <c:pt idx="5">
                  <c:v>1983</c:v>
                </c:pt>
                <c:pt idx="6">
                  <c:v>1985</c:v>
                </c:pt>
                <c:pt idx="7">
                  <c:v>1987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Лист1!$B$2:$B$29</c:f>
              <c:numCache>
                <c:formatCode>General</c:formatCode>
                <c:ptCount val="28"/>
                <c:pt idx="0">
                  <c:v>130</c:v>
                </c:pt>
                <c:pt idx="1">
                  <c:v>289</c:v>
                </c:pt>
                <c:pt idx="2">
                  <c:v>506</c:v>
                </c:pt>
                <c:pt idx="3">
                  <c:v>1264</c:v>
                </c:pt>
                <c:pt idx="4">
                  <c:v>3032</c:v>
                </c:pt>
                <c:pt idx="5">
                  <c:v>5008</c:v>
                </c:pt>
                <c:pt idx="6">
                  <c:v>6181</c:v>
                </c:pt>
                <c:pt idx="7">
                  <c:v>6578.8</c:v>
                </c:pt>
                <c:pt idx="8">
                  <c:v>5510.5</c:v>
                </c:pt>
                <c:pt idx="9">
                  <c:v>2361.8000000000002</c:v>
                </c:pt>
                <c:pt idx="10">
                  <c:v>1587</c:v>
                </c:pt>
                <c:pt idx="11">
                  <c:v>1800.5</c:v>
                </c:pt>
                <c:pt idx="12">
                  <c:v>1599.6</c:v>
                </c:pt>
                <c:pt idx="13">
                  <c:v>1695</c:v>
                </c:pt>
                <c:pt idx="14">
                  <c:v>1717.5</c:v>
                </c:pt>
                <c:pt idx="15">
                  <c:v>2022.6</c:v>
                </c:pt>
                <c:pt idx="16">
                  <c:v>2130.3000000000002</c:v>
                </c:pt>
                <c:pt idx="17">
                  <c:v>2219.1999999999998</c:v>
                </c:pt>
                <c:pt idx="18">
                  <c:v>1801.4</c:v>
                </c:pt>
                <c:pt idx="19">
                  <c:v>2048</c:v>
                </c:pt>
                <c:pt idx="20">
                  <c:v>3258.5</c:v>
                </c:pt>
                <c:pt idx="21">
                  <c:v>3876</c:v>
                </c:pt>
                <c:pt idx="22">
                  <c:v>3914</c:v>
                </c:pt>
                <c:pt idx="23">
                  <c:v>3982</c:v>
                </c:pt>
                <c:pt idx="24">
                  <c:v>5431</c:v>
                </c:pt>
                <c:pt idx="25">
                  <c:v>7479</c:v>
                </c:pt>
                <c:pt idx="26">
                  <c:v>10729</c:v>
                </c:pt>
                <c:pt idx="27">
                  <c:v>20180</c:v>
                </c:pt>
              </c:numCache>
            </c:numRef>
          </c:val>
        </c:ser>
        <c:ser>
          <c:idx val="0"/>
          <c:order val="1"/>
          <c:tx>
            <c:strRef>
              <c:f>Лист1!$C$6:$C$8</c:f>
              <c:strCach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strCache>
            </c:strRef>
          </c:tx>
          <c:dPt>
            <c:idx val="27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dPt>
          <c:cat>
            <c:numRef>
              <c:f>Лист1!$A$2:$A$29</c:f>
              <c:numCache>
                <c:formatCode>General</c:formatCode>
                <c:ptCount val="28"/>
                <c:pt idx="0">
                  <c:v>1933</c:v>
                </c:pt>
                <c:pt idx="1">
                  <c:v>1943</c:v>
                </c:pt>
                <c:pt idx="2">
                  <c:v>1953</c:v>
                </c:pt>
                <c:pt idx="3">
                  <c:v>1963</c:v>
                </c:pt>
                <c:pt idx="4">
                  <c:v>1973</c:v>
                </c:pt>
                <c:pt idx="5">
                  <c:v>1983</c:v>
                </c:pt>
                <c:pt idx="6">
                  <c:v>1985</c:v>
                </c:pt>
                <c:pt idx="7">
                  <c:v>1987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Лист1!$C$2:$C$29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gapWidth val="62"/>
        <c:shape val="box"/>
        <c:axId val="98427264"/>
        <c:axId val="98428800"/>
        <c:axId val="0"/>
      </c:bar3DChart>
      <c:catAx>
        <c:axId val="98427264"/>
        <c:scaling>
          <c:orientation val="minMax"/>
        </c:scaling>
        <c:axPos val="b"/>
        <c:numFmt formatCode="General" sourceLinked="1"/>
        <c:tickLblPos val="nextTo"/>
        <c:crossAx val="98428800"/>
        <c:crosses val="autoZero"/>
        <c:auto val="1"/>
        <c:lblAlgn val="ctr"/>
        <c:lblOffset val="100"/>
      </c:catAx>
      <c:valAx>
        <c:axId val="98428800"/>
        <c:scaling>
          <c:orientation val="minMax"/>
        </c:scaling>
        <c:axPos val="l"/>
        <c:majorGridlines>
          <c:spPr>
            <a:ln w="6350"/>
          </c:spPr>
        </c:majorGridlines>
        <c:numFmt formatCode="General" sourceLinked="1"/>
        <c:tickLblPos val="nextTo"/>
        <c:crossAx val="98427264"/>
        <c:crosses val="autoZero"/>
        <c:crossBetween val="between"/>
        <c:majorUnit val="1000"/>
        <c:minorUnit val="50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'Transit races'!$A$8</c:f>
              <c:strCache>
                <c:ptCount val="1"/>
                <c:pt idx="0">
                  <c:v>including races in ballast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13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contourClr>
                <a:srgbClr val="000000"/>
              </a:contourClr>
            </a:sp3d>
          </c:spPr>
          <c:dLbls>
            <c:spPr>
              <a:noFill/>
              <a:ln w="25368">
                <a:noFill/>
              </a:ln>
            </c:spPr>
            <c:txPr>
              <a:bodyPr/>
              <a:lstStyle/>
              <a:p>
                <a:pPr>
                  <a:defRPr sz="1198"/>
                </a:pPr>
                <a:endParaRPr lang="ru-RU"/>
              </a:p>
            </c:txPr>
            <c:showVal val="1"/>
          </c:dLbls>
          <c:cat>
            <c:strRef>
              <c:f>'Transit races'!$B$7:$G$7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     2016 г.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'Transit races'!$B$8:$G$8</c:f>
              <c:numCache>
                <c:formatCode>General</c:formatCode>
                <c:ptCount val="6"/>
                <c:pt idx="0">
                  <c:v>11</c:v>
                </c:pt>
                <c:pt idx="1">
                  <c:v>14</c:v>
                </c:pt>
                <c:pt idx="2">
                  <c:v>5</c:v>
                </c:pt>
                <c:pt idx="3">
                  <c:v>1</c:v>
                </c:pt>
                <c:pt idx="4">
                  <c:v>10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'Transit races'!$A$9</c:f>
              <c:strCache>
                <c:ptCount val="1"/>
                <c:pt idx="0">
                  <c:v>Other races quantity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 w="9513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contourClr>
                <a:srgbClr val="000000"/>
              </a:contourClr>
            </a:sp3d>
          </c:spPr>
          <c:dLbls>
            <c:dLbl>
              <c:idx val="0"/>
              <c:layout/>
              <c:spPr>
                <a:noFill/>
                <a:ln w="2536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/>
              <c:spPr>
                <a:noFill/>
                <a:ln w="2536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/>
              <c:spPr>
                <a:noFill/>
                <a:ln w="2536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3"/>
              <c:layout/>
              <c:spPr>
                <a:noFill/>
                <a:ln w="2536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4"/>
              <c:layout/>
              <c:spPr>
                <a:noFill/>
                <a:ln w="2536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5"/>
              <c:layout/>
              <c:spPr>
                <a:noFill/>
                <a:ln w="2536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'Transit races'!$B$7:$G$7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     2016 г.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'Transit races'!$B$9:$G$9</c:f>
              <c:numCache>
                <c:formatCode>General</c:formatCode>
                <c:ptCount val="6"/>
                <c:pt idx="0">
                  <c:v>26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19</c:v>
                </c:pt>
                <c:pt idx="5">
                  <c:v>23</c:v>
                </c:pt>
              </c:numCache>
            </c:numRef>
          </c:val>
        </c:ser>
        <c:shape val="box"/>
        <c:axId val="102145408"/>
        <c:axId val="102151296"/>
        <c:axId val="0"/>
      </c:bar3DChart>
      <c:catAx>
        <c:axId val="102145408"/>
        <c:scaling>
          <c:orientation val="minMax"/>
        </c:scaling>
        <c:axPos val="b"/>
        <c:numFmt formatCode="General" sourceLinked="1"/>
        <c:tickLblPos val="nextTo"/>
        <c:crossAx val="102151296"/>
        <c:crosses val="autoZero"/>
        <c:auto val="1"/>
        <c:lblAlgn val="ctr"/>
        <c:lblOffset val="100"/>
      </c:catAx>
      <c:valAx>
        <c:axId val="102151296"/>
        <c:scaling>
          <c:orientation val="minMax"/>
        </c:scaling>
        <c:delete val="1"/>
        <c:axPos val="l"/>
        <c:numFmt formatCode="General" sourceLinked="1"/>
        <c:tickLblPos val="none"/>
        <c:crossAx val="10214540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'Transit races'!$A$3</c:f>
              <c:strCache>
                <c:ptCount val="1"/>
                <c:pt idx="0">
                  <c:v>Total cargo volume, thousand tons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9351717464924995E-2"/>
                  <c:y val="-2.7729620912064393E-2"/>
                </c:manualLayout>
              </c:layout>
              <c:showVal val="1"/>
            </c:dLbl>
            <c:dLbl>
              <c:idx val="1"/>
              <c:layout>
                <c:manualLayout>
                  <c:x val="6.3967756104906124E-3"/>
                  <c:y val="-2.3108017426720376E-2"/>
                </c:manualLayout>
              </c:layout>
              <c:showVal val="1"/>
            </c:dLbl>
            <c:dLbl>
              <c:idx val="2"/>
              <c:layout>
                <c:manualLayout>
                  <c:x val="2.7092404450895013E-2"/>
                  <c:y val="-2.7729620912064441E-2"/>
                </c:manualLayout>
              </c:layout>
              <c:showVal val="1"/>
            </c:dLbl>
            <c:dLbl>
              <c:idx val="3"/>
              <c:layout>
                <c:manualLayout>
                  <c:x val="1.5826291390748145E-2"/>
                  <c:y val="-2.7729620912064441E-2"/>
                </c:manualLayout>
              </c:layout>
              <c:showVal val="1"/>
            </c:dLbl>
            <c:dLbl>
              <c:idx val="4"/>
              <c:layout>
                <c:manualLayout>
                  <c:x val="1.131541893630904E-2"/>
                  <c:y val="-4.6216034853439926E-3"/>
                </c:manualLayout>
              </c:layout>
              <c:showVal val="1"/>
            </c:dLbl>
            <c:dLbl>
              <c:idx val="5"/>
              <c:layout>
                <c:manualLayout>
                  <c:x val="1.1315418936308903E-2"/>
                  <c:y val="-4.6214215324509363E-3"/>
                </c:manualLayout>
              </c:layout>
              <c:showVal val="1"/>
            </c:dLbl>
            <c:spPr>
              <a:noFill/>
              <a:ln w="25368">
                <a:noFill/>
              </a:ln>
            </c:spPr>
            <c:txPr>
              <a:bodyPr/>
              <a:lstStyle/>
              <a:p>
                <a:pPr>
                  <a:defRPr sz="1198"/>
                </a:pPr>
                <a:endParaRPr lang="ru-RU"/>
              </a:p>
            </c:txPr>
            <c:showVal val="1"/>
          </c:dLbls>
          <c:cat>
            <c:strRef>
              <c:f>'Transit races'!$B$1:$G$2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     2016 г.</c:v>
                </c:pt>
                <c:pt idx="4">
                  <c:v>2017 г.</c:v>
                </c:pt>
                <c:pt idx="5">
                  <c:v>2018 г.</c:v>
                </c:pt>
              </c:strCache>
            </c:strRef>
          </c:cat>
          <c:val>
            <c:numRef>
              <c:f>'Transit races'!$B$3:$G$3</c:f>
              <c:numCache>
                <c:formatCode>General</c:formatCode>
                <c:ptCount val="6"/>
                <c:pt idx="0">
                  <c:v>1176.454</c:v>
                </c:pt>
                <c:pt idx="1">
                  <c:v>274.26599999999951</c:v>
                </c:pt>
                <c:pt idx="2">
                  <c:v>39.586000000000006</c:v>
                </c:pt>
                <c:pt idx="3">
                  <c:v>214.51299999999998</c:v>
                </c:pt>
                <c:pt idx="4">
                  <c:v>194.364</c:v>
                </c:pt>
                <c:pt idx="5">
                  <c:v>491.34199999999993</c:v>
                </c:pt>
              </c:numCache>
            </c:numRef>
          </c:val>
        </c:ser>
        <c:shape val="box"/>
        <c:axId val="102197120"/>
        <c:axId val="102198656"/>
        <c:axId val="0"/>
      </c:bar3DChart>
      <c:catAx>
        <c:axId val="102197120"/>
        <c:scaling>
          <c:orientation val="minMax"/>
        </c:scaling>
        <c:axPos val="b"/>
        <c:numFmt formatCode="General" sourceLinked="1"/>
        <c:tickLblPos val="nextTo"/>
        <c:crossAx val="102198656"/>
        <c:crosses val="autoZero"/>
        <c:auto val="1"/>
        <c:lblAlgn val="ctr"/>
        <c:lblOffset val="100"/>
      </c:catAx>
      <c:valAx>
        <c:axId val="102198656"/>
        <c:scaling>
          <c:orientation val="minMax"/>
        </c:scaling>
        <c:delete val="1"/>
        <c:axPos val="l"/>
        <c:numFmt formatCode="General" sourceLinked="1"/>
        <c:tickLblPos val="none"/>
        <c:crossAx val="102197120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0.77435</cdr:x>
      <cdr:y>0.19186</cdr:y>
    </cdr:from>
    <cdr:to>
      <cdr:x>0.81948</cdr:x>
      <cdr:y>0.21705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10301" y="942975"/>
          <a:ext cx="36195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0.69477</cdr:x>
      <cdr:y>0.17829</cdr:y>
    </cdr:from>
    <cdr:to>
      <cdr:x>0.81948</cdr:x>
      <cdr:y>0.23643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72126" y="876300"/>
          <a:ext cx="10001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0.69834</cdr:x>
      <cdr:y>0.17054</cdr:y>
    </cdr:from>
    <cdr:to>
      <cdr:x>0.83848</cdr:x>
      <cdr:y>0.21318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00701" y="838201"/>
          <a:ext cx="11239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0.66319</cdr:x>
      <cdr:y>0.28425</cdr:y>
    </cdr:from>
    <cdr:to>
      <cdr:x>0.85321</cdr:x>
      <cdr:y>0.31138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26297" y="1405206"/>
          <a:ext cx="1726683" cy="134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0.43291</cdr:x>
      <cdr:y>0.04046</cdr:y>
    </cdr:from>
    <cdr:to>
      <cdr:x>0.86059</cdr:x>
      <cdr:y>0.37572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933827" y="200026"/>
          <a:ext cx="3886200" cy="165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0.66771</cdr:x>
      <cdr:y>0.11561</cdr:y>
    </cdr:from>
    <cdr:to>
      <cdr:x>0.79559</cdr:x>
      <cdr:y>0.16763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067425" y="571501"/>
          <a:ext cx="1162026" cy="2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0.90985</cdr:x>
      <cdr:y>0.10982</cdr:y>
    </cdr:from>
    <cdr:to>
      <cdr:x>0.95912</cdr:x>
      <cdr:y>0.25626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267666" y="542908"/>
          <a:ext cx="447709" cy="723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20180</a:t>
          </a: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0.81613</cdr:x>
      <cdr:y>0.22779</cdr:y>
    </cdr:from>
    <cdr:to>
      <cdr:x>0.86982</cdr:x>
      <cdr:y>0.34169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72608" y="576064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26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333EE0-5759-403C-A05A-865BAE28491B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2497"/>
            <a:ext cx="5447666" cy="4472939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DACE5D-9AD0-48B8-986E-168E5BEDC1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F815F9-1755-4EBA-A3AF-BC641EBB9CFB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F6240E-0D85-4C04-8DEC-9C6D6FA525CB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09E4-714C-4975-A44C-445027204368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89DD7-B8B6-46F5-8EA7-9025A96302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77DF-53BE-4691-9D94-52860CDFFD2D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2467B-095F-4D95-BF56-0CDE84844C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575D-B517-456D-9C98-6B2654F62D15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B3EB9-F958-42FF-A98E-B2C12CD1A0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6607-BDFC-4474-89D3-DD59F33D2802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8164F-7CBE-4D72-AEEE-8F62BDECDB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05BC-2829-42C4-867C-86872F80CDBA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FF2DE-F2EF-4FEF-BCBB-7218F68054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F244-BA9A-43E9-BE4C-24837EA54B0E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CAE64-45F2-4435-8E63-8963A355D6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6BB7-CF72-4405-838B-BE1674F4A1E0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FA536-7CAE-4BB8-A268-815612C883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A2A4-6B14-4AE1-82AB-861641621E89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80FF4-C183-430C-BFD4-10DE3F2F9F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6561-B791-4701-B34D-D2CB23C9EA92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B5FF0-7E72-4EE1-B643-CC07DF83B5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F49E-54BD-4E5D-9A95-DC4CFB5D482A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B8508-8210-48B6-8588-FA4866BBAF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A7DD-6E7B-4F87-8C87-840FA593CEF8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2D635-8A2F-4724-B1B3-2A60891FAE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36F2-14B8-41B6-A982-846DA217F282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BA4EA-CE95-4E9F-9A55-99479E2559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9405-07C3-40FC-A0EB-0DEADB624D11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D4B5-315D-463E-867C-7555B75E38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FBC4-0DDE-42D1-AF20-F1BE24D8D24A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EFCEB-E74D-4977-8A8A-D0F0C63F18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1871-505A-450D-8271-FED23FB89AD0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E2C96-E504-45BA-8169-2CF0C1D7DF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B515-9315-4F37-8805-2A0D334B51C7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1424-2232-4F5B-95DE-D9B4FC2B42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8617-3986-4DD1-9883-FC9714E87B94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CBC60-2D52-4B16-BA87-0C82E43A66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3AD8-0BA9-4651-91C3-3B937AB8494E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033B-E6C3-4B01-A328-6DC9DADE6D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789B-31A7-49B3-8C0C-1DD015CD68C4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0A41-1259-46C0-AC90-3277787BA8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D7F2-3AC3-40C0-A6EC-988618EC1EB4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336B-650A-4D62-814D-A5854379D0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2949-9066-4448-B0D2-46CF67199054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4CEBA-7285-4DDE-AD07-B057735B0E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915B-5F0C-4AAB-8D3E-5E1751D401AB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6CA27-73E6-4421-835E-6C9BB010A7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AEDA5-4DF2-4B19-AB62-3A3A89ACCC7D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1FEFA-4734-4B55-B3C0-C5DD8FA23E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DB99-11C3-4285-B21A-E0305350CB08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CADB-7F0A-4743-B420-BFDDA8BC85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0B48-E4DC-467E-BD1D-A97009FB40C7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23944-4242-4DA8-A6D8-956B6B8F1A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67F0-D2F5-4D2F-9B7A-38D8F2E7F244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31800-3EF5-425A-A4C3-9BFD0AD959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68AC-C9E5-42D0-8D7D-049129A5A06E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C4752-8A61-4DAB-90DB-6ACCD5CA25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2C24-E104-4908-8339-5742C4EB00BA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F2592-DCB7-4655-A0E5-E429D1CB1F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C032-8364-4EC0-87BC-648B6856DA46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01E95-39B1-47CE-87FF-19C48607D6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42B3-C2FD-414D-8866-C800E45CA387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6762E-2B19-44B9-B47D-9A2F7239B3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BFE3-62EF-4C32-B09F-9CB8F49E8849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BFBFB-0D59-45CD-B73F-7610FB7B57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9731-A334-45D1-89A0-B16808006C08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3EC73-4722-42F2-BBD0-64EEFF095B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C095-BBE0-4CAF-A1C5-33E9753AB266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B47E9-EC9C-488E-88C0-FEF27C1769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EE00-4F06-441A-91E7-BE8DC290DCCF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AC6A3-B318-4165-9B4D-DB2BF2E601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3C96-B34E-460A-8C0B-27611938EFE9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44FEE-27DD-4422-AF80-DCEA078AB2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60B5-4B21-4BD6-8CD0-0A0A81D96427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331DF-86F2-47C2-9EE9-37FF8910DB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CB74-3BFD-463E-A5D8-3BF0C5D23B57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61EB3-E3EC-490A-8EAB-242DE78B1B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1905-5976-46DD-9438-F50AB7C26665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04A02-E7D8-4A75-A1EA-F2A0255156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BF56-36DF-4249-A335-794119783DFD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75D8E-1E14-4178-9370-C1FC9FD367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25B4-3043-4330-827A-E3F17A6201A0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14F60-2034-4368-B7B9-94D45A42B3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9012-AD3B-4D87-BF5D-8D37EB9187D4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11155-8BC6-4563-92B7-B2249F893E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B14A-4569-4482-A820-100B4111B9CE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C513C-1113-4ED9-9D1E-E42D55DE54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2AA0-C49C-4FE3-84FC-7A5DB3D34C9D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EF854-2ED7-42FC-95FC-89AEF7201C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5F54-AB09-477A-94C1-F9745E9A078C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2AD8-8948-4493-AECD-9A660F8BB7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03B6-8EE8-4FA9-B10A-35C04DA94850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38EC4-11B0-4C00-BFB6-5DE860D7FE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9289-27C5-4FCF-8719-0E2E43736DCA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E2F3E-1BFB-429E-8417-6A6D5DA2A8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7439-E606-460E-93EA-C592CA529191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6B144-8F6D-4145-8B2A-CB8C43A770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D1F6-B230-49A8-A921-8DBE3D089AC8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DB863-574F-4FC8-81A2-10830B73E2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88AC-383F-4836-AE36-FC53193F163B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BCC97-10C8-4DE0-8E06-0F4F64BE12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D72F-71E1-4241-8B73-DB9F1A41ADD8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9C965-A658-4656-B87C-ADB39B5CD5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E0E4-6796-4E5E-ABE0-B5C2DC29C3EC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C5D3C-87AE-48A9-A144-E0787A7320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E638-B390-47CD-9202-4B67384D0B8C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2946D-381F-4882-B614-E28110DCD5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0025-7309-4D3E-A928-C02DDA8B3DDD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A52-8430-41B0-A261-20B88F59DB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80F6-CD5C-4184-84B7-C778E00AB3DB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321C2-0688-4E00-8C5A-BE66EC305C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ACAE-09FA-4CEB-96EF-060C10EA1A98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6C990-06CF-4D99-B438-0C2123998C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E4A2-7C13-444B-84C2-4B8F75F11753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A0A4B-4AF3-4924-B029-6B15CD0E79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9647-C45C-4E33-B915-A37DEA333046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6FCAB-CA81-4C0C-935C-09A46921D9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E408-1A44-451C-B94C-C200A7FF7FD6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192A-2DF8-4E6D-A46A-8B52B0832A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4803-2361-4825-9F54-28B5521C9E0F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04570-2D2E-4533-80EF-4E49CC4C6C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4041-2DF6-4043-A24F-F89BC63AB137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C15C4-74A3-49D0-B364-F6397D71D2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A3D1-5C05-41CB-83F1-095E0A69B00A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91AC3-34BC-4AF1-8C04-CCDBE40A60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8B4A-831E-4462-A26A-1DA90634A68B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13F4A-BD82-449B-AF59-143593D734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9517-A1FE-45B3-B497-1732AC081E48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60A9D-929B-4785-A44B-D10D2AAE94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FAF9-43EE-445B-9504-66CF25068416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48BF1-6AEA-418E-9DE6-73AC3C2815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2BD8-F8A1-4A7B-9278-E5E1DC6D5989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C7EF8-B61C-4701-8843-4741474C24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A872-EF68-4D08-8501-F18207476CEF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2BAFA-DCBC-4BDB-BC58-F9B1E30B2F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534B7-0CB5-4ECC-A900-FA9E7A7F4496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F3CB850-D218-4E21-86D9-882B0D4242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7AC6B-4D90-44AF-9973-52B891E5B37D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0BF50AD-2928-4E92-B91C-CB2A04F383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234B2-C4AE-4800-B95D-173457351060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E403A02-FF42-4B0E-86DE-5093A45BAE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BFF33-8C7C-4969-8D68-0353C53D0B73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B9010B-CDE7-4D7F-89DD-5BC888E611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F4DD1-54A9-4DED-88BE-214A5AD2C3DA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3DE2DCA-691E-4B0E-AE9E-0600C2F095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0673A7-69EB-4615-8668-DEAF9A01CEFC}" type="datetimeFigureOut">
              <a:rPr lang="ru-RU"/>
              <a:pPr>
                <a:defRPr/>
              </a:pPr>
              <a:t>09.04.2019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BF89245-D16F-47B2-BCF6-C5A088E3D8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50" y="1196975"/>
            <a:ext cx="169227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АЛК - 50 лет Победы (43)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0" y="4077072"/>
            <a:ext cx="3465986" cy="2736304"/>
          </a:xfrm>
          <a:prstGeom prst="rect">
            <a:avLst/>
          </a:prstGeom>
          <a:effectLst>
            <a:softEdge rad="317500"/>
          </a:effectLst>
          <a:extLst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023196" y="4197275"/>
            <a:ext cx="6120804" cy="24929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The </a:t>
            </a:r>
            <a:r>
              <a:rPr lang="en-US" alt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M</a:t>
            </a:r>
            <a:r>
              <a:rPr lang="en-US" alt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ain </a:t>
            </a:r>
            <a:r>
              <a:rPr lang="en-US" alt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R</a:t>
            </a:r>
            <a:r>
              <a:rPr lang="en-US" alt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esults</a:t>
            </a:r>
            <a:r>
              <a:rPr lang="en-US" alt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Malgun Gothic" pitchFamily="34" charset="-127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Navigation </a:t>
            </a:r>
            <a:r>
              <a:rPr lang="en-US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in the </a:t>
            </a:r>
            <a:r>
              <a:rPr lang="en-US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Water Area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of </a:t>
            </a:r>
            <a:r>
              <a:rPr lang="en-US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the Northern Sea </a:t>
            </a:r>
            <a:r>
              <a:rPr lang="en-US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Malgun Gothic" pitchFamily="34" charset="-127"/>
                <a:cs typeface="Calibri" pitchFamily="34" charset="0"/>
              </a:rPr>
              <a:t>Route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2106"/>
            <a:ext cx="9144000" cy="1102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The Northern Sea Route Administration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941168"/>
            <a:ext cx="288031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50800"/>
                <a:solidFill>
                  <a:schemeClr val="accent2"/>
                </a:solidFill>
                <a:latin typeface="+mn-lt"/>
                <a:cs typeface="+mn-cs"/>
              </a:rPr>
              <a:t>  </a:t>
            </a:r>
            <a:r>
              <a:rPr lang="en-US" sz="3200" b="1" i="1" dirty="0">
                <a:ln w="50800"/>
                <a:solidFill>
                  <a:schemeClr val="accent1"/>
                </a:solidFill>
                <a:latin typeface="+mn-lt"/>
                <a:cs typeface="+mn-cs"/>
              </a:rPr>
              <a:t>of</a:t>
            </a:r>
            <a:r>
              <a:rPr lang="en-US" sz="5400" b="1" i="1" dirty="0">
                <a:ln w="5080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+mn-cs"/>
              </a:rPr>
              <a:t> 2018</a:t>
            </a:r>
            <a:endParaRPr lang="ru-RU" sz="5400" b="1" i="1" dirty="0">
              <a:ln w="50800"/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675688" y="6453188"/>
            <a:ext cx="514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b="1" dirty="0" smtClean="0">
                <a:solidFill>
                  <a:srgbClr val="0070C0"/>
                </a:solidFill>
              </a:rPr>
              <a:t>1</a:t>
            </a:r>
            <a:r>
              <a:rPr lang="ru-RU" altLang="ru-RU" b="1" dirty="0" smtClean="0">
                <a:solidFill>
                  <a:srgbClr val="0070C0"/>
                </a:solidFill>
              </a:rPr>
              <a:t>0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3974"/>
            <a:ext cx="8586788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A new-generation LNG-fuelled Tanker</a:t>
            </a:r>
            <a:r>
              <a:rPr lang="ru-RU" sz="2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«</a:t>
            </a:r>
            <a:r>
              <a:rPr lang="en-US" sz="28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Lomonosov</a:t>
            </a:r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Prospect</a:t>
            </a:r>
            <a:r>
              <a:rPr lang="ru-RU" sz="2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» </a:t>
            </a:r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successfully completed a voyage along Northern Sea Route on 30 October 2018</a:t>
            </a:r>
            <a:endParaRPr lang="ru-RU" sz="2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1509" name="Рисунок 2"/>
          <p:cNvPicPr>
            <a:picLocks noChangeAspect="1"/>
          </p:cNvPicPr>
          <p:nvPr/>
        </p:nvPicPr>
        <p:blipFill>
          <a:blip r:embed="rId4" cstate="print"/>
          <a:srcRect b="6593"/>
          <a:stretch>
            <a:fillRect/>
          </a:stretch>
        </p:blipFill>
        <p:spPr bwMode="auto">
          <a:xfrm>
            <a:off x="0" y="981075"/>
            <a:ext cx="9144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 flipH="1">
            <a:off x="4760913" y="1125538"/>
            <a:ext cx="438308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>
                <a:solidFill>
                  <a:srgbClr val="7030A0"/>
                </a:solidFill>
              </a:rPr>
              <a:t>Length - 250 m.</a:t>
            </a:r>
          </a:p>
          <a:p>
            <a:r>
              <a:rPr lang="en-US" altLang="ru-RU">
                <a:solidFill>
                  <a:srgbClr val="7030A0"/>
                </a:solidFill>
              </a:rPr>
              <a:t>Breadth - 44 m.</a:t>
            </a:r>
          </a:p>
          <a:p>
            <a:r>
              <a:rPr lang="en-US" altLang="ru-RU">
                <a:solidFill>
                  <a:srgbClr val="7030A0"/>
                </a:solidFill>
              </a:rPr>
              <a:t>Deadweight - 114,000 t.</a:t>
            </a:r>
          </a:p>
          <a:p>
            <a:r>
              <a:rPr lang="en-US" altLang="ru-RU">
                <a:solidFill>
                  <a:srgbClr val="7030A0"/>
                </a:solidFill>
              </a:rPr>
              <a:t>Ice class –Arc4.</a:t>
            </a:r>
          </a:p>
          <a:p>
            <a:r>
              <a:rPr lang="en-US" altLang="ru-RU">
                <a:solidFill>
                  <a:srgbClr val="7030A0"/>
                </a:solidFill>
              </a:rPr>
              <a:t>Crew numbers - 22.</a:t>
            </a:r>
          </a:p>
          <a:p>
            <a:r>
              <a:rPr lang="en-US" altLang="ru-RU">
                <a:solidFill>
                  <a:srgbClr val="7030A0"/>
                </a:solidFill>
              </a:rPr>
              <a:t>Tanker using LNG fuel as its primary fuel.</a:t>
            </a:r>
            <a:endParaRPr lang="ru-RU" altLang="ru-RU">
              <a:solidFill>
                <a:srgbClr val="7030A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kalashnikov.NSRA\Desktop\Контроль\2Транспортная неделя\Слайды от ГП\20181029 Схема общая историческая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8" y="1628775"/>
            <a:ext cx="8974137" cy="38322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4464" y="73008"/>
            <a:ext cx="8532440" cy="83612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1" hangingPunct="1">
              <a:lnSpc>
                <a:spcPts val="2900"/>
              </a:lnSpc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</a:rPr>
              <a:t>Swath Hydrographic Surveys </a:t>
            </a:r>
            <a:r>
              <a:rPr lang="en-US" altLang="ru-RU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</a:rPr>
              <a:t>on the Recommended Sea Routes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</a:rPr>
              <a:t>in the NSR Water Area in 2011-2018 </a:t>
            </a:r>
            <a:endParaRPr lang="ru-RU" sz="2800" b="1" strike="sngStrike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8586788" y="6381750"/>
            <a:ext cx="42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70C0"/>
                </a:solidFill>
              </a:rPr>
              <a:t>1</a:t>
            </a:r>
            <a:r>
              <a:rPr lang="ru-RU" altLang="ru-RU" b="1" dirty="0" smtClean="0">
                <a:solidFill>
                  <a:srgbClr val="0070C0"/>
                </a:solidFill>
              </a:rPr>
              <a:t>1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27088" y="11969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4579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8586788" y="6375400"/>
            <a:ext cx="449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12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115888"/>
            <a:ext cx="449263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alashnikov.NSRA\Desktop\Контроль\2Транспортная неделя\Слайды от ГП\Дежнев\P1110678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981075"/>
            <a:ext cx="9074150" cy="58324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6184" y="25574"/>
            <a:ext cx="8548624" cy="86177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1" hangingPunct="1">
              <a:lnSpc>
                <a:spcPts val="3000"/>
              </a:lnSpc>
              <a:defRPr/>
            </a:pPr>
            <a:r>
              <a:rPr lang="en-US" altLang="ru-RU" sz="2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itchFamily="18" charset="0"/>
              </a:rPr>
              <a:t>Lighthouse-monument to Dezhnev, Cape Dezhnev,</a:t>
            </a:r>
          </a:p>
          <a:p>
            <a:pPr algn="ctr" eaLnBrk="1" hangingPunct="1">
              <a:lnSpc>
                <a:spcPts val="3000"/>
              </a:lnSpc>
              <a:defRPr/>
            </a:pPr>
            <a:r>
              <a:rPr lang="en-US" altLang="ru-RU" sz="2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itchFamily="18" charset="0"/>
              </a:rPr>
              <a:t>           Bering Strait (reconstructed in 2018)</a:t>
            </a:r>
            <a:endParaRPr lang="ru-RU" altLang="ru-RU" sz="2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8572500" y="638175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13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kachura\Desktop\Семинар\Презентации\20180217_10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5658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8532440" y="6381328"/>
            <a:ext cx="50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15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827038" y="44624"/>
            <a:ext cx="7345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ru-RU" alt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755650" y="4797425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en-US" alt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Northern Sea Route</a:t>
            </a:r>
            <a:r>
              <a:rPr lang="ru-RU" alt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Administration</a:t>
            </a:r>
          </a:p>
          <a:p>
            <a:pPr algn="ctr" eaLnBrk="1" hangingPunct="1"/>
            <a:r>
              <a:rPr lang="en-US" alt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www.nsra.ru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124744"/>
            <a:ext cx="30963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</a:t>
            </a:r>
            <a:r>
              <a:rPr lang="en-US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endParaRPr lang="en-US" alt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gallery.ykt.ru/galleries/old/komuza/867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197508"/>
            <a:ext cx="1440160" cy="1439404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292080" y="1124744"/>
            <a:ext cx="403244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Northern </a:t>
            </a:r>
            <a:r>
              <a:rPr lang="en-US" alt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 Route!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981075"/>
            <a:ext cx="84010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77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Malgun Gothic" pitchFamily="34" charset="-127"/>
                <a:cs typeface="Calibri" pitchFamily="34" charset="0"/>
              </a:rPr>
              <a:t>The Water Area</a:t>
            </a:r>
          </a:p>
          <a:p>
            <a:pPr algn="ctr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Malgun Gothic" pitchFamily="34" charset="-127"/>
                <a:cs typeface="Calibri" pitchFamily="34" charset="0"/>
              </a:rPr>
              <a:t>of the Northern Sea Route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767763" y="6453336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0070C0"/>
                </a:solidFill>
              </a:rPr>
              <a:t>2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0" y="82550"/>
            <a:ext cx="4445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395536" y="1124744"/>
          <a:ext cx="8620125" cy="268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1450" y="0"/>
            <a:ext cx="8361363" cy="838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900"/>
              </a:lnSpc>
              <a:defRPr/>
            </a:pPr>
            <a:r>
              <a:rPr lang="en-US" altLang="ru-RU" sz="28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Statistical Data on the Permissions &amp; Notifications of Refusals Issued by the NSRA</a:t>
            </a:r>
          </a:p>
        </p:txBody>
      </p:sp>
      <p:pic>
        <p:nvPicPr>
          <p:cNvPr id="13316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1042988" y="1481138"/>
            <a:ext cx="420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625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3318" name="TextBox 18"/>
          <p:cNvSpPr txBox="1">
            <a:spLocks noChangeArrowheads="1"/>
          </p:cNvSpPr>
          <p:nvPr/>
        </p:nvSpPr>
        <p:spPr bwMode="auto">
          <a:xfrm>
            <a:off x="2411413" y="1484313"/>
            <a:ext cx="854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632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3319" name="TextBox 19"/>
          <p:cNvSpPr txBox="1">
            <a:spLocks noChangeArrowheads="1"/>
          </p:cNvSpPr>
          <p:nvPr/>
        </p:nvSpPr>
        <p:spPr bwMode="auto">
          <a:xfrm>
            <a:off x="3779838" y="1268413"/>
            <a:ext cx="4206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715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3320" name="TextBox 20"/>
          <p:cNvSpPr txBox="1">
            <a:spLocks noChangeArrowheads="1"/>
          </p:cNvSpPr>
          <p:nvPr/>
        </p:nvSpPr>
        <p:spPr bwMode="auto">
          <a:xfrm>
            <a:off x="5148263" y="1268413"/>
            <a:ext cx="420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718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3321" name="TextBox 21"/>
          <p:cNvSpPr txBox="1">
            <a:spLocks noChangeArrowheads="1"/>
          </p:cNvSpPr>
          <p:nvPr/>
        </p:nvSpPr>
        <p:spPr bwMode="auto">
          <a:xfrm>
            <a:off x="909638" y="3586163"/>
            <a:ext cx="342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83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3322" name="TextBox 22"/>
          <p:cNvSpPr txBox="1">
            <a:spLocks noChangeArrowheads="1"/>
          </p:cNvSpPr>
          <p:nvPr/>
        </p:nvSpPr>
        <p:spPr bwMode="auto">
          <a:xfrm>
            <a:off x="2339975" y="4652963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30</a:t>
            </a:r>
          </a:p>
        </p:txBody>
      </p:sp>
      <p:sp>
        <p:nvSpPr>
          <p:cNvPr id="13323" name="TextBox 23"/>
          <p:cNvSpPr txBox="1">
            <a:spLocks noChangeArrowheads="1"/>
          </p:cNvSpPr>
          <p:nvPr/>
        </p:nvSpPr>
        <p:spPr bwMode="auto">
          <a:xfrm>
            <a:off x="5235575" y="5229225"/>
            <a:ext cx="565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3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3324" name="TextBox 24"/>
          <p:cNvSpPr txBox="1">
            <a:spLocks noChangeArrowheads="1"/>
          </p:cNvSpPr>
          <p:nvPr/>
        </p:nvSpPr>
        <p:spPr bwMode="auto">
          <a:xfrm>
            <a:off x="3779838" y="5060950"/>
            <a:ext cx="341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15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8831263" y="648811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3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13326" name="TextBox 20"/>
          <p:cNvSpPr txBox="1">
            <a:spLocks noChangeArrowheads="1"/>
          </p:cNvSpPr>
          <p:nvPr/>
        </p:nvSpPr>
        <p:spPr bwMode="auto">
          <a:xfrm>
            <a:off x="6588125" y="1412875"/>
            <a:ext cx="420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200">
                <a:latin typeface="Calibri" pitchFamily="34" charset="0"/>
              </a:rPr>
              <a:t>644</a:t>
            </a:r>
          </a:p>
        </p:txBody>
      </p:sp>
      <p:sp>
        <p:nvSpPr>
          <p:cNvPr id="13327" name="TextBox 24"/>
          <p:cNvSpPr txBox="1">
            <a:spLocks noChangeArrowheads="1"/>
          </p:cNvSpPr>
          <p:nvPr/>
        </p:nvSpPr>
        <p:spPr bwMode="auto">
          <a:xfrm>
            <a:off x="6673850" y="5251450"/>
            <a:ext cx="263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200">
                <a:latin typeface="Calibri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56550" y="1196975"/>
            <a:ext cx="5032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792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1163" y="4916488"/>
            <a:ext cx="3540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latin typeface="+mj-lt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13330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644900"/>
            <a:ext cx="88344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79388" y="260350"/>
            <a:ext cx="8361362" cy="465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900"/>
              </a:lnSpc>
              <a:defRPr/>
            </a:pPr>
            <a:r>
              <a:rPr lang="en-US" alt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Statistical Data on the Permissions Issued by the NSRA</a:t>
            </a:r>
          </a:p>
        </p:txBody>
      </p:sp>
      <p:pic>
        <p:nvPicPr>
          <p:cNvPr id="14339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26"/>
          <p:cNvGraphicFramePr>
            <a:graphicFrameLocks/>
          </p:cNvGraphicFramePr>
          <p:nvPr/>
        </p:nvGraphicFramePr>
        <p:xfrm>
          <a:off x="1619672" y="1772816"/>
          <a:ext cx="6743700" cy="460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171450" y="1052513"/>
            <a:ext cx="869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000" dirty="0">
                <a:latin typeface="Calibri" pitchFamily="34" charset="0"/>
              </a:rPr>
              <a:t>The quantity of shipping companies that submitted applications for passing of their vessels through the waters of NSR in </a:t>
            </a:r>
            <a:r>
              <a:rPr lang="en-US" altLang="ru-RU" sz="2000" b="1" dirty="0">
                <a:latin typeface="Calibri" pitchFamily="34" charset="0"/>
              </a:rPr>
              <a:t>2018</a:t>
            </a:r>
            <a:endParaRPr lang="ru-RU" altLang="ru-RU" sz="2000" b="1" dirty="0">
              <a:latin typeface="Calibri" pitchFamily="34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261938" y="3057525"/>
            <a:ext cx="1198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solidFill>
                  <a:schemeClr val="tx2"/>
                </a:solidFill>
                <a:latin typeface="Calibri" pitchFamily="34" charset="0"/>
              </a:rPr>
              <a:t>domestic</a:t>
            </a:r>
          </a:p>
          <a:p>
            <a:pPr eaLnBrk="1" hangingPunct="1"/>
            <a:r>
              <a:rPr lang="en-US" altLang="ru-RU">
                <a:solidFill>
                  <a:schemeClr val="tx2"/>
                </a:solidFill>
                <a:latin typeface="Calibri" pitchFamily="34" charset="0"/>
              </a:rPr>
              <a:t>shipping</a:t>
            </a:r>
          </a:p>
          <a:p>
            <a:pPr eaLnBrk="1" hangingPunct="1"/>
            <a:r>
              <a:rPr lang="en-US" altLang="ru-RU">
                <a:solidFill>
                  <a:schemeClr val="tx2"/>
                </a:solidFill>
                <a:latin typeface="Calibri" pitchFamily="34" charset="0"/>
              </a:rPr>
              <a:t>companies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8425" y="1522413"/>
            <a:ext cx="1200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foreign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shipping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companies</a:t>
            </a:r>
          </a:p>
        </p:txBody>
      </p:sp>
      <p:sp>
        <p:nvSpPr>
          <p:cNvPr id="11" name="Стрелка вправо 10"/>
          <p:cNvSpPr/>
          <p:nvPr/>
        </p:nvSpPr>
        <p:spPr>
          <a:xfrm rot="8992620">
            <a:off x="7297738" y="2001838"/>
            <a:ext cx="431800" cy="3603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1343025" y="3302000"/>
            <a:ext cx="433388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3492500" y="2921000"/>
            <a:ext cx="58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solidFill>
                  <a:schemeClr val="bg1"/>
                </a:solidFill>
                <a:latin typeface="Calibri" pitchFamily="34" charset="0"/>
              </a:rPr>
              <a:t>86%</a:t>
            </a:r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7" name="TextBox 33"/>
          <p:cNvSpPr txBox="1">
            <a:spLocks noChangeArrowheads="1"/>
          </p:cNvSpPr>
          <p:nvPr/>
        </p:nvSpPr>
        <p:spPr bwMode="auto">
          <a:xfrm>
            <a:off x="6372225" y="2349500"/>
            <a:ext cx="58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14%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4348" name="Прямоугольник 12"/>
          <p:cNvSpPr>
            <a:spLocks noChangeArrowheads="1"/>
          </p:cNvSpPr>
          <p:nvPr/>
        </p:nvSpPr>
        <p:spPr bwMode="auto">
          <a:xfrm>
            <a:off x="3203575" y="5445125"/>
            <a:ext cx="45120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800" dirty="0">
                <a:latin typeface="Calibri" pitchFamily="34" charset="0"/>
              </a:rPr>
              <a:t>Total: </a:t>
            </a:r>
            <a:r>
              <a:rPr lang="en-US" altLang="ru-RU" sz="3200" b="1" dirty="0" smtClean="0">
                <a:latin typeface="Calibri" pitchFamily="34" charset="0"/>
              </a:rPr>
              <a:t>16</a:t>
            </a:r>
            <a:r>
              <a:rPr lang="ru-RU" altLang="ru-RU" sz="3200" b="1" dirty="0" smtClean="0">
                <a:latin typeface="Calibri" pitchFamily="34" charset="0"/>
              </a:rPr>
              <a:t>6</a:t>
            </a:r>
            <a:r>
              <a:rPr lang="en-US" altLang="ru-RU" sz="2800" dirty="0" smtClean="0">
                <a:latin typeface="Calibri" pitchFamily="34" charset="0"/>
              </a:rPr>
              <a:t> </a:t>
            </a:r>
            <a:r>
              <a:rPr lang="en-US" altLang="ru-RU" sz="2800" dirty="0">
                <a:latin typeface="Calibri" pitchFamily="34" charset="0"/>
              </a:rPr>
              <a:t>companies in 2018</a:t>
            </a:r>
            <a:endParaRPr lang="ru-RU" altLang="ru-RU" sz="2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762" y="3861048"/>
            <a:ext cx="88678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119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33447" y="2292260"/>
            <a:ext cx="6527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4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7</a:t>
            </a:r>
            <a:endParaRPr lang="ru-RU" sz="3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graphicFrame>
        <p:nvGraphicFramePr>
          <p:cNvPr id="17" name="Диаграмма 15"/>
          <p:cNvGraphicFramePr>
            <a:graphicFrameLocks/>
          </p:cNvGraphicFramePr>
          <p:nvPr/>
        </p:nvGraphicFramePr>
        <p:xfrm>
          <a:off x="1691680" y="1340768"/>
          <a:ext cx="6756400" cy="46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352" name="TextBox 14"/>
          <p:cNvSpPr txBox="1">
            <a:spLocks noChangeArrowheads="1"/>
          </p:cNvSpPr>
          <p:nvPr/>
        </p:nvSpPr>
        <p:spPr bwMode="auto">
          <a:xfrm>
            <a:off x="8831263" y="648811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4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79388" y="260350"/>
            <a:ext cx="8361362" cy="465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900"/>
              </a:lnSpc>
              <a:defRPr/>
            </a:pPr>
            <a:r>
              <a:rPr lang="en-US" alt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Statistical Data on the Permissions Issued by the NSRA</a:t>
            </a:r>
          </a:p>
        </p:txBody>
      </p:sp>
      <p:pic>
        <p:nvPicPr>
          <p:cNvPr id="15363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142875" y="1052513"/>
            <a:ext cx="8893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1300">
                <a:latin typeface="Calibri" pitchFamily="34" charset="0"/>
              </a:rPr>
              <a:t>The quantity of applications submitted by foreign shipping companies for passing of  their vessels through the waters of NSR</a:t>
            </a:r>
            <a:endParaRPr lang="ru-RU" altLang="ru-RU" sz="1300">
              <a:latin typeface="Calibri" pitchFamily="34" charset="0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8831263" y="648811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5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288" y="1484313"/>
          <a:ext cx="3482976" cy="4271957"/>
        </p:xfrm>
        <a:graphic>
          <a:graphicData uri="http://schemas.openxmlformats.org/drawingml/2006/table">
            <a:tbl>
              <a:tblPr/>
              <a:tblGrid>
                <a:gridCol w="263197"/>
                <a:gridCol w="1008923"/>
                <a:gridCol w="368476"/>
                <a:gridCol w="368476"/>
                <a:gridCol w="368476"/>
                <a:gridCol w="368476"/>
                <a:gridCol w="368476"/>
                <a:gridCol w="368476"/>
              </a:tblGrid>
              <a:tr h="176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36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Antigua and Barbuda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Bahamas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Belize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Belgium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Bermudas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United Kingdom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Gibraltar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Hong Kong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Greece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Jersey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Ireland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Iceland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Cayman islands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Cambodia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Cyprus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8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Korea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46" marR="8346" marT="8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0200" y="1484313"/>
          <a:ext cx="4614864" cy="4292606"/>
        </p:xfrm>
        <a:graphic>
          <a:graphicData uri="http://schemas.openxmlformats.org/drawingml/2006/table">
            <a:tbl>
              <a:tblPr/>
              <a:tblGrid>
                <a:gridCol w="288016"/>
                <a:gridCol w="2030890"/>
                <a:gridCol w="323660"/>
                <a:gridCol w="394459"/>
                <a:gridCol w="394460"/>
                <a:gridCol w="394459"/>
                <a:gridCol w="394460"/>
                <a:gridCol w="394460"/>
              </a:tblGrid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Country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Curacao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Liberia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Luxembourg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Mauritius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Malta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Marshall Islands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Norway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Panama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Saint Vincent and the Grenadines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Federation of Saint Kitts and Nevis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Singapore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Sierra Leone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Finland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Sweden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Estonia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Isle of Man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2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251520" y="980728"/>
          <a:ext cx="8677275" cy="497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-180528" y="116632"/>
            <a:ext cx="892899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55600" eaLnBrk="1" hangingPunct="1">
              <a:defRPr/>
            </a:pPr>
            <a:r>
              <a:rPr lang="en-US" altLang="ru-RU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Annual Cargo Volumes Transported in the NSR Water Aria</a:t>
            </a:r>
            <a:endParaRPr lang="ru-RU" altLang="ru-RU" sz="27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276600" y="1341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2646363" y="1155700"/>
            <a:ext cx="3227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Cargo volumes in thousand tons</a:t>
            </a:r>
            <a:endParaRPr lang="ru-RU" altLang="ru-RU">
              <a:latin typeface="Calibri" pitchFamily="34" charset="0"/>
            </a:endParaRPr>
          </a:p>
        </p:txBody>
      </p:sp>
      <p:pic>
        <p:nvPicPr>
          <p:cNvPr id="17414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116013" y="4005263"/>
            <a:ext cx="7254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3914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7416" name="TextBox 22"/>
          <p:cNvSpPr txBox="1">
            <a:spLocks noChangeArrowheads="1"/>
          </p:cNvSpPr>
          <p:nvPr/>
        </p:nvSpPr>
        <p:spPr bwMode="auto">
          <a:xfrm>
            <a:off x="2411413" y="4005263"/>
            <a:ext cx="652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3982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3708400" y="3789363"/>
            <a:ext cx="652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5431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7418" name="TextBox 24"/>
          <p:cNvSpPr txBox="1">
            <a:spLocks noChangeArrowheads="1"/>
          </p:cNvSpPr>
          <p:nvPr/>
        </p:nvSpPr>
        <p:spPr bwMode="auto">
          <a:xfrm>
            <a:off x="4932363" y="3500438"/>
            <a:ext cx="65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7479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8829675" y="648811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6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17420" name="TextBox 24"/>
          <p:cNvSpPr txBox="1">
            <a:spLocks noChangeArrowheads="1"/>
          </p:cNvSpPr>
          <p:nvPr/>
        </p:nvSpPr>
        <p:spPr bwMode="auto">
          <a:xfrm>
            <a:off x="6156325" y="3141663"/>
            <a:ext cx="769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10729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0288" y="1557338"/>
            <a:ext cx="1008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20180</a:t>
            </a:r>
            <a:endParaRPr lang="ru-RU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8575" y="957262"/>
          <a:ext cx="908685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71450" y="0"/>
            <a:ext cx="8361363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Actual and Historical Data of Cargo Volumes Transported Along the NSR</a:t>
            </a:r>
            <a:endParaRPr lang="ru-RU" alt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3282950" y="14446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2676525" y="971550"/>
            <a:ext cx="4046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Data from 1933 to 2018 in thousand tons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2627313" y="3860800"/>
            <a:ext cx="498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6578</a:t>
            </a:r>
            <a:endParaRPr lang="ru-RU" altLang="ru-RU" sz="1200">
              <a:latin typeface="Calibri" pitchFamily="34" charset="0"/>
            </a:endParaRPr>
          </a:p>
        </p:txBody>
      </p:sp>
      <p:pic>
        <p:nvPicPr>
          <p:cNvPr id="26631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13"/>
          <p:cNvSpPr txBox="1">
            <a:spLocks noChangeArrowheads="1"/>
          </p:cNvSpPr>
          <p:nvPr/>
        </p:nvSpPr>
        <p:spPr bwMode="auto">
          <a:xfrm>
            <a:off x="8604448" y="638132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7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6550" y="3141663"/>
            <a:ext cx="7207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+mn-lt"/>
                <a:cs typeface="Arial" panose="020B0604020202020204" pitchFamily="34" charset="0"/>
              </a:rPr>
              <a:t>10729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71450" y="115888"/>
            <a:ext cx="8361363" cy="61555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Ports and Cargo Volumes</a:t>
            </a:r>
            <a:endParaRPr lang="ru-RU" altLang="ru-RU" sz="3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435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35"/>
          <p:cNvSpPr>
            <a:spLocks noChangeArrowheads="1"/>
          </p:cNvSpPr>
          <p:nvPr/>
        </p:nvSpPr>
        <p:spPr bwMode="auto">
          <a:xfrm>
            <a:off x="1349375" y="1023938"/>
            <a:ext cx="648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400"/>
              </a:lnSpc>
            </a:pPr>
            <a:r>
              <a:rPr lang="en-US" altLang="ru-RU" sz="2000" b="1">
                <a:latin typeface="Calibri" pitchFamily="34" charset="0"/>
              </a:rPr>
              <a:t>General ports and points of  the NSR where </a:t>
            </a:r>
          </a:p>
          <a:p>
            <a:pPr algn="ctr" eaLnBrk="1" hangingPunct="1">
              <a:lnSpc>
                <a:spcPts val="2400"/>
              </a:lnSpc>
            </a:pPr>
            <a:r>
              <a:rPr lang="en-US" altLang="ru-RU" sz="2000" b="1">
                <a:latin typeface="Calibri" pitchFamily="34" charset="0"/>
              </a:rPr>
              <a:t>cargo operations were carried out as on 01.11. 2018</a:t>
            </a:r>
            <a:endParaRPr lang="ru-RU" altLang="ru-RU" sz="2000" b="1">
              <a:latin typeface="Calibri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r="8710" b="16846"/>
          <a:stretch>
            <a:fillRect/>
          </a:stretch>
        </p:blipFill>
        <p:spPr bwMode="auto">
          <a:xfrm>
            <a:off x="436563" y="1849438"/>
            <a:ext cx="830421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2249488" y="4611688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2379663" y="5405438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63" y="10800"/>
                </a:moveTo>
                <a:cubicBezTo>
                  <a:pt x="6063" y="13416"/>
                  <a:pt x="8184" y="15537"/>
                  <a:pt x="10800" y="15537"/>
                </a:cubicBezTo>
                <a:cubicBezTo>
                  <a:pt x="13416" y="15537"/>
                  <a:pt x="15537" y="13416"/>
                  <a:pt x="15537" y="10800"/>
                </a:cubicBezTo>
                <a:cubicBezTo>
                  <a:pt x="15537" y="8184"/>
                  <a:pt x="13416" y="6063"/>
                  <a:pt x="10800" y="6063"/>
                </a:cubicBezTo>
                <a:cubicBezTo>
                  <a:pt x="8184" y="6063"/>
                  <a:pt x="6063" y="8184"/>
                  <a:pt x="6063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6767513" y="3878263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7059613" y="2990850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8101013" y="1889125"/>
            <a:ext cx="144462" cy="14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4913313" y="4776788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3481388" y="5080000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7089775" y="2098675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1495425" y="4986338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1387475" y="5381625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AutoShape 23"/>
          <p:cNvSpPr>
            <a:spLocks noChangeArrowheads="1"/>
          </p:cNvSpPr>
          <p:nvPr/>
        </p:nvSpPr>
        <p:spPr bwMode="auto">
          <a:xfrm>
            <a:off x="4930775" y="3692525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63" y="10800"/>
                </a:moveTo>
                <a:cubicBezTo>
                  <a:pt x="6063" y="13416"/>
                  <a:pt x="8184" y="15537"/>
                  <a:pt x="10800" y="15537"/>
                </a:cubicBezTo>
                <a:cubicBezTo>
                  <a:pt x="13416" y="15537"/>
                  <a:pt x="15537" y="13416"/>
                  <a:pt x="15537" y="10800"/>
                </a:cubicBezTo>
                <a:cubicBezTo>
                  <a:pt x="15537" y="8184"/>
                  <a:pt x="13416" y="6063"/>
                  <a:pt x="10800" y="6063"/>
                </a:cubicBezTo>
                <a:cubicBezTo>
                  <a:pt x="8184" y="6063"/>
                  <a:pt x="6063" y="8184"/>
                  <a:pt x="6063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AutoShape 27"/>
          <p:cNvSpPr>
            <a:spLocks noChangeArrowheads="1"/>
          </p:cNvSpPr>
          <p:nvPr/>
        </p:nvSpPr>
        <p:spPr bwMode="auto">
          <a:xfrm>
            <a:off x="5364163" y="4643438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AutoShape 25"/>
          <p:cNvSpPr>
            <a:spLocks noChangeArrowheads="1"/>
          </p:cNvSpPr>
          <p:nvPr/>
        </p:nvSpPr>
        <p:spPr bwMode="auto">
          <a:xfrm>
            <a:off x="7435850" y="2439988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AutoShape 24"/>
          <p:cNvSpPr>
            <a:spLocks noChangeArrowheads="1"/>
          </p:cNvSpPr>
          <p:nvPr/>
        </p:nvSpPr>
        <p:spPr bwMode="auto">
          <a:xfrm>
            <a:off x="6011863" y="4195763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" name="AutoShape 23"/>
          <p:cNvSpPr>
            <a:spLocks noChangeArrowheads="1"/>
          </p:cNvSpPr>
          <p:nvPr/>
        </p:nvSpPr>
        <p:spPr bwMode="auto">
          <a:xfrm>
            <a:off x="3302000" y="3616325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63" y="10800"/>
                </a:moveTo>
                <a:cubicBezTo>
                  <a:pt x="6063" y="13416"/>
                  <a:pt x="8184" y="15537"/>
                  <a:pt x="10800" y="15537"/>
                </a:cubicBezTo>
                <a:cubicBezTo>
                  <a:pt x="13416" y="15537"/>
                  <a:pt x="15537" y="13416"/>
                  <a:pt x="15537" y="10800"/>
                </a:cubicBezTo>
                <a:cubicBezTo>
                  <a:pt x="15537" y="8184"/>
                  <a:pt x="13416" y="6063"/>
                  <a:pt x="10800" y="6063"/>
                </a:cubicBezTo>
                <a:cubicBezTo>
                  <a:pt x="8184" y="6063"/>
                  <a:pt x="6063" y="8184"/>
                  <a:pt x="6063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AutoShape 28"/>
          <p:cNvSpPr>
            <a:spLocks noChangeArrowheads="1"/>
          </p:cNvSpPr>
          <p:nvPr/>
        </p:nvSpPr>
        <p:spPr bwMode="auto">
          <a:xfrm>
            <a:off x="936625" y="4895850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492500" y="3644900"/>
            <a:ext cx="1150938" cy="215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Bolshevik Island</a:t>
            </a:r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713288" y="3892550"/>
            <a:ext cx="1082675" cy="1666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Kotelnyy Island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681538" y="4989513"/>
            <a:ext cx="661987" cy="190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Tiksi</a:t>
            </a:r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724525" y="4437063"/>
            <a:ext cx="1106488" cy="1746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Indigirka  mouth</a:t>
            </a:r>
            <a:endParaRPr lang="ru-RU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948488" y="4076700"/>
            <a:ext cx="1014412" cy="220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Zeleniy Cape</a:t>
            </a:r>
            <a:endParaRPr lang="ru-RU" sz="105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991350" y="3203575"/>
            <a:ext cx="676275" cy="1460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Pevek</a:t>
            </a:r>
            <a:endParaRPr lang="ru-RU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362825" y="2628900"/>
            <a:ext cx="933450" cy="177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Shmidta cape</a:t>
            </a:r>
            <a:endParaRPr lang="ru-RU" sz="105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959475" y="2071688"/>
            <a:ext cx="1100138" cy="177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Vrangelya Island</a:t>
            </a:r>
            <a:endParaRPr lang="ru-RU" sz="105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025775" y="5305425"/>
            <a:ext cx="733425" cy="1476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Khatanga</a:t>
            </a:r>
            <a:endParaRPr lang="ru-RU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5405438" y="4867275"/>
            <a:ext cx="935037" cy="1428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Nizhneyansk</a:t>
            </a:r>
            <a:endParaRPr lang="ru-RU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8016875" y="2089150"/>
            <a:ext cx="615950" cy="1603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Uelen</a:t>
            </a:r>
            <a:endParaRPr lang="ru-RU" sz="105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268538" y="5661025"/>
            <a:ext cx="731837" cy="1492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Dudinka</a:t>
            </a:r>
            <a:endParaRPr lang="ru-RU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2455863" y="4718050"/>
            <a:ext cx="641350" cy="1492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Dikson</a:t>
            </a:r>
            <a:endParaRPr lang="ru-RU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750888" y="5611813"/>
            <a:ext cx="1171575" cy="1428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Kamenniyy cape</a:t>
            </a:r>
            <a:endParaRPr lang="ru-RU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89100" y="5032375"/>
            <a:ext cx="733425" cy="1492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Sabetta</a:t>
            </a:r>
            <a:endParaRPr lang="ru-RU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19113" y="5106988"/>
            <a:ext cx="731837" cy="1476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Amderma</a:t>
            </a:r>
            <a:endParaRPr lang="ru-RU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356100" y="6165850"/>
            <a:ext cx="731838" cy="14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700" y="6021388"/>
            <a:ext cx="3600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600">
                <a:latin typeface="Calibri" pitchFamily="34" charset="0"/>
              </a:rPr>
              <a:t>total cargo volumes in thousand tons</a:t>
            </a:r>
            <a:endParaRPr lang="ru-RU" altLang="ru-RU" sz="1600">
              <a:latin typeface="Calibri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948488" y="4292600"/>
            <a:ext cx="1014412" cy="185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52</a:t>
            </a:r>
            <a:r>
              <a:rPr lang="ru-RU" sz="1050" b="1" dirty="0"/>
              <a:t>,</a:t>
            </a:r>
            <a:r>
              <a:rPr lang="en-US" sz="1050" b="1" dirty="0"/>
              <a:t>141</a:t>
            </a:r>
            <a:endParaRPr lang="ru-RU" sz="105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7362825" y="2801938"/>
            <a:ext cx="933450" cy="149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12,809</a:t>
            </a:r>
            <a:endParaRPr lang="ru-RU" sz="105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3492500" y="3860800"/>
            <a:ext cx="1150938" cy="1508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6,569</a:t>
            </a:r>
            <a:endParaRPr lang="ru-RU" sz="105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724525" y="4581525"/>
            <a:ext cx="1106488" cy="103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55,378</a:t>
            </a:r>
            <a:endParaRPr lang="ru-RU" sz="105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4681538" y="5180013"/>
            <a:ext cx="661987" cy="13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76</a:t>
            </a:r>
            <a:r>
              <a:rPr lang="ru-RU" sz="1050" b="1" dirty="0"/>
              <a:t>,</a:t>
            </a:r>
            <a:r>
              <a:rPr lang="en-US" sz="1050" b="1" dirty="0"/>
              <a:t>296</a:t>
            </a:r>
            <a:endParaRPr lang="ru-RU" sz="105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025775" y="5453063"/>
            <a:ext cx="73342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63,062</a:t>
            </a:r>
            <a:endParaRPr lang="ru-RU" sz="105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5959475" y="2249488"/>
            <a:ext cx="1100138" cy="149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1,139</a:t>
            </a:r>
            <a:endParaRPr lang="ru-RU" sz="1050" b="1" dirty="0"/>
          </a:p>
        </p:txBody>
      </p:sp>
      <p:sp>
        <p:nvSpPr>
          <p:cNvPr id="95" name="AutoShape 28"/>
          <p:cNvSpPr>
            <a:spLocks noChangeArrowheads="1"/>
          </p:cNvSpPr>
          <p:nvPr/>
        </p:nvSpPr>
        <p:spPr bwMode="auto">
          <a:xfrm>
            <a:off x="4000500" y="4800600"/>
            <a:ext cx="180975" cy="180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08" y="10800"/>
                </a:moveTo>
                <a:cubicBezTo>
                  <a:pt x="6008" y="13447"/>
                  <a:pt x="8153" y="15592"/>
                  <a:pt x="10800" y="15592"/>
                </a:cubicBezTo>
                <a:cubicBezTo>
                  <a:pt x="13447" y="15592"/>
                  <a:pt x="15592" y="13447"/>
                  <a:pt x="15592" y="10800"/>
                </a:cubicBezTo>
                <a:cubicBezTo>
                  <a:pt x="15592" y="8153"/>
                  <a:pt x="13447" y="6008"/>
                  <a:pt x="10800" y="6008"/>
                </a:cubicBezTo>
                <a:cubicBezTo>
                  <a:pt x="8153" y="6008"/>
                  <a:pt x="6008" y="8153"/>
                  <a:pt x="60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851275" y="5010150"/>
            <a:ext cx="738188" cy="295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Yuryung-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Khaya</a:t>
            </a:r>
            <a:endParaRPr lang="ru-RU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3851275" y="5305425"/>
            <a:ext cx="741363" cy="14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29,375</a:t>
            </a:r>
            <a:endParaRPr lang="ru-RU" sz="105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4713288" y="4056063"/>
            <a:ext cx="1082675" cy="139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4,973</a:t>
            </a:r>
            <a:endParaRPr lang="ru-RU" sz="1050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23875" y="5238750"/>
            <a:ext cx="727075" cy="14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1</a:t>
            </a:r>
            <a:r>
              <a:rPr lang="en-US" sz="1050" b="1" dirty="0"/>
              <a:t>,742</a:t>
            </a:r>
            <a:endParaRPr lang="ru-RU" sz="1050" b="1" dirty="0"/>
          </a:p>
        </p:txBody>
      </p:sp>
      <p:sp>
        <p:nvSpPr>
          <p:cNvPr id="18484" name="Прямоугольник 11"/>
          <p:cNvSpPr>
            <a:spLocks noChangeArrowheads="1"/>
          </p:cNvSpPr>
          <p:nvPr/>
        </p:nvSpPr>
        <p:spPr bwMode="auto">
          <a:xfrm>
            <a:off x="2805113" y="2249488"/>
            <a:ext cx="1238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1600">
                <a:solidFill>
                  <a:schemeClr val="tx2"/>
                </a:solidFill>
                <a:latin typeface="Calibri" pitchFamily="34" charset="0"/>
              </a:rPr>
              <a:t>Arctic Ocean</a:t>
            </a:r>
            <a:endParaRPr lang="ru-RU" altLang="ru-RU" sz="1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85" name="TextBox 12"/>
          <p:cNvSpPr txBox="1">
            <a:spLocks noChangeArrowheads="1"/>
          </p:cNvSpPr>
          <p:nvPr/>
        </p:nvSpPr>
        <p:spPr bwMode="auto">
          <a:xfrm rot="-1091220">
            <a:off x="1031875" y="4356100"/>
            <a:ext cx="7159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solidFill>
                  <a:schemeClr val="tx2"/>
                </a:solidFill>
                <a:latin typeface="Calibri" pitchFamily="34" charset="0"/>
              </a:rPr>
              <a:t>Kara Sea</a:t>
            </a:r>
            <a:endParaRPr lang="ru-RU" altLang="ru-RU" sz="12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86" name="Прямоугольник 101"/>
          <p:cNvSpPr>
            <a:spLocks noChangeArrowheads="1"/>
          </p:cNvSpPr>
          <p:nvPr/>
        </p:nvSpPr>
        <p:spPr bwMode="auto">
          <a:xfrm>
            <a:off x="4013200" y="4148138"/>
            <a:ext cx="854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1200">
                <a:solidFill>
                  <a:schemeClr val="tx2"/>
                </a:solidFill>
                <a:latin typeface="Calibri" pitchFamily="34" charset="0"/>
              </a:rPr>
              <a:t>Laptev Sea</a:t>
            </a:r>
            <a:endParaRPr lang="ru-RU" altLang="ru-RU" sz="12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87" name="Прямоугольник 102"/>
          <p:cNvSpPr>
            <a:spLocks noChangeArrowheads="1"/>
          </p:cNvSpPr>
          <p:nvPr/>
        </p:nvSpPr>
        <p:spPr bwMode="auto">
          <a:xfrm rot="-2976945">
            <a:off x="6005513" y="3065462"/>
            <a:ext cx="123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1200">
                <a:solidFill>
                  <a:schemeClr val="tx2"/>
                </a:solidFill>
                <a:latin typeface="Calibri" pitchFamily="34" charset="0"/>
              </a:rPr>
              <a:t>East Siberian Sea</a:t>
            </a:r>
            <a:endParaRPr lang="ru-RU" altLang="ru-RU" sz="12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88" name="TextBox 78"/>
          <p:cNvSpPr txBox="1">
            <a:spLocks noChangeArrowheads="1"/>
          </p:cNvSpPr>
          <p:nvPr/>
        </p:nvSpPr>
        <p:spPr bwMode="auto">
          <a:xfrm>
            <a:off x="8702675" y="648811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8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55650" y="5756275"/>
            <a:ext cx="1171575" cy="120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5937,526</a:t>
            </a:r>
            <a:endParaRPr lang="ru-RU" sz="105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695450" y="5170488"/>
            <a:ext cx="727075" cy="147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7378,022</a:t>
            </a:r>
            <a:endParaRPr lang="ru-RU" sz="1050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268538" y="5805488"/>
            <a:ext cx="731837" cy="149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1105,832</a:t>
            </a:r>
            <a:endParaRPr lang="ru-RU" sz="105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405438" y="5013325"/>
            <a:ext cx="935037" cy="153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1</a:t>
            </a:r>
            <a:r>
              <a:rPr lang="en-US" sz="1050" b="1" dirty="0"/>
              <a:t>33,122</a:t>
            </a:r>
            <a:endParaRPr lang="ru-RU" sz="105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6991350" y="3365500"/>
            <a:ext cx="676275" cy="149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419</a:t>
            </a:r>
            <a:r>
              <a:rPr lang="ru-RU" sz="1050" b="1" dirty="0"/>
              <a:t>,</a:t>
            </a:r>
            <a:r>
              <a:rPr lang="en-US" sz="1050" b="1" dirty="0"/>
              <a:t>772</a:t>
            </a:r>
            <a:endParaRPr lang="ru-RU" sz="105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8016875" y="2249488"/>
            <a:ext cx="615950" cy="149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white"/>
                </a:solidFill>
              </a:rPr>
              <a:t>25,198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455863" y="4870450"/>
            <a:ext cx="641350" cy="14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/>
              <a:t>63,614</a:t>
            </a:r>
            <a:endParaRPr lang="ru-RU" b="1" dirty="0"/>
          </a:p>
        </p:txBody>
      </p:sp>
      <p:pic>
        <p:nvPicPr>
          <p:cNvPr id="1849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3550" y="3289300"/>
            <a:ext cx="5969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1" grpId="0" animBg="1"/>
      <p:bldP spid="8" grpId="0"/>
      <p:bldP spid="82" grpId="0" animBg="1"/>
      <p:bldP spid="84" grpId="0" animBg="1"/>
      <p:bldP spid="88" grpId="0" animBg="1"/>
      <p:bldP spid="89" grpId="0" animBg="1"/>
      <p:bldP spid="91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1" grpId="0" animBg="1"/>
      <p:bldP spid="79" grpId="0" animBg="1"/>
      <p:bldP spid="83" grpId="0" animBg="1"/>
      <p:bldP spid="100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8"/>
          <p:cNvGraphicFramePr>
            <a:graphicFrameLocks/>
          </p:cNvGraphicFramePr>
          <p:nvPr/>
        </p:nvGraphicFramePr>
        <p:xfrm>
          <a:off x="1403350" y="3789363"/>
          <a:ext cx="6705600" cy="252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71450" y="115888"/>
            <a:ext cx="8361363" cy="61555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3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</a:rPr>
              <a:t>Cargo Transit Along the NSR</a:t>
            </a:r>
            <a:endParaRPr lang="ru-RU" altLang="ru-RU" sz="3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3276600" y="1341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3416300" y="1052513"/>
            <a:ext cx="3844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Transit cargo volumes in thousand tons</a:t>
            </a:r>
            <a:endParaRPr lang="ru-RU" altLang="ru-RU">
              <a:latin typeface="Calibri" pitchFamily="34" charset="0"/>
            </a:endParaRPr>
          </a:p>
        </p:txBody>
      </p:sp>
      <p:pic>
        <p:nvPicPr>
          <p:cNvPr id="19462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73025"/>
            <a:ext cx="4492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2339975" y="3860800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37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9464" name="TextBox 39"/>
          <p:cNvSpPr txBox="1">
            <a:spLocks noChangeArrowheads="1"/>
          </p:cNvSpPr>
          <p:nvPr/>
        </p:nvSpPr>
        <p:spPr bwMode="auto">
          <a:xfrm>
            <a:off x="3276600" y="4508500"/>
            <a:ext cx="342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23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9465" name="TextBox 40"/>
          <p:cNvSpPr txBox="1">
            <a:spLocks noChangeArrowheads="1"/>
          </p:cNvSpPr>
          <p:nvPr/>
        </p:nvSpPr>
        <p:spPr bwMode="auto">
          <a:xfrm>
            <a:off x="4211638" y="4724400"/>
            <a:ext cx="341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18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9466" name="TextBox 41"/>
          <p:cNvSpPr txBox="1">
            <a:spLocks noChangeArrowheads="1"/>
          </p:cNvSpPr>
          <p:nvPr/>
        </p:nvSpPr>
        <p:spPr bwMode="auto">
          <a:xfrm>
            <a:off x="5076825" y="4724400"/>
            <a:ext cx="341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18</a:t>
            </a:r>
            <a:endParaRPr lang="ru-RU" altLang="ru-RU" sz="1200">
              <a:latin typeface="Calibri" pitchFamily="34" charset="0"/>
            </a:endParaRPr>
          </a:p>
        </p:txBody>
      </p:sp>
      <p:sp>
        <p:nvSpPr>
          <p:cNvPr id="19467" name="TextBox 42"/>
          <p:cNvSpPr txBox="1">
            <a:spLocks noChangeArrowheads="1"/>
          </p:cNvSpPr>
          <p:nvPr/>
        </p:nvSpPr>
        <p:spPr bwMode="auto">
          <a:xfrm>
            <a:off x="3563938" y="3860800"/>
            <a:ext cx="286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</a:rPr>
              <a:t> Quantity of vessels’ voyages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9468" name="TextBox 43"/>
          <p:cNvSpPr txBox="1">
            <a:spLocks noChangeArrowheads="1"/>
          </p:cNvSpPr>
          <p:nvPr/>
        </p:nvSpPr>
        <p:spPr bwMode="auto">
          <a:xfrm>
            <a:off x="306388" y="5337175"/>
            <a:ext cx="145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400">
                <a:latin typeface="Calibri" pitchFamily="34" charset="0"/>
              </a:rPr>
              <a:t>Vessels in ballast</a:t>
            </a:r>
            <a:endParaRPr lang="ru-RU" altLang="ru-RU" sz="1400">
              <a:latin typeface="Calibri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692275" y="5383213"/>
            <a:ext cx="504825" cy="2159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8702675" y="648811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9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19471" name="TextBox 41"/>
          <p:cNvSpPr txBox="1">
            <a:spLocks noChangeArrowheads="1"/>
          </p:cNvSpPr>
          <p:nvPr/>
        </p:nvSpPr>
        <p:spPr bwMode="auto">
          <a:xfrm>
            <a:off x="5940425" y="4221163"/>
            <a:ext cx="341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200">
                <a:latin typeface="Calibri" pitchFamily="34" charset="0"/>
              </a:rPr>
              <a:t>29</a:t>
            </a:r>
            <a:endParaRPr lang="ru-RU" altLang="ru-RU" sz="1200">
              <a:latin typeface="Calibri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258888" y="1125538"/>
          <a:ext cx="6734175" cy="274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733</Words>
  <Application>Microsoft Office PowerPoint</Application>
  <PresentationFormat>Экран (4:3)</PresentationFormat>
  <Paragraphs>514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Монько Николай Афанасьевич</dc:creator>
  <cp:lastModifiedBy>Калашников Александр Викторович</cp:lastModifiedBy>
  <cp:revision>211</cp:revision>
  <cp:lastPrinted>2018-11-15T13:40:26Z</cp:lastPrinted>
  <dcterms:created xsi:type="dcterms:W3CDTF">2016-11-07T04:29:39Z</dcterms:created>
  <dcterms:modified xsi:type="dcterms:W3CDTF">2019-04-09T17:33:34Z</dcterms:modified>
</cp:coreProperties>
</file>