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4"/>
    <p:sldMasterId id="2147483650" r:id="rId5"/>
  </p:sldMasterIdLst>
  <p:notesMasterIdLst>
    <p:notesMasterId r:id="rId33"/>
  </p:notesMasterIdLst>
  <p:handoutMasterIdLst>
    <p:handoutMasterId r:id="rId34"/>
  </p:handoutMasterIdLst>
  <p:sldIdLst>
    <p:sldId id="419" r:id="rId6"/>
    <p:sldId id="483" r:id="rId7"/>
    <p:sldId id="490" r:id="rId8"/>
    <p:sldId id="478" r:id="rId9"/>
    <p:sldId id="479" r:id="rId10"/>
    <p:sldId id="452" r:id="rId11"/>
    <p:sldId id="470" r:id="rId12"/>
    <p:sldId id="469" r:id="rId13"/>
    <p:sldId id="477" r:id="rId14"/>
    <p:sldId id="491" r:id="rId15"/>
    <p:sldId id="459" r:id="rId16"/>
    <p:sldId id="475" r:id="rId17"/>
    <p:sldId id="473" r:id="rId18"/>
    <p:sldId id="480" r:id="rId19"/>
    <p:sldId id="481" r:id="rId20"/>
    <p:sldId id="461" r:id="rId21"/>
    <p:sldId id="493" r:id="rId22"/>
    <p:sldId id="468" r:id="rId23"/>
    <p:sldId id="462" r:id="rId24"/>
    <p:sldId id="430" r:id="rId25"/>
    <p:sldId id="487" r:id="rId26"/>
    <p:sldId id="484" r:id="rId27"/>
    <p:sldId id="485" r:id="rId28"/>
    <p:sldId id="486" r:id="rId29"/>
    <p:sldId id="488" r:id="rId30"/>
    <p:sldId id="489" r:id="rId31"/>
    <p:sldId id="492" r:id="rId32"/>
  </p:sldIdLst>
  <p:sldSz cx="9144000" cy="6858000" type="screen4x3"/>
  <p:notesSz cx="6858000" cy="9296400"/>
  <p:defaultTextStyle>
    <a:defPPr>
      <a:defRPr lang="en-CA"/>
    </a:defPPr>
    <a:lvl1pPr algn="l" rtl="0" eaLnBrk="0" fontAlgn="base" hangingPunct="0">
      <a:spcBef>
        <a:spcPct val="0"/>
      </a:spcBef>
      <a:spcAft>
        <a:spcPct val="0"/>
      </a:spcAft>
      <a:defRPr sz="24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scon,Gabrielle [Edm]" initials="G["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3399"/>
    <a:srgbClr val="009900"/>
    <a:srgbClr val="CC6600"/>
    <a:srgbClr val="FF9900"/>
    <a:srgbClr val="3399FF"/>
    <a:srgbClr val="000066"/>
    <a:srgbClr val="FF0000"/>
    <a:srgbClr val="FFCC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9650" autoAdjust="0"/>
  </p:normalViewPr>
  <p:slideViewPr>
    <p:cSldViewPr>
      <p:cViewPr>
        <p:scale>
          <a:sx n="70" d="100"/>
          <a:sy n="70" d="100"/>
        </p:scale>
        <p:origin x="-1206"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3540" y="22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38915" name="Rectangle 3"/>
          <p:cNvSpPr>
            <a:spLocks noGrp="1" noChangeArrowheads="1"/>
          </p:cNvSpPr>
          <p:nvPr>
            <p:ph type="dt" sz="quarter"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38916" name="Rectangle 4"/>
          <p:cNvSpPr>
            <a:spLocks noGrp="1" noChangeArrowheads="1"/>
          </p:cNvSpPr>
          <p:nvPr>
            <p:ph type="ftr" sz="quarter" idx="2"/>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38917" name="Rectangle 5"/>
          <p:cNvSpPr>
            <a:spLocks noGrp="1" noChangeArrowheads="1"/>
          </p:cNvSpPr>
          <p:nvPr>
            <p:ph type="sldNum" sz="quarter" idx="3"/>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76C8CD54-F180-4FB5-8032-526DCE798029}" type="slidenum">
              <a:rPr lang="en-CA" altLang="en-US"/>
              <a:pPr>
                <a:defRPr/>
              </a:pPr>
              <a:t>‹#›</a:t>
            </a:fld>
            <a:endParaRPr lang="en-CA" altLang="en-US"/>
          </a:p>
        </p:txBody>
      </p:sp>
    </p:spTree>
    <p:extLst>
      <p:ext uri="{BB962C8B-B14F-4D97-AF65-F5344CB8AC3E}">
        <p14:creationId xmlns:p14="http://schemas.microsoft.com/office/powerpoint/2010/main" val="311149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6147" name="Rectangle 3"/>
          <p:cNvSpPr>
            <a:spLocks noGrp="1" noChangeArrowheads="1"/>
          </p:cNvSpPr>
          <p:nvPr>
            <p:ph type="dt"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922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480" y="4415530"/>
            <a:ext cx="5487041" cy="41836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6151" name="Rectangle 7"/>
          <p:cNvSpPr>
            <a:spLocks noGrp="1" noChangeArrowheads="1"/>
          </p:cNvSpPr>
          <p:nvPr>
            <p:ph type="sldNum" sz="quarter" idx="5"/>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CA087D32-4259-4F82-892A-5ABD16A42AE6}" type="slidenum">
              <a:rPr lang="en-CA" altLang="en-US"/>
              <a:pPr>
                <a:defRPr/>
              </a:pPr>
              <a:t>‹#›</a:t>
            </a:fld>
            <a:endParaRPr lang="en-CA" altLang="en-US"/>
          </a:p>
        </p:txBody>
      </p:sp>
    </p:spTree>
    <p:extLst>
      <p:ext uri="{BB962C8B-B14F-4D97-AF65-F5344CB8AC3E}">
        <p14:creationId xmlns:p14="http://schemas.microsoft.com/office/powerpoint/2010/main" val="3115713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1DA86-55BB-40E8-87E2-A74422CA1529}" type="slidenum">
              <a:rPr lang="en-US" smtClean="0"/>
              <a:t>1</a:t>
            </a:fld>
            <a:endParaRPr lang="en-US"/>
          </a:p>
        </p:txBody>
      </p:sp>
    </p:spTree>
    <p:extLst>
      <p:ext uri="{BB962C8B-B14F-4D97-AF65-F5344CB8AC3E}">
        <p14:creationId xmlns:p14="http://schemas.microsoft.com/office/powerpoint/2010/main" val="113459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4</a:t>
            </a:fld>
            <a:endParaRPr lang="en-CA" altLang="en-US"/>
          </a:p>
        </p:txBody>
      </p:sp>
    </p:spTree>
    <p:extLst>
      <p:ext uri="{BB962C8B-B14F-4D97-AF65-F5344CB8AC3E}">
        <p14:creationId xmlns:p14="http://schemas.microsoft.com/office/powerpoint/2010/main" val="426550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14</a:t>
            </a:fld>
            <a:endParaRPr lang="en-CA" altLang="en-US"/>
          </a:p>
        </p:txBody>
      </p:sp>
    </p:spTree>
    <p:extLst>
      <p:ext uri="{BB962C8B-B14F-4D97-AF65-F5344CB8AC3E}">
        <p14:creationId xmlns:p14="http://schemas.microsoft.com/office/powerpoint/2010/main" val="3606003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087D32-4259-4F82-892A-5ABD16A42AE6}" type="slidenum">
              <a:rPr lang="en-CA" altLang="en-US" smtClean="0"/>
              <a:pPr>
                <a:defRPr/>
              </a:pPr>
              <a:t>20</a:t>
            </a:fld>
            <a:endParaRPr lang="en-CA" altLang="en-US"/>
          </a:p>
        </p:txBody>
      </p:sp>
    </p:spTree>
    <p:extLst>
      <p:ext uri="{BB962C8B-B14F-4D97-AF65-F5344CB8AC3E}">
        <p14:creationId xmlns:p14="http://schemas.microsoft.com/office/powerpoint/2010/main" val="29229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b="0" smtClean="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smtClean="0"/>
              <a:t>AMOS Presentation</a:t>
            </a:r>
            <a:endParaRPr lang="en-US"/>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03C10C3-19B9-4DBC-B0D2-BE286FFFC873}" type="slidenum">
              <a:rPr lang="en-CA" altLang="en-US"/>
              <a:pPr>
                <a:defRPr/>
              </a:pPr>
              <a:t>‹#›</a:t>
            </a:fld>
            <a:endParaRPr lang="en-CA" altLang="en-US"/>
          </a:p>
        </p:txBody>
      </p:sp>
    </p:spTree>
    <p:extLst>
      <p:ext uri="{BB962C8B-B14F-4D97-AF65-F5344CB8AC3E}">
        <p14:creationId xmlns:p14="http://schemas.microsoft.com/office/powerpoint/2010/main" val="262988661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2758DE3-F936-44D6-A459-DF8BB7A44CD2}" type="slidenum">
              <a:rPr lang="en-CA" altLang="en-US"/>
              <a:pPr>
                <a:defRPr/>
              </a:pPr>
              <a:t>‹#›</a:t>
            </a:fld>
            <a:endParaRPr lang="en-CA" altLang="en-US"/>
          </a:p>
        </p:txBody>
      </p:sp>
    </p:spTree>
    <p:extLst>
      <p:ext uri="{BB962C8B-B14F-4D97-AF65-F5344CB8AC3E}">
        <p14:creationId xmlns:p14="http://schemas.microsoft.com/office/powerpoint/2010/main" val="18596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BA27F48-3E5B-4BF4-999F-638F9A0C2880}" type="slidenum">
              <a:rPr lang="en-CA" altLang="en-US"/>
              <a:pPr>
                <a:defRPr/>
              </a:pPr>
              <a:t>‹#›</a:t>
            </a:fld>
            <a:endParaRPr lang="en-CA" altLang="en-US"/>
          </a:p>
        </p:txBody>
      </p:sp>
    </p:spTree>
    <p:extLst>
      <p:ext uri="{BB962C8B-B14F-4D97-AF65-F5344CB8AC3E}">
        <p14:creationId xmlns:p14="http://schemas.microsoft.com/office/powerpoint/2010/main" val="16381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EF23EBE-D5F0-4910-A54C-2F8539A4CDFB}" type="slidenum">
              <a:rPr lang="en-CA" altLang="en-US"/>
              <a:pPr>
                <a:defRPr/>
              </a:pPr>
              <a:t>‹#›</a:t>
            </a:fld>
            <a:endParaRPr lang="en-CA" altLang="en-US"/>
          </a:p>
        </p:txBody>
      </p:sp>
    </p:spTree>
    <p:extLst>
      <p:ext uri="{BB962C8B-B14F-4D97-AF65-F5344CB8AC3E}">
        <p14:creationId xmlns:p14="http://schemas.microsoft.com/office/powerpoint/2010/main" val="3957670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endParaRPr lang="en-CA"/>
          </a:p>
        </p:txBody>
      </p:sp>
      <p:sp>
        <p:nvSpPr>
          <p:cNvPr id="3" name="Content Placeholder 2"/>
          <p:cNvSpPr>
            <a:spLocks noGrp="1"/>
          </p:cNvSpPr>
          <p:nvPr>
            <p:ph sz="half" idx="1"/>
          </p:nvPr>
        </p:nvSpPr>
        <p:spPr>
          <a:xfrm>
            <a:off x="250825" y="1052513"/>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83125" y="1052513"/>
            <a:ext cx="4281488"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303F97B0-8877-44E9-84A7-252012AFEB19}" type="slidenum">
              <a:rPr lang="en-CA" altLang="en-US"/>
              <a:pPr>
                <a:defRPr/>
              </a:pPr>
              <a:t>‹#›</a:t>
            </a:fld>
            <a:endParaRPr lang="en-CA" altLang="en-US"/>
          </a:p>
        </p:txBody>
      </p:sp>
    </p:spTree>
    <p:extLst>
      <p:ext uri="{BB962C8B-B14F-4D97-AF65-F5344CB8AC3E}">
        <p14:creationId xmlns:p14="http://schemas.microsoft.com/office/powerpoint/2010/main" val="2534674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1199C2DF-B302-42AD-A669-71CC7750D34E}" type="slidenum">
              <a:rPr lang="en-CA" altLang="en-US"/>
              <a:pPr>
                <a:defRPr/>
              </a:pPr>
              <a:t>‹#›</a:t>
            </a:fld>
            <a:endParaRPr lang="en-CA" altLang="en-US"/>
          </a:p>
        </p:txBody>
      </p:sp>
    </p:spTree>
    <p:extLst>
      <p:ext uri="{BB962C8B-B14F-4D97-AF65-F5344CB8AC3E}">
        <p14:creationId xmlns:p14="http://schemas.microsoft.com/office/powerpoint/2010/main" val="335662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DED3BC81-36EA-4EC4-839F-A580B6C1CCF2}" type="slidenum">
              <a:rPr lang="en-CA" altLang="en-US"/>
              <a:pPr>
                <a:defRPr/>
              </a:pPr>
              <a:t>‹#›</a:t>
            </a:fld>
            <a:endParaRPr lang="en-CA" altLang="en-US"/>
          </a:p>
        </p:txBody>
      </p:sp>
    </p:spTree>
    <p:extLst>
      <p:ext uri="{BB962C8B-B14F-4D97-AF65-F5344CB8AC3E}">
        <p14:creationId xmlns:p14="http://schemas.microsoft.com/office/powerpoint/2010/main" val="643131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0920E4C3-6CE5-4EC3-9EFE-A8A3E611C8C0}" type="slidenum">
              <a:rPr lang="en-CA" altLang="en-US"/>
              <a:pPr>
                <a:defRPr/>
              </a:pPr>
              <a:t>‹#›</a:t>
            </a:fld>
            <a:endParaRPr lang="en-CA" altLang="en-US"/>
          </a:p>
        </p:txBody>
      </p:sp>
    </p:spTree>
    <p:extLst>
      <p:ext uri="{BB962C8B-B14F-4D97-AF65-F5344CB8AC3E}">
        <p14:creationId xmlns:p14="http://schemas.microsoft.com/office/powerpoint/2010/main" val="383254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9388" y="981075"/>
            <a:ext cx="4316412"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81075"/>
            <a:ext cx="4316413"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413137BF-EA17-4437-AAA3-0485AD485E62}" type="slidenum">
              <a:rPr lang="en-CA" altLang="en-US"/>
              <a:pPr>
                <a:defRPr/>
              </a:pPr>
              <a:t>‹#›</a:t>
            </a:fld>
            <a:endParaRPr lang="en-CA" altLang="en-US"/>
          </a:p>
        </p:txBody>
      </p:sp>
    </p:spTree>
    <p:extLst>
      <p:ext uri="{BB962C8B-B14F-4D97-AF65-F5344CB8AC3E}">
        <p14:creationId xmlns:p14="http://schemas.microsoft.com/office/powerpoint/2010/main" val="166770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8" name="Rectangle 11"/>
          <p:cNvSpPr>
            <a:spLocks noGrp="1" noChangeArrowheads="1"/>
          </p:cNvSpPr>
          <p:nvPr>
            <p:ph type="sldNum" sz="quarter" idx="11"/>
          </p:nvPr>
        </p:nvSpPr>
        <p:spPr>
          <a:ln/>
        </p:spPr>
        <p:txBody>
          <a:bodyPr/>
          <a:lstStyle>
            <a:lvl1pPr>
              <a:defRPr/>
            </a:lvl1pPr>
          </a:lstStyle>
          <a:p>
            <a:pPr>
              <a:defRPr/>
            </a:pPr>
            <a:fld id="{A283A226-0CF9-4286-A196-E8831A738619}" type="slidenum">
              <a:rPr lang="en-CA" altLang="en-US"/>
              <a:pPr>
                <a:defRPr/>
              </a:pPr>
              <a:t>‹#›</a:t>
            </a:fld>
            <a:endParaRPr lang="en-CA" altLang="en-US"/>
          </a:p>
        </p:txBody>
      </p:sp>
    </p:spTree>
    <p:extLst>
      <p:ext uri="{BB962C8B-B14F-4D97-AF65-F5344CB8AC3E}">
        <p14:creationId xmlns:p14="http://schemas.microsoft.com/office/powerpoint/2010/main" val="3834525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4" name="Rectangle 11"/>
          <p:cNvSpPr>
            <a:spLocks noGrp="1" noChangeArrowheads="1"/>
          </p:cNvSpPr>
          <p:nvPr>
            <p:ph type="sldNum" sz="quarter" idx="11"/>
          </p:nvPr>
        </p:nvSpPr>
        <p:spPr>
          <a:ln/>
        </p:spPr>
        <p:txBody>
          <a:bodyPr/>
          <a:lstStyle>
            <a:lvl1pPr>
              <a:defRPr/>
            </a:lvl1pPr>
          </a:lstStyle>
          <a:p>
            <a:pPr>
              <a:defRPr/>
            </a:pPr>
            <a:fld id="{C36E2F3D-ED41-402F-A89C-00C2DD08D1F9}" type="slidenum">
              <a:rPr lang="en-CA" altLang="en-US"/>
              <a:pPr>
                <a:defRPr/>
              </a:pPr>
              <a:t>‹#›</a:t>
            </a:fld>
            <a:endParaRPr lang="en-CA" altLang="en-US"/>
          </a:p>
        </p:txBody>
      </p:sp>
    </p:spTree>
    <p:extLst>
      <p:ext uri="{BB962C8B-B14F-4D97-AF65-F5344CB8AC3E}">
        <p14:creationId xmlns:p14="http://schemas.microsoft.com/office/powerpoint/2010/main" val="193914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US" noProof="0"/>
              <a:t>Click to edit Master title style</a:t>
            </a:r>
            <a:endParaRPr lang="en-GB" noProof="0"/>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US" noProof="0"/>
              <a:t>Click to edit Master subtitle style</a:t>
            </a:r>
            <a:endParaRPr lang="en-GB" noProof="0"/>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smtClean="0"/>
              <a:t>AMOS Presentation</a:t>
            </a:r>
            <a:endParaRPr lang="en-US"/>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1B1D04F-572F-4942-9CCA-6A5D0FD3D7DF}" type="slidenum">
              <a:rPr lang="en-CA" altLang="en-US"/>
              <a:pPr>
                <a:defRPr/>
              </a:pPr>
              <a:t>‹#›</a:t>
            </a:fld>
            <a:endParaRPr lang="en-CA" altLang="en-US"/>
          </a:p>
        </p:txBody>
      </p:sp>
    </p:spTree>
    <p:extLst>
      <p:ext uri="{BB962C8B-B14F-4D97-AF65-F5344CB8AC3E}">
        <p14:creationId xmlns:p14="http://schemas.microsoft.com/office/powerpoint/2010/main" val="7113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3" name="Rectangle 11"/>
          <p:cNvSpPr>
            <a:spLocks noGrp="1" noChangeArrowheads="1"/>
          </p:cNvSpPr>
          <p:nvPr>
            <p:ph type="sldNum" sz="quarter" idx="11"/>
          </p:nvPr>
        </p:nvSpPr>
        <p:spPr>
          <a:ln/>
        </p:spPr>
        <p:txBody>
          <a:bodyPr/>
          <a:lstStyle>
            <a:lvl1pPr>
              <a:defRPr/>
            </a:lvl1pPr>
          </a:lstStyle>
          <a:p>
            <a:pPr>
              <a:defRPr/>
            </a:pPr>
            <a:fld id="{4ADA39D3-1CA2-45F6-891F-7FD98E38A519}" type="slidenum">
              <a:rPr lang="en-CA" altLang="en-US"/>
              <a:pPr>
                <a:defRPr/>
              </a:pPr>
              <a:t>‹#›</a:t>
            </a:fld>
            <a:endParaRPr lang="en-CA" altLang="en-US"/>
          </a:p>
        </p:txBody>
      </p:sp>
    </p:spTree>
    <p:extLst>
      <p:ext uri="{BB962C8B-B14F-4D97-AF65-F5344CB8AC3E}">
        <p14:creationId xmlns:p14="http://schemas.microsoft.com/office/powerpoint/2010/main" val="3308715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50CDF93B-4F72-4F6A-8307-581DBCC8FAE2}" type="slidenum">
              <a:rPr lang="en-CA" altLang="en-US"/>
              <a:pPr>
                <a:defRPr/>
              </a:pPr>
              <a:t>‹#›</a:t>
            </a:fld>
            <a:endParaRPr lang="en-CA" altLang="en-US"/>
          </a:p>
        </p:txBody>
      </p:sp>
    </p:spTree>
    <p:extLst>
      <p:ext uri="{BB962C8B-B14F-4D97-AF65-F5344CB8AC3E}">
        <p14:creationId xmlns:p14="http://schemas.microsoft.com/office/powerpoint/2010/main" val="363106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6" name="Rectangle 11"/>
          <p:cNvSpPr>
            <a:spLocks noGrp="1" noChangeArrowheads="1"/>
          </p:cNvSpPr>
          <p:nvPr>
            <p:ph type="sldNum" sz="quarter" idx="11"/>
          </p:nvPr>
        </p:nvSpPr>
        <p:spPr>
          <a:ln/>
        </p:spPr>
        <p:txBody>
          <a:bodyPr/>
          <a:lstStyle>
            <a:lvl1pPr>
              <a:defRPr/>
            </a:lvl1pPr>
          </a:lstStyle>
          <a:p>
            <a:pPr>
              <a:defRPr/>
            </a:pPr>
            <a:fld id="{665E21A1-A4FC-41D2-AA9B-9B8C948461AC}" type="slidenum">
              <a:rPr lang="en-CA" altLang="en-US"/>
              <a:pPr>
                <a:defRPr/>
              </a:pPr>
              <a:t>‹#›</a:t>
            </a:fld>
            <a:endParaRPr lang="en-CA" altLang="en-US"/>
          </a:p>
        </p:txBody>
      </p:sp>
    </p:spTree>
    <p:extLst>
      <p:ext uri="{BB962C8B-B14F-4D97-AF65-F5344CB8AC3E}">
        <p14:creationId xmlns:p14="http://schemas.microsoft.com/office/powerpoint/2010/main" val="1350694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9575DE75-A074-47D7-A03B-BFD06F9ADE95}" type="slidenum">
              <a:rPr lang="en-CA" altLang="en-US"/>
              <a:pPr>
                <a:defRPr/>
              </a:pPr>
              <a:t>‹#›</a:t>
            </a:fld>
            <a:endParaRPr lang="en-CA" altLang="en-US"/>
          </a:p>
        </p:txBody>
      </p:sp>
    </p:spTree>
    <p:extLst>
      <p:ext uri="{BB962C8B-B14F-4D97-AF65-F5344CB8AC3E}">
        <p14:creationId xmlns:p14="http://schemas.microsoft.com/office/powerpoint/2010/main" val="3810020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88913"/>
            <a:ext cx="2195513" cy="62642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188913"/>
            <a:ext cx="6437312"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11"/>
          <p:cNvSpPr>
            <a:spLocks noGrp="1" noChangeArrowheads="1"/>
          </p:cNvSpPr>
          <p:nvPr>
            <p:ph type="sldNum" sz="quarter" idx="11"/>
          </p:nvPr>
        </p:nvSpPr>
        <p:spPr>
          <a:ln/>
        </p:spPr>
        <p:txBody>
          <a:bodyPr/>
          <a:lstStyle>
            <a:lvl1pPr>
              <a:defRPr/>
            </a:lvl1pPr>
          </a:lstStyle>
          <a:p>
            <a:pPr>
              <a:defRPr/>
            </a:pPr>
            <a:fld id="{055A52C8-8A7E-4BC2-8293-6257F271AFAF}" type="slidenum">
              <a:rPr lang="en-CA" altLang="en-US"/>
              <a:pPr>
                <a:defRPr/>
              </a:pPr>
              <a:t>‹#›</a:t>
            </a:fld>
            <a:endParaRPr lang="en-CA" altLang="en-US"/>
          </a:p>
        </p:txBody>
      </p:sp>
    </p:spTree>
    <p:extLst>
      <p:ext uri="{BB962C8B-B14F-4D97-AF65-F5344CB8AC3E}">
        <p14:creationId xmlns:p14="http://schemas.microsoft.com/office/powerpoint/2010/main" val="211134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72800C7F-3B88-4190-8C7E-FEE22BFB0396}" type="slidenum">
              <a:rPr lang="en-CA" altLang="en-US"/>
              <a:pPr>
                <a:defRPr/>
              </a:pPr>
              <a:t>‹#›</a:t>
            </a:fld>
            <a:endParaRPr lang="en-CA" altLang="en-US"/>
          </a:p>
        </p:txBody>
      </p:sp>
    </p:spTree>
    <p:extLst>
      <p:ext uri="{BB962C8B-B14F-4D97-AF65-F5344CB8AC3E}">
        <p14:creationId xmlns:p14="http://schemas.microsoft.com/office/powerpoint/2010/main" val="332767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24CEFF3-942C-4E4C-B449-9707A0AD0884}" type="slidenum">
              <a:rPr lang="en-CA" altLang="en-US"/>
              <a:pPr>
                <a:defRPr/>
              </a:pPr>
              <a:t>‹#›</a:t>
            </a:fld>
            <a:endParaRPr lang="en-CA" altLang="en-US"/>
          </a:p>
        </p:txBody>
      </p:sp>
    </p:spTree>
    <p:extLst>
      <p:ext uri="{BB962C8B-B14F-4D97-AF65-F5344CB8AC3E}">
        <p14:creationId xmlns:p14="http://schemas.microsoft.com/office/powerpoint/2010/main" val="357320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FFCAAB69-3DEF-4F90-BDB3-6779504AADF8}" type="slidenum">
              <a:rPr lang="en-CA" altLang="en-US"/>
              <a:pPr>
                <a:defRPr/>
              </a:pPr>
              <a:t>‹#›</a:t>
            </a:fld>
            <a:endParaRPr lang="en-CA" altLang="en-US"/>
          </a:p>
        </p:txBody>
      </p:sp>
    </p:spTree>
    <p:extLst>
      <p:ext uri="{BB962C8B-B14F-4D97-AF65-F5344CB8AC3E}">
        <p14:creationId xmlns:p14="http://schemas.microsoft.com/office/powerpoint/2010/main" val="310490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36A729A7-DFCE-45DF-BEC7-A67D287CE28F}" type="slidenum">
              <a:rPr lang="en-CA" altLang="en-US"/>
              <a:pPr>
                <a:defRPr/>
              </a:pPr>
              <a:t>‹#›</a:t>
            </a:fld>
            <a:endParaRPr lang="en-CA" altLang="en-US"/>
          </a:p>
        </p:txBody>
      </p:sp>
    </p:spTree>
    <p:extLst>
      <p:ext uri="{BB962C8B-B14F-4D97-AF65-F5344CB8AC3E}">
        <p14:creationId xmlns:p14="http://schemas.microsoft.com/office/powerpoint/2010/main" val="424513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1"/>
          </p:nvPr>
        </p:nvSpPr>
        <p:spPr>
          <a:ln/>
        </p:spPr>
        <p:txBody>
          <a:bodyPr/>
          <a:lstStyle>
            <a:lvl1pPr>
              <a:defRPr/>
            </a:lvl1pPr>
          </a:lstStyle>
          <a:p>
            <a:pPr>
              <a:defRPr/>
            </a:pPr>
            <a:fld id="{AADA1A76-D0BD-48F2-93E3-CA3E325BFEBB}" type="slidenum">
              <a:rPr lang="en-CA" altLang="en-US"/>
              <a:pPr>
                <a:defRPr/>
              </a:pPr>
              <a:t>‹#›</a:t>
            </a:fld>
            <a:endParaRPr lang="en-CA" altLang="en-US"/>
          </a:p>
        </p:txBody>
      </p:sp>
    </p:spTree>
    <p:extLst>
      <p:ext uri="{BB962C8B-B14F-4D97-AF65-F5344CB8AC3E}">
        <p14:creationId xmlns:p14="http://schemas.microsoft.com/office/powerpoint/2010/main" val="299913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342B1B9C-214C-4020-8E19-8E04C992B5E3}" type="slidenum">
              <a:rPr lang="en-CA" altLang="en-US"/>
              <a:pPr>
                <a:defRPr/>
              </a:pPr>
              <a:t>‹#›</a:t>
            </a:fld>
            <a:endParaRPr lang="en-CA" altLang="en-US"/>
          </a:p>
        </p:txBody>
      </p:sp>
    </p:spTree>
    <p:extLst>
      <p:ext uri="{BB962C8B-B14F-4D97-AF65-F5344CB8AC3E}">
        <p14:creationId xmlns:p14="http://schemas.microsoft.com/office/powerpoint/2010/main" val="199524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smtClean="0"/>
              <a:t>AMOS Presentation</a:t>
            </a: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031F573F-F789-462A-BAD8-C6D2DEFCE0FF}" type="slidenum">
              <a:rPr lang="en-CA" altLang="en-US"/>
              <a:pPr>
                <a:defRPr/>
              </a:pPr>
              <a:t>‹#›</a:t>
            </a:fld>
            <a:endParaRPr lang="en-CA" altLang="en-US"/>
          </a:p>
        </p:txBody>
      </p:sp>
    </p:spTree>
    <p:extLst>
      <p:ext uri="{BB962C8B-B14F-4D97-AF65-F5344CB8AC3E}">
        <p14:creationId xmlns:p14="http://schemas.microsoft.com/office/powerpoint/2010/main" val="346549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smtClean="0"/>
              <a:t>AMOS Presentation</a:t>
            </a:r>
            <a:endParaRPr lang="en-US"/>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BFF14A14-4843-4858-B968-BA55A35AE33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hf hdr="0" dt="0"/>
  <p:txStyles>
    <p:title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p:titleStyle>
    <p:bodyStyle>
      <a:lvl1pPr marL="5334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ea typeface="+mn-ea"/>
          <a:cs typeface="+mn-cs"/>
        </a:defRPr>
      </a:lvl1pPr>
      <a:lvl2pPr marL="9906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defRPr>
      </a:lvl2pPr>
      <a:lvl3pPr marL="1371600" indent="-457200" algn="l" rtl="0" eaLnBrk="1" fontAlgn="base" hangingPunct="1">
        <a:spcBef>
          <a:spcPct val="20000"/>
        </a:spcBef>
        <a:spcAft>
          <a:spcPct val="0"/>
        </a:spcAft>
        <a:buClr>
          <a:srgbClr val="FF9900"/>
        </a:buClr>
        <a:buFont typeface="Wingdings" pitchFamily="2" charset="2"/>
        <a:buChar char="§"/>
        <a:defRPr sz="2400">
          <a:solidFill>
            <a:schemeClr val="tx1"/>
          </a:solidFill>
          <a:latin typeface="Arial" pitchFamily="34" charset="0"/>
        </a:defRPr>
      </a:lvl3pPr>
      <a:lvl4pPr marL="1752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4pPr>
      <a:lvl5pPr marL="22098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5pPr>
      <a:lvl6pPr marL="26670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wmo_ppt_2012_las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179388" y="4365625"/>
            <a:ext cx="8785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This space can be used for contact information</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6" name="Rectangle 10"/>
          <p:cNvSpPr>
            <a:spLocks noGrp="1" noChangeArrowheads="1"/>
          </p:cNvSpPr>
          <p:nvPr>
            <p:ph type="ftr" sz="quarter" idx="3"/>
          </p:nvPr>
        </p:nvSpPr>
        <p:spPr bwMode="auto">
          <a:xfrm>
            <a:off x="2484438" y="6462713"/>
            <a:ext cx="24479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smtClean="0"/>
              <a:t>AMOS Presentation</a:t>
            </a:r>
            <a:endParaRPr lang="en-US"/>
          </a:p>
        </p:txBody>
      </p:sp>
      <p:sp>
        <p:nvSpPr>
          <p:cNvPr id="9227" name="Rectangle 11"/>
          <p:cNvSpPr>
            <a:spLocks noGrp="1" noChangeArrowheads="1"/>
          </p:cNvSpPr>
          <p:nvPr>
            <p:ph type="sldNum" sz="quarter" idx="4"/>
          </p:nvPr>
        </p:nvSpPr>
        <p:spPr bwMode="auto">
          <a:xfrm>
            <a:off x="5148263" y="6462713"/>
            <a:ext cx="19050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D005344D-E664-4608-8301-92ABA53EE9C9}" type="slidenum">
              <a:rPr lang="en-CA" altLang="en-US"/>
              <a:pPr>
                <a:defRPr/>
              </a:pPr>
              <a:t>‹#›</a:t>
            </a:fld>
            <a:endParaRPr lang="en-CA" altLang="en-US"/>
          </a:p>
        </p:txBody>
      </p:sp>
      <p:sp>
        <p:nvSpPr>
          <p:cNvPr id="2054" name="Rectangle 13"/>
          <p:cNvSpPr>
            <a:spLocks noGrp="1" noChangeArrowheads="1"/>
          </p:cNvSpPr>
          <p:nvPr>
            <p:ph type="title"/>
          </p:nvPr>
        </p:nvSpPr>
        <p:spPr bwMode="auto">
          <a:xfrm>
            <a:off x="250825" y="3573463"/>
            <a:ext cx="87137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Thank you for your attention</a:t>
            </a:r>
          </a:p>
        </p:txBody>
      </p:sp>
      <p:sp>
        <p:nvSpPr>
          <p:cNvPr id="2055" name="Title 9"/>
          <p:cNvSpPr txBox="1">
            <a:spLocks/>
          </p:cNvSpPr>
          <p:nvPr/>
        </p:nvSpPr>
        <p:spPr bwMode="auto">
          <a:xfrm>
            <a:off x="117475" y="6380163"/>
            <a:ext cx="114141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Arial" pitchFamily="34" charset="0"/>
              </a:defRPr>
            </a:lvl1pPr>
            <a:lvl2pPr marL="742950" indent="-285750" defTabSz="457200">
              <a:defRPr sz="2400" b="1">
                <a:solidFill>
                  <a:schemeClr val="tx1"/>
                </a:solidFill>
                <a:latin typeface="Arial" pitchFamily="34" charset="0"/>
              </a:defRPr>
            </a:lvl2pPr>
            <a:lvl3pPr marL="1143000" indent="-228600" defTabSz="457200">
              <a:defRPr sz="2400" b="1">
                <a:solidFill>
                  <a:schemeClr val="tx1"/>
                </a:solidFill>
                <a:latin typeface="Arial" pitchFamily="34" charset="0"/>
              </a:defRPr>
            </a:lvl3pPr>
            <a:lvl4pPr marL="1600200" indent="-228600" defTabSz="457200">
              <a:defRPr sz="2400" b="1">
                <a:solidFill>
                  <a:schemeClr val="tx1"/>
                </a:solidFill>
                <a:latin typeface="Arial" pitchFamily="34" charset="0"/>
              </a:defRPr>
            </a:lvl4pPr>
            <a:lvl5pPr marL="2057400" indent="-228600" defTabSz="457200">
              <a:defRPr sz="2400" b="1">
                <a:solidFill>
                  <a:schemeClr val="tx1"/>
                </a:solidFill>
                <a:latin typeface="Arial" pitchFamily="34" charset="0"/>
              </a:defRPr>
            </a:lvl5pPr>
            <a:lvl6pPr marL="25146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6pPr>
            <a:lvl7pPr marL="29718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7pPr>
            <a:lvl8pPr marL="34290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8pPr>
            <a:lvl9pPr marL="38862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9pPr>
          </a:lstStyle>
          <a:p>
            <a:pPr eaLnBrk="1" hangingPunct="1">
              <a:defRPr/>
            </a:pPr>
            <a:r>
              <a:rPr lang="en-US" altLang="en-US" sz="1200" b="0">
                <a:cs typeface="Arial" pitchFamily="34" charset="0"/>
              </a:rPr>
              <a:t>www.wmo.int</a:t>
            </a: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hd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Narrow" pitchFamily="34" charset="0"/>
        </a:defRPr>
      </a:lvl2pPr>
      <a:lvl3pPr algn="ctr" rtl="0" eaLnBrk="0" fontAlgn="base" hangingPunct="0">
        <a:spcBef>
          <a:spcPct val="0"/>
        </a:spcBef>
        <a:spcAft>
          <a:spcPct val="0"/>
        </a:spcAft>
        <a:defRPr sz="4000">
          <a:solidFill>
            <a:schemeClr val="bg1"/>
          </a:solidFill>
          <a:latin typeface="Arial Narrow" pitchFamily="34" charset="0"/>
        </a:defRPr>
      </a:lvl3pPr>
      <a:lvl4pPr algn="ctr" rtl="0" eaLnBrk="0" fontAlgn="base" hangingPunct="0">
        <a:spcBef>
          <a:spcPct val="0"/>
        </a:spcBef>
        <a:spcAft>
          <a:spcPct val="0"/>
        </a:spcAft>
        <a:defRPr sz="4000">
          <a:solidFill>
            <a:schemeClr val="bg1"/>
          </a:solidFill>
          <a:latin typeface="Arial Narrow" pitchFamily="34" charset="0"/>
        </a:defRPr>
      </a:lvl4pPr>
      <a:lvl5pPr algn="ctr" rtl="0" eaLnBrk="0" fontAlgn="base" hangingPunct="0">
        <a:spcBef>
          <a:spcPct val="0"/>
        </a:spcBef>
        <a:spcAft>
          <a:spcPct val="0"/>
        </a:spcAft>
        <a:defRPr sz="4000">
          <a:solidFill>
            <a:schemeClr val="bg1"/>
          </a:solidFill>
          <a:latin typeface="Arial Narrow" pitchFamily="34" charset="0"/>
        </a:defRPr>
      </a:lvl5pPr>
      <a:lvl6pPr marL="457200" algn="l" rtl="0" fontAlgn="base">
        <a:spcBef>
          <a:spcPct val="0"/>
        </a:spcBef>
        <a:spcAft>
          <a:spcPct val="0"/>
        </a:spcAft>
        <a:defRPr sz="3200">
          <a:solidFill>
            <a:schemeClr val="tx2"/>
          </a:solidFill>
          <a:latin typeface="Arial Narrow" pitchFamily="34" charset="0"/>
        </a:defRPr>
      </a:lvl6pPr>
      <a:lvl7pPr marL="914400" algn="l" rtl="0" fontAlgn="base">
        <a:spcBef>
          <a:spcPct val="0"/>
        </a:spcBef>
        <a:spcAft>
          <a:spcPct val="0"/>
        </a:spcAft>
        <a:defRPr sz="3200">
          <a:solidFill>
            <a:schemeClr val="tx2"/>
          </a:solidFill>
          <a:latin typeface="Arial Narrow" pitchFamily="34" charset="0"/>
        </a:defRPr>
      </a:lvl7pPr>
      <a:lvl8pPr marL="1371600" algn="l" rtl="0" fontAlgn="base">
        <a:spcBef>
          <a:spcPct val="0"/>
        </a:spcBef>
        <a:spcAft>
          <a:spcPct val="0"/>
        </a:spcAft>
        <a:defRPr sz="3200">
          <a:solidFill>
            <a:schemeClr val="tx2"/>
          </a:solidFill>
          <a:latin typeface="Arial Narrow" pitchFamily="34" charset="0"/>
        </a:defRPr>
      </a:lvl8pPr>
      <a:lvl9pPr marL="1828800" algn="l" rtl="0" fontAlgn="base">
        <a:spcBef>
          <a:spcPct val="0"/>
        </a:spcBef>
        <a:spcAft>
          <a:spcPct val="0"/>
        </a:spcAft>
        <a:defRPr sz="3200">
          <a:solidFill>
            <a:schemeClr val="tx2"/>
          </a:solidFill>
          <a:latin typeface="Arial Narrow" pitchFamily="34" charset="0"/>
        </a:defRPr>
      </a:lvl9pPr>
    </p:titleStyle>
    <p:bodyStyle>
      <a:lvl1pPr marL="342900" indent="-342900" algn="ctr" rtl="0" eaLnBrk="0" fontAlgn="base" hangingPunct="0">
        <a:spcBef>
          <a:spcPct val="20000"/>
        </a:spcBef>
        <a:spcAft>
          <a:spcPct val="0"/>
        </a:spcAft>
        <a:defRPr sz="2000">
          <a:solidFill>
            <a:schemeClr val="bg1"/>
          </a:solidFill>
          <a:latin typeface="Arial" pitchFamily="34" charset="0"/>
          <a:ea typeface="+mn-ea"/>
          <a:cs typeface="+mn-cs"/>
        </a:defRPr>
      </a:lvl1pPr>
      <a:lvl2pPr marL="742950" indent="-285750" algn="ctr" rtl="0" eaLnBrk="0" fontAlgn="base" hangingPunct="0">
        <a:spcBef>
          <a:spcPct val="20000"/>
        </a:spcBef>
        <a:spcAft>
          <a:spcPct val="0"/>
        </a:spcAft>
        <a:buClr>
          <a:srgbClr val="FF9900"/>
        </a:buClr>
        <a:buFont typeface="Wingdings" pitchFamily="2" charset="2"/>
        <a:buChar char="§"/>
        <a:defRPr sz="2800">
          <a:solidFill>
            <a:schemeClr val="bg1"/>
          </a:solidFill>
          <a:latin typeface="Arial" pitchFamily="34" charset="0"/>
        </a:defRPr>
      </a:lvl2pPr>
      <a:lvl3pPr marL="1143000" indent="-228600" algn="ctr" rtl="0" eaLnBrk="0" fontAlgn="base" hangingPunct="0">
        <a:spcBef>
          <a:spcPct val="20000"/>
        </a:spcBef>
        <a:spcAft>
          <a:spcPct val="0"/>
        </a:spcAft>
        <a:buClr>
          <a:srgbClr val="FF9900"/>
        </a:buClr>
        <a:buFont typeface="Wingdings" pitchFamily="2" charset="2"/>
        <a:buChar char="§"/>
        <a:defRPr sz="2400">
          <a:solidFill>
            <a:schemeClr val="bg1"/>
          </a:solidFill>
          <a:latin typeface="Arial" pitchFamily="34" charset="0"/>
        </a:defRPr>
      </a:lvl3pPr>
      <a:lvl4pPr marL="16002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4pPr>
      <a:lvl5pPr marL="20574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mo2016_powerpoint_standard_v2_dark-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918"/>
            <a:ext cx="9180000" cy="6887123"/>
          </a:xfrm>
          <a:prstGeom prst="rect">
            <a:avLst/>
          </a:prstGeom>
        </p:spPr>
      </p:pic>
      <p:sp>
        <p:nvSpPr>
          <p:cNvPr id="6" name="Title 1"/>
          <p:cNvSpPr txBox="1">
            <a:spLocks/>
          </p:cNvSpPr>
          <p:nvPr/>
        </p:nvSpPr>
        <p:spPr>
          <a:xfrm>
            <a:off x="539552" y="692696"/>
            <a:ext cx="7992888" cy="468052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dirty="0" smtClean="0">
                <a:solidFill>
                  <a:schemeClr val="bg1"/>
                </a:solidFill>
                <a:latin typeface="Arial" panose="020B0604020202020204" pitchFamily="34" charset="0"/>
                <a:cs typeface="Arial" panose="020B0604020202020204" pitchFamily="34" charset="0"/>
              </a:rPr>
              <a:t>November 2018 – April 2019</a:t>
            </a:r>
            <a:r>
              <a:rPr lang="en-US" sz="3500" dirty="0">
                <a:solidFill>
                  <a:schemeClr val="bg1"/>
                </a:solidFill>
                <a:latin typeface="Arial" panose="020B0604020202020204" pitchFamily="34" charset="0"/>
                <a:cs typeface="Arial" panose="020B0604020202020204" pitchFamily="34" charset="0"/>
              </a:rPr>
              <a:t/>
            </a:r>
            <a:br>
              <a:rPr lang="en-US" sz="3500" dirty="0">
                <a:solidFill>
                  <a:schemeClr val="bg1"/>
                </a:solidFill>
                <a:latin typeface="Arial" panose="020B0604020202020204" pitchFamily="34" charset="0"/>
                <a:cs typeface="Arial" panose="020B0604020202020204" pitchFamily="34" charset="0"/>
              </a:rPr>
            </a:br>
            <a:r>
              <a:rPr lang="en-US" sz="3500" dirty="0">
                <a:solidFill>
                  <a:schemeClr val="bg1"/>
                </a:solidFill>
                <a:latin typeface="Arial" panose="020B0604020202020204" pitchFamily="34" charset="0"/>
                <a:cs typeface="Arial" panose="020B0604020202020204" pitchFamily="34" charset="0"/>
              </a:rPr>
              <a:t>Arctic </a:t>
            </a:r>
            <a:r>
              <a:rPr lang="en-US" sz="3500" dirty="0" smtClean="0">
                <a:solidFill>
                  <a:schemeClr val="bg1"/>
                </a:solidFill>
                <a:latin typeface="Arial" panose="020B0604020202020204" pitchFamily="34" charset="0"/>
                <a:cs typeface="Arial" panose="020B0604020202020204" pitchFamily="34" charset="0"/>
              </a:rPr>
              <a:t>Seasonal Review</a:t>
            </a:r>
            <a:endParaRPr lang="fr-CH" sz="1900" b="1" dirty="0" smtClean="0">
              <a:solidFill>
                <a:schemeClr val="bg1"/>
              </a:solidFill>
              <a:latin typeface="Arial" panose="020B0604020202020204" pitchFamily="34" charset="0"/>
              <a:cs typeface="Arial" panose="020B0604020202020204" pitchFamily="34" charset="0"/>
            </a:endParaRPr>
          </a:p>
          <a:p>
            <a:endParaRPr lang="fr-CH" sz="1600" dirty="0">
              <a:solidFill>
                <a:schemeClr val="bg1"/>
              </a:solidFill>
              <a:latin typeface="Arial" panose="020B0604020202020204" pitchFamily="34" charset="0"/>
              <a:cs typeface="Arial" panose="020B0604020202020204" pitchFamily="34" charset="0"/>
            </a:endParaRPr>
          </a:p>
          <a:p>
            <a:endParaRPr lang="fr-CH" sz="1600" b="1" dirty="0">
              <a:solidFill>
                <a:schemeClr val="bg1"/>
              </a:solidFill>
              <a:latin typeface="Arial" panose="020B0604020202020204" pitchFamily="34" charset="0"/>
              <a:cs typeface="Arial" panose="020B0604020202020204" pitchFamily="34" charset="0"/>
            </a:endParaRPr>
          </a:p>
          <a:p>
            <a:r>
              <a:rPr lang="fr-CH" sz="2800"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Vasily </a:t>
            </a:r>
            <a:r>
              <a:rPr lang="fr-CH" sz="2800" dirty="0" smtClean="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Smolyanitsky</a:t>
            </a:r>
            <a:endParaRPr lang="fr-CH" sz="2800"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800"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and Antarctic Research Institute- Russia</a:t>
            </a:r>
          </a:p>
          <a:p>
            <a:r>
              <a:rPr lang="en-US" sz="2800" dirty="0" smtClean="0">
                <a:solidFill>
                  <a:srgbClr val="FF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Gabrielle Gascon</a:t>
            </a:r>
          </a:p>
          <a:p>
            <a:r>
              <a:rPr lang="en-US" sz="2800" dirty="0" smtClean="0">
                <a:solidFill>
                  <a:srgbClr val="FF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Prediction Service West, Meteorological Service of Canada</a:t>
            </a:r>
          </a:p>
          <a:p>
            <a:r>
              <a:rPr lang="fr-CH" sz="2800"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Adrienne Tivy</a:t>
            </a:r>
            <a:endParaRPr lang="fr-CH" sz="2800"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fr-CH" sz="2800"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Canadian Ice Service</a:t>
            </a:r>
            <a:endParaRPr lang="en-US" sz="2800" dirty="0">
              <a:solidFill>
                <a:srgbClr val="FF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654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0"/>
          </p:nvPr>
        </p:nvSpPr>
        <p:spPr/>
        <p:txBody>
          <a:bodyPr/>
          <a:lstStyle/>
          <a:p>
            <a:pPr>
              <a:defRPr/>
            </a:pPr>
            <a:endParaRPr lang="en-US" dirty="0"/>
          </a:p>
        </p:txBody>
      </p:sp>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10</a:t>
            </a:fld>
            <a:endParaRPr lang="en-CA" altLang="en-US"/>
          </a:p>
        </p:txBody>
      </p:sp>
      <p:sp>
        <p:nvSpPr>
          <p:cNvPr id="5" name="Прямоугольник 4"/>
          <p:cNvSpPr/>
          <p:nvPr/>
        </p:nvSpPr>
        <p:spPr>
          <a:xfrm>
            <a:off x="755576" y="1196752"/>
            <a:ext cx="7848872" cy="4093428"/>
          </a:xfrm>
          <a:prstGeom prst="rect">
            <a:avLst/>
          </a:prstGeom>
        </p:spPr>
        <p:txBody>
          <a:bodyPr wrap="square">
            <a:spAutoFit/>
          </a:bodyPr>
          <a:lstStyle/>
          <a:p>
            <a:r>
              <a:rPr lang="en-US" sz="3600" dirty="0">
                <a:solidFill>
                  <a:srgbClr val="333399"/>
                </a:solidFill>
              </a:rPr>
              <a:t>Sea ice </a:t>
            </a:r>
            <a:r>
              <a:rPr lang="en-US" sz="3600" dirty="0" smtClean="0">
                <a:solidFill>
                  <a:srgbClr val="333399"/>
                </a:solidFill>
              </a:rPr>
              <a:t>variables:</a:t>
            </a:r>
            <a:endParaRPr lang="en-US" sz="3600" dirty="0">
              <a:solidFill>
                <a:srgbClr val="333399"/>
              </a:solidFill>
            </a:endParaRPr>
          </a:p>
          <a:p>
            <a:pPr marL="742950" lvl="1" indent="-285750">
              <a:buFont typeface="Wingdings" panose="05000000000000000000" pitchFamily="2" charset="2"/>
              <a:buChar char="ü"/>
            </a:pPr>
            <a:r>
              <a:rPr lang="en-US" sz="2800" b="0" dirty="0">
                <a:solidFill>
                  <a:srgbClr val="333399"/>
                </a:solidFill>
              </a:rPr>
              <a:t>Ice extent analysis</a:t>
            </a:r>
          </a:p>
          <a:p>
            <a:pPr marL="742950" lvl="1" indent="-285750">
              <a:buFont typeface="Wingdings" panose="05000000000000000000" pitchFamily="2" charset="2"/>
              <a:buChar char="ü"/>
            </a:pPr>
            <a:r>
              <a:rPr lang="en-US" sz="2800" b="0" dirty="0">
                <a:solidFill>
                  <a:srgbClr val="333399"/>
                </a:solidFill>
              </a:rPr>
              <a:t>Ice conditions analysis</a:t>
            </a:r>
          </a:p>
          <a:p>
            <a:pPr marL="742950" lvl="1" indent="-285750">
              <a:buFont typeface="Wingdings" panose="05000000000000000000" pitchFamily="2" charset="2"/>
              <a:buChar char="ü"/>
            </a:pPr>
            <a:r>
              <a:rPr lang="en-US" sz="2800" b="0" dirty="0">
                <a:solidFill>
                  <a:srgbClr val="333399"/>
                </a:solidFill>
              </a:rPr>
              <a:t>Ice </a:t>
            </a:r>
            <a:r>
              <a:rPr lang="en-US" sz="2800" b="0" dirty="0" smtClean="0">
                <a:solidFill>
                  <a:srgbClr val="333399"/>
                </a:solidFill>
              </a:rPr>
              <a:t>thickness at </a:t>
            </a:r>
            <a:r>
              <a:rPr lang="en-US" sz="2800" b="0" dirty="0">
                <a:solidFill>
                  <a:srgbClr val="333399"/>
                </a:solidFill>
              </a:rPr>
              <a:t>coastal stations</a:t>
            </a:r>
          </a:p>
          <a:p>
            <a:pPr marL="742950" lvl="1" indent="-285750">
              <a:buFont typeface="Wingdings" panose="05000000000000000000" pitchFamily="2" charset="2"/>
              <a:buChar char="ü"/>
            </a:pPr>
            <a:r>
              <a:rPr lang="en-US" sz="2800" b="0" dirty="0">
                <a:solidFill>
                  <a:srgbClr val="333399"/>
                </a:solidFill>
              </a:rPr>
              <a:t>Sea ice thickness and volume </a:t>
            </a:r>
            <a:r>
              <a:rPr lang="en-US" sz="2800" b="0" dirty="0" smtClean="0">
                <a:solidFill>
                  <a:srgbClr val="333399"/>
                </a:solidFill>
              </a:rPr>
              <a:t>for the Arctic Ocean </a:t>
            </a:r>
          </a:p>
          <a:p>
            <a:pPr lvl="1"/>
            <a:endParaRPr lang="en-US" sz="2800" b="0" dirty="0" smtClean="0">
              <a:solidFill>
                <a:srgbClr val="333399"/>
              </a:solidFill>
            </a:endParaRPr>
          </a:p>
          <a:p>
            <a:pPr lvl="1"/>
            <a:r>
              <a:rPr lang="en-US" sz="2800" b="0" dirty="0" smtClean="0">
                <a:solidFill>
                  <a:srgbClr val="333399"/>
                </a:solidFill>
              </a:rPr>
              <a:t>Source: </a:t>
            </a:r>
          </a:p>
          <a:p>
            <a:pPr lvl="1"/>
            <a:r>
              <a:rPr lang="en-US" sz="2800" b="0" dirty="0" smtClean="0">
                <a:solidFill>
                  <a:srgbClr val="333399"/>
                </a:solidFill>
              </a:rPr>
              <a:t>[AARI, NSIDC, CIS, US NIC, DMI] / JCOMM  </a:t>
            </a:r>
            <a:endParaRPr lang="en-US" sz="2800" b="0" dirty="0">
              <a:solidFill>
                <a:srgbClr val="333399"/>
              </a:solidFill>
            </a:endParaRPr>
          </a:p>
        </p:txBody>
      </p:sp>
    </p:spTree>
    <p:extLst>
      <p:ext uri="{BB962C8B-B14F-4D97-AF65-F5344CB8AC3E}">
        <p14:creationId xmlns:p14="http://schemas.microsoft.com/office/powerpoint/2010/main" val="4150094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1415" y="3284984"/>
            <a:ext cx="3418857" cy="2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031" y="3284984"/>
            <a:ext cx="3418857" cy="2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1415" y="748070"/>
            <a:ext cx="3418857" cy="2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031" y="785496"/>
            <a:ext cx="3418857" cy="23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0825" y="44624"/>
            <a:ext cx="8713788" cy="431775"/>
          </a:xfrm>
        </p:spPr>
        <p:txBody>
          <a:bodyPr anchor="t"/>
          <a:lstStyle/>
          <a:p>
            <a:pPr algn="ctr"/>
            <a:r>
              <a:rPr lang="en-US" sz="2800" dirty="0" smtClean="0">
                <a:cs typeface="Arial" panose="020B0604020202020204" pitchFamily="34" charset="0"/>
              </a:rPr>
              <a:t>Arctic (NH) seasonal ice extent 1978…. 2019</a:t>
            </a:r>
            <a:endParaRPr lang="en-US" sz="2800" dirty="0">
              <a:cs typeface="Arial" panose="020B0604020202020204" pitchFamily="34" charset="0"/>
            </a:endParaRPr>
          </a:p>
        </p:txBody>
      </p:sp>
      <p:sp>
        <p:nvSpPr>
          <p:cNvPr id="10" name="Прямоугольник 9"/>
          <p:cNvSpPr/>
          <p:nvPr/>
        </p:nvSpPr>
        <p:spPr>
          <a:xfrm>
            <a:off x="251520" y="5805264"/>
            <a:ext cx="7038528" cy="923330"/>
          </a:xfrm>
          <a:prstGeom prst="rect">
            <a:avLst/>
          </a:prstGeom>
          <a:solidFill>
            <a:schemeClr val="bg1"/>
          </a:solidFill>
          <a:ln w="25400">
            <a:solidFill>
              <a:srgbClr val="FF0000"/>
            </a:solidFill>
          </a:ln>
        </p:spPr>
        <p:txBody>
          <a:bodyPr wrap="square">
            <a:spAutoFit/>
          </a:bodyPr>
          <a:lstStyle/>
          <a:p>
            <a:pPr marL="285750" indent="-285750">
              <a:buClr>
                <a:srgbClr val="FF0000"/>
              </a:buClr>
              <a:buSzPct val="121000"/>
              <a:buFont typeface="Wingdings" panose="05000000000000000000" pitchFamily="2" charset="2"/>
              <a:buChar char="v"/>
            </a:pPr>
            <a:r>
              <a:rPr lang="en-US" sz="1800" dirty="0" smtClean="0">
                <a:cs typeface="Arial" panose="020B0604020202020204" pitchFamily="34" charset="0"/>
              </a:rPr>
              <a:t>Maximum winter ice extent, 7</a:t>
            </a:r>
            <a:r>
              <a:rPr lang="en-US" sz="1800" baseline="30000" dirty="0" smtClean="0">
                <a:cs typeface="Arial" panose="020B0604020202020204" pitchFamily="34" charset="0"/>
              </a:rPr>
              <a:t>th</a:t>
            </a:r>
            <a:r>
              <a:rPr lang="en-US" sz="1800" dirty="0" smtClean="0">
                <a:cs typeface="Arial" panose="020B0604020202020204" pitchFamily="34" charset="0"/>
              </a:rPr>
              <a:t> in row, 14,89 </a:t>
            </a:r>
            <a:r>
              <a:rPr lang="en-US" sz="1800" dirty="0" err="1" smtClean="0">
                <a:cs typeface="Arial" panose="020B0604020202020204" pitchFamily="34" charset="0"/>
              </a:rPr>
              <a:t>mln</a:t>
            </a:r>
            <a:r>
              <a:rPr lang="en-US" sz="1800" dirty="0" smtClean="0">
                <a:cs typeface="Arial" panose="020B0604020202020204" pitchFamily="34" charset="0"/>
              </a:rPr>
              <a:t> km</a:t>
            </a:r>
            <a:r>
              <a:rPr lang="en-US" sz="1800" baseline="30000" dirty="0" smtClean="0">
                <a:cs typeface="Arial" panose="020B0604020202020204" pitchFamily="34" charset="0"/>
              </a:rPr>
              <a:t>2</a:t>
            </a:r>
            <a:r>
              <a:rPr lang="en-US" sz="1800" dirty="0" smtClean="0">
                <a:cs typeface="Arial" panose="020B0604020202020204" pitchFamily="34" charset="0"/>
              </a:rPr>
              <a:t> (14,52 in 2018) reached 11 March 2019</a:t>
            </a:r>
          </a:p>
          <a:p>
            <a:pPr marL="285750" indent="-285750">
              <a:buClr>
                <a:srgbClr val="FF0000"/>
              </a:buClr>
              <a:buSzPct val="121000"/>
              <a:buFont typeface="Wingdings" panose="05000000000000000000" pitchFamily="2" charset="2"/>
              <a:buChar char="v"/>
            </a:pPr>
            <a:r>
              <a:rPr lang="en-US" sz="1800" dirty="0" smtClean="0">
                <a:cs typeface="Arial" panose="020B0604020202020204" pitchFamily="34" charset="0"/>
              </a:rPr>
              <a:t>Lowest on record in April due to Bering Sea</a:t>
            </a:r>
            <a:endParaRPr lang="ru-RU" sz="1800" dirty="0">
              <a:cs typeface="Arial" panose="020B0604020202020204" pitchFamily="34" charset="0"/>
            </a:endParaRPr>
          </a:p>
        </p:txBody>
      </p:sp>
      <p:sp>
        <p:nvSpPr>
          <p:cNvPr id="12" name="Прямоугольник 11"/>
          <p:cNvSpPr/>
          <p:nvPr/>
        </p:nvSpPr>
        <p:spPr>
          <a:xfrm>
            <a:off x="611560" y="5578996"/>
            <a:ext cx="6678488" cy="461665"/>
          </a:xfrm>
          <a:prstGeom prst="rect">
            <a:avLst/>
          </a:prstGeom>
        </p:spPr>
        <p:txBody>
          <a:bodyPr wrap="square">
            <a:spAutoFit/>
          </a:bodyPr>
          <a:lstStyle/>
          <a:p>
            <a:endParaRPr lang="ru-RU" dirty="0">
              <a:cs typeface="Arial" panose="020B0604020202020204" pitchFamily="34"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2480446521"/>
              </p:ext>
            </p:extLst>
          </p:nvPr>
        </p:nvGraphicFramePr>
        <p:xfrm>
          <a:off x="7380312" y="764704"/>
          <a:ext cx="1219200" cy="2674620"/>
        </p:xfrm>
        <a:graphic>
          <a:graphicData uri="http://schemas.openxmlformats.org/drawingml/2006/table">
            <a:tbl>
              <a:tblPr/>
              <a:tblGrid>
                <a:gridCol w="609600"/>
                <a:gridCol w="609600"/>
              </a:tblGrid>
              <a:tr h="190500">
                <a:tc>
                  <a:txBody>
                    <a:bodyPr/>
                    <a:lstStyle/>
                    <a:p>
                      <a:pPr algn="ctr" fontAlgn="b"/>
                      <a:r>
                        <a:rPr lang="ru-RU" sz="1400" b="1" i="0" u="none" strike="noStrike" dirty="0" smtClean="0">
                          <a:solidFill>
                            <a:srgbClr val="000000"/>
                          </a:solidFill>
                          <a:effectLst/>
                          <a:latin typeface="Calibri"/>
                        </a:rPr>
                        <a:t>201</a:t>
                      </a:r>
                      <a:r>
                        <a:rPr lang="en-US" sz="1400" b="1" i="0" u="none" strike="noStrike" dirty="0" smtClean="0">
                          <a:solidFill>
                            <a:srgbClr val="000000"/>
                          </a:solidFill>
                          <a:effectLst/>
                          <a:latin typeface="Calibri"/>
                        </a:rPr>
                        <a:t>7</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14467</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000000"/>
                          </a:solidFill>
                          <a:effectLst/>
                          <a:latin typeface="Calibri"/>
                        </a:rPr>
                        <a:t>201</a:t>
                      </a:r>
                      <a:r>
                        <a:rPr lang="en-US" sz="1400" b="1" i="0" u="none" strike="noStrike" dirty="0" smtClean="0">
                          <a:solidFill>
                            <a:srgbClr val="000000"/>
                          </a:solidFill>
                          <a:effectLst/>
                          <a:latin typeface="Calibri"/>
                        </a:rPr>
                        <a:t>8</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14516</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000000"/>
                          </a:solidFill>
                          <a:effectLst/>
                          <a:latin typeface="Calibri"/>
                        </a:rPr>
                        <a:t>20</a:t>
                      </a:r>
                      <a:r>
                        <a:rPr lang="en-US" sz="1400" b="1" i="0" u="none" strike="noStrike" dirty="0" smtClean="0">
                          <a:solidFill>
                            <a:srgbClr val="000000"/>
                          </a:solidFill>
                          <a:effectLst/>
                          <a:latin typeface="Calibri"/>
                        </a:rPr>
                        <a:t>15</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14526</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000000"/>
                          </a:solidFill>
                          <a:effectLst/>
                          <a:latin typeface="Calibri"/>
                        </a:rPr>
                        <a:t>201</a:t>
                      </a:r>
                      <a:r>
                        <a:rPr lang="en-US" sz="1400" b="1" i="0" u="none" strike="noStrike" dirty="0" smtClean="0">
                          <a:solidFill>
                            <a:srgbClr val="000000"/>
                          </a:solidFill>
                          <a:effectLst/>
                          <a:latin typeface="Calibri"/>
                        </a:rPr>
                        <a:t>6</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14580</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000000"/>
                          </a:solidFill>
                          <a:effectLst/>
                          <a:latin typeface="Calibri"/>
                        </a:rPr>
                        <a:t>20</a:t>
                      </a:r>
                      <a:r>
                        <a:rPr lang="en-US" sz="1400" b="1" i="0" u="none" strike="noStrike" dirty="0" smtClean="0">
                          <a:solidFill>
                            <a:srgbClr val="000000"/>
                          </a:solidFill>
                          <a:effectLst/>
                          <a:latin typeface="Calibri"/>
                        </a:rPr>
                        <a:t>11</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14701</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chemeClr val="tx1"/>
                          </a:solidFill>
                          <a:effectLst/>
                          <a:latin typeface="Calibri"/>
                        </a:rPr>
                        <a:t>20</a:t>
                      </a:r>
                      <a:r>
                        <a:rPr lang="en-US" sz="1400" b="1" i="0" u="none" strike="noStrike" dirty="0" smtClean="0">
                          <a:solidFill>
                            <a:schemeClr val="tx1"/>
                          </a:solidFill>
                          <a:effectLst/>
                          <a:latin typeface="Calibri"/>
                        </a:rPr>
                        <a:t>06</a:t>
                      </a:r>
                      <a:endParaRPr lang="ru-RU" sz="1400" b="1" i="0" u="none" strike="noStrike" dirty="0">
                        <a:solidFill>
                          <a:schemeClr val="tx1"/>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chemeClr val="tx1"/>
                          </a:solidFill>
                          <a:effectLst/>
                          <a:latin typeface="Calibri"/>
                        </a:rPr>
                        <a:t>14867</a:t>
                      </a:r>
                      <a:endParaRPr lang="ru-RU" sz="1400" b="1" i="0" u="none" strike="noStrike" dirty="0">
                        <a:solidFill>
                          <a:schemeClr val="tx1"/>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FF0000"/>
                          </a:solidFill>
                          <a:effectLst/>
                          <a:latin typeface="Calibri"/>
                        </a:rPr>
                        <a:t>20</a:t>
                      </a:r>
                      <a:r>
                        <a:rPr lang="en-US" sz="1400" b="1" i="0" u="none" strike="noStrike" dirty="0" smtClean="0">
                          <a:solidFill>
                            <a:srgbClr val="FF0000"/>
                          </a:solidFill>
                          <a:effectLst/>
                          <a:latin typeface="Calibri"/>
                        </a:rPr>
                        <a:t>19</a:t>
                      </a:r>
                      <a:endParaRPr lang="ru-RU" sz="1400" b="1" i="0" u="none" strike="noStrike" dirty="0">
                        <a:solidFill>
                          <a:srgbClr val="FF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FF0000"/>
                          </a:solidFill>
                          <a:effectLst/>
                          <a:latin typeface="Calibri"/>
                        </a:rPr>
                        <a:t>14891</a:t>
                      </a:r>
                      <a:endParaRPr lang="ru-RU" sz="1400" b="1" i="0" u="none" strike="noStrike" dirty="0">
                        <a:solidFill>
                          <a:srgbClr val="FF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000000"/>
                          </a:solidFill>
                          <a:effectLst/>
                          <a:latin typeface="Calibri"/>
                        </a:rPr>
                        <a:t>20</a:t>
                      </a:r>
                      <a:r>
                        <a:rPr lang="en-US" sz="1400" b="1" i="0" u="none" strike="noStrike" dirty="0" smtClean="0">
                          <a:solidFill>
                            <a:srgbClr val="000000"/>
                          </a:solidFill>
                          <a:effectLst/>
                          <a:latin typeface="Calibri"/>
                        </a:rPr>
                        <a:t>0</a:t>
                      </a:r>
                      <a:r>
                        <a:rPr lang="ru-RU" sz="1400" b="1" i="0" u="none" strike="noStrike" dirty="0" smtClean="0">
                          <a:solidFill>
                            <a:srgbClr val="000000"/>
                          </a:solidFill>
                          <a:effectLst/>
                          <a:latin typeface="Calibri"/>
                        </a:rPr>
                        <a:t>7</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14931</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a:solidFill>
                            <a:srgbClr val="000000"/>
                          </a:solidFill>
                          <a:effectLst/>
                          <a:latin typeface="Calibri"/>
                        </a:rPr>
                        <a:t>…</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a:rPr>
                        <a:t>…</a:t>
                      </a: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000000"/>
                          </a:solidFill>
                          <a:effectLst/>
                          <a:latin typeface="Calibri"/>
                        </a:rPr>
                        <a:t>198</a:t>
                      </a:r>
                      <a:r>
                        <a:rPr lang="en-US" sz="1400" b="1" i="0" u="none" strike="noStrike" dirty="0" smtClean="0">
                          <a:solidFill>
                            <a:srgbClr val="000000"/>
                          </a:solidFill>
                          <a:effectLst/>
                          <a:latin typeface="Calibri"/>
                        </a:rPr>
                        <a:t>8</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16461</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a:solidFill>
                            <a:srgbClr val="000000"/>
                          </a:solidFill>
                          <a:effectLst/>
                          <a:latin typeface="Calibri"/>
                        </a:rPr>
                        <a:t>1983</a:t>
                      </a: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16547</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r h="190500">
                <a:tc>
                  <a:txBody>
                    <a:bodyPr/>
                    <a:lstStyle/>
                    <a:p>
                      <a:pPr algn="ctr" fontAlgn="b"/>
                      <a:r>
                        <a:rPr lang="ru-RU" sz="1400" b="1" i="0" u="none" strike="noStrike" dirty="0" smtClean="0">
                          <a:solidFill>
                            <a:srgbClr val="000000"/>
                          </a:solidFill>
                          <a:effectLst/>
                          <a:latin typeface="Calibri"/>
                        </a:rPr>
                        <a:t>19</a:t>
                      </a:r>
                      <a:r>
                        <a:rPr lang="en-US" sz="1400" b="1" i="0" u="none" strike="noStrike" dirty="0" smtClean="0">
                          <a:solidFill>
                            <a:srgbClr val="000000"/>
                          </a:solidFill>
                          <a:effectLst/>
                          <a:latin typeface="Calibri"/>
                        </a:rPr>
                        <a:t>79</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1" i="0" u="none" strike="noStrike" dirty="0" smtClean="0">
                          <a:solidFill>
                            <a:srgbClr val="000000"/>
                          </a:solidFill>
                          <a:effectLst/>
                          <a:latin typeface="Calibri"/>
                        </a:rPr>
                        <a:t>16769</a:t>
                      </a:r>
                      <a:endParaRPr lang="ru-RU" sz="1400" b="1" i="0" u="none" strike="noStrike"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
        <p:nvSpPr>
          <p:cNvPr id="17" name="TextBox 16"/>
          <p:cNvSpPr txBox="1"/>
          <p:nvPr/>
        </p:nvSpPr>
        <p:spPr>
          <a:xfrm>
            <a:off x="1403648" y="945595"/>
            <a:ext cx="2160240" cy="323165"/>
          </a:xfrm>
          <a:prstGeom prst="rect">
            <a:avLst/>
          </a:prstGeom>
          <a:solidFill>
            <a:schemeClr val="bg1"/>
          </a:solidFill>
        </p:spPr>
        <p:txBody>
          <a:bodyPr wrap="square" rtlCol="0">
            <a:spAutoFit/>
          </a:bodyPr>
          <a:lstStyle/>
          <a:p>
            <a:pPr algn="ctr"/>
            <a:r>
              <a:rPr lang="en-CA" sz="1500" dirty="0" smtClean="0">
                <a:cs typeface="Arial" panose="020B0604020202020204" pitchFamily="34" charset="0"/>
              </a:rPr>
              <a:t>Northern Hemisphere</a:t>
            </a:r>
            <a:endParaRPr lang="en-US" sz="1500" dirty="0">
              <a:cs typeface="Arial" panose="020B0604020202020204" pitchFamily="34" charset="0"/>
            </a:endParaRPr>
          </a:p>
        </p:txBody>
      </p:sp>
      <p:sp>
        <p:nvSpPr>
          <p:cNvPr id="18" name="TextBox 17"/>
          <p:cNvSpPr txBox="1"/>
          <p:nvPr/>
        </p:nvSpPr>
        <p:spPr>
          <a:xfrm>
            <a:off x="4788024" y="945595"/>
            <a:ext cx="2016224" cy="323165"/>
          </a:xfrm>
          <a:prstGeom prst="rect">
            <a:avLst/>
          </a:prstGeom>
          <a:solidFill>
            <a:schemeClr val="bg1"/>
          </a:solidFill>
        </p:spPr>
        <p:txBody>
          <a:bodyPr wrap="square" rtlCol="0">
            <a:spAutoFit/>
          </a:bodyPr>
          <a:lstStyle/>
          <a:p>
            <a:pPr algn="ctr"/>
            <a:r>
              <a:rPr lang="en-CA" sz="1500" dirty="0" smtClean="0">
                <a:cs typeface="Arial" panose="020B0604020202020204" pitchFamily="34" charset="0"/>
              </a:rPr>
              <a:t>Western Arctic (WA)</a:t>
            </a:r>
            <a:endParaRPr lang="en-US" sz="1500" dirty="0">
              <a:cs typeface="Arial" panose="020B0604020202020204" pitchFamily="34" charset="0"/>
            </a:endParaRPr>
          </a:p>
        </p:txBody>
      </p:sp>
      <p:sp>
        <p:nvSpPr>
          <p:cNvPr id="19" name="TextBox 18"/>
          <p:cNvSpPr txBox="1"/>
          <p:nvPr/>
        </p:nvSpPr>
        <p:spPr>
          <a:xfrm>
            <a:off x="1403648" y="3393867"/>
            <a:ext cx="2088232" cy="323165"/>
          </a:xfrm>
          <a:prstGeom prst="rect">
            <a:avLst/>
          </a:prstGeom>
          <a:solidFill>
            <a:schemeClr val="bg1"/>
          </a:solidFill>
        </p:spPr>
        <p:txBody>
          <a:bodyPr wrap="square" rtlCol="0">
            <a:spAutoFit/>
          </a:bodyPr>
          <a:lstStyle/>
          <a:p>
            <a:pPr algn="ctr"/>
            <a:r>
              <a:rPr lang="en-CA" sz="1500" dirty="0" smtClean="0">
                <a:cs typeface="Arial" panose="020B0604020202020204" pitchFamily="34" charset="0"/>
              </a:rPr>
              <a:t>Eastern Arctic (EA)</a:t>
            </a:r>
            <a:endParaRPr lang="en-US" sz="1500" dirty="0">
              <a:cs typeface="Arial" panose="020B0604020202020204" pitchFamily="34" charset="0"/>
            </a:endParaRPr>
          </a:p>
        </p:txBody>
      </p:sp>
      <p:sp>
        <p:nvSpPr>
          <p:cNvPr id="20" name="TextBox 19"/>
          <p:cNvSpPr txBox="1"/>
          <p:nvPr/>
        </p:nvSpPr>
        <p:spPr>
          <a:xfrm>
            <a:off x="4788625" y="3393867"/>
            <a:ext cx="2087631" cy="323165"/>
          </a:xfrm>
          <a:prstGeom prst="rect">
            <a:avLst/>
          </a:prstGeom>
          <a:solidFill>
            <a:schemeClr val="bg1"/>
          </a:solidFill>
        </p:spPr>
        <p:txBody>
          <a:bodyPr wrap="square" rtlCol="0">
            <a:spAutoFit/>
          </a:bodyPr>
          <a:lstStyle/>
          <a:p>
            <a:pPr algn="ctr"/>
            <a:r>
              <a:rPr lang="en-CA" sz="1500" dirty="0" smtClean="0">
                <a:cs typeface="Arial" panose="020B0604020202020204" pitchFamily="34" charset="0"/>
              </a:rPr>
              <a:t>Canadian Arctic (CA)</a:t>
            </a:r>
            <a:endParaRPr lang="en-US" sz="1500" dirty="0">
              <a:cs typeface="Arial" panose="020B0604020202020204" pitchFamily="34" charset="0"/>
            </a:endParaRPr>
          </a:p>
        </p:txBody>
      </p:sp>
      <p:sp>
        <p:nvSpPr>
          <p:cNvPr id="23" name="Прямоугольник 22"/>
          <p:cNvSpPr/>
          <p:nvPr/>
        </p:nvSpPr>
        <p:spPr>
          <a:xfrm>
            <a:off x="395536" y="3268350"/>
            <a:ext cx="936705" cy="161583"/>
          </a:xfrm>
          <a:prstGeom prst="rect">
            <a:avLst/>
          </a:prstGeom>
          <a:solidFill>
            <a:schemeClr val="bg1"/>
          </a:solidFill>
        </p:spPr>
        <p:txBody>
          <a:bodyPr wrap="square" lIns="0" tIns="0" rIns="0" bIns="0">
            <a:spAutoFit/>
          </a:bodyPr>
          <a:lstStyle/>
          <a:p>
            <a:r>
              <a:rPr lang="en-US" sz="1050" dirty="0" smtClean="0">
                <a:cs typeface="Arial" panose="020B0604020202020204" pitchFamily="34" charset="0"/>
              </a:rPr>
              <a:t>S, 1000 km</a:t>
            </a:r>
            <a:r>
              <a:rPr lang="en-US" sz="1050" baseline="30000" dirty="0" smtClean="0">
                <a:cs typeface="Arial" panose="020B0604020202020204" pitchFamily="34" charset="0"/>
              </a:rPr>
              <a:t>2</a:t>
            </a:r>
            <a:endParaRPr lang="ru-RU" sz="1050" baseline="30000" dirty="0">
              <a:cs typeface="Arial" panose="020B0604020202020204" pitchFamily="34" charset="0"/>
            </a:endParaRPr>
          </a:p>
        </p:txBody>
      </p:sp>
      <p:sp>
        <p:nvSpPr>
          <p:cNvPr id="24" name="Прямоугольник 23"/>
          <p:cNvSpPr/>
          <p:nvPr/>
        </p:nvSpPr>
        <p:spPr>
          <a:xfrm>
            <a:off x="323528" y="764704"/>
            <a:ext cx="936705" cy="161583"/>
          </a:xfrm>
          <a:prstGeom prst="rect">
            <a:avLst/>
          </a:prstGeom>
          <a:solidFill>
            <a:schemeClr val="bg1"/>
          </a:solidFill>
        </p:spPr>
        <p:txBody>
          <a:bodyPr wrap="square" lIns="0" tIns="0" rIns="0" bIns="0">
            <a:spAutoFit/>
          </a:bodyPr>
          <a:lstStyle/>
          <a:p>
            <a:r>
              <a:rPr lang="en-US" sz="1050" dirty="0" smtClean="0">
                <a:cs typeface="Arial" panose="020B0604020202020204" pitchFamily="34" charset="0"/>
              </a:rPr>
              <a:t>S, 1000 km</a:t>
            </a:r>
            <a:r>
              <a:rPr lang="en-US" sz="1050" baseline="30000" dirty="0" smtClean="0">
                <a:cs typeface="Arial" panose="020B0604020202020204" pitchFamily="34" charset="0"/>
              </a:rPr>
              <a:t>2</a:t>
            </a:r>
            <a:endParaRPr lang="ru-RU" sz="1050" baseline="30000" dirty="0">
              <a:cs typeface="Arial" panose="020B0604020202020204" pitchFamily="34" charset="0"/>
            </a:endParaRPr>
          </a:p>
        </p:txBody>
      </p:sp>
      <p:sp>
        <p:nvSpPr>
          <p:cNvPr id="25" name="Прямоугольник 24"/>
          <p:cNvSpPr/>
          <p:nvPr/>
        </p:nvSpPr>
        <p:spPr>
          <a:xfrm>
            <a:off x="3707904" y="3281666"/>
            <a:ext cx="936705" cy="161583"/>
          </a:xfrm>
          <a:prstGeom prst="rect">
            <a:avLst/>
          </a:prstGeom>
          <a:solidFill>
            <a:schemeClr val="bg1"/>
          </a:solidFill>
        </p:spPr>
        <p:txBody>
          <a:bodyPr wrap="square" lIns="0" tIns="0" rIns="0" bIns="0">
            <a:spAutoFit/>
          </a:bodyPr>
          <a:lstStyle/>
          <a:p>
            <a:r>
              <a:rPr lang="en-US" sz="1050" dirty="0" smtClean="0">
                <a:cs typeface="Arial" panose="020B0604020202020204" pitchFamily="34" charset="0"/>
              </a:rPr>
              <a:t>S, 1000 km</a:t>
            </a:r>
            <a:r>
              <a:rPr lang="en-US" sz="1050" baseline="30000" dirty="0" smtClean="0">
                <a:cs typeface="Arial" panose="020B0604020202020204" pitchFamily="34" charset="0"/>
              </a:rPr>
              <a:t>2</a:t>
            </a:r>
            <a:endParaRPr lang="ru-RU" sz="1050" baseline="30000" dirty="0">
              <a:cs typeface="Arial" panose="020B0604020202020204" pitchFamily="34" charset="0"/>
            </a:endParaRPr>
          </a:p>
        </p:txBody>
      </p:sp>
      <p:sp>
        <p:nvSpPr>
          <p:cNvPr id="27" name="Прямоугольник 26"/>
          <p:cNvSpPr/>
          <p:nvPr/>
        </p:nvSpPr>
        <p:spPr>
          <a:xfrm>
            <a:off x="3779912" y="692696"/>
            <a:ext cx="936705" cy="161583"/>
          </a:xfrm>
          <a:prstGeom prst="rect">
            <a:avLst/>
          </a:prstGeom>
          <a:solidFill>
            <a:schemeClr val="bg1"/>
          </a:solidFill>
        </p:spPr>
        <p:txBody>
          <a:bodyPr wrap="square" lIns="0" tIns="0" rIns="0" bIns="0">
            <a:spAutoFit/>
          </a:bodyPr>
          <a:lstStyle/>
          <a:p>
            <a:r>
              <a:rPr lang="en-US" sz="1050" dirty="0" smtClean="0">
                <a:cs typeface="Arial" panose="020B0604020202020204" pitchFamily="34" charset="0"/>
              </a:rPr>
              <a:t>S, 1000 km</a:t>
            </a:r>
            <a:r>
              <a:rPr lang="en-US" sz="1050" baseline="30000" dirty="0" smtClean="0">
                <a:cs typeface="Arial" panose="020B0604020202020204" pitchFamily="34" charset="0"/>
              </a:rPr>
              <a:t>2</a:t>
            </a:r>
            <a:endParaRPr lang="ru-RU" sz="1050" baseline="30000" dirty="0">
              <a:cs typeface="Arial" panose="020B0604020202020204"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440" y="3675118"/>
            <a:ext cx="2051396" cy="20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596336" y="4365684"/>
            <a:ext cx="259686" cy="215444"/>
          </a:xfrm>
          <a:prstGeom prst="rect">
            <a:avLst/>
          </a:prstGeom>
        </p:spPr>
        <p:txBody>
          <a:bodyPr wrap="none" lIns="0" tIns="0" rIns="0" bIns="0">
            <a:spAutoFit/>
          </a:bodyPr>
          <a:lstStyle/>
          <a:p>
            <a:r>
              <a:rPr lang="en-CA" sz="1400" dirty="0" smtClean="0">
                <a:cs typeface="Arial" panose="020B0604020202020204" pitchFamily="34" charset="0"/>
              </a:rPr>
              <a:t>CA</a:t>
            </a:r>
            <a:endParaRPr lang="ru-RU" dirty="0">
              <a:cs typeface="Arial" panose="020B0604020202020204" pitchFamily="34" charset="0"/>
            </a:endParaRPr>
          </a:p>
        </p:txBody>
      </p:sp>
      <p:sp>
        <p:nvSpPr>
          <p:cNvPr id="28" name="Прямоугольник 27"/>
          <p:cNvSpPr/>
          <p:nvPr/>
        </p:nvSpPr>
        <p:spPr>
          <a:xfrm>
            <a:off x="7954520" y="4869740"/>
            <a:ext cx="289888" cy="215444"/>
          </a:xfrm>
          <a:prstGeom prst="rect">
            <a:avLst/>
          </a:prstGeom>
        </p:spPr>
        <p:txBody>
          <a:bodyPr wrap="none" lIns="0" tIns="0" rIns="0" bIns="0">
            <a:spAutoFit/>
          </a:bodyPr>
          <a:lstStyle/>
          <a:p>
            <a:r>
              <a:rPr lang="en-CA" sz="1400" dirty="0" smtClean="0">
                <a:cs typeface="Arial" panose="020B0604020202020204" pitchFamily="34" charset="0"/>
              </a:rPr>
              <a:t>WA</a:t>
            </a:r>
            <a:endParaRPr lang="ru-RU" dirty="0">
              <a:cs typeface="Arial" panose="020B0604020202020204" pitchFamily="34" charset="0"/>
            </a:endParaRPr>
          </a:p>
        </p:txBody>
      </p:sp>
      <p:sp>
        <p:nvSpPr>
          <p:cNvPr id="29" name="Прямоугольник 28"/>
          <p:cNvSpPr/>
          <p:nvPr/>
        </p:nvSpPr>
        <p:spPr>
          <a:xfrm>
            <a:off x="8028384" y="4365684"/>
            <a:ext cx="250068" cy="215444"/>
          </a:xfrm>
          <a:prstGeom prst="rect">
            <a:avLst/>
          </a:prstGeom>
        </p:spPr>
        <p:txBody>
          <a:bodyPr wrap="none" lIns="0" tIns="0" rIns="0" bIns="0">
            <a:spAutoFit/>
          </a:bodyPr>
          <a:lstStyle/>
          <a:p>
            <a:r>
              <a:rPr lang="en-CA" sz="1400" dirty="0">
                <a:cs typeface="Arial" panose="020B0604020202020204" pitchFamily="34" charset="0"/>
              </a:rPr>
              <a:t>EA</a:t>
            </a:r>
            <a:endParaRPr lang="ru-RU" dirty="0">
              <a:cs typeface="Arial" panose="020B0604020202020204" pitchFamily="34" charset="0"/>
            </a:endParaRPr>
          </a:p>
        </p:txBody>
      </p:sp>
      <p:sp>
        <p:nvSpPr>
          <p:cNvPr id="30" name="Прямоугольник 29"/>
          <p:cNvSpPr/>
          <p:nvPr/>
        </p:nvSpPr>
        <p:spPr>
          <a:xfrm>
            <a:off x="7524328" y="476672"/>
            <a:ext cx="1189361" cy="215444"/>
          </a:xfrm>
          <a:prstGeom prst="rect">
            <a:avLst/>
          </a:prstGeom>
          <a:solidFill>
            <a:schemeClr val="bg1"/>
          </a:solidFill>
        </p:spPr>
        <p:txBody>
          <a:bodyPr wrap="square" lIns="0" tIns="0" rIns="0" bIns="0">
            <a:spAutoFit/>
          </a:bodyPr>
          <a:lstStyle/>
          <a:p>
            <a:r>
              <a:rPr lang="en-US" sz="1400" u="sng" dirty="0" smtClean="0">
                <a:cs typeface="Arial" panose="020B0604020202020204" pitchFamily="34" charset="0"/>
              </a:rPr>
              <a:t>S, 1000 km</a:t>
            </a:r>
            <a:r>
              <a:rPr lang="en-US" sz="1400" u="sng" baseline="30000" dirty="0" smtClean="0">
                <a:cs typeface="Arial" panose="020B0604020202020204" pitchFamily="34" charset="0"/>
              </a:rPr>
              <a:t>2*</a:t>
            </a:r>
            <a:endParaRPr lang="ru-RU" sz="1400" u="sng" baseline="30000" dirty="0">
              <a:cs typeface="Arial" panose="020B0604020202020204" pitchFamily="34" charset="0"/>
            </a:endParaRPr>
          </a:p>
        </p:txBody>
      </p:sp>
      <p:sp>
        <p:nvSpPr>
          <p:cNvPr id="5" name="Прямоугольник 4"/>
          <p:cNvSpPr/>
          <p:nvPr/>
        </p:nvSpPr>
        <p:spPr>
          <a:xfrm>
            <a:off x="300205" y="5576701"/>
            <a:ext cx="3366306" cy="138499"/>
          </a:xfrm>
          <a:prstGeom prst="rect">
            <a:avLst/>
          </a:prstGeom>
          <a:solidFill>
            <a:schemeClr val="bg1"/>
          </a:solidFill>
        </p:spPr>
        <p:txBody>
          <a:bodyPr wrap="none" lIns="0" tIns="0" rIns="0" bIns="0">
            <a:spAutoFit/>
          </a:bodyPr>
          <a:lstStyle/>
          <a:p>
            <a:r>
              <a:rPr lang="en-US" sz="900" dirty="0" smtClean="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1" name="Прямоугольник 30"/>
          <p:cNvSpPr/>
          <p:nvPr/>
        </p:nvSpPr>
        <p:spPr>
          <a:xfrm>
            <a:off x="251520" y="3074477"/>
            <a:ext cx="3366306" cy="138499"/>
          </a:xfrm>
          <a:prstGeom prst="rect">
            <a:avLst/>
          </a:prstGeom>
          <a:solidFill>
            <a:schemeClr val="bg1"/>
          </a:solidFill>
        </p:spPr>
        <p:txBody>
          <a:bodyPr wrap="none" lIns="0" tIns="0" rIns="0" bIns="0">
            <a:spAutoFit/>
          </a:bodyPr>
          <a:lstStyle/>
          <a:p>
            <a:r>
              <a:rPr lang="en-US" sz="900" dirty="0" smtClean="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2" name="Прямоугольник 31"/>
          <p:cNvSpPr/>
          <p:nvPr/>
        </p:nvSpPr>
        <p:spPr>
          <a:xfrm>
            <a:off x="3635896" y="5578996"/>
            <a:ext cx="3366306" cy="138499"/>
          </a:xfrm>
          <a:prstGeom prst="rect">
            <a:avLst/>
          </a:prstGeom>
          <a:solidFill>
            <a:schemeClr val="bg1"/>
          </a:solidFill>
        </p:spPr>
        <p:txBody>
          <a:bodyPr wrap="none" lIns="0" tIns="0" rIns="0" bIns="0">
            <a:spAutoFit/>
          </a:bodyPr>
          <a:lstStyle/>
          <a:p>
            <a:r>
              <a:rPr lang="en-US" sz="900" dirty="0" smtClean="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3" name="Прямоугольник 32"/>
          <p:cNvSpPr/>
          <p:nvPr/>
        </p:nvSpPr>
        <p:spPr>
          <a:xfrm>
            <a:off x="3707904" y="3074477"/>
            <a:ext cx="3366306" cy="138499"/>
          </a:xfrm>
          <a:prstGeom prst="rect">
            <a:avLst/>
          </a:prstGeom>
          <a:solidFill>
            <a:schemeClr val="bg1"/>
          </a:solidFill>
        </p:spPr>
        <p:txBody>
          <a:bodyPr wrap="none" lIns="0" tIns="0" rIns="0" bIns="0">
            <a:spAutoFit/>
          </a:bodyPr>
          <a:lstStyle/>
          <a:p>
            <a:r>
              <a:rPr lang="en-US" sz="900" dirty="0" smtClean="0">
                <a:cs typeface="Arial" panose="020B0604020202020204" pitchFamily="34" charset="0"/>
              </a:rPr>
              <a:t> Jan Feb Mar  Apr  May  Jun Jul  Aug  Sep Oct  Nov  Dec Jan</a:t>
            </a:r>
            <a:endParaRPr lang="ru-RU" sz="900" dirty="0">
              <a:cs typeface="Arial" panose="020B0604020202020204" pitchFamily="34" charset="0"/>
            </a:endParaRPr>
          </a:p>
        </p:txBody>
      </p:sp>
      <p:sp>
        <p:nvSpPr>
          <p:cNvPr id="34" name="Прямоугольник 33"/>
          <p:cNvSpPr/>
          <p:nvPr/>
        </p:nvSpPr>
        <p:spPr>
          <a:xfrm>
            <a:off x="7092280" y="3429000"/>
            <a:ext cx="1728192" cy="230832"/>
          </a:xfrm>
          <a:prstGeom prst="rect">
            <a:avLst/>
          </a:prstGeom>
          <a:solidFill>
            <a:schemeClr val="bg1"/>
          </a:solidFill>
        </p:spPr>
        <p:txBody>
          <a:bodyPr wrap="square">
            <a:spAutoFit/>
          </a:bodyPr>
          <a:lstStyle/>
          <a:p>
            <a:pPr algn="ctr"/>
            <a:r>
              <a:rPr lang="en-US" sz="900" dirty="0" smtClean="0">
                <a:cs typeface="Arial" panose="020B0604020202020204" pitchFamily="34" charset="0"/>
              </a:rPr>
              <a:t>* - minimum for Sep (AARI)</a:t>
            </a:r>
            <a:endParaRPr lang="ru-RU" sz="900" dirty="0">
              <a:cs typeface="Arial" panose="020B0604020202020204" pitchFamily="34" charset="0"/>
            </a:endParaRPr>
          </a:p>
        </p:txBody>
      </p:sp>
      <p:sp>
        <p:nvSpPr>
          <p:cNvPr id="35" name="Прямоугольник 34"/>
          <p:cNvSpPr/>
          <p:nvPr/>
        </p:nvSpPr>
        <p:spPr>
          <a:xfrm>
            <a:off x="7462026" y="6488668"/>
            <a:ext cx="1574470" cy="338554"/>
          </a:xfrm>
          <a:prstGeom prst="rect">
            <a:avLst/>
          </a:prstGeom>
          <a:solidFill>
            <a:schemeClr val="bg1"/>
          </a:solidFill>
        </p:spPr>
        <p:txBody>
          <a:bodyPr wrap="none">
            <a:spAutoFit/>
          </a:bodyPr>
          <a:lstStyle/>
          <a:p>
            <a:r>
              <a:rPr lang="en-US" sz="1600" dirty="0" smtClean="0">
                <a:cs typeface="Arial" panose="020B0604020202020204" pitchFamily="34" charset="0"/>
              </a:rPr>
              <a:t>[AARI, NSIDC]</a:t>
            </a:r>
            <a:endParaRPr lang="ru-RU" sz="1600" dirty="0">
              <a:cs typeface="Arial" panose="020B0604020202020204" pitchFamily="34" charset="0"/>
            </a:endParaRPr>
          </a:p>
        </p:txBody>
      </p:sp>
    </p:spTree>
    <p:extLst>
      <p:ext uri="{BB962C8B-B14F-4D97-AF65-F5344CB8AC3E}">
        <p14:creationId xmlns:p14="http://schemas.microsoft.com/office/powerpoint/2010/main" val="1935506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84905"/>
            <a:ext cx="6587777" cy="457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6684" y="188640"/>
            <a:ext cx="8713788" cy="792162"/>
          </a:xfrm>
        </p:spPr>
        <p:txBody>
          <a:bodyPr/>
          <a:lstStyle/>
          <a:p>
            <a:pPr algn="ctr"/>
            <a:r>
              <a:rPr lang="en-US" sz="2800" dirty="0" smtClean="0">
                <a:solidFill>
                  <a:schemeClr val="tx1"/>
                </a:solidFill>
                <a:cs typeface="Arial" panose="020B0604020202020204" pitchFamily="34" charset="0"/>
              </a:rPr>
              <a:t>Seasonal NH ice extent variability: 1978 - 2019</a:t>
            </a:r>
            <a:endParaRPr lang="ru-RU" sz="2800" dirty="0">
              <a:solidFill>
                <a:schemeClr val="tx1"/>
              </a:solidFill>
              <a:cs typeface="Arial" panose="020B0604020202020204" pitchFamily="34" charset="0"/>
            </a:endParaRPr>
          </a:p>
        </p:txBody>
      </p:sp>
      <p:sp>
        <p:nvSpPr>
          <p:cNvPr id="5" name="Прямоугольник 4"/>
          <p:cNvSpPr/>
          <p:nvPr/>
        </p:nvSpPr>
        <p:spPr>
          <a:xfrm>
            <a:off x="107504" y="6451281"/>
            <a:ext cx="1574470" cy="338554"/>
          </a:xfrm>
          <a:prstGeom prst="rect">
            <a:avLst/>
          </a:prstGeom>
          <a:solidFill>
            <a:schemeClr val="bg1"/>
          </a:solidFill>
        </p:spPr>
        <p:txBody>
          <a:bodyPr wrap="none">
            <a:spAutoFit/>
          </a:bodyPr>
          <a:lstStyle/>
          <a:p>
            <a:r>
              <a:rPr lang="en-US" sz="1600" dirty="0" smtClean="0">
                <a:cs typeface="Arial" panose="020B0604020202020204" pitchFamily="34" charset="0"/>
              </a:rPr>
              <a:t>[AARI, NSIDC]</a:t>
            </a:r>
            <a:endParaRPr lang="ru-RU" sz="1600" dirty="0">
              <a:cs typeface="Arial" panose="020B0604020202020204" pitchFamily="34" charset="0"/>
            </a:endParaRPr>
          </a:p>
        </p:txBody>
      </p:sp>
      <p:sp>
        <p:nvSpPr>
          <p:cNvPr id="6" name="Овал 5"/>
          <p:cNvSpPr/>
          <p:nvPr/>
        </p:nvSpPr>
        <p:spPr>
          <a:xfrm>
            <a:off x="323528" y="4077072"/>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8" name="Прямоугольник 7"/>
          <p:cNvSpPr/>
          <p:nvPr/>
        </p:nvSpPr>
        <p:spPr>
          <a:xfrm>
            <a:off x="6804248" y="908720"/>
            <a:ext cx="2173901" cy="5355312"/>
          </a:xfrm>
          <a:prstGeom prst="rect">
            <a:avLst/>
          </a:prstGeom>
          <a:solidFill>
            <a:schemeClr val="bg1"/>
          </a:solidFill>
          <a:ln w="25400">
            <a:solidFill>
              <a:srgbClr val="FF0000"/>
            </a:solidFill>
          </a:ln>
        </p:spPr>
        <p:txBody>
          <a:bodyPr wrap="square">
            <a:spAutoFit/>
          </a:bodyPr>
          <a:lstStyle/>
          <a:p>
            <a:pPr marL="285750" indent="-285750">
              <a:buClr>
                <a:srgbClr val="FF0000"/>
              </a:buClr>
              <a:buSzPct val="121000"/>
              <a:buFont typeface="Wingdings" panose="05000000000000000000" pitchFamily="2" charset="2"/>
              <a:buChar char="v"/>
            </a:pPr>
            <a:r>
              <a:rPr lang="en-US" sz="1800" dirty="0" smtClean="0">
                <a:cs typeface="Arial" panose="020B0604020202020204" pitchFamily="34" charset="0"/>
              </a:rPr>
              <a:t>Year-Seasonal diagram allows to analysis seasonal variability of ice extent</a:t>
            </a:r>
          </a:p>
          <a:p>
            <a:pPr marL="285750" indent="-285750">
              <a:buClr>
                <a:srgbClr val="FF0000"/>
              </a:buClr>
              <a:buSzPct val="121000"/>
              <a:buFont typeface="Wingdings" panose="05000000000000000000" pitchFamily="2" charset="2"/>
              <a:buChar char="v"/>
            </a:pPr>
            <a:r>
              <a:rPr lang="en-US" sz="1800" dirty="0" smtClean="0">
                <a:cs typeface="Arial" panose="020B0604020202020204" pitchFamily="34" charset="0"/>
              </a:rPr>
              <a:t>Both winter maximums and summer minimums continue to  reduce….</a:t>
            </a:r>
          </a:p>
          <a:p>
            <a:pPr marL="285750" indent="-285750">
              <a:buClr>
                <a:srgbClr val="FF0000"/>
              </a:buClr>
              <a:buSzPct val="121000"/>
              <a:buFont typeface="Wingdings" panose="05000000000000000000" pitchFamily="2" charset="2"/>
              <a:buChar char="v"/>
            </a:pPr>
            <a:r>
              <a:rPr lang="en-US" sz="1800" dirty="0" smtClean="0">
                <a:cs typeface="Arial" panose="020B0604020202020204" pitchFamily="34" charset="0"/>
              </a:rPr>
              <a:t>Though… significant </a:t>
            </a:r>
            <a:r>
              <a:rPr lang="en-US" sz="1800" dirty="0" err="1" smtClean="0">
                <a:cs typeface="Arial" panose="020B0604020202020204" pitchFamily="34" charset="0"/>
              </a:rPr>
              <a:t>interannual</a:t>
            </a:r>
            <a:r>
              <a:rPr lang="en-US" sz="1800" dirty="0" smtClean="0">
                <a:cs typeface="Arial" panose="020B0604020202020204" pitchFamily="34" charset="0"/>
              </a:rPr>
              <a:t> variability of ice extent, ice conditions actually occurs </a:t>
            </a:r>
          </a:p>
        </p:txBody>
      </p:sp>
      <p:sp>
        <p:nvSpPr>
          <p:cNvPr id="9" name="Овал 8"/>
          <p:cNvSpPr/>
          <p:nvPr/>
        </p:nvSpPr>
        <p:spPr>
          <a:xfrm>
            <a:off x="323528" y="2132856"/>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543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7583" y="3480382"/>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7583" y="403265"/>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3428494"/>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228" y="403654"/>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61" y="3428495"/>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61" y="404666"/>
            <a:ext cx="2951963" cy="302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7504" y="44624"/>
            <a:ext cx="9036496" cy="360040"/>
          </a:xfrm>
        </p:spPr>
        <p:txBody>
          <a:bodyPr/>
          <a:lstStyle/>
          <a:p>
            <a:pPr algn="ctr"/>
            <a:r>
              <a:rPr lang="en-US" sz="1800" dirty="0" smtClean="0">
                <a:solidFill>
                  <a:schemeClr val="tx1"/>
                </a:solidFill>
                <a:cs typeface="Arial" panose="020B0604020202020204" pitchFamily="34" charset="0"/>
              </a:rPr>
              <a:t>NDJ 2018/2019 Arctic sea ice – concentration and age (stage of development)</a:t>
            </a:r>
            <a:endParaRPr lang="ru-RU" sz="1800" dirty="0">
              <a:solidFill>
                <a:schemeClr val="tx1"/>
              </a:solidFill>
              <a:cs typeface="Arial" panose="020B0604020202020204" pitchFamily="34" charset="0"/>
            </a:endParaRPr>
          </a:p>
        </p:txBody>
      </p:sp>
      <p:sp>
        <p:nvSpPr>
          <p:cNvPr id="26" name="Прямоугольник 25"/>
          <p:cNvSpPr/>
          <p:nvPr/>
        </p:nvSpPr>
        <p:spPr>
          <a:xfrm>
            <a:off x="179512" y="6453336"/>
            <a:ext cx="9000284" cy="276999"/>
          </a:xfrm>
          <a:prstGeom prst="rect">
            <a:avLst/>
          </a:prstGeom>
          <a:solidFill>
            <a:schemeClr val="bg1"/>
          </a:solidFill>
        </p:spPr>
        <p:txBody>
          <a:bodyPr wrap="none">
            <a:spAutoFit/>
          </a:bodyPr>
          <a:lstStyle/>
          <a:p>
            <a:r>
              <a:rPr lang="en-US" sz="1200" dirty="0">
                <a:cs typeface="Arial" panose="020B0604020202020204" pitchFamily="34" charset="0"/>
              </a:rPr>
              <a:t>B</a:t>
            </a:r>
            <a:r>
              <a:rPr lang="en-US" sz="1200" dirty="0" smtClean="0">
                <a:cs typeface="Arial" panose="020B0604020202020204" pitchFamily="34" charset="0"/>
              </a:rPr>
              <a:t>lended </a:t>
            </a:r>
            <a:r>
              <a:rPr lang="en-US" sz="1200" u="sng" dirty="0" smtClean="0">
                <a:cs typeface="Arial" panose="020B0604020202020204" pitchFamily="34" charset="0"/>
              </a:rPr>
              <a:t>AARI/CIS/NIC (JCOMM)</a:t>
            </a:r>
            <a:r>
              <a:rPr lang="en-US" sz="1200" dirty="0" smtClean="0">
                <a:cs typeface="Arial" panose="020B0604020202020204" pitchFamily="34" charset="0"/>
              </a:rPr>
              <a:t> ice charts; </a:t>
            </a:r>
            <a:r>
              <a:rPr lang="en-US" sz="1200" dirty="0">
                <a:cs typeface="Arial" panose="020B0604020202020204" pitchFamily="34" charset="0"/>
              </a:rPr>
              <a:t>i</a:t>
            </a:r>
            <a:r>
              <a:rPr lang="en-US" sz="1200" dirty="0" smtClean="0">
                <a:cs typeface="Arial" panose="020B0604020202020204" pitchFamily="34" charset="0"/>
              </a:rPr>
              <a:t>ce edge – nearest 5days, reference period: 1998-2017 (ND) and 1999-2018 (J)</a:t>
            </a:r>
            <a:endParaRPr lang="ru-RU" sz="1200" dirty="0">
              <a:cs typeface="Arial" panose="020B0604020202020204" pitchFamily="34" charset="0"/>
            </a:endParaRPr>
          </a:p>
        </p:txBody>
      </p:sp>
      <p:sp>
        <p:nvSpPr>
          <p:cNvPr id="13" name="Прямоугольник 12"/>
          <p:cNvSpPr/>
          <p:nvPr/>
        </p:nvSpPr>
        <p:spPr>
          <a:xfrm>
            <a:off x="6728028" y="3284984"/>
            <a:ext cx="1236236" cy="369332"/>
          </a:xfrm>
          <a:prstGeom prst="rect">
            <a:avLst/>
          </a:prstGeom>
          <a:solidFill>
            <a:schemeClr val="bg1"/>
          </a:solidFill>
        </p:spPr>
        <p:txBody>
          <a:bodyPr wrap="none">
            <a:spAutoFit/>
          </a:bodyPr>
          <a:lstStyle/>
          <a:p>
            <a:r>
              <a:rPr lang="en-US" sz="1800" dirty="0" smtClean="0">
                <a:cs typeface="Arial" panose="020B0604020202020204" pitchFamily="34" charset="0"/>
              </a:rPr>
              <a:t>14-18 Jan</a:t>
            </a:r>
            <a:endParaRPr lang="ru-RU" sz="1800" dirty="0">
              <a:cs typeface="Arial" panose="020B0604020202020204" pitchFamily="34" charset="0"/>
            </a:endParaRPr>
          </a:p>
        </p:txBody>
      </p:sp>
      <p:sp>
        <p:nvSpPr>
          <p:cNvPr id="5" name="Прямоугольник 4"/>
          <p:cNvSpPr/>
          <p:nvPr/>
        </p:nvSpPr>
        <p:spPr>
          <a:xfrm>
            <a:off x="892873" y="3259721"/>
            <a:ext cx="1274708" cy="369332"/>
          </a:xfrm>
          <a:prstGeom prst="rect">
            <a:avLst/>
          </a:prstGeom>
          <a:solidFill>
            <a:schemeClr val="bg1"/>
          </a:solidFill>
        </p:spPr>
        <p:txBody>
          <a:bodyPr wrap="none">
            <a:spAutoFit/>
          </a:bodyPr>
          <a:lstStyle/>
          <a:p>
            <a:r>
              <a:rPr lang="en-US" sz="1800" dirty="0" smtClean="0">
                <a:cs typeface="Arial" panose="020B0604020202020204" pitchFamily="34" charset="0"/>
              </a:rPr>
              <a:t>19-22 Nov</a:t>
            </a:r>
            <a:endParaRPr lang="ru-RU" sz="1800" dirty="0">
              <a:cs typeface="Arial" panose="020B0604020202020204" pitchFamily="34" charset="0"/>
            </a:endParaRPr>
          </a:p>
        </p:txBody>
      </p:sp>
      <p:sp>
        <p:nvSpPr>
          <p:cNvPr id="17" name="Прямоугольник 16"/>
          <p:cNvSpPr/>
          <p:nvPr/>
        </p:nvSpPr>
        <p:spPr>
          <a:xfrm>
            <a:off x="3923164" y="3412628"/>
            <a:ext cx="1261884" cy="369332"/>
          </a:xfrm>
          <a:prstGeom prst="rect">
            <a:avLst/>
          </a:prstGeom>
          <a:solidFill>
            <a:schemeClr val="bg1"/>
          </a:solidFill>
        </p:spPr>
        <p:txBody>
          <a:bodyPr wrap="none">
            <a:spAutoFit/>
          </a:bodyPr>
          <a:lstStyle/>
          <a:p>
            <a:r>
              <a:rPr lang="en-US" sz="1800" dirty="0" smtClean="0">
                <a:cs typeface="Arial" panose="020B0604020202020204" pitchFamily="34" charset="0"/>
              </a:rPr>
              <a:t>17-20 Dec</a:t>
            </a:r>
            <a:endParaRPr lang="ru-RU" sz="1800" dirty="0">
              <a:cs typeface="Arial" panose="020B0604020202020204" pitchFamily="34" charset="0"/>
            </a:endParaRPr>
          </a:p>
        </p:txBody>
      </p:sp>
      <p:sp>
        <p:nvSpPr>
          <p:cNvPr id="21" name="Овал 20"/>
          <p:cNvSpPr/>
          <p:nvPr/>
        </p:nvSpPr>
        <p:spPr>
          <a:xfrm>
            <a:off x="7964264" y="65340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4554106" y="206923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7466502" y="203140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1299355" y="90872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4068852" y="76470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3692292" y="448874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7234037" y="424387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7046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0037" y="3501956"/>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0037" y="404159"/>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228" y="3500503"/>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402009"/>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9" y="3426850"/>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12" y="404159"/>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7504" y="44624"/>
            <a:ext cx="9036496" cy="360040"/>
          </a:xfrm>
        </p:spPr>
        <p:txBody>
          <a:bodyPr/>
          <a:lstStyle/>
          <a:p>
            <a:pPr algn="ctr"/>
            <a:r>
              <a:rPr lang="en-US" sz="1800" dirty="0" smtClean="0">
                <a:solidFill>
                  <a:schemeClr val="tx1"/>
                </a:solidFill>
                <a:cs typeface="Arial" panose="020B0604020202020204" pitchFamily="34" charset="0"/>
              </a:rPr>
              <a:t>FMA 2019 Arctic sea ice – concentration and age (stage of development)</a:t>
            </a:r>
            <a:endParaRPr lang="ru-RU" sz="1800" dirty="0">
              <a:solidFill>
                <a:schemeClr val="tx1"/>
              </a:solidFill>
              <a:cs typeface="Arial" panose="020B0604020202020204" pitchFamily="34" charset="0"/>
            </a:endParaRPr>
          </a:p>
        </p:txBody>
      </p:sp>
      <p:sp>
        <p:nvSpPr>
          <p:cNvPr id="26" name="Прямоугольник 25"/>
          <p:cNvSpPr/>
          <p:nvPr/>
        </p:nvSpPr>
        <p:spPr>
          <a:xfrm>
            <a:off x="179512" y="6453336"/>
            <a:ext cx="7397281" cy="276999"/>
          </a:xfrm>
          <a:prstGeom prst="rect">
            <a:avLst/>
          </a:prstGeom>
          <a:solidFill>
            <a:schemeClr val="bg1"/>
          </a:solidFill>
        </p:spPr>
        <p:txBody>
          <a:bodyPr wrap="none">
            <a:spAutoFit/>
          </a:bodyPr>
          <a:lstStyle/>
          <a:p>
            <a:r>
              <a:rPr lang="en-US" sz="1200" dirty="0">
                <a:cs typeface="Arial" panose="020B0604020202020204" pitchFamily="34" charset="0"/>
              </a:rPr>
              <a:t>B</a:t>
            </a:r>
            <a:r>
              <a:rPr lang="en-US" sz="1200" dirty="0" smtClean="0">
                <a:cs typeface="Arial" panose="020B0604020202020204" pitchFamily="34" charset="0"/>
              </a:rPr>
              <a:t>lended </a:t>
            </a:r>
            <a:r>
              <a:rPr lang="en-US" sz="1200" u="sng" dirty="0" smtClean="0">
                <a:cs typeface="Arial" panose="020B0604020202020204" pitchFamily="34" charset="0"/>
              </a:rPr>
              <a:t>AARI/CIS/NIC (JCOMM)</a:t>
            </a:r>
            <a:r>
              <a:rPr lang="en-US" sz="1200" dirty="0" smtClean="0">
                <a:cs typeface="Arial" panose="020B0604020202020204" pitchFamily="34" charset="0"/>
              </a:rPr>
              <a:t> ice charts; </a:t>
            </a:r>
            <a:r>
              <a:rPr lang="en-US" sz="1200" dirty="0">
                <a:cs typeface="Arial" panose="020B0604020202020204" pitchFamily="34" charset="0"/>
              </a:rPr>
              <a:t>i</a:t>
            </a:r>
            <a:r>
              <a:rPr lang="en-US" sz="1200" dirty="0" smtClean="0">
                <a:cs typeface="Arial" panose="020B0604020202020204" pitchFamily="34" charset="0"/>
              </a:rPr>
              <a:t>ce edge – nearest 5 days, reference period:  1999-2018</a:t>
            </a:r>
            <a:endParaRPr lang="ru-RU" sz="1200" dirty="0">
              <a:cs typeface="Arial" panose="020B0604020202020204" pitchFamily="34" charset="0"/>
            </a:endParaRPr>
          </a:p>
        </p:txBody>
      </p:sp>
      <p:sp>
        <p:nvSpPr>
          <p:cNvPr id="13" name="Прямоугольник 12"/>
          <p:cNvSpPr/>
          <p:nvPr/>
        </p:nvSpPr>
        <p:spPr>
          <a:xfrm>
            <a:off x="6728028" y="3284984"/>
            <a:ext cx="1214884" cy="369332"/>
          </a:xfrm>
          <a:prstGeom prst="rect">
            <a:avLst/>
          </a:prstGeom>
          <a:solidFill>
            <a:schemeClr val="bg1"/>
          </a:solidFill>
        </p:spPr>
        <p:txBody>
          <a:bodyPr wrap="none">
            <a:spAutoFit/>
          </a:bodyPr>
          <a:lstStyle/>
          <a:p>
            <a:r>
              <a:rPr lang="en-US" sz="1800" dirty="0" smtClean="0">
                <a:cs typeface="Arial" panose="020B0604020202020204" pitchFamily="34" charset="0"/>
              </a:rPr>
              <a:t>11-15 Apr</a:t>
            </a:r>
            <a:endParaRPr lang="ru-RU" sz="1800" dirty="0">
              <a:cs typeface="Arial" panose="020B0604020202020204" pitchFamily="34" charset="0"/>
            </a:endParaRPr>
          </a:p>
        </p:txBody>
      </p:sp>
      <p:sp>
        <p:nvSpPr>
          <p:cNvPr id="10" name="Прямоугольник 9"/>
          <p:cNvSpPr/>
          <p:nvPr/>
        </p:nvSpPr>
        <p:spPr>
          <a:xfrm>
            <a:off x="3770764" y="3260228"/>
            <a:ext cx="1249060" cy="369332"/>
          </a:xfrm>
          <a:prstGeom prst="rect">
            <a:avLst/>
          </a:prstGeom>
          <a:solidFill>
            <a:schemeClr val="bg1"/>
          </a:solidFill>
        </p:spPr>
        <p:txBody>
          <a:bodyPr wrap="none">
            <a:spAutoFit/>
          </a:bodyPr>
          <a:lstStyle/>
          <a:p>
            <a:r>
              <a:rPr lang="en-US" sz="1800" dirty="0" smtClean="0">
                <a:cs typeface="Arial" panose="020B0604020202020204" pitchFamily="34" charset="0"/>
              </a:rPr>
              <a:t>19-22 Mar</a:t>
            </a:r>
            <a:endParaRPr lang="ru-RU" sz="1800" dirty="0">
              <a:cs typeface="Arial" panose="020B0604020202020204" pitchFamily="34" charset="0"/>
            </a:endParaRPr>
          </a:p>
        </p:txBody>
      </p:sp>
      <p:sp>
        <p:nvSpPr>
          <p:cNvPr id="5" name="Прямоугольник 4"/>
          <p:cNvSpPr/>
          <p:nvPr/>
        </p:nvSpPr>
        <p:spPr>
          <a:xfrm>
            <a:off x="892873" y="3259721"/>
            <a:ext cx="1236300" cy="369332"/>
          </a:xfrm>
          <a:prstGeom prst="rect">
            <a:avLst/>
          </a:prstGeom>
          <a:solidFill>
            <a:schemeClr val="bg1"/>
          </a:solidFill>
        </p:spPr>
        <p:txBody>
          <a:bodyPr wrap="none">
            <a:spAutoFit/>
          </a:bodyPr>
          <a:lstStyle/>
          <a:p>
            <a:r>
              <a:rPr lang="en-US" sz="1800" dirty="0" smtClean="0">
                <a:cs typeface="Arial" panose="020B0604020202020204" pitchFamily="34" charset="0"/>
              </a:rPr>
              <a:t>11-14 Feb</a:t>
            </a:r>
            <a:endParaRPr lang="ru-RU" sz="1800" dirty="0">
              <a:cs typeface="Arial" panose="020B0604020202020204" pitchFamily="34" charset="0"/>
            </a:endParaRPr>
          </a:p>
        </p:txBody>
      </p:sp>
      <p:sp>
        <p:nvSpPr>
          <p:cNvPr id="14" name="Овал 13"/>
          <p:cNvSpPr/>
          <p:nvPr/>
        </p:nvSpPr>
        <p:spPr>
          <a:xfrm>
            <a:off x="7481169" y="515719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7942912"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5108910" y="62068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4164422" y="69269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1209070" y="69269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160611" y="61971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4558081" y="515719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978198" y="4510320"/>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7478803" y="2132856"/>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4542067" y="214075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1698868" y="211346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1049280" y="236549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49373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129208" y="44624"/>
            <a:ext cx="903649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smtClean="0">
                <a:solidFill>
                  <a:schemeClr val="tx1"/>
                </a:solidFill>
                <a:cs typeface="Arial" panose="020B0604020202020204" pitchFamily="34" charset="0"/>
              </a:rPr>
              <a:t>Sea ice fast ice maximum thickness values and anomalies by end of April/Mar 2019 (stations</a:t>
            </a:r>
            <a:r>
              <a:rPr lang="en-US" sz="2400" kern="0" dirty="0" smtClean="0">
                <a:solidFill>
                  <a:schemeClr val="tx1"/>
                </a:solidFill>
                <a:cs typeface="Arial" panose="020B0604020202020204" pitchFamily="34" charset="0"/>
              </a:rPr>
              <a:t>)</a:t>
            </a:r>
            <a:endParaRPr lang="ru-RU" sz="2400" kern="0" dirty="0">
              <a:solidFill>
                <a:schemeClr val="tx1"/>
              </a:solidFill>
              <a:cs typeface="Arial" panose="020B0604020202020204" pitchFamily="34"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25" y="836711"/>
            <a:ext cx="4936323" cy="505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220072" y="965046"/>
            <a:ext cx="3888432" cy="1815882"/>
          </a:xfrm>
          <a:prstGeom prst="rect">
            <a:avLst/>
          </a:prstGeom>
        </p:spPr>
        <p:txBody>
          <a:bodyPr wrap="square">
            <a:spAutoFit/>
          </a:bodyPr>
          <a:lstStyle/>
          <a:p>
            <a:r>
              <a:rPr lang="en-US" sz="1600" dirty="0" smtClean="0">
                <a:cs typeface="Arial" panose="020B0604020202020204" pitchFamily="34" charset="0"/>
              </a:rPr>
              <a:t>WMO stations used:</a:t>
            </a:r>
          </a:p>
          <a:p>
            <a:r>
              <a:rPr lang="en-US" sz="1600" dirty="0" smtClean="0">
                <a:solidFill>
                  <a:srgbClr val="0070C0"/>
                </a:solidFill>
                <a:cs typeface="Arial" panose="020B0604020202020204" pitchFamily="34" charset="0"/>
              </a:rPr>
              <a:t>Russia: 12 (</a:t>
            </a:r>
            <a:r>
              <a:rPr lang="en-US" sz="1600" dirty="0" err="1" smtClean="0">
                <a:solidFill>
                  <a:srgbClr val="0070C0"/>
                </a:solidFill>
                <a:cs typeface="Arial" panose="020B0604020202020204" pitchFamily="34" charset="0"/>
              </a:rPr>
              <a:t>Varandey</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Amderma</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Belyi</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Dikson</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Sterlegova</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Cheluskin</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Tiksi</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Kotelnyi</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Sannikova</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Ayon</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Valkarkay</a:t>
            </a:r>
            <a:r>
              <a:rPr lang="en-US" sz="1600" dirty="0" smtClean="0">
                <a:solidFill>
                  <a:srgbClr val="0070C0"/>
                </a:solidFill>
                <a:cs typeface="Arial" panose="020B0604020202020204" pitchFamily="34" charset="0"/>
              </a:rPr>
              <a:t>, </a:t>
            </a:r>
            <a:r>
              <a:rPr lang="en-US" sz="1600" dirty="0" err="1" smtClean="0">
                <a:solidFill>
                  <a:srgbClr val="0070C0"/>
                </a:solidFill>
                <a:cs typeface="Arial" panose="020B0604020202020204" pitchFamily="34" charset="0"/>
              </a:rPr>
              <a:t>Vankarem</a:t>
            </a:r>
            <a:r>
              <a:rPr lang="en-US" sz="1600" dirty="0" smtClean="0">
                <a:solidFill>
                  <a:srgbClr val="0070C0"/>
                </a:solidFill>
                <a:cs typeface="Arial" panose="020B0604020202020204" pitchFamily="34" charset="0"/>
              </a:rPr>
              <a:t>)</a:t>
            </a:r>
            <a:endParaRPr lang="en-US" sz="1600" dirty="0" smtClean="0">
              <a:cs typeface="Arial" panose="020B0604020202020204" pitchFamily="34" charset="0"/>
            </a:endParaRPr>
          </a:p>
          <a:p>
            <a:r>
              <a:rPr lang="en-US" sz="1600" dirty="0" smtClean="0">
                <a:solidFill>
                  <a:srgbClr val="009900"/>
                </a:solidFill>
                <a:cs typeface="Arial" panose="020B0604020202020204" pitchFamily="34" charset="0"/>
              </a:rPr>
              <a:t>Canada: 5 (Eureka, Baker Lake, Cambridge Bay, Resolute, Nain NL)</a:t>
            </a:r>
            <a:endParaRPr lang="en-US" sz="1600" dirty="0">
              <a:solidFill>
                <a:srgbClr val="009900"/>
              </a:solidFill>
              <a:cs typeface="Arial" panose="020B0604020202020204" pitchFamily="34" charset="0"/>
            </a:endParaRPr>
          </a:p>
        </p:txBody>
      </p:sp>
      <p:sp>
        <p:nvSpPr>
          <p:cNvPr id="8" name="Прямоугольник 7"/>
          <p:cNvSpPr/>
          <p:nvPr/>
        </p:nvSpPr>
        <p:spPr>
          <a:xfrm>
            <a:off x="126225" y="5720462"/>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[1989-2019] </a:t>
            </a:r>
            <a:endParaRPr lang="ru-RU" sz="1200" i="1" dirty="0">
              <a:solidFill>
                <a:schemeClr val="accent2"/>
              </a:solidFill>
              <a:cs typeface="Arial" panose="020B0604020202020204" pitchFamily="34" charset="0"/>
            </a:endParaRPr>
          </a:p>
        </p:txBody>
      </p:sp>
      <p:sp>
        <p:nvSpPr>
          <p:cNvPr id="9" name="Прямоугольник 8"/>
          <p:cNvSpPr/>
          <p:nvPr/>
        </p:nvSpPr>
        <p:spPr>
          <a:xfrm>
            <a:off x="7684971" y="6453336"/>
            <a:ext cx="1279517" cy="338554"/>
          </a:xfrm>
          <a:prstGeom prst="rect">
            <a:avLst/>
          </a:prstGeom>
          <a:solidFill>
            <a:schemeClr val="bg1"/>
          </a:solidFill>
        </p:spPr>
        <p:txBody>
          <a:bodyPr wrap="none">
            <a:spAutoFit/>
          </a:bodyPr>
          <a:lstStyle/>
          <a:p>
            <a:r>
              <a:rPr lang="en-US" sz="1600" dirty="0" smtClean="0">
                <a:cs typeface="Arial" panose="020B0604020202020204" pitchFamily="34" charset="0"/>
              </a:rPr>
              <a:t>[AARI, CIS]</a:t>
            </a:r>
            <a:endParaRPr lang="ru-RU" sz="1600" dirty="0">
              <a:cs typeface="Arial" panose="020B0604020202020204" pitchFamily="34" charset="0"/>
            </a:endParaRPr>
          </a:p>
        </p:txBody>
      </p:sp>
      <p:sp>
        <p:nvSpPr>
          <p:cNvPr id="2" name="Прямоугольник 1"/>
          <p:cNvSpPr/>
          <p:nvPr/>
        </p:nvSpPr>
        <p:spPr>
          <a:xfrm>
            <a:off x="5004048" y="2852936"/>
            <a:ext cx="4032448" cy="3416320"/>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800" dirty="0">
                <a:cs typeface="Arial" panose="020B0604020202020204" pitchFamily="34" charset="0"/>
              </a:rPr>
              <a:t>Observed </a:t>
            </a:r>
            <a:r>
              <a:rPr lang="en-US" sz="1800" dirty="0" smtClean="0">
                <a:cs typeface="Arial" panose="020B0604020202020204" pitchFamily="34" charset="0"/>
              </a:rPr>
              <a:t>maximum </a:t>
            </a:r>
            <a:r>
              <a:rPr lang="en-US" sz="1800" dirty="0">
                <a:cs typeface="Arial" panose="020B0604020202020204" pitchFamily="34" charset="0"/>
              </a:rPr>
              <a:t>winter ice thicknesses </a:t>
            </a:r>
            <a:r>
              <a:rPr lang="en-US" sz="1800" dirty="0" smtClean="0">
                <a:cs typeface="Arial" panose="020B0604020202020204" pitchFamily="34" charset="0"/>
              </a:rPr>
              <a:t>slightly less </a:t>
            </a:r>
            <a:r>
              <a:rPr lang="en-US" sz="1800" dirty="0">
                <a:cs typeface="Arial" panose="020B0604020202020204" pitchFamily="34" charset="0"/>
              </a:rPr>
              <a:t>than normal for most of the Arctic seas </a:t>
            </a:r>
          </a:p>
          <a:p>
            <a:pPr marL="285750" indent="-285750">
              <a:buClr>
                <a:srgbClr val="FF0000"/>
              </a:buClr>
              <a:buFont typeface="Wingdings" panose="05000000000000000000" pitchFamily="2" charset="2"/>
              <a:buChar char="v"/>
            </a:pPr>
            <a:r>
              <a:rPr lang="en-US" sz="1800" dirty="0" smtClean="0">
                <a:cs typeface="Arial" panose="020B0604020202020204" pitchFamily="34" charset="0"/>
              </a:rPr>
              <a:t>Thicker ice observed </a:t>
            </a:r>
            <a:r>
              <a:rPr lang="en-US" sz="1800" dirty="0">
                <a:cs typeface="Arial" panose="020B0604020202020204" pitchFamily="34" charset="0"/>
              </a:rPr>
              <a:t>in Kara sea </a:t>
            </a:r>
            <a:endParaRPr lang="en-US" sz="1800" dirty="0" smtClean="0">
              <a:cs typeface="Arial" panose="020B0604020202020204" pitchFamily="34" charset="0"/>
            </a:endParaRPr>
          </a:p>
          <a:p>
            <a:pPr marL="285750" indent="-285750">
              <a:buClr>
                <a:srgbClr val="FF0000"/>
              </a:buClr>
              <a:buFont typeface="Wingdings" panose="05000000000000000000" pitchFamily="2" charset="2"/>
              <a:buChar char="v"/>
            </a:pPr>
            <a:r>
              <a:rPr lang="en-US" sz="1800" dirty="0" smtClean="0">
                <a:cs typeface="Arial" panose="020B0604020202020204" pitchFamily="34" charset="0"/>
              </a:rPr>
              <a:t>Significantly thinner observed in </a:t>
            </a:r>
            <a:r>
              <a:rPr lang="en-US" sz="1800" dirty="0">
                <a:cs typeface="Arial" panose="020B0604020202020204" pitchFamily="34" charset="0"/>
              </a:rPr>
              <a:t>Chukchi Sea region. </a:t>
            </a:r>
            <a:endParaRPr lang="en-US" sz="1800" dirty="0" smtClean="0">
              <a:cs typeface="Arial" panose="020B0604020202020204" pitchFamily="34" charset="0"/>
            </a:endParaRPr>
          </a:p>
          <a:p>
            <a:pPr marL="285750" indent="-285750">
              <a:buClr>
                <a:srgbClr val="FF0000"/>
              </a:buClr>
              <a:buFont typeface="Wingdings" panose="05000000000000000000" pitchFamily="2" charset="2"/>
              <a:buChar char="v"/>
            </a:pPr>
            <a:r>
              <a:rPr lang="en-US" sz="1800" dirty="0" smtClean="0">
                <a:cs typeface="Arial" panose="020B0604020202020204" pitchFamily="34" charset="0"/>
              </a:rPr>
              <a:t>Several stations - </a:t>
            </a:r>
            <a:r>
              <a:rPr lang="en-US" sz="1800" dirty="0">
                <a:cs typeface="Arial" panose="020B0604020202020204" pitchFamily="34" charset="0"/>
              </a:rPr>
              <a:t>Baker Lake, </a:t>
            </a:r>
            <a:r>
              <a:rPr lang="en-US" sz="1800" dirty="0" err="1">
                <a:cs typeface="Arial" panose="020B0604020202020204" pitchFamily="34" charset="0"/>
              </a:rPr>
              <a:t>Tiksi</a:t>
            </a:r>
            <a:r>
              <a:rPr lang="en-US" sz="1800" dirty="0">
                <a:cs typeface="Arial" panose="020B0604020202020204" pitchFamily="34" charset="0"/>
              </a:rPr>
              <a:t>, </a:t>
            </a:r>
            <a:r>
              <a:rPr lang="en-US" sz="1800" dirty="0" err="1">
                <a:cs typeface="Arial" panose="020B0604020202020204" pitchFamily="34" charset="0"/>
              </a:rPr>
              <a:t>Kotelny</a:t>
            </a:r>
            <a:r>
              <a:rPr lang="en-US" sz="1800" dirty="0">
                <a:cs typeface="Arial" panose="020B0604020202020204" pitchFamily="34" charset="0"/>
              </a:rPr>
              <a:t>, North </a:t>
            </a:r>
            <a:r>
              <a:rPr lang="en-US" sz="1800" dirty="0" smtClean="0">
                <a:cs typeface="Arial" panose="020B0604020202020204" pitchFamily="34" charset="0"/>
              </a:rPr>
              <a:t>Pole, </a:t>
            </a:r>
            <a:r>
              <a:rPr lang="en-US" sz="1800" dirty="0">
                <a:cs typeface="Arial" panose="020B0604020202020204" pitchFamily="34" charset="0"/>
              </a:rPr>
              <a:t>recorded </a:t>
            </a:r>
            <a:r>
              <a:rPr lang="en-US" sz="1800" dirty="0" smtClean="0">
                <a:cs typeface="Arial" panose="020B0604020202020204" pitchFamily="34" charset="0"/>
              </a:rPr>
              <a:t>values </a:t>
            </a:r>
            <a:r>
              <a:rPr lang="en-US" sz="1800" dirty="0">
                <a:cs typeface="Arial" panose="020B0604020202020204" pitchFamily="34" charset="0"/>
              </a:rPr>
              <a:t>(201…215 cm) </a:t>
            </a:r>
            <a:r>
              <a:rPr lang="en-US" sz="1800" dirty="0" smtClean="0">
                <a:cs typeface="Arial" panose="020B0604020202020204" pitchFamily="34" charset="0"/>
              </a:rPr>
              <a:t>close </a:t>
            </a:r>
            <a:r>
              <a:rPr lang="en-US" sz="1800" dirty="0">
                <a:cs typeface="Arial" panose="020B0604020202020204" pitchFamily="34" charset="0"/>
              </a:rPr>
              <a:t>to physical maximum for the first year ice</a:t>
            </a:r>
            <a:r>
              <a:rPr lang="en-US" sz="1800" b="0" dirty="0">
                <a:cs typeface="Arial" panose="020B0604020202020204" pitchFamily="34" charset="0"/>
              </a:rPr>
              <a:t>.  </a:t>
            </a:r>
          </a:p>
        </p:txBody>
      </p:sp>
    </p:spTree>
    <p:extLst>
      <p:ext uri="{BB962C8B-B14F-4D97-AF65-F5344CB8AC3E}">
        <p14:creationId xmlns:p14="http://schemas.microsoft.com/office/powerpoint/2010/main" val="3483118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larportal.dk/fileadmin/polarportal/sea/CICE_curve_thick_LA_EN_201905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8500" y="445524"/>
            <a:ext cx="3885500" cy="3285059"/>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342566"/>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348" y="33786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61" y="339159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11" y="337924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6808" y="1878992"/>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1551" y="1878992"/>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4961" y="1878992"/>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520" y="1878992"/>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6808" y="4046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01266" y="416578"/>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3394" y="431873"/>
            <a:ext cx="1478776" cy="155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520" y="44552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21204" y="485473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17348" y="485473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79912" y="486916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 стрелкой 7"/>
          <p:cNvCxnSpPr>
            <a:stCxn id="5" idx="0"/>
          </p:cNvCxnSpPr>
          <p:nvPr/>
        </p:nvCxnSpPr>
        <p:spPr>
          <a:xfrm flipV="1">
            <a:off x="6650167" y="1609432"/>
            <a:ext cx="135431" cy="4073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6330207" y="2016756"/>
            <a:ext cx="639919" cy="338554"/>
          </a:xfrm>
          <a:prstGeom prst="rect">
            <a:avLst/>
          </a:prstGeom>
        </p:spPr>
        <p:txBody>
          <a:bodyPr wrap="none">
            <a:spAutoFit/>
          </a:bodyPr>
          <a:lstStyle/>
          <a:p>
            <a:r>
              <a:rPr lang="en-US" sz="1600" dirty="0" smtClean="0">
                <a:solidFill>
                  <a:schemeClr val="accent6">
                    <a:lumMod val="75000"/>
                  </a:schemeClr>
                </a:solidFill>
                <a:cs typeface="Arial" panose="020B0604020202020204" pitchFamily="34" charset="0"/>
              </a:rPr>
              <a:t>2019</a:t>
            </a:r>
            <a:endParaRPr lang="ru-RU" sz="1400" dirty="0">
              <a:cs typeface="Arial" panose="020B0604020202020204" pitchFamily="34" charset="0"/>
            </a:endParaRPr>
          </a:p>
        </p:txBody>
      </p:sp>
      <p:sp>
        <p:nvSpPr>
          <p:cNvPr id="34" name="Прямоугольник 33"/>
          <p:cNvSpPr/>
          <p:nvPr/>
        </p:nvSpPr>
        <p:spPr>
          <a:xfrm>
            <a:off x="790079" y="1484784"/>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2019</a:t>
            </a:r>
            <a:endParaRPr lang="ru-RU" sz="1200" dirty="0">
              <a:cs typeface="Arial" panose="020B0604020202020204" pitchFamily="34" charset="0"/>
            </a:endParaRPr>
          </a:p>
        </p:txBody>
      </p:sp>
      <p:sp>
        <p:nvSpPr>
          <p:cNvPr id="35" name="Прямоугольник 34"/>
          <p:cNvSpPr/>
          <p:nvPr/>
        </p:nvSpPr>
        <p:spPr>
          <a:xfrm>
            <a:off x="2084689" y="1484784"/>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2018</a:t>
            </a:r>
            <a:endParaRPr lang="ru-RU" sz="1200" dirty="0">
              <a:cs typeface="Arial" panose="020B0604020202020204" pitchFamily="34" charset="0"/>
            </a:endParaRPr>
          </a:p>
        </p:txBody>
      </p:sp>
      <p:sp>
        <p:nvSpPr>
          <p:cNvPr id="36" name="Прямоугольник 35"/>
          <p:cNvSpPr/>
          <p:nvPr/>
        </p:nvSpPr>
        <p:spPr>
          <a:xfrm>
            <a:off x="3293963" y="1491576"/>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2017</a:t>
            </a:r>
            <a:endParaRPr lang="ru-RU" sz="1200" dirty="0">
              <a:cs typeface="Arial" panose="020B0604020202020204" pitchFamily="34" charset="0"/>
            </a:endParaRPr>
          </a:p>
        </p:txBody>
      </p:sp>
      <p:sp>
        <p:nvSpPr>
          <p:cNvPr id="37" name="Прямоугольник 36"/>
          <p:cNvSpPr/>
          <p:nvPr/>
        </p:nvSpPr>
        <p:spPr>
          <a:xfrm>
            <a:off x="4716016" y="1498368"/>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2016</a:t>
            </a:r>
            <a:endParaRPr lang="ru-RU" sz="1200" dirty="0">
              <a:cs typeface="Arial" panose="020B0604020202020204" pitchFamily="34" charset="0"/>
            </a:endParaRPr>
          </a:p>
        </p:txBody>
      </p:sp>
      <p:sp>
        <p:nvSpPr>
          <p:cNvPr id="38" name="Прямоугольник 37"/>
          <p:cNvSpPr/>
          <p:nvPr/>
        </p:nvSpPr>
        <p:spPr>
          <a:xfrm>
            <a:off x="744721" y="2925076"/>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2015</a:t>
            </a:r>
            <a:endParaRPr lang="ru-RU" sz="1200" dirty="0">
              <a:cs typeface="Arial" panose="020B0604020202020204" pitchFamily="34" charset="0"/>
            </a:endParaRPr>
          </a:p>
        </p:txBody>
      </p:sp>
      <p:sp>
        <p:nvSpPr>
          <p:cNvPr id="39" name="Прямоугольник 38"/>
          <p:cNvSpPr/>
          <p:nvPr/>
        </p:nvSpPr>
        <p:spPr>
          <a:xfrm>
            <a:off x="2064234" y="2955093"/>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2014</a:t>
            </a:r>
            <a:endParaRPr lang="ru-RU" sz="1200" dirty="0">
              <a:cs typeface="Arial" panose="020B0604020202020204" pitchFamily="34" charset="0"/>
            </a:endParaRPr>
          </a:p>
        </p:txBody>
      </p:sp>
      <p:sp>
        <p:nvSpPr>
          <p:cNvPr id="40" name="Прямоугольник 39"/>
          <p:cNvSpPr/>
          <p:nvPr/>
        </p:nvSpPr>
        <p:spPr>
          <a:xfrm>
            <a:off x="3302765" y="2955093"/>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2013</a:t>
            </a:r>
            <a:endParaRPr lang="ru-RU" sz="1200" dirty="0">
              <a:cs typeface="Arial" panose="020B0604020202020204" pitchFamily="34" charset="0"/>
            </a:endParaRPr>
          </a:p>
        </p:txBody>
      </p:sp>
      <p:sp>
        <p:nvSpPr>
          <p:cNvPr id="41" name="Прямоугольник 40"/>
          <p:cNvSpPr/>
          <p:nvPr/>
        </p:nvSpPr>
        <p:spPr>
          <a:xfrm>
            <a:off x="4716016" y="2955093"/>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2012</a:t>
            </a:r>
            <a:endParaRPr lang="ru-RU" sz="1200" dirty="0">
              <a:cs typeface="Arial" panose="020B0604020202020204" pitchFamily="34" charset="0"/>
            </a:endParaRPr>
          </a:p>
        </p:txBody>
      </p:sp>
      <p:sp>
        <p:nvSpPr>
          <p:cNvPr id="42" name="Прямоугольник 41"/>
          <p:cNvSpPr/>
          <p:nvPr/>
        </p:nvSpPr>
        <p:spPr>
          <a:xfrm>
            <a:off x="743745" y="4407290"/>
            <a:ext cx="424022"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2011</a:t>
            </a:r>
            <a:endParaRPr lang="ru-RU" sz="1200" dirty="0">
              <a:cs typeface="Arial" panose="020B0604020202020204" pitchFamily="34" charset="0"/>
            </a:endParaRPr>
          </a:p>
        </p:txBody>
      </p:sp>
      <p:sp>
        <p:nvSpPr>
          <p:cNvPr id="43" name="Прямоугольник 42"/>
          <p:cNvSpPr/>
          <p:nvPr/>
        </p:nvSpPr>
        <p:spPr>
          <a:xfrm>
            <a:off x="2064234" y="4400818"/>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2010</a:t>
            </a:r>
            <a:endParaRPr lang="ru-RU" sz="1200" dirty="0">
              <a:cs typeface="Arial" panose="020B0604020202020204" pitchFamily="34" charset="0"/>
            </a:endParaRPr>
          </a:p>
        </p:txBody>
      </p:sp>
      <p:sp>
        <p:nvSpPr>
          <p:cNvPr id="44" name="Прямоугольник 43"/>
          <p:cNvSpPr/>
          <p:nvPr/>
        </p:nvSpPr>
        <p:spPr>
          <a:xfrm>
            <a:off x="3302765" y="4407290"/>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2009</a:t>
            </a:r>
            <a:endParaRPr lang="ru-RU" sz="1200" dirty="0">
              <a:cs typeface="Arial" panose="020B0604020202020204" pitchFamily="34" charset="0"/>
            </a:endParaRPr>
          </a:p>
        </p:txBody>
      </p:sp>
      <p:sp>
        <p:nvSpPr>
          <p:cNvPr id="45" name="Прямоугольник 44"/>
          <p:cNvSpPr/>
          <p:nvPr/>
        </p:nvSpPr>
        <p:spPr>
          <a:xfrm>
            <a:off x="4716016" y="4407290"/>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2008</a:t>
            </a:r>
            <a:endParaRPr lang="ru-RU" sz="1200" dirty="0">
              <a:cs typeface="Arial" panose="020B0604020202020204" pitchFamily="34" charset="0"/>
            </a:endParaRPr>
          </a:p>
        </p:txBody>
      </p:sp>
      <p:sp>
        <p:nvSpPr>
          <p:cNvPr id="46" name="Прямоугольник 45"/>
          <p:cNvSpPr/>
          <p:nvPr/>
        </p:nvSpPr>
        <p:spPr>
          <a:xfrm>
            <a:off x="1977864" y="5919190"/>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2006</a:t>
            </a:r>
            <a:endParaRPr lang="ru-RU" sz="1200" dirty="0">
              <a:cs typeface="Arial" panose="020B0604020202020204" pitchFamily="34" charset="0"/>
            </a:endParaRPr>
          </a:p>
        </p:txBody>
      </p:sp>
      <p:sp>
        <p:nvSpPr>
          <p:cNvPr id="47" name="Прямоугольник 46"/>
          <p:cNvSpPr/>
          <p:nvPr/>
        </p:nvSpPr>
        <p:spPr>
          <a:xfrm>
            <a:off x="3203848" y="5919190"/>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2005</a:t>
            </a:r>
            <a:endParaRPr lang="ru-RU" sz="1200" dirty="0">
              <a:cs typeface="Arial" panose="020B0604020202020204" pitchFamily="34" charset="0"/>
            </a:endParaRPr>
          </a:p>
        </p:txBody>
      </p:sp>
      <p:sp>
        <p:nvSpPr>
          <p:cNvPr id="48" name="Прямоугольник 47"/>
          <p:cNvSpPr/>
          <p:nvPr/>
        </p:nvSpPr>
        <p:spPr>
          <a:xfrm>
            <a:off x="4716016" y="5919190"/>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2004</a:t>
            </a:r>
            <a:endParaRPr lang="ru-RU" sz="1200" dirty="0">
              <a:cs typeface="Arial" panose="020B0604020202020204" pitchFamily="34" charset="0"/>
            </a:endParaRPr>
          </a:p>
        </p:txBody>
      </p:sp>
      <p:sp>
        <p:nvSpPr>
          <p:cNvPr id="7" name="Прямоугольник 6"/>
          <p:cNvSpPr/>
          <p:nvPr/>
        </p:nvSpPr>
        <p:spPr>
          <a:xfrm>
            <a:off x="5842620" y="3861048"/>
            <a:ext cx="3121868" cy="2831544"/>
          </a:xfrm>
          <a:prstGeom prst="rect">
            <a:avLst/>
          </a:prstGeom>
          <a:solidFill>
            <a:schemeClr val="bg1"/>
          </a:solidFill>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800" dirty="0" smtClean="0">
                <a:cs typeface="Arial" panose="020B0604020202020204" pitchFamily="34" charset="0"/>
              </a:rPr>
              <a:t>Models show Arctic ice volume greater or slightly less as in 2018 for JFMA 2019, </a:t>
            </a:r>
          </a:p>
          <a:p>
            <a:pPr marL="285750" indent="-285750">
              <a:buClr>
                <a:srgbClr val="FF0000"/>
              </a:buClr>
              <a:buFont typeface="Wingdings" panose="05000000000000000000" pitchFamily="2" charset="2"/>
              <a:buChar char="v"/>
            </a:pPr>
            <a:r>
              <a:rPr lang="en-US" sz="1800" dirty="0" smtClean="0">
                <a:cs typeface="Arial" panose="020B0604020202020204" pitchFamily="34" charset="0"/>
              </a:rPr>
              <a:t>Similar ice extent means overall ice thicknesses in winter 2019 are comparable to winter 2018</a:t>
            </a:r>
          </a:p>
          <a:p>
            <a:pPr marL="285750" indent="-285750">
              <a:buClr>
                <a:srgbClr val="FF0000"/>
              </a:buClr>
              <a:buFont typeface="Wingdings" panose="05000000000000000000" pitchFamily="2" charset="2"/>
              <a:buChar char="v"/>
            </a:pPr>
            <a:endParaRPr lang="ru-RU" sz="1600" dirty="0">
              <a:cs typeface="Arial" panose="020B0604020202020204" pitchFamily="34" charset="0"/>
            </a:endParaRPr>
          </a:p>
        </p:txBody>
      </p:sp>
      <p:sp>
        <p:nvSpPr>
          <p:cNvPr id="11" name="Прямоугольник 10"/>
          <p:cNvSpPr/>
          <p:nvPr/>
        </p:nvSpPr>
        <p:spPr>
          <a:xfrm>
            <a:off x="179512" y="6381328"/>
            <a:ext cx="3762735" cy="400110"/>
          </a:xfrm>
          <a:prstGeom prst="rect">
            <a:avLst/>
          </a:prstGeom>
          <a:ln w="25400">
            <a:solidFill>
              <a:schemeClr val="accent2"/>
            </a:solidFill>
          </a:ln>
        </p:spPr>
        <p:txBody>
          <a:bodyPr wrap="square">
            <a:spAutoFit/>
          </a:bodyPr>
          <a:lstStyle/>
          <a:p>
            <a:r>
              <a:rPr lang="en-US" sz="1000" b="0" dirty="0" smtClean="0">
                <a:cs typeface="Arial" panose="020B0604020202020204" pitchFamily="34" charset="0"/>
              </a:rPr>
              <a:t>DMI </a:t>
            </a:r>
            <a:r>
              <a:rPr lang="en-US" sz="1000" b="0" dirty="0">
                <a:cs typeface="Arial" panose="020B0604020202020204" pitchFamily="34" charset="0"/>
              </a:rPr>
              <a:t>North Atlantic - Arctic Ocean model </a:t>
            </a:r>
            <a:r>
              <a:rPr lang="en-US" sz="1000" b="0" dirty="0" smtClean="0">
                <a:cs typeface="Arial" panose="020B0604020202020204" pitchFamily="34" charset="0"/>
              </a:rPr>
              <a:t>HYCOM-CICE - </a:t>
            </a:r>
            <a:r>
              <a:rPr lang="en-US" sz="1000" b="0" dirty="0">
                <a:cs typeface="Arial" panose="020B0604020202020204" pitchFamily="34" charset="0"/>
              </a:rPr>
              <a:t>http://</a:t>
            </a:r>
            <a:r>
              <a:rPr lang="en-US" sz="1000" b="0" dirty="0" smtClean="0">
                <a:cs typeface="Arial" panose="020B0604020202020204" pitchFamily="34" charset="0"/>
              </a:rPr>
              <a:t>ocean.dmi.dk/models/hycom.uk.php</a:t>
            </a:r>
            <a:endParaRPr lang="ru-RU" sz="1000" b="0" dirty="0">
              <a:solidFill>
                <a:schemeClr val="accent6">
                  <a:lumMod val="75000"/>
                </a:schemeClr>
              </a:solidFill>
              <a:cs typeface="Arial" panose="020B0604020202020204" pitchFamily="34" charset="0"/>
            </a:endParaRPr>
          </a:p>
        </p:txBody>
      </p:sp>
      <p:sp>
        <p:nvSpPr>
          <p:cNvPr id="18" name="Прямоугольник 17"/>
          <p:cNvSpPr/>
          <p:nvPr/>
        </p:nvSpPr>
        <p:spPr>
          <a:xfrm>
            <a:off x="5700109" y="686652"/>
            <a:ext cx="1464179" cy="253916"/>
          </a:xfrm>
          <a:prstGeom prst="rect">
            <a:avLst/>
          </a:prstGeom>
          <a:solidFill>
            <a:schemeClr val="bg1"/>
          </a:solidFill>
        </p:spPr>
        <p:txBody>
          <a:bodyPr wrap="square">
            <a:spAutoFit/>
          </a:bodyPr>
          <a:lstStyle/>
          <a:p>
            <a:r>
              <a:rPr lang="en-US" sz="1000" dirty="0" smtClean="0">
                <a:cs typeface="Arial" panose="020B0604020202020204" pitchFamily="34" charset="0"/>
              </a:rPr>
              <a:t>[Madsen et al, 2015]</a:t>
            </a:r>
            <a:endParaRPr lang="ru-RU" sz="1000" dirty="0">
              <a:cs typeface="Arial" panose="020B0604020202020204" pitchFamily="34" charset="0"/>
            </a:endParaRPr>
          </a:p>
        </p:txBody>
      </p:sp>
      <p:sp>
        <p:nvSpPr>
          <p:cNvPr id="50" name="Заголовок 1"/>
          <p:cNvSpPr txBox="1">
            <a:spLocks/>
          </p:cNvSpPr>
          <p:nvPr/>
        </p:nvSpPr>
        <p:spPr bwMode="auto">
          <a:xfrm>
            <a:off x="-46484" y="44624"/>
            <a:ext cx="90364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000" kern="0" dirty="0" smtClean="0">
                <a:solidFill>
                  <a:schemeClr val="tx1"/>
                </a:solidFill>
                <a:cs typeface="Arial" panose="020B0604020202020204" pitchFamily="34" charset="0"/>
              </a:rPr>
              <a:t>Sea ice thickness for 15 Mar 2004…2019 and ice volume</a:t>
            </a:r>
            <a:endParaRPr lang="ru-RU" sz="2000" kern="0" dirty="0">
              <a:solidFill>
                <a:schemeClr val="tx1"/>
              </a:solidFill>
              <a:cs typeface="Arial" panose="020B0604020202020204" pitchFamily="34" charset="0"/>
            </a:endParaRPr>
          </a:p>
        </p:txBody>
      </p:sp>
      <p:pic>
        <p:nvPicPr>
          <p:cNvPr id="11270"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940" y="484918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Прямоугольник 52"/>
          <p:cNvSpPr/>
          <p:nvPr/>
        </p:nvSpPr>
        <p:spPr>
          <a:xfrm>
            <a:off x="827584" y="5877272"/>
            <a:ext cx="433896" cy="215444"/>
          </a:xfrm>
          <a:prstGeom prst="rect">
            <a:avLst/>
          </a:prstGeom>
          <a:solidFill>
            <a:schemeClr val="bg1"/>
          </a:solidFill>
        </p:spPr>
        <p:txBody>
          <a:bodyPr wrap="none" lIns="0" tIns="0" rIns="36000" bIns="0">
            <a:spAutoFit/>
          </a:bodyPr>
          <a:lstStyle/>
          <a:p>
            <a:r>
              <a:rPr lang="en-US" sz="1400" dirty="0" smtClean="0">
                <a:cs typeface="Arial" panose="020B0604020202020204" pitchFamily="34" charset="0"/>
              </a:rPr>
              <a:t>2007</a:t>
            </a:r>
            <a:endParaRPr lang="ru-RU" sz="1200" dirty="0">
              <a:cs typeface="Arial" panose="020B0604020202020204" pitchFamily="34" charset="0"/>
            </a:endParaRPr>
          </a:p>
        </p:txBody>
      </p:sp>
    </p:spTree>
    <p:extLst>
      <p:ext uri="{BB962C8B-B14F-4D97-AF65-F5344CB8AC3E}">
        <p14:creationId xmlns:p14="http://schemas.microsoft.com/office/powerpoint/2010/main" val="4069699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17</a:t>
            </a:fld>
            <a:endParaRPr lang="en-CA" altLang="en-US"/>
          </a:p>
        </p:txBody>
      </p:sp>
      <p:sp>
        <p:nvSpPr>
          <p:cNvPr id="5" name="Прямоугольник 4"/>
          <p:cNvSpPr/>
          <p:nvPr/>
        </p:nvSpPr>
        <p:spPr>
          <a:xfrm>
            <a:off x="899592" y="1400577"/>
            <a:ext cx="7848872" cy="3108543"/>
          </a:xfrm>
          <a:prstGeom prst="rect">
            <a:avLst/>
          </a:prstGeom>
        </p:spPr>
        <p:txBody>
          <a:bodyPr wrap="square">
            <a:spAutoFit/>
          </a:bodyPr>
          <a:lstStyle/>
          <a:p>
            <a:r>
              <a:rPr lang="en-US" sz="3600" b="0" dirty="0" smtClean="0">
                <a:solidFill>
                  <a:srgbClr val="00B050"/>
                </a:solidFill>
              </a:rPr>
              <a:t>Solid precipitation (snow): </a:t>
            </a:r>
          </a:p>
          <a:p>
            <a:pPr marL="914400" lvl="1" indent="-457200">
              <a:buFont typeface="Wingdings" panose="05000000000000000000" pitchFamily="2" charset="2"/>
              <a:buChar char="ü"/>
            </a:pPr>
            <a:r>
              <a:rPr lang="en-US" sz="3200" b="0" dirty="0" smtClean="0">
                <a:solidFill>
                  <a:srgbClr val="00B050"/>
                </a:solidFill>
              </a:rPr>
              <a:t>Snow water equivalent (ocean, land)</a:t>
            </a:r>
          </a:p>
          <a:p>
            <a:pPr marL="914400" lvl="1" indent="-457200">
              <a:buFont typeface="Wingdings" panose="05000000000000000000" pitchFamily="2" charset="2"/>
              <a:buChar char="ü"/>
            </a:pPr>
            <a:r>
              <a:rPr lang="en-US" sz="3200" b="0" dirty="0" smtClean="0">
                <a:solidFill>
                  <a:srgbClr val="00B050"/>
                </a:solidFill>
              </a:rPr>
              <a:t>Snow area (land)</a:t>
            </a:r>
          </a:p>
          <a:p>
            <a:pPr lvl="1"/>
            <a:endParaRPr lang="en-US" sz="3200" b="0" dirty="0">
              <a:solidFill>
                <a:srgbClr val="00B050"/>
              </a:solidFill>
            </a:endParaRPr>
          </a:p>
          <a:p>
            <a:pPr lvl="1"/>
            <a:r>
              <a:rPr lang="en-US" sz="3200" b="0" dirty="0" smtClean="0">
                <a:solidFill>
                  <a:srgbClr val="00B050"/>
                </a:solidFill>
              </a:rPr>
              <a:t>Source: </a:t>
            </a:r>
          </a:p>
          <a:p>
            <a:pPr lvl="1"/>
            <a:r>
              <a:rPr lang="en-US" sz="3200" b="0" dirty="0" smtClean="0">
                <a:solidFill>
                  <a:srgbClr val="00B050"/>
                </a:solidFill>
              </a:rPr>
              <a:t>[FMI, ECCC] / GCW</a:t>
            </a:r>
            <a:endParaRPr lang="en-US" sz="3200" b="0" dirty="0">
              <a:solidFill>
                <a:srgbClr val="00B050"/>
              </a:solidFill>
            </a:endParaRPr>
          </a:p>
        </p:txBody>
      </p:sp>
    </p:spTree>
    <p:extLst>
      <p:ext uri="{BB962C8B-B14F-4D97-AF65-F5344CB8AC3E}">
        <p14:creationId xmlns:p14="http://schemas.microsoft.com/office/powerpoint/2010/main" val="2424693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1098"/>
            <a:ext cx="5617444" cy="432048"/>
          </a:xfrm>
        </p:spPr>
        <p:txBody>
          <a:bodyPr/>
          <a:lstStyle/>
          <a:p>
            <a:pPr algn="ctr"/>
            <a:r>
              <a:rPr lang="en-US" sz="2800" dirty="0" smtClean="0">
                <a:solidFill>
                  <a:schemeClr val="tx1"/>
                </a:solidFill>
                <a:cs typeface="Arial" panose="020B0604020202020204" pitchFamily="34" charset="0"/>
              </a:rPr>
              <a:t>Terrestrial and marine snow</a:t>
            </a:r>
            <a:endParaRPr lang="ru-RU" sz="2800" dirty="0">
              <a:solidFill>
                <a:schemeClr val="tx1"/>
              </a:solidFill>
              <a:cs typeface="Arial" panose="020B0604020202020204" pitchFamily="34" charset="0"/>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100" y="939157"/>
            <a:ext cx="3727156" cy="212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836712"/>
            <a:ext cx="3096345" cy="232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79512" y="548681"/>
            <a:ext cx="6696744" cy="26102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13" name="Прямоугольник 12"/>
          <p:cNvSpPr/>
          <p:nvPr/>
        </p:nvSpPr>
        <p:spPr>
          <a:xfrm>
            <a:off x="179512" y="3284984"/>
            <a:ext cx="6696744" cy="3456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5" name="Прямоугольник 24"/>
          <p:cNvSpPr/>
          <p:nvPr/>
        </p:nvSpPr>
        <p:spPr>
          <a:xfrm>
            <a:off x="218643" y="3755992"/>
            <a:ext cx="2348720" cy="400110"/>
          </a:xfrm>
          <a:prstGeom prst="rect">
            <a:avLst/>
          </a:prstGeom>
          <a:solidFill>
            <a:schemeClr val="bg1"/>
          </a:solidFill>
        </p:spPr>
        <p:txBody>
          <a:bodyPr wrap="none">
            <a:spAutoFit/>
          </a:bodyPr>
          <a:lstStyle/>
          <a:p>
            <a:r>
              <a:rPr lang="en-US" sz="2000" dirty="0" smtClean="0">
                <a:cs typeface="Arial" panose="020B0604020202020204" pitchFamily="34" charset="0"/>
              </a:rPr>
              <a:t>Snow area – land </a:t>
            </a:r>
            <a:endParaRPr lang="ru-RU" sz="2000" dirty="0">
              <a:cs typeface="Arial" panose="020B0604020202020204" pitchFamily="34" charset="0"/>
            </a:endParaRPr>
          </a:p>
        </p:txBody>
      </p:sp>
      <p:sp>
        <p:nvSpPr>
          <p:cNvPr id="4" name="Прямоугольник 3"/>
          <p:cNvSpPr/>
          <p:nvPr/>
        </p:nvSpPr>
        <p:spPr>
          <a:xfrm>
            <a:off x="323528" y="404664"/>
            <a:ext cx="5713424" cy="400110"/>
          </a:xfrm>
          <a:prstGeom prst="rect">
            <a:avLst/>
          </a:prstGeom>
          <a:solidFill>
            <a:schemeClr val="bg1"/>
          </a:solidFill>
        </p:spPr>
        <p:txBody>
          <a:bodyPr wrap="none">
            <a:spAutoFit/>
          </a:bodyPr>
          <a:lstStyle/>
          <a:p>
            <a:r>
              <a:rPr lang="en-US" sz="2000" dirty="0" smtClean="0">
                <a:cs typeface="Arial" panose="020B0604020202020204" pitchFamily="34" charset="0"/>
              </a:rPr>
              <a:t>Snow </a:t>
            </a:r>
            <a:r>
              <a:rPr lang="en-US" sz="2000" dirty="0">
                <a:cs typeface="Arial" panose="020B0604020202020204" pitchFamily="34" charset="0"/>
              </a:rPr>
              <a:t>water equivalent (SWE</a:t>
            </a:r>
            <a:r>
              <a:rPr lang="en-US" sz="2000" dirty="0" smtClean="0">
                <a:cs typeface="Arial" panose="020B0604020202020204" pitchFamily="34" charset="0"/>
              </a:rPr>
              <a:t>) – marine + land</a:t>
            </a:r>
            <a:endParaRPr lang="ru-RU" sz="2000" dirty="0">
              <a:cs typeface="Arial" panose="020B0604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66" y="4581128"/>
            <a:ext cx="2316190" cy="18742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847" y="4200335"/>
            <a:ext cx="2278095" cy="18209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3503017"/>
            <a:ext cx="2377524" cy="17981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4536626" y="4200335"/>
            <a:ext cx="2016224" cy="338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2435530" y="4798870"/>
            <a:ext cx="2016224" cy="338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419306" y="5255745"/>
            <a:ext cx="2016224" cy="338336"/>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7020272" y="663074"/>
            <a:ext cx="2016224" cy="4278094"/>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600" b="0" dirty="0" smtClean="0">
                <a:cs typeface="Arial" panose="020B0604020202020204" pitchFamily="34" charset="0"/>
              </a:rPr>
              <a:t>Snow volume on sea ice and land  (snow water equivalent) was higher than on record for the past season</a:t>
            </a:r>
          </a:p>
          <a:p>
            <a:pPr marL="285750" indent="-285750">
              <a:buClr>
                <a:srgbClr val="FF0000"/>
              </a:buClr>
              <a:buFont typeface="Wingdings" panose="05000000000000000000" pitchFamily="2" charset="2"/>
              <a:buChar char="v"/>
            </a:pPr>
            <a:r>
              <a:rPr lang="en-US" sz="1600" b="0" dirty="0" smtClean="0">
                <a:cs typeface="Arial" panose="020B0604020202020204" pitchFamily="34" charset="0"/>
              </a:rPr>
              <a:t>Higher than normal land snow area recorded for Canada and Alaska with lesser than normal for parts of the season for Eurasia region</a:t>
            </a:r>
            <a:endParaRPr lang="ru-RU" sz="1600" b="0" dirty="0"/>
          </a:p>
        </p:txBody>
      </p:sp>
      <p:sp>
        <p:nvSpPr>
          <p:cNvPr id="21" name="Прямоугольник 20"/>
          <p:cNvSpPr/>
          <p:nvPr/>
        </p:nvSpPr>
        <p:spPr>
          <a:xfrm>
            <a:off x="6948264" y="6402814"/>
            <a:ext cx="2114681" cy="338554"/>
          </a:xfrm>
          <a:prstGeom prst="rect">
            <a:avLst/>
          </a:prstGeom>
          <a:solidFill>
            <a:schemeClr val="bg1"/>
          </a:solidFill>
        </p:spPr>
        <p:txBody>
          <a:bodyPr wrap="none">
            <a:spAutoFit/>
          </a:bodyPr>
          <a:lstStyle/>
          <a:p>
            <a:r>
              <a:rPr lang="en-US" sz="1600" dirty="0" smtClean="0">
                <a:cs typeface="Arial" panose="020B0604020202020204" pitchFamily="34" charset="0"/>
              </a:rPr>
              <a:t>[FMI</a:t>
            </a:r>
            <a:r>
              <a:rPr lang="en-US" sz="1600" smtClean="0">
                <a:cs typeface="Arial" panose="020B0604020202020204" pitchFamily="34" charset="0"/>
              </a:rPr>
              <a:t>, ECCC </a:t>
            </a:r>
            <a:r>
              <a:rPr lang="en-US" sz="1600" dirty="0" smtClean="0">
                <a:cs typeface="Arial" panose="020B0604020202020204" pitchFamily="34" charset="0"/>
              </a:rPr>
              <a:t>/ GCW)]</a:t>
            </a:r>
            <a:endParaRPr lang="ru-RU" sz="1600" dirty="0">
              <a:cs typeface="Arial" panose="020B0604020202020204" pitchFamily="34" charset="0"/>
            </a:endParaRPr>
          </a:p>
        </p:txBody>
      </p:sp>
    </p:spTree>
    <p:extLst>
      <p:ext uri="{BB962C8B-B14F-4D97-AF65-F5344CB8AC3E}">
        <p14:creationId xmlns:p14="http://schemas.microsoft.com/office/powerpoint/2010/main" val="3860612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48308"/>
            <a:ext cx="2952328" cy="302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548175"/>
            <a:ext cx="2952908" cy="302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7504" y="30731"/>
            <a:ext cx="7128792" cy="535696"/>
          </a:xfrm>
        </p:spPr>
        <p:txBody>
          <a:bodyPr anchor="t"/>
          <a:lstStyle/>
          <a:p>
            <a:pPr algn="ctr"/>
            <a:r>
              <a:rPr lang="en-US" sz="2800" dirty="0" smtClean="0">
                <a:solidFill>
                  <a:schemeClr val="tx1"/>
                </a:solidFill>
                <a:latin typeface="+mj-lt"/>
              </a:rPr>
              <a:t>Current Ice Conditions (22-23 October 2018)</a:t>
            </a:r>
            <a:endParaRPr lang="en-US" sz="2800" dirty="0">
              <a:solidFill>
                <a:schemeClr val="tx1"/>
              </a:solidFill>
              <a:latin typeface="+mj-lt"/>
            </a:endParaRPr>
          </a:p>
        </p:txBody>
      </p:sp>
      <p:sp>
        <p:nvSpPr>
          <p:cNvPr id="13" name="Прямоугольник 12"/>
          <p:cNvSpPr/>
          <p:nvPr/>
        </p:nvSpPr>
        <p:spPr>
          <a:xfrm>
            <a:off x="6228184" y="555059"/>
            <a:ext cx="2808312" cy="5509200"/>
          </a:xfrm>
          <a:prstGeom prst="rect">
            <a:avLst/>
          </a:prstGeom>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600" b="0" dirty="0">
                <a:cs typeface="Arial" panose="020B0604020202020204" pitchFamily="34" charset="0"/>
              </a:rPr>
              <a:t>High variability of ice conditions </a:t>
            </a:r>
            <a:r>
              <a:rPr lang="en-US" sz="1600" b="0" dirty="0" smtClean="0">
                <a:cs typeface="Arial" panose="020B0604020202020204" pitchFamily="34" charset="0"/>
              </a:rPr>
              <a:t>remains  typical feature for the regional </a:t>
            </a:r>
            <a:r>
              <a:rPr lang="en-US" sz="1600" b="0" dirty="0">
                <a:cs typeface="Arial" panose="020B0604020202020204" pitchFamily="34" charset="0"/>
              </a:rPr>
              <a:t>seas.</a:t>
            </a:r>
            <a:endParaRPr lang="en-US" sz="1600" b="0" dirty="0" smtClean="0"/>
          </a:p>
          <a:p>
            <a:pPr marL="285750" indent="-285750">
              <a:buClr>
                <a:srgbClr val="FF0000"/>
              </a:buClr>
              <a:buFont typeface="Wingdings" panose="05000000000000000000" pitchFamily="2" charset="2"/>
              <a:buChar char="v"/>
            </a:pPr>
            <a:r>
              <a:rPr lang="en-US" sz="1600" b="0" dirty="0" smtClean="0"/>
              <a:t>Till the beginning of May 2019 week westerly and strong northern </a:t>
            </a:r>
            <a:r>
              <a:rPr lang="en-US" sz="1600" b="0" dirty="0"/>
              <a:t>winds </a:t>
            </a:r>
            <a:r>
              <a:rPr lang="en-US" sz="1600" b="0" dirty="0" smtClean="0"/>
              <a:t>(NAO&lt;0</a:t>
            </a:r>
            <a:r>
              <a:rPr lang="en-US" sz="1600" b="0" dirty="0"/>
              <a:t>) in </a:t>
            </a:r>
            <a:r>
              <a:rPr lang="en-US" sz="1600" b="0" dirty="0" smtClean="0"/>
              <a:t>the Barents and partly in the Kara Seas regions continue to preserve negative temperature anomalies</a:t>
            </a:r>
          </a:p>
          <a:p>
            <a:pPr marL="285750" indent="-285750">
              <a:buClr>
                <a:srgbClr val="FF0000"/>
              </a:buClr>
              <a:buFont typeface="Wingdings" panose="05000000000000000000" pitchFamily="2" charset="2"/>
              <a:buChar char="v"/>
            </a:pPr>
            <a:r>
              <a:rPr lang="en-US" sz="1600" b="0" dirty="0" smtClean="0"/>
              <a:t>N Barents Sea preserves a prominent sea ice extent close to normal which will slow melting process</a:t>
            </a:r>
          </a:p>
          <a:p>
            <a:pPr marL="285750" indent="-285750">
              <a:buClr>
                <a:srgbClr val="FF0000"/>
              </a:buClr>
              <a:buFont typeface="Wingdings" panose="05000000000000000000" pitchFamily="2" charset="2"/>
              <a:buChar char="v"/>
            </a:pPr>
            <a:r>
              <a:rPr lang="en-US" sz="1600" b="0" dirty="0" smtClean="0"/>
              <a:t>Contrary Bering and adjacent Chukchi Seas have very mild ice conditions, consequently higher waves </a:t>
            </a:r>
            <a:endParaRPr lang="ru-RU" sz="1600" b="0" dirty="0"/>
          </a:p>
        </p:txBody>
      </p:sp>
      <p:sp>
        <p:nvSpPr>
          <p:cNvPr id="15" name="Заголовок 1"/>
          <p:cNvSpPr txBox="1">
            <a:spLocks/>
          </p:cNvSpPr>
          <p:nvPr/>
        </p:nvSpPr>
        <p:spPr bwMode="auto">
          <a:xfrm>
            <a:off x="576064" y="44624"/>
            <a:ext cx="6228184" cy="51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r>
              <a:rPr lang="en-US" sz="2800" kern="0" dirty="0" smtClean="0">
                <a:solidFill>
                  <a:schemeClr val="tx1"/>
                </a:solidFill>
              </a:rPr>
              <a:t>Current status (2 …. 7 May 2019)</a:t>
            </a:r>
            <a:endParaRPr lang="ru-RU" sz="2800" kern="0" dirty="0">
              <a:solidFill>
                <a:schemeClr val="tx1"/>
              </a:solidFill>
            </a:endParaRPr>
          </a:p>
        </p:txBody>
      </p:sp>
      <p:sp>
        <p:nvSpPr>
          <p:cNvPr id="12" name="Прямоугольник 11"/>
          <p:cNvSpPr/>
          <p:nvPr/>
        </p:nvSpPr>
        <p:spPr>
          <a:xfrm>
            <a:off x="1547664" y="3368025"/>
            <a:ext cx="3170408" cy="276999"/>
          </a:xfrm>
          <a:prstGeom prst="rect">
            <a:avLst/>
          </a:prstGeom>
          <a:solidFill>
            <a:schemeClr val="bg1"/>
          </a:solidFill>
        </p:spPr>
        <p:txBody>
          <a:bodyPr wrap="square">
            <a:spAutoFit/>
          </a:bodyPr>
          <a:lstStyle/>
          <a:p>
            <a:r>
              <a:rPr lang="en-US" sz="1200" dirty="0" smtClean="0"/>
              <a:t>AARI/NIC ice chart </a:t>
            </a:r>
            <a:r>
              <a:rPr lang="en-US" sz="1200" dirty="0"/>
              <a:t>for </a:t>
            </a:r>
            <a:r>
              <a:rPr lang="en-US" sz="1200" dirty="0" smtClean="0"/>
              <a:t>2-7 May 2019</a:t>
            </a:r>
            <a:endParaRPr lang="ru-RU" sz="1200" dirty="0"/>
          </a:p>
        </p:txBody>
      </p:sp>
      <p:pic>
        <p:nvPicPr>
          <p:cNvPr id="2050" name="Picture 2" descr="http://polarportal.dk/fileadmin/polarportal/weather/Wthr_Anom_NAO_LA_EN_201905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66" y="3700636"/>
            <a:ext cx="2848337" cy="2752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olarportal.dk/fileadmin/polarportal/weather/Wthr_Prec_NAO_LA_EN_201905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3675846"/>
            <a:ext cx="2877788" cy="277749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79512" y="6423719"/>
            <a:ext cx="5756526" cy="461665"/>
          </a:xfrm>
          <a:prstGeom prst="rect">
            <a:avLst/>
          </a:prstGeom>
          <a:solidFill>
            <a:schemeClr val="bg1"/>
          </a:solidFill>
        </p:spPr>
        <p:txBody>
          <a:bodyPr wrap="square">
            <a:spAutoFit/>
          </a:bodyPr>
          <a:lstStyle/>
          <a:p>
            <a:pPr algn="ctr"/>
            <a:r>
              <a:rPr lang="en-US" sz="1200" dirty="0" smtClean="0"/>
              <a:t>Surface </a:t>
            </a:r>
            <a:r>
              <a:rPr lang="en-US" sz="1200" dirty="0"/>
              <a:t>air temperature </a:t>
            </a:r>
            <a:r>
              <a:rPr lang="ru-RU" sz="1200" dirty="0"/>
              <a:t>(2</a:t>
            </a:r>
            <a:r>
              <a:rPr lang="en-US" sz="1200" dirty="0"/>
              <a:t>m</a:t>
            </a:r>
            <a:r>
              <a:rPr lang="ru-RU" sz="1200" dirty="0" smtClean="0"/>
              <a:t>)</a:t>
            </a:r>
            <a:r>
              <a:rPr lang="en-US" sz="1200" dirty="0" smtClean="0"/>
              <a:t>,  precipitation anomalies </a:t>
            </a:r>
            <a:r>
              <a:rPr lang="ru-RU" sz="1200" dirty="0" smtClean="0"/>
              <a:t> </a:t>
            </a:r>
            <a:endParaRPr lang="en-US" sz="1200" dirty="0" smtClean="0"/>
          </a:p>
          <a:p>
            <a:pPr algn="ctr"/>
            <a:r>
              <a:rPr lang="en-US" sz="1200" dirty="0" smtClean="0"/>
              <a:t>and </a:t>
            </a:r>
            <a:r>
              <a:rPr lang="en-US" sz="1200" dirty="0"/>
              <a:t>mean wind vectors </a:t>
            </a:r>
            <a:r>
              <a:rPr lang="ru-RU" sz="1200" dirty="0"/>
              <a:t> (10 </a:t>
            </a:r>
            <a:r>
              <a:rPr lang="en-US" sz="1200" dirty="0"/>
              <a:t>m</a:t>
            </a:r>
            <a:r>
              <a:rPr lang="ru-RU" sz="1200" dirty="0"/>
              <a:t>) </a:t>
            </a:r>
            <a:r>
              <a:rPr lang="en-US" sz="1200" dirty="0"/>
              <a:t>for</a:t>
            </a:r>
            <a:r>
              <a:rPr lang="ru-RU" sz="1200" dirty="0"/>
              <a:t> </a:t>
            </a:r>
            <a:r>
              <a:rPr lang="en-US" sz="1200" dirty="0"/>
              <a:t>3</a:t>
            </a:r>
            <a:r>
              <a:rPr lang="ru-RU" sz="1200" dirty="0" smtClean="0"/>
              <a:t>-</a:t>
            </a:r>
            <a:r>
              <a:rPr lang="en-US" sz="1200" dirty="0"/>
              <a:t>7</a:t>
            </a:r>
            <a:r>
              <a:rPr lang="ru-RU" sz="1200" dirty="0" smtClean="0"/>
              <a:t>.</a:t>
            </a:r>
            <a:r>
              <a:rPr lang="en-US" sz="1200" dirty="0" smtClean="0"/>
              <a:t>05.</a:t>
            </a:r>
            <a:r>
              <a:rPr lang="ru-RU" sz="1200" dirty="0" smtClean="0"/>
              <a:t>201</a:t>
            </a:r>
            <a:r>
              <a:rPr lang="en-US" sz="1200" dirty="0"/>
              <a:t>9</a:t>
            </a:r>
            <a:r>
              <a:rPr lang="en-US" sz="1200" dirty="0" smtClean="0"/>
              <a:t> </a:t>
            </a:r>
            <a:r>
              <a:rPr lang="ru-RU" sz="1200" dirty="0" smtClean="0"/>
              <a:t>(</a:t>
            </a:r>
            <a:r>
              <a:rPr lang="en-US" sz="1200" dirty="0"/>
              <a:t>http</a:t>
            </a:r>
            <a:r>
              <a:rPr lang="ru-RU" sz="1200" dirty="0"/>
              <a:t>://</a:t>
            </a:r>
            <a:r>
              <a:rPr lang="en-US" sz="1200" dirty="0" err="1"/>
              <a:t>polarportal</a:t>
            </a:r>
            <a:r>
              <a:rPr lang="ru-RU" sz="1200" dirty="0"/>
              <a:t>.</a:t>
            </a:r>
            <a:r>
              <a:rPr lang="en-US" sz="1200" dirty="0" err="1"/>
              <a:t>dk</a:t>
            </a:r>
            <a:r>
              <a:rPr lang="ru-RU" sz="1200" dirty="0"/>
              <a:t>)</a:t>
            </a:r>
          </a:p>
        </p:txBody>
      </p:sp>
    </p:spTree>
    <p:extLst>
      <p:ext uri="{BB962C8B-B14F-4D97-AF65-F5344CB8AC3E}">
        <p14:creationId xmlns:p14="http://schemas.microsoft.com/office/powerpoint/2010/main" val="185916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88913"/>
            <a:ext cx="8713788" cy="575791"/>
          </a:xfrm>
        </p:spPr>
        <p:txBody>
          <a:bodyPr/>
          <a:lstStyle/>
          <a:p>
            <a:r>
              <a:rPr lang="en-US" dirty="0" smtClean="0"/>
              <a:t>Content of review</a:t>
            </a:r>
            <a:endParaRPr lang="ru-RU" dirty="0"/>
          </a:p>
        </p:txBody>
      </p:sp>
      <p:sp>
        <p:nvSpPr>
          <p:cNvPr id="3" name="Объект 2"/>
          <p:cNvSpPr>
            <a:spLocks noGrp="1"/>
          </p:cNvSpPr>
          <p:nvPr>
            <p:ph idx="1"/>
          </p:nvPr>
        </p:nvSpPr>
        <p:spPr>
          <a:xfrm>
            <a:off x="178692" y="979835"/>
            <a:ext cx="8713788" cy="4897437"/>
          </a:xfrm>
        </p:spPr>
        <p:txBody>
          <a:bodyPr/>
          <a:lstStyle/>
          <a:p>
            <a:r>
              <a:rPr lang="en-US" sz="2000" dirty="0" smtClean="0"/>
              <a:t>Review for 2 periods: </a:t>
            </a:r>
            <a:r>
              <a:rPr lang="en-US" sz="2000" dirty="0"/>
              <a:t>November, December, January 2018/2019 (NDJ) and February, March, April 2019 (FMA)</a:t>
            </a:r>
          </a:p>
          <a:p>
            <a:r>
              <a:rPr lang="en-US" sz="2000" dirty="0" smtClean="0"/>
              <a:t>Atmosphere variables include:</a:t>
            </a:r>
          </a:p>
          <a:p>
            <a:pPr lvl="1">
              <a:buFont typeface="Wingdings" panose="05000000000000000000" pitchFamily="2" charset="2"/>
              <a:buChar char="v"/>
            </a:pPr>
            <a:r>
              <a:rPr lang="en-US" sz="1800" dirty="0" smtClean="0"/>
              <a:t>Atmospheric circulation (mean sea level pressure) and </a:t>
            </a:r>
            <a:r>
              <a:rPr lang="en-US" sz="1800" dirty="0" err="1" smtClean="0"/>
              <a:t>geopotencial</a:t>
            </a:r>
            <a:r>
              <a:rPr lang="en-US" sz="1800" dirty="0" smtClean="0"/>
              <a:t> height)</a:t>
            </a:r>
          </a:p>
          <a:p>
            <a:pPr lvl="1">
              <a:buFont typeface="Wingdings" panose="05000000000000000000" pitchFamily="2" charset="2"/>
              <a:buChar char="v"/>
            </a:pPr>
            <a:r>
              <a:rPr lang="en-US" sz="1800" dirty="0" smtClean="0"/>
              <a:t>Surface air temperature </a:t>
            </a:r>
          </a:p>
          <a:p>
            <a:pPr lvl="1">
              <a:buFont typeface="Wingdings" panose="05000000000000000000" pitchFamily="2" charset="2"/>
              <a:buChar char="v"/>
            </a:pPr>
            <a:r>
              <a:rPr lang="en-US" sz="1800" dirty="0" smtClean="0"/>
              <a:t>Precipitation</a:t>
            </a:r>
          </a:p>
          <a:p>
            <a:r>
              <a:rPr lang="en-US" sz="2000" dirty="0" smtClean="0"/>
              <a:t>Sea ice variables include:</a:t>
            </a:r>
          </a:p>
          <a:p>
            <a:pPr lvl="1">
              <a:buFont typeface="Wingdings" panose="05000000000000000000" pitchFamily="2" charset="2"/>
              <a:buChar char="v"/>
            </a:pPr>
            <a:r>
              <a:rPr lang="en-US" sz="1800" dirty="0" smtClean="0"/>
              <a:t>Ice extent analysis</a:t>
            </a:r>
          </a:p>
          <a:p>
            <a:pPr lvl="1">
              <a:buFont typeface="Wingdings" panose="05000000000000000000" pitchFamily="2" charset="2"/>
              <a:buChar char="v"/>
            </a:pPr>
            <a:r>
              <a:rPr lang="en-US" sz="1800" dirty="0" smtClean="0"/>
              <a:t>Ice conditions analysis</a:t>
            </a:r>
          </a:p>
          <a:p>
            <a:pPr lvl="1">
              <a:buFont typeface="Wingdings" panose="05000000000000000000" pitchFamily="2" charset="2"/>
              <a:buChar char="v"/>
            </a:pPr>
            <a:r>
              <a:rPr lang="en-US" sz="1800" dirty="0"/>
              <a:t>I</a:t>
            </a:r>
            <a:r>
              <a:rPr lang="en-US" sz="1800" dirty="0" smtClean="0"/>
              <a:t>ce thickness observations at coastal stations</a:t>
            </a:r>
          </a:p>
          <a:p>
            <a:pPr lvl="1">
              <a:buFont typeface="Wingdings" panose="05000000000000000000" pitchFamily="2" charset="2"/>
              <a:buChar char="v"/>
            </a:pPr>
            <a:r>
              <a:rPr lang="en-US" sz="1800" dirty="0" smtClean="0"/>
              <a:t>Sea ice thickness and volume reanalysis</a:t>
            </a:r>
          </a:p>
          <a:p>
            <a:r>
              <a:rPr lang="en-US" sz="2000" dirty="0" smtClean="0"/>
              <a:t>Solid precipitation (snow)</a:t>
            </a:r>
          </a:p>
          <a:p>
            <a:r>
              <a:rPr lang="en-US" sz="2000" dirty="0" smtClean="0"/>
              <a:t>Current status</a:t>
            </a:r>
          </a:p>
          <a:p>
            <a:r>
              <a:rPr lang="en-US" sz="2000" dirty="0" smtClean="0"/>
              <a:t>Background slides: highlights and ranks </a:t>
            </a:r>
            <a:endParaRPr lang="en-US" sz="2000" dirty="0"/>
          </a:p>
        </p:txBody>
      </p:sp>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a:t>
            </a:fld>
            <a:endParaRPr lang="en-CA" altLang="en-US"/>
          </a:p>
        </p:txBody>
      </p:sp>
    </p:spTree>
    <p:extLst>
      <p:ext uri="{BB962C8B-B14F-4D97-AF65-F5344CB8AC3E}">
        <p14:creationId xmlns:p14="http://schemas.microsoft.com/office/powerpoint/2010/main" val="1876975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3573463"/>
            <a:ext cx="8713788" cy="1367705"/>
          </a:xfrm>
        </p:spPr>
        <p:txBody>
          <a:bodyPr/>
          <a:lstStyle/>
          <a:p>
            <a:r>
              <a:rPr lang="fr-CA" sz="3600" dirty="0" smtClean="0"/>
              <a:t>Thank you!</a:t>
            </a:r>
            <a:r>
              <a:rPr lang="ru-RU" sz="3600" dirty="0" smtClean="0"/>
              <a:t> </a:t>
            </a:r>
            <a:r>
              <a:rPr lang="fr-CA" sz="3600" dirty="0" smtClean="0"/>
              <a:t>Merci!</a:t>
            </a:r>
            <a:r>
              <a:rPr lang="ru-RU" sz="3600" dirty="0"/>
              <a:t> </a:t>
            </a:r>
            <a:r>
              <a:rPr lang="en-US" sz="3600" dirty="0" err="1"/>
              <a:t>Takk</a:t>
            </a:r>
            <a:r>
              <a:rPr lang="en-US" sz="3600" dirty="0"/>
              <a:t>! </a:t>
            </a:r>
            <a:r>
              <a:rPr lang="ru-RU" sz="3600" dirty="0" smtClean="0"/>
              <a:t>Спасибо!</a:t>
            </a:r>
            <a:r>
              <a:rPr lang="en-US" sz="3600" dirty="0" smtClean="0"/>
              <a:t> </a:t>
            </a:r>
            <a:br>
              <a:rPr lang="en-US" sz="3600" dirty="0" smtClean="0"/>
            </a:br>
            <a:r>
              <a:rPr lang="en-US" sz="3600" dirty="0" err="1" smtClean="0"/>
              <a:t>Tak</a:t>
            </a:r>
            <a:r>
              <a:rPr lang="en-US" sz="3600" dirty="0" smtClean="0"/>
              <a:t>! Tack! </a:t>
            </a:r>
            <a:r>
              <a:rPr lang="en-US" sz="3600" dirty="0" err="1" smtClean="0"/>
              <a:t>Kiitos</a:t>
            </a:r>
            <a:r>
              <a:rPr lang="en-US" sz="3600" dirty="0" smtClean="0"/>
              <a:t>! </a:t>
            </a:r>
            <a:r>
              <a:rPr lang="is-IS" sz="3600" dirty="0" smtClean="0"/>
              <a:t>þakka </a:t>
            </a:r>
            <a:r>
              <a:rPr lang="is-IS" sz="3600" dirty="0"/>
              <a:t>þér </a:t>
            </a:r>
            <a:r>
              <a:rPr lang="is-IS" sz="3600" dirty="0" smtClean="0"/>
              <a:t>fyrir!</a:t>
            </a:r>
            <a:br>
              <a:rPr lang="is-IS" sz="3600" dirty="0" smtClean="0"/>
            </a:br>
            <a:r>
              <a:rPr lang="en-US" sz="3600" dirty="0" err="1" smtClean="0"/>
              <a:t>Giitu</a:t>
            </a:r>
            <a:r>
              <a:rPr lang="en-US" sz="3600" dirty="0" smtClean="0"/>
              <a:t> !</a:t>
            </a:r>
            <a:endParaRPr lang="en-US" sz="3600" dirty="0"/>
          </a:p>
        </p:txBody>
      </p:sp>
      <p:sp>
        <p:nvSpPr>
          <p:cNvPr id="4" name="Slide Number Placeholder 3"/>
          <p:cNvSpPr>
            <a:spLocks noGrp="1"/>
          </p:cNvSpPr>
          <p:nvPr>
            <p:ph type="sldNum" sz="quarter" idx="11"/>
          </p:nvPr>
        </p:nvSpPr>
        <p:spPr/>
        <p:txBody>
          <a:bodyPr/>
          <a:lstStyle/>
          <a:p>
            <a:pPr>
              <a:defRPr/>
            </a:pPr>
            <a:fld id="{C36E2F3D-ED41-402F-A89C-00C2DD08D1F9}" type="slidenum">
              <a:rPr lang="en-CA" altLang="en-US" smtClean="0"/>
              <a:pPr>
                <a:defRPr/>
              </a:pPr>
              <a:t>20</a:t>
            </a:fld>
            <a:endParaRPr lang="en-CA" altLang="en-US"/>
          </a:p>
        </p:txBody>
      </p:sp>
    </p:spTree>
    <p:extLst>
      <p:ext uri="{BB962C8B-B14F-4D97-AF65-F5344CB8AC3E}">
        <p14:creationId xmlns:p14="http://schemas.microsoft.com/office/powerpoint/2010/main" val="1202108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988840"/>
            <a:ext cx="7920880" cy="2664296"/>
          </a:xfrm>
        </p:spPr>
        <p:txBody>
          <a:bodyPr/>
          <a:lstStyle/>
          <a:p>
            <a:r>
              <a:rPr lang="en-US" sz="4000" dirty="0" smtClean="0">
                <a:latin typeface="Arial Black" panose="020B0A04020102020204" pitchFamily="34" charset="0"/>
              </a:rPr>
              <a:t>Background slides</a:t>
            </a:r>
            <a:endParaRPr lang="ru-RU" dirty="0">
              <a:latin typeface="Arial Black" panose="020B0A04020102020204" pitchFamily="34" charset="0"/>
            </a:endParaRPr>
          </a:p>
        </p:txBody>
      </p:sp>
      <p:sp>
        <p:nvSpPr>
          <p:cNvPr id="3" name="Нижний колонтитул 2"/>
          <p:cNvSpPr>
            <a:spLocks noGrp="1"/>
          </p:cNvSpPr>
          <p:nvPr>
            <p:ph type="ftr" sz="quarter" idx="10"/>
          </p:nvPr>
        </p:nvSpPr>
        <p:spPr/>
        <p:txBody>
          <a:bodyPr/>
          <a:lstStyle/>
          <a:p>
            <a:pPr>
              <a:defRPr/>
            </a:pPr>
            <a:endParaRPr lang="en-US" dirty="0"/>
          </a:p>
        </p:txBody>
      </p:sp>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21</a:t>
            </a:fld>
            <a:endParaRPr lang="en-CA" altLang="en-US"/>
          </a:p>
        </p:txBody>
      </p:sp>
    </p:spTree>
    <p:extLst>
      <p:ext uri="{BB962C8B-B14F-4D97-AF65-F5344CB8AC3E}">
        <p14:creationId xmlns:p14="http://schemas.microsoft.com/office/powerpoint/2010/main" val="885692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44624"/>
            <a:ext cx="8713788" cy="648146"/>
          </a:xfrm>
        </p:spPr>
        <p:txBody>
          <a:bodyPr/>
          <a:lstStyle/>
          <a:p>
            <a:pPr algn="ctr"/>
            <a:r>
              <a:rPr lang="en-US" sz="3200" dirty="0" smtClean="0"/>
              <a:t>Arctic Seasonal Highlights</a:t>
            </a:r>
            <a:endParaRPr lang="en-US" sz="3200" dirty="0"/>
          </a:p>
        </p:txBody>
      </p:sp>
      <p:sp>
        <p:nvSpPr>
          <p:cNvPr id="3" name="Content Placeholder 2"/>
          <p:cNvSpPr>
            <a:spLocks noGrp="1"/>
          </p:cNvSpPr>
          <p:nvPr>
            <p:ph idx="1"/>
          </p:nvPr>
        </p:nvSpPr>
        <p:spPr>
          <a:xfrm>
            <a:off x="179512" y="620688"/>
            <a:ext cx="8712968" cy="6120680"/>
          </a:xfrm>
        </p:spPr>
        <p:txBody>
          <a:bodyPr>
            <a:normAutofit/>
          </a:bodyPr>
          <a:lstStyle/>
          <a:p>
            <a:pPr marL="457200" lvl="1" indent="0" algn="ctr">
              <a:buNone/>
            </a:pPr>
            <a:r>
              <a:rPr lang="en-US" sz="1200" b="1" dirty="0" smtClean="0">
                <a:cs typeface="Arial" panose="020B0604020202020204" pitchFamily="34" charset="0"/>
              </a:rPr>
              <a:t>Temperature &amp; Precipitation (NDJ 2018/2019 and FMA 2019)</a:t>
            </a:r>
          </a:p>
          <a:p>
            <a:pPr marL="0" indent="0" algn="just">
              <a:buNone/>
            </a:pPr>
            <a:r>
              <a:rPr lang="en-US" sz="1200" b="1" dirty="0" smtClean="0"/>
              <a:t>Atmospheric circulation: </a:t>
            </a:r>
            <a:r>
              <a:rPr lang="en-US" sz="1200" dirty="0" smtClean="0"/>
              <a:t>For NDJ positive MSLP anomalies dominated over European and west Siberian region with opposite situation in the Atlantic and Alaska regions. That led to prevalence of meridian form of circulation in the troposphere and bi-central polar vortex. For FMA very significant negative anomalies observed in the northern Eurasia and Greenland led to increased cyclonic activity with further increased precipitation. </a:t>
            </a:r>
            <a:endParaRPr lang="en-US" sz="1200" b="1" dirty="0" smtClean="0"/>
          </a:p>
          <a:p>
            <a:pPr marL="0" indent="0" algn="just">
              <a:buNone/>
            </a:pPr>
            <a:r>
              <a:rPr lang="en-US" sz="1200" b="1" dirty="0" smtClean="0"/>
              <a:t>Surface </a:t>
            </a:r>
            <a:r>
              <a:rPr lang="en-US" sz="1200" b="1" dirty="0"/>
              <a:t>air temperature:</a:t>
            </a:r>
            <a:r>
              <a:rPr lang="en-US" sz="1200" dirty="0"/>
              <a:t> The November 2018, December 2018, and January 2019 (NDJ, </a:t>
            </a:r>
            <a:r>
              <a:rPr lang="en-US" sz="1200" b="1" dirty="0">
                <a:solidFill>
                  <a:srgbClr val="FF0000"/>
                </a:solidFill>
              </a:rPr>
              <a:t>winter</a:t>
            </a:r>
            <a:r>
              <a:rPr lang="en-US" sz="1200" dirty="0"/>
              <a:t>) average surface air temperature in the Arctic domain north of 65°N was, in the majority, </a:t>
            </a:r>
            <a:r>
              <a:rPr lang="en-US" sz="1200" b="1" dirty="0">
                <a:solidFill>
                  <a:srgbClr val="FF0000"/>
                </a:solidFill>
              </a:rPr>
              <a:t>above</a:t>
            </a:r>
            <a:r>
              <a:rPr lang="en-US" sz="1200" dirty="0">
                <a:solidFill>
                  <a:srgbClr val="FF0000"/>
                </a:solidFill>
              </a:rPr>
              <a:t> </a:t>
            </a:r>
            <a:r>
              <a:rPr lang="en-US" sz="1200" b="1" dirty="0">
                <a:solidFill>
                  <a:srgbClr val="FF0000"/>
                </a:solidFill>
              </a:rPr>
              <a:t>average</a:t>
            </a:r>
            <a:r>
              <a:rPr lang="en-US" sz="1200" dirty="0"/>
              <a:t>. Using data from NCEP/NCAR reanalysis to rank the average surface air temperature, the NDJ period ranged from the </a:t>
            </a:r>
            <a:r>
              <a:rPr lang="en-US" sz="1200" b="1" dirty="0">
                <a:solidFill>
                  <a:srgbClr val="FF0000"/>
                </a:solidFill>
              </a:rPr>
              <a:t>top 10 warmest</a:t>
            </a:r>
            <a:r>
              <a:rPr lang="en-US" sz="1200" dirty="0">
                <a:solidFill>
                  <a:srgbClr val="FF0000"/>
                </a:solidFill>
              </a:rPr>
              <a:t> </a:t>
            </a:r>
            <a:r>
              <a:rPr lang="en-US" sz="1200" dirty="0"/>
              <a:t>over parts of </a:t>
            </a:r>
            <a:r>
              <a:rPr lang="en-US" sz="1200" b="1" dirty="0">
                <a:solidFill>
                  <a:srgbClr val="FF0000"/>
                </a:solidFill>
              </a:rPr>
              <a:t>Alaska</a:t>
            </a:r>
            <a:r>
              <a:rPr lang="en-US" sz="1200" dirty="0"/>
              <a:t>, </a:t>
            </a:r>
            <a:r>
              <a:rPr lang="en-US" sz="1200" b="1" dirty="0">
                <a:solidFill>
                  <a:srgbClr val="FF0000"/>
                </a:solidFill>
              </a:rPr>
              <a:t>Greenland</a:t>
            </a:r>
            <a:r>
              <a:rPr lang="en-US" sz="1200" dirty="0"/>
              <a:t>, and the </a:t>
            </a:r>
            <a:r>
              <a:rPr lang="en-US" sz="1200" b="1" dirty="0">
                <a:solidFill>
                  <a:srgbClr val="FF0000"/>
                </a:solidFill>
              </a:rPr>
              <a:t>European Arctic</a:t>
            </a:r>
            <a:r>
              <a:rPr lang="en-US" sz="1200" dirty="0"/>
              <a:t>, to the </a:t>
            </a:r>
            <a:r>
              <a:rPr lang="en-US" sz="1200" b="1" dirty="0">
                <a:solidFill>
                  <a:srgbClr val="FF0000"/>
                </a:solidFill>
              </a:rPr>
              <a:t>3rd coldest</a:t>
            </a:r>
            <a:r>
              <a:rPr lang="en-US" sz="1200" dirty="0">
                <a:solidFill>
                  <a:srgbClr val="FF0000"/>
                </a:solidFill>
              </a:rPr>
              <a:t> </a:t>
            </a:r>
            <a:r>
              <a:rPr lang="en-US" sz="1200" dirty="0"/>
              <a:t>(a portion of the </a:t>
            </a:r>
            <a:r>
              <a:rPr lang="en-US" sz="1200" b="1" dirty="0">
                <a:solidFill>
                  <a:srgbClr val="FF0000"/>
                </a:solidFill>
              </a:rPr>
              <a:t>southern Canadian Arctic</a:t>
            </a:r>
            <a:r>
              <a:rPr lang="en-US" sz="1200" dirty="0"/>
              <a:t>) winter in 70 years, since the start of the record in 1949. Over the February, March, and April (FMA, </a:t>
            </a:r>
            <a:r>
              <a:rPr lang="en-US" sz="1200" b="1" dirty="0">
                <a:solidFill>
                  <a:srgbClr val="FF0000"/>
                </a:solidFill>
              </a:rPr>
              <a:t>spring</a:t>
            </a:r>
            <a:r>
              <a:rPr lang="en-US" sz="1200" dirty="0"/>
              <a:t>) 2019 period, average surface air temperature in the Arctic domain north of 65°N was, in the majority, </a:t>
            </a:r>
            <a:r>
              <a:rPr lang="en-US" sz="1200" b="1" dirty="0">
                <a:solidFill>
                  <a:srgbClr val="FF0000"/>
                </a:solidFill>
              </a:rPr>
              <a:t>above average</a:t>
            </a:r>
            <a:r>
              <a:rPr lang="en-US" sz="1200" dirty="0"/>
              <a:t>. Particularly, </a:t>
            </a:r>
            <a:r>
              <a:rPr lang="en-US" sz="1200" b="1" dirty="0">
                <a:solidFill>
                  <a:srgbClr val="FF0000"/>
                </a:solidFill>
              </a:rPr>
              <a:t>Alaska</a:t>
            </a:r>
            <a:r>
              <a:rPr lang="en-US" sz="1200" dirty="0"/>
              <a:t>, </a:t>
            </a:r>
            <a:r>
              <a:rPr lang="en-US" sz="1200" b="1" dirty="0">
                <a:solidFill>
                  <a:srgbClr val="FF0000"/>
                </a:solidFill>
              </a:rPr>
              <a:t>northwestern Canada</a:t>
            </a:r>
            <a:r>
              <a:rPr lang="en-US" sz="1200" dirty="0"/>
              <a:t>, </a:t>
            </a:r>
            <a:r>
              <a:rPr lang="en-US" sz="1200" b="1" dirty="0">
                <a:solidFill>
                  <a:srgbClr val="FF0000"/>
                </a:solidFill>
              </a:rPr>
              <a:t>central Siberia</a:t>
            </a:r>
            <a:r>
              <a:rPr lang="en-US" sz="1200" dirty="0"/>
              <a:t>, and the </a:t>
            </a:r>
            <a:r>
              <a:rPr lang="en-US" sz="1200" b="1" dirty="0">
                <a:solidFill>
                  <a:srgbClr val="FF0000"/>
                </a:solidFill>
              </a:rPr>
              <a:t>Beaufort</a:t>
            </a:r>
            <a:r>
              <a:rPr lang="en-US" sz="1200" b="1" dirty="0"/>
              <a:t>, </a:t>
            </a:r>
            <a:r>
              <a:rPr lang="en-US" sz="1200" b="1" dirty="0">
                <a:solidFill>
                  <a:srgbClr val="FF0000"/>
                </a:solidFill>
              </a:rPr>
              <a:t>Chukchi and Bering Seas</a:t>
            </a:r>
            <a:r>
              <a:rPr lang="en-US" sz="1200" dirty="0">
                <a:solidFill>
                  <a:srgbClr val="FF0000"/>
                </a:solidFill>
              </a:rPr>
              <a:t> </a:t>
            </a:r>
            <a:r>
              <a:rPr lang="en-US" sz="1200" dirty="0"/>
              <a:t>saw their </a:t>
            </a:r>
            <a:r>
              <a:rPr lang="en-US" sz="1200" b="1" dirty="0">
                <a:solidFill>
                  <a:srgbClr val="FF0000"/>
                </a:solidFill>
              </a:rPr>
              <a:t>warmest spring</a:t>
            </a:r>
            <a:r>
              <a:rPr lang="en-US" sz="1200" dirty="0">
                <a:solidFill>
                  <a:srgbClr val="FF0000"/>
                </a:solidFill>
              </a:rPr>
              <a:t> </a:t>
            </a:r>
            <a:r>
              <a:rPr lang="en-US" sz="1200" dirty="0"/>
              <a:t>(FMA) since the start of the record in 1949. On the other hand, average surface air temperature over </a:t>
            </a:r>
            <a:r>
              <a:rPr lang="en-US" sz="1200" b="1" dirty="0">
                <a:solidFill>
                  <a:srgbClr val="FF0000"/>
                </a:solidFill>
              </a:rPr>
              <a:t>eastern Canadian Arctic</a:t>
            </a:r>
            <a:r>
              <a:rPr lang="en-US" sz="1200" dirty="0"/>
              <a:t> for that same time period was only the 30</a:t>
            </a:r>
            <a:r>
              <a:rPr lang="en-US" sz="1200" baseline="30000" dirty="0"/>
              <a:t>th</a:t>
            </a:r>
            <a:r>
              <a:rPr lang="en-US" sz="1200" dirty="0"/>
              <a:t>-45</a:t>
            </a:r>
            <a:r>
              <a:rPr lang="en-US" sz="1200" baseline="30000" dirty="0"/>
              <a:t>th</a:t>
            </a:r>
            <a:r>
              <a:rPr lang="en-US" sz="1200" dirty="0"/>
              <a:t> warmest, that is </a:t>
            </a:r>
            <a:r>
              <a:rPr lang="en-US" sz="1200" b="1" dirty="0">
                <a:solidFill>
                  <a:srgbClr val="FF0000"/>
                </a:solidFill>
              </a:rPr>
              <a:t>near the median</a:t>
            </a:r>
            <a:r>
              <a:rPr lang="en-US" sz="1200" dirty="0">
                <a:solidFill>
                  <a:srgbClr val="FF0000"/>
                </a:solidFill>
              </a:rPr>
              <a:t> </a:t>
            </a:r>
            <a:r>
              <a:rPr lang="en-US" sz="1200" dirty="0"/>
              <a:t>for the same period</a:t>
            </a:r>
            <a:r>
              <a:rPr lang="en-US" sz="1200" dirty="0" smtClean="0"/>
              <a:t>.</a:t>
            </a:r>
            <a:r>
              <a:rPr lang="en-US" sz="1200" dirty="0"/>
              <a:t> </a:t>
            </a:r>
          </a:p>
          <a:p>
            <a:pPr marL="0" indent="0">
              <a:buNone/>
            </a:pPr>
            <a:r>
              <a:rPr lang="en-US" sz="1200" b="1" dirty="0"/>
              <a:t>Precipitation: </a:t>
            </a:r>
            <a:r>
              <a:rPr lang="en-US" sz="1200" b="1" dirty="0">
                <a:solidFill>
                  <a:srgbClr val="FF0000"/>
                </a:solidFill>
              </a:rPr>
              <a:t>Siberia </a:t>
            </a:r>
            <a:r>
              <a:rPr lang="en-US" sz="1200" dirty="0"/>
              <a:t>saw their </a:t>
            </a:r>
            <a:r>
              <a:rPr lang="en-US" sz="1200" b="1" dirty="0">
                <a:solidFill>
                  <a:srgbClr val="FF0000"/>
                </a:solidFill>
              </a:rPr>
              <a:t>driest winter</a:t>
            </a:r>
            <a:r>
              <a:rPr lang="en-US" sz="1200" dirty="0">
                <a:solidFill>
                  <a:srgbClr val="FF0000"/>
                </a:solidFill>
              </a:rPr>
              <a:t> </a:t>
            </a:r>
            <a:r>
              <a:rPr lang="en-US" sz="1200" dirty="0"/>
              <a:t>(NDJ) in the 70-year record. The southern portion of the Canadian Arctic saw their driest spring (FMA) in the 70-year record, while </a:t>
            </a:r>
            <a:r>
              <a:rPr lang="en-US" sz="1200" b="1" dirty="0">
                <a:solidFill>
                  <a:srgbClr val="FF0000"/>
                </a:solidFill>
              </a:rPr>
              <a:t>northeastern Siberia</a:t>
            </a:r>
            <a:r>
              <a:rPr lang="en-US" sz="1200" dirty="0">
                <a:solidFill>
                  <a:srgbClr val="FF0000"/>
                </a:solidFill>
              </a:rPr>
              <a:t> </a:t>
            </a:r>
            <a:r>
              <a:rPr lang="en-US" sz="1200" dirty="0"/>
              <a:t>and a portion of the </a:t>
            </a:r>
            <a:r>
              <a:rPr lang="en-US" sz="1200" b="1" dirty="0">
                <a:solidFill>
                  <a:srgbClr val="FF0000"/>
                </a:solidFill>
              </a:rPr>
              <a:t>Arctic Ocean</a:t>
            </a:r>
            <a:r>
              <a:rPr lang="en-US" sz="1200" dirty="0">
                <a:solidFill>
                  <a:srgbClr val="FF0000"/>
                </a:solidFill>
              </a:rPr>
              <a:t> </a:t>
            </a:r>
            <a:r>
              <a:rPr lang="en-US" sz="1200" dirty="0"/>
              <a:t>saw their </a:t>
            </a:r>
            <a:r>
              <a:rPr lang="en-US" sz="1200" b="1" dirty="0">
                <a:solidFill>
                  <a:srgbClr val="FF0000"/>
                </a:solidFill>
              </a:rPr>
              <a:t>wettest spring</a:t>
            </a:r>
            <a:r>
              <a:rPr lang="en-US" sz="1200" dirty="0">
                <a:solidFill>
                  <a:srgbClr val="FF0000"/>
                </a:solidFill>
              </a:rPr>
              <a:t> </a:t>
            </a:r>
            <a:r>
              <a:rPr lang="en-US" sz="1200" dirty="0"/>
              <a:t>on record.</a:t>
            </a:r>
          </a:p>
          <a:p>
            <a:pPr marL="0" indent="0" algn="ctr">
              <a:buNone/>
            </a:pPr>
            <a:r>
              <a:rPr lang="en-US" sz="1200" b="1" dirty="0" smtClean="0">
                <a:cs typeface="Arial" panose="020B0604020202020204" pitchFamily="34" charset="0"/>
              </a:rPr>
              <a:t>Arctic (NH) Sea Ice </a:t>
            </a:r>
            <a:r>
              <a:rPr lang="en-US" sz="1200" b="1" dirty="0">
                <a:cs typeface="Arial" panose="020B0604020202020204" pitchFamily="34" charset="0"/>
              </a:rPr>
              <a:t>(NDJ 2018/2019 and FMA 2019) </a:t>
            </a:r>
            <a:endParaRPr lang="en-US" sz="1200" b="1" dirty="0" smtClean="0">
              <a:cs typeface="Arial" panose="020B0604020202020204" pitchFamily="34" charset="0"/>
            </a:endParaRPr>
          </a:p>
          <a:p>
            <a:pPr marL="0" indent="0" algn="just">
              <a:buNone/>
            </a:pPr>
            <a:r>
              <a:rPr lang="en-US" sz="1200" b="1" dirty="0" smtClean="0">
                <a:cs typeface="Arial" panose="020B0604020202020204" pitchFamily="34" charset="0"/>
              </a:rPr>
              <a:t>Sea ice: </a:t>
            </a:r>
            <a:r>
              <a:rPr lang="en-US" sz="1200" dirty="0" smtClean="0">
                <a:cs typeface="Arial" panose="020B0604020202020204" pitchFamily="34" charset="0"/>
              </a:rPr>
              <a:t>The winter </a:t>
            </a:r>
            <a:r>
              <a:rPr lang="en-US" sz="1200" b="1" dirty="0" smtClean="0">
                <a:solidFill>
                  <a:srgbClr val="FF0000"/>
                </a:solidFill>
                <a:cs typeface="Arial" panose="020B0604020202020204" pitchFamily="34" charset="0"/>
              </a:rPr>
              <a:t>maximum sea </a:t>
            </a:r>
            <a:r>
              <a:rPr lang="en-US" sz="1200" b="1" dirty="0">
                <a:solidFill>
                  <a:srgbClr val="FF0000"/>
                </a:solidFill>
                <a:cs typeface="Arial" panose="020B0604020202020204" pitchFamily="34" charset="0"/>
              </a:rPr>
              <a:t>ice extent </a:t>
            </a:r>
            <a:r>
              <a:rPr lang="en-US" sz="1200" dirty="0" smtClean="0">
                <a:cs typeface="Arial" panose="020B0604020202020204" pitchFamily="34" charset="0"/>
              </a:rPr>
              <a:t>(14.89 </a:t>
            </a:r>
            <a:r>
              <a:rPr lang="en-US" sz="1200" dirty="0" err="1">
                <a:cs typeface="Arial" panose="020B0604020202020204" pitchFamily="34" charset="0"/>
              </a:rPr>
              <a:t>mln</a:t>
            </a:r>
            <a:r>
              <a:rPr lang="en-US" sz="1200" dirty="0">
                <a:cs typeface="Arial" panose="020B0604020202020204" pitchFamily="34" charset="0"/>
              </a:rPr>
              <a:t> km</a:t>
            </a:r>
            <a:r>
              <a:rPr lang="en-US" sz="1200" baseline="30000" dirty="0">
                <a:cs typeface="Arial" panose="020B0604020202020204" pitchFamily="34" charset="0"/>
              </a:rPr>
              <a:t>2</a:t>
            </a:r>
            <a:r>
              <a:rPr lang="en-US" sz="1200" dirty="0">
                <a:cs typeface="Arial" panose="020B0604020202020204" pitchFamily="34" charset="0"/>
              </a:rPr>
              <a:t>), reached on </a:t>
            </a:r>
            <a:r>
              <a:rPr lang="en-US" sz="1200" dirty="0" smtClean="0">
                <a:cs typeface="Arial" panose="020B0604020202020204" pitchFamily="34" charset="0"/>
              </a:rPr>
              <a:t>11/03</a:t>
            </a:r>
            <a:r>
              <a:rPr lang="en-US" sz="1200" b="1" dirty="0" smtClean="0">
                <a:solidFill>
                  <a:srgbClr val="FF0000"/>
                </a:solidFill>
                <a:cs typeface="Arial" panose="020B0604020202020204" pitchFamily="34" charset="0"/>
              </a:rPr>
              <a:t>, was </a:t>
            </a:r>
            <a:r>
              <a:rPr lang="en-US" sz="1200" b="1" dirty="0">
                <a:solidFill>
                  <a:srgbClr val="FF0000"/>
                </a:solidFill>
                <a:cs typeface="Arial" panose="020B0604020202020204" pitchFamily="34" charset="0"/>
              </a:rPr>
              <a:t>the </a:t>
            </a:r>
            <a:r>
              <a:rPr lang="en-US" sz="1200" b="1" dirty="0" smtClean="0">
                <a:solidFill>
                  <a:srgbClr val="FF0000"/>
                </a:solidFill>
                <a:cs typeface="Arial" panose="020B0604020202020204" pitchFamily="34" charset="0"/>
              </a:rPr>
              <a:t>7</a:t>
            </a:r>
            <a:r>
              <a:rPr lang="en-US" sz="1200" b="1" baseline="30000" dirty="0" smtClean="0">
                <a:solidFill>
                  <a:srgbClr val="FF0000"/>
                </a:solidFill>
                <a:cs typeface="Arial" panose="020B0604020202020204" pitchFamily="34" charset="0"/>
              </a:rPr>
              <a:t>th</a:t>
            </a:r>
            <a:r>
              <a:rPr lang="en-US" sz="1200" b="1" dirty="0" smtClean="0">
                <a:solidFill>
                  <a:srgbClr val="FF0000"/>
                </a:solidFill>
                <a:cs typeface="Arial" panose="020B0604020202020204" pitchFamily="34" charset="0"/>
              </a:rPr>
              <a:t> </a:t>
            </a:r>
            <a:r>
              <a:rPr lang="en-US" sz="1200" b="1" dirty="0">
                <a:solidFill>
                  <a:srgbClr val="FF0000"/>
                </a:solidFill>
                <a:cs typeface="Arial" panose="020B0604020202020204" pitchFamily="34" charset="0"/>
              </a:rPr>
              <a:t>minimum in row since 1979 </a:t>
            </a:r>
            <a:r>
              <a:rPr lang="en-US" sz="1200" dirty="0">
                <a:cs typeface="Arial" panose="020B0604020202020204" pitchFamily="34" charset="0"/>
              </a:rPr>
              <a:t>(</a:t>
            </a:r>
            <a:r>
              <a:rPr lang="en-US" sz="1200" dirty="0" smtClean="0">
                <a:cs typeface="Arial" panose="020B0604020202020204" pitchFamily="34" charset="0"/>
              </a:rPr>
              <a:t>2018 </a:t>
            </a:r>
            <a:r>
              <a:rPr lang="en-US" sz="1200" dirty="0">
                <a:cs typeface="Arial" panose="020B0604020202020204" pitchFamily="34" charset="0"/>
              </a:rPr>
              <a:t>– </a:t>
            </a:r>
            <a:r>
              <a:rPr lang="en-US" sz="1200" dirty="0" smtClean="0">
                <a:cs typeface="Arial" panose="020B0604020202020204" pitchFamily="34" charset="0"/>
              </a:rPr>
              <a:t>2</a:t>
            </a:r>
            <a:r>
              <a:rPr lang="en-US" sz="1200" baseline="30000" dirty="0" smtClean="0">
                <a:cs typeface="Arial" panose="020B0604020202020204" pitchFamily="34" charset="0"/>
              </a:rPr>
              <a:t>nd</a:t>
            </a:r>
            <a:r>
              <a:rPr lang="en-US" sz="1200" dirty="0" smtClean="0">
                <a:cs typeface="Arial" panose="020B0604020202020204" pitchFamily="34" charset="0"/>
              </a:rPr>
              <a:t>), </a:t>
            </a:r>
            <a:r>
              <a:rPr lang="en-US" sz="1200" dirty="0">
                <a:cs typeface="Arial" panose="020B0604020202020204" pitchFamily="34" charset="0"/>
              </a:rPr>
              <a:t>with the maximum </a:t>
            </a:r>
            <a:r>
              <a:rPr lang="en-US" sz="1200" dirty="0" smtClean="0">
                <a:cs typeface="Arial" panose="020B0604020202020204" pitchFamily="34" charset="0"/>
              </a:rPr>
              <a:t>winter sea </a:t>
            </a:r>
            <a:r>
              <a:rPr lang="en-US" sz="1200" dirty="0">
                <a:cs typeface="Arial" panose="020B0604020202020204" pitchFamily="34" charset="0"/>
              </a:rPr>
              <a:t>ice extent observed in </a:t>
            </a:r>
            <a:r>
              <a:rPr lang="en-US" sz="1200" dirty="0" smtClean="0">
                <a:cs typeface="Arial" panose="020B0604020202020204" pitchFamily="34" charset="0"/>
              </a:rPr>
              <a:t>1979 (16.77 </a:t>
            </a:r>
            <a:r>
              <a:rPr lang="en-US" sz="1200" dirty="0" err="1">
                <a:cs typeface="Arial" panose="020B0604020202020204" pitchFamily="34" charset="0"/>
              </a:rPr>
              <a:t>mln</a:t>
            </a:r>
            <a:r>
              <a:rPr lang="en-US" sz="1200" dirty="0">
                <a:cs typeface="Arial" panose="020B0604020202020204" pitchFamily="34" charset="0"/>
              </a:rPr>
              <a:t> km</a:t>
            </a:r>
            <a:r>
              <a:rPr lang="en-US" sz="1200" baseline="30000" dirty="0">
                <a:cs typeface="Arial" panose="020B0604020202020204" pitchFamily="34" charset="0"/>
              </a:rPr>
              <a:t>2</a:t>
            </a:r>
            <a:r>
              <a:rPr lang="en-US" sz="1200" dirty="0" smtClean="0">
                <a:cs typeface="Arial" panose="020B0604020202020204" pitchFamily="34" charset="0"/>
              </a:rPr>
              <a:t>). Estimates of the sea ice volume, based on numerical reanalysis (HYCOM-CICE, PIOMAS), show slightly  higher or similar to 2018 values and significantly higher than in 2016-2017. Observed at coastal stations </a:t>
            </a:r>
            <a:r>
              <a:rPr lang="en-US" sz="1200" b="1" dirty="0" smtClean="0">
                <a:solidFill>
                  <a:srgbClr val="FF0000"/>
                </a:solidFill>
                <a:cs typeface="Arial" panose="020B0604020202020204" pitchFamily="34" charset="0"/>
              </a:rPr>
              <a:t>maximum winter ice thicknesses</a:t>
            </a:r>
            <a:r>
              <a:rPr lang="en-US" sz="1200" dirty="0" smtClean="0">
                <a:cs typeface="Arial" panose="020B0604020202020204" pitchFamily="34" charset="0"/>
              </a:rPr>
              <a:t> was slightly </a:t>
            </a:r>
            <a:r>
              <a:rPr lang="en-US" sz="1200" b="1" dirty="0" smtClean="0">
                <a:solidFill>
                  <a:srgbClr val="FF0000"/>
                </a:solidFill>
                <a:cs typeface="Arial" panose="020B0604020202020204" pitchFamily="34" charset="0"/>
              </a:rPr>
              <a:t>less than normal </a:t>
            </a:r>
            <a:r>
              <a:rPr lang="en-US" sz="1200" dirty="0" smtClean="0">
                <a:cs typeface="Arial" panose="020B0604020202020204" pitchFamily="34" charset="0"/>
              </a:rPr>
              <a:t>for most of the Arctic seas with some positive anomalies observed in Kara sea and significant negative anomalies in Chukchi Sea region. At several stations Baker Lake, </a:t>
            </a:r>
            <a:r>
              <a:rPr lang="en-US" sz="1200" dirty="0" err="1" smtClean="0">
                <a:cs typeface="Arial" panose="020B0604020202020204" pitchFamily="34" charset="0"/>
              </a:rPr>
              <a:t>Tiksi</a:t>
            </a:r>
            <a:r>
              <a:rPr lang="en-US" sz="1200" dirty="0" smtClean="0">
                <a:cs typeface="Arial" panose="020B0604020202020204" pitchFamily="34" charset="0"/>
              </a:rPr>
              <a:t>, </a:t>
            </a:r>
            <a:r>
              <a:rPr lang="en-US" sz="1200" dirty="0" err="1" smtClean="0">
                <a:cs typeface="Arial" panose="020B0604020202020204" pitchFamily="34" charset="0"/>
              </a:rPr>
              <a:t>Kotelny</a:t>
            </a:r>
            <a:r>
              <a:rPr lang="en-US" sz="1200" dirty="0" smtClean="0">
                <a:cs typeface="Arial" panose="020B0604020202020204" pitchFamily="34" charset="0"/>
              </a:rPr>
              <a:t>, North Pole) recorded vales (201…215 cm) were close to physical maximum for the first year ice.  </a:t>
            </a:r>
          </a:p>
          <a:p>
            <a:pPr marL="0" indent="0" algn="just">
              <a:buNone/>
            </a:pPr>
            <a:r>
              <a:rPr lang="en-US" sz="1200" b="1" dirty="0" smtClean="0">
                <a:solidFill>
                  <a:srgbClr val="FF0000"/>
                </a:solidFill>
                <a:cs typeface="Arial" panose="020B0604020202020204" pitchFamily="34" charset="0"/>
              </a:rPr>
              <a:t>High </a:t>
            </a:r>
            <a:r>
              <a:rPr lang="en-US" sz="1200" b="1" dirty="0">
                <a:solidFill>
                  <a:srgbClr val="FF0000"/>
                </a:solidFill>
                <a:cs typeface="Arial" panose="020B0604020202020204" pitchFamily="34" charset="0"/>
              </a:rPr>
              <a:t>variability of ice conditions </a:t>
            </a:r>
            <a:r>
              <a:rPr lang="en-US" sz="1200" dirty="0" smtClean="0">
                <a:cs typeface="Arial" panose="020B0604020202020204" pitchFamily="34" charset="0"/>
              </a:rPr>
              <a:t>was recorded during the observed period for some of the regional seas. The thermal and wind patterns during winter 2018-2019 led to </a:t>
            </a:r>
            <a:r>
              <a:rPr lang="en-US" sz="1200" b="1" dirty="0" smtClean="0">
                <a:solidFill>
                  <a:srgbClr val="FF0000"/>
                </a:solidFill>
                <a:cs typeface="Arial" panose="020B0604020202020204" pitchFamily="34" charset="0"/>
              </a:rPr>
              <a:t>extreme low ice extent </a:t>
            </a:r>
            <a:r>
              <a:rPr lang="en-US" sz="1200" dirty="0" smtClean="0">
                <a:cs typeface="Arial" panose="020B0604020202020204" pitchFamily="34" charset="0"/>
              </a:rPr>
              <a:t>in </a:t>
            </a:r>
            <a:r>
              <a:rPr lang="en-US" sz="1200" b="1" dirty="0" smtClean="0">
                <a:solidFill>
                  <a:srgbClr val="FF0000"/>
                </a:solidFill>
                <a:cs typeface="Arial" panose="020B0604020202020204" pitchFamily="34" charset="0"/>
              </a:rPr>
              <a:t>Bering Sea </a:t>
            </a:r>
            <a:r>
              <a:rPr lang="en-US" sz="1200" dirty="0" smtClean="0">
                <a:cs typeface="Arial" panose="020B0604020202020204" pitchFamily="34" charset="0"/>
              </a:rPr>
              <a:t>with close to normal ice extent in the adjacent Sea of Okhotsk. Predominance of northerly winds in the </a:t>
            </a:r>
            <a:r>
              <a:rPr lang="en-US" sz="1200" b="1" dirty="0" smtClean="0">
                <a:solidFill>
                  <a:srgbClr val="FF0000"/>
                </a:solidFill>
                <a:cs typeface="Arial" panose="020B0604020202020204" pitchFamily="34" charset="0"/>
              </a:rPr>
              <a:t>Barents Sea </a:t>
            </a:r>
            <a:r>
              <a:rPr lang="en-US" sz="1200" dirty="0" smtClean="0">
                <a:cs typeface="Arial" panose="020B0604020202020204" pitchFamily="34" charset="0"/>
              </a:rPr>
              <a:t>region since Jan 2019 led to </a:t>
            </a:r>
            <a:r>
              <a:rPr lang="en-US" sz="1200" b="1" dirty="0" smtClean="0">
                <a:solidFill>
                  <a:srgbClr val="FF0000"/>
                </a:solidFill>
                <a:cs typeface="Arial" panose="020B0604020202020204" pitchFamily="34" charset="0"/>
              </a:rPr>
              <a:t>close to normal ice extent </a:t>
            </a:r>
            <a:r>
              <a:rPr lang="en-US" sz="1200" dirty="0" smtClean="0">
                <a:cs typeface="Arial" panose="020B0604020202020204" pitchFamily="34" charset="0"/>
              </a:rPr>
              <a:t>in the northern part of this area which is opposite both to autumn 2018 as well as last decade situation. </a:t>
            </a:r>
          </a:p>
        </p:txBody>
      </p:sp>
      <p:sp>
        <p:nvSpPr>
          <p:cNvPr id="4" name="Левая фигурная скобка 3"/>
          <p:cNvSpPr/>
          <p:nvPr/>
        </p:nvSpPr>
        <p:spPr>
          <a:xfrm>
            <a:off x="7092280" y="4149080"/>
            <a:ext cx="72008" cy="45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2021082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0311" y="4847094"/>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4306" y="4872496"/>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0905" y="4847094"/>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07" y="2765194"/>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4306" y="2708920"/>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0905" y="2708920"/>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23</a:t>
            </a:fld>
            <a:endParaRPr lang="en-CA" altLang="en-US"/>
          </a:p>
        </p:txBody>
      </p:sp>
      <p:sp>
        <p:nvSpPr>
          <p:cNvPr id="5" name="Title 1"/>
          <p:cNvSpPr txBox="1">
            <a:spLocks/>
          </p:cNvSpPr>
          <p:nvPr/>
        </p:nvSpPr>
        <p:spPr bwMode="auto">
          <a:xfrm>
            <a:off x="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1800" kern="0" dirty="0" smtClean="0">
                <a:solidFill>
                  <a:schemeClr val="tx1"/>
                </a:solidFill>
              </a:rPr>
              <a:t>NDJ 2018/2019 atmospheric circulation (reanalysis)</a:t>
            </a:r>
            <a:endParaRPr lang="en-US" sz="2400" kern="0" dirty="0">
              <a:solidFill>
                <a:schemeClr val="tx1"/>
              </a:solidFill>
            </a:endParaRPr>
          </a:p>
        </p:txBody>
      </p:sp>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12" y="332656"/>
            <a:ext cx="3256384" cy="266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0528" y="3226302"/>
            <a:ext cx="1745994" cy="1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7664" y="3212976"/>
            <a:ext cx="1745994" cy="1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7584" y="4738470"/>
            <a:ext cx="1745994" cy="1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99912" y="571298"/>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20152" y="557972"/>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4368" y="557972"/>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051720" y="2339588"/>
            <a:ext cx="889987" cy="369332"/>
          </a:xfrm>
          <a:prstGeom prst="rect">
            <a:avLst/>
          </a:prstGeom>
          <a:solidFill>
            <a:schemeClr val="bg1"/>
          </a:solidFill>
        </p:spPr>
        <p:txBody>
          <a:bodyPr wrap="none">
            <a:spAutoFit/>
          </a:bodyPr>
          <a:lstStyle/>
          <a:p>
            <a:r>
              <a:rPr lang="en-US" sz="1800" kern="0" dirty="0" smtClean="0"/>
              <a:t>MSLP </a:t>
            </a:r>
            <a:endParaRPr lang="ru-RU" sz="1800" dirty="0"/>
          </a:p>
        </p:txBody>
      </p:sp>
      <p:sp>
        <p:nvSpPr>
          <p:cNvPr id="27" name="Прямоугольник 26"/>
          <p:cNvSpPr/>
          <p:nvPr/>
        </p:nvSpPr>
        <p:spPr>
          <a:xfrm>
            <a:off x="792634" y="4221088"/>
            <a:ext cx="662361" cy="307777"/>
          </a:xfrm>
          <a:prstGeom prst="rect">
            <a:avLst/>
          </a:prstGeom>
          <a:solidFill>
            <a:schemeClr val="bg1"/>
          </a:solidFill>
        </p:spPr>
        <p:txBody>
          <a:bodyPr wrap="none">
            <a:spAutoFit/>
          </a:bodyPr>
          <a:lstStyle/>
          <a:p>
            <a:r>
              <a:rPr lang="en-US" sz="1400" kern="0" dirty="0"/>
              <a:t>H</a:t>
            </a:r>
            <a:r>
              <a:rPr lang="en-US" sz="1400" kern="0" dirty="0" smtClean="0"/>
              <a:t>500 </a:t>
            </a:r>
            <a:endParaRPr lang="ru-RU" sz="1800" dirty="0"/>
          </a:p>
        </p:txBody>
      </p:sp>
      <p:sp>
        <p:nvSpPr>
          <p:cNvPr id="28" name="Прямоугольник 27"/>
          <p:cNvSpPr/>
          <p:nvPr/>
        </p:nvSpPr>
        <p:spPr>
          <a:xfrm>
            <a:off x="2483768" y="4201343"/>
            <a:ext cx="662361" cy="307777"/>
          </a:xfrm>
          <a:prstGeom prst="rect">
            <a:avLst/>
          </a:prstGeom>
          <a:solidFill>
            <a:schemeClr val="bg1"/>
          </a:solidFill>
        </p:spPr>
        <p:txBody>
          <a:bodyPr wrap="none">
            <a:spAutoFit/>
          </a:bodyPr>
          <a:lstStyle/>
          <a:p>
            <a:r>
              <a:rPr lang="en-US" sz="1400" kern="0" dirty="0" smtClean="0"/>
              <a:t>H</a:t>
            </a:r>
            <a:r>
              <a:rPr lang="en-US" sz="1400" kern="0" dirty="0"/>
              <a:t>2</a:t>
            </a:r>
            <a:r>
              <a:rPr lang="en-US" sz="1400" kern="0" dirty="0" smtClean="0"/>
              <a:t>00 </a:t>
            </a:r>
            <a:endParaRPr lang="ru-RU" sz="1800" dirty="0"/>
          </a:p>
        </p:txBody>
      </p:sp>
      <p:sp>
        <p:nvSpPr>
          <p:cNvPr id="29" name="Прямоугольник 28"/>
          <p:cNvSpPr/>
          <p:nvPr/>
        </p:nvSpPr>
        <p:spPr>
          <a:xfrm>
            <a:off x="1770232" y="5798326"/>
            <a:ext cx="562975" cy="307777"/>
          </a:xfrm>
          <a:prstGeom prst="rect">
            <a:avLst/>
          </a:prstGeom>
          <a:solidFill>
            <a:schemeClr val="bg1"/>
          </a:solidFill>
        </p:spPr>
        <p:txBody>
          <a:bodyPr wrap="none">
            <a:spAutoFit/>
          </a:bodyPr>
          <a:lstStyle/>
          <a:p>
            <a:r>
              <a:rPr lang="en-US" sz="1400" kern="0" dirty="0" smtClean="0"/>
              <a:t>H50 </a:t>
            </a:r>
            <a:endParaRPr lang="ru-RU" sz="1800" dirty="0"/>
          </a:p>
        </p:txBody>
      </p:sp>
      <p:sp>
        <p:nvSpPr>
          <p:cNvPr id="30" name="Прямоугольник 29"/>
          <p:cNvSpPr/>
          <p:nvPr/>
        </p:nvSpPr>
        <p:spPr>
          <a:xfrm>
            <a:off x="5501078" y="2185119"/>
            <a:ext cx="1111202" cy="307777"/>
          </a:xfrm>
          <a:prstGeom prst="rect">
            <a:avLst/>
          </a:prstGeom>
          <a:solidFill>
            <a:schemeClr val="bg1"/>
          </a:solidFill>
          <a:ln>
            <a:solidFill>
              <a:schemeClr val="tx1"/>
            </a:solidFill>
          </a:ln>
        </p:spPr>
        <p:txBody>
          <a:bodyPr wrap="none">
            <a:spAutoFit/>
          </a:bodyPr>
          <a:lstStyle/>
          <a:p>
            <a:r>
              <a:rPr lang="en-US" sz="1400" kern="0" dirty="0" smtClean="0"/>
              <a:t>November </a:t>
            </a:r>
            <a:endParaRPr lang="ru-RU" sz="1800" dirty="0"/>
          </a:p>
        </p:txBody>
      </p:sp>
      <p:sp>
        <p:nvSpPr>
          <p:cNvPr id="8" name="Прямоугольник 7"/>
          <p:cNvSpPr/>
          <p:nvPr/>
        </p:nvSpPr>
        <p:spPr>
          <a:xfrm>
            <a:off x="3275856" y="476672"/>
            <a:ext cx="5784695" cy="20475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5501078" y="4314001"/>
            <a:ext cx="1051891" cy="307777"/>
          </a:xfrm>
          <a:prstGeom prst="rect">
            <a:avLst/>
          </a:prstGeom>
          <a:solidFill>
            <a:schemeClr val="bg1"/>
          </a:solidFill>
          <a:ln>
            <a:solidFill>
              <a:schemeClr val="tx1"/>
            </a:solidFill>
          </a:ln>
        </p:spPr>
        <p:txBody>
          <a:bodyPr wrap="none">
            <a:spAutoFit/>
          </a:bodyPr>
          <a:lstStyle/>
          <a:p>
            <a:r>
              <a:rPr lang="en-US" sz="1400" kern="0" dirty="0" smtClean="0"/>
              <a:t>December</a:t>
            </a:r>
            <a:endParaRPr lang="ru-RU" sz="1800" dirty="0"/>
          </a:p>
        </p:txBody>
      </p:sp>
      <p:sp>
        <p:nvSpPr>
          <p:cNvPr id="36" name="Прямоугольник 35"/>
          <p:cNvSpPr/>
          <p:nvPr/>
        </p:nvSpPr>
        <p:spPr>
          <a:xfrm>
            <a:off x="3275856" y="2605554"/>
            <a:ext cx="5784695" cy="20475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5524974" y="6474241"/>
            <a:ext cx="920445" cy="307777"/>
          </a:xfrm>
          <a:prstGeom prst="rect">
            <a:avLst/>
          </a:prstGeom>
          <a:solidFill>
            <a:schemeClr val="bg1"/>
          </a:solidFill>
          <a:ln>
            <a:solidFill>
              <a:schemeClr val="tx1"/>
            </a:solidFill>
          </a:ln>
        </p:spPr>
        <p:txBody>
          <a:bodyPr wrap="none">
            <a:spAutoFit/>
          </a:bodyPr>
          <a:lstStyle/>
          <a:p>
            <a:r>
              <a:rPr lang="en-US" sz="1400" kern="0" dirty="0" smtClean="0"/>
              <a:t>January </a:t>
            </a:r>
            <a:endParaRPr lang="ru-RU" sz="1800" dirty="0"/>
          </a:p>
        </p:txBody>
      </p:sp>
      <p:sp>
        <p:nvSpPr>
          <p:cNvPr id="41" name="Прямоугольник 40"/>
          <p:cNvSpPr/>
          <p:nvPr/>
        </p:nvSpPr>
        <p:spPr>
          <a:xfrm>
            <a:off x="3299752" y="4765794"/>
            <a:ext cx="5784695" cy="20475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107504" y="6453336"/>
            <a:ext cx="2198422" cy="338554"/>
          </a:xfrm>
          <a:prstGeom prst="rect">
            <a:avLst/>
          </a:prstGeom>
          <a:solidFill>
            <a:schemeClr val="bg1"/>
          </a:solidFill>
        </p:spPr>
        <p:txBody>
          <a:bodyPr wrap="none">
            <a:spAutoFit/>
          </a:bodyPr>
          <a:lstStyle/>
          <a:p>
            <a:r>
              <a:rPr lang="en-US" sz="1600" dirty="0" smtClean="0"/>
              <a:t>[HMC Moscow, DMI]</a:t>
            </a:r>
            <a:endParaRPr lang="ru-RU" sz="1600" dirty="0"/>
          </a:p>
        </p:txBody>
      </p:sp>
      <p:sp>
        <p:nvSpPr>
          <p:cNvPr id="49" name="Прямоугольник 48"/>
          <p:cNvSpPr/>
          <p:nvPr/>
        </p:nvSpPr>
        <p:spPr>
          <a:xfrm>
            <a:off x="6876256" y="6597352"/>
            <a:ext cx="2160240" cy="260648"/>
          </a:xfrm>
          <a:prstGeom prst="rect">
            <a:avLst/>
          </a:prstGeom>
          <a:solidFill>
            <a:schemeClr val="bg1"/>
          </a:solidFill>
        </p:spPr>
        <p:txBody>
          <a:bodyPr wrap="square">
            <a:spAutoFit/>
          </a:bodyPr>
          <a:lstStyle/>
          <a:p>
            <a:pPr algn="ctr"/>
            <a:r>
              <a:rPr lang="en-US" sz="1050" dirty="0" smtClean="0">
                <a:cs typeface="Arial" panose="020B0604020202020204" pitchFamily="34" charset="0"/>
              </a:rPr>
              <a:t> reference period: 2004-2013</a:t>
            </a:r>
            <a:endParaRPr lang="ru-RU" sz="1050" dirty="0">
              <a:cs typeface="Arial" panose="020B0604020202020204" pitchFamily="34" charset="0"/>
            </a:endParaRPr>
          </a:p>
        </p:txBody>
      </p:sp>
    </p:spTree>
    <p:extLst>
      <p:ext uri="{BB962C8B-B14F-4D97-AF65-F5344CB8AC3E}">
        <p14:creationId xmlns:p14="http://schemas.microsoft.com/office/powerpoint/2010/main" val="3531746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137" y="4765794"/>
            <a:ext cx="1666631" cy="151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225" y="3210840"/>
            <a:ext cx="1666631" cy="151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49" y="3173796"/>
            <a:ext cx="1666631" cy="151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256477"/>
            <a:ext cx="3253898" cy="29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685" y="4817700"/>
            <a:ext cx="1916811"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5469" y="4817700"/>
            <a:ext cx="1916811"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7813" y="4847094"/>
            <a:ext cx="1916811"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0311" y="2698558"/>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4306" y="2695456"/>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93658" y="2708920"/>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4306" y="574633"/>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00905" y="574633"/>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24</a:t>
            </a:fld>
            <a:endParaRPr lang="en-CA" altLang="en-US"/>
          </a:p>
        </p:txBody>
      </p:sp>
      <p:sp>
        <p:nvSpPr>
          <p:cNvPr id="5" name="Title 1"/>
          <p:cNvSpPr txBox="1">
            <a:spLocks/>
          </p:cNvSpPr>
          <p:nvPr/>
        </p:nvSpPr>
        <p:spPr bwMode="auto">
          <a:xfrm>
            <a:off x="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1800" kern="0" dirty="0" smtClean="0">
                <a:solidFill>
                  <a:schemeClr val="tx1"/>
                </a:solidFill>
              </a:rPr>
              <a:t>FMA 2019 atmospheric circulation (reanalysis)</a:t>
            </a:r>
            <a:endParaRPr lang="en-US" sz="2400" kern="0" dirty="0">
              <a:solidFill>
                <a:schemeClr val="tx1"/>
              </a:solidFill>
            </a:endParaRPr>
          </a:p>
        </p:txBody>
      </p:sp>
      <p:sp>
        <p:nvSpPr>
          <p:cNvPr id="7" name="Прямоугольник 6"/>
          <p:cNvSpPr/>
          <p:nvPr/>
        </p:nvSpPr>
        <p:spPr>
          <a:xfrm>
            <a:off x="2051720" y="2339588"/>
            <a:ext cx="889987" cy="369332"/>
          </a:xfrm>
          <a:prstGeom prst="rect">
            <a:avLst/>
          </a:prstGeom>
          <a:solidFill>
            <a:schemeClr val="bg1"/>
          </a:solidFill>
        </p:spPr>
        <p:txBody>
          <a:bodyPr wrap="none">
            <a:spAutoFit/>
          </a:bodyPr>
          <a:lstStyle/>
          <a:p>
            <a:r>
              <a:rPr lang="en-US" sz="1800" kern="0" dirty="0" smtClean="0"/>
              <a:t>MSLP </a:t>
            </a:r>
            <a:endParaRPr lang="ru-RU" sz="1800" dirty="0"/>
          </a:p>
        </p:txBody>
      </p:sp>
      <p:sp>
        <p:nvSpPr>
          <p:cNvPr id="27" name="Прямоугольник 26"/>
          <p:cNvSpPr/>
          <p:nvPr/>
        </p:nvSpPr>
        <p:spPr>
          <a:xfrm>
            <a:off x="792634" y="4221088"/>
            <a:ext cx="662361" cy="307777"/>
          </a:xfrm>
          <a:prstGeom prst="rect">
            <a:avLst/>
          </a:prstGeom>
          <a:solidFill>
            <a:schemeClr val="bg1"/>
          </a:solidFill>
        </p:spPr>
        <p:txBody>
          <a:bodyPr wrap="none">
            <a:spAutoFit/>
          </a:bodyPr>
          <a:lstStyle/>
          <a:p>
            <a:r>
              <a:rPr lang="en-US" sz="1400" kern="0" dirty="0"/>
              <a:t>H</a:t>
            </a:r>
            <a:r>
              <a:rPr lang="en-US" sz="1400" kern="0" dirty="0" smtClean="0"/>
              <a:t>500 </a:t>
            </a:r>
            <a:endParaRPr lang="ru-RU" sz="1800" dirty="0"/>
          </a:p>
        </p:txBody>
      </p:sp>
      <p:sp>
        <p:nvSpPr>
          <p:cNvPr id="28" name="Прямоугольник 27"/>
          <p:cNvSpPr/>
          <p:nvPr/>
        </p:nvSpPr>
        <p:spPr>
          <a:xfrm>
            <a:off x="2483768" y="4201343"/>
            <a:ext cx="662361" cy="307777"/>
          </a:xfrm>
          <a:prstGeom prst="rect">
            <a:avLst/>
          </a:prstGeom>
          <a:solidFill>
            <a:schemeClr val="bg1"/>
          </a:solidFill>
        </p:spPr>
        <p:txBody>
          <a:bodyPr wrap="none">
            <a:spAutoFit/>
          </a:bodyPr>
          <a:lstStyle/>
          <a:p>
            <a:r>
              <a:rPr lang="en-US" sz="1400" kern="0" dirty="0" smtClean="0"/>
              <a:t>H</a:t>
            </a:r>
            <a:r>
              <a:rPr lang="en-US" sz="1400" kern="0" dirty="0"/>
              <a:t>2</a:t>
            </a:r>
            <a:r>
              <a:rPr lang="en-US" sz="1400" kern="0" dirty="0" smtClean="0"/>
              <a:t>00 </a:t>
            </a:r>
            <a:endParaRPr lang="ru-RU" sz="1800" dirty="0"/>
          </a:p>
        </p:txBody>
      </p:sp>
      <p:sp>
        <p:nvSpPr>
          <p:cNvPr id="29" name="Прямоугольник 28"/>
          <p:cNvSpPr/>
          <p:nvPr/>
        </p:nvSpPr>
        <p:spPr>
          <a:xfrm>
            <a:off x="1770232" y="5798326"/>
            <a:ext cx="562975" cy="307777"/>
          </a:xfrm>
          <a:prstGeom prst="rect">
            <a:avLst/>
          </a:prstGeom>
          <a:solidFill>
            <a:schemeClr val="bg1"/>
          </a:solidFill>
        </p:spPr>
        <p:txBody>
          <a:bodyPr wrap="none">
            <a:spAutoFit/>
          </a:bodyPr>
          <a:lstStyle/>
          <a:p>
            <a:r>
              <a:rPr lang="en-US" sz="1400" kern="0" dirty="0" smtClean="0"/>
              <a:t>H50 </a:t>
            </a:r>
            <a:endParaRPr lang="ru-RU" sz="1800" dirty="0"/>
          </a:p>
        </p:txBody>
      </p:sp>
      <p:sp>
        <p:nvSpPr>
          <p:cNvPr id="30" name="Прямоугольник 29"/>
          <p:cNvSpPr/>
          <p:nvPr/>
        </p:nvSpPr>
        <p:spPr>
          <a:xfrm>
            <a:off x="5501078" y="2185119"/>
            <a:ext cx="1000595" cy="307777"/>
          </a:xfrm>
          <a:prstGeom prst="rect">
            <a:avLst/>
          </a:prstGeom>
          <a:solidFill>
            <a:schemeClr val="bg1"/>
          </a:solidFill>
          <a:ln>
            <a:solidFill>
              <a:schemeClr val="tx1"/>
            </a:solidFill>
          </a:ln>
        </p:spPr>
        <p:txBody>
          <a:bodyPr wrap="none">
            <a:spAutoFit/>
          </a:bodyPr>
          <a:lstStyle/>
          <a:p>
            <a:r>
              <a:rPr lang="en-US" sz="1400" kern="0" dirty="0" smtClean="0"/>
              <a:t>February </a:t>
            </a:r>
            <a:endParaRPr lang="ru-RU" sz="1800" dirty="0"/>
          </a:p>
        </p:txBody>
      </p:sp>
      <p:sp>
        <p:nvSpPr>
          <p:cNvPr id="8" name="Прямоугольник 7"/>
          <p:cNvSpPr/>
          <p:nvPr/>
        </p:nvSpPr>
        <p:spPr>
          <a:xfrm>
            <a:off x="3275856" y="476672"/>
            <a:ext cx="5784695" cy="20475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5652120" y="4314001"/>
            <a:ext cx="712054" cy="307777"/>
          </a:xfrm>
          <a:prstGeom prst="rect">
            <a:avLst/>
          </a:prstGeom>
          <a:solidFill>
            <a:schemeClr val="bg1"/>
          </a:solidFill>
          <a:ln>
            <a:solidFill>
              <a:schemeClr val="tx1"/>
            </a:solidFill>
          </a:ln>
        </p:spPr>
        <p:txBody>
          <a:bodyPr wrap="none">
            <a:spAutoFit/>
          </a:bodyPr>
          <a:lstStyle/>
          <a:p>
            <a:r>
              <a:rPr lang="en-US" sz="1400" kern="0" dirty="0" smtClean="0"/>
              <a:t>March</a:t>
            </a:r>
            <a:endParaRPr lang="ru-RU" sz="1800" dirty="0"/>
          </a:p>
        </p:txBody>
      </p:sp>
      <p:sp>
        <p:nvSpPr>
          <p:cNvPr id="36" name="Прямоугольник 35"/>
          <p:cNvSpPr/>
          <p:nvPr/>
        </p:nvSpPr>
        <p:spPr>
          <a:xfrm>
            <a:off x="3275856" y="2605554"/>
            <a:ext cx="5784695" cy="20475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5801083" y="6474241"/>
            <a:ext cx="643125" cy="307777"/>
          </a:xfrm>
          <a:prstGeom prst="rect">
            <a:avLst/>
          </a:prstGeom>
          <a:solidFill>
            <a:schemeClr val="bg1"/>
          </a:solidFill>
          <a:ln>
            <a:solidFill>
              <a:schemeClr val="tx1"/>
            </a:solidFill>
          </a:ln>
        </p:spPr>
        <p:txBody>
          <a:bodyPr wrap="none">
            <a:spAutoFit/>
          </a:bodyPr>
          <a:lstStyle/>
          <a:p>
            <a:r>
              <a:rPr lang="en-US" sz="1400" kern="0" dirty="0" smtClean="0"/>
              <a:t>April </a:t>
            </a:r>
            <a:endParaRPr lang="ru-RU" sz="1800" dirty="0"/>
          </a:p>
        </p:txBody>
      </p:sp>
      <p:sp>
        <p:nvSpPr>
          <p:cNvPr id="41" name="Прямоугольник 40"/>
          <p:cNvSpPr/>
          <p:nvPr/>
        </p:nvSpPr>
        <p:spPr>
          <a:xfrm>
            <a:off x="3299752" y="4765794"/>
            <a:ext cx="5784695" cy="204758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107504" y="6453336"/>
            <a:ext cx="2198422" cy="338554"/>
          </a:xfrm>
          <a:prstGeom prst="rect">
            <a:avLst/>
          </a:prstGeom>
          <a:solidFill>
            <a:schemeClr val="bg1"/>
          </a:solidFill>
        </p:spPr>
        <p:txBody>
          <a:bodyPr wrap="none">
            <a:spAutoFit/>
          </a:bodyPr>
          <a:lstStyle/>
          <a:p>
            <a:r>
              <a:rPr lang="en-US" sz="1600" dirty="0" smtClean="0"/>
              <a:t>[HMC Moscow, DMI]</a:t>
            </a:r>
            <a:endParaRPr lang="ru-RU" sz="1600" dirty="0"/>
          </a:p>
        </p:txBody>
      </p:sp>
      <p:pic>
        <p:nvPicPr>
          <p:cNvPr id="8196"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4288" y="620688"/>
            <a:ext cx="1920240" cy="18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Прямоугольник 36"/>
          <p:cNvSpPr/>
          <p:nvPr/>
        </p:nvSpPr>
        <p:spPr>
          <a:xfrm>
            <a:off x="6876256" y="6597352"/>
            <a:ext cx="2160240" cy="260648"/>
          </a:xfrm>
          <a:prstGeom prst="rect">
            <a:avLst/>
          </a:prstGeom>
          <a:solidFill>
            <a:schemeClr val="bg1"/>
          </a:solidFill>
        </p:spPr>
        <p:txBody>
          <a:bodyPr wrap="square">
            <a:spAutoFit/>
          </a:bodyPr>
          <a:lstStyle/>
          <a:p>
            <a:pPr algn="ctr"/>
            <a:r>
              <a:rPr lang="en-US" sz="1050" dirty="0" smtClean="0">
                <a:cs typeface="Arial" panose="020B0604020202020204" pitchFamily="34" charset="0"/>
              </a:rPr>
              <a:t> reference period: 2004-2013</a:t>
            </a:r>
            <a:endParaRPr lang="ru-RU" sz="1050" dirty="0">
              <a:cs typeface="Arial" panose="020B0604020202020204" pitchFamily="34" charset="0"/>
            </a:endParaRPr>
          </a:p>
        </p:txBody>
      </p:sp>
    </p:spTree>
    <p:extLst>
      <p:ext uri="{BB962C8B-B14F-4D97-AF65-F5344CB8AC3E}">
        <p14:creationId xmlns:p14="http://schemas.microsoft.com/office/powerpoint/2010/main" val="909688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717032"/>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39552" y="44624"/>
            <a:ext cx="8280920" cy="432048"/>
          </a:xfrm>
        </p:spPr>
        <p:txBody>
          <a:bodyPr/>
          <a:lstStyle/>
          <a:p>
            <a:pPr algn="ctr"/>
            <a:r>
              <a:rPr lang="en-US" sz="2000" dirty="0" smtClean="0">
                <a:solidFill>
                  <a:schemeClr val="tx1"/>
                </a:solidFill>
                <a:cs typeface="Arial" panose="020B0604020202020204" pitchFamily="34" charset="0"/>
              </a:rPr>
              <a:t>SAT NDJ and FMA 2018/2019: anomalies and </a:t>
            </a:r>
            <a:r>
              <a:rPr lang="en-US" sz="2000" dirty="0">
                <a:solidFill>
                  <a:schemeClr val="tx1"/>
                </a:solidFill>
                <a:cs typeface="Arial" panose="020B0604020202020204" pitchFamily="34" charset="0"/>
              </a:rPr>
              <a:t>ranks </a:t>
            </a:r>
            <a:r>
              <a:rPr lang="en-US" sz="2000" dirty="0" smtClean="0">
                <a:solidFill>
                  <a:schemeClr val="tx1"/>
                </a:solidFill>
                <a:cs typeface="Arial" panose="020B0604020202020204" pitchFamily="34" charset="0"/>
              </a:rPr>
              <a:t>(reanalysis)</a:t>
            </a:r>
            <a:endParaRPr lang="ru-RU" sz="2000" dirty="0">
              <a:solidFill>
                <a:schemeClr val="tx1"/>
              </a:solidFill>
              <a:cs typeface="Arial" panose="020B0604020202020204" pitchFamily="34" charset="0"/>
            </a:endParaRPr>
          </a:p>
        </p:txBody>
      </p:sp>
      <p:sp>
        <p:nvSpPr>
          <p:cNvPr id="19" name="Прямоугольник 18"/>
          <p:cNvSpPr/>
          <p:nvPr/>
        </p:nvSpPr>
        <p:spPr>
          <a:xfrm>
            <a:off x="179512" y="548680"/>
            <a:ext cx="885698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643" y="641691"/>
            <a:ext cx="2273362" cy="284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707904" y="354142"/>
            <a:ext cx="1677062" cy="338554"/>
          </a:xfrm>
          <a:prstGeom prst="rect">
            <a:avLst/>
          </a:prstGeom>
          <a:solidFill>
            <a:schemeClr val="bg1"/>
          </a:solidFill>
        </p:spPr>
        <p:txBody>
          <a:bodyPr wrap="none">
            <a:spAutoFit/>
          </a:bodyPr>
          <a:lstStyle/>
          <a:p>
            <a:r>
              <a:rPr lang="en-US" sz="1600" dirty="0" smtClean="0">
                <a:solidFill>
                  <a:schemeClr val="accent2"/>
                </a:solidFill>
                <a:effectLst>
                  <a:outerShdw blurRad="38100" dist="38100" dir="2700000" algn="tl">
                    <a:srgbClr val="000000">
                      <a:alpha val="43137"/>
                    </a:srgbClr>
                  </a:outerShdw>
                </a:effectLst>
                <a:cs typeface="Arial" panose="020B0604020202020204" pitchFamily="34" charset="0"/>
              </a:rPr>
              <a:t>NDJ 2018/2019 </a:t>
            </a:r>
            <a:endParaRPr lang="ru-RU" sz="1600" dirty="0">
              <a:solidFill>
                <a:schemeClr val="accent2"/>
              </a:solidFill>
              <a:effectLst>
                <a:outerShdw blurRad="38100" dist="38100" dir="2700000" algn="tl">
                  <a:srgbClr val="000000">
                    <a:alpha val="43137"/>
                  </a:srgbClr>
                </a:outerShdw>
              </a:effectLst>
              <a:cs typeface="Arial" panose="020B0604020202020204" pitchFamily="34" charset="0"/>
            </a:endParaRP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126" y="748445"/>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748445"/>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1115616" y="3160927"/>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sp>
        <p:nvSpPr>
          <p:cNvPr id="21" name="Прямоугольник 20"/>
          <p:cNvSpPr/>
          <p:nvPr/>
        </p:nvSpPr>
        <p:spPr>
          <a:xfrm>
            <a:off x="4012436" y="3140968"/>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sp>
        <p:nvSpPr>
          <p:cNvPr id="22" name="Прямоугольник 21"/>
          <p:cNvSpPr/>
          <p:nvPr/>
        </p:nvSpPr>
        <p:spPr>
          <a:xfrm>
            <a:off x="179512" y="3645025"/>
            <a:ext cx="885698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7" name="Прямоугольник 26"/>
          <p:cNvSpPr/>
          <p:nvPr/>
        </p:nvSpPr>
        <p:spPr>
          <a:xfrm>
            <a:off x="3995936"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sp>
        <p:nvSpPr>
          <p:cNvPr id="28" name="Прямоугольник 27"/>
          <p:cNvSpPr/>
          <p:nvPr/>
        </p:nvSpPr>
        <p:spPr>
          <a:xfrm>
            <a:off x="3779912" y="3522494"/>
            <a:ext cx="1704697" cy="338554"/>
          </a:xfrm>
          <a:prstGeom prst="rect">
            <a:avLst/>
          </a:prstGeom>
          <a:solidFill>
            <a:schemeClr val="bg1"/>
          </a:solidFill>
        </p:spPr>
        <p:txBody>
          <a:bodyPr wrap="none">
            <a:spAutoFit/>
          </a:bodyPr>
          <a:lstStyle/>
          <a:p>
            <a:r>
              <a:rPr lang="en-US" sz="1600" dirty="0" smtClean="0">
                <a:solidFill>
                  <a:schemeClr val="accent2"/>
                </a:solidFill>
                <a:effectLst>
                  <a:outerShdw blurRad="38100" dist="38100" dir="2700000" algn="tl">
                    <a:srgbClr val="000000">
                      <a:alpha val="43137"/>
                    </a:srgbClr>
                  </a:outerShdw>
                </a:effectLst>
                <a:cs typeface="Arial" panose="020B0604020202020204" pitchFamily="34" charset="0"/>
              </a:rPr>
              <a:t>FMA 2018/2019 </a:t>
            </a:r>
            <a:endParaRPr lang="ru-RU" sz="1600" dirty="0">
              <a:solidFill>
                <a:schemeClr val="accent2"/>
              </a:solidFill>
              <a:effectLst>
                <a:outerShdw blurRad="38100" dist="38100" dir="2700000" algn="tl">
                  <a:srgbClr val="000000">
                    <a:alpha val="43137"/>
                  </a:srgbClr>
                </a:outerShdw>
              </a:effectLst>
              <a:cs typeface="Arial" panose="020B0604020202020204" pitchFamily="34" charset="0"/>
            </a:endParaRPr>
          </a:p>
        </p:txBody>
      </p:sp>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3717032"/>
            <a:ext cx="2295144" cy="288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26" y="3713167"/>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Прямоугольник 25"/>
          <p:cNvSpPr/>
          <p:nvPr/>
        </p:nvSpPr>
        <p:spPr>
          <a:xfrm>
            <a:off x="1060108"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sp>
        <p:nvSpPr>
          <p:cNvPr id="31" name="Прямоугольник 30"/>
          <p:cNvSpPr/>
          <p:nvPr/>
        </p:nvSpPr>
        <p:spPr>
          <a:xfrm>
            <a:off x="6684058" y="6474822"/>
            <a:ext cx="2424446" cy="338554"/>
          </a:xfrm>
          <a:prstGeom prst="rect">
            <a:avLst/>
          </a:prstGeom>
          <a:solidFill>
            <a:schemeClr val="bg1"/>
          </a:solidFill>
        </p:spPr>
        <p:txBody>
          <a:bodyPr wrap="none">
            <a:spAutoFit/>
          </a:bodyPr>
          <a:lstStyle/>
          <a:p>
            <a:r>
              <a:rPr lang="en-US" sz="1600" dirty="0" smtClean="0">
                <a:cs typeface="Arial" panose="020B0604020202020204" pitchFamily="34" charset="0"/>
              </a:rPr>
              <a:t>[HMC Moscow, NOAAI]</a:t>
            </a:r>
            <a:endParaRPr lang="ru-RU" sz="1600" dirty="0">
              <a:cs typeface="Arial" panose="020B0604020202020204" pitchFamily="34" charset="0"/>
            </a:endParaRPr>
          </a:p>
        </p:txBody>
      </p:sp>
    </p:spTree>
    <p:extLst>
      <p:ext uri="{BB962C8B-B14F-4D97-AF65-F5344CB8AC3E}">
        <p14:creationId xmlns:p14="http://schemas.microsoft.com/office/powerpoint/2010/main" val="779331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548680"/>
            <a:ext cx="2422652" cy="303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0368" y="764704"/>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048" y="764704"/>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480" y="3717032"/>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030" y="3717032"/>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44624"/>
            <a:ext cx="9252520" cy="309518"/>
          </a:xfrm>
        </p:spPr>
        <p:txBody>
          <a:bodyPr/>
          <a:lstStyle/>
          <a:p>
            <a:pPr algn="ctr"/>
            <a:r>
              <a:rPr lang="en-US" sz="2000" dirty="0" smtClean="0">
                <a:solidFill>
                  <a:schemeClr val="tx1"/>
                </a:solidFill>
                <a:cs typeface="Arial" panose="020B0604020202020204" pitchFamily="34" charset="0"/>
              </a:rPr>
              <a:t>Precipitation NDJ and FMA 2018/2019: anomalies and </a:t>
            </a:r>
            <a:r>
              <a:rPr lang="en-US" sz="2000" dirty="0">
                <a:solidFill>
                  <a:schemeClr val="tx1"/>
                </a:solidFill>
                <a:cs typeface="Arial" panose="020B0604020202020204" pitchFamily="34" charset="0"/>
              </a:rPr>
              <a:t>ranks </a:t>
            </a:r>
            <a:r>
              <a:rPr lang="en-US" sz="2000" dirty="0" smtClean="0">
                <a:solidFill>
                  <a:schemeClr val="tx1"/>
                </a:solidFill>
                <a:cs typeface="Arial" panose="020B0604020202020204" pitchFamily="34" charset="0"/>
              </a:rPr>
              <a:t>(reanalysis)</a:t>
            </a:r>
            <a:endParaRPr lang="ru-RU" sz="2000" dirty="0">
              <a:solidFill>
                <a:schemeClr val="tx1"/>
              </a:solidFill>
              <a:cs typeface="Arial" panose="020B0604020202020204" pitchFamily="34" charset="0"/>
            </a:endParaRPr>
          </a:p>
        </p:txBody>
      </p:sp>
      <p:sp>
        <p:nvSpPr>
          <p:cNvPr id="19" name="Прямоугольник 18"/>
          <p:cNvSpPr/>
          <p:nvPr/>
        </p:nvSpPr>
        <p:spPr>
          <a:xfrm>
            <a:off x="179512" y="548680"/>
            <a:ext cx="885698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Прямоугольник 4"/>
          <p:cNvSpPr/>
          <p:nvPr/>
        </p:nvSpPr>
        <p:spPr>
          <a:xfrm>
            <a:off x="3707904" y="354142"/>
            <a:ext cx="1677062" cy="338554"/>
          </a:xfrm>
          <a:prstGeom prst="rect">
            <a:avLst/>
          </a:prstGeom>
          <a:solidFill>
            <a:schemeClr val="bg1"/>
          </a:solidFill>
        </p:spPr>
        <p:txBody>
          <a:bodyPr wrap="none">
            <a:spAutoFit/>
          </a:bodyPr>
          <a:lstStyle/>
          <a:p>
            <a:r>
              <a:rPr lang="en-US" sz="1600" dirty="0" smtClean="0">
                <a:solidFill>
                  <a:schemeClr val="accent2"/>
                </a:solidFill>
                <a:effectLst>
                  <a:outerShdw blurRad="38100" dist="38100" dir="2700000" algn="tl">
                    <a:srgbClr val="000000">
                      <a:alpha val="43137"/>
                    </a:srgbClr>
                  </a:outerShdw>
                </a:effectLst>
                <a:cs typeface="Arial" panose="020B0604020202020204" pitchFamily="34" charset="0"/>
              </a:rPr>
              <a:t>NDJ 2018/2019 </a:t>
            </a:r>
            <a:endParaRPr lang="ru-RU" sz="1600" dirty="0">
              <a:solidFill>
                <a:schemeClr val="accent2"/>
              </a:solidFill>
              <a:effectLst>
                <a:outerShdw blurRad="38100" dist="38100" dir="2700000" algn="tl">
                  <a:srgbClr val="000000">
                    <a:alpha val="43137"/>
                  </a:srgbClr>
                </a:outerShdw>
              </a:effectLst>
              <a:cs typeface="Arial" panose="020B0604020202020204" pitchFamily="34" charset="0"/>
            </a:endParaRPr>
          </a:p>
        </p:txBody>
      </p:sp>
      <p:sp>
        <p:nvSpPr>
          <p:cNvPr id="20" name="Прямоугольник 19"/>
          <p:cNvSpPr/>
          <p:nvPr/>
        </p:nvSpPr>
        <p:spPr>
          <a:xfrm>
            <a:off x="1115616" y="3160927"/>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sp>
        <p:nvSpPr>
          <p:cNvPr id="21" name="Прямоугольник 20"/>
          <p:cNvSpPr/>
          <p:nvPr/>
        </p:nvSpPr>
        <p:spPr>
          <a:xfrm>
            <a:off x="4012436" y="3140968"/>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sp>
        <p:nvSpPr>
          <p:cNvPr id="22" name="Прямоугольник 21"/>
          <p:cNvSpPr/>
          <p:nvPr/>
        </p:nvSpPr>
        <p:spPr>
          <a:xfrm>
            <a:off x="179512" y="3645025"/>
            <a:ext cx="885698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7" name="Прямоугольник 26"/>
          <p:cNvSpPr/>
          <p:nvPr/>
        </p:nvSpPr>
        <p:spPr>
          <a:xfrm>
            <a:off x="3995936"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sp>
        <p:nvSpPr>
          <p:cNvPr id="28" name="Прямоугольник 27"/>
          <p:cNvSpPr/>
          <p:nvPr/>
        </p:nvSpPr>
        <p:spPr>
          <a:xfrm>
            <a:off x="3779912" y="3522494"/>
            <a:ext cx="1704697" cy="338554"/>
          </a:xfrm>
          <a:prstGeom prst="rect">
            <a:avLst/>
          </a:prstGeom>
          <a:solidFill>
            <a:schemeClr val="bg1"/>
          </a:solidFill>
        </p:spPr>
        <p:txBody>
          <a:bodyPr wrap="none">
            <a:spAutoFit/>
          </a:bodyPr>
          <a:lstStyle/>
          <a:p>
            <a:r>
              <a:rPr lang="en-US" sz="1600" dirty="0" smtClean="0">
                <a:solidFill>
                  <a:schemeClr val="accent2"/>
                </a:solidFill>
                <a:effectLst>
                  <a:outerShdw blurRad="38100" dist="38100" dir="2700000" algn="tl">
                    <a:srgbClr val="000000">
                      <a:alpha val="43137"/>
                    </a:srgbClr>
                  </a:outerShdw>
                </a:effectLst>
                <a:cs typeface="Arial" panose="020B0604020202020204" pitchFamily="34" charset="0"/>
              </a:rPr>
              <a:t>FMA 2018/2019 </a:t>
            </a:r>
            <a:endParaRPr lang="ru-RU" sz="1600" dirty="0">
              <a:solidFill>
                <a:schemeClr val="accent2"/>
              </a:solidFill>
              <a:effectLst>
                <a:outerShdw blurRad="38100" dist="38100" dir="2700000" algn="tl">
                  <a:srgbClr val="000000">
                    <a:alpha val="43137"/>
                  </a:srgbClr>
                </a:outerShdw>
              </a:effectLst>
              <a:cs typeface="Arial" panose="020B0604020202020204" pitchFamily="34" charset="0"/>
            </a:endParaRPr>
          </a:p>
        </p:txBody>
      </p:sp>
      <p:sp>
        <p:nvSpPr>
          <p:cNvPr id="26" name="Прямоугольник 25"/>
          <p:cNvSpPr/>
          <p:nvPr/>
        </p:nvSpPr>
        <p:spPr>
          <a:xfrm>
            <a:off x="1060108"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312" y="3717032"/>
            <a:ext cx="2295144" cy="286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598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700" y="116632"/>
            <a:ext cx="8713788" cy="432048"/>
          </a:xfrm>
        </p:spPr>
        <p:txBody>
          <a:bodyPr/>
          <a:lstStyle/>
          <a:p>
            <a:pPr algn="ctr"/>
            <a:r>
              <a:rPr lang="en-US" sz="2400" dirty="0" smtClean="0">
                <a:solidFill>
                  <a:schemeClr val="tx1"/>
                </a:solidFill>
                <a:cs typeface="Arial" panose="020B0604020202020204" pitchFamily="34" charset="0"/>
              </a:rPr>
              <a:t>Terrestrial and marine snow</a:t>
            </a:r>
            <a:endParaRPr lang="ru-RU" sz="2400" dirty="0">
              <a:solidFill>
                <a:schemeClr val="tx1"/>
              </a:solidFill>
              <a:cs typeface="Arial" panose="020B0604020202020204" pitchFamily="34" charset="0"/>
            </a:endParaRPr>
          </a:p>
        </p:txBody>
      </p:sp>
      <p:sp>
        <p:nvSpPr>
          <p:cNvPr id="5" name="Прямоугольник 4"/>
          <p:cNvSpPr/>
          <p:nvPr/>
        </p:nvSpPr>
        <p:spPr>
          <a:xfrm>
            <a:off x="7668344" y="1104230"/>
            <a:ext cx="1368152" cy="1954381"/>
          </a:xfrm>
          <a:prstGeom prst="rect">
            <a:avLst/>
          </a:prstGeom>
        </p:spPr>
        <p:txBody>
          <a:bodyPr wrap="square">
            <a:spAutoFit/>
          </a:bodyPr>
          <a:lstStyle/>
          <a:p>
            <a:r>
              <a:rPr lang="en-US" sz="1100" dirty="0">
                <a:solidFill>
                  <a:srgbClr val="FF0000"/>
                </a:solidFill>
                <a:cs typeface="Arial" panose="020B0604020202020204" pitchFamily="34" charset="0"/>
              </a:rPr>
              <a:t>The snow water equivalent product </a:t>
            </a:r>
            <a:r>
              <a:rPr lang="en-US" sz="1100" dirty="0" smtClean="0">
                <a:solidFill>
                  <a:srgbClr val="FF0000"/>
                </a:solidFill>
                <a:cs typeface="Arial" panose="020B0604020202020204" pitchFamily="34" charset="0"/>
              </a:rPr>
              <a:t>(SWE) is </a:t>
            </a:r>
            <a:r>
              <a:rPr lang="en-US" sz="1100" dirty="0">
                <a:solidFill>
                  <a:srgbClr val="FF0000"/>
                </a:solidFill>
                <a:cs typeface="Arial" panose="020B0604020202020204" pitchFamily="34" charset="0"/>
              </a:rPr>
              <a:t>based on the combination of satellite-based microwave radiometer and ground-based weather station </a:t>
            </a:r>
            <a:r>
              <a:rPr lang="en-US" sz="1100" dirty="0" smtClean="0">
                <a:solidFill>
                  <a:srgbClr val="FF0000"/>
                </a:solidFill>
                <a:cs typeface="Arial" panose="020B0604020202020204" pitchFamily="34" charset="0"/>
              </a:rPr>
              <a:t>data</a:t>
            </a:r>
            <a:endParaRPr lang="ru-RU" sz="1100" dirty="0">
              <a:solidFill>
                <a:srgbClr val="FF0000"/>
              </a:solidFill>
              <a:cs typeface="Arial" panose="020B0604020202020204" pitchFamily="34" charset="0"/>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836712"/>
            <a:ext cx="4301335" cy="245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08720"/>
            <a:ext cx="3306947" cy="248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27784" y="548680"/>
            <a:ext cx="3743332" cy="400110"/>
          </a:xfrm>
          <a:prstGeom prst="rect">
            <a:avLst/>
          </a:prstGeom>
        </p:spPr>
        <p:txBody>
          <a:bodyPr wrap="none">
            <a:spAutoFit/>
          </a:bodyPr>
          <a:lstStyle/>
          <a:p>
            <a:r>
              <a:rPr lang="en-US" sz="2000" dirty="0" smtClean="0">
                <a:cs typeface="Arial" panose="020B0604020202020204" pitchFamily="34" charset="0"/>
              </a:rPr>
              <a:t>Snow </a:t>
            </a:r>
            <a:r>
              <a:rPr lang="en-US" sz="2000" dirty="0">
                <a:cs typeface="Arial" panose="020B0604020202020204" pitchFamily="34" charset="0"/>
              </a:rPr>
              <a:t>water equivalent (SWE)</a:t>
            </a:r>
            <a:endParaRPr lang="ru-RU" sz="2000" dirty="0">
              <a:cs typeface="Arial" panose="020B0604020202020204" pitchFamily="34" charset="0"/>
            </a:endParaRPr>
          </a:p>
        </p:txBody>
      </p:sp>
      <p:sp>
        <p:nvSpPr>
          <p:cNvPr id="7" name="Прямоугольник 6"/>
          <p:cNvSpPr/>
          <p:nvPr/>
        </p:nvSpPr>
        <p:spPr>
          <a:xfrm>
            <a:off x="179512" y="548680"/>
            <a:ext cx="8856984" cy="2840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pic>
        <p:nvPicPr>
          <p:cNvPr id="1639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5170285"/>
            <a:ext cx="3353518" cy="1499075"/>
          </a:xfrm>
          <a:prstGeom prst="rect">
            <a:avLst/>
          </a:prstGeom>
          <a:solidFill>
            <a:schemeClr val="bg1"/>
          </a:solidFill>
          <a:ln>
            <a:noFill/>
          </a:ln>
          <a:effectLst/>
        </p:spPr>
      </p:pic>
      <p:pic>
        <p:nvPicPr>
          <p:cNvPr id="1639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3645024"/>
            <a:ext cx="3345348" cy="1454144"/>
          </a:xfrm>
          <a:prstGeom prst="rect">
            <a:avLst/>
          </a:prstGeom>
          <a:solidFill>
            <a:schemeClr val="bg1"/>
          </a:solidFill>
          <a:ln>
            <a:noFill/>
          </a:ln>
          <a:effectLst/>
        </p:spPr>
      </p:pic>
      <p:pic>
        <p:nvPicPr>
          <p:cNvPr id="1639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5211131"/>
            <a:ext cx="3418872" cy="1458229"/>
          </a:xfrm>
          <a:prstGeom prst="rect">
            <a:avLst/>
          </a:prstGeom>
          <a:solidFill>
            <a:schemeClr val="bg1"/>
          </a:solidFill>
          <a:ln>
            <a:noFill/>
          </a:ln>
          <a:effectLst/>
        </p:spPr>
      </p:pic>
      <p:sp>
        <p:nvSpPr>
          <p:cNvPr id="12" name="Прямоугольник 11"/>
          <p:cNvSpPr/>
          <p:nvPr/>
        </p:nvSpPr>
        <p:spPr>
          <a:xfrm>
            <a:off x="2555776" y="3868425"/>
            <a:ext cx="2760199" cy="1107996"/>
          </a:xfrm>
          <a:prstGeom prst="rect">
            <a:avLst/>
          </a:prstGeom>
          <a:solidFill>
            <a:schemeClr val="bg1"/>
          </a:solidFill>
        </p:spPr>
        <p:txBody>
          <a:bodyPr wrap="square">
            <a:spAutoFit/>
          </a:bodyPr>
          <a:lstStyle/>
          <a:p>
            <a:r>
              <a:rPr lang="en-US" sz="1100" dirty="0">
                <a:solidFill>
                  <a:srgbClr val="FF0000"/>
                </a:solidFill>
                <a:cs typeface="Arial" panose="020B0604020202020204" pitchFamily="34" charset="0"/>
              </a:rPr>
              <a:t>The areal snow extent product </a:t>
            </a:r>
            <a:r>
              <a:rPr lang="en-US" sz="1100" dirty="0" smtClean="0">
                <a:solidFill>
                  <a:srgbClr val="FF0000"/>
                </a:solidFill>
                <a:cs typeface="Arial" panose="020B0604020202020204" pitchFamily="34" charset="0"/>
              </a:rPr>
              <a:t>is  </a:t>
            </a:r>
            <a:r>
              <a:rPr lang="en-US" sz="1100" dirty="0">
                <a:solidFill>
                  <a:srgbClr val="FF0000"/>
                </a:solidFill>
                <a:cs typeface="Arial" panose="020B0604020202020204" pitchFamily="34" charset="0"/>
              </a:rPr>
              <a:t>based on satellite-based optical data. It </a:t>
            </a:r>
            <a:r>
              <a:rPr lang="en-US" sz="1100" dirty="0" smtClean="0">
                <a:solidFill>
                  <a:srgbClr val="FF0000"/>
                </a:solidFill>
                <a:cs typeface="Arial" panose="020B0604020202020204" pitchFamily="34" charset="0"/>
              </a:rPr>
              <a:t> includes </a:t>
            </a:r>
            <a:r>
              <a:rPr lang="en-US" sz="1100" dirty="0">
                <a:solidFill>
                  <a:srgbClr val="FF0000"/>
                </a:solidFill>
                <a:cs typeface="Arial" panose="020B0604020202020204" pitchFamily="34" charset="0"/>
              </a:rPr>
              <a:t>daily, weekly and monthly snow extent </a:t>
            </a:r>
            <a:r>
              <a:rPr lang="en-US" sz="1100" dirty="0" smtClean="0">
                <a:solidFill>
                  <a:srgbClr val="FF0000"/>
                </a:solidFill>
                <a:cs typeface="Arial" panose="020B0604020202020204" pitchFamily="34" charset="0"/>
              </a:rPr>
              <a:t>products excluding </a:t>
            </a:r>
            <a:r>
              <a:rPr lang="en-US" sz="1100" dirty="0">
                <a:solidFill>
                  <a:srgbClr val="FF0000"/>
                </a:solidFill>
                <a:cs typeface="Arial" panose="020B0604020202020204" pitchFamily="34" charset="0"/>
              </a:rPr>
              <a:t>glaciers, Greenland, Antarctica and snow on ice (lakes/seas/oceans). </a:t>
            </a:r>
            <a:endParaRPr lang="ru-RU" sz="1100" dirty="0">
              <a:solidFill>
                <a:srgbClr val="FF0000"/>
              </a:solidFill>
              <a:cs typeface="Arial" panose="020B0604020202020204" pitchFamily="34" charset="0"/>
            </a:endParaRPr>
          </a:p>
        </p:txBody>
      </p:sp>
      <p:sp>
        <p:nvSpPr>
          <p:cNvPr id="25" name="Прямоугольник 24"/>
          <p:cNvSpPr/>
          <p:nvPr/>
        </p:nvSpPr>
        <p:spPr>
          <a:xfrm>
            <a:off x="899592" y="4325034"/>
            <a:ext cx="1467068" cy="400110"/>
          </a:xfrm>
          <a:prstGeom prst="rect">
            <a:avLst/>
          </a:prstGeom>
        </p:spPr>
        <p:txBody>
          <a:bodyPr wrap="none">
            <a:spAutoFit/>
          </a:bodyPr>
          <a:lstStyle/>
          <a:p>
            <a:r>
              <a:rPr lang="en-US" sz="2000" dirty="0" smtClean="0">
                <a:cs typeface="Arial" panose="020B0604020202020204" pitchFamily="34" charset="0"/>
              </a:rPr>
              <a:t>Snow area</a:t>
            </a:r>
            <a:endParaRPr lang="ru-RU" sz="2000" dirty="0">
              <a:cs typeface="Arial" panose="020B0604020202020204" pitchFamily="34" charset="0"/>
            </a:endParaRPr>
          </a:p>
        </p:txBody>
      </p:sp>
      <p:sp>
        <p:nvSpPr>
          <p:cNvPr id="13" name="Прямоугольник 12"/>
          <p:cNvSpPr/>
          <p:nvPr/>
        </p:nvSpPr>
        <p:spPr>
          <a:xfrm>
            <a:off x="179512" y="3501008"/>
            <a:ext cx="8856984" cy="3240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288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3</a:t>
            </a:fld>
            <a:endParaRPr lang="en-CA" altLang="en-US"/>
          </a:p>
        </p:txBody>
      </p:sp>
      <p:sp>
        <p:nvSpPr>
          <p:cNvPr id="5" name="Прямоугольник 4"/>
          <p:cNvSpPr/>
          <p:nvPr/>
        </p:nvSpPr>
        <p:spPr>
          <a:xfrm>
            <a:off x="1691680" y="1279788"/>
            <a:ext cx="6336704" cy="4093428"/>
          </a:xfrm>
          <a:prstGeom prst="rect">
            <a:avLst/>
          </a:prstGeom>
        </p:spPr>
        <p:txBody>
          <a:bodyPr wrap="square">
            <a:spAutoFit/>
          </a:bodyPr>
          <a:lstStyle/>
          <a:p>
            <a:r>
              <a:rPr lang="en-US" sz="3600" b="0" dirty="0">
                <a:solidFill>
                  <a:srgbClr val="C00000"/>
                </a:solidFill>
              </a:rPr>
              <a:t>Atmosphere </a:t>
            </a:r>
            <a:r>
              <a:rPr lang="en-US" sz="3600" b="0" dirty="0" smtClean="0">
                <a:solidFill>
                  <a:srgbClr val="C00000"/>
                </a:solidFill>
              </a:rPr>
              <a:t>variables: </a:t>
            </a:r>
          </a:p>
          <a:p>
            <a:pPr marL="914400" lvl="1" indent="-457200">
              <a:buFont typeface="Wingdings" panose="05000000000000000000" pitchFamily="2" charset="2"/>
              <a:buChar char="ü"/>
            </a:pPr>
            <a:r>
              <a:rPr lang="en-US" sz="3200" b="0" dirty="0" smtClean="0">
                <a:solidFill>
                  <a:srgbClr val="C00000"/>
                </a:solidFill>
              </a:rPr>
              <a:t>Atmospheric circulation</a:t>
            </a:r>
          </a:p>
          <a:p>
            <a:pPr marL="914400" lvl="1" indent="-457200">
              <a:buFont typeface="Wingdings" panose="05000000000000000000" pitchFamily="2" charset="2"/>
              <a:buChar char="ü"/>
            </a:pPr>
            <a:r>
              <a:rPr lang="en-US" sz="3200" b="0" dirty="0" smtClean="0">
                <a:solidFill>
                  <a:srgbClr val="C00000"/>
                </a:solidFill>
              </a:rPr>
              <a:t>Surface </a:t>
            </a:r>
            <a:r>
              <a:rPr lang="en-US" sz="3200" b="0" dirty="0">
                <a:solidFill>
                  <a:srgbClr val="C00000"/>
                </a:solidFill>
              </a:rPr>
              <a:t>air temperature </a:t>
            </a:r>
          </a:p>
          <a:p>
            <a:pPr marL="914400" lvl="1" indent="-457200">
              <a:buFont typeface="Wingdings" panose="05000000000000000000" pitchFamily="2" charset="2"/>
              <a:buChar char="ü"/>
            </a:pPr>
            <a:r>
              <a:rPr lang="en-US" sz="3200" b="0" dirty="0" smtClean="0">
                <a:solidFill>
                  <a:srgbClr val="C00000"/>
                </a:solidFill>
              </a:rPr>
              <a:t>Precipitation</a:t>
            </a:r>
          </a:p>
          <a:p>
            <a:pPr lvl="1"/>
            <a:endParaRPr lang="en-US" sz="3200" b="0" dirty="0">
              <a:solidFill>
                <a:srgbClr val="C00000"/>
              </a:solidFill>
            </a:endParaRPr>
          </a:p>
          <a:p>
            <a:pPr lvl="1"/>
            <a:r>
              <a:rPr lang="en-US" sz="3200" b="0" dirty="0" smtClean="0">
                <a:solidFill>
                  <a:srgbClr val="C00000"/>
                </a:solidFill>
              </a:rPr>
              <a:t>Source: </a:t>
            </a:r>
          </a:p>
          <a:p>
            <a:pPr lvl="1"/>
            <a:r>
              <a:rPr lang="en-US" sz="3200" b="0" dirty="0" smtClean="0">
                <a:solidFill>
                  <a:srgbClr val="C00000"/>
                </a:solidFill>
              </a:rPr>
              <a:t>[AARI, HMC Moscow, NOAA NCEP-NCAR, DMI]</a:t>
            </a:r>
            <a:endParaRPr lang="en-US" sz="3200" b="0" dirty="0">
              <a:solidFill>
                <a:srgbClr val="C00000"/>
              </a:solidFill>
            </a:endParaRPr>
          </a:p>
        </p:txBody>
      </p:sp>
    </p:spTree>
    <p:extLst>
      <p:ext uri="{BB962C8B-B14F-4D97-AF65-F5344CB8AC3E}">
        <p14:creationId xmlns:p14="http://schemas.microsoft.com/office/powerpoint/2010/main" val="175463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44624"/>
            <a:ext cx="9036496" cy="792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smtClean="0">
                <a:solidFill>
                  <a:schemeClr val="tx1"/>
                </a:solidFill>
              </a:rPr>
              <a:t>NDJ 2018/2019 atmospheric circulation</a:t>
            </a:r>
            <a:endParaRPr lang="en-US" kern="0" dirty="0">
              <a:solidFill>
                <a:schemeClr val="tx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76672"/>
            <a:ext cx="3968168" cy="324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95150" y="3284984"/>
            <a:ext cx="3656770" cy="307777"/>
          </a:xfrm>
          <a:prstGeom prst="rect">
            <a:avLst/>
          </a:prstGeom>
          <a:solidFill>
            <a:schemeClr val="bg1"/>
          </a:solidFill>
        </p:spPr>
        <p:txBody>
          <a:bodyPr wrap="none">
            <a:spAutoFit/>
          </a:bodyPr>
          <a:lstStyle/>
          <a:p>
            <a:r>
              <a:rPr lang="en-US" sz="1400" kern="0" dirty="0" smtClean="0"/>
              <a:t>MSLP </a:t>
            </a:r>
            <a:r>
              <a:rPr lang="en-US" sz="1400" kern="0" dirty="0" err="1" smtClean="0"/>
              <a:t>hPa</a:t>
            </a:r>
            <a:r>
              <a:rPr lang="en-US" sz="1400" kern="0" dirty="0" smtClean="0"/>
              <a:t> anomalies (norms 1981-2010) </a:t>
            </a:r>
            <a:endParaRPr lang="ru-RU" sz="1400" dirty="0"/>
          </a:p>
        </p:txBody>
      </p:sp>
      <p:sp>
        <p:nvSpPr>
          <p:cNvPr id="45" name="Прямоугольник 44"/>
          <p:cNvSpPr/>
          <p:nvPr/>
        </p:nvSpPr>
        <p:spPr>
          <a:xfrm>
            <a:off x="7394573" y="6453336"/>
            <a:ext cx="1713931" cy="338554"/>
          </a:xfrm>
          <a:prstGeom prst="rect">
            <a:avLst/>
          </a:prstGeom>
          <a:solidFill>
            <a:schemeClr val="bg1"/>
          </a:solidFill>
        </p:spPr>
        <p:txBody>
          <a:bodyPr wrap="none">
            <a:spAutoFit/>
          </a:bodyPr>
          <a:lstStyle/>
          <a:p>
            <a:r>
              <a:rPr lang="en-US" sz="1600" dirty="0" smtClean="0"/>
              <a:t>[HMC Moscow]</a:t>
            </a:r>
            <a:endParaRPr lang="ru-RU" sz="1600" dirty="0"/>
          </a:p>
        </p:txBody>
      </p:sp>
      <p:sp>
        <p:nvSpPr>
          <p:cNvPr id="31" name="Title 1"/>
          <p:cNvSpPr txBox="1">
            <a:spLocks/>
          </p:cNvSpPr>
          <p:nvPr/>
        </p:nvSpPr>
        <p:spPr bwMode="auto">
          <a:xfrm>
            <a:off x="4145529" y="980727"/>
            <a:ext cx="4875498" cy="5184577"/>
          </a:xfrm>
          <a:prstGeom prst="rect">
            <a:avLst/>
          </a:prstGeom>
          <a:solidFill>
            <a:schemeClr val="bg1"/>
          </a:solidFill>
          <a:ln w="25400">
            <a:solidFill>
              <a:srgbClr val="FF0000"/>
            </a:solidFill>
            <a:miter lim="800000"/>
            <a:headEnd/>
            <a:tailEnd/>
          </a:ln>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Clr>
                <a:srgbClr val="FF0000"/>
              </a:buClr>
              <a:buFont typeface="Wingdings" panose="05000000000000000000" pitchFamily="2" charset="2"/>
              <a:buChar char="v"/>
            </a:pPr>
            <a:r>
              <a:rPr lang="en-US" sz="1800" kern="0" dirty="0" smtClean="0">
                <a:solidFill>
                  <a:schemeClr val="tx1"/>
                </a:solidFill>
              </a:rPr>
              <a:t>Based on atmosphere numerical model analysis)</a:t>
            </a:r>
          </a:p>
          <a:p>
            <a:pPr marL="342900" indent="-342900" algn="just">
              <a:buClr>
                <a:srgbClr val="FF0000"/>
              </a:buClr>
              <a:buFont typeface="Wingdings" panose="05000000000000000000" pitchFamily="2" charset="2"/>
              <a:buChar char="v"/>
            </a:pPr>
            <a:endParaRPr lang="en-US" sz="1800" dirty="0" smtClean="0">
              <a:solidFill>
                <a:schemeClr val="tx1"/>
              </a:solidFill>
            </a:endParaRPr>
          </a:p>
          <a:p>
            <a:pPr marL="342900" indent="-342900" algn="just">
              <a:buClr>
                <a:srgbClr val="FF0000"/>
              </a:buClr>
              <a:buFont typeface="Wingdings" panose="05000000000000000000" pitchFamily="2" charset="2"/>
              <a:buChar char="v"/>
            </a:pPr>
            <a:r>
              <a:rPr lang="en-US" sz="1800" dirty="0" smtClean="0">
                <a:solidFill>
                  <a:schemeClr val="tx1"/>
                </a:solidFill>
              </a:rPr>
              <a:t>Positive </a:t>
            </a:r>
            <a:r>
              <a:rPr lang="en-US" sz="1800" dirty="0">
                <a:solidFill>
                  <a:schemeClr val="tx1"/>
                </a:solidFill>
              </a:rPr>
              <a:t>m</a:t>
            </a:r>
            <a:r>
              <a:rPr lang="en-US" sz="1800" dirty="0" smtClean="0">
                <a:solidFill>
                  <a:schemeClr val="tx1"/>
                </a:solidFill>
              </a:rPr>
              <a:t>ean sea level atmospheric pressure (MSLP) </a:t>
            </a:r>
            <a:r>
              <a:rPr lang="en-US" sz="1800" dirty="0">
                <a:solidFill>
                  <a:schemeClr val="tx1"/>
                </a:solidFill>
              </a:rPr>
              <a:t>anomalies </a:t>
            </a:r>
            <a:r>
              <a:rPr lang="en-US" sz="1800" dirty="0" smtClean="0">
                <a:solidFill>
                  <a:schemeClr val="tx1"/>
                </a:solidFill>
              </a:rPr>
              <a:t>(higher pressure, marked in red) dominated </a:t>
            </a:r>
            <a:r>
              <a:rPr lang="en-US" sz="1800" dirty="0">
                <a:solidFill>
                  <a:schemeClr val="tx1"/>
                </a:solidFill>
              </a:rPr>
              <a:t>over European and west Siberian </a:t>
            </a:r>
            <a:r>
              <a:rPr lang="en-US" sz="1800" dirty="0" smtClean="0">
                <a:solidFill>
                  <a:schemeClr val="tx1"/>
                </a:solidFill>
              </a:rPr>
              <a:t>region</a:t>
            </a:r>
          </a:p>
          <a:p>
            <a:pPr marL="342900" indent="-342900" algn="just">
              <a:buClr>
                <a:srgbClr val="FF0000"/>
              </a:buClr>
              <a:buFont typeface="Wingdings" panose="05000000000000000000" pitchFamily="2" charset="2"/>
              <a:buChar char="v"/>
            </a:pPr>
            <a:r>
              <a:rPr lang="en-US" sz="1800" dirty="0" smtClean="0">
                <a:solidFill>
                  <a:schemeClr val="tx1"/>
                </a:solidFill>
              </a:rPr>
              <a:t>Opposite </a:t>
            </a:r>
            <a:r>
              <a:rPr lang="en-US" sz="1800" dirty="0">
                <a:solidFill>
                  <a:schemeClr val="tx1"/>
                </a:solidFill>
              </a:rPr>
              <a:t>situation </a:t>
            </a:r>
            <a:r>
              <a:rPr lang="en-US" sz="1800" dirty="0" smtClean="0">
                <a:solidFill>
                  <a:schemeClr val="tx1"/>
                </a:solidFill>
              </a:rPr>
              <a:t>(lower pressure, marked in blue) observed for </a:t>
            </a:r>
            <a:r>
              <a:rPr lang="en-US" sz="1800" dirty="0">
                <a:solidFill>
                  <a:schemeClr val="tx1"/>
                </a:solidFill>
              </a:rPr>
              <a:t>Atlantic and Alaska regions. </a:t>
            </a:r>
            <a:endParaRPr lang="en-US" sz="1800" dirty="0" smtClean="0">
              <a:solidFill>
                <a:schemeClr val="tx1"/>
              </a:solidFill>
            </a:endParaRPr>
          </a:p>
          <a:p>
            <a:pPr marL="342900" indent="-342900" algn="just">
              <a:buClr>
                <a:srgbClr val="FF0000"/>
              </a:buClr>
              <a:buFont typeface="Wingdings" panose="05000000000000000000" pitchFamily="2" charset="2"/>
              <a:buChar char="v"/>
            </a:pPr>
            <a:endParaRPr lang="en-US" sz="1800" dirty="0" smtClean="0">
              <a:solidFill>
                <a:schemeClr val="tx1"/>
              </a:solidFill>
            </a:endParaRPr>
          </a:p>
          <a:p>
            <a:pPr marL="342900" indent="-342900" algn="just">
              <a:buClr>
                <a:srgbClr val="FF0000"/>
              </a:buClr>
              <a:buFont typeface="Wingdings" panose="05000000000000000000" pitchFamily="2" charset="2"/>
              <a:buChar char="v"/>
            </a:pPr>
            <a:r>
              <a:rPr lang="en-US" sz="1800" dirty="0" smtClean="0">
                <a:solidFill>
                  <a:schemeClr val="tx1"/>
                </a:solidFill>
              </a:rPr>
              <a:t>That </a:t>
            </a:r>
            <a:r>
              <a:rPr lang="en-US" sz="1800" dirty="0">
                <a:solidFill>
                  <a:schemeClr val="tx1"/>
                </a:solidFill>
              </a:rPr>
              <a:t>led to prevalence of meridian form of </a:t>
            </a:r>
            <a:r>
              <a:rPr lang="en-US" sz="1800" dirty="0" smtClean="0">
                <a:solidFill>
                  <a:schemeClr val="tx1"/>
                </a:solidFill>
              </a:rPr>
              <a:t>circulation (transfer of heal/cold northward along meridian) </a:t>
            </a:r>
            <a:r>
              <a:rPr lang="en-US" sz="1800" dirty="0">
                <a:solidFill>
                  <a:schemeClr val="tx1"/>
                </a:solidFill>
              </a:rPr>
              <a:t>in the troposphere and bi-central polar </a:t>
            </a:r>
            <a:r>
              <a:rPr lang="en-US" sz="1800" dirty="0" smtClean="0">
                <a:solidFill>
                  <a:schemeClr val="tx1"/>
                </a:solidFill>
              </a:rPr>
              <a:t>vortex, clearly seen on the 50 </a:t>
            </a:r>
            <a:r>
              <a:rPr lang="en-US" sz="1800" dirty="0" err="1" smtClean="0">
                <a:solidFill>
                  <a:schemeClr val="tx1"/>
                </a:solidFill>
              </a:rPr>
              <a:t>hPa</a:t>
            </a:r>
            <a:r>
              <a:rPr lang="en-US" sz="1800" dirty="0" smtClean="0">
                <a:solidFill>
                  <a:schemeClr val="tx1"/>
                </a:solidFill>
              </a:rPr>
              <a:t> </a:t>
            </a:r>
            <a:r>
              <a:rPr lang="en-US" sz="1800" dirty="0" err="1" smtClean="0">
                <a:solidFill>
                  <a:schemeClr val="tx1"/>
                </a:solidFill>
              </a:rPr>
              <a:t>geopotencial</a:t>
            </a:r>
            <a:r>
              <a:rPr lang="en-US" sz="1800" dirty="0" smtClean="0">
                <a:solidFill>
                  <a:schemeClr val="tx1"/>
                </a:solidFill>
              </a:rPr>
              <a:t> height (H50) </a:t>
            </a:r>
            <a:endParaRPr lang="en-US" sz="1800" kern="0" dirty="0">
              <a:solidFill>
                <a:schemeClr val="tx1"/>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76" y="3570572"/>
            <a:ext cx="3968168" cy="324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Прямоугольник 31"/>
          <p:cNvSpPr/>
          <p:nvPr/>
        </p:nvSpPr>
        <p:spPr>
          <a:xfrm>
            <a:off x="455345" y="6439324"/>
            <a:ext cx="3108543" cy="307777"/>
          </a:xfrm>
          <a:prstGeom prst="rect">
            <a:avLst/>
          </a:prstGeom>
          <a:solidFill>
            <a:schemeClr val="bg1"/>
          </a:solidFill>
        </p:spPr>
        <p:txBody>
          <a:bodyPr wrap="none">
            <a:spAutoFit/>
          </a:bodyPr>
          <a:lstStyle/>
          <a:p>
            <a:r>
              <a:rPr lang="en-US" sz="1400" kern="0" dirty="0" smtClean="0"/>
              <a:t>H50 anomalies (norms 1981-2010) </a:t>
            </a:r>
            <a:endParaRPr lang="ru-RU" sz="1400" dirty="0"/>
          </a:p>
        </p:txBody>
      </p:sp>
    </p:spTree>
    <p:extLst>
      <p:ext uri="{BB962C8B-B14F-4D97-AF65-F5344CB8AC3E}">
        <p14:creationId xmlns:p14="http://schemas.microsoft.com/office/powerpoint/2010/main" val="3274265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4" y="3508319"/>
            <a:ext cx="3968168" cy="337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3" y="256476"/>
            <a:ext cx="3968168" cy="337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smtClean="0">
                <a:solidFill>
                  <a:schemeClr val="tx1"/>
                </a:solidFill>
              </a:rPr>
              <a:t>FMA 2019 atmospheric circulation</a:t>
            </a:r>
            <a:endParaRPr lang="en-US" kern="0" dirty="0">
              <a:solidFill>
                <a:schemeClr val="tx1"/>
              </a:solidFill>
            </a:endParaRPr>
          </a:p>
        </p:txBody>
      </p:sp>
      <p:sp>
        <p:nvSpPr>
          <p:cNvPr id="45" name="Прямоугольник 44"/>
          <p:cNvSpPr/>
          <p:nvPr/>
        </p:nvSpPr>
        <p:spPr>
          <a:xfrm>
            <a:off x="6588224" y="6453336"/>
            <a:ext cx="2454518" cy="338554"/>
          </a:xfrm>
          <a:prstGeom prst="rect">
            <a:avLst/>
          </a:prstGeom>
          <a:solidFill>
            <a:schemeClr val="bg1"/>
          </a:solidFill>
        </p:spPr>
        <p:txBody>
          <a:bodyPr wrap="none">
            <a:spAutoFit/>
          </a:bodyPr>
          <a:lstStyle/>
          <a:p>
            <a:r>
              <a:rPr lang="en-US" sz="1600" dirty="0" smtClean="0"/>
              <a:t>[source: HMC Moscow]</a:t>
            </a:r>
            <a:endParaRPr lang="ru-RU" sz="1600" dirty="0"/>
          </a:p>
        </p:txBody>
      </p:sp>
      <p:sp>
        <p:nvSpPr>
          <p:cNvPr id="31" name="Прямоугольник 30"/>
          <p:cNvSpPr/>
          <p:nvPr/>
        </p:nvSpPr>
        <p:spPr>
          <a:xfrm>
            <a:off x="35496" y="3193231"/>
            <a:ext cx="3656770" cy="307777"/>
          </a:xfrm>
          <a:prstGeom prst="rect">
            <a:avLst/>
          </a:prstGeom>
          <a:solidFill>
            <a:schemeClr val="bg1"/>
          </a:solidFill>
        </p:spPr>
        <p:txBody>
          <a:bodyPr wrap="none">
            <a:spAutoFit/>
          </a:bodyPr>
          <a:lstStyle/>
          <a:p>
            <a:r>
              <a:rPr lang="en-US" sz="1400" kern="0" dirty="0" smtClean="0"/>
              <a:t>MSLP </a:t>
            </a:r>
            <a:r>
              <a:rPr lang="en-US" sz="1400" kern="0" dirty="0" err="1" smtClean="0"/>
              <a:t>hPa</a:t>
            </a:r>
            <a:r>
              <a:rPr lang="en-US" sz="1400" kern="0" dirty="0" smtClean="0"/>
              <a:t> anomalies (norms 1981-2010) </a:t>
            </a:r>
            <a:endParaRPr lang="ru-RU" sz="1400" dirty="0"/>
          </a:p>
        </p:txBody>
      </p:sp>
      <p:sp>
        <p:nvSpPr>
          <p:cNvPr id="32" name="Прямоугольник 31"/>
          <p:cNvSpPr/>
          <p:nvPr/>
        </p:nvSpPr>
        <p:spPr>
          <a:xfrm>
            <a:off x="383337" y="6439324"/>
            <a:ext cx="3108543" cy="307777"/>
          </a:xfrm>
          <a:prstGeom prst="rect">
            <a:avLst/>
          </a:prstGeom>
          <a:solidFill>
            <a:schemeClr val="bg1"/>
          </a:solidFill>
        </p:spPr>
        <p:txBody>
          <a:bodyPr wrap="none">
            <a:spAutoFit/>
          </a:bodyPr>
          <a:lstStyle/>
          <a:p>
            <a:r>
              <a:rPr lang="en-US" sz="1400" kern="0" dirty="0" smtClean="0"/>
              <a:t>H50 anomalies (norms 1981-2010) </a:t>
            </a:r>
            <a:endParaRPr lang="ru-RU" sz="1400" dirty="0"/>
          </a:p>
        </p:txBody>
      </p:sp>
      <p:sp>
        <p:nvSpPr>
          <p:cNvPr id="33" name="Title 1"/>
          <p:cNvSpPr txBox="1">
            <a:spLocks/>
          </p:cNvSpPr>
          <p:nvPr/>
        </p:nvSpPr>
        <p:spPr bwMode="auto">
          <a:xfrm>
            <a:off x="4145529" y="1124744"/>
            <a:ext cx="4875498" cy="3744416"/>
          </a:xfrm>
          <a:prstGeom prst="rect">
            <a:avLst/>
          </a:prstGeom>
          <a:solidFill>
            <a:schemeClr val="bg1"/>
          </a:solidFill>
          <a:ln w="25400">
            <a:solidFill>
              <a:srgbClr val="FF0000"/>
            </a:solidFill>
            <a:miter lim="800000"/>
            <a:headEnd/>
            <a:tailEnd/>
          </a:ln>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just"/>
            <a:endParaRPr lang="en-US" sz="1800" dirty="0" smtClean="0">
              <a:solidFill>
                <a:schemeClr val="tx1"/>
              </a:solidFill>
            </a:endParaRPr>
          </a:p>
          <a:p>
            <a:pPr marL="342900" indent="-342900" algn="just">
              <a:buClr>
                <a:srgbClr val="FF0000"/>
              </a:buClr>
              <a:buFont typeface="Wingdings" panose="05000000000000000000" pitchFamily="2" charset="2"/>
              <a:buChar char="v"/>
            </a:pPr>
            <a:r>
              <a:rPr lang="en-US" sz="1800" dirty="0" smtClean="0">
                <a:solidFill>
                  <a:schemeClr val="tx1"/>
                </a:solidFill>
              </a:rPr>
              <a:t>Very </a:t>
            </a:r>
            <a:r>
              <a:rPr lang="en-US" sz="1800" dirty="0">
                <a:solidFill>
                  <a:schemeClr val="tx1"/>
                </a:solidFill>
              </a:rPr>
              <a:t>significant negative </a:t>
            </a:r>
            <a:r>
              <a:rPr lang="en-US" sz="1800" dirty="0" smtClean="0">
                <a:solidFill>
                  <a:schemeClr val="tx1"/>
                </a:solidFill>
              </a:rPr>
              <a:t>MSLP anomalies (lower pressure, marked in blue) observed </a:t>
            </a:r>
            <a:r>
              <a:rPr lang="en-US" sz="1800" dirty="0">
                <a:solidFill>
                  <a:schemeClr val="tx1"/>
                </a:solidFill>
              </a:rPr>
              <a:t>in the northern Eurasia and Greenland </a:t>
            </a:r>
            <a:endParaRPr lang="en-US" sz="1800" dirty="0" smtClean="0">
              <a:solidFill>
                <a:schemeClr val="tx1"/>
              </a:solidFill>
            </a:endParaRPr>
          </a:p>
          <a:p>
            <a:pPr marL="342900" indent="-342900" algn="just">
              <a:buClr>
                <a:srgbClr val="FF0000"/>
              </a:buClr>
              <a:buFont typeface="Wingdings" panose="05000000000000000000" pitchFamily="2" charset="2"/>
              <a:buChar char="v"/>
            </a:pPr>
            <a:endParaRPr lang="en-US" sz="1800" dirty="0">
              <a:solidFill>
                <a:schemeClr val="tx1"/>
              </a:solidFill>
            </a:endParaRPr>
          </a:p>
          <a:p>
            <a:pPr marL="342900" indent="-342900" algn="just">
              <a:buClr>
                <a:srgbClr val="FF0000"/>
              </a:buClr>
              <a:buFont typeface="Wingdings" panose="05000000000000000000" pitchFamily="2" charset="2"/>
              <a:buChar char="v"/>
            </a:pPr>
            <a:r>
              <a:rPr lang="en-US" sz="1800" dirty="0" smtClean="0">
                <a:solidFill>
                  <a:schemeClr val="tx1"/>
                </a:solidFill>
              </a:rPr>
              <a:t>That led </a:t>
            </a:r>
            <a:r>
              <a:rPr lang="en-US" sz="1800" dirty="0">
                <a:solidFill>
                  <a:schemeClr val="tx1"/>
                </a:solidFill>
              </a:rPr>
              <a:t>to increased cyclonic </a:t>
            </a:r>
            <a:r>
              <a:rPr lang="en-US" sz="1800" dirty="0" smtClean="0">
                <a:solidFill>
                  <a:schemeClr val="tx1"/>
                </a:solidFill>
              </a:rPr>
              <a:t>activity, more polar lows </a:t>
            </a:r>
            <a:r>
              <a:rPr lang="en-US" sz="1800" dirty="0">
                <a:solidFill>
                  <a:schemeClr val="tx1"/>
                </a:solidFill>
              </a:rPr>
              <a:t>with further increased </a:t>
            </a:r>
            <a:r>
              <a:rPr lang="en-US" sz="1800" dirty="0" smtClean="0">
                <a:solidFill>
                  <a:schemeClr val="tx1"/>
                </a:solidFill>
              </a:rPr>
              <a:t>precipitation, but not in Barents and Alaska regions !</a:t>
            </a:r>
            <a:endParaRPr lang="en-US" sz="1800" dirty="0">
              <a:solidFill>
                <a:schemeClr val="tx1"/>
              </a:solidFill>
            </a:endParaRPr>
          </a:p>
          <a:p>
            <a:pPr marL="342900" indent="-342900" algn="just">
              <a:buClr>
                <a:srgbClr val="FF0000"/>
              </a:buClr>
              <a:buFont typeface="Wingdings" panose="05000000000000000000" pitchFamily="2" charset="2"/>
              <a:buChar char="v"/>
            </a:pPr>
            <a:endParaRPr lang="en-US" sz="1800" dirty="0" smtClean="0">
              <a:solidFill>
                <a:schemeClr val="tx1"/>
              </a:solidFill>
            </a:endParaRPr>
          </a:p>
          <a:p>
            <a:pPr marL="342900" indent="-342900" algn="just">
              <a:buClr>
                <a:srgbClr val="FF0000"/>
              </a:buClr>
              <a:buFont typeface="Wingdings" panose="05000000000000000000" pitchFamily="2" charset="2"/>
              <a:buChar char="v"/>
            </a:pPr>
            <a:r>
              <a:rPr lang="en-US" sz="1800" dirty="0" smtClean="0">
                <a:solidFill>
                  <a:schemeClr val="tx1"/>
                </a:solidFill>
              </a:rPr>
              <a:t>Single center polar vortex observed again as observed at H50 pattern</a:t>
            </a:r>
          </a:p>
        </p:txBody>
      </p:sp>
    </p:spTree>
    <p:extLst>
      <p:ext uri="{BB962C8B-B14F-4D97-AF65-F5344CB8AC3E}">
        <p14:creationId xmlns:p14="http://schemas.microsoft.com/office/powerpoint/2010/main" val="2430397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1кв_2019"/>
          <p:cNvPicPr>
            <a:picLocks noChangeAspect="1"/>
          </p:cNvPicPr>
          <p:nvPr/>
        </p:nvPicPr>
        <p:blipFill>
          <a:blip r:embed="rId2" cstate="print"/>
          <a:srcRect/>
          <a:stretch>
            <a:fillRect/>
          </a:stretch>
        </p:blipFill>
        <p:spPr bwMode="auto">
          <a:xfrm>
            <a:off x="5616658" y="1028547"/>
            <a:ext cx="3138784" cy="3106536"/>
          </a:xfrm>
          <a:prstGeom prst="rect">
            <a:avLst/>
          </a:prstGeom>
          <a:noFill/>
          <a:ln w="9525">
            <a:noFill/>
            <a:miter lim="800000"/>
            <a:headEnd/>
            <a:tailEnd/>
          </a:ln>
        </p:spPr>
      </p:pic>
      <p:sp>
        <p:nvSpPr>
          <p:cNvPr id="11" name="Title 1"/>
          <p:cNvSpPr>
            <a:spLocks noGrp="1"/>
          </p:cNvSpPr>
          <p:nvPr>
            <p:ph type="title"/>
          </p:nvPr>
        </p:nvSpPr>
        <p:spPr>
          <a:xfrm>
            <a:off x="35496" y="116631"/>
            <a:ext cx="8784976" cy="874345"/>
          </a:xfrm>
          <a:solidFill>
            <a:schemeClr val="bg1"/>
          </a:solidFill>
        </p:spPr>
        <p:txBody>
          <a:bodyPr anchor="t">
            <a:noAutofit/>
          </a:bodyPr>
          <a:lstStyle/>
          <a:p>
            <a:pPr algn="ctr"/>
            <a:r>
              <a:rPr lang="en-US" sz="2800" dirty="0" smtClean="0">
                <a:solidFill>
                  <a:schemeClr val="tx1"/>
                </a:solidFill>
              </a:rPr>
              <a:t>OND 2018 / JFM 2019 Surface Air </a:t>
            </a:r>
            <a:br>
              <a:rPr lang="en-US" sz="2800" dirty="0" smtClean="0">
                <a:solidFill>
                  <a:schemeClr val="tx1"/>
                </a:solidFill>
              </a:rPr>
            </a:br>
            <a:r>
              <a:rPr lang="en-US" sz="2800" dirty="0" smtClean="0">
                <a:solidFill>
                  <a:schemeClr val="tx1"/>
                </a:solidFill>
              </a:rPr>
              <a:t>Temperature (SAT) anomalies (observations)</a:t>
            </a:r>
            <a:endParaRPr lang="en-US" sz="2800" dirty="0">
              <a:solidFill>
                <a:schemeClr val="tx1"/>
              </a:solidFill>
            </a:endParaRPr>
          </a:p>
        </p:txBody>
      </p:sp>
      <p:sp>
        <p:nvSpPr>
          <p:cNvPr id="2" name="Прямоугольник 1"/>
          <p:cNvSpPr/>
          <p:nvPr/>
        </p:nvSpPr>
        <p:spPr>
          <a:xfrm>
            <a:off x="113536" y="3526522"/>
            <a:ext cx="2298224" cy="1600438"/>
          </a:xfrm>
          <a:prstGeom prst="rect">
            <a:avLst/>
          </a:prstGeom>
        </p:spPr>
        <p:txBody>
          <a:bodyPr wrap="square">
            <a:spAutoFit/>
          </a:bodyPr>
          <a:lstStyle/>
          <a:p>
            <a:r>
              <a:rPr lang="en-US" sz="1400" b="0" dirty="0" smtClean="0">
                <a:cs typeface="Arial" panose="020B0604020202020204" pitchFamily="34" charset="0"/>
              </a:rPr>
              <a:t>Network of meteorological stations and boundary of the regions</a:t>
            </a:r>
            <a:r>
              <a:rPr lang="en-CA" sz="1400" b="0" dirty="0" smtClean="0">
                <a:cs typeface="Arial" panose="020B0604020202020204" pitchFamily="34" charset="0"/>
              </a:rPr>
              <a:t>: </a:t>
            </a:r>
            <a:r>
              <a:rPr lang="ru-RU" sz="1400" dirty="0" smtClean="0">
                <a:solidFill>
                  <a:srgbClr val="FF0000"/>
                </a:solidFill>
                <a:cs typeface="Arial" panose="020B0604020202020204" pitchFamily="34" charset="0"/>
              </a:rPr>
              <a:t>1</a:t>
            </a:r>
            <a:r>
              <a:rPr lang="ru-RU" sz="1400" b="0" dirty="0" smtClean="0">
                <a:cs typeface="Arial" panose="020B0604020202020204" pitchFamily="34" charset="0"/>
              </a:rPr>
              <a:t> </a:t>
            </a:r>
            <a:r>
              <a:rPr lang="ru-RU" sz="1400" b="0" dirty="0">
                <a:cs typeface="Arial" panose="020B0604020202020204" pitchFamily="34" charset="0"/>
              </a:rPr>
              <a:t>– </a:t>
            </a:r>
            <a:r>
              <a:rPr lang="en-US" sz="1400" b="0" dirty="0" smtClean="0">
                <a:cs typeface="Arial" panose="020B0604020202020204" pitchFamily="34" charset="0"/>
              </a:rPr>
              <a:t>Atlantic</a:t>
            </a:r>
            <a:r>
              <a:rPr lang="ru-RU" sz="1400" b="0" dirty="0" smtClean="0">
                <a:cs typeface="Arial" panose="020B0604020202020204" pitchFamily="34" charset="0"/>
              </a:rPr>
              <a:t>; </a:t>
            </a:r>
            <a:r>
              <a:rPr lang="ru-RU" sz="1400" dirty="0">
                <a:solidFill>
                  <a:srgbClr val="FF0000"/>
                </a:solidFill>
                <a:cs typeface="Arial" panose="020B0604020202020204" pitchFamily="34" charset="0"/>
              </a:rPr>
              <a:t>2</a:t>
            </a:r>
            <a:r>
              <a:rPr lang="ru-RU" sz="1400" b="0" dirty="0">
                <a:cs typeface="Arial" panose="020B0604020202020204" pitchFamily="34" charset="0"/>
              </a:rPr>
              <a:t> – </a:t>
            </a:r>
            <a:r>
              <a:rPr lang="en-US" sz="1400" b="0" dirty="0" smtClean="0">
                <a:cs typeface="Arial" panose="020B0604020202020204" pitchFamily="34" charset="0"/>
              </a:rPr>
              <a:t>N Europe</a:t>
            </a:r>
            <a:r>
              <a:rPr lang="ru-RU" sz="1400" b="0" dirty="0" smtClean="0">
                <a:cs typeface="Arial" panose="020B0604020202020204" pitchFamily="34" charset="0"/>
              </a:rPr>
              <a:t>; </a:t>
            </a:r>
            <a:r>
              <a:rPr lang="ru-RU" sz="1400" dirty="0">
                <a:solidFill>
                  <a:srgbClr val="FF0000"/>
                </a:solidFill>
                <a:cs typeface="Arial" panose="020B0604020202020204" pitchFamily="34" charset="0"/>
              </a:rPr>
              <a:t>3</a:t>
            </a:r>
            <a:r>
              <a:rPr lang="ru-RU" sz="1400" b="0" dirty="0">
                <a:cs typeface="Arial" panose="020B0604020202020204" pitchFamily="34" charset="0"/>
              </a:rPr>
              <a:t> – </a:t>
            </a:r>
            <a:r>
              <a:rPr lang="en-US" sz="1400" b="0" dirty="0" smtClean="0">
                <a:cs typeface="Arial" panose="020B0604020202020204" pitchFamily="34" charset="0"/>
              </a:rPr>
              <a:t>West Siberia</a:t>
            </a:r>
            <a:r>
              <a:rPr lang="ru-RU" sz="1400" b="0" dirty="0" smtClean="0">
                <a:cs typeface="Arial" panose="020B0604020202020204" pitchFamily="34" charset="0"/>
              </a:rPr>
              <a:t>; </a:t>
            </a:r>
            <a:r>
              <a:rPr lang="ru-RU" sz="1400" dirty="0">
                <a:solidFill>
                  <a:srgbClr val="FF0000"/>
                </a:solidFill>
                <a:cs typeface="Arial" panose="020B0604020202020204" pitchFamily="34" charset="0"/>
              </a:rPr>
              <a:t>4</a:t>
            </a:r>
            <a:r>
              <a:rPr lang="ru-RU" sz="1400" b="0" dirty="0">
                <a:cs typeface="Arial" panose="020B0604020202020204" pitchFamily="34" charset="0"/>
              </a:rPr>
              <a:t> – </a:t>
            </a:r>
            <a:r>
              <a:rPr lang="en-US" sz="1400" b="0" dirty="0" smtClean="0">
                <a:cs typeface="Arial" panose="020B0604020202020204" pitchFamily="34" charset="0"/>
              </a:rPr>
              <a:t>East Siberia</a:t>
            </a:r>
            <a:r>
              <a:rPr lang="ru-RU" sz="1400" b="0" dirty="0" smtClean="0">
                <a:cs typeface="Arial" panose="020B0604020202020204" pitchFamily="34" charset="0"/>
              </a:rPr>
              <a:t>; </a:t>
            </a:r>
            <a:r>
              <a:rPr lang="ru-RU" sz="1400" dirty="0">
                <a:solidFill>
                  <a:srgbClr val="FF0000"/>
                </a:solidFill>
                <a:cs typeface="Arial" panose="020B0604020202020204" pitchFamily="34" charset="0"/>
              </a:rPr>
              <a:t>5</a:t>
            </a:r>
            <a:r>
              <a:rPr lang="ru-RU" sz="1400" b="0" dirty="0">
                <a:cs typeface="Arial" panose="020B0604020202020204" pitchFamily="34" charset="0"/>
              </a:rPr>
              <a:t> </a:t>
            </a:r>
            <a:r>
              <a:rPr lang="ru-RU" sz="1400" b="0" dirty="0" smtClean="0">
                <a:cs typeface="Arial" panose="020B0604020202020204" pitchFamily="34" charset="0"/>
              </a:rPr>
              <a:t>–</a:t>
            </a:r>
            <a:r>
              <a:rPr lang="en-US" sz="1400" b="0" dirty="0" smtClean="0">
                <a:cs typeface="Arial" panose="020B0604020202020204" pitchFamily="34" charset="0"/>
              </a:rPr>
              <a:t>Chukchi</a:t>
            </a:r>
            <a:r>
              <a:rPr lang="ru-RU" sz="1400" b="0" dirty="0" smtClean="0">
                <a:cs typeface="Arial" panose="020B0604020202020204" pitchFamily="34" charset="0"/>
              </a:rPr>
              <a:t>; </a:t>
            </a:r>
            <a:r>
              <a:rPr lang="ru-RU" sz="1400" dirty="0">
                <a:solidFill>
                  <a:srgbClr val="FF0000"/>
                </a:solidFill>
                <a:cs typeface="Arial" panose="020B0604020202020204" pitchFamily="34" charset="0"/>
              </a:rPr>
              <a:t>6</a:t>
            </a:r>
            <a:r>
              <a:rPr lang="ru-RU" sz="1400" b="0" dirty="0">
                <a:cs typeface="Arial" panose="020B0604020202020204" pitchFamily="34" charset="0"/>
              </a:rPr>
              <a:t> – </a:t>
            </a:r>
            <a:r>
              <a:rPr lang="en-US" sz="1400" b="0" dirty="0" smtClean="0">
                <a:cs typeface="Arial" panose="020B0604020202020204" pitchFamily="34" charset="0"/>
              </a:rPr>
              <a:t>Alaska</a:t>
            </a:r>
            <a:r>
              <a:rPr lang="ru-RU" sz="1400" b="0" dirty="0" smtClean="0">
                <a:cs typeface="Arial" panose="020B0604020202020204" pitchFamily="34" charset="0"/>
              </a:rPr>
              <a:t>; </a:t>
            </a:r>
            <a:r>
              <a:rPr lang="ru-RU" sz="1400" dirty="0">
                <a:solidFill>
                  <a:srgbClr val="FF0000"/>
                </a:solidFill>
                <a:cs typeface="Arial" panose="020B0604020202020204" pitchFamily="34" charset="0"/>
              </a:rPr>
              <a:t>7</a:t>
            </a:r>
            <a:r>
              <a:rPr lang="ru-RU" sz="1400" b="0" dirty="0">
                <a:cs typeface="Arial" panose="020B0604020202020204" pitchFamily="34" charset="0"/>
              </a:rPr>
              <a:t> – </a:t>
            </a:r>
            <a:r>
              <a:rPr lang="en-US" sz="1400" b="0" dirty="0" smtClean="0">
                <a:cs typeface="Arial" panose="020B0604020202020204" pitchFamily="34" charset="0"/>
              </a:rPr>
              <a:t>Canada</a:t>
            </a:r>
            <a:endParaRPr lang="ru-RU" sz="1400" b="0" dirty="0">
              <a:cs typeface="Arial" panose="020B0604020202020204" pitchFamily="34" charset="0"/>
            </a:endParaRPr>
          </a:p>
        </p:txBody>
      </p:sp>
      <p:sp>
        <p:nvSpPr>
          <p:cNvPr id="7" name="Прямоугольник 6"/>
          <p:cNvSpPr/>
          <p:nvPr/>
        </p:nvSpPr>
        <p:spPr>
          <a:xfrm>
            <a:off x="6084168" y="6536377"/>
            <a:ext cx="2975988" cy="276999"/>
          </a:xfrm>
          <a:prstGeom prst="rect">
            <a:avLst/>
          </a:prstGeom>
          <a:solidFill>
            <a:schemeClr val="bg1"/>
          </a:solidFill>
        </p:spPr>
        <p:txBody>
          <a:bodyPr wrap="square">
            <a:spAutoFit/>
          </a:bodyPr>
          <a:lstStyle/>
          <a:p>
            <a:pPr algn="ctr"/>
            <a:r>
              <a:rPr lang="en-US" sz="1200" dirty="0" smtClean="0">
                <a:cs typeface="Arial" panose="020B0604020202020204" pitchFamily="34" charset="0"/>
              </a:rPr>
              <a:t>reference period: 1961-1990</a:t>
            </a:r>
            <a:endParaRPr lang="ru-RU" sz="1200" dirty="0">
              <a:cs typeface="Arial" panose="020B0604020202020204" pitchFamily="34" charset="0"/>
            </a:endParaRPr>
          </a:p>
        </p:txBody>
      </p:sp>
      <p:sp>
        <p:nvSpPr>
          <p:cNvPr id="16" name="Прямоугольник 15"/>
          <p:cNvSpPr/>
          <p:nvPr/>
        </p:nvSpPr>
        <p:spPr>
          <a:xfrm>
            <a:off x="797011" y="6464369"/>
            <a:ext cx="822661" cy="338554"/>
          </a:xfrm>
          <a:prstGeom prst="rect">
            <a:avLst/>
          </a:prstGeom>
          <a:solidFill>
            <a:schemeClr val="bg1"/>
          </a:solidFill>
        </p:spPr>
        <p:txBody>
          <a:bodyPr wrap="none">
            <a:spAutoFit/>
          </a:bodyPr>
          <a:lstStyle/>
          <a:p>
            <a:r>
              <a:rPr lang="en-US" sz="1600" dirty="0" smtClean="0"/>
              <a:t>[AARI]</a:t>
            </a:r>
            <a:endParaRPr lang="ru-RU" sz="16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606" y="1018147"/>
            <a:ext cx="3186052" cy="309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27032" y="3666510"/>
            <a:ext cx="1152880" cy="338554"/>
          </a:xfrm>
          <a:prstGeom prst="rect">
            <a:avLst/>
          </a:prstGeom>
          <a:solidFill>
            <a:schemeClr val="bg1"/>
          </a:solidFill>
        </p:spPr>
        <p:txBody>
          <a:bodyPr wrap="none">
            <a:spAutoFit/>
          </a:bodyPr>
          <a:lstStyle/>
          <a:p>
            <a:r>
              <a:rPr lang="en-US" sz="1600" dirty="0" smtClean="0">
                <a:cs typeface="Arial" panose="020B0604020202020204" pitchFamily="34" charset="0"/>
              </a:rPr>
              <a:t>OND 2018</a:t>
            </a:r>
            <a:endParaRPr lang="ru-RU" dirty="0"/>
          </a:p>
        </p:txBody>
      </p:sp>
      <p:sp>
        <p:nvSpPr>
          <p:cNvPr id="19" name="Прямоугольник 18"/>
          <p:cNvSpPr/>
          <p:nvPr/>
        </p:nvSpPr>
        <p:spPr>
          <a:xfrm>
            <a:off x="7496452" y="3738518"/>
            <a:ext cx="1107996" cy="338554"/>
          </a:xfrm>
          <a:prstGeom prst="rect">
            <a:avLst/>
          </a:prstGeom>
          <a:solidFill>
            <a:schemeClr val="bg1"/>
          </a:solidFill>
        </p:spPr>
        <p:txBody>
          <a:bodyPr wrap="none">
            <a:spAutoFit/>
          </a:bodyPr>
          <a:lstStyle/>
          <a:p>
            <a:r>
              <a:rPr lang="en-US" sz="1600" dirty="0" smtClean="0">
                <a:cs typeface="Arial" panose="020B0604020202020204" pitchFamily="34" charset="0"/>
              </a:rPr>
              <a:t>JFM 2019</a:t>
            </a:r>
            <a:endParaRPr lang="ru-R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36" y="1074054"/>
            <a:ext cx="2298224" cy="249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238" y="4263906"/>
            <a:ext cx="6160839" cy="206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вал 4"/>
          <p:cNvSpPr/>
          <p:nvPr/>
        </p:nvSpPr>
        <p:spPr>
          <a:xfrm>
            <a:off x="2411760" y="5301208"/>
            <a:ext cx="6285317" cy="436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147280" y="2060848"/>
            <a:ext cx="1216808" cy="461665"/>
          </a:xfrm>
          <a:prstGeom prst="rect">
            <a:avLst/>
          </a:prstGeom>
        </p:spPr>
        <p:txBody>
          <a:bodyPr wrap="none">
            <a:spAutoFit/>
          </a:bodyPr>
          <a:lstStyle/>
          <a:p>
            <a:r>
              <a:rPr lang="en-US" dirty="0" smtClean="0">
                <a:solidFill>
                  <a:srgbClr val="FF0000"/>
                </a:solidFill>
                <a:cs typeface="Arial" panose="020B0604020202020204" pitchFamily="34" charset="0"/>
              </a:rPr>
              <a:t>Warm !</a:t>
            </a:r>
            <a:endParaRPr lang="ru-RU" dirty="0">
              <a:solidFill>
                <a:srgbClr val="FF0000"/>
              </a:solidFill>
            </a:endParaRPr>
          </a:p>
        </p:txBody>
      </p:sp>
      <p:sp>
        <p:nvSpPr>
          <p:cNvPr id="24" name="Прямоугольник 23"/>
          <p:cNvSpPr/>
          <p:nvPr/>
        </p:nvSpPr>
        <p:spPr>
          <a:xfrm>
            <a:off x="7035056" y="1982414"/>
            <a:ext cx="1569392" cy="584775"/>
          </a:xfrm>
          <a:prstGeom prst="rect">
            <a:avLst/>
          </a:prstGeom>
        </p:spPr>
        <p:txBody>
          <a:bodyPr wrap="square">
            <a:spAutoFit/>
          </a:bodyPr>
          <a:lstStyle/>
          <a:p>
            <a:r>
              <a:rPr lang="en-US" sz="3200" dirty="0" smtClean="0">
                <a:solidFill>
                  <a:srgbClr val="FF0000"/>
                </a:solidFill>
                <a:cs typeface="Arial" panose="020B0604020202020204" pitchFamily="34" charset="0"/>
              </a:rPr>
              <a:t>Warm !</a:t>
            </a:r>
            <a:endParaRPr lang="ru-RU" sz="3200" dirty="0">
              <a:solidFill>
                <a:srgbClr val="FF0000"/>
              </a:solidFill>
            </a:endParaRPr>
          </a:p>
        </p:txBody>
      </p:sp>
      <p:sp>
        <p:nvSpPr>
          <p:cNvPr id="25" name="Прямоугольник 24"/>
          <p:cNvSpPr/>
          <p:nvPr/>
        </p:nvSpPr>
        <p:spPr>
          <a:xfrm>
            <a:off x="2786156" y="2350982"/>
            <a:ext cx="1055097" cy="461665"/>
          </a:xfrm>
          <a:prstGeom prst="rect">
            <a:avLst/>
          </a:prstGeom>
        </p:spPr>
        <p:txBody>
          <a:bodyPr wrap="none">
            <a:spAutoFit/>
          </a:bodyPr>
          <a:lstStyle/>
          <a:p>
            <a:r>
              <a:rPr lang="en-US" dirty="0" smtClean="0">
                <a:solidFill>
                  <a:srgbClr val="0066FF"/>
                </a:solidFill>
                <a:cs typeface="Arial" panose="020B0604020202020204" pitchFamily="34" charset="0"/>
              </a:rPr>
              <a:t>Cold !</a:t>
            </a:r>
            <a:endParaRPr lang="ru-RU" dirty="0">
              <a:solidFill>
                <a:srgbClr val="0066FF"/>
              </a:solidFill>
            </a:endParaRPr>
          </a:p>
        </p:txBody>
      </p:sp>
      <p:sp>
        <p:nvSpPr>
          <p:cNvPr id="26" name="Прямоугольник 25"/>
          <p:cNvSpPr/>
          <p:nvPr/>
        </p:nvSpPr>
        <p:spPr>
          <a:xfrm>
            <a:off x="599937" y="5519636"/>
            <a:ext cx="1662443" cy="461665"/>
          </a:xfrm>
          <a:prstGeom prst="rect">
            <a:avLst/>
          </a:prstGeom>
        </p:spPr>
        <p:txBody>
          <a:bodyPr wrap="none">
            <a:spAutoFit/>
          </a:bodyPr>
          <a:lstStyle/>
          <a:p>
            <a:r>
              <a:rPr lang="en-US" dirty="0" smtClean="0">
                <a:solidFill>
                  <a:srgbClr val="FF0000"/>
                </a:solidFill>
                <a:cs typeface="Arial" panose="020B0604020202020204" pitchFamily="34" charset="0"/>
              </a:rPr>
              <a:t>Warmest !</a:t>
            </a:r>
            <a:endParaRPr lang="ru-RU" dirty="0">
              <a:solidFill>
                <a:srgbClr val="FF0000"/>
              </a:solidFill>
            </a:endParaRPr>
          </a:p>
        </p:txBody>
      </p:sp>
      <p:sp>
        <p:nvSpPr>
          <p:cNvPr id="27" name="Прямоугольник 26"/>
          <p:cNvSpPr/>
          <p:nvPr/>
        </p:nvSpPr>
        <p:spPr>
          <a:xfrm>
            <a:off x="2599908" y="4326741"/>
            <a:ext cx="1107996" cy="338554"/>
          </a:xfrm>
          <a:prstGeom prst="rect">
            <a:avLst/>
          </a:prstGeom>
          <a:solidFill>
            <a:schemeClr val="bg1"/>
          </a:solidFill>
        </p:spPr>
        <p:txBody>
          <a:bodyPr wrap="none">
            <a:spAutoFit/>
          </a:bodyPr>
          <a:lstStyle/>
          <a:p>
            <a:r>
              <a:rPr lang="en-US" sz="1600" dirty="0" smtClean="0">
                <a:cs typeface="Arial" panose="020B0604020202020204" pitchFamily="34" charset="0"/>
              </a:rPr>
              <a:t>JFM 2019</a:t>
            </a:r>
            <a:endParaRPr lang="ru-RU" dirty="0"/>
          </a:p>
        </p:txBody>
      </p:sp>
    </p:spTree>
    <p:extLst>
      <p:ext uri="{BB962C8B-B14F-4D97-AF65-F5344CB8AC3E}">
        <p14:creationId xmlns:p14="http://schemas.microsoft.com/office/powerpoint/2010/main" val="1614651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717032"/>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39552" y="44624"/>
            <a:ext cx="8280920" cy="432048"/>
          </a:xfrm>
        </p:spPr>
        <p:txBody>
          <a:bodyPr/>
          <a:lstStyle/>
          <a:p>
            <a:pPr algn="ctr"/>
            <a:r>
              <a:rPr lang="en-US" sz="2000" dirty="0" smtClean="0">
                <a:solidFill>
                  <a:schemeClr val="tx1"/>
                </a:solidFill>
                <a:cs typeface="Arial" panose="020B0604020202020204" pitchFamily="34" charset="0"/>
              </a:rPr>
              <a:t>SAT NDJ and FMA 2018/2019: anomalies and </a:t>
            </a:r>
            <a:r>
              <a:rPr lang="en-US" sz="2000" dirty="0">
                <a:solidFill>
                  <a:schemeClr val="tx1"/>
                </a:solidFill>
                <a:cs typeface="Arial" panose="020B0604020202020204" pitchFamily="34" charset="0"/>
              </a:rPr>
              <a:t>ranks </a:t>
            </a:r>
            <a:endParaRPr lang="ru-RU" sz="2000" dirty="0">
              <a:solidFill>
                <a:schemeClr val="tx1"/>
              </a:solidFill>
              <a:cs typeface="Arial" panose="020B0604020202020204" pitchFamily="34" charset="0"/>
            </a:endParaRPr>
          </a:p>
        </p:txBody>
      </p:sp>
      <p:sp>
        <p:nvSpPr>
          <p:cNvPr id="19" name="Прямоугольник 18"/>
          <p:cNvSpPr/>
          <p:nvPr/>
        </p:nvSpPr>
        <p:spPr>
          <a:xfrm>
            <a:off x="179512" y="548680"/>
            <a:ext cx="604014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Прямоугольник 4"/>
          <p:cNvSpPr/>
          <p:nvPr/>
        </p:nvSpPr>
        <p:spPr>
          <a:xfrm>
            <a:off x="2339752" y="404664"/>
            <a:ext cx="1864613" cy="369332"/>
          </a:xfrm>
          <a:prstGeom prst="rect">
            <a:avLst/>
          </a:prstGeom>
          <a:solidFill>
            <a:schemeClr val="bg1"/>
          </a:solidFill>
        </p:spPr>
        <p:txBody>
          <a:bodyPr wrap="none">
            <a:spAutoFit/>
          </a:bodyPr>
          <a:lstStyle/>
          <a:p>
            <a:r>
              <a:rPr lang="en-US" sz="1800" dirty="0" smtClean="0">
                <a:cs typeface="Arial" panose="020B0604020202020204" pitchFamily="34" charset="0"/>
              </a:rPr>
              <a:t>NDJ 2018/2019 </a:t>
            </a:r>
            <a:endParaRPr lang="ru-RU" sz="1800" dirty="0">
              <a:cs typeface="Arial" panose="020B0604020202020204" pitchFamily="34" charset="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126" y="748445"/>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748445"/>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1115616" y="3160927"/>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sp>
        <p:nvSpPr>
          <p:cNvPr id="21" name="Прямоугольник 20"/>
          <p:cNvSpPr/>
          <p:nvPr/>
        </p:nvSpPr>
        <p:spPr>
          <a:xfrm>
            <a:off x="4012436" y="3140968"/>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sp>
        <p:nvSpPr>
          <p:cNvPr id="22" name="Прямоугольник 21"/>
          <p:cNvSpPr/>
          <p:nvPr/>
        </p:nvSpPr>
        <p:spPr>
          <a:xfrm>
            <a:off x="179512" y="3645025"/>
            <a:ext cx="604014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7" name="Прямоугольник 26"/>
          <p:cNvSpPr/>
          <p:nvPr/>
        </p:nvSpPr>
        <p:spPr>
          <a:xfrm>
            <a:off x="3995936"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126" y="3713167"/>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Прямоугольник 25"/>
          <p:cNvSpPr/>
          <p:nvPr/>
        </p:nvSpPr>
        <p:spPr>
          <a:xfrm>
            <a:off x="1060108"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sp>
        <p:nvSpPr>
          <p:cNvPr id="31" name="Прямоугольник 30"/>
          <p:cNvSpPr/>
          <p:nvPr/>
        </p:nvSpPr>
        <p:spPr>
          <a:xfrm>
            <a:off x="7308304" y="6447819"/>
            <a:ext cx="1518364" cy="338554"/>
          </a:xfrm>
          <a:prstGeom prst="rect">
            <a:avLst/>
          </a:prstGeom>
          <a:solidFill>
            <a:schemeClr val="bg1"/>
          </a:solidFill>
        </p:spPr>
        <p:txBody>
          <a:bodyPr wrap="none">
            <a:spAutoFit/>
          </a:bodyPr>
          <a:lstStyle/>
          <a:p>
            <a:r>
              <a:rPr lang="en-US" sz="1600" dirty="0" smtClean="0">
                <a:cs typeface="Arial" panose="020B0604020202020204" pitchFamily="34" charset="0"/>
              </a:rPr>
              <a:t>HMC Moscow</a:t>
            </a:r>
            <a:endParaRPr lang="ru-RU" sz="1600" dirty="0">
              <a:cs typeface="Arial" panose="020B0604020202020204" pitchFamily="34" charset="0"/>
            </a:endParaRPr>
          </a:p>
        </p:txBody>
      </p:sp>
      <p:sp>
        <p:nvSpPr>
          <p:cNvPr id="4" name="Прямоугольник 3"/>
          <p:cNvSpPr/>
          <p:nvPr/>
        </p:nvSpPr>
        <p:spPr>
          <a:xfrm>
            <a:off x="6300192" y="523419"/>
            <a:ext cx="2744832" cy="5755422"/>
          </a:xfrm>
          <a:prstGeom prst="rect">
            <a:avLst/>
          </a:prstGeom>
          <a:ln w="25400">
            <a:solidFill>
              <a:srgbClr val="FF0000"/>
            </a:solidFill>
          </a:ln>
        </p:spPr>
        <p:txBody>
          <a:bodyPr wrap="square">
            <a:spAutoFit/>
          </a:bodyPr>
          <a:lstStyle/>
          <a:p>
            <a:pPr marL="285750" indent="-285750" algn="just">
              <a:buClr>
                <a:srgbClr val="FF0000"/>
              </a:buClr>
              <a:buFont typeface="Wingdings" panose="05000000000000000000" pitchFamily="2" charset="2"/>
              <a:buChar char="v"/>
            </a:pPr>
            <a:r>
              <a:rPr lang="en-US" sz="1600" b="0" dirty="0" smtClean="0"/>
              <a:t>NDJ 2018/2019 temperature in </a:t>
            </a:r>
            <a:r>
              <a:rPr lang="en-US" sz="1600" b="0" dirty="0"/>
              <a:t>the Arctic domain north of 65°N </a:t>
            </a:r>
            <a:r>
              <a:rPr lang="en-US" sz="1600" b="0" dirty="0" smtClean="0"/>
              <a:t>in majority </a:t>
            </a:r>
            <a:r>
              <a:rPr lang="en-US" sz="1600" b="0" dirty="0"/>
              <a:t>above average. </a:t>
            </a:r>
            <a:endParaRPr lang="en-US" sz="1600" b="0" dirty="0" smtClean="0"/>
          </a:p>
          <a:p>
            <a:pPr marL="285750" indent="-285750" algn="just">
              <a:buClr>
                <a:srgbClr val="FF0000"/>
              </a:buClr>
              <a:buFont typeface="Wingdings" panose="05000000000000000000" pitchFamily="2" charset="2"/>
              <a:buChar char="v"/>
            </a:pPr>
            <a:r>
              <a:rPr lang="en-US" sz="1600" b="0" dirty="0" smtClean="0"/>
              <a:t>10 </a:t>
            </a:r>
            <a:r>
              <a:rPr lang="en-US" sz="1600" b="0" dirty="0"/>
              <a:t>warmest over parts of Alaska, Greenland, and the European </a:t>
            </a:r>
            <a:r>
              <a:rPr lang="en-US" sz="1600" b="0" dirty="0" smtClean="0"/>
              <a:t>Arctic</a:t>
            </a:r>
          </a:p>
          <a:p>
            <a:pPr marL="285750" indent="-285750" algn="just">
              <a:buClr>
                <a:srgbClr val="FF0000"/>
              </a:buClr>
              <a:buFont typeface="Wingdings" panose="05000000000000000000" pitchFamily="2" charset="2"/>
              <a:buChar char="v"/>
            </a:pPr>
            <a:r>
              <a:rPr lang="en-US" sz="1600" b="0" dirty="0" smtClean="0"/>
              <a:t>Contrary, 3rd </a:t>
            </a:r>
            <a:r>
              <a:rPr lang="en-US" sz="1600" b="0" dirty="0"/>
              <a:t>coldest (a portion of the southern Canadian Arctic) </a:t>
            </a:r>
            <a:r>
              <a:rPr lang="en-US" sz="1600" b="0" dirty="0" smtClean="0"/>
              <a:t>in </a:t>
            </a:r>
            <a:r>
              <a:rPr lang="en-US" sz="1600" b="0" dirty="0"/>
              <a:t>70 </a:t>
            </a:r>
            <a:r>
              <a:rPr lang="en-US" sz="1600" b="0" dirty="0" smtClean="0"/>
              <a:t>years</a:t>
            </a:r>
          </a:p>
          <a:p>
            <a:pPr marL="285750" indent="-285750" algn="just">
              <a:buClr>
                <a:srgbClr val="FF0000"/>
              </a:buClr>
              <a:buFont typeface="Wingdings" panose="05000000000000000000" pitchFamily="2" charset="2"/>
              <a:buChar char="v"/>
            </a:pPr>
            <a:endParaRPr lang="en-US" sz="1600" b="0" dirty="0"/>
          </a:p>
          <a:p>
            <a:pPr marL="285750" indent="-285750" algn="just">
              <a:buClr>
                <a:srgbClr val="FF0000"/>
              </a:buClr>
              <a:buFont typeface="Wingdings" panose="05000000000000000000" pitchFamily="2" charset="2"/>
              <a:buChar char="v"/>
            </a:pPr>
            <a:r>
              <a:rPr lang="en-US" sz="1600" b="0" dirty="0" smtClean="0"/>
              <a:t> FMA 2019 temperature in </a:t>
            </a:r>
            <a:r>
              <a:rPr lang="en-US" sz="1600" b="0" dirty="0"/>
              <a:t>the majority, above </a:t>
            </a:r>
            <a:r>
              <a:rPr lang="en-US" sz="1600" b="0" dirty="0" smtClean="0"/>
              <a:t>average</a:t>
            </a:r>
          </a:p>
          <a:p>
            <a:pPr marL="285750" indent="-285750" algn="just">
              <a:buClr>
                <a:srgbClr val="FF0000"/>
              </a:buClr>
              <a:buFont typeface="Wingdings" panose="05000000000000000000" pitchFamily="2" charset="2"/>
              <a:buChar char="v"/>
            </a:pPr>
            <a:r>
              <a:rPr lang="en-US" sz="1600" b="0" dirty="0" smtClean="0"/>
              <a:t>Alaska</a:t>
            </a:r>
            <a:r>
              <a:rPr lang="en-US" sz="1600" b="0" dirty="0"/>
              <a:t>, </a:t>
            </a:r>
            <a:r>
              <a:rPr lang="en-US" sz="1600" b="0" dirty="0" smtClean="0"/>
              <a:t>NW Canada</a:t>
            </a:r>
            <a:r>
              <a:rPr lang="en-US" sz="1600" b="0" dirty="0"/>
              <a:t>, central Siberia, and the Beaufort, Chukchi and Bering Seas saw their warmest spring </a:t>
            </a:r>
            <a:endParaRPr lang="en-US" sz="1600" b="0" dirty="0" smtClean="0"/>
          </a:p>
          <a:p>
            <a:pPr marL="285750" indent="-285750" algn="just">
              <a:buClr>
                <a:srgbClr val="FF0000"/>
              </a:buClr>
              <a:buFont typeface="Wingdings" panose="05000000000000000000" pitchFamily="2" charset="2"/>
              <a:buChar char="v"/>
            </a:pPr>
            <a:r>
              <a:rPr lang="en-US" sz="1600" b="0" dirty="0" smtClean="0"/>
              <a:t>Contrary, temperature </a:t>
            </a:r>
            <a:r>
              <a:rPr lang="en-US" sz="1600" b="0" dirty="0"/>
              <a:t>over eastern Canadian Arctic </a:t>
            </a:r>
            <a:r>
              <a:rPr lang="en-US" sz="1600" b="0" dirty="0" smtClean="0"/>
              <a:t>close to normal</a:t>
            </a:r>
            <a:endParaRPr lang="en-US" sz="1600" b="0" dirty="0"/>
          </a:p>
        </p:txBody>
      </p:sp>
      <p:sp>
        <p:nvSpPr>
          <p:cNvPr id="28" name="Прямоугольник 27"/>
          <p:cNvSpPr/>
          <p:nvPr/>
        </p:nvSpPr>
        <p:spPr>
          <a:xfrm>
            <a:off x="2267744" y="3491716"/>
            <a:ext cx="1894493" cy="369332"/>
          </a:xfrm>
          <a:prstGeom prst="rect">
            <a:avLst/>
          </a:prstGeom>
          <a:solidFill>
            <a:schemeClr val="bg1"/>
          </a:solidFill>
        </p:spPr>
        <p:txBody>
          <a:bodyPr wrap="none">
            <a:spAutoFit/>
          </a:bodyPr>
          <a:lstStyle/>
          <a:p>
            <a:r>
              <a:rPr lang="en-US" sz="1800" dirty="0" smtClean="0">
                <a:cs typeface="Arial" panose="020B0604020202020204" pitchFamily="34" charset="0"/>
              </a:rPr>
              <a:t>FMA 2018/2019 </a:t>
            </a:r>
            <a:endParaRPr lang="ru-RU" sz="1800" dirty="0">
              <a:cs typeface="Arial" panose="020B0604020202020204" pitchFamily="34" charset="0"/>
            </a:endParaRPr>
          </a:p>
        </p:txBody>
      </p:sp>
    </p:spTree>
    <p:extLst>
      <p:ext uri="{BB962C8B-B14F-4D97-AF65-F5344CB8AC3E}">
        <p14:creationId xmlns:p14="http://schemas.microsoft.com/office/powerpoint/2010/main" val="208550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6075" y="4655125"/>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355" y="4655125"/>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3284983"/>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347" y="3284984"/>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1960631"/>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1960632"/>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264" y="548680"/>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032" y="591959"/>
            <a:ext cx="2167925" cy="143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78817" y="836712"/>
            <a:ext cx="4465191" cy="1108849"/>
          </a:xfrm>
        </p:spPr>
        <p:txBody>
          <a:bodyPr/>
          <a:lstStyle/>
          <a:p>
            <a:pPr algn="ctr"/>
            <a:r>
              <a:rPr lang="en-US" sz="2800" dirty="0">
                <a:solidFill>
                  <a:schemeClr val="tx1"/>
                </a:solidFill>
                <a:cs typeface="Arial" panose="020B0604020202020204" pitchFamily="34" charset="0"/>
              </a:rPr>
              <a:t>Precipitation </a:t>
            </a:r>
            <a:r>
              <a:rPr lang="en-US" sz="2800" dirty="0" smtClean="0">
                <a:solidFill>
                  <a:schemeClr val="tx1"/>
                </a:solidFill>
                <a:cs typeface="Arial" panose="020B0604020202020204" pitchFamily="34" charset="0"/>
              </a:rPr>
              <a:t>trends for </a:t>
            </a:r>
            <a:br>
              <a:rPr lang="en-US" sz="2800" dirty="0" smtClean="0">
                <a:solidFill>
                  <a:schemeClr val="tx1"/>
                </a:solidFill>
                <a:cs typeface="Arial" panose="020B0604020202020204" pitchFamily="34" charset="0"/>
              </a:rPr>
            </a:br>
            <a:r>
              <a:rPr lang="en-US" sz="2800" dirty="0" smtClean="0">
                <a:solidFill>
                  <a:schemeClr val="tx1"/>
                </a:solidFill>
                <a:cs typeface="Arial" panose="020B0604020202020204" pitchFamily="34" charset="0"/>
              </a:rPr>
              <a:t>ND 2018 - JFM 2019</a:t>
            </a:r>
            <a:endParaRPr lang="ru-RU" sz="2800" dirty="0">
              <a:solidFill>
                <a:schemeClr val="tx1"/>
              </a:solidFill>
              <a:cs typeface="Arial" panose="020B0604020202020204" pitchFamily="34" charset="0"/>
            </a:endParaRPr>
          </a:p>
        </p:txBody>
      </p:sp>
      <p:sp>
        <p:nvSpPr>
          <p:cNvPr id="3" name="Нижний колонтитул 2"/>
          <p:cNvSpPr>
            <a:spLocks noGrp="1"/>
          </p:cNvSpPr>
          <p:nvPr>
            <p:ph type="ftr" sz="quarter" idx="10"/>
          </p:nvPr>
        </p:nvSpPr>
        <p:spPr/>
        <p:txBody>
          <a:bodyPr/>
          <a:lstStyle/>
          <a:p>
            <a:pPr>
              <a:defRPr/>
            </a:pPr>
            <a:endParaRPr lang="en-US" dirty="0">
              <a:cs typeface="Arial" panose="020B0604020202020204" pitchFamily="34" charset="0"/>
            </a:endParaRPr>
          </a:p>
        </p:txBody>
      </p:sp>
      <p:sp>
        <p:nvSpPr>
          <p:cNvPr id="8" name="TextBox 7"/>
          <p:cNvSpPr txBox="1"/>
          <p:nvPr/>
        </p:nvSpPr>
        <p:spPr>
          <a:xfrm>
            <a:off x="5364088" y="457507"/>
            <a:ext cx="1656184" cy="400110"/>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N Greenland and Norwegian Seas</a:t>
            </a:r>
            <a:endParaRPr lang="en-US" sz="1000" dirty="0">
              <a:cs typeface="Arial" panose="020B0604020202020204" pitchFamily="34" charset="0"/>
            </a:endParaRPr>
          </a:p>
        </p:txBody>
      </p:sp>
      <p:sp>
        <p:nvSpPr>
          <p:cNvPr id="9" name="TextBox 8"/>
          <p:cNvSpPr txBox="1"/>
          <p:nvPr/>
        </p:nvSpPr>
        <p:spPr>
          <a:xfrm>
            <a:off x="7308304" y="518483"/>
            <a:ext cx="1656184" cy="246221"/>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Barents Sea</a:t>
            </a:r>
            <a:endParaRPr lang="en-US" sz="1000" dirty="0">
              <a:cs typeface="Arial" panose="020B0604020202020204" pitchFamily="34" charset="0"/>
            </a:endParaRPr>
          </a:p>
        </p:txBody>
      </p:sp>
      <p:sp>
        <p:nvSpPr>
          <p:cNvPr id="10" name="TextBox 9"/>
          <p:cNvSpPr txBox="1"/>
          <p:nvPr/>
        </p:nvSpPr>
        <p:spPr>
          <a:xfrm>
            <a:off x="7452320" y="1988840"/>
            <a:ext cx="1656184" cy="246221"/>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Laptev Sea</a:t>
            </a:r>
            <a:endParaRPr lang="en-US" sz="1000" dirty="0">
              <a:cs typeface="Arial" panose="020B0604020202020204" pitchFamily="34" charset="0"/>
            </a:endParaRPr>
          </a:p>
        </p:txBody>
      </p:sp>
      <p:sp>
        <p:nvSpPr>
          <p:cNvPr id="11" name="TextBox 10"/>
          <p:cNvSpPr txBox="1"/>
          <p:nvPr/>
        </p:nvSpPr>
        <p:spPr>
          <a:xfrm>
            <a:off x="5364088" y="1988840"/>
            <a:ext cx="1656184" cy="246221"/>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Kara Sea</a:t>
            </a:r>
            <a:endParaRPr lang="en-US" sz="1000" dirty="0">
              <a:cs typeface="Arial" panose="020B0604020202020204" pitchFamily="34" charset="0"/>
            </a:endParaRPr>
          </a:p>
        </p:txBody>
      </p:sp>
      <p:sp>
        <p:nvSpPr>
          <p:cNvPr id="12" name="TextBox 11"/>
          <p:cNvSpPr txBox="1"/>
          <p:nvPr/>
        </p:nvSpPr>
        <p:spPr>
          <a:xfrm>
            <a:off x="5508104" y="3326795"/>
            <a:ext cx="1440160" cy="246221"/>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Eastern Siberian Sea</a:t>
            </a:r>
            <a:endParaRPr lang="en-US" sz="1000" dirty="0">
              <a:cs typeface="Arial" panose="020B0604020202020204" pitchFamily="34" charset="0"/>
            </a:endParaRPr>
          </a:p>
        </p:txBody>
      </p:sp>
      <p:sp>
        <p:nvSpPr>
          <p:cNvPr id="13" name="TextBox 12"/>
          <p:cNvSpPr txBox="1"/>
          <p:nvPr/>
        </p:nvSpPr>
        <p:spPr>
          <a:xfrm>
            <a:off x="5364088" y="4694947"/>
            <a:ext cx="1656184" cy="246221"/>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Beaufort Sea</a:t>
            </a:r>
            <a:endParaRPr lang="en-US" sz="1000" dirty="0">
              <a:cs typeface="Arial" panose="020B0604020202020204" pitchFamily="34" charset="0"/>
            </a:endParaRPr>
          </a:p>
        </p:txBody>
      </p:sp>
      <p:sp>
        <p:nvSpPr>
          <p:cNvPr id="14" name="TextBox 13"/>
          <p:cNvSpPr txBox="1"/>
          <p:nvPr/>
        </p:nvSpPr>
        <p:spPr>
          <a:xfrm>
            <a:off x="7524328" y="3398803"/>
            <a:ext cx="1368152" cy="246221"/>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Chukchi Sea</a:t>
            </a:r>
            <a:endParaRPr lang="en-US" sz="1000" dirty="0">
              <a:cs typeface="Arial" panose="020B0604020202020204" pitchFamily="34" charset="0"/>
            </a:endParaRPr>
          </a:p>
        </p:txBody>
      </p:sp>
      <p:sp>
        <p:nvSpPr>
          <p:cNvPr id="15" name="TextBox 14"/>
          <p:cNvSpPr txBox="1"/>
          <p:nvPr/>
        </p:nvSpPr>
        <p:spPr>
          <a:xfrm>
            <a:off x="7380312" y="4653136"/>
            <a:ext cx="1368152" cy="400110"/>
          </a:xfrm>
          <a:prstGeom prst="rect">
            <a:avLst/>
          </a:prstGeom>
          <a:solidFill>
            <a:schemeClr val="bg1"/>
          </a:solidFill>
        </p:spPr>
        <p:txBody>
          <a:bodyPr wrap="square" rtlCol="0">
            <a:spAutoFit/>
          </a:bodyPr>
          <a:lstStyle/>
          <a:p>
            <a:pPr algn="ctr"/>
            <a:r>
              <a:rPr lang="en-US" sz="1000" dirty="0" smtClean="0">
                <a:cs typeface="Arial" panose="020B0604020202020204" pitchFamily="34" charset="0"/>
              </a:rPr>
              <a:t>N Canadian Archipelago</a:t>
            </a:r>
            <a:endParaRPr lang="en-US" sz="1000" dirty="0">
              <a:cs typeface="Arial" panose="020B0604020202020204" pitchFamily="34" charset="0"/>
            </a:endParaRPr>
          </a:p>
        </p:txBody>
      </p:sp>
      <p:sp>
        <p:nvSpPr>
          <p:cNvPr id="16" name="Прямоугольник 15"/>
          <p:cNvSpPr/>
          <p:nvPr/>
        </p:nvSpPr>
        <p:spPr>
          <a:xfrm>
            <a:off x="2394038" y="5876925"/>
            <a:ext cx="2610010" cy="307777"/>
          </a:xfrm>
          <a:prstGeom prst="rect">
            <a:avLst/>
          </a:prstGeom>
        </p:spPr>
        <p:txBody>
          <a:bodyPr wrap="none">
            <a:spAutoFit/>
          </a:bodyPr>
          <a:lstStyle/>
          <a:p>
            <a:pPr algn="ctr"/>
            <a:r>
              <a:rPr lang="en-US" sz="1400" dirty="0">
                <a:cs typeface="Arial" panose="020B0604020202020204" pitchFamily="34" charset="0"/>
              </a:rPr>
              <a:t>Reference period: 1961-1990</a:t>
            </a:r>
            <a:endParaRPr lang="ru-RU" sz="1400" dirty="0">
              <a:cs typeface="Arial" panose="020B0604020202020204" pitchFamily="34" charset="0"/>
            </a:endParaRPr>
          </a:p>
        </p:txBody>
      </p:sp>
      <p:sp>
        <p:nvSpPr>
          <p:cNvPr id="17" name="Прямоугольник 16"/>
          <p:cNvSpPr/>
          <p:nvPr/>
        </p:nvSpPr>
        <p:spPr>
          <a:xfrm>
            <a:off x="8069819" y="6453336"/>
            <a:ext cx="822661" cy="338554"/>
          </a:xfrm>
          <a:prstGeom prst="rect">
            <a:avLst/>
          </a:prstGeom>
          <a:solidFill>
            <a:schemeClr val="bg1"/>
          </a:solidFill>
        </p:spPr>
        <p:txBody>
          <a:bodyPr wrap="none">
            <a:spAutoFit/>
          </a:bodyPr>
          <a:lstStyle/>
          <a:p>
            <a:r>
              <a:rPr lang="en-US" sz="1600" dirty="0" smtClean="0">
                <a:cs typeface="Arial" panose="020B0604020202020204" pitchFamily="34" charset="0"/>
              </a:rPr>
              <a:t>[AARI]</a:t>
            </a:r>
            <a:endParaRPr lang="ru-RU" sz="1600" dirty="0">
              <a:cs typeface="Arial" panose="020B0604020202020204" pitchFamily="34" charset="0"/>
            </a:endParaRPr>
          </a:p>
        </p:txBody>
      </p:sp>
      <p:sp>
        <p:nvSpPr>
          <p:cNvPr id="4" name="Прямоугольник 3"/>
          <p:cNvSpPr/>
          <p:nvPr/>
        </p:nvSpPr>
        <p:spPr>
          <a:xfrm>
            <a:off x="238074" y="2276872"/>
            <a:ext cx="4311928" cy="3477875"/>
          </a:xfrm>
          <a:prstGeom prst="rect">
            <a:avLst/>
          </a:prstGeom>
          <a:ln w="25400">
            <a:solidFill>
              <a:srgbClr val="FF0000"/>
            </a:solidFill>
          </a:ln>
        </p:spPr>
        <p:txBody>
          <a:bodyPr wrap="square">
            <a:spAutoFit/>
          </a:bodyPr>
          <a:lstStyle/>
          <a:p>
            <a:pPr marL="285750" indent="-285750" algn="just">
              <a:buClr>
                <a:srgbClr val="FF0000"/>
              </a:buClr>
              <a:buFont typeface="Wingdings" panose="05000000000000000000" pitchFamily="2" charset="2"/>
              <a:buChar char="v"/>
            </a:pPr>
            <a:r>
              <a:rPr lang="en-US" sz="2000" b="0" dirty="0" smtClean="0"/>
              <a:t>Analysis based on observations by the Arctic seas</a:t>
            </a:r>
          </a:p>
          <a:p>
            <a:pPr marL="285750" indent="-285750" algn="just">
              <a:buClr>
                <a:srgbClr val="FF0000"/>
              </a:buClr>
              <a:buFont typeface="Wingdings" panose="05000000000000000000" pitchFamily="2" charset="2"/>
              <a:buChar char="v"/>
            </a:pPr>
            <a:r>
              <a:rPr lang="en-US" sz="2000" b="0" dirty="0" smtClean="0"/>
              <a:t>Significant general positive trends – wetter conditions – for the Nordic seas</a:t>
            </a:r>
          </a:p>
          <a:p>
            <a:pPr marL="285750" indent="-285750" algn="just">
              <a:buClr>
                <a:srgbClr val="FF0000"/>
              </a:buClr>
              <a:buFont typeface="Wingdings" panose="05000000000000000000" pitchFamily="2" charset="2"/>
              <a:buChar char="v"/>
            </a:pPr>
            <a:r>
              <a:rPr lang="en-US" sz="2000" b="0" dirty="0" smtClean="0"/>
              <a:t>General negative trends – drier conditions - for Siberian shelf  seas</a:t>
            </a:r>
          </a:p>
          <a:p>
            <a:pPr marL="285750" indent="-285750" algn="just">
              <a:buClr>
                <a:srgbClr val="FF0000"/>
              </a:buClr>
              <a:buFont typeface="Wingdings" panose="05000000000000000000" pitchFamily="2" charset="2"/>
              <a:buChar char="v"/>
            </a:pPr>
            <a:r>
              <a:rPr lang="en-US" sz="2000" b="0" dirty="0" smtClean="0"/>
              <a:t>No general significant trends for Alaska and Canadian Arctic regions</a:t>
            </a:r>
          </a:p>
        </p:txBody>
      </p:sp>
    </p:spTree>
    <p:extLst>
      <p:ext uri="{BB962C8B-B14F-4D97-AF65-F5344CB8AC3E}">
        <p14:creationId xmlns:p14="http://schemas.microsoft.com/office/powerpoint/2010/main" val="2654656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368" y="764704"/>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048" y="764704"/>
            <a:ext cx="3015808" cy="24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0368" y="3717032"/>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030" y="3717032"/>
            <a:ext cx="3015808" cy="274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44624"/>
            <a:ext cx="9252520" cy="309518"/>
          </a:xfrm>
        </p:spPr>
        <p:txBody>
          <a:bodyPr/>
          <a:lstStyle/>
          <a:p>
            <a:pPr algn="ctr"/>
            <a:r>
              <a:rPr lang="en-US" sz="2000" dirty="0" smtClean="0">
                <a:solidFill>
                  <a:schemeClr val="tx1"/>
                </a:solidFill>
                <a:cs typeface="Arial" panose="020B0604020202020204" pitchFamily="34" charset="0"/>
              </a:rPr>
              <a:t>Precipitation NDJ and FMA 2018/2019: anomalies and </a:t>
            </a:r>
            <a:r>
              <a:rPr lang="en-US" sz="2000" dirty="0">
                <a:solidFill>
                  <a:schemeClr val="tx1"/>
                </a:solidFill>
                <a:cs typeface="Arial" panose="020B0604020202020204" pitchFamily="34" charset="0"/>
              </a:rPr>
              <a:t>ranks </a:t>
            </a:r>
            <a:endParaRPr lang="ru-RU" sz="2000" dirty="0">
              <a:solidFill>
                <a:schemeClr val="tx1"/>
              </a:solidFill>
              <a:cs typeface="Arial" panose="020B0604020202020204" pitchFamily="34" charset="0"/>
            </a:endParaRPr>
          </a:p>
        </p:txBody>
      </p:sp>
      <p:sp>
        <p:nvSpPr>
          <p:cNvPr id="19" name="Прямоугольник 18"/>
          <p:cNvSpPr/>
          <p:nvPr/>
        </p:nvSpPr>
        <p:spPr>
          <a:xfrm>
            <a:off x="179512" y="548680"/>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Прямоугольник 4"/>
          <p:cNvSpPr/>
          <p:nvPr/>
        </p:nvSpPr>
        <p:spPr>
          <a:xfrm>
            <a:off x="2416454" y="379403"/>
            <a:ext cx="1864613" cy="369332"/>
          </a:xfrm>
          <a:prstGeom prst="rect">
            <a:avLst/>
          </a:prstGeom>
          <a:solidFill>
            <a:schemeClr val="bg1"/>
          </a:solidFill>
        </p:spPr>
        <p:txBody>
          <a:bodyPr wrap="none">
            <a:spAutoFit/>
          </a:bodyPr>
          <a:lstStyle/>
          <a:p>
            <a:r>
              <a:rPr lang="en-US" sz="1800" dirty="0" smtClean="0">
                <a:solidFill>
                  <a:srgbClr val="FF0000"/>
                </a:solidFill>
                <a:cs typeface="Arial" panose="020B0604020202020204" pitchFamily="34" charset="0"/>
              </a:rPr>
              <a:t>NDJ 2018/2019 </a:t>
            </a:r>
            <a:endParaRPr lang="ru-RU" sz="1800" dirty="0">
              <a:solidFill>
                <a:srgbClr val="FF0000"/>
              </a:solidFill>
              <a:cs typeface="Arial" panose="020B0604020202020204" pitchFamily="34" charset="0"/>
            </a:endParaRPr>
          </a:p>
        </p:txBody>
      </p:sp>
      <p:sp>
        <p:nvSpPr>
          <p:cNvPr id="20" name="Прямоугольник 19"/>
          <p:cNvSpPr/>
          <p:nvPr/>
        </p:nvSpPr>
        <p:spPr>
          <a:xfrm>
            <a:off x="1115616" y="3160927"/>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sp>
        <p:nvSpPr>
          <p:cNvPr id="21" name="Прямоугольник 20"/>
          <p:cNvSpPr/>
          <p:nvPr/>
        </p:nvSpPr>
        <p:spPr>
          <a:xfrm>
            <a:off x="4012436" y="3140968"/>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sp>
        <p:nvSpPr>
          <p:cNvPr id="22" name="Прямоугольник 21"/>
          <p:cNvSpPr/>
          <p:nvPr/>
        </p:nvSpPr>
        <p:spPr>
          <a:xfrm>
            <a:off x="179512" y="3645025"/>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7" name="Прямоугольник 26"/>
          <p:cNvSpPr/>
          <p:nvPr/>
        </p:nvSpPr>
        <p:spPr>
          <a:xfrm>
            <a:off x="3995936"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[1981-2010] </a:t>
            </a:r>
            <a:endParaRPr lang="ru-RU" sz="1200" i="1" dirty="0">
              <a:solidFill>
                <a:schemeClr val="accent2"/>
              </a:solidFill>
              <a:cs typeface="Arial" panose="020B0604020202020204" pitchFamily="34" charset="0"/>
            </a:endParaRPr>
          </a:p>
        </p:txBody>
      </p:sp>
      <p:sp>
        <p:nvSpPr>
          <p:cNvPr id="28" name="Прямоугольник 27"/>
          <p:cNvSpPr/>
          <p:nvPr/>
        </p:nvSpPr>
        <p:spPr>
          <a:xfrm>
            <a:off x="2307739" y="3522494"/>
            <a:ext cx="1894493" cy="369332"/>
          </a:xfrm>
          <a:prstGeom prst="rect">
            <a:avLst/>
          </a:prstGeom>
          <a:solidFill>
            <a:schemeClr val="bg1"/>
          </a:solidFill>
        </p:spPr>
        <p:txBody>
          <a:bodyPr wrap="none">
            <a:spAutoFit/>
          </a:bodyPr>
          <a:lstStyle/>
          <a:p>
            <a:r>
              <a:rPr lang="en-US" sz="1800" dirty="0" smtClean="0">
                <a:solidFill>
                  <a:srgbClr val="FF0000"/>
                </a:solidFill>
                <a:cs typeface="Arial" panose="020B0604020202020204" pitchFamily="34" charset="0"/>
              </a:rPr>
              <a:t>FMA 2018/2019 </a:t>
            </a:r>
            <a:endParaRPr lang="ru-RU" sz="1800" dirty="0">
              <a:solidFill>
                <a:srgbClr val="FF0000"/>
              </a:solidFill>
              <a:cs typeface="Arial" panose="020B0604020202020204" pitchFamily="34" charset="0"/>
            </a:endParaRPr>
          </a:p>
        </p:txBody>
      </p:sp>
      <p:sp>
        <p:nvSpPr>
          <p:cNvPr id="26" name="Прямоугольник 25"/>
          <p:cNvSpPr/>
          <p:nvPr/>
        </p:nvSpPr>
        <p:spPr>
          <a:xfrm>
            <a:off x="1060108" y="6309320"/>
            <a:ext cx="1351652" cy="276999"/>
          </a:xfrm>
          <a:prstGeom prst="rect">
            <a:avLst/>
          </a:prstGeom>
          <a:solidFill>
            <a:schemeClr val="bg1"/>
          </a:solidFill>
        </p:spPr>
        <p:txBody>
          <a:bodyPr wrap="none">
            <a:spAutoFit/>
          </a:bodyPr>
          <a:lstStyle/>
          <a:p>
            <a:r>
              <a:rPr lang="en-US" sz="1200" i="1" dirty="0" smtClean="0">
                <a:solidFill>
                  <a:schemeClr val="accent2"/>
                </a:solidFill>
                <a:cs typeface="Arial" panose="020B0604020202020204" pitchFamily="34" charset="0"/>
              </a:rPr>
              <a:t>Ref [1961-1990] </a:t>
            </a:r>
            <a:endParaRPr lang="ru-RU" sz="1200" i="1" dirty="0">
              <a:solidFill>
                <a:schemeClr val="accent2"/>
              </a:solidFill>
              <a:cs typeface="Arial" panose="020B0604020202020204" pitchFamily="34" charset="0"/>
            </a:endParaRPr>
          </a:p>
        </p:txBody>
      </p:sp>
      <p:sp>
        <p:nvSpPr>
          <p:cNvPr id="3" name="Прямоугольник 2"/>
          <p:cNvSpPr/>
          <p:nvPr/>
        </p:nvSpPr>
        <p:spPr>
          <a:xfrm>
            <a:off x="6230380" y="1026016"/>
            <a:ext cx="2592288" cy="5355312"/>
          </a:xfrm>
          <a:prstGeom prst="rect">
            <a:avLst/>
          </a:prstGeom>
          <a:solidFill>
            <a:schemeClr val="bg1"/>
          </a:solidFill>
          <a:ln w="25400">
            <a:solidFill>
              <a:srgbClr val="FF0000"/>
            </a:solidFill>
          </a:ln>
        </p:spPr>
        <p:txBody>
          <a:bodyPr wrap="square">
            <a:spAutoFit/>
          </a:bodyPr>
          <a:lstStyle/>
          <a:p>
            <a:pPr marL="285750" indent="-285750">
              <a:buClr>
                <a:srgbClr val="FF0000"/>
              </a:buClr>
              <a:buFont typeface="Wingdings" panose="05000000000000000000" pitchFamily="2" charset="2"/>
              <a:buChar char="v"/>
            </a:pPr>
            <a:r>
              <a:rPr lang="en-US" sz="1800" dirty="0" smtClean="0"/>
              <a:t>For NDJ 2018/2019 Siberia </a:t>
            </a:r>
            <a:r>
              <a:rPr lang="en-US" sz="1800" dirty="0"/>
              <a:t>saw </a:t>
            </a:r>
            <a:r>
              <a:rPr lang="en-US" sz="1800" dirty="0" smtClean="0"/>
              <a:t>the driest </a:t>
            </a:r>
            <a:r>
              <a:rPr lang="en-US" sz="1800" dirty="0"/>
              <a:t>winter (NDJ) in the 70-year record. </a:t>
            </a:r>
            <a:endParaRPr lang="en-US" sz="1800" dirty="0" smtClean="0"/>
          </a:p>
          <a:p>
            <a:pPr marL="285750" indent="-285750">
              <a:buClr>
                <a:srgbClr val="FF0000"/>
              </a:buClr>
              <a:buFont typeface="Wingdings" panose="05000000000000000000" pitchFamily="2" charset="2"/>
              <a:buChar char="v"/>
            </a:pPr>
            <a:endParaRPr lang="en-US" sz="1800" dirty="0" smtClean="0"/>
          </a:p>
          <a:p>
            <a:pPr>
              <a:buClr>
                <a:srgbClr val="FF0000"/>
              </a:buClr>
            </a:pPr>
            <a:endParaRPr lang="en-US" sz="1800" dirty="0" smtClean="0"/>
          </a:p>
          <a:p>
            <a:pPr>
              <a:buClr>
                <a:srgbClr val="FF0000"/>
              </a:buClr>
            </a:pPr>
            <a:endParaRPr lang="en-US" sz="1800" dirty="0"/>
          </a:p>
          <a:p>
            <a:pPr marL="285750" indent="-285750">
              <a:buClr>
                <a:srgbClr val="FF0000"/>
              </a:buClr>
              <a:buFont typeface="Wingdings" panose="05000000000000000000" pitchFamily="2" charset="2"/>
              <a:buChar char="v"/>
            </a:pPr>
            <a:r>
              <a:rPr lang="en-US" sz="1800" dirty="0" smtClean="0"/>
              <a:t>For FMA southern </a:t>
            </a:r>
            <a:r>
              <a:rPr lang="en-US" sz="1800" dirty="0"/>
              <a:t>portion of the Canadian Arctic saw their driest spring </a:t>
            </a:r>
            <a:r>
              <a:rPr lang="en-US" sz="1800" dirty="0" smtClean="0"/>
              <a:t>in </a:t>
            </a:r>
            <a:r>
              <a:rPr lang="en-US" sz="1800" dirty="0"/>
              <a:t>the 70-year record, </a:t>
            </a:r>
            <a:endParaRPr lang="en-US" sz="1800" dirty="0" smtClean="0"/>
          </a:p>
          <a:p>
            <a:pPr marL="285750" indent="-285750">
              <a:buClr>
                <a:srgbClr val="FF0000"/>
              </a:buClr>
              <a:buFont typeface="Wingdings" panose="05000000000000000000" pitchFamily="2" charset="2"/>
              <a:buChar char="v"/>
            </a:pPr>
            <a:r>
              <a:rPr lang="en-US" sz="1800" dirty="0" smtClean="0"/>
              <a:t>Contrary, NE Siberia </a:t>
            </a:r>
            <a:r>
              <a:rPr lang="en-US" sz="1800" dirty="0"/>
              <a:t>and </a:t>
            </a:r>
            <a:r>
              <a:rPr lang="en-US" sz="1800" dirty="0" smtClean="0"/>
              <a:t>part of the </a:t>
            </a:r>
            <a:r>
              <a:rPr lang="en-US" sz="1800" dirty="0"/>
              <a:t>Arctic Ocean saw their wettest spring on record.</a:t>
            </a:r>
          </a:p>
        </p:txBody>
      </p:sp>
      <p:sp>
        <p:nvSpPr>
          <p:cNvPr id="18" name="Прямоугольник 17"/>
          <p:cNvSpPr/>
          <p:nvPr/>
        </p:nvSpPr>
        <p:spPr>
          <a:xfrm>
            <a:off x="4565804" y="6546830"/>
            <a:ext cx="1518364" cy="338554"/>
          </a:xfrm>
          <a:prstGeom prst="rect">
            <a:avLst/>
          </a:prstGeom>
          <a:solidFill>
            <a:schemeClr val="bg1"/>
          </a:solidFill>
        </p:spPr>
        <p:txBody>
          <a:bodyPr wrap="none">
            <a:spAutoFit/>
          </a:bodyPr>
          <a:lstStyle/>
          <a:p>
            <a:r>
              <a:rPr lang="en-US" sz="1600" dirty="0" smtClean="0">
                <a:cs typeface="Arial" panose="020B0604020202020204" pitchFamily="34" charset="0"/>
              </a:rPr>
              <a:t>HMC Moscow</a:t>
            </a:r>
            <a:endParaRPr lang="ru-RU" sz="1600" dirty="0">
              <a:cs typeface="Arial" panose="020B0604020202020204" pitchFamily="34" charset="0"/>
            </a:endParaRPr>
          </a:p>
        </p:txBody>
      </p:sp>
    </p:spTree>
    <p:extLst>
      <p:ext uri="{BB962C8B-B14F-4D97-AF65-F5344CB8AC3E}">
        <p14:creationId xmlns:p14="http://schemas.microsoft.com/office/powerpoint/2010/main" val="1789177041"/>
      </p:ext>
    </p:extLst>
  </p:cSld>
  <p:clrMapOvr>
    <a:masterClrMapping/>
  </p:clrMapOvr>
  <p:timing>
    <p:tnLst>
      <p:par>
        <p:cTn id="1" dur="indefinite" restart="never" nodeType="tmRoot"/>
      </p:par>
    </p:tnLst>
  </p:timing>
</p:sld>
</file>

<file path=ppt/theme/theme1.xml><?xml version="1.0" encoding="utf-8"?>
<a:theme xmlns:a="http://schemas.openxmlformats.org/drawingml/2006/main" name="WMO templat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NOAA Sat Conf_Keynote_DRAFT_July4-2017" id="{4B8FB68A-230B-4145-86EF-01E8B6E1068B}" vid="{545080C5-D007-E44E-A953-EE27C08BF7D6}"/>
    </a:ext>
  </a:extLst>
</a:theme>
</file>

<file path=ppt/theme/theme2.xml><?xml version="1.0" encoding="utf-8"?>
<a:theme xmlns:a="http://schemas.openxmlformats.org/drawingml/2006/main" name="Closing slide">
  <a:themeElements>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mallLog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mall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mall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mall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mall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mall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mall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mall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mall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mall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mall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mall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NOAA Sat Conf_Keynote_DRAFT_July4-2017" id="{4B8FB68A-230B-4145-86EF-01E8B6E1068B}" vid="{F784101B-2101-654A-A52C-C748ED4C9BF6}"/>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A1F3472FE95940832E3CD615FC9A60" ma:contentTypeVersion="8" ma:contentTypeDescription="Create a new document." ma:contentTypeScope="" ma:versionID="b608036d83406bbb8ef67350d1bdc98d">
  <xsd:schema xmlns:xsd="http://www.w3.org/2001/XMLSchema" xmlns:xs="http://www.w3.org/2001/XMLSchema" xmlns:p="http://schemas.microsoft.com/office/2006/metadata/properties" xmlns:ns3="9cb421be-7364-40e3-a033-a9831e103d78" xmlns:ns4="54594d9d-f8c1-42a8-9b7d-85dcf97c812f" targetNamespace="http://schemas.microsoft.com/office/2006/metadata/properties" ma:root="true" ma:fieldsID="7b7484a16f2de35167d8bc8b0cc2811f" ns3:_="" ns4:_="">
    <xsd:import namespace="9cb421be-7364-40e3-a033-a9831e103d78"/>
    <xsd:import namespace="54594d9d-f8c1-42a8-9b7d-85dcf97c812f"/>
    <xsd:element name="properties">
      <xsd:complexType>
        <xsd:sequence>
          <xsd:element name="documentManagement">
            <xsd:complexType>
              <xsd:all>
                <xsd:element ref="ns3:Item_x0020_Language" minOccurs="0"/>
                <xsd:element ref="ns4:TaxCatchAll" minOccurs="0"/>
                <xsd:element ref="ns4: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421be-7364-40e3-a033-a9831e103d78" elementFormDefault="qualified">
    <xsd:import namespace="http://schemas.microsoft.com/office/2006/documentManagement/types"/>
    <xsd:import namespace="http://schemas.microsoft.com/office/infopath/2007/PartnerControls"/>
    <xsd:element name="Item_x0020_Language" ma:index="9" nillable="true" ma:displayName="Item Language" ma:internalName="Item_x0020_Language">
      <xsd:simpleType>
        <xsd:restriction base="dms:Choice">
          <xsd:enumeration value="English"/>
          <xsd:enumeration value="French"/>
        </xsd:restriction>
      </xsd:simpleType>
    </xsd:element>
  </xsd:schema>
  <xsd:schema xmlns:xsd="http://www.w3.org/2001/XMLSchema" xmlns:xs="http://www.w3.org/2001/XMLSchema" xmlns:dms="http://schemas.microsoft.com/office/2006/documentManagement/types" xmlns:pc="http://schemas.microsoft.com/office/infopath/2007/PartnerControls" targetNamespace="54594d9d-f8c1-42a8-9b7d-85dcf97c812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7836AA8-87A9-462D-82A2-0FC9337A3156}" ma:internalName="TaxCatchAll" ma:showField="CatchAllData" ma:web="{9ec47095-3c99-4b10-8ff0-0463d79e3d12}">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Enterprise Keywords" ma:fieldId="{23f27201-bee3-471e-b2e7-b64fd8b7ca38}" ma:taxonomyMulti="true" ma:sspId="e2243cbc-e1b7-4ed6-ba37-9fa81e283771"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TaxCatchAll xmlns="54594d9d-f8c1-42a8-9b7d-85dcf97c812f"/>
    <Item_x0020_Language xmlns="9cb421be-7364-40e3-a033-a9831e103d78" xsi:nil="true"/>
    <TaxKeywordTaxHTField xmlns="54594d9d-f8c1-42a8-9b7d-85dcf97c812f">
      <Terms xmlns="http://schemas.microsoft.com/office/infopath/2007/PartnerControls"/>
    </TaxKeywordTaxHTField>
  </documentManagement>
</p:properties>
</file>

<file path=customXml/itemProps1.xml><?xml version="1.0" encoding="utf-8"?>
<ds:datastoreItem xmlns:ds="http://schemas.openxmlformats.org/officeDocument/2006/customXml" ds:itemID="{E7BBA75A-1FC0-4468-B7BD-BA53CCB27138}">
  <ds:schemaRefs>
    <ds:schemaRef ds:uri="http://schemas.microsoft.com/office/2006/metadata/contentType"/>
    <ds:schemaRef ds:uri="http://schemas.microsoft.com/office/2006/metadata/properties/metaAttributes"/>
    <ds:schemaRef ds:uri="http://www.w3.org/2000/xmlns/"/>
    <ds:schemaRef ds:uri="http://www.w3.org/2001/XMLSchema"/>
    <ds:schemaRef ds:uri="9cb421be-7364-40e3-a033-a9831e103d78"/>
    <ds:schemaRef ds:uri="54594d9d-f8c1-42a8-9b7d-85dcf97c812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9A9E3A-C13D-4023-85F6-522DCDE98F41}">
  <ds:schemaRefs>
    <ds:schemaRef ds:uri="http://schemas.microsoft.com/office/2006/metadata/longProperties"/>
  </ds:schemaRefs>
</ds:datastoreItem>
</file>

<file path=customXml/itemProps3.xml><?xml version="1.0" encoding="utf-8"?>
<ds:datastoreItem xmlns:ds="http://schemas.openxmlformats.org/officeDocument/2006/customXml" ds:itemID="{189E8B66-EC8D-47C9-AB01-40CD75F8A685}">
  <ds:schemaRefs>
    <ds:schemaRef ds:uri="http://purl.org/dc/terms/"/>
    <ds:schemaRef ds:uri="9cb421be-7364-40e3-a033-a9831e103d78"/>
    <ds:schemaRef ds:uri="http://schemas.microsoft.com/office/2006/documentManagement/types"/>
    <ds:schemaRef ds:uri="54594d9d-f8c1-42a8-9b7d-85dcf97c812f"/>
    <ds:schemaRef ds:uri="http://www.w3.org/XML/1998/namespac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WMO template</Template>
  <TotalTime>12262</TotalTime>
  <Words>1919</Words>
  <Application>Microsoft Office PowerPoint</Application>
  <PresentationFormat>Экран (4:3)</PresentationFormat>
  <Paragraphs>288</Paragraphs>
  <Slides>27</Slides>
  <Notes>4</Notes>
  <HiddenSlides>0</HiddenSlides>
  <MMClips>0</MMClips>
  <ScaleCrop>false</ScaleCrop>
  <HeadingPairs>
    <vt:vector size="4" baseType="variant">
      <vt:variant>
        <vt:lpstr>Тема</vt:lpstr>
      </vt:variant>
      <vt:variant>
        <vt:i4>2</vt:i4>
      </vt:variant>
      <vt:variant>
        <vt:lpstr>Заголовки слайдов</vt:lpstr>
      </vt:variant>
      <vt:variant>
        <vt:i4>27</vt:i4>
      </vt:variant>
    </vt:vector>
  </HeadingPairs>
  <TitlesOfParts>
    <vt:vector size="29" baseType="lpstr">
      <vt:lpstr>WMO template</vt:lpstr>
      <vt:lpstr>Closing slide</vt:lpstr>
      <vt:lpstr>Презентация PowerPoint</vt:lpstr>
      <vt:lpstr>Content of review</vt:lpstr>
      <vt:lpstr>Презентация PowerPoint</vt:lpstr>
      <vt:lpstr>Презентация PowerPoint</vt:lpstr>
      <vt:lpstr>Презентация PowerPoint</vt:lpstr>
      <vt:lpstr>OND 2018 / JFM 2019 Surface Air  Temperature (SAT) anomalies (observations)</vt:lpstr>
      <vt:lpstr>SAT NDJ and FMA 2018/2019: anomalies and ranks </vt:lpstr>
      <vt:lpstr>Precipitation trends for  ND 2018 - JFM 2019</vt:lpstr>
      <vt:lpstr>Precipitation NDJ and FMA 2018/2019: anomalies and ranks </vt:lpstr>
      <vt:lpstr>Презентация PowerPoint</vt:lpstr>
      <vt:lpstr>Arctic (NH) seasonal ice extent 1978…. 2019</vt:lpstr>
      <vt:lpstr>Seasonal NH ice extent variability: 1978 - 2019</vt:lpstr>
      <vt:lpstr>NDJ 2018/2019 Arctic sea ice – concentration and age (stage of development)</vt:lpstr>
      <vt:lpstr>FMA 2019 Arctic sea ice – concentration and age (stage of development)</vt:lpstr>
      <vt:lpstr>Презентация PowerPoint</vt:lpstr>
      <vt:lpstr>Презентация PowerPoint</vt:lpstr>
      <vt:lpstr>Презентация PowerPoint</vt:lpstr>
      <vt:lpstr>Terrestrial and marine snow</vt:lpstr>
      <vt:lpstr>Current Ice Conditions (22-23 October 2018)</vt:lpstr>
      <vt:lpstr>Thank you! Merci! Takk! Спасибо!  Tak! Tack! Kiitos! þakka þér fyrir! Giitu !</vt:lpstr>
      <vt:lpstr>Background slides</vt:lpstr>
      <vt:lpstr>Arctic Seasonal Highlights</vt:lpstr>
      <vt:lpstr>Презентация PowerPoint</vt:lpstr>
      <vt:lpstr>Презентация PowerPoint</vt:lpstr>
      <vt:lpstr>SAT NDJ and FMA 2018/2019: anomalies and ranks (reanalysis)</vt:lpstr>
      <vt:lpstr>Precipitation NDJ and FMA 2018/2019: anomalies and ranks (reanalysis)</vt:lpstr>
      <vt:lpstr>Terrestrial and marine snow</vt:lpstr>
    </vt:vector>
  </TitlesOfParts>
  <Company>Environment Canada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David Grimes President, WMO</dc:title>
  <dc:creator>deGraaf,Shannon [Burlington]</dc:creator>
  <cp:lastModifiedBy>VS</cp:lastModifiedBy>
  <cp:revision>460</cp:revision>
  <cp:lastPrinted>2018-04-17T11:56:26Z</cp:lastPrinted>
  <dcterms:created xsi:type="dcterms:W3CDTF">2017-08-04T20:22:04Z</dcterms:created>
  <dcterms:modified xsi:type="dcterms:W3CDTF">2019-05-08T06:02:56Z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TaxHTField">
    <vt:lpwstr/>
  </property>
  <property fmtid="{D5CDD505-2E9C-101B-9397-08002B2CF9AE}" pid="3" name="TaxKeyword">
    <vt:lpwstr/>
  </property>
  <property fmtid="{D5CDD505-2E9C-101B-9397-08002B2CF9AE}" pid="4" name="Item Language">
    <vt:lpwstr/>
  </property>
  <property fmtid="{D5CDD505-2E9C-101B-9397-08002B2CF9AE}" pid="5" name="TaxCatchAll">
    <vt:lpwstr/>
  </property>
</Properties>
</file>