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1" r:id="rId4"/>
    <p:sldMasterId id="2147483650" r:id="rId5"/>
  </p:sldMasterIdLst>
  <p:notesMasterIdLst>
    <p:notesMasterId r:id="rId26"/>
  </p:notesMasterIdLst>
  <p:handoutMasterIdLst>
    <p:handoutMasterId r:id="rId27"/>
  </p:handoutMasterIdLst>
  <p:sldIdLst>
    <p:sldId id="419" r:id="rId6"/>
    <p:sldId id="477" r:id="rId7"/>
    <p:sldId id="476" r:id="rId8"/>
    <p:sldId id="478" r:id="rId9"/>
    <p:sldId id="479" r:id="rId10"/>
    <p:sldId id="470" r:id="rId11"/>
    <p:sldId id="482" r:id="rId12"/>
    <p:sldId id="471" r:id="rId13"/>
    <p:sldId id="483" r:id="rId14"/>
    <p:sldId id="484" r:id="rId15"/>
    <p:sldId id="486" r:id="rId16"/>
    <p:sldId id="475" r:id="rId17"/>
    <p:sldId id="473" r:id="rId18"/>
    <p:sldId id="462" r:id="rId19"/>
    <p:sldId id="485" r:id="rId20"/>
    <p:sldId id="468" r:id="rId21"/>
    <p:sldId id="474" r:id="rId22"/>
    <p:sldId id="451" r:id="rId23"/>
    <p:sldId id="487" r:id="rId24"/>
    <p:sldId id="430" r:id="rId25"/>
  </p:sldIdLst>
  <p:sldSz cx="9144000" cy="6858000" type="screen4x3"/>
  <p:notesSz cx="6858000" cy="9296400"/>
  <p:defaultTextStyle>
    <a:defPPr>
      <a:defRPr lang="en-CA"/>
    </a:defPPr>
    <a:lvl1pPr algn="l" rtl="0" eaLnBrk="0" fontAlgn="base" hangingPunct="0">
      <a:spcBef>
        <a:spcPct val="0"/>
      </a:spcBef>
      <a:spcAft>
        <a:spcPct val="0"/>
      </a:spcAft>
      <a:defRPr sz="2400" b="1"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Arial" pitchFamily="34" charset="0"/>
        <a:ea typeface="+mn-ea"/>
        <a:cs typeface="+mn-cs"/>
      </a:defRPr>
    </a:lvl5pPr>
    <a:lvl6pPr marL="2286000" algn="l" defTabSz="914400" rtl="0" eaLnBrk="1" latinLnBrk="0" hangingPunct="1">
      <a:defRPr sz="2400" b="1" kern="1200">
        <a:solidFill>
          <a:schemeClr val="tx1"/>
        </a:solidFill>
        <a:latin typeface="Arial" pitchFamily="34" charset="0"/>
        <a:ea typeface="+mn-ea"/>
        <a:cs typeface="+mn-cs"/>
      </a:defRPr>
    </a:lvl6pPr>
    <a:lvl7pPr marL="2743200" algn="l" defTabSz="914400" rtl="0" eaLnBrk="1" latinLnBrk="0" hangingPunct="1">
      <a:defRPr sz="2400" b="1" kern="1200">
        <a:solidFill>
          <a:schemeClr val="tx1"/>
        </a:solidFill>
        <a:latin typeface="Arial" pitchFamily="34" charset="0"/>
        <a:ea typeface="+mn-ea"/>
        <a:cs typeface="+mn-cs"/>
      </a:defRPr>
    </a:lvl7pPr>
    <a:lvl8pPr marL="3200400" algn="l" defTabSz="914400" rtl="0" eaLnBrk="1" latinLnBrk="0" hangingPunct="1">
      <a:defRPr sz="2400" b="1" kern="1200">
        <a:solidFill>
          <a:schemeClr val="tx1"/>
        </a:solidFill>
        <a:latin typeface="Arial" pitchFamily="34" charset="0"/>
        <a:ea typeface="+mn-ea"/>
        <a:cs typeface="+mn-cs"/>
      </a:defRPr>
    </a:lvl8pPr>
    <a:lvl9pPr marL="3657600" algn="l" defTabSz="914400" rtl="0" eaLnBrk="1" latinLnBrk="0" hangingPunct="1">
      <a:defRPr sz="2400"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scon,Gabrielle [Edm]" initials="G["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CC6600"/>
    <a:srgbClr val="FF9900"/>
    <a:srgbClr val="009900"/>
    <a:srgbClr val="333399"/>
    <a:srgbClr val="3399FF"/>
    <a:srgbClr val="000066"/>
    <a:srgbClr val="FF0000"/>
    <a:srgbClr val="FFCC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9881" autoAdjust="0"/>
  </p:normalViewPr>
  <p:slideViewPr>
    <p:cSldViewPr>
      <p:cViewPr varScale="1">
        <p:scale>
          <a:sx n="72" d="100"/>
          <a:sy n="72" d="100"/>
        </p:scale>
        <p:origin x="114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3540" y="22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2547" cy="4653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smtClean="0">
                <a:latin typeface="Times"/>
              </a:defRPr>
            </a:lvl1pPr>
          </a:lstStyle>
          <a:p>
            <a:pPr>
              <a:defRPr/>
            </a:pPr>
            <a:endParaRPr lang="en-US" altLang="en-US"/>
          </a:p>
        </p:txBody>
      </p:sp>
      <p:sp>
        <p:nvSpPr>
          <p:cNvPr id="38915" name="Rectangle 3"/>
          <p:cNvSpPr>
            <a:spLocks noGrp="1" noChangeArrowheads="1"/>
          </p:cNvSpPr>
          <p:nvPr>
            <p:ph type="dt" sz="quarter" idx="1"/>
          </p:nvPr>
        </p:nvSpPr>
        <p:spPr bwMode="auto">
          <a:xfrm>
            <a:off x="3883851" y="0"/>
            <a:ext cx="2972547" cy="4653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atin typeface="Times"/>
              </a:defRPr>
            </a:lvl1pPr>
          </a:lstStyle>
          <a:p>
            <a:pPr>
              <a:defRPr/>
            </a:pPr>
            <a:endParaRPr lang="en-US" altLang="en-US"/>
          </a:p>
        </p:txBody>
      </p:sp>
      <p:sp>
        <p:nvSpPr>
          <p:cNvPr id="38916" name="Rectangle 4"/>
          <p:cNvSpPr>
            <a:spLocks noGrp="1" noChangeArrowheads="1"/>
          </p:cNvSpPr>
          <p:nvPr>
            <p:ph type="ftr" sz="quarter" idx="2"/>
          </p:nvPr>
        </p:nvSpPr>
        <p:spPr bwMode="auto">
          <a:xfrm>
            <a:off x="0" y="8829574"/>
            <a:ext cx="2972547" cy="46534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atin typeface="Times"/>
              </a:defRPr>
            </a:lvl1pPr>
          </a:lstStyle>
          <a:p>
            <a:pPr>
              <a:defRPr/>
            </a:pPr>
            <a:endParaRPr lang="en-US" altLang="en-US"/>
          </a:p>
        </p:txBody>
      </p:sp>
      <p:sp>
        <p:nvSpPr>
          <p:cNvPr id="38917" name="Rectangle 5"/>
          <p:cNvSpPr>
            <a:spLocks noGrp="1" noChangeArrowheads="1"/>
          </p:cNvSpPr>
          <p:nvPr>
            <p:ph type="sldNum" sz="quarter" idx="3"/>
          </p:nvPr>
        </p:nvSpPr>
        <p:spPr bwMode="auto">
          <a:xfrm>
            <a:off x="3883851" y="8829574"/>
            <a:ext cx="2972547" cy="46534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a:defRPr>
            </a:lvl1pPr>
          </a:lstStyle>
          <a:p>
            <a:pPr>
              <a:defRPr/>
            </a:pPr>
            <a:fld id="{76C8CD54-F180-4FB5-8032-526DCE798029}" type="slidenum">
              <a:rPr lang="en-CA" altLang="en-US"/>
              <a:pPr>
                <a:defRPr/>
              </a:pPr>
              <a:t>‹#›</a:t>
            </a:fld>
            <a:endParaRPr lang="en-CA" altLang="en-US"/>
          </a:p>
        </p:txBody>
      </p:sp>
    </p:spTree>
    <p:extLst>
      <p:ext uri="{BB962C8B-B14F-4D97-AF65-F5344CB8AC3E}">
        <p14:creationId xmlns:p14="http://schemas.microsoft.com/office/powerpoint/2010/main" val="311149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2547" cy="4653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smtClean="0">
                <a:latin typeface="Times"/>
              </a:defRPr>
            </a:lvl1pPr>
          </a:lstStyle>
          <a:p>
            <a:pPr>
              <a:defRPr/>
            </a:pPr>
            <a:endParaRPr lang="en-US" altLang="en-US"/>
          </a:p>
        </p:txBody>
      </p:sp>
      <p:sp>
        <p:nvSpPr>
          <p:cNvPr id="6147" name="Rectangle 3"/>
          <p:cNvSpPr>
            <a:spLocks noGrp="1" noChangeArrowheads="1"/>
          </p:cNvSpPr>
          <p:nvPr>
            <p:ph type="dt" idx="1"/>
          </p:nvPr>
        </p:nvSpPr>
        <p:spPr bwMode="auto">
          <a:xfrm>
            <a:off x="3883851" y="0"/>
            <a:ext cx="2972547" cy="4653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atin typeface="Times"/>
              </a:defRPr>
            </a:lvl1pPr>
          </a:lstStyle>
          <a:p>
            <a:pPr>
              <a:defRPr/>
            </a:pPr>
            <a:endParaRPr lang="en-US" altLang="en-US"/>
          </a:p>
        </p:txBody>
      </p:sp>
      <p:sp>
        <p:nvSpPr>
          <p:cNvPr id="9220"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9" name="Rectangle 5"/>
          <p:cNvSpPr>
            <a:spLocks noGrp="1" noChangeArrowheads="1"/>
          </p:cNvSpPr>
          <p:nvPr>
            <p:ph type="body" sz="quarter" idx="3"/>
          </p:nvPr>
        </p:nvSpPr>
        <p:spPr bwMode="auto">
          <a:xfrm>
            <a:off x="685480" y="4415530"/>
            <a:ext cx="5487041" cy="41836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150" name="Rectangle 6"/>
          <p:cNvSpPr>
            <a:spLocks noGrp="1" noChangeArrowheads="1"/>
          </p:cNvSpPr>
          <p:nvPr>
            <p:ph type="ftr" sz="quarter" idx="4"/>
          </p:nvPr>
        </p:nvSpPr>
        <p:spPr bwMode="auto">
          <a:xfrm>
            <a:off x="0" y="8829574"/>
            <a:ext cx="2972547" cy="46534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atin typeface="Times"/>
              </a:defRPr>
            </a:lvl1pPr>
          </a:lstStyle>
          <a:p>
            <a:pPr>
              <a:defRPr/>
            </a:pPr>
            <a:endParaRPr lang="en-US" altLang="en-US"/>
          </a:p>
        </p:txBody>
      </p:sp>
      <p:sp>
        <p:nvSpPr>
          <p:cNvPr id="6151" name="Rectangle 7"/>
          <p:cNvSpPr>
            <a:spLocks noGrp="1" noChangeArrowheads="1"/>
          </p:cNvSpPr>
          <p:nvPr>
            <p:ph type="sldNum" sz="quarter" idx="5"/>
          </p:nvPr>
        </p:nvSpPr>
        <p:spPr bwMode="auto">
          <a:xfrm>
            <a:off x="3883851" y="8829574"/>
            <a:ext cx="2972547" cy="46534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a:defRPr>
            </a:lvl1pPr>
          </a:lstStyle>
          <a:p>
            <a:pPr>
              <a:defRPr/>
            </a:pPr>
            <a:fld id="{CA087D32-4259-4F82-892A-5ABD16A42AE6}" type="slidenum">
              <a:rPr lang="en-CA" altLang="en-US"/>
              <a:pPr>
                <a:defRPr/>
              </a:pPr>
              <a:t>‹#›</a:t>
            </a:fld>
            <a:endParaRPr lang="en-CA" altLang="en-US"/>
          </a:p>
        </p:txBody>
      </p:sp>
    </p:spTree>
    <p:extLst>
      <p:ext uri="{BB962C8B-B14F-4D97-AF65-F5344CB8AC3E}">
        <p14:creationId xmlns:p14="http://schemas.microsoft.com/office/powerpoint/2010/main" val="31157138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31DA86-55BB-40E8-87E2-A74422CA1529}" type="slidenum">
              <a:rPr lang="en-US" smtClean="0"/>
              <a:t>1</a:t>
            </a:fld>
            <a:endParaRPr lang="en-US"/>
          </a:p>
        </p:txBody>
      </p:sp>
    </p:spTree>
    <p:extLst>
      <p:ext uri="{BB962C8B-B14F-4D97-AF65-F5344CB8AC3E}">
        <p14:creationId xmlns:p14="http://schemas.microsoft.com/office/powerpoint/2010/main" val="1134595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087D32-4259-4F82-892A-5ABD16A42AE6}" type="slidenum">
              <a:rPr lang="en-CA" altLang="en-US" smtClean="0"/>
              <a:pPr>
                <a:defRPr/>
              </a:pPr>
              <a:t>20</a:t>
            </a:fld>
            <a:endParaRPr lang="en-CA" altLang="en-US"/>
          </a:p>
        </p:txBody>
      </p:sp>
    </p:spTree>
    <p:extLst>
      <p:ext uri="{BB962C8B-B14F-4D97-AF65-F5344CB8AC3E}">
        <p14:creationId xmlns:p14="http://schemas.microsoft.com/office/powerpoint/2010/main" val="292298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0"/>
              </a:spcBef>
              <a:defRPr sz="2400">
                <a:solidFill>
                  <a:schemeClr val="tx1"/>
                </a:solidFill>
                <a:latin typeface="Times"/>
              </a:defRPr>
            </a:lvl1pPr>
            <a:lvl2pPr marL="742950" indent="-285750">
              <a:spcBef>
                <a:spcPct val="0"/>
              </a:spcBef>
              <a:defRPr sz="2400">
                <a:solidFill>
                  <a:schemeClr val="tx1"/>
                </a:solidFill>
                <a:latin typeface="Times"/>
              </a:defRPr>
            </a:lvl2pPr>
            <a:lvl3pPr marL="1143000" indent="-228600">
              <a:spcBef>
                <a:spcPct val="0"/>
              </a:spcBef>
              <a:defRPr sz="2400">
                <a:solidFill>
                  <a:schemeClr val="tx1"/>
                </a:solidFill>
                <a:latin typeface="Times"/>
              </a:defRPr>
            </a:lvl3pPr>
            <a:lvl4pPr marL="1600200" indent="-228600">
              <a:spcBef>
                <a:spcPct val="0"/>
              </a:spcBef>
              <a:defRPr sz="2400">
                <a:solidFill>
                  <a:schemeClr val="tx1"/>
                </a:solidFill>
                <a:latin typeface="Times"/>
              </a:defRPr>
            </a:lvl4pPr>
            <a:lvl5pPr marL="2057400" indent="-228600">
              <a:spcBef>
                <a:spcPct val="0"/>
              </a:spcBef>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a:spcBef>
                <a:spcPct val="50000"/>
              </a:spcBef>
              <a:defRPr/>
            </a:pPr>
            <a:r>
              <a:rPr lang="en-US" sz="1800" b="0">
                <a:solidFill>
                  <a:schemeClr val="bg1"/>
                </a:solidFill>
                <a:latin typeface="Arial Black" pitchFamily="34" charset="0"/>
              </a:rPr>
              <a:t>WMO</a:t>
            </a:r>
          </a:p>
        </p:txBody>
      </p:sp>
      <p:sp>
        <p:nvSpPr>
          <p:cNvPr id="38916" name="Rectangle 3"/>
          <p:cNvSpPr>
            <a:spLocks noGrp="1" noChangeArrowheads="1"/>
          </p:cNvSpPr>
          <p:nvPr>
            <p:ph type="ctrTitle"/>
          </p:nvPr>
        </p:nvSpPr>
        <p:spPr>
          <a:xfrm>
            <a:off x="611188" y="3211513"/>
            <a:ext cx="7921625" cy="1730375"/>
          </a:xfrm>
        </p:spPr>
        <p:txBody>
          <a:bodyPr/>
          <a:lstStyle>
            <a:lvl1pPr algn="ctr">
              <a:defRPr sz="4000" b="0" smtClean="0">
                <a:solidFill>
                  <a:schemeClr val="bg1"/>
                </a:solidFill>
              </a:defRPr>
            </a:lvl1pPr>
          </a:lstStyle>
          <a:p>
            <a:pPr lvl="0"/>
            <a:r>
              <a:rPr lang="en-US" noProof="0"/>
              <a:t>Click to edit Master title style</a:t>
            </a:r>
          </a:p>
        </p:txBody>
      </p:sp>
      <p:sp>
        <p:nvSpPr>
          <p:cNvPr id="38917" name="Rectangle 4"/>
          <p:cNvSpPr>
            <a:spLocks noGrp="1" noChangeArrowheads="1"/>
          </p:cNvSpPr>
          <p:nvPr>
            <p:ph type="subTitle" idx="1"/>
          </p:nvPr>
        </p:nvSpPr>
        <p:spPr>
          <a:xfrm>
            <a:off x="611188" y="5106988"/>
            <a:ext cx="7921625" cy="914400"/>
          </a:xfrm>
        </p:spPr>
        <p:txBody>
          <a:bodyPr/>
          <a:lstStyle>
            <a:lvl1pPr marL="0" indent="0" algn="ctr">
              <a:buFont typeface="Wingdings" pitchFamily="2" charset="2"/>
              <a:buNone/>
              <a:defRPr smtClean="0">
                <a:solidFill>
                  <a:schemeClr val="bg1"/>
                </a:solidFill>
              </a:defRPr>
            </a:lvl1pPr>
          </a:lstStyle>
          <a:p>
            <a:pPr lvl="0"/>
            <a:r>
              <a:rPr lang="en-US" noProof="0"/>
              <a:t>Click to edit Master subtitle style</a:t>
            </a:r>
          </a:p>
        </p:txBody>
      </p:sp>
      <p:sp>
        <p:nvSpPr>
          <p:cNvPr id="6" name="Rectangle 6"/>
          <p:cNvSpPr>
            <a:spLocks noGrp="1" noChangeArrowheads="1"/>
          </p:cNvSpPr>
          <p:nvPr>
            <p:ph type="ftr" sz="quarter" idx="10"/>
          </p:nvPr>
        </p:nvSpPr>
        <p:spPr>
          <a:xfrm>
            <a:off x="2843213" y="6467475"/>
            <a:ext cx="2520950" cy="331788"/>
          </a:xfrm>
        </p:spPr>
        <p:txBody>
          <a:bodyPr/>
          <a:lstStyle>
            <a:lvl1pPr>
              <a:defRPr/>
            </a:lvl1pPr>
          </a:lstStyle>
          <a:p>
            <a:pPr>
              <a:defRPr/>
            </a:pPr>
            <a:r>
              <a:rPr lang="en-US"/>
              <a:t>AMOS Presentation</a:t>
            </a:r>
          </a:p>
        </p:txBody>
      </p:sp>
      <p:sp>
        <p:nvSpPr>
          <p:cNvPr id="7" name="Rectangle 7"/>
          <p:cNvSpPr>
            <a:spLocks noGrp="1" noChangeArrowheads="1"/>
          </p:cNvSpPr>
          <p:nvPr>
            <p:ph type="sldNum" sz="quarter" idx="11"/>
          </p:nvPr>
        </p:nvSpPr>
        <p:spPr>
          <a:xfrm>
            <a:off x="5795963" y="6467475"/>
            <a:ext cx="1152525" cy="331788"/>
          </a:xfrm>
        </p:spPr>
        <p:txBody>
          <a:bodyPr/>
          <a:lstStyle>
            <a:lvl1pPr>
              <a:defRPr smtClean="0"/>
            </a:lvl1pPr>
          </a:lstStyle>
          <a:p>
            <a:pPr>
              <a:defRPr/>
            </a:pPr>
            <a:fld id="{303C10C3-19B9-4DBC-B0D2-BE286FFFC873}" type="slidenum">
              <a:rPr lang="en-CA" altLang="en-US"/>
              <a:pPr>
                <a:defRPr/>
              </a:pPr>
              <a:t>‹#›</a:t>
            </a:fld>
            <a:endParaRPr lang="en-CA" altLang="en-US"/>
          </a:p>
        </p:txBody>
      </p:sp>
    </p:spTree>
    <p:extLst>
      <p:ext uri="{BB962C8B-B14F-4D97-AF65-F5344CB8AC3E}">
        <p14:creationId xmlns:p14="http://schemas.microsoft.com/office/powerpoint/2010/main" val="2629886614"/>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7"/>
          <p:cNvSpPr>
            <a:spLocks noGrp="1" noChangeArrowheads="1"/>
          </p:cNvSpPr>
          <p:nvPr>
            <p:ph type="sldNum" sz="quarter" idx="11"/>
          </p:nvPr>
        </p:nvSpPr>
        <p:spPr>
          <a:ln/>
        </p:spPr>
        <p:txBody>
          <a:bodyPr/>
          <a:lstStyle>
            <a:lvl1pPr>
              <a:defRPr/>
            </a:lvl1pPr>
          </a:lstStyle>
          <a:p>
            <a:pPr>
              <a:defRPr/>
            </a:pPr>
            <a:fld id="{22758DE3-F936-44D6-A459-DF8BB7A44CD2}" type="slidenum">
              <a:rPr lang="en-CA" altLang="en-US"/>
              <a:pPr>
                <a:defRPr/>
              </a:pPr>
              <a:t>‹#›</a:t>
            </a:fld>
            <a:endParaRPr lang="en-CA" altLang="en-US"/>
          </a:p>
        </p:txBody>
      </p:sp>
    </p:spTree>
    <p:extLst>
      <p:ext uri="{BB962C8B-B14F-4D97-AF65-F5344CB8AC3E}">
        <p14:creationId xmlns:p14="http://schemas.microsoft.com/office/powerpoint/2010/main" val="18596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7"/>
          <p:cNvSpPr>
            <a:spLocks noGrp="1" noChangeArrowheads="1"/>
          </p:cNvSpPr>
          <p:nvPr>
            <p:ph type="sldNum" sz="quarter" idx="11"/>
          </p:nvPr>
        </p:nvSpPr>
        <p:spPr>
          <a:ln/>
        </p:spPr>
        <p:txBody>
          <a:bodyPr/>
          <a:lstStyle>
            <a:lvl1pPr>
              <a:defRPr/>
            </a:lvl1pPr>
          </a:lstStyle>
          <a:p>
            <a:pPr>
              <a:defRPr/>
            </a:pPr>
            <a:fld id="{BBA27F48-3E5B-4BF4-999F-638F9A0C2880}" type="slidenum">
              <a:rPr lang="en-CA" altLang="en-US"/>
              <a:pPr>
                <a:defRPr/>
              </a:pPr>
              <a:t>‹#›</a:t>
            </a:fld>
            <a:endParaRPr lang="en-CA" altLang="en-US"/>
          </a:p>
        </p:txBody>
      </p:sp>
    </p:spTree>
    <p:extLst>
      <p:ext uri="{BB962C8B-B14F-4D97-AF65-F5344CB8AC3E}">
        <p14:creationId xmlns:p14="http://schemas.microsoft.com/office/powerpoint/2010/main" val="163817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5488" y="188913"/>
            <a:ext cx="1889125" cy="590708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403350" y="188913"/>
            <a:ext cx="5519738" cy="5907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7"/>
          <p:cNvSpPr>
            <a:spLocks noGrp="1" noChangeArrowheads="1"/>
          </p:cNvSpPr>
          <p:nvPr>
            <p:ph type="sldNum" sz="quarter" idx="11"/>
          </p:nvPr>
        </p:nvSpPr>
        <p:spPr>
          <a:ln/>
        </p:spPr>
        <p:txBody>
          <a:bodyPr/>
          <a:lstStyle>
            <a:lvl1pPr>
              <a:defRPr/>
            </a:lvl1pPr>
          </a:lstStyle>
          <a:p>
            <a:pPr>
              <a:defRPr/>
            </a:pPr>
            <a:fld id="{5EF23EBE-D5F0-4910-A54C-2F8539A4CDFB}" type="slidenum">
              <a:rPr lang="en-CA" altLang="en-US"/>
              <a:pPr>
                <a:defRPr/>
              </a:pPr>
              <a:t>‹#›</a:t>
            </a:fld>
            <a:endParaRPr lang="en-CA" altLang="en-US"/>
          </a:p>
        </p:txBody>
      </p:sp>
    </p:spTree>
    <p:extLst>
      <p:ext uri="{BB962C8B-B14F-4D97-AF65-F5344CB8AC3E}">
        <p14:creationId xmlns:p14="http://schemas.microsoft.com/office/powerpoint/2010/main" val="3957670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713788" cy="792162"/>
          </a:xfrm>
        </p:spPr>
        <p:txBody>
          <a:bodyPr/>
          <a:lstStyle/>
          <a:p>
            <a:r>
              <a:rPr lang="en-US"/>
              <a:t>Click to edit Master title style</a:t>
            </a:r>
            <a:endParaRPr lang="en-CA"/>
          </a:p>
        </p:txBody>
      </p:sp>
      <p:sp>
        <p:nvSpPr>
          <p:cNvPr id="3" name="Content Placeholder 2"/>
          <p:cNvSpPr>
            <a:spLocks noGrp="1"/>
          </p:cNvSpPr>
          <p:nvPr>
            <p:ph sz="half" idx="1"/>
          </p:nvPr>
        </p:nvSpPr>
        <p:spPr>
          <a:xfrm>
            <a:off x="250825" y="1052513"/>
            <a:ext cx="4279900" cy="4897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683125" y="1052513"/>
            <a:ext cx="4281488" cy="4897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7"/>
          <p:cNvSpPr>
            <a:spLocks noGrp="1" noChangeArrowheads="1"/>
          </p:cNvSpPr>
          <p:nvPr>
            <p:ph type="sldNum" sz="quarter" idx="11"/>
          </p:nvPr>
        </p:nvSpPr>
        <p:spPr>
          <a:ln/>
        </p:spPr>
        <p:txBody>
          <a:bodyPr/>
          <a:lstStyle>
            <a:lvl1pPr>
              <a:defRPr/>
            </a:lvl1pPr>
          </a:lstStyle>
          <a:p>
            <a:pPr>
              <a:defRPr/>
            </a:pPr>
            <a:fld id="{303F97B0-8877-44E9-84A7-252012AFEB19}" type="slidenum">
              <a:rPr lang="en-CA" altLang="en-US"/>
              <a:pPr>
                <a:defRPr/>
              </a:pPr>
              <a:t>‹#›</a:t>
            </a:fld>
            <a:endParaRPr lang="en-CA" altLang="en-US"/>
          </a:p>
        </p:txBody>
      </p:sp>
    </p:spTree>
    <p:extLst>
      <p:ext uri="{BB962C8B-B14F-4D97-AF65-F5344CB8AC3E}">
        <p14:creationId xmlns:p14="http://schemas.microsoft.com/office/powerpoint/2010/main" val="2534674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11"/>
          <p:cNvSpPr>
            <a:spLocks noGrp="1" noChangeArrowheads="1"/>
          </p:cNvSpPr>
          <p:nvPr>
            <p:ph type="sldNum" sz="quarter" idx="11"/>
          </p:nvPr>
        </p:nvSpPr>
        <p:spPr>
          <a:ln/>
        </p:spPr>
        <p:txBody>
          <a:bodyPr/>
          <a:lstStyle>
            <a:lvl1pPr>
              <a:defRPr/>
            </a:lvl1pPr>
          </a:lstStyle>
          <a:p>
            <a:pPr>
              <a:defRPr/>
            </a:pPr>
            <a:fld id="{1199C2DF-B302-42AD-A669-71CC7750D34E}" type="slidenum">
              <a:rPr lang="en-CA" altLang="en-US"/>
              <a:pPr>
                <a:defRPr/>
              </a:pPr>
              <a:t>‹#›</a:t>
            </a:fld>
            <a:endParaRPr lang="en-CA" altLang="en-US"/>
          </a:p>
        </p:txBody>
      </p:sp>
    </p:spTree>
    <p:extLst>
      <p:ext uri="{BB962C8B-B14F-4D97-AF65-F5344CB8AC3E}">
        <p14:creationId xmlns:p14="http://schemas.microsoft.com/office/powerpoint/2010/main" val="3356625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11"/>
          <p:cNvSpPr>
            <a:spLocks noGrp="1" noChangeArrowheads="1"/>
          </p:cNvSpPr>
          <p:nvPr>
            <p:ph type="sldNum" sz="quarter" idx="11"/>
          </p:nvPr>
        </p:nvSpPr>
        <p:spPr>
          <a:ln/>
        </p:spPr>
        <p:txBody>
          <a:bodyPr/>
          <a:lstStyle>
            <a:lvl1pPr>
              <a:defRPr/>
            </a:lvl1pPr>
          </a:lstStyle>
          <a:p>
            <a:pPr>
              <a:defRPr/>
            </a:pPr>
            <a:fld id="{DED3BC81-36EA-4EC4-839F-A580B6C1CCF2}" type="slidenum">
              <a:rPr lang="en-CA" altLang="en-US"/>
              <a:pPr>
                <a:defRPr/>
              </a:pPr>
              <a:t>‹#›</a:t>
            </a:fld>
            <a:endParaRPr lang="en-CA" altLang="en-US"/>
          </a:p>
        </p:txBody>
      </p:sp>
    </p:spTree>
    <p:extLst>
      <p:ext uri="{BB962C8B-B14F-4D97-AF65-F5344CB8AC3E}">
        <p14:creationId xmlns:p14="http://schemas.microsoft.com/office/powerpoint/2010/main" val="643131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11"/>
          <p:cNvSpPr>
            <a:spLocks noGrp="1" noChangeArrowheads="1"/>
          </p:cNvSpPr>
          <p:nvPr>
            <p:ph type="sldNum" sz="quarter" idx="11"/>
          </p:nvPr>
        </p:nvSpPr>
        <p:spPr>
          <a:ln/>
        </p:spPr>
        <p:txBody>
          <a:bodyPr/>
          <a:lstStyle>
            <a:lvl1pPr>
              <a:defRPr/>
            </a:lvl1pPr>
          </a:lstStyle>
          <a:p>
            <a:pPr>
              <a:defRPr/>
            </a:pPr>
            <a:fld id="{0920E4C3-6CE5-4EC3-9EFE-A8A3E611C8C0}" type="slidenum">
              <a:rPr lang="en-CA" altLang="en-US"/>
              <a:pPr>
                <a:defRPr/>
              </a:pPr>
              <a:t>‹#›</a:t>
            </a:fld>
            <a:endParaRPr lang="en-CA" altLang="en-US"/>
          </a:p>
        </p:txBody>
      </p:sp>
    </p:spTree>
    <p:extLst>
      <p:ext uri="{BB962C8B-B14F-4D97-AF65-F5344CB8AC3E}">
        <p14:creationId xmlns:p14="http://schemas.microsoft.com/office/powerpoint/2010/main" val="3832547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79388" y="981075"/>
            <a:ext cx="4316412" cy="547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981075"/>
            <a:ext cx="4316413" cy="547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11"/>
          <p:cNvSpPr>
            <a:spLocks noGrp="1" noChangeArrowheads="1"/>
          </p:cNvSpPr>
          <p:nvPr>
            <p:ph type="sldNum" sz="quarter" idx="11"/>
          </p:nvPr>
        </p:nvSpPr>
        <p:spPr>
          <a:ln/>
        </p:spPr>
        <p:txBody>
          <a:bodyPr/>
          <a:lstStyle>
            <a:lvl1pPr>
              <a:defRPr/>
            </a:lvl1pPr>
          </a:lstStyle>
          <a:p>
            <a:pPr>
              <a:defRPr/>
            </a:pPr>
            <a:fld id="{413137BF-EA17-4437-AAA3-0485AD485E62}" type="slidenum">
              <a:rPr lang="en-CA" altLang="en-US"/>
              <a:pPr>
                <a:defRPr/>
              </a:pPr>
              <a:t>‹#›</a:t>
            </a:fld>
            <a:endParaRPr lang="en-CA" altLang="en-US"/>
          </a:p>
        </p:txBody>
      </p:sp>
    </p:spTree>
    <p:extLst>
      <p:ext uri="{BB962C8B-B14F-4D97-AF65-F5344CB8AC3E}">
        <p14:creationId xmlns:p14="http://schemas.microsoft.com/office/powerpoint/2010/main" val="1667703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8" name="Rectangle 11"/>
          <p:cNvSpPr>
            <a:spLocks noGrp="1" noChangeArrowheads="1"/>
          </p:cNvSpPr>
          <p:nvPr>
            <p:ph type="sldNum" sz="quarter" idx="11"/>
          </p:nvPr>
        </p:nvSpPr>
        <p:spPr>
          <a:ln/>
        </p:spPr>
        <p:txBody>
          <a:bodyPr/>
          <a:lstStyle>
            <a:lvl1pPr>
              <a:defRPr/>
            </a:lvl1pPr>
          </a:lstStyle>
          <a:p>
            <a:pPr>
              <a:defRPr/>
            </a:pPr>
            <a:fld id="{A283A226-0CF9-4286-A196-E8831A738619}" type="slidenum">
              <a:rPr lang="en-CA" altLang="en-US"/>
              <a:pPr>
                <a:defRPr/>
              </a:pPr>
              <a:t>‹#›</a:t>
            </a:fld>
            <a:endParaRPr lang="en-CA" altLang="en-US"/>
          </a:p>
        </p:txBody>
      </p:sp>
    </p:spTree>
    <p:extLst>
      <p:ext uri="{BB962C8B-B14F-4D97-AF65-F5344CB8AC3E}">
        <p14:creationId xmlns:p14="http://schemas.microsoft.com/office/powerpoint/2010/main" val="3834525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4" name="Rectangle 11"/>
          <p:cNvSpPr>
            <a:spLocks noGrp="1" noChangeArrowheads="1"/>
          </p:cNvSpPr>
          <p:nvPr>
            <p:ph type="sldNum" sz="quarter" idx="11"/>
          </p:nvPr>
        </p:nvSpPr>
        <p:spPr>
          <a:ln/>
        </p:spPr>
        <p:txBody>
          <a:bodyPr/>
          <a:lstStyle>
            <a:lvl1pPr>
              <a:defRPr/>
            </a:lvl1pPr>
          </a:lstStyle>
          <a:p>
            <a:pPr>
              <a:defRPr/>
            </a:pPr>
            <a:fld id="{C36E2F3D-ED41-402F-A89C-00C2DD08D1F9}" type="slidenum">
              <a:rPr lang="en-CA" altLang="en-US"/>
              <a:pPr>
                <a:defRPr/>
              </a:pPr>
              <a:t>‹#›</a:t>
            </a:fld>
            <a:endParaRPr lang="en-CA" altLang="en-US"/>
          </a:p>
        </p:txBody>
      </p:sp>
    </p:spTree>
    <p:extLst>
      <p:ext uri="{BB962C8B-B14F-4D97-AF65-F5344CB8AC3E}">
        <p14:creationId xmlns:p14="http://schemas.microsoft.com/office/powerpoint/2010/main" val="1939148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wmo_ppt_2012.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7"/>
          <p:cNvSpPr txBox="1">
            <a:spLocks noChangeArrowheads="1"/>
          </p:cNvSpPr>
          <p:nvPr/>
        </p:nvSpPr>
        <p:spPr bwMode="auto">
          <a:xfrm>
            <a:off x="468313" y="1341438"/>
            <a:ext cx="10795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0"/>
              </a:spcBef>
              <a:defRPr sz="2400">
                <a:solidFill>
                  <a:schemeClr val="tx1"/>
                </a:solidFill>
                <a:latin typeface="Times"/>
              </a:defRPr>
            </a:lvl1pPr>
            <a:lvl2pPr marL="742950" indent="-285750">
              <a:spcBef>
                <a:spcPct val="0"/>
              </a:spcBef>
              <a:defRPr sz="2400">
                <a:solidFill>
                  <a:schemeClr val="tx1"/>
                </a:solidFill>
                <a:latin typeface="Times"/>
              </a:defRPr>
            </a:lvl2pPr>
            <a:lvl3pPr marL="1143000" indent="-228600">
              <a:spcBef>
                <a:spcPct val="0"/>
              </a:spcBef>
              <a:defRPr sz="2400">
                <a:solidFill>
                  <a:schemeClr val="tx1"/>
                </a:solidFill>
                <a:latin typeface="Times"/>
              </a:defRPr>
            </a:lvl3pPr>
            <a:lvl4pPr marL="1600200" indent="-228600">
              <a:spcBef>
                <a:spcPct val="0"/>
              </a:spcBef>
              <a:defRPr sz="2400">
                <a:solidFill>
                  <a:schemeClr val="tx1"/>
                </a:solidFill>
                <a:latin typeface="Times"/>
              </a:defRPr>
            </a:lvl4pPr>
            <a:lvl5pPr marL="2057400" indent="-228600">
              <a:spcBef>
                <a:spcPct val="0"/>
              </a:spcBef>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a:spcBef>
                <a:spcPct val="50000"/>
              </a:spcBef>
              <a:defRPr/>
            </a:pPr>
            <a:r>
              <a:rPr lang="en-US" sz="1800" b="0">
                <a:solidFill>
                  <a:schemeClr val="bg1"/>
                </a:solidFill>
                <a:latin typeface="Arial Black" pitchFamily="34" charset="0"/>
              </a:rPr>
              <a:t>WMO</a:t>
            </a:r>
          </a:p>
        </p:txBody>
      </p:sp>
      <p:sp>
        <p:nvSpPr>
          <p:cNvPr id="51203" name="Rectangle 3"/>
          <p:cNvSpPr>
            <a:spLocks noGrp="1" noChangeArrowheads="1"/>
          </p:cNvSpPr>
          <p:nvPr>
            <p:ph type="ctrTitle"/>
          </p:nvPr>
        </p:nvSpPr>
        <p:spPr>
          <a:xfrm>
            <a:off x="1908175" y="260350"/>
            <a:ext cx="6985000" cy="1470025"/>
          </a:xfrm>
        </p:spPr>
        <p:txBody>
          <a:bodyPr/>
          <a:lstStyle>
            <a:lvl1pPr>
              <a:defRPr sz="4000">
                <a:solidFill>
                  <a:schemeClr val="bg1"/>
                </a:solidFill>
              </a:defRPr>
            </a:lvl1pPr>
          </a:lstStyle>
          <a:p>
            <a:pPr lvl="0"/>
            <a:r>
              <a:rPr lang="en-US" noProof="0"/>
              <a:t>Click to edit Master title style</a:t>
            </a:r>
            <a:endParaRPr lang="en-GB" noProof="0"/>
          </a:p>
        </p:txBody>
      </p:sp>
      <p:sp>
        <p:nvSpPr>
          <p:cNvPr id="51204" name="Rectangle 4"/>
          <p:cNvSpPr>
            <a:spLocks noGrp="1" noChangeArrowheads="1"/>
          </p:cNvSpPr>
          <p:nvPr>
            <p:ph type="subTitle" idx="1"/>
          </p:nvPr>
        </p:nvSpPr>
        <p:spPr>
          <a:xfrm>
            <a:off x="1908175" y="3405188"/>
            <a:ext cx="6985000" cy="1752600"/>
          </a:xfrm>
        </p:spPr>
        <p:txBody>
          <a:bodyPr/>
          <a:lstStyle>
            <a:lvl1pPr marL="0" indent="0">
              <a:defRPr>
                <a:solidFill>
                  <a:schemeClr val="bg1"/>
                </a:solidFill>
              </a:defRPr>
            </a:lvl1pPr>
          </a:lstStyle>
          <a:p>
            <a:pPr lvl="0"/>
            <a:r>
              <a:rPr lang="en-US" noProof="0"/>
              <a:t>Click to edit Master subtitle style</a:t>
            </a:r>
            <a:endParaRPr lang="en-GB" noProof="0"/>
          </a:p>
        </p:txBody>
      </p:sp>
      <p:sp>
        <p:nvSpPr>
          <p:cNvPr id="6" name="Rectangle 6"/>
          <p:cNvSpPr>
            <a:spLocks noGrp="1" noChangeArrowheads="1"/>
          </p:cNvSpPr>
          <p:nvPr>
            <p:ph type="ftr" sz="quarter" idx="10"/>
          </p:nvPr>
        </p:nvSpPr>
        <p:spPr>
          <a:xfrm>
            <a:off x="2843213" y="6467475"/>
            <a:ext cx="2520950" cy="331788"/>
          </a:xfrm>
        </p:spPr>
        <p:txBody>
          <a:bodyPr/>
          <a:lstStyle>
            <a:lvl1pPr>
              <a:defRPr/>
            </a:lvl1pPr>
          </a:lstStyle>
          <a:p>
            <a:pPr>
              <a:defRPr/>
            </a:pPr>
            <a:r>
              <a:rPr lang="en-US"/>
              <a:t>AMOS Presentation</a:t>
            </a:r>
          </a:p>
        </p:txBody>
      </p:sp>
      <p:sp>
        <p:nvSpPr>
          <p:cNvPr id="7" name="Rectangle 7"/>
          <p:cNvSpPr>
            <a:spLocks noGrp="1" noChangeArrowheads="1"/>
          </p:cNvSpPr>
          <p:nvPr>
            <p:ph type="sldNum" sz="quarter" idx="11"/>
          </p:nvPr>
        </p:nvSpPr>
        <p:spPr>
          <a:xfrm>
            <a:off x="5795963" y="6467475"/>
            <a:ext cx="1152525" cy="331788"/>
          </a:xfrm>
        </p:spPr>
        <p:txBody>
          <a:bodyPr/>
          <a:lstStyle>
            <a:lvl1pPr>
              <a:defRPr smtClean="0"/>
            </a:lvl1pPr>
          </a:lstStyle>
          <a:p>
            <a:pPr>
              <a:defRPr/>
            </a:pPr>
            <a:fld id="{31B1D04F-572F-4942-9CCA-6A5D0FD3D7DF}" type="slidenum">
              <a:rPr lang="en-CA" altLang="en-US"/>
              <a:pPr>
                <a:defRPr/>
              </a:pPr>
              <a:t>‹#›</a:t>
            </a:fld>
            <a:endParaRPr lang="en-CA" altLang="en-US"/>
          </a:p>
        </p:txBody>
      </p:sp>
    </p:spTree>
    <p:extLst>
      <p:ext uri="{BB962C8B-B14F-4D97-AF65-F5344CB8AC3E}">
        <p14:creationId xmlns:p14="http://schemas.microsoft.com/office/powerpoint/2010/main" val="7113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3" name="Rectangle 11"/>
          <p:cNvSpPr>
            <a:spLocks noGrp="1" noChangeArrowheads="1"/>
          </p:cNvSpPr>
          <p:nvPr>
            <p:ph type="sldNum" sz="quarter" idx="11"/>
          </p:nvPr>
        </p:nvSpPr>
        <p:spPr>
          <a:ln/>
        </p:spPr>
        <p:txBody>
          <a:bodyPr/>
          <a:lstStyle>
            <a:lvl1pPr>
              <a:defRPr/>
            </a:lvl1pPr>
          </a:lstStyle>
          <a:p>
            <a:pPr>
              <a:defRPr/>
            </a:pPr>
            <a:fld id="{4ADA39D3-1CA2-45F6-891F-7FD98E38A519}" type="slidenum">
              <a:rPr lang="en-CA" altLang="en-US"/>
              <a:pPr>
                <a:defRPr/>
              </a:pPr>
              <a:t>‹#›</a:t>
            </a:fld>
            <a:endParaRPr lang="en-CA" altLang="en-US"/>
          </a:p>
        </p:txBody>
      </p:sp>
    </p:spTree>
    <p:extLst>
      <p:ext uri="{BB962C8B-B14F-4D97-AF65-F5344CB8AC3E}">
        <p14:creationId xmlns:p14="http://schemas.microsoft.com/office/powerpoint/2010/main" val="3308715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11"/>
          <p:cNvSpPr>
            <a:spLocks noGrp="1" noChangeArrowheads="1"/>
          </p:cNvSpPr>
          <p:nvPr>
            <p:ph type="sldNum" sz="quarter" idx="11"/>
          </p:nvPr>
        </p:nvSpPr>
        <p:spPr>
          <a:ln/>
        </p:spPr>
        <p:txBody>
          <a:bodyPr/>
          <a:lstStyle>
            <a:lvl1pPr>
              <a:defRPr/>
            </a:lvl1pPr>
          </a:lstStyle>
          <a:p>
            <a:pPr>
              <a:defRPr/>
            </a:pPr>
            <a:fld id="{50CDF93B-4F72-4F6A-8307-581DBCC8FAE2}" type="slidenum">
              <a:rPr lang="en-CA" altLang="en-US"/>
              <a:pPr>
                <a:defRPr/>
              </a:pPr>
              <a:t>‹#›</a:t>
            </a:fld>
            <a:endParaRPr lang="en-CA" altLang="en-US"/>
          </a:p>
        </p:txBody>
      </p:sp>
    </p:spTree>
    <p:extLst>
      <p:ext uri="{BB962C8B-B14F-4D97-AF65-F5344CB8AC3E}">
        <p14:creationId xmlns:p14="http://schemas.microsoft.com/office/powerpoint/2010/main" val="3631067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11"/>
          <p:cNvSpPr>
            <a:spLocks noGrp="1" noChangeArrowheads="1"/>
          </p:cNvSpPr>
          <p:nvPr>
            <p:ph type="sldNum" sz="quarter" idx="11"/>
          </p:nvPr>
        </p:nvSpPr>
        <p:spPr>
          <a:ln/>
        </p:spPr>
        <p:txBody>
          <a:bodyPr/>
          <a:lstStyle>
            <a:lvl1pPr>
              <a:defRPr/>
            </a:lvl1pPr>
          </a:lstStyle>
          <a:p>
            <a:pPr>
              <a:defRPr/>
            </a:pPr>
            <a:fld id="{665E21A1-A4FC-41D2-AA9B-9B8C948461AC}" type="slidenum">
              <a:rPr lang="en-CA" altLang="en-US"/>
              <a:pPr>
                <a:defRPr/>
              </a:pPr>
              <a:t>‹#›</a:t>
            </a:fld>
            <a:endParaRPr lang="en-CA" altLang="en-US"/>
          </a:p>
        </p:txBody>
      </p:sp>
    </p:spTree>
    <p:extLst>
      <p:ext uri="{BB962C8B-B14F-4D97-AF65-F5344CB8AC3E}">
        <p14:creationId xmlns:p14="http://schemas.microsoft.com/office/powerpoint/2010/main" val="1350694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11"/>
          <p:cNvSpPr>
            <a:spLocks noGrp="1" noChangeArrowheads="1"/>
          </p:cNvSpPr>
          <p:nvPr>
            <p:ph type="sldNum" sz="quarter" idx="11"/>
          </p:nvPr>
        </p:nvSpPr>
        <p:spPr>
          <a:ln/>
        </p:spPr>
        <p:txBody>
          <a:bodyPr/>
          <a:lstStyle>
            <a:lvl1pPr>
              <a:defRPr/>
            </a:lvl1pPr>
          </a:lstStyle>
          <a:p>
            <a:pPr>
              <a:defRPr/>
            </a:pPr>
            <a:fld id="{9575DE75-A074-47D7-A03B-BFD06F9ADE95}" type="slidenum">
              <a:rPr lang="en-CA" altLang="en-US"/>
              <a:pPr>
                <a:defRPr/>
              </a:pPr>
              <a:t>‹#›</a:t>
            </a:fld>
            <a:endParaRPr lang="en-CA" altLang="en-US"/>
          </a:p>
        </p:txBody>
      </p:sp>
    </p:spTree>
    <p:extLst>
      <p:ext uri="{BB962C8B-B14F-4D97-AF65-F5344CB8AC3E}">
        <p14:creationId xmlns:p14="http://schemas.microsoft.com/office/powerpoint/2010/main" val="3810020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9100" y="188913"/>
            <a:ext cx="2195513" cy="626427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79388" y="188913"/>
            <a:ext cx="6437312" cy="6264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11"/>
          <p:cNvSpPr>
            <a:spLocks noGrp="1" noChangeArrowheads="1"/>
          </p:cNvSpPr>
          <p:nvPr>
            <p:ph type="sldNum" sz="quarter" idx="11"/>
          </p:nvPr>
        </p:nvSpPr>
        <p:spPr>
          <a:ln/>
        </p:spPr>
        <p:txBody>
          <a:bodyPr/>
          <a:lstStyle>
            <a:lvl1pPr>
              <a:defRPr/>
            </a:lvl1pPr>
          </a:lstStyle>
          <a:p>
            <a:pPr>
              <a:defRPr/>
            </a:pPr>
            <a:fld id="{055A52C8-8A7E-4BC2-8293-6257F271AFAF}" type="slidenum">
              <a:rPr lang="en-CA" altLang="en-US"/>
              <a:pPr>
                <a:defRPr/>
              </a:pPr>
              <a:t>‹#›</a:t>
            </a:fld>
            <a:endParaRPr lang="en-CA" altLang="en-US"/>
          </a:p>
        </p:txBody>
      </p:sp>
    </p:spTree>
    <p:extLst>
      <p:ext uri="{BB962C8B-B14F-4D97-AF65-F5344CB8AC3E}">
        <p14:creationId xmlns:p14="http://schemas.microsoft.com/office/powerpoint/2010/main" val="2111345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7"/>
          <p:cNvSpPr>
            <a:spLocks noGrp="1" noChangeArrowheads="1"/>
          </p:cNvSpPr>
          <p:nvPr>
            <p:ph type="sldNum" sz="quarter" idx="11"/>
          </p:nvPr>
        </p:nvSpPr>
        <p:spPr>
          <a:ln/>
        </p:spPr>
        <p:txBody>
          <a:bodyPr/>
          <a:lstStyle>
            <a:lvl1pPr>
              <a:defRPr/>
            </a:lvl1pPr>
          </a:lstStyle>
          <a:p>
            <a:pPr>
              <a:defRPr/>
            </a:pPr>
            <a:fld id="{72800C7F-3B88-4190-8C7E-FEE22BFB0396}" type="slidenum">
              <a:rPr lang="en-CA" altLang="en-US"/>
              <a:pPr>
                <a:defRPr/>
              </a:pPr>
              <a:t>‹#›</a:t>
            </a:fld>
            <a:endParaRPr lang="en-CA" altLang="en-US"/>
          </a:p>
        </p:txBody>
      </p:sp>
    </p:spTree>
    <p:extLst>
      <p:ext uri="{BB962C8B-B14F-4D97-AF65-F5344CB8AC3E}">
        <p14:creationId xmlns:p14="http://schemas.microsoft.com/office/powerpoint/2010/main" val="3327672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5" name="Rectangle 7"/>
          <p:cNvSpPr>
            <a:spLocks noGrp="1" noChangeArrowheads="1"/>
          </p:cNvSpPr>
          <p:nvPr>
            <p:ph type="sldNum" sz="quarter" idx="11"/>
          </p:nvPr>
        </p:nvSpPr>
        <p:spPr>
          <a:ln/>
        </p:spPr>
        <p:txBody>
          <a:bodyPr/>
          <a:lstStyle>
            <a:lvl1pPr>
              <a:defRPr/>
            </a:lvl1pPr>
          </a:lstStyle>
          <a:p>
            <a:pPr>
              <a:defRPr/>
            </a:pPr>
            <a:fld id="{924CEFF3-942C-4E4C-B449-9707A0AD0884}" type="slidenum">
              <a:rPr lang="en-CA" altLang="en-US"/>
              <a:pPr>
                <a:defRPr/>
              </a:pPr>
              <a:t>‹#›</a:t>
            </a:fld>
            <a:endParaRPr lang="en-CA" altLang="en-US"/>
          </a:p>
        </p:txBody>
      </p:sp>
    </p:spTree>
    <p:extLst>
      <p:ext uri="{BB962C8B-B14F-4D97-AF65-F5344CB8AC3E}">
        <p14:creationId xmlns:p14="http://schemas.microsoft.com/office/powerpoint/2010/main" val="3573203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403350" y="1412875"/>
            <a:ext cx="3703638"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259388" y="1412875"/>
            <a:ext cx="3705225"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7"/>
          <p:cNvSpPr>
            <a:spLocks noGrp="1" noChangeArrowheads="1"/>
          </p:cNvSpPr>
          <p:nvPr>
            <p:ph type="sldNum" sz="quarter" idx="11"/>
          </p:nvPr>
        </p:nvSpPr>
        <p:spPr>
          <a:ln/>
        </p:spPr>
        <p:txBody>
          <a:bodyPr/>
          <a:lstStyle>
            <a:lvl1pPr>
              <a:defRPr/>
            </a:lvl1pPr>
          </a:lstStyle>
          <a:p>
            <a:pPr>
              <a:defRPr/>
            </a:pPr>
            <a:fld id="{FFCAAB69-3DEF-4F90-BDB3-6779504AADF8}" type="slidenum">
              <a:rPr lang="en-CA" altLang="en-US"/>
              <a:pPr>
                <a:defRPr/>
              </a:pPr>
              <a:t>‹#›</a:t>
            </a:fld>
            <a:endParaRPr lang="en-CA" altLang="en-US"/>
          </a:p>
        </p:txBody>
      </p:sp>
    </p:spTree>
    <p:extLst>
      <p:ext uri="{BB962C8B-B14F-4D97-AF65-F5344CB8AC3E}">
        <p14:creationId xmlns:p14="http://schemas.microsoft.com/office/powerpoint/2010/main" val="3104907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55160" cy="108012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8" name="Rectangle 7"/>
          <p:cNvSpPr>
            <a:spLocks noGrp="1" noChangeArrowheads="1"/>
          </p:cNvSpPr>
          <p:nvPr>
            <p:ph type="sldNum" sz="quarter" idx="11"/>
          </p:nvPr>
        </p:nvSpPr>
        <p:spPr>
          <a:ln/>
        </p:spPr>
        <p:txBody>
          <a:bodyPr/>
          <a:lstStyle>
            <a:lvl1pPr>
              <a:defRPr/>
            </a:lvl1pPr>
          </a:lstStyle>
          <a:p>
            <a:pPr>
              <a:defRPr/>
            </a:pPr>
            <a:fld id="{36A729A7-DFCE-45DF-BEC7-A67D287CE28F}" type="slidenum">
              <a:rPr lang="en-CA" altLang="en-US"/>
              <a:pPr>
                <a:defRPr/>
              </a:pPr>
              <a:t>‹#›</a:t>
            </a:fld>
            <a:endParaRPr lang="en-CA" altLang="en-US"/>
          </a:p>
        </p:txBody>
      </p:sp>
    </p:spTree>
    <p:extLst>
      <p:ext uri="{BB962C8B-B14F-4D97-AF65-F5344CB8AC3E}">
        <p14:creationId xmlns:p14="http://schemas.microsoft.com/office/powerpoint/2010/main" val="4245139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7"/>
          <p:cNvSpPr>
            <a:spLocks noGrp="1" noChangeArrowheads="1"/>
          </p:cNvSpPr>
          <p:nvPr>
            <p:ph type="sldNum" sz="quarter" idx="11"/>
          </p:nvPr>
        </p:nvSpPr>
        <p:spPr>
          <a:ln/>
        </p:spPr>
        <p:txBody>
          <a:bodyPr/>
          <a:lstStyle>
            <a:lvl1pPr>
              <a:defRPr/>
            </a:lvl1pPr>
          </a:lstStyle>
          <a:p>
            <a:pPr>
              <a:defRPr/>
            </a:pPr>
            <a:fld id="{AADA1A76-D0BD-48F2-93E3-CA3E325BFEBB}" type="slidenum">
              <a:rPr lang="en-CA" altLang="en-US"/>
              <a:pPr>
                <a:defRPr/>
              </a:pPr>
              <a:t>‹#›</a:t>
            </a:fld>
            <a:endParaRPr lang="en-CA" altLang="en-US"/>
          </a:p>
        </p:txBody>
      </p:sp>
    </p:spTree>
    <p:extLst>
      <p:ext uri="{BB962C8B-B14F-4D97-AF65-F5344CB8AC3E}">
        <p14:creationId xmlns:p14="http://schemas.microsoft.com/office/powerpoint/2010/main" val="2999130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3" name="Rectangle 7"/>
          <p:cNvSpPr>
            <a:spLocks noGrp="1" noChangeArrowheads="1"/>
          </p:cNvSpPr>
          <p:nvPr>
            <p:ph type="sldNum" sz="quarter" idx="11"/>
          </p:nvPr>
        </p:nvSpPr>
        <p:spPr>
          <a:ln/>
        </p:spPr>
        <p:txBody>
          <a:bodyPr/>
          <a:lstStyle>
            <a:lvl1pPr>
              <a:defRPr/>
            </a:lvl1pPr>
          </a:lstStyle>
          <a:p>
            <a:pPr>
              <a:defRPr/>
            </a:pPr>
            <a:fld id="{342B1B9C-214C-4020-8E19-8E04C992B5E3}" type="slidenum">
              <a:rPr lang="en-CA" altLang="en-US"/>
              <a:pPr>
                <a:defRPr/>
              </a:pPr>
              <a:t>‹#›</a:t>
            </a:fld>
            <a:endParaRPr lang="en-CA" altLang="en-US"/>
          </a:p>
        </p:txBody>
      </p:sp>
    </p:spTree>
    <p:extLst>
      <p:ext uri="{BB962C8B-B14F-4D97-AF65-F5344CB8AC3E}">
        <p14:creationId xmlns:p14="http://schemas.microsoft.com/office/powerpoint/2010/main" val="1995243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7344816" cy="1008112"/>
          </a:xfrm>
        </p:spPr>
        <p:txBody>
          <a:bodyPr/>
          <a:lstStyle>
            <a:lvl1pPr algn="l">
              <a:defRPr sz="3200" b="0"/>
            </a:lvl1pPr>
          </a:lstStyle>
          <a:p>
            <a:r>
              <a:rPr lang="en-US"/>
              <a:t>Click to edit Master title style</a:t>
            </a:r>
            <a:endParaRPr lang="en-GB" dirty="0"/>
          </a:p>
        </p:txBody>
      </p:sp>
      <p:sp>
        <p:nvSpPr>
          <p:cNvPr id="3" name="Content Placeholder 2"/>
          <p:cNvSpPr>
            <a:spLocks noGrp="1"/>
          </p:cNvSpPr>
          <p:nvPr>
            <p:ph idx="1"/>
          </p:nvPr>
        </p:nvSpPr>
        <p:spPr>
          <a:xfrm>
            <a:off x="3575050" y="1412776"/>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AMOS Presentation</a:t>
            </a:r>
          </a:p>
        </p:txBody>
      </p:sp>
      <p:sp>
        <p:nvSpPr>
          <p:cNvPr id="6" name="Rectangle 7"/>
          <p:cNvSpPr>
            <a:spLocks noGrp="1" noChangeArrowheads="1"/>
          </p:cNvSpPr>
          <p:nvPr>
            <p:ph type="sldNum" sz="quarter" idx="11"/>
          </p:nvPr>
        </p:nvSpPr>
        <p:spPr>
          <a:ln/>
        </p:spPr>
        <p:txBody>
          <a:bodyPr/>
          <a:lstStyle>
            <a:lvl1pPr>
              <a:defRPr/>
            </a:lvl1pPr>
          </a:lstStyle>
          <a:p>
            <a:pPr>
              <a:defRPr/>
            </a:pPr>
            <a:fld id="{031F573F-F789-462A-BAD8-C6D2DEFCE0FF}" type="slidenum">
              <a:rPr lang="en-CA" altLang="en-US"/>
              <a:pPr>
                <a:defRPr/>
              </a:pPr>
              <a:t>‹#›</a:t>
            </a:fld>
            <a:endParaRPr lang="en-CA" altLang="en-US"/>
          </a:p>
        </p:txBody>
      </p:sp>
    </p:spTree>
    <p:extLst>
      <p:ext uri="{BB962C8B-B14F-4D97-AF65-F5344CB8AC3E}">
        <p14:creationId xmlns:p14="http://schemas.microsoft.com/office/powerpoint/2010/main" val="3465494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wmo_ppt_2012.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250825" y="188913"/>
            <a:ext cx="8713788"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250825" y="1052513"/>
            <a:ext cx="8713788" cy="489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0"/>
            <a:r>
              <a:rPr lang="en-US" altLang="en-US"/>
              <a:t>First level</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2" name="Rectangle 6"/>
          <p:cNvSpPr>
            <a:spLocks noGrp="1" noChangeArrowheads="1"/>
          </p:cNvSpPr>
          <p:nvPr>
            <p:ph type="ftr" sz="quarter" idx="3"/>
          </p:nvPr>
        </p:nvSpPr>
        <p:spPr bwMode="auto">
          <a:xfrm>
            <a:off x="1042988" y="6453188"/>
            <a:ext cx="4465637"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200" b="0">
                <a:latin typeface="Arial" pitchFamily="34" charset="0"/>
              </a:defRPr>
            </a:lvl1pPr>
          </a:lstStyle>
          <a:p>
            <a:pPr>
              <a:defRPr/>
            </a:pPr>
            <a:r>
              <a:rPr lang="en-US"/>
              <a:t>AMOS Presentation</a:t>
            </a:r>
          </a:p>
        </p:txBody>
      </p:sp>
      <p:sp>
        <p:nvSpPr>
          <p:cNvPr id="24583" name="Rectangle 7"/>
          <p:cNvSpPr>
            <a:spLocks noGrp="1" noChangeArrowheads="1"/>
          </p:cNvSpPr>
          <p:nvPr>
            <p:ph type="sldNum" sz="quarter" idx="4"/>
          </p:nvPr>
        </p:nvSpPr>
        <p:spPr bwMode="auto">
          <a:xfrm>
            <a:off x="5867400" y="6478588"/>
            <a:ext cx="1152525"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vl1pPr>
          </a:lstStyle>
          <a:p>
            <a:pPr>
              <a:defRPr/>
            </a:pPr>
            <a:fld id="{BFF14A14-4843-4858-B968-BA55A35AE339}"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sldLayoutIdLst>
    <p:sldLayoutId id="2147483957" r:id="rId1"/>
    <p:sldLayoutId id="2147483958"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Lst>
  <p:hf hdr="0" dt="0"/>
  <p:txStyles>
    <p:title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p:titleStyle>
    <p:bodyStyle>
      <a:lvl1pPr marL="533400" indent="-533400" algn="l" rtl="0" eaLnBrk="1" fontAlgn="base" hangingPunct="1">
        <a:spcBef>
          <a:spcPct val="20000"/>
        </a:spcBef>
        <a:spcAft>
          <a:spcPct val="0"/>
        </a:spcAft>
        <a:buClr>
          <a:srgbClr val="FF9900"/>
        </a:buClr>
        <a:buFont typeface="Wingdings" pitchFamily="2" charset="2"/>
        <a:buChar char="§"/>
        <a:defRPr sz="2800">
          <a:solidFill>
            <a:schemeClr val="tx1"/>
          </a:solidFill>
          <a:latin typeface="Arial" pitchFamily="34" charset="0"/>
          <a:ea typeface="+mn-ea"/>
          <a:cs typeface="+mn-cs"/>
        </a:defRPr>
      </a:lvl1pPr>
      <a:lvl2pPr marL="990600" indent="-533400" algn="l" rtl="0" eaLnBrk="1" fontAlgn="base" hangingPunct="1">
        <a:spcBef>
          <a:spcPct val="20000"/>
        </a:spcBef>
        <a:spcAft>
          <a:spcPct val="0"/>
        </a:spcAft>
        <a:buClr>
          <a:srgbClr val="FF9900"/>
        </a:buClr>
        <a:buFont typeface="Wingdings" pitchFamily="2" charset="2"/>
        <a:buChar char="§"/>
        <a:defRPr sz="2800">
          <a:solidFill>
            <a:schemeClr val="tx1"/>
          </a:solidFill>
          <a:latin typeface="Arial" pitchFamily="34" charset="0"/>
        </a:defRPr>
      </a:lvl2pPr>
      <a:lvl3pPr marL="1371600" indent="-457200" algn="l" rtl="0" eaLnBrk="1" fontAlgn="base" hangingPunct="1">
        <a:spcBef>
          <a:spcPct val="20000"/>
        </a:spcBef>
        <a:spcAft>
          <a:spcPct val="0"/>
        </a:spcAft>
        <a:buClr>
          <a:srgbClr val="FF9900"/>
        </a:buClr>
        <a:buFont typeface="Wingdings" pitchFamily="2" charset="2"/>
        <a:buChar char="§"/>
        <a:defRPr sz="2400">
          <a:solidFill>
            <a:schemeClr val="tx1"/>
          </a:solidFill>
          <a:latin typeface="Arial" pitchFamily="34" charset="0"/>
        </a:defRPr>
      </a:lvl3pPr>
      <a:lvl4pPr marL="17526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Arial" pitchFamily="34" charset="0"/>
        </a:defRPr>
      </a:lvl4pPr>
      <a:lvl5pPr marL="22098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Arial" pitchFamily="34" charset="0"/>
        </a:defRPr>
      </a:lvl5pPr>
      <a:lvl6pPr marL="26670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6pPr>
      <a:lvl7pPr marL="31242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7pPr>
      <a:lvl8pPr marL="35814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8pPr>
      <a:lvl9pPr marL="4038600" indent="-381000" algn="l" rtl="0" eaLnBrk="1" fontAlgn="base" hangingPunct="1">
        <a:spcBef>
          <a:spcPct val="20000"/>
        </a:spcBef>
        <a:spcAft>
          <a:spcPct val="0"/>
        </a:spcAft>
        <a:buClr>
          <a:srgbClr val="FF9900"/>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3" descr="wmo_ppt_2012_last.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Rectangle 8"/>
          <p:cNvSpPr>
            <a:spLocks noGrp="1" noChangeArrowheads="1"/>
          </p:cNvSpPr>
          <p:nvPr>
            <p:ph type="body" idx="1"/>
          </p:nvPr>
        </p:nvSpPr>
        <p:spPr bwMode="auto">
          <a:xfrm>
            <a:off x="179388" y="4365625"/>
            <a:ext cx="8785225"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This space can be used for contact information</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6" name="Rectangle 10"/>
          <p:cNvSpPr>
            <a:spLocks noGrp="1" noChangeArrowheads="1"/>
          </p:cNvSpPr>
          <p:nvPr>
            <p:ph type="ftr" sz="quarter" idx="3"/>
          </p:nvPr>
        </p:nvSpPr>
        <p:spPr bwMode="auto">
          <a:xfrm>
            <a:off x="2484438" y="6462713"/>
            <a:ext cx="2447925"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200" b="0">
                <a:latin typeface="Arial" pitchFamily="34" charset="0"/>
              </a:defRPr>
            </a:lvl1pPr>
          </a:lstStyle>
          <a:p>
            <a:pPr>
              <a:defRPr/>
            </a:pPr>
            <a:r>
              <a:rPr lang="en-US"/>
              <a:t>AMOS Presentation</a:t>
            </a:r>
          </a:p>
        </p:txBody>
      </p:sp>
      <p:sp>
        <p:nvSpPr>
          <p:cNvPr id="9227" name="Rectangle 11"/>
          <p:cNvSpPr>
            <a:spLocks noGrp="1" noChangeArrowheads="1"/>
          </p:cNvSpPr>
          <p:nvPr>
            <p:ph type="sldNum" sz="quarter" idx="4"/>
          </p:nvPr>
        </p:nvSpPr>
        <p:spPr bwMode="auto">
          <a:xfrm>
            <a:off x="5148263" y="6462713"/>
            <a:ext cx="19050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vl1pPr>
          </a:lstStyle>
          <a:p>
            <a:pPr>
              <a:defRPr/>
            </a:pPr>
            <a:fld id="{D005344D-E664-4608-8301-92ABA53EE9C9}" type="slidenum">
              <a:rPr lang="en-CA" altLang="en-US"/>
              <a:pPr>
                <a:defRPr/>
              </a:pPr>
              <a:t>‹#›</a:t>
            </a:fld>
            <a:endParaRPr lang="en-CA" altLang="en-US"/>
          </a:p>
        </p:txBody>
      </p:sp>
      <p:sp>
        <p:nvSpPr>
          <p:cNvPr id="2054" name="Rectangle 13"/>
          <p:cNvSpPr>
            <a:spLocks noGrp="1" noChangeArrowheads="1"/>
          </p:cNvSpPr>
          <p:nvPr>
            <p:ph type="title"/>
          </p:nvPr>
        </p:nvSpPr>
        <p:spPr bwMode="auto">
          <a:xfrm>
            <a:off x="250825" y="3573463"/>
            <a:ext cx="8713788"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Thank you for your attention</a:t>
            </a:r>
          </a:p>
        </p:txBody>
      </p:sp>
      <p:sp>
        <p:nvSpPr>
          <p:cNvPr id="2055" name="Title 9"/>
          <p:cNvSpPr txBox="1">
            <a:spLocks/>
          </p:cNvSpPr>
          <p:nvPr/>
        </p:nvSpPr>
        <p:spPr bwMode="auto">
          <a:xfrm>
            <a:off x="117475" y="6380163"/>
            <a:ext cx="1141413"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b="1">
                <a:solidFill>
                  <a:schemeClr val="tx1"/>
                </a:solidFill>
                <a:latin typeface="Arial" pitchFamily="34" charset="0"/>
              </a:defRPr>
            </a:lvl1pPr>
            <a:lvl2pPr marL="742950" indent="-285750" defTabSz="457200">
              <a:defRPr sz="2400" b="1">
                <a:solidFill>
                  <a:schemeClr val="tx1"/>
                </a:solidFill>
                <a:latin typeface="Arial" pitchFamily="34" charset="0"/>
              </a:defRPr>
            </a:lvl2pPr>
            <a:lvl3pPr marL="1143000" indent="-228600" defTabSz="457200">
              <a:defRPr sz="2400" b="1">
                <a:solidFill>
                  <a:schemeClr val="tx1"/>
                </a:solidFill>
                <a:latin typeface="Arial" pitchFamily="34" charset="0"/>
              </a:defRPr>
            </a:lvl3pPr>
            <a:lvl4pPr marL="1600200" indent="-228600" defTabSz="457200">
              <a:defRPr sz="2400" b="1">
                <a:solidFill>
                  <a:schemeClr val="tx1"/>
                </a:solidFill>
                <a:latin typeface="Arial" pitchFamily="34" charset="0"/>
              </a:defRPr>
            </a:lvl4pPr>
            <a:lvl5pPr marL="2057400" indent="-228600" defTabSz="457200">
              <a:defRPr sz="2400" b="1">
                <a:solidFill>
                  <a:schemeClr val="tx1"/>
                </a:solidFill>
                <a:latin typeface="Arial" pitchFamily="34" charset="0"/>
              </a:defRPr>
            </a:lvl5pPr>
            <a:lvl6pPr marL="2514600" indent="-228600" defTabSz="457200" eaLnBrk="0" fontAlgn="base" hangingPunct="0">
              <a:spcBef>
                <a:spcPct val="50000"/>
              </a:spcBef>
              <a:spcAft>
                <a:spcPct val="0"/>
              </a:spcAft>
              <a:buClr>
                <a:srgbClr val="FF9900"/>
              </a:buClr>
              <a:buFont typeface="Wingdings" pitchFamily="2" charset="2"/>
              <a:defRPr sz="2400" b="1">
                <a:solidFill>
                  <a:schemeClr val="tx1"/>
                </a:solidFill>
                <a:latin typeface="Arial" pitchFamily="34" charset="0"/>
              </a:defRPr>
            </a:lvl6pPr>
            <a:lvl7pPr marL="2971800" indent="-228600" defTabSz="457200" eaLnBrk="0" fontAlgn="base" hangingPunct="0">
              <a:spcBef>
                <a:spcPct val="50000"/>
              </a:spcBef>
              <a:spcAft>
                <a:spcPct val="0"/>
              </a:spcAft>
              <a:buClr>
                <a:srgbClr val="FF9900"/>
              </a:buClr>
              <a:buFont typeface="Wingdings" pitchFamily="2" charset="2"/>
              <a:defRPr sz="2400" b="1">
                <a:solidFill>
                  <a:schemeClr val="tx1"/>
                </a:solidFill>
                <a:latin typeface="Arial" pitchFamily="34" charset="0"/>
              </a:defRPr>
            </a:lvl7pPr>
            <a:lvl8pPr marL="3429000" indent="-228600" defTabSz="457200" eaLnBrk="0" fontAlgn="base" hangingPunct="0">
              <a:spcBef>
                <a:spcPct val="50000"/>
              </a:spcBef>
              <a:spcAft>
                <a:spcPct val="0"/>
              </a:spcAft>
              <a:buClr>
                <a:srgbClr val="FF9900"/>
              </a:buClr>
              <a:buFont typeface="Wingdings" pitchFamily="2" charset="2"/>
              <a:defRPr sz="2400" b="1">
                <a:solidFill>
                  <a:schemeClr val="tx1"/>
                </a:solidFill>
                <a:latin typeface="Arial" pitchFamily="34" charset="0"/>
              </a:defRPr>
            </a:lvl8pPr>
            <a:lvl9pPr marL="3886200" indent="-228600" defTabSz="457200" eaLnBrk="0" fontAlgn="base" hangingPunct="0">
              <a:spcBef>
                <a:spcPct val="50000"/>
              </a:spcBef>
              <a:spcAft>
                <a:spcPct val="0"/>
              </a:spcAft>
              <a:buClr>
                <a:srgbClr val="FF9900"/>
              </a:buClr>
              <a:buFont typeface="Wingdings" pitchFamily="2" charset="2"/>
              <a:defRPr sz="2400" b="1">
                <a:solidFill>
                  <a:schemeClr val="tx1"/>
                </a:solidFill>
                <a:latin typeface="Arial" pitchFamily="34" charset="0"/>
              </a:defRPr>
            </a:lvl9pPr>
          </a:lstStyle>
          <a:p>
            <a:pPr eaLnBrk="1" hangingPunct="1">
              <a:defRPr/>
            </a:pPr>
            <a:r>
              <a:rPr lang="en-US" altLang="en-US" sz="1200" b="0">
                <a:cs typeface="Arial" pitchFamily="34" charset="0"/>
              </a:rPr>
              <a:t>www.wmo.int</a:t>
            </a:r>
          </a:p>
        </p:txBody>
      </p:sp>
    </p:spTree>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hf hdr="0" dt="0"/>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Arial Narrow" pitchFamily="34" charset="0"/>
        </a:defRPr>
      </a:lvl2pPr>
      <a:lvl3pPr algn="ctr" rtl="0" eaLnBrk="0" fontAlgn="base" hangingPunct="0">
        <a:spcBef>
          <a:spcPct val="0"/>
        </a:spcBef>
        <a:spcAft>
          <a:spcPct val="0"/>
        </a:spcAft>
        <a:defRPr sz="4000">
          <a:solidFill>
            <a:schemeClr val="bg1"/>
          </a:solidFill>
          <a:latin typeface="Arial Narrow" pitchFamily="34" charset="0"/>
        </a:defRPr>
      </a:lvl3pPr>
      <a:lvl4pPr algn="ctr" rtl="0" eaLnBrk="0" fontAlgn="base" hangingPunct="0">
        <a:spcBef>
          <a:spcPct val="0"/>
        </a:spcBef>
        <a:spcAft>
          <a:spcPct val="0"/>
        </a:spcAft>
        <a:defRPr sz="4000">
          <a:solidFill>
            <a:schemeClr val="bg1"/>
          </a:solidFill>
          <a:latin typeface="Arial Narrow" pitchFamily="34" charset="0"/>
        </a:defRPr>
      </a:lvl4pPr>
      <a:lvl5pPr algn="ctr" rtl="0" eaLnBrk="0" fontAlgn="base" hangingPunct="0">
        <a:spcBef>
          <a:spcPct val="0"/>
        </a:spcBef>
        <a:spcAft>
          <a:spcPct val="0"/>
        </a:spcAft>
        <a:defRPr sz="4000">
          <a:solidFill>
            <a:schemeClr val="bg1"/>
          </a:solidFill>
          <a:latin typeface="Arial Narrow" pitchFamily="34" charset="0"/>
        </a:defRPr>
      </a:lvl5pPr>
      <a:lvl6pPr marL="457200" algn="l" rtl="0" fontAlgn="base">
        <a:spcBef>
          <a:spcPct val="0"/>
        </a:spcBef>
        <a:spcAft>
          <a:spcPct val="0"/>
        </a:spcAft>
        <a:defRPr sz="3200">
          <a:solidFill>
            <a:schemeClr val="tx2"/>
          </a:solidFill>
          <a:latin typeface="Arial Narrow" pitchFamily="34" charset="0"/>
        </a:defRPr>
      </a:lvl6pPr>
      <a:lvl7pPr marL="914400" algn="l" rtl="0" fontAlgn="base">
        <a:spcBef>
          <a:spcPct val="0"/>
        </a:spcBef>
        <a:spcAft>
          <a:spcPct val="0"/>
        </a:spcAft>
        <a:defRPr sz="3200">
          <a:solidFill>
            <a:schemeClr val="tx2"/>
          </a:solidFill>
          <a:latin typeface="Arial Narrow" pitchFamily="34" charset="0"/>
        </a:defRPr>
      </a:lvl7pPr>
      <a:lvl8pPr marL="1371600" algn="l" rtl="0" fontAlgn="base">
        <a:spcBef>
          <a:spcPct val="0"/>
        </a:spcBef>
        <a:spcAft>
          <a:spcPct val="0"/>
        </a:spcAft>
        <a:defRPr sz="3200">
          <a:solidFill>
            <a:schemeClr val="tx2"/>
          </a:solidFill>
          <a:latin typeface="Arial Narrow" pitchFamily="34" charset="0"/>
        </a:defRPr>
      </a:lvl8pPr>
      <a:lvl9pPr marL="1828800" algn="l" rtl="0" fontAlgn="base">
        <a:spcBef>
          <a:spcPct val="0"/>
        </a:spcBef>
        <a:spcAft>
          <a:spcPct val="0"/>
        </a:spcAft>
        <a:defRPr sz="3200">
          <a:solidFill>
            <a:schemeClr val="tx2"/>
          </a:solidFill>
          <a:latin typeface="Arial Narrow" pitchFamily="34" charset="0"/>
        </a:defRPr>
      </a:lvl9pPr>
    </p:titleStyle>
    <p:bodyStyle>
      <a:lvl1pPr marL="342900" indent="-342900" algn="ctr" rtl="0" eaLnBrk="0" fontAlgn="base" hangingPunct="0">
        <a:spcBef>
          <a:spcPct val="20000"/>
        </a:spcBef>
        <a:spcAft>
          <a:spcPct val="0"/>
        </a:spcAft>
        <a:defRPr sz="2000">
          <a:solidFill>
            <a:schemeClr val="bg1"/>
          </a:solidFill>
          <a:latin typeface="Arial" pitchFamily="34" charset="0"/>
          <a:ea typeface="+mn-ea"/>
          <a:cs typeface="+mn-cs"/>
        </a:defRPr>
      </a:lvl1pPr>
      <a:lvl2pPr marL="742950" indent="-285750" algn="ctr" rtl="0" eaLnBrk="0" fontAlgn="base" hangingPunct="0">
        <a:spcBef>
          <a:spcPct val="20000"/>
        </a:spcBef>
        <a:spcAft>
          <a:spcPct val="0"/>
        </a:spcAft>
        <a:buClr>
          <a:srgbClr val="FF9900"/>
        </a:buClr>
        <a:buFont typeface="Wingdings" pitchFamily="2" charset="2"/>
        <a:buChar char="§"/>
        <a:defRPr sz="2800">
          <a:solidFill>
            <a:schemeClr val="bg1"/>
          </a:solidFill>
          <a:latin typeface="Arial" pitchFamily="34" charset="0"/>
        </a:defRPr>
      </a:lvl2pPr>
      <a:lvl3pPr marL="1143000" indent="-228600" algn="ctr" rtl="0" eaLnBrk="0" fontAlgn="base" hangingPunct="0">
        <a:spcBef>
          <a:spcPct val="20000"/>
        </a:spcBef>
        <a:spcAft>
          <a:spcPct val="0"/>
        </a:spcAft>
        <a:buClr>
          <a:srgbClr val="FF9900"/>
        </a:buClr>
        <a:buFont typeface="Wingdings" pitchFamily="2" charset="2"/>
        <a:buChar char="§"/>
        <a:defRPr sz="2400">
          <a:solidFill>
            <a:schemeClr val="bg1"/>
          </a:solidFill>
          <a:latin typeface="Arial" pitchFamily="34" charset="0"/>
        </a:defRPr>
      </a:lvl3pPr>
      <a:lvl4pPr marL="1600200" indent="-228600" algn="ctr" rtl="0" eaLnBrk="0" fontAlgn="base" hangingPunct="0">
        <a:spcBef>
          <a:spcPct val="20000"/>
        </a:spcBef>
        <a:spcAft>
          <a:spcPct val="0"/>
        </a:spcAft>
        <a:buClr>
          <a:srgbClr val="FF9900"/>
        </a:buClr>
        <a:buFont typeface="Wingdings" pitchFamily="2" charset="2"/>
        <a:buChar char="§"/>
        <a:defRPr sz="2000">
          <a:solidFill>
            <a:schemeClr val="bg1"/>
          </a:solidFill>
          <a:latin typeface="Arial" pitchFamily="34" charset="0"/>
        </a:defRPr>
      </a:lvl4pPr>
      <a:lvl5pPr marL="2057400" indent="-228600" algn="ctr" rtl="0" eaLnBrk="0" fontAlgn="base" hangingPunct="0">
        <a:spcBef>
          <a:spcPct val="20000"/>
        </a:spcBef>
        <a:spcAft>
          <a:spcPct val="0"/>
        </a:spcAft>
        <a:buClr>
          <a:srgbClr val="FF9900"/>
        </a:buClr>
        <a:buFont typeface="Wingdings" pitchFamily="2" charset="2"/>
        <a:buChar char="§"/>
        <a:defRPr sz="2000">
          <a:solidFill>
            <a:schemeClr val="bg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48.png"/><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globalcryospherewatch.org/assessments/snow/" TargetMode="Externa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image" Target="../media/image23.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7.wmf"/><Relationship Id="rId11" Type="http://schemas.openxmlformats.org/officeDocument/2006/relationships/image" Target="../media/image21.png"/><Relationship Id="rId5" Type="http://schemas.openxmlformats.org/officeDocument/2006/relationships/oleObject" Target="../embeddings/oleObject2.bin"/><Relationship Id="rId10" Type="http://schemas.openxmlformats.org/officeDocument/2006/relationships/image" Target="../media/image20.png"/><Relationship Id="rId4" Type="http://schemas.openxmlformats.org/officeDocument/2006/relationships/image" Target="../media/image16.wmf"/><Relationship Id="rId9" Type="http://schemas.openxmlformats.org/officeDocument/2006/relationships/image" Target="../media/image19.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mo2016_powerpoint_standard_v2_dark-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80000" cy="6887123"/>
          </a:xfrm>
          <a:prstGeom prst="rect">
            <a:avLst/>
          </a:prstGeom>
        </p:spPr>
      </p:pic>
      <p:sp>
        <p:nvSpPr>
          <p:cNvPr id="6" name="Title 1"/>
          <p:cNvSpPr txBox="1">
            <a:spLocks/>
          </p:cNvSpPr>
          <p:nvPr/>
        </p:nvSpPr>
        <p:spPr>
          <a:xfrm>
            <a:off x="593556" y="476672"/>
            <a:ext cx="7992888" cy="46805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500" dirty="0">
                <a:solidFill>
                  <a:schemeClr val="bg1"/>
                </a:solidFill>
              </a:rPr>
              <a:t>June 201</a:t>
            </a:r>
            <a:r>
              <a:rPr lang="ru-RU" sz="3500" dirty="0">
                <a:solidFill>
                  <a:schemeClr val="bg1"/>
                </a:solidFill>
              </a:rPr>
              <a:t>9</a:t>
            </a:r>
            <a:r>
              <a:rPr lang="en-US" sz="3500" dirty="0">
                <a:solidFill>
                  <a:schemeClr val="bg1"/>
                </a:solidFill>
              </a:rPr>
              <a:t> – August 201</a:t>
            </a:r>
            <a:r>
              <a:rPr lang="ru-RU" sz="3500" dirty="0">
                <a:solidFill>
                  <a:schemeClr val="bg1"/>
                </a:solidFill>
              </a:rPr>
              <a:t>9</a:t>
            </a:r>
            <a:br>
              <a:rPr lang="en-US" sz="3500" dirty="0">
                <a:solidFill>
                  <a:schemeClr val="bg1"/>
                </a:solidFill>
              </a:rPr>
            </a:br>
            <a:r>
              <a:rPr lang="en-US" sz="3500" dirty="0">
                <a:solidFill>
                  <a:schemeClr val="bg1"/>
                </a:solidFill>
              </a:rPr>
              <a:t>Arctic Summer</a:t>
            </a:r>
            <a:br>
              <a:rPr lang="en-US" sz="3500" dirty="0">
                <a:solidFill>
                  <a:schemeClr val="bg1"/>
                </a:solidFill>
              </a:rPr>
            </a:br>
            <a:r>
              <a:rPr lang="en-US" sz="3500" dirty="0">
                <a:solidFill>
                  <a:schemeClr val="bg1"/>
                </a:solidFill>
              </a:rPr>
              <a:t>Seasonal Review</a:t>
            </a:r>
          </a:p>
          <a:p>
            <a:endParaRPr lang="fr-CH" sz="1900" b="1" dirty="0">
              <a:solidFill>
                <a:schemeClr val="bg1"/>
              </a:solidFill>
            </a:endParaRPr>
          </a:p>
          <a:p>
            <a:r>
              <a:rPr lang="fr-CH" sz="2400" dirty="0">
                <a:solidFill>
                  <a:schemeClr val="bg1"/>
                </a:solidFill>
              </a:rPr>
              <a:t>Hydrometcenter of </a:t>
            </a:r>
            <a:r>
              <a:rPr lang="fr-CH" sz="2400" dirty="0" err="1">
                <a:solidFill>
                  <a:schemeClr val="bg1"/>
                </a:solidFill>
              </a:rPr>
              <a:t>Russia</a:t>
            </a:r>
            <a:endParaRPr lang="fr-CH" sz="2400" dirty="0">
              <a:solidFill>
                <a:schemeClr val="bg1"/>
              </a:solidFill>
            </a:endParaRPr>
          </a:p>
          <a:p>
            <a:r>
              <a:rPr lang="fr-CH" sz="2400" dirty="0" err="1">
                <a:solidFill>
                  <a:schemeClr val="bg1"/>
                </a:solidFill>
              </a:rPr>
              <a:t>Arctic</a:t>
            </a:r>
            <a:r>
              <a:rPr lang="fr-CH" sz="2400" dirty="0">
                <a:solidFill>
                  <a:schemeClr val="bg1"/>
                </a:solidFill>
              </a:rPr>
              <a:t> and </a:t>
            </a:r>
            <a:r>
              <a:rPr lang="fr-CH" sz="2400" dirty="0" err="1">
                <a:solidFill>
                  <a:schemeClr val="bg1"/>
                </a:solidFill>
              </a:rPr>
              <a:t>Antarctic</a:t>
            </a:r>
            <a:r>
              <a:rPr lang="fr-CH" sz="2400" dirty="0">
                <a:solidFill>
                  <a:schemeClr val="bg1"/>
                </a:solidFill>
              </a:rPr>
              <a:t> </a:t>
            </a:r>
            <a:r>
              <a:rPr lang="fr-CH" sz="2400" dirty="0" err="1">
                <a:solidFill>
                  <a:schemeClr val="bg1"/>
                </a:solidFill>
              </a:rPr>
              <a:t>Research</a:t>
            </a:r>
            <a:r>
              <a:rPr lang="fr-CH" sz="2400" dirty="0">
                <a:solidFill>
                  <a:schemeClr val="bg1"/>
                </a:solidFill>
              </a:rPr>
              <a:t> Institute</a:t>
            </a:r>
          </a:p>
          <a:p>
            <a:endParaRPr lang="fr-CH" sz="1600" b="1" dirty="0">
              <a:solidFill>
                <a:schemeClr val="bg1"/>
              </a:solidFill>
            </a:endParaRPr>
          </a:p>
        </p:txBody>
      </p:sp>
    </p:spTree>
    <p:extLst>
      <p:ext uri="{BB962C8B-B14F-4D97-AF65-F5344CB8AC3E}">
        <p14:creationId xmlns:p14="http://schemas.microsoft.com/office/powerpoint/2010/main" val="856545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70374FD6-FD02-43B9-B9AC-79245C726310}"/>
              </a:ext>
            </a:extLst>
          </p:cNvPr>
          <p:cNvPicPr>
            <a:picLocks noChangeAspect="1"/>
          </p:cNvPicPr>
          <p:nvPr/>
        </p:nvPicPr>
        <p:blipFill>
          <a:blip r:embed="rId2"/>
          <a:stretch>
            <a:fillRect/>
          </a:stretch>
        </p:blipFill>
        <p:spPr>
          <a:xfrm>
            <a:off x="3612285" y="3152505"/>
            <a:ext cx="3626061" cy="2537922"/>
          </a:xfrm>
          <a:prstGeom prst="rect">
            <a:avLst/>
          </a:prstGeom>
        </p:spPr>
      </p:pic>
      <p:pic>
        <p:nvPicPr>
          <p:cNvPr id="9" name="Рисунок 8">
            <a:extLst>
              <a:ext uri="{FF2B5EF4-FFF2-40B4-BE49-F238E27FC236}">
                <a16:creationId xmlns:a16="http://schemas.microsoft.com/office/drawing/2014/main" id="{A31B6771-CA54-4B7B-8CF2-FED0F8EC913D}"/>
              </a:ext>
            </a:extLst>
          </p:cNvPr>
          <p:cNvPicPr>
            <a:picLocks noChangeAspect="1"/>
          </p:cNvPicPr>
          <p:nvPr/>
        </p:nvPicPr>
        <p:blipFill>
          <a:blip r:embed="rId3"/>
          <a:stretch>
            <a:fillRect/>
          </a:stretch>
        </p:blipFill>
        <p:spPr>
          <a:xfrm>
            <a:off x="16737" y="3171296"/>
            <a:ext cx="3626061" cy="2537922"/>
          </a:xfrm>
          <a:prstGeom prst="rect">
            <a:avLst/>
          </a:prstGeom>
        </p:spPr>
      </p:pic>
      <p:pic>
        <p:nvPicPr>
          <p:cNvPr id="8" name="Рисунок 7">
            <a:extLst>
              <a:ext uri="{FF2B5EF4-FFF2-40B4-BE49-F238E27FC236}">
                <a16:creationId xmlns:a16="http://schemas.microsoft.com/office/drawing/2014/main" id="{0FE0CAC1-855E-4E1D-8B09-BC3D0070BC32}"/>
              </a:ext>
            </a:extLst>
          </p:cNvPr>
          <p:cNvPicPr>
            <a:picLocks noChangeAspect="1"/>
          </p:cNvPicPr>
          <p:nvPr/>
        </p:nvPicPr>
        <p:blipFill>
          <a:blip r:embed="rId4"/>
          <a:stretch>
            <a:fillRect/>
          </a:stretch>
        </p:blipFill>
        <p:spPr>
          <a:xfrm>
            <a:off x="3649701" y="639921"/>
            <a:ext cx="3626061" cy="2537922"/>
          </a:xfrm>
          <a:prstGeom prst="rect">
            <a:avLst/>
          </a:prstGeom>
        </p:spPr>
      </p:pic>
      <p:pic>
        <p:nvPicPr>
          <p:cNvPr id="7" name="Рисунок 6">
            <a:extLst>
              <a:ext uri="{FF2B5EF4-FFF2-40B4-BE49-F238E27FC236}">
                <a16:creationId xmlns:a16="http://schemas.microsoft.com/office/drawing/2014/main" id="{D8EC9BFB-F979-4873-A687-DF47F0B11B5E}"/>
              </a:ext>
            </a:extLst>
          </p:cNvPr>
          <p:cNvPicPr>
            <a:picLocks noChangeAspect="1"/>
          </p:cNvPicPr>
          <p:nvPr/>
        </p:nvPicPr>
        <p:blipFill>
          <a:blip r:embed="rId5"/>
          <a:stretch>
            <a:fillRect/>
          </a:stretch>
        </p:blipFill>
        <p:spPr>
          <a:xfrm>
            <a:off x="-22810" y="651540"/>
            <a:ext cx="3672511" cy="2570433"/>
          </a:xfrm>
          <a:prstGeom prst="rect">
            <a:avLst/>
          </a:prstGeom>
        </p:spPr>
      </p:pic>
      <p:sp>
        <p:nvSpPr>
          <p:cNvPr id="2" name="Title 1"/>
          <p:cNvSpPr>
            <a:spLocks noGrp="1"/>
          </p:cNvSpPr>
          <p:nvPr>
            <p:ph type="title"/>
          </p:nvPr>
        </p:nvSpPr>
        <p:spPr>
          <a:xfrm>
            <a:off x="250825" y="44624"/>
            <a:ext cx="8713788" cy="431775"/>
          </a:xfrm>
        </p:spPr>
        <p:txBody>
          <a:bodyPr anchor="t"/>
          <a:lstStyle/>
          <a:p>
            <a:pPr algn="ctr"/>
            <a:r>
              <a:rPr lang="en-US" sz="2800" dirty="0"/>
              <a:t>Arctic (NH) seasonal ice extent – 2019 …. 1979</a:t>
            </a:r>
          </a:p>
        </p:txBody>
      </p:sp>
      <p:sp>
        <p:nvSpPr>
          <p:cNvPr id="10" name="Прямоугольник 9"/>
          <p:cNvSpPr/>
          <p:nvPr/>
        </p:nvSpPr>
        <p:spPr>
          <a:xfrm>
            <a:off x="323528" y="5733256"/>
            <a:ext cx="8640960" cy="338554"/>
          </a:xfrm>
          <a:prstGeom prst="rect">
            <a:avLst/>
          </a:prstGeom>
          <a:solidFill>
            <a:schemeClr val="bg1"/>
          </a:solidFill>
        </p:spPr>
        <p:txBody>
          <a:bodyPr wrap="square">
            <a:spAutoFit/>
          </a:bodyPr>
          <a:lstStyle/>
          <a:p>
            <a:r>
              <a:rPr lang="en-US" sz="1600" dirty="0"/>
              <a:t>Minimum ice extent 4,103 </a:t>
            </a:r>
            <a:r>
              <a:rPr lang="en-US" sz="1600" dirty="0" err="1"/>
              <a:t>mln</a:t>
            </a:r>
            <a:r>
              <a:rPr lang="en-US" sz="1600" dirty="0"/>
              <a:t> km</a:t>
            </a:r>
            <a:r>
              <a:rPr lang="en-US" sz="1600" baseline="30000" dirty="0"/>
              <a:t>2</a:t>
            </a:r>
            <a:r>
              <a:rPr lang="en-US" sz="1600" dirty="0"/>
              <a:t> (4.56 in 2018) 3</a:t>
            </a:r>
            <a:r>
              <a:rPr lang="en-US" sz="1600" baseline="30000" dirty="0"/>
              <a:t>rd</a:t>
            </a:r>
            <a:r>
              <a:rPr lang="en-US" sz="1600" dirty="0"/>
              <a:t>/2</a:t>
            </a:r>
            <a:r>
              <a:rPr lang="en-US" sz="1600" baseline="30000" dirty="0"/>
              <a:t>nd</a:t>
            </a:r>
            <a:r>
              <a:rPr lang="en-US" sz="1600" dirty="0"/>
              <a:t> from 1979 reached 17/09/2019</a:t>
            </a:r>
            <a:endParaRPr lang="ru-RU" sz="1600" dirty="0"/>
          </a:p>
        </p:txBody>
      </p:sp>
      <p:sp>
        <p:nvSpPr>
          <p:cNvPr id="12" name="Прямоугольник 11"/>
          <p:cNvSpPr/>
          <p:nvPr/>
        </p:nvSpPr>
        <p:spPr>
          <a:xfrm>
            <a:off x="611560" y="5578996"/>
            <a:ext cx="6678488" cy="461665"/>
          </a:xfrm>
          <a:prstGeom prst="rect">
            <a:avLst/>
          </a:prstGeom>
        </p:spPr>
        <p:txBody>
          <a:bodyPr wrap="square">
            <a:spAutoFit/>
          </a:bodyPr>
          <a:lstStyle/>
          <a:p>
            <a:endParaRPr lang="ru-RU" dirty="0"/>
          </a:p>
        </p:txBody>
      </p:sp>
      <p:sp>
        <p:nvSpPr>
          <p:cNvPr id="17" name="TextBox 16"/>
          <p:cNvSpPr txBox="1"/>
          <p:nvPr/>
        </p:nvSpPr>
        <p:spPr>
          <a:xfrm>
            <a:off x="1367644" y="657563"/>
            <a:ext cx="2160240" cy="323165"/>
          </a:xfrm>
          <a:prstGeom prst="rect">
            <a:avLst/>
          </a:prstGeom>
          <a:solidFill>
            <a:schemeClr val="bg1"/>
          </a:solidFill>
        </p:spPr>
        <p:txBody>
          <a:bodyPr wrap="square" rtlCol="0">
            <a:spAutoFit/>
          </a:bodyPr>
          <a:lstStyle/>
          <a:p>
            <a:pPr algn="ctr"/>
            <a:r>
              <a:rPr lang="en-CA" sz="1500" dirty="0"/>
              <a:t>Northern Hemisphere</a:t>
            </a:r>
            <a:endParaRPr lang="en-US" sz="1500" dirty="0"/>
          </a:p>
        </p:txBody>
      </p:sp>
      <p:sp>
        <p:nvSpPr>
          <p:cNvPr id="18" name="TextBox 17"/>
          <p:cNvSpPr txBox="1"/>
          <p:nvPr/>
        </p:nvSpPr>
        <p:spPr>
          <a:xfrm>
            <a:off x="4747611" y="738353"/>
            <a:ext cx="2016224" cy="323165"/>
          </a:xfrm>
          <a:prstGeom prst="rect">
            <a:avLst/>
          </a:prstGeom>
          <a:solidFill>
            <a:schemeClr val="bg1"/>
          </a:solidFill>
        </p:spPr>
        <p:txBody>
          <a:bodyPr wrap="square" rtlCol="0">
            <a:spAutoFit/>
          </a:bodyPr>
          <a:lstStyle/>
          <a:p>
            <a:pPr algn="ctr"/>
            <a:r>
              <a:rPr lang="en-CA" sz="1500" dirty="0"/>
              <a:t>Western Arctic (WA)</a:t>
            </a:r>
            <a:endParaRPr lang="en-US" sz="1500" dirty="0"/>
          </a:p>
        </p:txBody>
      </p:sp>
      <p:sp>
        <p:nvSpPr>
          <p:cNvPr id="19" name="TextBox 18"/>
          <p:cNvSpPr txBox="1"/>
          <p:nvPr/>
        </p:nvSpPr>
        <p:spPr>
          <a:xfrm>
            <a:off x="1439652" y="3177843"/>
            <a:ext cx="2088232" cy="323165"/>
          </a:xfrm>
          <a:prstGeom prst="rect">
            <a:avLst/>
          </a:prstGeom>
          <a:solidFill>
            <a:schemeClr val="bg1"/>
          </a:solidFill>
        </p:spPr>
        <p:txBody>
          <a:bodyPr wrap="square" rtlCol="0">
            <a:spAutoFit/>
          </a:bodyPr>
          <a:lstStyle/>
          <a:p>
            <a:pPr algn="ctr"/>
            <a:r>
              <a:rPr lang="en-CA" sz="1500" dirty="0"/>
              <a:t>Eastern Arctic (EA)</a:t>
            </a:r>
            <a:endParaRPr lang="en-US" sz="1500" dirty="0"/>
          </a:p>
        </p:txBody>
      </p:sp>
      <p:sp>
        <p:nvSpPr>
          <p:cNvPr id="20" name="TextBox 19"/>
          <p:cNvSpPr txBox="1"/>
          <p:nvPr/>
        </p:nvSpPr>
        <p:spPr>
          <a:xfrm>
            <a:off x="4788625" y="3288277"/>
            <a:ext cx="2087631" cy="323165"/>
          </a:xfrm>
          <a:prstGeom prst="rect">
            <a:avLst/>
          </a:prstGeom>
          <a:solidFill>
            <a:schemeClr val="bg1"/>
          </a:solidFill>
        </p:spPr>
        <p:txBody>
          <a:bodyPr wrap="square" rtlCol="0">
            <a:spAutoFit/>
          </a:bodyPr>
          <a:lstStyle/>
          <a:p>
            <a:pPr algn="ctr"/>
            <a:r>
              <a:rPr lang="en-CA" sz="1500" dirty="0"/>
              <a:t>Canadian Arctic (CA)</a:t>
            </a:r>
            <a:endParaRPr lang="en-US" sz="1500" dirty="0"/>
          </a:p>
        </p:txBody>
      </p:sp>
      <p:sp>
        <p:nvSpPr>
          <p:cNvPr id="23" name="Прямоугольник 22"/>
          <p:cNvSpPr/>
          <p:nvPr/>
        </p:nvSpPr>
        <p:spPr>
          <a:xfrm>
            <a:off x="298176" y="3268350"/>
            <a:ext cx="936705" cy="161583"/>
          </a:xfrm>
          <a:prstGeom prst="rect">
            <a:avLst/>
          </a:prstGeom>
          <a:solidFill>
            <a:schemeClr val="bg1"/>
          </a:solidFill>
        </p:spPr>
        <p:txBody>
          <a:bodyPr wrap="square" lIns="0" tIns="0" rIns="0" bIns="0">
            <a:spAutoFit/>
          </a:bodyPr>
          <a:lstStyle/>
          <a:p>
            <a:r>
              <a:rPr lang="en-US" sz="1050" dirty="0"/>
              <a:t>S, 1000 km</a:t>
            </a:r>
            <a:r>
              <a:rPr lang="en-US" sz="1050" baseline="30000" dirty="0"/>
              <a:t>2</a:t>
            </a:r>
            <a:endParaRPr lang="ru-RU" sz="1050" baseline="30000" dirty="0"/>
          </a:p>
        </p:txBody>
      </p:sp>
      <p:sp>
        <p:nvSpPr>
          <p:cNvPr id="24" name="Прямоугольник 23"/>
          <p:cNvSpPr/>
          <p:nvPr/>
        </p:nvSpPr>
        <p:spPr>
          <a:xfrm>
            <a:off x="204065" y="671454"/>
            <a:ext cx="936705" cy="161583"/>
          </a:xfrm>
          <a:prstGeom prst="rect">
            <a:avLst/>
          </a:prstGeom>
          <a:solidFill>
            <a:schemeClr val="bg1"/>
          </a:solidFill>
        </p:spPr>
        <p:txBody>
          <a:bodyPr wrap="square" lIns="0" tIns="0" rIns="0" bIns="0">
            <a:spAutoFit/>
          </a:bodyPr>
          <a:lstStyle/>
          <a:p>
            <a:r>
              <a:rPr lang="en-US" sz="1050" dirty="0"/>
              <a:t>S, 1000 km</a:t>
            </a:r>
            <a:r>
              <a:rPr lang="en-US" sz="1050" baseline="30000" dirty="0"/>
              <a:t>2</a:t>
            </a:r>
            <a:endParaRPr lang="ru-RU" sz="1050" baseline="30000" dirty="0"/>
          </a:p>
        </p:txBody>
      </p:sp>
      <p:sp>
        <p:nvSpPr>
          <p:cNvPr id="25" name="Прямоугольник 24"/>
          <p:cNvSpPr/>
          <p:nvPr/>
        </p:nvSpPr>
        <p:spPr>
          <a:xfrm>
            <a:off x="3707904" y="3281666"/>
            <a:ext cx="936705" cy="161583"/>
          </a:xfrm>
          <a:prstGeom prst="rect">
            <a:avLst/>
          </a:prstGeom>
          <a:solidFill>
            <a:schemeClr val="bg1"/>
          </a:solidFill>
        </p:spPr>
        <p:txBody>
          <a:bodyPr wrap="square" lIns="0" tIns="0" rIns="0" bIns="0">
            <a:spAutoFit/>
          </a:bodyPr>
          <a:lstStyle/>
          <a:p>
            <a:r>
              <a:rPr lang="en-US" sz="1050" dirty="0"/>
              <a:t>S, 1000 km</a:t>
            </a:r>
            <a:r>
              <a:rPr lang="en-US" sz="1050" baseline="30000" dirty="0"/>
              <a:t>2</a:t>
            </a:r>
            <a:endParaRPr lang="ru-RU" sz="1050" baseline="30000" dirty="0"/>
          </a:p>
        </p:txBody>
      </p:sp>
      <p:sp>
        <p:nvSpPr>
          <p:cNvPr id="27" name="Прямоугольник 26"/>
          <p:cNvSpPr/>
          <p:nvPr/>
        </p:nvSpPr>
        <p:spPr>
          <a:xfrm>
            <a:off x="3771518" y="684254"/>
            <a:ext cx="936705" cy="161583"/>
          </a:xfrm>
          <a:prstGeom prst="rect">
            <a:avLst/>
          </a:prstGeom>
          <a:solidFill>
            <a:schemeClr val="bg1"/>
          </a:solidFill>
        </p:spPr>
        <p:txBody>
          <a:bodyPr wrap="square" lIns="0" tIns="0" rIns="0" bIns="0">
            <a:spAutoFit/>
          </a:bodyPr>
          <a:lstStyle/>
          <a:p>
            <a:r>
              <a:rPr lang="en-US" sz="1050" dirty="0"/>
              <a:t>S, 1000 km</a:t>
            </a:r>
            <a:r>
              <a:rPr lang="en-US" sz="1050" baseline="30000" dirty="0"/>
              <a:t>2</a:t>
            </a:r>
            <a:endParaRPr lang="ru-RU" sz="1050" baseline="30000" dirty="0"/>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0440" y="3675118"/>
            <a:ext cx="2051396" cy="205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Прямоугольник 3"/>
          <p:cNvSpPr/>
          <p:nvPr/>
        </p:nvSpPr>
        <p:spPr>
          <a:xfrm>
            <a:off x="7596336" y="4365684"/>
            <a:ext cx="259686" cy="215444"/>
          </a:xfrm>
          <a:prstGeom prst="rect">
            <a:avLst/>
          </a:prstGeom>
        </p:spPr>
        <p:txBody>
          <a:bodyPr wrap="none" lIns="0" tIns="0" rIns="0" bIns="0">
            <a:spAutoFit/>
          </a:bodyPr>
          <a:lstStyle/>
          <a:p>
            <a:r>
              <a:rPr lang="en-CA" sz="1400" dirty="0"/>
              <a:t>CA</a:t>
            </a:r>
            <a:endParaRPr lang="ru-RU" dirty="0"/>
          </a:p>
        </p:txBody>
      </p:sp>
      <p:sp>
        <p:nvSpPr>
          <p:cNvPr id="28" name="Прямоугольник 27"/>
          <p:cNvSpPr/>
          <p:nvPr/>
        </p:nvSpPr>
        <p:spPr>
          <a:xfrm>
            <a:off x="7954520" y="4869740"/>
            <a:ext cx="289888" cy="215444"/>
          </a:xfrm>
          <a:prstGeom prst="rect">
            <a:avLst/>
          </a:prstGeom>
        </p:spPr>
        <p:txBody>
          <a:bodyPr wrap="none" lIns="0" tIns="0" rIns="0" bIns="0">
            <a:spAutoFit/>
          </a:bodyPr>
          <a:lstStyle/>
          <a:p>
            <a:r>
              <a:rPr lang="en-CA" sz="1400" dirty="0"/>
              <a:t>WA</a:t>
            </a:r>
            <a:endParaRPr lang="ru-RU" dirty="0"/>
          </a:p>
        </p:txBody>
      </p:sp>
      <p:sp>
        <p:nvSpPr>
          <p:cNvPr id="29" name="Прямоугольник 28"/>
          <p:cNvSpPr/>
          <p:nvPr/>
        </p:nvSpPr>
        <p:spPr>
          <a:xfrm>
            <a:off x="8028384" y="4365684"/>
            <a:ext cx="250068" cy="215444"/>
          </a:xfrm>
          <a:prstGeom prst="rect">
            <a:avLst/>
          </a:prstGeom>
        </p:spPr>
        <p:txBody>
          <a:bodyPr wrap="none" lIns="0" tIns="0" rIns="0" bIns="0">
            <a:spAutoFit/>
          </a:bodyPr>
          <a:lstStyle/>
          <a:p>
            <a:r>
              <a:rPr lang="en-CA" sz="1400" dirty="0"/>
              <a:t>EA</a:t>
            </a:r>
            <a:endParaRPr lang="ru-RU" dirty="0"/>
          </a:p>
        </p:txBody>
      </p:sp>
      <p:sp>
        <p:nvSpPr>
          <p:cNvPr id="30" name="Прямоугольник 29"/>
          <p:cNvSpPr/>
          <p:nvPr/>
        </p:nvSpPr>
        <p:spPr>
          <a:xfrm>
            <a:off x="7524328" y="476672"/>
            <a:ext cx="1189361" cy="215444"/>
          </a:xfrm>
          <a:prstGeom prst="rect">
            <a:avLst/>
          </a:prstGeom>
          <a:solidFill>
            <a:schemeClr val="bg1"/>
          </a:solidFill>
        </p:spPr>
        <p:txBody>
          <a:bodyPr wrap="square" lIns="0" tIns="0" rIns="0" bIns="0">
            <a:spAutoFit/>
          </a:bodyPr>
          <a:lstStyle/>
          <a:p>
            <a:r>
              <a:rPr lang="en-US" sz="1400" u="sng" dirty="0"/>
              <a:t>S, 1000 km</a:t>
            </a:r>
            <a:r>
              <a:rPr lang="en-US" sz="1400" u="sng" baseline="30000" dirty="0"/>
              <a:t>2*</a:t>
            </a:r>
            <a:endParaRPr lang="ru-RU" sz="1400" u="sng" baseline="30000" dirty="0"/>
          </a:p>
        </p:txBody>
      </p:sp>
      <p:sp>
        <p:nvSpPr>
          <p:cNvPr id="5" name="Прямоугольник 4"/>
          <p:cNvSpPr/>
          <p:nvPr/>
        </p:nvSpPr>
        <p:spPr>
          <a:xfrm>
            <a:off x="300205" y="5576701"/>
            <a:ext cx="3366306" cy="138499"/>
          </a:xfrm>
          <a:prstGeom prst="rect">
            <a:avLst/>
          </a:prstGeom>
          <a:solidFill>
            <a:schemeClr val="bg1"/>
          </a:solidFill>
        </p:spPr>
        <p:txBody>
          <a:bodyPr wrap="none" lIns="0" tIns="0" rIns="0" bIns="0">
            <a:spAutoFit/>
          </a:bodyPr>
          <a:lstStyle/>
          <a:p>
            <a:r>
              <a:rPr lang="en-US" sz="900" dirty="0"/>
              <a:t> Jan Feb Mar  Apr  May  Jun Jul  Aug  Sep Oct  Nov  Dec Jan</a:t>
            </a:r>
            <a:endParaRPr lang="ru-RU" sz="900" dirty="0"/>
          </a:p>
        </p:txBody>
      </p:sp>
      <p:sp>
        <p:nvSpPr>
          <p:cNvPr id="31" name="Прямоугольник 30"/>
          <p:cNvSpPr/>
          <p:nvPr/>
        </p:nvSpPr>
        <p:spPr>
          <a:xfrm>
            <a:off x="283395" y="3056488"/>
            <a:ext cx="3366306" cy="138499"/>
          </a:xfrm>
          <a:prstGeom prst="rect">
            <a:avLst/>
          </a:prstGeom>
          <a:solidFill>
            <a:schemeClr val="bg1"/>
          </a:solidFill>
        </p:spPr>
        <p:txBody>
          <a:bodyPr wrap="none" lIns="0" tIns="0" rIns="0" bIns="0">
            <a:spAutoFit/>
          </a:bodyPr>
          <a:lstStyle/>
          <a:p>
            <a:r>
              <a:rPr lang="en-US" sz="900" dirty="0"/>
              <a:t> Jan Feb Mar  Apr  May  Jun Jul  Aug  Sep </a:t>
            </a:r>
            <a:r>
              <a:rPr lang="en-US" sz="900" dirty="0" err="1"/>
              <a:t>Oc</a:t>
            </a:r>
            <a:r>
              <a:rPr lang="en-US" sz="900" dirty="0"/>
              <a:t>  Nov  Dec Jan</a:t>
            </a:r>
            <a:endParaRPr lang="ru-RU" sz="900" dirty="0"/>
          </a:p>
        </p:txBody>
      </p:sp>
      <p:sp>
        <p:nvSpPr>
          <p:cNvPr id="32" name="Прямоугольник 31"/>
          <p:cNvSpPr/>
          <p:nvPr/>
        </p:nvSpPr>
        <p:spPr>
          <a:xfrm>
            <a:off x="3635896" y="5578996"/>
            <a:ext cx="3366306" cy="138499"/>
          </a:xfrm>
          <a:prstGeom prst="rect">
            <a:avLst/>
          </a:prstGeom>
          <a:solidFill>
            <a:schemeClr val="bg1"/>
          </a:solidFill>
        </p:spPr>
        <p:txBody>
          <a:bodyPr wrap="none" lIns="0" tIns="0" rIns="0" bIns="0">
            <a:spAutoFit/>
          </a:bodyPr>
          <a:lstStyle/>
          <a:p>
            <a:r>
              <a:rPr lang="en-US" sz="900" dirty="0"/>
              <a:t> Jan Feb Mar  Apr  May  Jun Jul  Aug  Sep Oct  Nov  Dec Jan</a:t>
            </a:r>
            <a:endParaRPr lang="ru-RU" sz="900" dirty="0"/>
          </a:p>
        </p:txBody>
      </p:sp>
      <p:sp>
        <p:nvSpPr>
          <p:cNvPr id="33" name="Прямоугольник 32"/>
          <p:cNvSpPr/>
          <p:nvPr/>
        </p:nvSpPr>
        <p:spPr>
          <a:xfrm>
            <a:off x="3834089" y="3036502"/>
            <a:ext cx="3366306" cy="138499"/>
          </a:xfrm>
          <a:prstGeom prst="rect">
            <a:avLst/>
          </a:prstGeom>
          <a:solidFill>
            <a:schemeClr val="bg1"/>
          </a:solidFill>
        </p:spPr>
        <p:txBody>
          <a:bodyPr wrap="none" lIns="0" tIns="0" rIns="0" bIns="0">
            <a:spAutoFit/>
          </a:bodyPr>
          <a:lstStyle/>
          <a:p>
            <a:r>
              <a:rPr lang="en-US" sz="900" dirty="0"/>
              <a:t> Jan Feb Mar  Apr  May  Jun Jul  Aug  Sep Oct  Nov  Dec Jan</a:t>
            </a:r>
            <a:endParaRPr lang="ru-RU" sz="900" dirty="0"/>
          </a:p>
        </p:txBody>
      </p:sp>
      <p:sp>
        <p:nvSpPr>
          <p:cNvPr id="34" name="Прямоугольник 33"/>
          <p:cNvSpPr/>
          <p:nvPr/>
        </p:nvSpPr>
        <p:spPr>
          <a:xfrm>
            <a:off x="7092280" y="3429000"/>
            <a:ext cx="1728192" cy="230832"/>
          </a:xfrm>
          <a:prstGeom prst="rect">
            <a:avLst/>
          </a:prstGeom>
          <a:solidFill>
            <a:schemeClr val="bg1"/>
          </a:solidFill>
        </p:spPr>
        <p:txBody>
          <a:bodyPr wrap="square">
            <a:spAutoFit/>
          </a:bodyPr>
          <a:lstStyle/>
          <a:p>
            <a:pPr algn="ctr"/>
            <a:r>
              <a:rPr lang="en-US" sz="900" dirty="0"/>
              <a:t>* - minimum for Sep (AARI)</a:t>
            </a:r>
            <a:endParaRPr lang="ru-RU" sz="900" dirty="0"/>
          </a:p>
        </p:txBody>
      </p:sp>
      <p:sp>
        <p:nvSpPr>
          <p:cNvPr id="35" name="Прямоугольник 34"/>
          <p:cNvSpPr/>
          <p:nvPr/>
        </p:nvSpPr>
        <p:spPr>
          <a:xfrm>
            <a:off x="7151539" y="6488668"/>
            <a:ext cx="1574470" cy="338554"/>
          </a:xfrm>
          <a:prstGeom prst="rect">
            <a:avLst/>
          </a:prstGeom>
          <a:solidFill>
            <a:schemeClr val="bg1"/>
          </a:solidFill>
        </p:spPr>
        <p:txBody>
          <a:bodyPr wrap="none">
            <a:spAutoFit/>
          </a:bodyPr>
          <a:lstStyle/>
          <a:p>
            <a:r>
              <a:rPr lang="en-US" sz="1600" dirty="0"/>
              <a:t>[AARI, NSIDC]</a:t>
            </a:r>
            <a:endParaRPr lang="ru-RU" sz="1600" dirty="0"/>
          </a:p>
        </p:txBody>
      </p:sp>
      <p:graphicFrame>
        <p:nvGraphicFramePr>
          <p:cNvPr id="6" name="Таблица 5">
            <a:extLst>
              <a:ext uri="{FF2B5EF4-FFF2-40B4-BE49-F238E27FC236}">
                <a16:creationId xmlns:a16="http://schemas.microsoft.com/office/drawing/2014/main" id="{AE9A6E94-BD66-4231-B421-F0C871D1422D}"/>
              </a:ext>
            </a:extLst>
          </p:cNvPr>
          <p:cNvGraphicFramePr>
            <a:graphicFrameLocks noGrp="1"/>
          </p:cNvGraphicFramePr>
          <p:nvPr>
            <p:extLst>
              <p:ext uri="{D42A27DB-BD31-4B8C-83A1-F6EECF244321}">
                <p14:modId xmlns:p14="http://schemas.microsoft.com/office/powerpoint/2010/main" val="1243796331"/>
              </p:ext>
            </p:extLst>
          </p:nvPr>
        </p:nvGraphicFramePr>
        <p:xfrm>
          <a:off x="7421788" y="724336"/>
          <a:ext cx="1219200" cy="2674620"/>
        </p:xfrm>
        <a:graphic>
          <a:graphicData uri="http://schemas.openxmlformats.org/drawingml/2006/table">
            <a:tbl>
              <a:tblPr/>
              <a:tblGrid>
                <a:gridCol w="609600">
                  <a:extLst>
                    <a:ext uri="{9D8B030D-6E8A-4147-A177-3AD203B41FA5}">
                      <a16:colId xmlns:a16="http://schemas.microsoft.com/office/drawing/2014/main" val="3133118724"/>
                    </a:ext>
                  </a:extLst>
                </a:gridCol>
                <a:gridCol w="609600">
                  <a:extLst>
                    <a:ext uri="{9D8B030D-6E8A-4147-A177-3AD203B41FA5}">
                      <a16:colId xmlns:a16="http://schemas.microsoft.com/office/drawing/2014/main" val="747764159"/>
                    </a:ext>
                  </a:extLst>
                </a:gridCol>
              </a:tblGrid>
              <a:tr h="190500">
                <a:tc>
                  <a:txBody>
                    <a:bodyPr/>
                    <a:lstStyle/>
                    <a:p>
                      <a:pPr algn="ctr" fontAlgn="b"/>
                      <a:r>
                        <a:rPr lang="ru-RU" sz="1400" b="1" i="0" u="none" strike="noStrike" dirty="0">
                          <a:solidFill>
                            <a:srgbClr val="000000"/>
                          </a:solidFill>
                          <a:effectLst/>
                          <a:latin typeface="Calibri" panose="020F0502020204030204" pitchFamily="34" charset="0"/>
                        </a:rPr>
                        <a:t>2012</a:t>
                      </a:r>
                    </a:p>
                  </a:txBody>
                  <a:tcPr marL="9525" marR="9525" marT="9525" marB="0" anchor="b">
                    <a:lnL>
                      <a:noFill/>
                    </a:lnL>
                    <a:lnR>
                      <a:noFill/>
                    </a:lnR>
                    <a:lnT>
                      <a:noFill/>
                    </a:lnT>
                    <a:lnB>
                      <a:noFill/>
                    </a:lnB>
                  </a:tcPr>
                </a:tc>
                <a:tc>
                  <a:txBody>
                    <a:bodyPr/>
                    <a:lstStyle/>
                    <a:p>
                      <a:pPr algn="ctr" fontAlgn="b"/>
                      <a:r>
                        <a:rPr lang="ru-RU" sz="1400" b="1" i="0" u="none" strike="noStrike">
                          <a:solidFill>
                            <a:srgbClr val="000000"/>
                          </a:solidFill>
                          <a:effectLst/>
                          <a:latin typeface="Calibri" panose="020F0502020204030204" pitchFamily="34" charset="0"/>
                        </a:rPr>
                        <a:t>  3346.2</a:t>
                      </a:r>
                    </a:p>
                  </a:txBody>
                  <a:tcPr marL="9525" marR="9525" marT="9525" marB="0" anchor="b">
                    <a:lnL>
                      <a:noFill/>
                    </a:lnL>
                    <a:lnR>
                      <a:noFill/>
                    </a:lnR>
                    <a:lnT>
                      <a:noFill/>
                    </a:lnT>
                    <a:lnB>
                      <a:noFill/>
                    </a:lnB>
                  </a:tcPr>
                </a:tc>
                <a:extLst>
                  <a:ext uri="{0D108BD9-81ED-4DB2-BD59-A6C34878D82A}">
                    <a16:rowId xmlns:a16="http://schemas.microsoft.com/office/drawing/2014/main" val="2330168522"/>
                  </a:ext>
                </a:extLst>
              </a:tr>
              <a:tr h="190500">
                <a:tc>
                  <a:txBody>
                    <a:bodyPr/>
                    <a:lstStyle/>
                    <a:p>
                      <a:pPr algn="ctr" fontAlgn="b"/>
                      <a:r>
                        <a:rPr lang="ru-RU" sz="1400" b="1" i="0" u="none" strike="noStrike" dirty="0">
                          <a:solidFill>
                            <a:srgbClr val="000000"/>
                          </a:solidFill>
                          <a:effectLst/>
                          <a:latin typeface="Calibri" panose="020F0502020204030204" pitchFamily="34" charset="0"/>
                        </a:rPr>
                        <a:t>2016</a:t>
                      </a:r>
                    </a:p>
                  </a:txBody>
                  <a:tcPr marL="9525" marR="9525" marT="9525" marB="0" anchor="b">
                    <a:lnL>
                      <a:noFill/>
                    </a:lnL>
                    <a:lnR>
                      <a:noFill/>
                    </a:lnR>
                    <a:lnT>
                      <a:noFill/>
                    </a:lnT>
                    <a:lnB>
                      <a:noFill/>
                    </a:lnB>
                  </a:tcPr>
                </a:tc>
                <a:tc>
                  <a:txBody>
                    <a:bodyPr/>
                    <a:lstStyle/>
                    <a:p>
                      <a:pPr algn="ctr" fontAlgn="b"/>
                      <a:r>
                        <a:rPr lang="ru-RU" sz="1400" b="1" i="0" u="none" strike="noStrike">
                          <a:solidFill>
                            <a:srgbClr val="000000"/>
                          </a:solidFill>
                          <a:effectLst/>
                          <a:latin typeface="Calibri" panose="020F0502020204030204" pitchFamily="34" charset="0"/>
                        </a:rPr>
                        <a:t>  4099.7</a:t>
                      </a:r>
                    </a:p>
                  </a:txBody>
                  <a:tcPr marL="9525" marR="9525" marT="9525" marB="0" anchor="b">
                    <a:lnL>
                      <a:noFill/>
                    </a:lnL>
                    <a:lnR>
                      <a:noFill/>
                    </a:lnR>
                    <a:lnT>
                      <a:noFill/>
                    </a:lnT>
                    <a:lnB>
                      <a:noFill/>
                    </a:lnB>
                  </a:tcPr>
                </a:tc>
                <a:extLst>
                  <a:ext uri="{0D108BD9-81ED-4DB2-BD59-A6C34878D82A}">
                    <a16:rowId xmlns:a16="http://schemas.microsoft.com/office/drawing/2014/main" val="464028580"/>
                  </a:ext>
                </a:extLst>
              </a:tr>
              <a:tr h="190500">
                <a:tc>
                  <a:txBody>
                    <a:bodyPr/>
                    <a:lstStyle/>
                    <a:p>
                      <a:pPr algn="ctr" fontAlgn="b"/>
                      <a:r>
                        <a:rPr lang="ru-RU" sz="1400" b="1" i="0" u="none" strike="noStrike" dirty="0">
                          <a:solidFill>
                            <a:srgbClr val="FF0000"/>
                          </a:solidFill>
                          <a:effectLst/>
                          <a:latin typeface="Calibri" panose="020F0502020204030204" pitchFamily="34" charset="0"/>
                        </a:rPr>
                        <a:t>2019</a:t>
                      </a:r>
                    </a:p>
                  </a:txBody>
                  <a:tcPr marL="9525" marR="9525" marT="9525" marB="0" anchor="b">
                    <a:lnL>
                      <a:noFill/>
                    </a:lnL>
                    <a:lnR>
                      <a:noFill/>
                    </a:lnR>
                    <a:lnT>
                      <a:noFill/>
                    </a:lnT>
                    <a:lnB>
                      <a:noFill/>
                    </a:lnB>
                  </a:tcPr>
                </a:tc>
                <a:tc>
                  <a:txBody>
                    <a:bodyPr/>
                    <a:lstStyle/>
                    <a:p>
                      <a:pPr algn="ctr" fontAlgn="b"/>
                      <a:r>
                        <a:rPr lang="ru-RU" sz="1400" b="1" i="0" u="none" strike="noStrike">
                          <a:solidFill>
                            <a:srgbClr val="FF0000"/>
                          </a:solidFill>
                          <a:effectLst/>
                          <a:latin typeface="Calibri" panose="020F0502020204030204" pitchFamily="34" charset="0"/>
                        </a:rPr>
                        <a:t>  4103.4</a:t>
                      </a:r>
                    </a:p>
                  </a:txBody>
                  <a:tcPr marL="9525" marR="9525" marT="9525" marB="0" anchor="b">
                    <a:lnL>
                      <a:noFill/>
                    </a:lnL>
                    <a:lnR>
                      <a:noFill/>
                    </a:lnR>
                    <a:lnT>
                      <a:noFill/>
                    </a:lnT>
                    <a:lnB>
                      <a:noFill/>
                    </a:lnB>
                  </a:tcPr>
                </a:tc>
                <a:extLst>
                  <a:ext uri="{0D108BD9-81ED-4DB2-BD59-A6C34878D82A}">
                    <a16:rowId xmlns:a16="http://schemas.microsoft.com/office/drawing/2014/main" val="1353908923"/>
                  </a:ext>
                </a:extLst>
              </a:tr>
              <a:tr h="190500">
                <a:tc>
                  <a:txBody>
                    <a:bodyPr/>
                    <a:lstStyle/>
                    <a:p>
                      <a:pPr algn="ctr" fontAlgn="b"/>
                      <a:r>
                        <a:rPr lang="ru-RU" sz="1400" b="1" i="0" u="none" strike="noStrike" dirty="0">
                          <a:solidFill>
                            <a:srgbClr val="000000"/>
                          </a:solidFill>
                          <a:effectLst/>
                          <a:latin typeface="Calibri" panose="020F0502020204030204" pitchFamily="34" charset="0"/>
                        </a:rPr>
                        <a:t>2007</a:t>
                      </a:r>
                    </a:p>
                  </a:txBody>
                  <a:tcPr marL="9525" marR="9525" marT="9525" marB="0" anchor="b">
                    <a:lnL>
                      <a:noFill/>
                    </a:lnL>
                    <a:lnR>
                      <a:noFill/>
                    </a:lnR>
                    <a:lnT>
                      <a:noFill/>
                    </a:lnT>
                    <a:lnB>
                      <a:noFill/>
                    </a:lnB>
                  </a:tcPr>
                </a:tc>
                <a:tc>
                  <a:txBody>
                    <a:bodyPr/>
                    <a:lstStyle/>
                    <a:p>
                      <a:pPr algn="ctr" fontAlgn="b"/>
                      <a:r>
                        <a:rPr lang="ru-RU" sz="1400" b="1" i="0" u="none" strike="noStrike" dirty="0">
                          <a:solidFill>
                            <a:srgbClr val="000000"/>
                          </a:solidFill>
                          <a:effectLst/>
                          <a:latin typeface="Calibri" panose="020F0502020204030204" pitchFamily="34" charset="0"/>
                        </a:rPr>
                        <a:t>  4189.4</a:t>
                      </a:r>
                    </a:p>
                  </a:txBody>
                  <a:tcPr marL="9525" marR="9525" marT="9525" marB="0" anchor="b">
                    <a:lnL>
                      <a:noFill/>
                    </a:lnL>
                    <a:lnR>
                      <a:noFill/>
                    </a:lnR>
                    <a:lnT>
                      <a:noFill/>
                    </a:lnT>
                    <a:lnB>
                      <a:noFill/>
                    </a:lnB>
                  </a:tcPr>
                </a:tc>
                <a:extLst>
                  <a:ext uri="{0D108BD9-81ED-4DB2-BD59-A6C34878D82A}">
                    <a16:rowId xmlns:a16="http://schemas.microsoft.com/office/drawing/2014/main" val="891128919"/>
                  </a:ext>
                </a:extLst>
              </a:tr>
              <a:tr h="190500">
                <a:tc>
                  <a:txBody>
                    <a:bodyPr/>
                    <a:lstStyle/>
                    <a:p>
                      <a:pPr algn="ctr" fontAlgn="b"/>
                      <a:r>
                        <a:rPr lang="ru-RU" sz="1400" b="1" i="0" u="none" strike="noStrike">
                          <a:solidFill>
                            <a:srgbClr val="000000"/>
                          </a:solidFill>
                          <a:effectLst/>
                          <a:latin typeface="Calibri" panose="020F0502020204030204" pitchFamily="34" charset="0"/>
                        </a:rPr>
                        <a:t>2011</a:t>
                      </a:r>
                    </a:p>
                  </a:txBody>
                  <a:tcPr marL="9525" marR="9525" marT="9525" marB="0" anchor="b">
                    <a:lnL>
                      <a:noFill/>
                    </a:lnL>
                    <a:lnR>
                      <a:noFill/>
                    </a:lnR>
                    <a:lnT>
                      <a:noFill/>
                    </a:lnT>
                    <a:lnB>
                      <a:noFill/>
                    </a:lnB>
                  </a:tcPr>
                </a:tc>
                <a:tc>
                  <a:txBody>
                    <a:bodyPr/>
                    <a:lstStyle/>
                    <a:p>
                      <a:pPr algn="ctr" fontAlgn="b"/>
                      <a:r>
                        <a:rPr lang="ru-RU" sz="1400" b="1" i="0" u="none" strike="noStrike" dirty="0">
                          <a:solidFill>
                            <a:srgbClr val="000000"/>
                          </a:solidFill>
                          <a:effectLst/>
                          <a:latin typeface="Calibri" panose="020F0502020204030204" pitchFamily="34" charset="0"/>
                        </a:rPr>
                        <a:t>  4312.7</a:t>
                      </a:r>
                    </a:p>
                  </a:txBody>
                  <a:tcPr marL="9525" marR="9525" marT="9525" marB="0" anchor="b">
                    <a:lnL>
                      <a:noFill/>
                    </a:lnL>
                    <a:lnR>
                      <a:noFill/>
                    </a:lnR>
                    <a:lnT>
                      <a:noFill/>
                    </a:lnT>
                    <a:lnB>
                      <a:noFill/>
                    </a:lnB>
                  </a:tcPr>
                </a:tc>
                <a:extLst>
                  <a:ext uri="{0D108BD9-81ED-4DB2-BD59-A6C34878D82A}">
                    <a16:rowId xmlns:a16="http://schemas.microsoft.com/office/drawing/2014/main" val="1413620773"/>
                  </a:ext>
                </a:extLst>
              </a:tr>
              <a:tr h="190500">
                <a:tc>
                  <a:txBody>
                    <a:bodyPr/>
                    <a:lstStyle/>
                    <a:p>
                      <a:pPr algn="ctr" fontAlgn="b"/>
                      <a:r>
                        <a:rPr lang="ru-RU" sz="1400" b="1" i="0" u="none" strike="noStrike">
                          <a:solidFill>
                            <a:srgbClr val="000000"/>
                          </a:solidFill>
                          <a:effectLst/>
                          <a:latin typeface="Calibri" panose="020F0502020204030204" pitchFamily="34" charset="0"/>
                        </a:rPr>
                        <a:t>2015</a:t>
                      </a:r>
                    </a:p>
                  </a:txBody>
                  <a:tcPr marL="9525" marR="9525" marT="9525" marB="0" anchor="b">
                    <a:lnL>
                      <a:noFill/>
                    </a:lnL>
                    <a:lnR>
                      <a:noFill/>
                    </a:lnR>
                    <a:lnT>
                      <a:noFill/>
                    </a:lnT>
                    <a:lnB>
                      <a:noFill/>
                    </a:lnB>
                  </a:tcPr>
                </a:tc>
                <a:tc>
                  <a:txBody>
                    <a:bodyPr/>
                    <a:lstStyle/>
                    <a:p>
                      <a:pPr algn="ctr" fontAlgn="b"/>
                      <a:r>
                        <a:rPr lang="ru-RU" sz="1400" b="1" i="0" u="none" strike="noStrike" dirty="0">
                          <a:solidFill>
                            <a:srgbClr val="000000"/>
                          </a:solidFill>
                          <a:effectLst/>
                          <a:latin typeface="Calibri" panose="020F0502020204030204" pitchFamily="34" charset="0"/>
                        </a:rPr>
                        <a:t>  4350.3</a:t>
                      </a:r>
                    </a:p>
                  </a:txBody>
                  <a:tcPr marL="9525" marR="9525" marT="9525" marB="0" anchor="b">
                    <a:lnL>
                      <a:noFill/>
                    </a:lnL>
                    <a:lnR>
                      <a:noFill/>
                    </a:lnR>
                    <a:lnT>
                      <a:noFill/>
                    </a:lnT>
                    <a:lnB>
                      <a:noFill/>
                    </a:lnB>
                  </a:tcPr>
                </a:tc>
                <a:extLst>
                  <a:ext uri="{0D108BD9-81ED-4DB2-BD59-A6C34878D82A}">
                    <a16:rowId xmlns:a16="http://schemas.microsoft.com/office/drawing/2014/main" val="2721288057"/>
                  </a:ext>
                </a:extLst>
              </a:tr>
              <a:tr h="190500">
                <a:tc>
                  <a:txBody>
                    <a:bodyPr/>
                    <a:lstStyle/>
                    <a:p>
                      <a:pPr algn="ctr" fontAlgn="b"/>
                      <a:r>
                        <a:rPr lang="ru-RU" sz="1400" b="1" i="0" u="none" strike="noStrike">
                          <a:solidFill>
                            <a:srgbClr val="0070C0"/>
                          </a:solidFill>
                          <a:effectLst/>
                          <a:latin typeface="Calibri" panose="020F0502020204030204" pitchFamily="34" charset="0"/>
                        </a:rPr>
                        <a:t>2018</a:t>
                      </a:r>
                    </a:p>
                  </a:txBody>
                  <a:tcPr marL="9525" marR="9525" marT="9525" marB="0" anchor="b">
                    <a:lnL>
                      <a:noFill/>
                    </a:lnL>
                    <a:lnR>
                      <a:noFill/>
                    </a:lnR>
                    <a:lnT>
                      <a:noFill/>
                    </a:lnT>
                    <a:lnB>
                      <a:noFill/>
                    </a:lnB>
                  </a:tcPr>
                </a:tc>
                <a:tc>
                  <a:txBody>
                    <a:bodyPr/>
                    <a:lstStyle/>
                    <a:p>
                      <a:pPr algn="ctr" fontAlgn="b"/>
                      <a:r>
                        <a:rPr lang="ru-RU" sz="1400" b="1" i="0" u="none" strike="noStrike" dirty="0">
                          <a:solidFill>
                            <a:srgbClr val="0070C0"/>
                          </a:solidFill>
                          <a:effectLst/>
                          <a:latin typeface="Calibri" panose="020F0502020204030204" pitchFamily="34" charset="0"/>
                        </a:rPr>
                        <a:t>  4557.5</a:t>
                      </a:r>
                    </a:p>
                  </a:txBody>
                  <a:tcPr marL="9525" marR="9525" marT="9525" marB="0" anchor="b">
                    <a:lnL>
                      <a:noFill/>
                    </a:lnL>
                    <a:lnR>
                      <a:noFill/>
                    </a:lnR>
                    <a:lnT>
                      <a:noFill/>
                    </a:lnT>
                    <a:lnB>
                      <a:noFill/>
                    </a:lnB>
                  </a:tcPr>
                </a:tc>
                <a:extLst>
                  <a:ext uri="{0D108BD9-81ED-4DB2-BD59-A6C34878D82A}">
                    <a16:rowId xmlns:a16="http://schemas.microsoft.com/office/drawing/2014/main" val="3494957170"/>
                  </a:ext>
                </a:extLst>
              </a:tr>
              <a:tr h="190500">
                <a:tc>
                  <a:txBody>
                    <a:bodyPr/>
                    <a:lstStyle/>
                    <a:p>
                      <a:pPr algn="ctr" fontAlgn="b"/>
                      <a:r>
                        <a:rPr lang="ru-RU" sz="1400" b="1" i="0" u="none" strike="noStrike">
                          <a:solidFill>
                            <a:srgbClr val="000000"/>
                          </a:solidFill>
                          <a:effectLst/>
                          <a:latin typeface="Calibri" panose="020F0502020204030204" pitchFamily="34" charset="0"/>
                        </a:rPr>
                        <a:t>…</a:t>
                      </a:r>
                    </a:p>
                  </a:txBody>
                  <a:tcPr marL="9525" marR="9525" marT="9525" marB="0" anchor="b">
                    <a:lnL>
                      <a:noFill/>
                    </a:lnL>
                    <a:lnR>
                      <a:noFill/>
                    </a:lnR>
                    <a:lnT>
                      <a:noFill/>
                    </a:lnT>
                    <a:lnB>
                      <a:noFill/>
                    </a:lnB>
                  </a:tcPr>
                </a:tc>
                <a:tc>
                  <a:txBody>
                    <a:bodyPr/>
                    <a:lstStyle/>
                    <a:p>
                      <a:pPr algn="ctr" fontAlgn="b"/>
                      <a:r>
                        <a:rPr lang="ru-RU" sz="1400" b="1" i="0" u="none" strike="noStrike" dirty="0">
                          <a:solidFill>
                            <a:srgbClr val="000000"/>
                          </a:solidFill>
                          <a:effectLst/>
                          <a:latin typeface="Calibri" panose="020F0502020204030204" pitchFamily="34" charset="0"/>
                        </a:rPr>
                        <a:t>…</a:t>
                      </a:r>
                    </a:p>
                  </a:txBody>
                  <a:tcPr marL="9525" marR="9525" marT="9525" marB="0" anchor="b">
                    <a:lnL>
                      <a:noFill/>
                    </a:lnL>
                    <a:lnR>
                      <a:noFill/>
                    </a:lnR>
                    <a:lnT>
                      <a:noFill/>
                    </a:lnT>
                    <a:lnB>
                      <a:noFill/>
                    </a:lnB>
                  </a:tcPr>
                </a:tc>
                <a:extLst>
                  <a:ext uri="{0D108BD9-81ED-4DB2-BD59-A6C34878D82A}">
                    <a16:rowId xmlns:a16="http://schemas.microsoft.com/office/drawing/2014/main" val="3771933553"/>
                  </a:ext>
                </a:extLst>
              </a:tr>
              <a:tr h="190500">
                <a:tc>
                  <a:txBody>
                    <a:bodyPr/>
                    <a:lstStyle/>
                    <a:p>
                      <a:pPr algn="ctr" fontAlgn="b"/>
                      <a:r>
                        <a:rPr lang="ru-RU" sz="1400" b="1" i="0" u="none" strike="noStrike">
                          <a:solidFill>
                            <a:srgbClr val="000000"/>
                          </a:solidFill>
                          <a:effectLst/>
                          <a:latin typeface="Calibri" panose="020F0502020204030204" pitchFamily="34" charset="0"/>
                        </a:rPr>
                        <a:t>1986</a:t>
                      </a:r>
                    </a:p>
                  </a:txBody>
                  <a:tcPr marL="9525" marR="9525" marT="9525" marB="0" anchor="b">
                    <a:lnL>
                      <a:noFill/>
                    </a:lnL>
                    <a:lnR>
                      <a:noFill/>
                    </a:lnR>
                    <a:lnT>
                      <a:noFill/>
                    </a:lnT>
                    <a:lnB>
                      <a:noFill/>
                    </a:lnB>
                  </a:tcPr>
                </a:tc>
                <a:tc>
                  <a:txBody>
                    <a:bodyPr/>
                    <a:lstStyle/>
                    <a:p>
                      <a:pPr algn="ctr" fontAlgn="b"/>
                      <a:r>
                        <a:rPr lang="ru-RU" sz="1400" b="1" i="0" u="none" strike="noStrike" dirty="0">
                          <a:solidFill>
                            <a:srgbClr val="000000"/>
                          </a:solidFill>
                          <a:effectLst/>
                          <a:latin typeface="Calibri" panose="020F0502020204030204" pitchFamily="34" charset="0"/>
                        </a:rPr>
                        <a:t>  7230.6</a:t>
                      </a:r>
                    </a:p>
                  </a:txBody>
                  <a:tcPr marL="9525" marR="9525" marT="9525" marB="0" anchor="b">
                    <a:lnL>
                      <a:noFill/>
                    </a:lnL>
                    <a:lnR>
                      <a:noFill/>
                    </a:lnR>
                    <a:lnT>
                      <a:noFill/>
                    </a:lnT>
                    <a:lnB>
                      <a:noFill/>
                    </a:lnB>
                  </a:tcPr>
                </a:tc>
                <a:extLst>
                  <a:ext uri="{0D108BD9-81ED-4DB2-BD59-A6C34878D82A}">
                    <a16:rowId xmlns:a16="http://schemas.microsoft.com/office/drawing/2014/main" val="3294749513"/>
                  </a:ext>
                </a:extLst>
              </a:tr>
              <a:tr h="190500">
                <a:tc>
                  <a:txBody>
                    <a:bodyPr/>
                    <a:lstStyle/>
                    <a:p>
                      <a:pPr algn="ctr" fontAlgn="b"/>
                      <a:r>
                        <a:rPr lang="ru-RU" sz="1400" b="1" i="0" u="none" strike="noStrike">
                          <a:solidFill>
                            <a:srgbClr val="000000"/>
                          </a:solidFill>
                          <a:effectLst/>
                          <a:latin typeface="Calibri" panose="020F0502020204030204" pitchFamily="34" charset="0"/>
                        </a:rPr>
                        <a:t>1982</a:t>
                      </a:r>
                    </a:p>
                  </a:txBody>
                  <a:tcPr marL="9525" marR="9525" marT="9525" marB="0" anchor="b">
                    <a:lnL>
                      <a:noFill/>
                    </a:lnL>
                    <a:lnR>
                      <a:noFill/>
                    </a:lnR>
                    <a:lnT>
                      <a:noFill/>
                    </a:lnT>
                    <a:lnB>
                      <a:noFill/>
                    </a:lnB>
                  </a:tcPr>
                </a:tc>
                <a:tc>
                  <a:txBody>
                    <a:bodyPr/>
                    <a:lstStyle/>
                    <a:p>
                      <a:pPr algn="ctr" fontAlgn="b"/>
                      <a:r>
                        <a:rPr lang="ru-RU" sz="1400" b="1" i="0" u="none" strike="noStrike" dirty="0">
                          <a:solidFill>
                            <a:srgbClr val="000000"/>
                          </a:solidFill>
                          <a:effectLst/>
                          <a:latin typeface="Calibri" panose="020F0502020204030204" pitchFamily="34" charset="0"/>
                        </a:rPr>
                        <a:t>  7246.1</a:t>
                      </a:r>
                    </a:p>
                  </a:txBody>
                  <a:tcPr marL="9525" marR="9525" marT="9525" marB="0" anchor="b">
                    <a:lnL>
                      <a:noFill/>
                    </a:lnL>
                    <a:lnR>
                      <a:noFill/>
                    </a:lnR>
                    <a:lnT>
                      <a:noFill/>
                    </a:lnT>
                    <a:lnB>
                      <a:noFill/>
                    </a:lnB>
                  </a:tcPr>
                </a:tc>
                <a:extLst>
                  <a:ext uri="{0D108BD9-81ED-4DB2-BD59-A6C34878D82A}">
                    <a16:rowId xmlns:a16="http://schemas.microsoft.com/office/drawing/2014/main" val="1011185942"/>
                  </a:ext>
                </a:extLst>
              </a:tr>
              <a:tr h="190500">
                <a:tc>
                  <a:txBody>
                    <a:bodyPr/>
                    <a:lstStyle/>
                    <a:p>
                      <a:pPr algn="ctr" fontAlgn="b"/>
                      <a:r>
                        <a:rPr lang="ru-RU" sz="1400" b="1" i="0" u="none" strike="noStrike">
                          <a:solidFill>
                            <a:srgbClr val="000000"/>
                          </a:solidFill>
                          <a:effectLst/>
                          <a:latin typeface="Calibri" panose="020F0502020204030204" pitchFamily="34" charset="0"/>
                        </a:rPr>
                        <a:t>1983</a:t>
                      </a:r>
                    </a:p>
                  </a:txBody>
                  <a:tcPr marL="9525" marR="9525" marT="9525" marB="0" anchor="b">
                    <a:lnL>
                      <a:noFill/>
                    </a:lnL>
                    <a:lnR>
                      <a:noFill/>
                    </a:lnR>
                    <a:lnT>
                      <a:noFill/>
                    </a:lnT>
                    <a:lnB>
                      <a:noFill/>
                    </a:lnB>
                  </a:tcPr>
                </a:tc>
                <a:tc>
                  <a:txBody>
                    <a:bodyPr/>
                    <a:lstStyle/>
                    <a:p>
                      <a:pPr algn="ctr" fontAlgn="b"/>
                      <a:r>
                        <a:rPr lang="ru-RU" sz="1400" b="1" i="0" u="none" strike="noStrike" dirty="0">
                          <a:solidFill>
                            <a:srgbClr val="000000"/>
                          </a:solidFill>
                          <a:effectLst/>
                          <a:latin typeface="Calibri" panose="020F0502020204030204" pitchFamily="34" charset="0"/>
                        </a:rPr>
                        <a:t>  7285.2</a:t>
                      </a:r>
                    </a:p>
                  </a:txBody>
                  <a:tcPr marL="9525" marR="9525" marT="9525" marB="0" anchor="b">
                    <a:lnL>
                      <a:noFill/>
                    </a:lnL>
                    <a:lnR>
                      <a:noFill/>
                    </a:lnR>
                    <a:lnT>
                      <a:noFill/>
                    </a:lnT>
                    <a:lnB>
                      <a:noFill/>
                    </a:lnB>
                  </a:tcPr>
                </a:tc>
                <a:extLst>
                  <a:ext uri="{0D108BD9-81ED-4DB2-BD59-A6C34878D82A}">
                    <a16:rowId xmlns:a16="http://schemas.microsoft.com/office/drawing/2014/main" val="991339336"/>
                  </a:ext>
                </a:extLst>
              </a:tr>
              <a:tr h="190500">
                <a:tc>
                  <a:txBody>
                    <a:bodyPr/>
                    <a:lstStyle/>
                    <a:p>
                      <a:pPr algn="ctr" fontAlgn="b"/>
                      <a:r>
                        <a:rPr lang="ru-RU" sz="1400" b="1" i="0" u="none" strike="noStrike">
                          <a:solidFill>
                            <a:srgbClr val="000000"/>
                          </a:solidFill>
                          <a:effectLst/>
                          <a:latin typeface="Calibri" panose="020F0502020204030204" pitchFamily="34" charset="0"/>
                        </a:rPr>
                        <a:t>1980</a:t>
                      </a:r>
                    </a:p>
                  </a:txBody>
                  <a:tcPr marL="9525" marR="9525" marT="9525" marB="0" anchor="b">
                    <a:lnL>
                      <a:noFill/>
                    </a:lnL>
                    <a:lnR>
                      <a:noFill/>
                    </a:lnR>
                    <a:lnT>
                      <a:noFill/>
                    </a:lnT>
                    <a:lnB>
                      <a:noFill/>
                    </a:lnB>
                  </a:tcPr>
                </a:tc>
                <a:tc>
                  <a:txBody>
                    <a:bodyPr/>
                    <a:lstStyle/>
                    <a:p>
                      <a:pPr algn="ctr" fontAlgn="b"/>
                      <a:r>
                        <a:rPr lang="ru-RU" sz="1400" b="1" i="0" u="none" strike="noStrike" dirty="0">
                          <a:solidFill>
                            <a:srgbClr val="000000"/>
                          </a:solidFill>
                          <a:effectLst/>
                          <a:latin typeface="Calibri" panose="020F0502020204030204" pitchFamily="34" charset="0"/>
                        </a:rPr>
                        <a:t>  7611.3</a:t>
                      </a:r>
                    </a:p>
                  </a:txBody>
                  <a:tcPr marL="9525" marR="9525" marT="9525" marB="0" anchor="b">
                    <a:lnL>
                      <a:noFill/>
                    </a:lnL>
                    <a:lnR>
                      <a:noFill/>
                    </a:lnR>
                    <a:lnT>
                      <a:noFill/>
                    </a:lnT>
                    <a:lnB>
                      <a:noFill/>
                    </a:lnB>
                  </a:tcPr>
                </a:tc>
                <a:extLst>
                  <a:ext uri="{0D108BD9-81ED-4DB2-BD59-A6C34878D82A}">
                    <a16:rowId xmlns:a16="http://schemas.microsoft.com/office/drawing/2014/main" val="2626212130"/>
                  </a:ext>
                </a:extLst>
              </a:tr>
            </a:tbl>
          </a:graphicData>
        </a:graphic>
      </p:graphicFrame>
    </p:spTree>
    <p:extLst>
      <p:ext uri="{BB962C8B-B14F-4D97-AF65-F5344CB8AC3E}">
        <p14:creationId xmlns:p14="http://schemas.microsoft.com/office/powerpoint/2010/main" val="1829151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lvl="0" algn="ctr" fontAlgn="auto">
              <a:spcBef>
                <a:spcPts val="0"/>
              </a:spcBef>
              <a:spcAft>
                <a:spcPts val="0"/>
              </a:spcAft>
            </a:pPr>
            <a:r>
              <a:rPr lang="en-US" sz="3200" b="0" kern="1200" dirty="0">
                <a:solidFill>
                  <a:prstClr val="black"/>
                </a:solidFill>
                <a:cs typeface="Arial" panose="020B0604020202020204" pitchFamily="34" charset="0"/>
              </a:rPr>
              <a:t>Summer </a:t>
            </a:r>
            <a:r>
              <a:rPr lang="en-US" sz="3200" b="0" kern="1200" dirty="0">
                <a:solidFill>
                  <a:srgbClr val="FF0000"/>
                </a:solidFill>
                <a:cs typeface="Arial" panose="020B0604020202020204" pitchFamily="34" charset="0"/>
              </a:rPr>
              <a:t>SAT</a:t>
            </a:r>
            <a:r>
              <a:rPr lang="en-US" sz="3200" b="0" kern="1200" dirty="0">
                <a:solidFill>
                  <a:prstClr val="black"/>
                </a:solidFill>
                <a:cs typeface="Arial" panose="020B0604020202020204" pitchFamily="34" charset="0"/>
              </a:rPr>
              <a:t> and September </a:t>
            </a:r>
            <a:r>
              <a:rPr lang="en-US" sz="3200" b="0" kern="1200" dirty="0">
                <a:solidFill>
                  <a:srgbClr val="0070C0"/>
                </a:solidFill>
                <a:cs typeface="Arial" panose="020B0604020202020204" pitchFamily="34" charset="0"/>
              </a:rPr>
              <a:t>SIE</a:t>
            </a:r>
            <a:r>
              <a:rPr lang="en-US" sz="3200" b="0" kern="1200" dirty="0">
                <a:solidFill>
                  <a:prstClr val="black"/>
                </a:solidFill>
                <a:cs typeface="Arial" panose="020B0604020202020204" pitchFamily="34" charset="0"/>
              </a:rPr>
              <a:t> </a:t>
            </a:r>
            <a:br>
              <a:rPr lang="en-US" sz="3200" b="0" kern="1200" dirty="0">
                <a:solidFill>
                  <a:prstClr val="black"/>
                </a:solidFill>
                <a:cs typeface="Arial" panose="020B0604020202020204" pitchFamily="34" charset="0"/>
              </a:rPr>
            </a:br>
            <a:r>
              <a:rPr lang="en-US" sz="3200" b="0" kern="1200" dirty="0">
                <a:solidFill>
                  <a:prstClr val="black"/>
                </a:solidFill>
                <a:cs typeface="Arial" panose="020B0604020202020204" pitchFamily="34" charset="0"/>
              </a:rPr>
              <a:t>in the marine Arctic</a:t>
            </a:r>
            <a:endParaRPr lang="ru-RU" sz="3200" dirty="0"/>
          </a:p>
        </p:txBody>
      </p:sp>
      <p:sp>
        <p:nvSpPr>
          <p:cNvPr id="3" name="Нижний колонтитул 2"/>
          <p:cNvSpPr>
            <a:spLocks noGrp="1"/>
          </p:cNvSpPr>
          <p:nvPr>
            <p:ph type="ftr" sz="quarter" idx="10"/>
          </p:nvPr>
        </p:nvSpPr>
        <p:spPr/>
        <p:txBody>
          <a:bodyPr/>
          <a:lstStyle/>
          <a:p>
            <a:pPr>
              <a:defRPr/>
            </a:pPr>
            <a:endParaRPr lang="en-US" dirty="0"/>
          </a:p>
        </p:txBody>
      </p:sp>
      <p:sp>
        <p:nvSpPr>
          <p:cNvPr id="4" name="Номер слайда 3"/>
          <p:cNvSpPr>
            <a:spLocks noGrp="1"/>
          </p:cNvSpPr>
          <p:nvPr>
            <p:ph type="sldNum" sz="quarter" idx="11"/>
          </p:nvPr>
        </p:nvSpPr>
        <p:spPr/>
        <p:txBody>
          <a:bodyPr/>
          <a:lstStyle/>
          <a:p>
            <a:pPr>
              <a:defRPr/>
            </a:pPr>
            <a:fld id="{AADA1A76-D0BD-48F2-93E3-CA3E325BFEBB}" type="slidenum">
              <a:rPr lang="en-CA" altLang="en-US" smtClean="0"/>
              <a:pPr>
                <a:defRPr/>
              </a:pPr>
              <a:t>11</a:t>
            </a:fld>
            <a:endParaRPr lang="en-CA" altLang="en-US"/>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1412776"/>
            <a:ext cx="5321300" cy="3778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descr="E:\Мои документы\CNTP\2017-2019 ЦНТП\Год отчеты 2017\Рис. 6 _морская Арктика.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454" t="13088" r="35775" b="21447"/>
          <a:stretch/>
        </p:blipFill>
        <p:spPr bwMode="auto">
          <a:xfrm>
            <a:off x="133345" y="1874174"/>
            <a:ext cx="3168352" cy="295024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9" name="Скругленная соединительная линия 8"/>
          <p:cNvCxnSpPr/>
          <p:nvPr/>
        </p:nvCxnSpPr>
        <p:spPr>
          <a:xfrm>
            <a:off x="611560" y="4437112"/>
            <a:ext cx="504606" cy="12700"/>
          </a:xfrm>
          <a:prstGeom prst="curvedConnector3">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Прямоугольник 5"/>
          <p:cNvSpPr/>
          <p:nvPr/>
        </p:nvSpPr>
        <p:spPr>
          <a:xfrm>
            <a:off x="1116166" y="4206279"/>
            <a:ext cx="1141659" cy="461665"/>
          </a:xfrm>
          <a:prstGeom prst="rect">
            <a:avLst/>
          </a:prstGeom>
        </p:spPr>
        <p:txBody>
          <a:bodyPr wrap="none">
            <a:spAutoFit/>
          </a:bodyPr>
          <a:lstStyle/>
          <a:p>
            <a:r>
              <a:rPr lang="en-US" dirty="0">
                <a:solidFill>
                  <a:srgbClr val="FF0000"/>
                </a:solidFill>
              </a:rPr>
              <a:t>᷉᷉ </a:t>
            </a:r>
            <a:r>
              <a:rPr lang="en-US" sz="1800" b="0" dirty="0"/>
              <a:t>ice edge</a:t>
            </a:r>
            <a:endParaRPr lang="ru-RU" sz="1800" b="0" dirty="0"/>
          </a:p>
        </p:txBody>
      </p:sp>
      <p:sp>
        <p:nvSpPr>
          <p:cNvPr id="8" name="Прямоугольник 7"/>
          <p:cNvSpPr/>
          <p:nvPr/>
        </p:nvSpPr>
        <p:spPr>
          <a:xfrm>
            <a:off x="1031018" y="4679669"/>
            <a:ext cx="1373005" cy="369332"/>
          </a:xfrm>
          <a:prstGeom prst="rect">
            <a:avLst/>
          </a:prstGeom>
        </p:spPr>
        <p:txBody>
          <a:bodyPr wrap="none">
            <a:spAutoFit/>
          </a:bodyPr>
          <a:lstStyle/>
          <a:p>
            <a:pPr lvl="0" eaLnBrk="1" fontAlgn="auto" hangingPunct="1">
              <a:spcBef>
                <a:spcPts val="0"/>
              </a:spcBef>
              <a:spcAft>
                <a:spcPts val="0"/>
              </a:spcAft>
            </a:pPr>
            <a:r>
              <a:rPr lang="en-US" sz="1800" b="0" dirty="0">
                <a:solidFill>
                  <a:prstClr val="black"/>
                </a:solidFill>
                <a:latin typeface="Calibri"/>
              </a:rPr>
              <a:t>41 stations </a:t>
            </a:r>
            <a:r>
              <a:rPr lang="en-US" sz="1800" b="0" dirty="0">
                <a:solidFill>
                  <a:srgbClr val="FF0000"/>
                </a:solidFill>
                <a:latin typeface="Calibri"/>
              </a:rPr>
              <a:t>•</a:t>
            </a:r>
          </a:p>
        </p:txBody>
      </p:sp>
    </p:spTree>
    <p:extLst>
      <p:ext uri="{BB962C8B-B14F-4D97-AF65-F5344CB8AC3E}">
        <p14:creationId xmlns:p14="http://schemas.microsoft.com/office/powerpoint/2010/main" val="1125740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825" y="188913"/>
            <a:ext cx="8713788" cy="792162"/>
          </a:xfrm>
        </p:spPr>
        <p:txBody>
          <a:bodyPr/>
          <a:lstStyle/>
          <a:p>
            <a:pPr algn="ctr"/>
            <a:r>
              <a:rPr lang="en-US" sz="2400" dirty="0">
                <a:solidFill>
                  <a:schemeClr val="tx1"/>
                </a:solidFill>
              </a:rPr>
              <a:t>Seasonal NH (Arctic Ocean in summer) and regional (NE Barents) ice extent variability: 1978 - 201</a:t>
            </a:r>
            <a:r>
              <a:rPr lang="ru-RU" sz="2400" dirty="0">
                <a:solidFill>
                  <a:schemeClr val="tx1"/>
                </a:solidFill>
              </a:rPr>
              <a:t>9</a:t>
            </a:r>
          </a:p>
        </p:txBody>
      </p:sp>
      <p:sp>
        <p:nvSpPr>
          <p:cNvPr id="3" name="Нижний колонтитул 2"/>
          <p:cNvSpPr>
            <a:spLocks noGrp="1"/>
          </p:cNvSpPr>
          <p:nvPr>
            <p:ph type="ftr" sz="quarter" idx="10"/>
          </p:nvPr>
        </p:nvSpPr>
        <p:spPr/>
        <p:txBody>
          <a:bodyPr/>
          <a:lstStyle/>
          <a:p>
            <a:pPr>
              <a:defRPr/>
            </a:pPr>
            <a:endParaRPr lang="en-US" dirty="0"/>
          </a:p>
        </p:txBody>
      </p:sp>
      <p:sp>
        <p:nvSpPr>
          <p:cNvPr id="4" name="Номер слайда 3"/>
          <p:cNvSpPr>
            <a:spLocks noGrp="1"/>
          </p:cNvSpPr>
          <p:nvPr>
            <p:ph type="sldNum" sz="quarter" idx="11"/>
          </p:nvPr>
        </p:nvSpPr>
        <p:spPr/>
        <p:txBody>
          <a:bodyPr/>
          <a:lstStyle/>
          <a:p>
            <a:pPr>
              <a:defRPr/>
            </a:pPr>
            <a:fld id="{AADA1A76-D0BD-48F2-93E3-CA3E325BFEBB}" type="slidenum">
              <a:rPr lang="en-CA" altLang="en-US" smtClean="0"/>
              <a:pPr>
                <a:defRPr/>
              </a:pPr>
              <a:t>12</a:t>
            </a:fld>
            <a:endParaRPr lang="en-CA" altLang="en-US"/>
          </a:p>
        </p:txBody>
      </p:sp>
      <p:sp>
        <p:nvSpPr>
          <p:cNvPr id="5" name="Прямоугольник 4"/>
          <p:cNvSpPr/>
          <p:nvPr/>
        </p:nvSpPr>
        <p:spPr>
          <a:xfrm>
            <a:off x="7246002" y="6453336"/>
            <a:ext cx="1574470" cy="338554"/>
          </a:xfrm>
          <a:prstGeom prst="rect">
            <a:avLst/>
          </a:prstGeom>
          <a:solidFill>
            <a:schemeClr val="bg1"/>
          </a:solidFill>
        </p:spPr>
        <p:txBody>
          <a:bodyPr wrap="none">
            <a:spAutoFit/>
          </a:bodyPr>
          <a:lstStyle/>
          <a:p>
            <a:r>
              <a:rPr lang="en-US" sz="1600" dirty="0"/>
              <a:t>[AARI, NSIDC]</a:t>
            </a:r>
            <a:endParaRPr lang="ru-RU" sz="1600" dirty="0"/>
          </a:p>
        </p:txBody>
      </p:sp>
      <p:pic>
        <p:nvPicPr>
          <p:cNvPr id="6" name="Рисунок 5">
            <a:extLst>
              <a:ext uri="{FF2B5EF4-FFF2-40B4-BE49-F238E27FC236}">
                <a16:creationId xmlns:a16="http://schemas.microsoft.com/office/drawing/2014/main" id="{856AB9CF-C9E9-409A-8525-97E6DDAFF9AE}"/>
              </a:ext>
            </a:extLst>
          </p:cNvPr>
          <p:cNvPicPr>
            <a:picLocks noChangeAspect="1"/>
          </p:cNvPicPr>
          <p:nvPr/>
        </p:nvPicPr>
        <p:blipFill>
          <a:blip r:embed="rId2"/>
          <a:stretch>
            <a:fillRect/>
          </a:stretch>
        </p:blipFill>
        <p:spPr>
          <a:xfrm>
            <a:off x="-36511" y="1506756"/>
            <a:ext cx="4411075" cy="3375514"/>
          </a:xfrm>
          <a:prstGeom prst="rect">
            <a:avLst/>
          </a:prstGeom>
        </p:spPr>
      </p:pic>
      <p:pic>
        <p:nvPicPr>
          <p:cNvPr id="7" name="Рисунок 6">
            <a:extLst>
              <a:ext uri="{FF2B5EF4-FFF2-40B4-BE49-F238E27FC236}">
                <a16:creationId xmlns:a16="http://schemas.microsoft.com/office/drawing/2014/main" id="{96200324-B7B6-493B-BB92-D6587F336842}"/>
              </a:ext>
            </a:extLst>
          </p:cNvPr>
          <p:cNvPicPr>
            <a:picLocks noChangeAspect="1"/>
          </p:cNvPicPr>
          <p:nvPr/>
        </p:nvPicPr>
        <p:blipFill>
          <a:blip r:embed="rId3"/>
          <a:stretch>
            <a:fillRect/>
          </a:stretch>
        </p:blipFill>
        <p:spPr>
          <a:xfrm>
            <a:off x="4481405" y="1565654"/>
            <a:ext cx="4411075" cy="3375514"/>
          </a:xfrm>
          <a:prstGeom prst="rect">
            <a:avLst/>
          </a:prstGeom>
        </p:spPr>
      </p:pic>
      <p:sp>
        <p:nvSpPr>
          <p:cNvPr id="9" name="TextBox 8">
            <a:extLst>
              <a:ext uri="{FF2B5EF4-FFF2-40B4-BE49-F238E27FC236}">
                <a16:creationId xmlns:a16="http://schemas.microsoft.com/office/drawing/2014/main" id="{DDC581D7-87F7-4623-BB8B-2CEE0C1D0AC6}"/>
              </a:ext>
            </a:extLst>
          </p:cNvPr>
          <p:cNvSpPr txBox="1"/>
          <p:nvPr/>
        </p:nvSpPr>
        <p:spPr>
          <a:xfrm>
            <a:off x="971600" y="1242489"/>
            <a:ext cx="2160240" cy="323165"/>
          </a:xfrm>
          <a:prstGeom prst="rect">
            <a:avLst/>
          </a:prstGeom>
          <a:solidFill>
            <a:schemeClr val="bg1"/>
          </a:solidFill>
        </p:spPr>
        <p:txBody>
          <a:bodyPr wrap="square" rtlCol="0">
            <a:spAutoFit/>
          </a:bodyPr>
          <a:lstStyle/>
          <a:p>
            <a:pPr algn="ctr"/>
            <a:r>
              <a:rPr lang="en-CA" sz="1500" dirty="0"/>
              <a:t>Northern Hemisphere</a:t>
            </a:r>
            <a:endParaRPr lang="en-US" sz="1500" dirty="0"/>
          </a:p>
        </p:txBody>
      </p:sp>
      <p:sp>
        <p:nvSpPr>
          <p:cNvPr id="10" name="TextBox 9">
            <a:extLst>
              <a:ext uri="{FF2B5EF4-FFF2-40B4-BE49-F238E27FC236}">
                <a16:creationId xmlns:a16="http://schemas.microsoft.com/office/drawing/2014/main" id="{1DB44673-54D4-4506-A4FA-F2C7F6F1AC02}"/>
              </a:ext>
            </a:extLst>
          </p:cNvPr>
          <p:cNvSpPr txBox="1"/>
          <p:nvPr/>
        </p:nvSpPr>
        <p:spPr>
          <a:xfrm>
            <a:off x="5347245" y="1242488"/>
            <a:ext cx="2160240" cy="323165"/>
          </a:xfrm>
          <a:prstGeom prst="rect">
            <a:avLst/>
          </a:prstGeom>
          <a:solidFill>
            <a:schemeClr val="bg1"/>
          </a:solidFill>
        </p:spPr>
        <p:txBody>
          <a:bodyPr wrap="square" rtlCol="0">
            <a:spAutoFit/>
          </a:bodyPr>
          <a:lstStyle/>
          <a:p>
            <a:pPr algn="ctr"/>
            <a:r>
              <a:rPr lang="en-CA" sz="1500" dirty="0"/>
              <a:t>NE Barents Sea</a:t>
            </a:r>
            <a:endParaRPr lang="en-US" sz="1500" dirty="0"/>
          </a:p>
        </p:txBody>
      </p:sp>
    </p:spTree>
    <p:extLst>
      <p:ext uri="{BB962C8B-B14F-4D97-AF65-F5344CB8AC3E}">
        <p14:creationId xmlns:p14="http://schemas.microsoft.com/office/powerpoint/2010/main" val="2593543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44624"/>
            <a:ext cx="9036496" cy="360040"/>
          </a:xfrm>
        </p:spPr>
        <p:txBody>
          <a:bodyPr/>
          <a:lstStyle/>
          <a:p>
            <a:pPr algn="ctr"/>
            <a:r>
              <a:rPr lang="en-US" sz="1800" dirty="0">
                <a:solidFill>
                  <a:schemeClr val="tx1"/>
                </a:solidFill>
              </a:rPr>
              <a:t>JJA 201</a:t>
            </a:r>
            <a:r>
              <a:rPr lang="ru-RU" sz="1800" dirty="0">
                <a:solidFill>
                  <a:schemeClr val="tx1"/>
                </a:solidFill>
              </a:rPr>
              <a:t>9</a:t>
            </a:r>
            <a:r>
              <a:rPr lang="en-US" sz="1800" dirty="0">
                <a:solidFill>
                  <a:schemeClr val="tx1"/>
                </a:solidFill>
              </a:rPr>
              <a:t> Arctic sea ice – conc. and stages of development</a:t>
            </a:r>
            <a:endParaRPr lang="ru-RU" sz="1800" dirty="0">
              <a:solidFill>
                <a:schemeClr val="tx1"/>
              </a:solidFill>
            </a:endParaRPr>
          </a:p>
        </p:txBody>
      </p:sp>
      <p:sp>
        <p:nvSpPr>
          <p:cNvPr id="26" name="Прямоугольник 25"/>
          <p:cNvSpPr/>
          <p:nvPr/>
        </p:nvSpPr>
        <p:spPr>
          <a:xfrm>
            <a:off x="755576" y="6453336"/>
            <a:ext cx="6722418" cy="276999"/>
          </a:xfrm>
          <a:prstGeom prst="rect">
            <a:avLst/>
          </a:prstGeom>
          <a:solidFill>
            <a:schemeClr val="bg1"/>
          </a:solidFill>
        </p:spPr>
        <p:txBody>
          <a:bodyPr wrap="none">
            <a:spAutoFit/>
          </a:bodyPr>
          <a:lstStyle/>
          <a:p>
            <a:r>
              <a:rPr lang="en-US" sz="1200" dirty="0"/>
              <a:t>Blended AARI/CIS/NIC ice charts; ice edge – nearest </a:t>
            </a:r>
            <a:r>
              <a:rPr lang="en-US" sz="1200" dirty="0" err="1"/>
              <a:t>pentade</a:t>
            </a:r>
            <a:r>
              <a:rPr lang="en-US" sz="1200" dirty="0"/>
              <a:t>, reference period: 1998-201</a:t>
            </a:r>
            <a:r>
              <a:rPr lang="ru-RU" sz="1200" dirty="0"/>
              <a:t>8</a:t>
            </a:r>
          </a:p>
        </p:txBody>
      </p:sp>
      <p:sp>
        <p:nvSpPr>
          <p:cNvPr id="13" name="Прямоугольник 12"/>
          <p:cNvSpPr/>
          <p:nvPr/>
        </p:nvSpPr>
        <p:spPr>
          <a:xfrm>
            <a:off x="6728028" y="3284984"/>
            <a:ext cx="1625188" cy="369332"/>
          </a:xfrm>
          <a:prstGeom prst="rect">
            <a:avLst/>
          </a:prstGeom>
          <a:solidFill>
            <a:schemeClr val="bg1"/>
          </a:solidFill>
        </p:spPr>
        <p:txBody>
          <a:bodyPr wrap="none">
            <a:spAutoFit/>
          </a:bodyPr>
          <a:lstStyle/>
          <a:p>
            <a:r>
              <a:rPr lang="en-US" sz="1800" dirty="0"/>
              <a:t>12-15 August</a:t>
            </a:r>
            <a:endParaRPr lang="ru-RU" sz="1800" dirty="0"/>
          </a:p>
        </p:txBody>
      </p:sp>
      <p:sp>
        <p:nvSpPr>
          <p:cNvPr id="10" name="Прямоугольник 9"/>
          <p:cNvSpPr/>
          <p:nvPr/>
        </p:nvSpPr>
        <p:spPr>
          <a:xfrm>
            <a:off x="3770764" y="3260228"/>
            <a:ext cx="1300356" cy="369332"/>
          </a:xfrm>
          <a:prstGeom prst="rect">
            <a:avLst/>
          </a:prstGeom>
          <a:solidFill>
            <a:schemeClr val="bg1"/>
          </a:solidFill>
        </p:spPr>
        <p:txBody>
          <a:bodyPr wrap="none">
            <a:spAutoFit/>
          </a:bodyPr>
          <a:lstStyle/>
          <a:p>
            <a:r>
              <a:rPr lang="en-US" sz="1800" dirty="0"/>
              <a:t>15-18 July</a:t>
            </a:r>
            <a:endParaRPr lang="ru-RU" sz="1800" dirty="0"/>
          </a:p>
        </p:txBody>
      </p:sp>
      <p:sp>
        <p:nvSpPr>
          <p:cNvPr id="5" name="Прямоугольник 4"/>
          <p:cNvSpPr/>
          <p:nvPr/>
        </p:nvSpPr>
        <p:spPr>
          <a:xfrm>
            <a:off x="892873" y="3259721"/>
            <a:ext cx="1377300" cy="369332"/>
          </a:xfrm>
          <a:prstGeom prst="rect">
            <a:avLst/>
          </a:prstGeom>
          <a:solidFill>
            <a:schemeClr val="bg1"/>
          </a:solidFill>
        </p:spPr>
        <p:txBody>
          <a:bodyPr wrap="none">
            <a:spAutoFit/>
          </a:bodyPr>
          <a:lstStyle/>
          <a:p>
            <a:r>
              <a:rPr lang="en-US" sz="1800" dirty="0"/>
              <a:t>17-</a:t>
            </a:r>
            <a:r>
              <a:rPr lang="ru-RU" sz="1800" dirty="0"/>
              <a:t>2</a:t>
            </a:r>
            <a:r>
              <a:rPr lang="en-US" sz="1800" dirty="0"/>
              <a:t>0 June</a:t>
            </a:r>
            <a:endParaRPr lang="ru-RU" sz="1800" dirty="0"/>
          </a:p>
        </p:txBody>
      </p:sp>
      <p:pic>
        <p:nvPicPr>
          <p:cNvPr id="4" name="Рисунок 3">
            <a:extLst>
              <a:ext uri="{FF2B5EF4-FFF2-40B4-BE49-F238E27FC236}">
                <a16:creationId xmlns:a16="http://schemas.microsoft.com/office/drawing/2014/main" id="{B1B047AA-09C3-4B2B-B091-8294382764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283" y="386122"/>
            <a:ext cx="2805263" cy="2873599"/>
          </a:xfrm>
          <a:prstGeom prst="rect">
            <a:avLst/>
          </a:prstGeom>
        </p:spPr>
      </p:pic>
      <p:pic>
        <p:nvPicPr>
          <p:cNvPr id="7" name="Рисунок 6">
            <a:extLst>
              <a:ext uri="{FF2B5EF4-FFF2-40B4-BE49-F238E27FC236}">
                <a16:creationId xmlns:a16="http://schemas.microsoft.com/office/drawing/2014/main" id="{8813D971-9683-4DDA-BD96-A1AEFB2199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256" y="3576569"/>
            <a:ext cx="2805263" cy="2873599"/>
          </a:xfrm>
          <a:prstGeom prst="rect">
            <a:avLst/>
          </a:prstGeom>
        </p:spPr>
      </p:pic>
      <p:pic>
        <p:nvPicPr>
          <p:cNvPr id="9" name="Рисунок 8">
            <a:extLst>
              <a:ext uri="{FF2B5EF4-FFF2-40B4-BE49-F238E27FC236}">
                <a16:creationId xmlns:a16="http://schemas.microsoft.com/office/drawing/2014/main" id="{48E9C282-8FFD-45CA-AAE8-B58ACDEE2C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1392" y="374657"/>
            <a:ext cx="2805263" cy="2873599"/>
          </a:xfrm>
          <a:prstGeom prst="rect">
            <a:avLst/>
          </a:prstGeom>
        </p:spPr>
      </p:pic>
      <p:pic>
        <p:nvPicPr>
          <p:cNvPr id="12" name="Рисунок 11">
            <a:extLst>
              <a:ext uri="{FF2B5EF4-FFF2-40B4-BE49-F238E27FC236}">
                <a16:creationId xmlns:a16="http://schemas.microsoft.com/office/drawing/2014/main" id="{C2475037-09D5-46B4-9577-1E00372692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6617" y="3580436"/>
            <a:ext cx="2805263" cy="2873599"/>
          </a:xfrm>
          <a:prstGeom prst="rect">
            <a:avLst/>
          </a:prstGeom>
        </p:spPr>
      </p:pic>
      <p:pic>
        <p:nvPicPr>
          <p:cNvPr id="21" name="Рисунок 20">
            <a:extLst>
              <a:ext uri="{FF2B5EF4-FFF2-40B4-BE49-F238E27FC236}">
                <a16:creationId xmlns:a16="http://schemas.microsoft.com/office/drawing/2014/main" id="{8D8E8F68-F54B-4821-BC51-6621696C71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7434" y="359714"/>
            <a:ext cx="2805263" cy="2873599"/>
          </a:xfrm>
          <a:prstGeom prst="rect">
            <a:avLst/>
          </a:prstGeom>
        </p:spPr>
      </p:pic>
      <p:pic>
        <p:nvPicPr>
          <p:cNvPr id="23" name="Рисунок 22">
            <a:extLst>
              <a:ext uri="{FF2B5EF4-FFF2-40B4-BE49-F238E27FC236}">
                <a16:creationId xmlns:a16="http://schemas.microsoft.com/office/drawing/2014/main" id="{EA3E7E73-32B6-4036-8F66-3B2CD4F4F4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9839" y="3553367"/>
            <a:ext cx="2805263" cy="2873599"/>
          </a:xfrm>
          <a:prstGeom prst="rect">
            <a:avLst/>
          </a:prstGeom>
        </p:spPr>
      </p:pic>
    </p:spTree>
    <p:extLst>
      <p:ext uri="{BB962C8B-B14F-4D97-AF65-F5344CB8AC3E}">
        <p14:creationId xmlns:p14="http://schemas.microsoft.com/office/powerpoint/2010/main" val="667046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730"/>
            <a:ext cx="8280920" cy="604593"/>
          </a:xfrm>
        </p:spPr>
        <p:txBody>
          <a:bodyPr anchor="t"/>
          <a:lstStyle/>
          <a:p>
            <a:pPr algn="ctr"/>
            <a:r>
              <a:rPr lang="en-US" sz="2800" dirty="0">
                <a:solidFill>
                  <a:schemeClr val="tx1"/>
                </a:solidFill>
                <a:latin typeface="+mj-lt"/>
              </a:rPr>
              <a:t>September 2019 minimum (</a:t>
            </a:r>
            <a:r>
              <a:rPr lang="ru-RU" sz="2800" dirty="0">
                <a:solidFill>
                  <a:schemeClr val="tx1"/>
                </a:solidFill>
                <a:latin typeface="+mj-lt"/>
              </a:rPr>
              <a:t>3</a:t>
            </a:r>
            <a:r>
              <a:rPr lang="en-US" sz="2800" dirty="0">
                <a:solidFill>
                  <a:schemeClr val="tx1"/>
                </a:solidFill>
                <a:latin typeface="+mj-lt"/>
              </a:rPr>
              <a:t> October-</a:t>
            </a:r>
            <a:r>
              <a:rPr lang="ru-RU" sz="2800" dirty="0">
                <a:solidFill>
                  <a:schemeClr val="tx1"/>
                </a:solidFill>
                <a:latin typeface="+mj-lt"/>
              </a:rPr>
              <a:t>8</a:t>
            </a:r>
            <a:r>
              <a:rPr lang="en-US" sz="2800" dirty="0">
                <a:solidFill>
                  <a:schemeClr val="tx1"/>
                </a:solidFill>
                <a:latin typeface="+mj-lt"/>
              </a:rPr>
              <a:t> October 2019)</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43" y="3780776"/>
            <a:ext cx="2492330" cy="249233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3874121"/>
            <a:ext cx="2364841" cy="2364841"/>
          </a:xfrm>
          <a:prstGeom prst="rect">
            <a:avLst/>
          </a:prstGeom>
        </p:spPr>
      </p:pic>
      <p:sp>
        <p:nvSpPr>
          <p:cNvPr id="5" name="TextBox 4"/>
          <p:cNvSpPr txBox="1"/>
          <p:nvPr/>
        </p:nvSpPr>
        <p:spPr>
          <a:xfrm>
            <a:off x="6660232" y="1472452"/>
            <a:ext cx="2152994" cy="2862322"/>
          </a:xfrm>
          <a:prstGeom prst="rect">
            <a:avLst/>
          </a:prstGeom>
          <a:noFill/>
          <a:ln w="25400">
            <a:solidFill>
              <a:srgbClr val="FF0000"/>
            </a:solidFill>
          </a:ln>
        </p:spPr>
        <p:txBody>
          <a:bodyPr wrap="square" rtlCol="0">
            <a:spAutoFit/>
          </a:bodyPr>
          <a:lstStyle/>
          <a:p>
            <a:r>
              <a:rPr lang="en-US" sz="1200" dirty="0"/>
              <a:t>Arctic Oscillation was negative during JJA and turned to positive phase in September. </a:t>
            </a:r>
          </a:p>
          <a:p>
            <a:r>
              <a:rPr lang="en-US" sz="1200" dirty="0"/>
              <a:t>Dominance of ridging/positive </a:t>
            </a:r>
          </a:p>
          <a:p>
            <a:r>
              <a:rPr lang="en-US" sz="1200" dirty="0"/>
              <a:t>Geopotential height anomalies with above normal temperatures resulted in extreme bellow normal sea ice extent in summer 2019 throughout majority of the Arctic Ocean areas, though not all</a:t>
            </a:r>
            <a:endParaRPr lang="ru-RU" sz="1200" dirty="0"/>
          </a:p>
        </p:txBody>
      </p:sp>
      <p:pic>
        <p:nvPicPr>
          <p:cNvPr id="9" name="Рисунок 8">
            <a:extLst>
              <a:ext uri="{FF2B5EF4-FFF2-40B4-BE49-F238E27FC236}">
                <a16:creationId xmlns:a16="http://schemas.microsoft.com/office/drawing/2014/main" id="{C7254995-DFCF-44DA-A8D2-5AD42D3A29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044" y="635322"/>
            <a:ext cx="3070652" cy="3145453"/>
          </a:xfrm>
          <a:prstGeom prst="rect">
            <a:avLst/>
          </a:prstGeom>
        </p:spPr>
      </p:pic>
      <p:pic>
        <p:nvPicPr>
          <p:cNvPr id="11" name="Рисунок 10">
            <a:extLst>
              <a:ext uri="{FF2B5EF4-FFF2-40B4-BE49-F238E27FC236}">
                <a16:creationId xmlns:a16="http://schemas.microsoft.com/office/drawing/2014/main" id="{4713577D-5B74-459B-84A9-07E4481150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5221" y="619038"/>
            <a:ext cx="3070652" cy="3145453"/>
          </a:xfrm>
          <a:prstGeom prst="rect">
            <a:avLst/>
          </a:prstGeom>
        </p:spPr>
      </p:pic>
    </p:spTree>
    <p:extLst>
      <p:ext uri="{BB962C8B-B14F-4D97-AF65-F5344CB8AC3E}">
        <p14:creationId xmlns:p14="http://schemas.microsoft.com/office/powerpoint/2010/main" val="185916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D491D06F-C28D-401F-94D6-C6DB60BE8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9522" y="388628"/>
            <a:ext cx="3768770" cy="3185262"/>
          </a:xfrm>
          <a:prstGeom prst="rect">
            <a:avLst/>
          </a:prstGeom>
        </p:spPr>
      </p:pic>
      <p:pic>
        <p:nvPicPr>
          <p:cNvPr id="6" name="Рисунок 5">
            <a:extLst>
              <a:ext uri="{FF2B5EF4-FFF2-40B4-BE49-F238E27FC236}">
                <a16:creationId xmlns:a16="http://schemas.microsoft.com/office/drawing/2014/main" id="{6D7BED46-24A7-424B-B307-C1FA689D0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05" y="418572"/>
            <a:ext cx="1428314" cy="1474688"/>
          </a:xfrm>
          <a:prstGeom prst="rect">
            <a:avLst/>
          </a:prstGeom>
        </p:spPr>
      </p:pic>
      <p:sp>
        <p:nvSpPr>
          <p:cNvPr id="2" name="Title 1"/>
          <p:cNvSpPr>
            <a:spLocks noGrp="1"/>
          </p:cNvSpPr>
          <p:nvPr>
            <p:ph type="title"/>
          </p:nvPr>
        </p:nvSpPr>
        <p:spPr>
          <a:xfrm>
            <a:off x="-180528" y="0"/>
            <a:ext cx="9505950" cy="450843"/>
          </a:xfrm>
        </p:spPr>
        <p:txBody>
          <a:bodyPr anchor="t">
            <a:noAutofit/>
          </a:bodyPr>
          <a:lstStyle/>
          <a:p>
            <a:pPr algn="ctr"/>
            <a:r>
              <a:rPr lang="en-US" sz="2400" dirty="0">
                <a:solidFill>
                  <a:schemeClr val="tx1"/>
                </a:solidFill>
                <a:latin typeface="+mn-lt"/>
              </a:rPr>
              <a:t>Arctic Sea Ice Reanalysis – HYCOM-CICE and PIOMAS</a:t>
            </a: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8501" y="404594"/>
            <a:ext cx="1476947" cy="1527245"/>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4244" y="404664"/>
            <a:ext cx="1476375" cy="152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9120" y="398069"/>
            <a:ext cx="1476375" cy="152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10" y="1944824"/>
            <a:ext cx="1476375" cy="152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7115" y="1916832"/>
            <a:ext cx="1476375" cy="152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65872" y="1866976"/>
            <a:ext cx="1476375" cy="152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1920" y="1889829"/>
            <a:ext cx="1476375" cy="152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7" y="3371352"/>
            <a:ext cx="1476375" cy="152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7641" y="3417004"/>
            <a:ext cx="1476375" cy="152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50339" y="3444007"/>
            <a:ext cx="1476375" cy="152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56"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51920" y="3394151"/>
            <a:ext cx="1476375" cy="152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86" y="4854153"/>
            <a:ext cx="1476375" cy="152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58"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26046" y="4869160"/>
            <a:ext cx="1476375" cy="152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59" name="Picture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81795" y="4860120"/>
            <a:ext cx="1476375" cy="152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8" name="Прямая со стрелкой 7"/>
          <p:cNvCxnSpPr/>
          <p:nvPr/>
        </p:nvCxnSpPr>
        <p:spPr>
          <a:xfrm flipH="1" flipV="1">
            <a:off x="8342270" y="2802414"/>
            <a:ext cx="550210" cy="4105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8193410" y="3032798"/>
            <a:ext cx="639919" cy="338554"/>
          </a:xfrm>
          <a:prstGeom prst="rect">
            <a:avLst/>
          </a:prstGeom>
        </p:spPr>
        <p:txBody>
          <a:bodyPr wrap="none">
            <a:spAutoFit/>
          </a:bodyPr>
          <a:lstStyle/>
          <a:p>
            <a:r>
              <a:rPr lang="en-US" sz="1600" dirty="0">
                <a:solidFill>
                  <a:schemeClr val="accent6">
                    <a:lumMod val="75000"/>
                  </a:schemeClr>
                </a:solidFill>
              </a:rPr>
              <a:t>2019</a:t>
            </a:r>
            <a:endParaRPr lang="ru-RU" sz="1400" dirty="0"/>
          </a:p>
        </p:txBody>
      </p:sp>
      <p:sp>
        <p:nvSpPr>
          <p:cNvPr id="34" name="Прямоугольник 33"/>
          <p:cNvSpPr/>
          <p:nvPr/>
        </p:nvSpPr>
        <p:spPr>
          <a:xfrm>
            <a:off x="2031976" y="1484784"/>
            <a:ext cx="433896" cy="215444"/>
          </a:xfrm>
          <a:prstGeom prst="rect">
            <a:avLst/>
          </a:prstGeom>
          <a:solidFill>
            <a:schemeClr val="bg1"/>
          </a:solidFill>
        </p:spPr>
        <p:txBody>
          <a:bodyPr wrap="none" lIns="0" tIns="0" rIns="36000" bIns="0">
            <a:spAutoFit/>
          </a:bodyPr>
          <a:lstStyle/>
          <a:p>
            <a:r>
              <a:rPr lang="en-US" sz="1400" dirty="0"/>
              <a:t>2018</a:t>
            </a:r>
            <a:endParaRPr lang="ru-RU" sz="1200" dirty="0"/>
          </a:p>
        </p:txBody>
      </p:sp>
      <p:sp>
        <p:nvSpPr>
          <p:cNvPr id="35" name="Прямоугольник 34"/>
          <p:cNvSpPr/>
          <p:nvPr/>
        </p:nvSpPr>
        <p:spPr>
          <a:xfrm>
            <a:off x="3432238" y="1487356"/>
            <a:ext cx="433896" cy="215444"/>
          </a:xfrm>
          <a:prstGeom prst="rect">
            <a:avLst/>
          </a:prstGeom>
          <a:solidFill>
            <a:schemeClr val="bg1"/>
          </a:solidFill>
        </p:spPr>
        <p:txBody>
          <a:bodyPr wrap="none" lIns="0" tIns="0" rIns="36000" bIns="0">
            <a:spAutoFit/>
          </a:bodyPr>
          <a:lstStyle/>
          <a:p>
            <a:r>
              <a:rPr lang="en-US" sz="1400" dirty="0"/>
              <a:t>2017</a:t>
            </a:r>
            <a:endParaRPr lang="ru-RU" sz="1200" dirty="0"/>
          </a:p>
        </p:txBody>
      </p:sp>
      <p:sp>
        <p:nvSpPr>
          <p:cNvPr id="36" name="Прямоугольник 35"/>
          <p:cNvSpPr/>
          <p:nvPr/>
        </p:nvSpPr>
        <p:spPr>
          <a:xfrm>
            <a:off x="4786176" y="1481515"/>
            <a:ext cx="433896" cy="215444"/>
          </a:xfrm>
          <a:prstGeom prst="rect">
            <a:avLst/>
          </a:prstGeom>
          <a:solidFill>
            <a:schemeClr val="bg1"/>
          </a:solidFill>
        </p:spPr>
        <p:txBody>
          <a:bodyPr wrap="none" lIns="0" tIns="0" rIns="36000" bIns="0">
            <a:spAutoFit/>
          </a:bodyPr>
          <a:lstStyle/>
          <a:p>
            <a:r>
              <a:rPr lang="en-US" sz="1400" dirty="0"/>
              <a:t>2016</a:t>
            </a:r>
            <a:endParaRPr lang="ru-RU" sz="1200" dirty="0"/>
          </a:p>
        </p:txBody>
      </p:sp>
      <p:sp>
        <p:nvSpPr>
          <p:cNvPr id="37" name="Прямоугольник 36"/>
          <p:cNvSpPr/>
          <p:nvPr/>
        </p:nvSpPr>
        <p:spPr>
          <a:xfrm>
            <a:off x="795270" y="2899973"/>
            <a:ext cx="433896" cy="215444"/>
          </a:xfrm>
          <a:prstGeom prst="rect">
            <a:avLst/>
          </a:prstGeom>
          <a:solidFill>
            <a:schemeClr val="bg1"/>
          </a:solidFill>
        </p:spPr>
        <p:txBody>
          <a:bodyPr wrap="none" lIns="0" tIns="0" rIns="36000" bIns="0">
            <a:spAutoFit/>
          </a:bodyPr>
          <a:lstStyle/>
          <a:p>
            <a:r>
              <a:rPr lang="en-US" sz="1400" dirty="0"/>
              <a:t>2015</a:t>
            </a:r>
            <a:endParaRPr lang="ru-RU" sz="1200" dirty="0"/>
          </a:p>
        </p:txBody>
      </p:sp>
      <p:sp>
        <p:nvSpPr>
          <p:cNvPr id="38" name="Прямоугольник 37"/>
          <p:cNvSpPr/>
          <p:nvPr/>
        </p:nvSpPr>
        <p:spPr>
          <a:xfrm>
            <a:off x="1997819" y="3008477"/>
            <a:ext cx="433896" cy="215444"/>
          </a:xfrm>
          <a:prstGeom prst="rect">
            <a:avLst/>
          </a:prstGeom>
          <a:solidFill>
            <a:schemeClr val="bg1"/>
          </a:solidFill>
        </p:spPr>
        <p:txBody>
          <a:bodyPr wrap="none" lIns="0" tIns="0" rIns="36000" bIns="0">
            <a:spAutoFit/>
          </a:bodyPr>
          <a:lstStyle/>
          <a:p>
            <a:r>
              <a:rPr lang="en-US" sz="1400" dirty="0"/>
              <a:t>2014</a:t>
            </a:r>
            <a:endParaRPr lang="ru-RU" sz="1200" dirty="0"/>
          </a:p>
        </p:txBody>
      </p:sp>
      <p:sp>
        <p:nvSpPr>
          <p:cNvPr id="39" name="Прямоугольник 38"/>
          <p:cNvSpPr/>
          <p:nvPr/>
        </p:nvSpPr>
        <p:spPr>
          <a:xfrm>
            <a:off x="3405224" y="2916121"/>
            <a:ext cx="433896" cy="215444"/>
          </a:xfrm>
          <a:prstGeom prst="rect">
            <a:avLst/>
          </a:prstGeom>
          <a:solidFill>
            <a:schemeClr val="bg1"/>
          </a:solidFill>
        </p:spPr>
        <p:txBody>
          <a:bodyPr wrap="none" lIns="0" tIns="0" rIns="36000" bIns="0">
            <a:spAutoFit/>
          </a:bodyPr>
          <a:lstStyle/>
          <a:p>
            <a:r>
              <a:rPr lang="en-US" sz="1400" dirty="0"/>
              <a:t>2013</a:t>
            </a:r>
            <a:endParaRPr lang="ru-RU" sz="1200" dirty="0"/>
          </a:p>
        </p:txBody>
      </p:sp>
      <p:sp>
        <p:nvSpPr>
          <p:cNvPr id="40" name="Прямоугольник 39"/>
          <p:cNvSpPr/>
          <p:nvPr/>
        </p:nvSpPr>
        <p:spPr>
          <a:xfrm>
            <a:off x="4736838" y="2952301"/>
            <a:ext cx="433896" cy="215444"/>
          </a:xfrm>
          <a:prstGeom prst="rect">
            <a:avLst/>
          </a:prstGeom>
          <a:solidFill>
            <a:schemeClr val="bg1"/>
          </a:solidFill>
        </p:spPr>
        <p:txBody>
          <a:bodyPr wrap="none" lIns="0" tIns="0" rIns="36000" bIns="0">
            <a:spAutoFit/>
          </a:bodyPr>
          <a:lstStyle/>
          <a:p>
            <a:r>
              <a:rPr lang="en-US" sz="1400" dirty="0"/>
              <a:t>2012</a:t>
            </a:r>
            <a:endParaRPr lang="ru-RU" sz="1200" dirty="0"/>
          </a:p>
        </p:txBody>
      </p:sp>
      <p:sp>
        <p:nvSpPr>
          <p:cNvPr id="41" name="Прямоугольник 40"/>
          <p:cNvSpPr/>
          <p:nvPr/>
        </p:nvSpPr>
        <p:spPr>
          <a:xfrm>
            <a:off x="805144" y="4411037"/>
            <a:ext cx="424022" cy="215444"/>
          </a:xfrm>
          <a:prstGeom prst="rect">
            <a:avLst/>
          </a:prstGeom>
          <a:solidFill>
            <a:schemeClr val="bg1"/>
          </a:solidFill>
        </p:spPr>
        <p:txBody>
          <a:bodyPr wrap="none" lIns="0" tIns="0" rIns="36000" bIns="0">
            <a:spAutoFit/>
          </a:bodyPr>
          <a:lstStyle/>
          <a:p>
            <a:r>
              <a:rPr lang="en-US" sz="1400" dirty="0"/>
              <a:t>2011</a:t>
            </a:r>
            <a:endParaRPr lang="ru-RU" sz="1200" dirty="0"/>
          </a:p>
        </p:txBody>
      </p:sp>
      <p:sp>
        <p:nvSpPr>
          <p:cNvPr id="42" name="Прямоугольник 41"/>
          <p:cNvSpPr/>
          <p:nvPr/>
        </p:nvSpPr>
        <p:spPr>
          <a:xfrm>
            <a:off x="2085665" y="4411037"/>
            <a:ext cx="433896" cy="215444"/>
          </a:xfrm>
          <a:prstGeom prst="rect">
            <a:avLst/>
          </a:prstGeom>
          <a:solidFill>
            <a:schemeClr val="bg1"/>
          </a:solidFill>
        </p:spPr>
        <p:txBody>
          <a:bodyPr wrap="none" lIns="0" tIns="0" rIns="36000" bIns="0">
            <a:spAutoFit/>
          </a:bodyPr>
          <a:lstStyle/>
          <a:p>
            <a:r>
              <a:rPr lang="en-US" sz="1400" dirty="0"/>
              <a:t>2010</a:t>
            </a:r>
            <a:endParaRPr lang="ru-RU" sz="1200" dirty="0"/>
          </a:p>
        </p:txBody>
      </p:sp>
      <p:sp>
        <p:nvSpPr>
          <p:cNvPr id="43" name="Прямоугольник 42"/>
          <p:cNvSpPr/>
          <p:nvPr/>
        </p:nvSpPr>
        <p:spPr>
          <a:xfrm>
            <a:off x="3418024" y="4515012"/>
            <a:ext cx="433896" cy="215444"/>
          </a:xfrm>
          <a:prstGeom prst="rect">
            <a:avLst/>
          </a:prstGeom>
          <a:solidFill>
            <a:schemeClr val="bg1"/>
          </a:solidFill>
        </p:spPr>
        <p:txBody>
          <a:bodyPr wrap="none" lIns="0" tIns="0" rIns="36000" bIns="0">
            <a:spAutoFit/>
          </a:bodyPr>
          <a:lstStyle/>
          <a:p>
            <a:r>
              <a:rPr lang="en-US" sz="1400" dirty="0"/>
              <a:t>2009</a:t>
            </a:r>
            <a:endParaRPr lang="ru-RU" sz="1200" dirty="0"/>
          </a:p>
        </p:txBody>
      </p:sp>
      <p:sp>
        <p:nvSpPr>
          <p:cNvPr id="44" name="Прямоугольник 43"/>
          <p:cNvSpPr/>
          <p:nvPr/>
        </p:nvSpPr>
        <p:spPr>
          <a:xfrm>
            <a:off x="4751515" y="4411037"/>
            <a:ext cx="433896" cy="215444"/>
          </a:xfrm>
          <a:prstGeom prst="rect">
            <a:avLst/>
          </a:prstGeom>
          <a:solidFill>
            <a:schemeClr val="bg1"/>
          </a:solidFill>
        </p:spPr>
        <p:txBody>
          <a:bodyPr wrap="none" lIns="0" tIns="0" rIns="36000" bIns="0">
            <a:spAutoFit/>
          </a:bodyPr>
          <a:lstStyle/>
          <a:p>
            <a:r>
              <a:rPr lang="en-US" sz="1400" dirty="0"/>
              <a:t>2008</a:t>
            </a:r>
            <a:endParaRPr lang="ru-RU" sz="1200" dirty="0"/>
          </a:p>
        </p:txBody>
      </p:sp>
      <p:sp>
        <p:nvSpPr>
          <p:cNvPr id="45" name="Прямоугольник 44"/>
          <p:cNvSpPr/>
          <p:nvPr/>
        </p:nvSpPr>
        <p:spPr>
          <a:xfrm>
            <a:off x="892150" y="5933981"/>
            <a:ext cx="433896" cy="215444"/>
          </a:xfrm>
          <a:prstGeom prst="rect">
            <a:avLst/>
          </a:prstGeom>
          <a:solidFill>
            <a:schemeClr val="bg1"/>
          </a:solidFill>
        </p:spPr>
        <p:txBody>
          <a:bodyPr wrap="none" lIns="0" tIns="0" rIns="36000" bIns="0">
            <a:spAutoFit/>
          </a:bodyPr>
          <a:lstStyle/>
          <a:p>
            <a:r>
              <a:rPr lang="en-US" sz="1400" dirty="0"/>
              <a:t>2007</a:t>
            </a:r>
            <a:endParaRPr lang="ru-RU" sz="1200" dirty="0"/>
          </a:p>
        </p:txBody>
      </p:sp>
      <p:sp>
        <p:nvSpPr>
          <p:cNvPr id="46" name="Прямоугольник 45"/>
          <p:cNvSpPr/>
          <p:nvPr/>
        </p:nvSpPr>
        <p:spPr>
          <a:xfrm>
            <a:off x="2121880" y="5933981"/>
            <a:ext cx="433896" cy="215444"/>
          </a:xfrm>
          <a:prstGeom prst="rect">
            <a:avLst/>
          </a:prstGeom>
          <a:solidFill>
            <a:schemeClr val="bg1"/>
          </a:solidFill>
        </p:spPr>
        <p:txBody>
          <a:bodyPr wrap="none" lIns="0" tIns="0" rIns="36000" bIns="0">
            <a:spAutoFit/>
          </a:bodyPr>
          <a:lstStyle/>
          <a:p>
            <a:r>
              <a:rPr lang="en-US" sz="1400" dirty="0"/>
              <a:t>2006</a:t>
            </a:r>
            <a:endParaRPr lang="ru-RU" sz="1200" dirty="0"/>
          </a:p>
        </p:txBody>
      </p:sp>
      <p:sp>
        <p:nvSpPr>
          <p:cNvPr id="47" name="Прямоугольник 46"/>
          <p:cNvSpPr/>
          <p:nvPr/>
        </p:nvSpPr>
        <p:spPr>
          <a:xfrm>
            <a:off x="3709547" y="5922610"/>
            <a:ext cx="433896" cy="215444"/>
          </a:xfrm>
          <a:prstGeom prst="rect">
            <a:avLst/>
          </a:prstGeom>
          <a:solidFill>
            <a:schemeClr val="bg1"/>
          </a:solidFill>
        </p:spPr>
        <p:txBody>
          <a:bodyPr wrap="none" lIns="0" tIns="0" rIns="36000" bIns="0">
            <a:spAutoFit/>
          </a:bodyPr>
          <a:lstStyle/>
          <a:p>
            <a:r>
              <a:rPr lang="en-US" sz="1400" dirty="0"/>
              <a:t>2005</a:t>
            </a:r>
            <a:endParaRPr lang="ru-RU" sz="1200" dirty="0"/>
          </a:p>
        </p:txBody>
      </p:sp>
      <p:sp>
        <p:nvSpPr>
          <p:cNvPr id="48" name="Прямоугольник 47"/>
          <p:cNvSpPr/>
          <p:nvPr/>
        </p:nvSpPr>
        <p:spPr>
          <a:xfrm>
            <a:off x="3510911" y="5919190"/>
            <a:ext cx="36416" cy="184666"/>
          </a:xfrm>
          <a:prstGeom prst="rect">
            <a:avLst/>
          </a:prstGeom>
          <a:solidFill>
            <a:schemeClr val="bg1"/>
          </a:solidFill>
        </p:spPr>
        <p:txBody>
          <a:bodyPr wrap="none" lIns="0" tIns="0" rIns="36000" bIns="0">
            <a:spAutoFit/>
          </a:bodyPr>
          <a:lstStyle/>
          <a:p>
            <a:endParaRPr lang="ru-RU" sz="1200" dirty="0"/>
          </a:p>
        </p:txBody>
      </p:sp>
      <p:sp>
        <p:nvSpPr>
          <p:cNvPr id="7" name="Прямоугольник 6"/>
          <p:cNvSpPr/>
          <p:nvPr/>
        </p:nvSpPr>
        <p:spPr>
          <a:xfrm>
            <a:off x="4345333" y="5186031"/>
            <a:ext cx="2462982" cy="1600438"/>
          </a:xfrm>
          <a:prstGeom prst="rect">
            <a:avLst/>
          </a:prstGeom>
          <a:solidFill>
            <a:schemeClr val="bg1"/>
          </a:solidFill>
          <a:ln w="25400">
            <a:solidFill>
              <a:srgbClr val="FF0000"/>
            </a:solidFill>
          </a:ln>
        </p:spPr>
        <p:txBody>
          <a:bodyPr wrap="square">
            <a:spAutoFit/>
          </a:bodyPr>
          <a:lstStyle/>
          <a:p>
            <a:pPr indent="-285750">
              <a:buFont typeface="Wingdings" panose="05000000000000000000" pitchFamily="2" charset="2"/>
              <a:buChar char="ü"/>
            </a:pPr>
            <a:r>
              <a:rPr lang="en-US" sz="1400" dirty="0"/>
              <a:t>Models show Arctic ice volume 2</a:t>
            </a:r>
            <a:r>
              <a:rPr lang="en-US" sz="1400" baseline="30000" dirty="0"/>
              <a:t>nd</a:t>
            </a:r>
            <a:r>
              <a:rPr lang="en-US" sz="1400" dirty="0"/>
              <a:t> minimum  at summer minimum or similar to 2016 though ice extent  was  greater, i.e. overall ice thickness in 2019 is lesser </a:t>
            </a:r>
            <a:endParaRPr lang="ru-RU" sz="1400" dirty="0"/>
          </a:p>
        </p:txBody>
      </p:sp>
      <p:sp>
        <p:nvSpPr>
          <p:cNvPr id="11" name="Прямоугольник 10"/>
          <p:cNvSpPr/>
          <p:nvPr/>
        </p:nvSpPr>
        <p:spPr>
          <a:xfrm>
            <a:off x="179512" y="6381328"/>
            <a:ext cx="3762735" cy="400110"/>
          </a:xfrm>
          <a:prstGeom prst="rect">
            <a:avLst/>
          </a:prstGeom>
          <a:ln w="25400">
            <a:solidFill>
              <a:schemeClr val="accent2"/>
            </a:solidFill>
          </a:ln>
        </p:spPr>
        <p:txBody>
          <a:bodyPr wrap="square">
            <a:spAutoFit/>
          </a:bodyPr>
          <a:lstStyle/>
          <a:p>
            <a:r>
              <a:rPr lang="en-US" sz="1000" b="0" dirty="0"/>
              <a:t>DMI North Atlantic - Arctic Ocean model HYCOM-CICE - http://ocean.dmi.dk/models/hycom.uk.php</a:t>
            </a:r>
            <a:endParaRPr lang="ru-RU" sz="1000" b="0" dirty="0">
              <a:solidFill>
                <a:schemeClr val="accent6">
                  <a:lumMod val="75000"/>
                </a:schemeClr>
              </a:solidFill>
            </a:endParaRPr>
          </a:p>
        </p:txBody>
      </p:sp>
      <p:sp>
        <p:nvSpPr>
          <p:cNvPr id="52" name="Прямоугольник 51"/>
          <p:cNvSpPr/>
          <p:nvPr/>
        </p:nvSpPr>
        <p:spPr>
          <a:xfrm>
            <a:off x="5465607" y="4183902"/>
            <a:ext cx="1892185" cy="276999"/>
          </a:xfrm>
          <a:prstGeom prst="rect">
            <a:avLst/>
          </a:prstGeom>
        </p:spPr>
        <p:txBody>
          <a:bodyPr wrap="none">
            <a:spAutoFit/>
          </a:bodyPr>
          <a:lstStyle/>
          <a:p>
            <a:r>
              <a:rPr lang="en-US" sz="1200" b="0" dirty="0"/>
              <a:t>**V,1000 km</a:t>
            </a:r>
            <a:r>
              <a:rPr lang="en-US" sz="1200" b="0" baseline="30000" dirty="0"/>
              <a:t>3 **</a:t>
            </a:r>
            <a:r>
              <a:rPr lang="en-US" sz="1200" b="0" dirty="0"/>
              <a:t>(PIOMAS)</a:t>
            </a:r>
            <a:endParaRPr lang="ru-RU" sz="1200" b="0" dirty="0"/>
          </a:p>
        </p:txBody>
      </p:sp>
      <p:sp>
        <p:nvSpPr>
          <p:cNvPr id="12" name="Прямоугольник 11"/>
          <p:cNvSpPr/>
          <p:nvPr/>
        </p:nvSpPr>
        <p:spPr>
          <a:xfrm>
            <a:off x="7524328" y="6597352"/>
            <a:ext cx="1589329" cy="230832"/>
          </a:xfrm>
          <a:prstGeom prst="rect">
            <a:avLst/>
          </a:prstGeom>
          <a:solidFill>
            <a:schemeClr val="bg1"/>
          </a:solidFill>
        </p:spPr>
        <p:txBody>
          <a:bodyPr wrap="square">
            <a:spAutoFit/>
          </a:bodyPr>
          <a:lstStyle/>
          <a:p>
            <a:pPr algn="ctr"/>
            <a:r>
              <a:rPr lang="en-US" sz="900" dirty="0"/>
              <a:t>** - monthly mean for Sep</a:t>
            </a:r>
            <a:endParaRPr lang="ru-RU" sz="900" dirty="0"/>
          </a:p>
        </p:txBody>
      </p:sp>
      <p:sp>
        <p:nvSpPr>
          <p:cNvPr id="18" name="Прямоугольник 17"/>
          <p:cNvSpPr/>
          <p:nvPr/>
        </p:nvSpPr>
        <p:spPr>
          <a:xfrm>
            <a:off x="5700109" y="686652"/>
            <a:ext cx="1464179" cy="253916"/>
          </a:xfrm>
          <a:prstGeom prst="rect">
            <a:avLst/>
          </a:prstGeom>
          <a:solidFill>
            <a:schemeClr val="bg1"/>
          </a:solidFill>
        </p:spPr>
        <p:txBody>
          <a:bodyPr wrap="square">
            <a:spAutoFit/>
          </a:bodyPr>
          <a:lstStyle/>
          <a:p>
            <a:r>
              <a:rPr lang="en-US" sz="1000" dirty="0"/>
              <a:t>[Madsen et al, 2015]</a:t>
            </a:r>
            <a:endParaRPr lang="ru-RU" sz="1000" dirty="0"/>
          </a:p>
        </p:txBody>
      </p:sp>
      <p:sp>
        <p:nvSpPr>
          <p:cNvPr id="13" name="TextBox 12"/>
          <p:cNvSpPr txBox="1"/>
          <p:nvPr/>
        </p:nvSpPr>
        <p:spPr>
          <a:xfrm>
            <a:off x="154190" y="1441189"/>
            <a:ext cx="582211" cy="307777"/>
          </a:xfrm>
          <a:prstGeom prst="rect">
            <a:avLst/>
          </a:prstGeom>
          <a:noFill/>
        </p:spPr>
        <p:txBody>
          <a:bodyPr wrap="none" rtlCol="0">
            <a:spAutoFit/>
          </a:bodyPr>
          <a:lstStyle/>
          <a:p>
            <a:r>
              <a:rPr lang="en-US" sz="1400" dirty="0"/>
              <a:t>2019</a:t>
            </a:r>
            <a:endParaRPr lang="ru-RU" sz="1400" dirty="0"/>
          </a:p>
        </p:txBody>
      </p:sp>
      <p:graphicFrame>
        <p:nvGraphicFramePr>
          <p:cNvPr id="16" name="Таблица 15">
            <a:extLst>
              <a:ext uri="{FF2B5EF4-FFF2-40B4-BE49-F238E27FC236}">
                <a16:creationId xmlns:a16="http://schemas.microsoft.com/office/drawing/2014/main" id="{C29727F7-8E2F-4C81-BC67-5B62BB55E62B}"/>
              </a:ext>
            </a:extLst>
          </p:cNvPr>
          <p:cNvGraphicFramePr>
            <a:graphicFrameLocks noGrp="1"/>
          </p:cNvGraphicFramePr>
          <p:nvPr>
            <p:extLst>
              <p:ext uri="{D42A27DB-BD31-4B8C-83A1-F6EECF244321}">
                <p14:modId xmlns:p14="http://schemas.microsoft.com/office/powerpoint/2010/main" val="1398890238"/>
              </p:ext>
            </p:extLst>
          </p:nvPr>
        </p:nvGraphicFramePr>
        <p:xfrm>
          <a:off x="7357792" y="3655027"/>
          <a:ext cx="1409700" cy="3095625"/>
        </p:xfrm>
        <a:graphic>
          <a:graphicData uri="http://schemas.openxmlformats.org/drawingml/2006/table">
            <a:tbl>
              <a:tblPr/>
              <a:tblGrid>
                <a:gridCol w="609600">
                  <a:extLst>
                    <a:ext uri="{9D8B030D-6E8A-4147-A177-3AD203B41FA5}">
                      <a16:colId xmlns:a16="http://schemas.microsoft.com/office/drawing/2014/main" val="1614598200"/>
                    </a:ext>
                  </a:extLst>
                </a:gridCol>
                <a:gridCol w="800100">
                  <a:extLst>
                    <a:ext uri="{9D8B030D-6E8A-4147-A177-3AD203B41FA5}">
                      <a16:colId xmlns:a16="http://schemas.microsoft.com/office/drawing/2014/main" val="4088445666"/>
                    </a:ext>
                  </a:extLst>
                </a:gridCol>
              </a:tblGrid>
              <a:tr h="238125">
                <a:tc>
                  <a:txBody>
                    <a:bodyPr/>
                    <a:lstStyle/>
                    <a:p>
                      <a:pPr algn="r" rtl="0" fontAlgn="b"/>
                      <a:r>
                        <a:rPr lang="ru-RU" sz="1400" b="1" i="0" u="none" strike="noStrike">
                          <a:solidFill>
                            <a:srgbClr val="000000"/>
                          </a:solidFill>
                          <a:effectLst/>
                          <a:latin typeface="Calibri" panose="020F0502020204030204" pitchFamily="34" charset="0"/>
                        </a:rPr>
                        <a:t>2012</a:t>
                      </a:r>
                    </a:p>
                  </a:txBody>
                  <a:tcPr marL="9525" marR="9525" marT="9525" marB="0" anchor="b">
                    <a:lnL>
                      <a:noFill/>
                    </a:lnL>
                    <a:lnR>
                      <a:noFill/>
                    </a:lnR>
                    <a:lnT>
                      <a:noFill/>
                    </a:lnT>
                    <a:lnB>
                      <a:noFill/>
                    </a:lnB>
                    <a:solidFill>
                      <a:srgbClr val="CECEEF"/>
                    </a:solidFill>
                  </a:tcPr>
                </a:tc>
                <a:tc>
                  <a:txBody>
                    <a:bodyPr/>
                    <a:lstStyle/>
                    <a:p>
                      <a:pPr algn="r" rtl="0" fontAlgn="b"/>
                      <a:r>
                        <a:rPr lang="ru-RU" sz="1400" b="1" i="0" u="none" strike="noStrike">
                          <a:solidFill>
                            <a:srgbClr val="000000"/>
                          </a:solidFill>
                          <a:effectLst/>
                          <a:latin typeface="Calibri" panose="020F0502020204030204" pitchFamily="34" charset="0"/>
                        </a:rPr>
                        <a:t>3.787</a:t>
                      </a:r>
                    </a:p>
                  </a:txBody>
                  <a:tcPr marL="9525" marR="9525" marT="9525" marB="0" anchor="b">
                    <a:lnL>
                      <a:noFill/>
                    </a:lnL>
                    <a:lnR>
                      <a:noFill/>
                    </a:lnR>
                    <a:lnT>
                      <a:noFill/>
                    </a:lnT>
                    <a:lnB>
                      <a:noFill/>
                    </a:lnB>
                    <a:solidFill>
                      <a:srgbClr val="CECEEF"/>
                    </a:solidFill>
                  </a:tcPr>
                </a:tc>
                <a:extLst>
                  <a:ext uri="{0D108BD9-81ED-4DB2-BD59-A6C34878D82A}">
                    <a16:rowId xmlns:a16="http://schemas.microsoft.com/office/drawing/2014/main" val="2843513471"/>
                  </a:ext>
                </a:extLst>
              </a:tr>
              <a:tr h="238125">
                <a:tc>
                  <a:txBody>
                    <a:bodyPr/>
                    <a:lstStyle/>
                    <a:p>
                      <a:pPr algn="r" rtl="0" fontAlgn="b"/>
                      <a:r>
                        <a:rPr lang="ru-RU" sz="1400" b="1" i="0" u="none" strike="noStrike">
                          <a:solidFill>
                            <a:srgbClr val="FF0000"/>
                          </a:solidFill>
                          <a:effectLst/>
                          <a:latin typeface="Calibri" panose="020F0502020204030204" pitchFamily="34" charset="0"/>
                        </a:rPr>
                        <a:t>2019</a:t>
                      </a:r>
                    </a:p>
                  </a:txBody>
                  <a:tcPr marL="9525" marR="9525" marT="9525" marB="0" anchor="b">
                    <a:lnL>
                      <a:noFill/>
                    </a:lnL>
                    <a:lnR>
                      <a:noFill/>
                    </a:lnR>
                    <a:lnT>
                      <a:noFill/>
                    </a:lnT>
                    <a:lnB>
                      <a:noFill/>
                    </a:lnB>
                    <a:solidFill>
                      <a:srgbClr val="CECEEF"/>
                    </a:solidFill>
                  </a:tcPr>
                </a:tc>
                <a:tc>
                  <a:txBody>
                    <a:bodyPr/>
                    <a:lstStyle/>
                    <a:p>
                      <a:pPr algn="r" rtl="0" fontAlgn="b"/>
                      <a:r>
                        <a:rPr lang="ru-RU" sz="1400" b="1" i="0" u="none" strike="noStrike">
                          <a:solidFill>
                            <a:srgbClr val="FF0000"/>
                          </a:solidFill>
                          <a:effectLst/>
                          <a:latin typeface="Calibri" panose="020F0502020204030204" pitchFamily="34" charset="0"/>
                        </a:rPr>
                        <a:t>4,06</a:t>
                      </a:r>
                    </a:p>
                  </a:txBody>
                  <a:tcPr marL="9525" marR="9525" marT="9525" marB="0" anchor="b">
                    <a:lnL>
                      <a:noFill/>
                    </a:lnL>
                    <a:lnR>
                      <a:noFill/>
                    </a:lnR>
                    <a:lnT>
                      <a:noFill/>
                    </a:lnT>
                    <a:lnB>
                      <a:noFill/>
                    </a:lnB>
                    <a:solidFill>
                      <a:srgbClr val="CECEEF"/>
                    </a:solidFill>
                  </a:tcPr>
                </a:tc>
                <a:extLst>
                  <a:ext uri="{0D108BD9-81ED-4DB2-BD59-A6C34878D82A}">
                    <a16:rowId xmlns:a16="http://schemas.microsoft.com/office/drawing/2014/main" val="3890452512"/>
                  </a:ext>
                </a:extLst>
              </a:tr>
              <a:tr h="238125">
                <a:tc>
                  <a:txBody>
                    <a:bodyPr/>
                    <a:lstStyle/>
                    <a:p>
                      <a:pPr algn="r" rtl="0" fontAlgn="b"/>
                      <a:r>
                        <a:rPr lang="ru-RU" sz="1400" b="1" i="0" u="none" strike="noStrike">
                          <a:solidFill>
                            <a:srgbClr val="000000"/>
                          </a:solidFill>
                          <a:effectLst/>
                          <a:latin typeface="Calibri" panose="020F0502020204030204" pitchFamily="34" charset="0"/>
                        </a:rPr>
                        <a:t>2011</a:t>
                      </a:r>
                    </a:p>
                  </a:txBody>
                  <a:tcPr marL="9525" marR="9525" marT="9525" marB="0" anchor="b">
                    <a:lnL>
                      <a:noFill/>
                    </a:lnL>
                    <a:lnR>
                      <a:noFill/>
                    </a:lnR>
                    <a:lnT>
                      <a:noFill/>
                    </a:lnT>
                    <a:lnB>
                      <a:noFill/>
                    </a:lnB>
                    <a:solidFill>
                      <a:srgbClr val="CECEEF"/>
                    </a:solidFill>
                  </a:tcPr>
                </a:tc>
                <a:tc>
                  <a:txBody>
                    <a:bodyPr/>
                    <a:lstStyle/>
                    <a:p>
                      <a:pPr algn="r" rtl="0" fontAlgn="b"/>
                      <a:r>
                        <a:rPr lang="ru-RU" sz="1400" b="1" i="0" u="none" strike="noStrike">
                          <a:solidFill>
                            <a:srgbClr val="000000"/>
                          </a:solidFill>
                          <a:effectLst/>
                          <a:latin typeface="Calibri" panose="020F0502020204030204" pitchFamily="34" charset="0"/>
                        </a:rPr>
                        <a:t>4,48</a:t>
                      </a:r>
                    </a:p>
                  </a:txBody>
                  <a:tcPr marL="9525" marR="9525" marT="9525" marB="0" anchor="b">
                    <a:lnL>
                      <a:noFill/>
                    </a:lnL>
                    <a:lnR>
                      <a:noFill/>
                    </a:lnR>
                    <a:lnT>
                      <a:noFill/>
                    </a:lnT>
                    <a:lnB>
                      <a:noFill/>
                    </a:lnB>
                    <a:solidFill>
                      <a:srgbClr val="CECEEF"/>
                    </a:solidFill>
                  </a:tcPr>
                </a:tc>
                <a:extLst>
                  <a:ext uri="{0D108BD9-81ED-4DB2-BD59-A6C34878D82A}">
                    <a16:rowId xmlns:a16="http://schemas.microsoft.com/office/drawing/2014/main" val="2199774523"/>
                  </a:ext>
                </a:extLst>
              </a:tr>
              <a:tr h="238125">
                <a:tc>
                  <a:txBody>
                    <a:bodyPr/>
                    <a:lstStyle/>
                    <a:p>
                      <a:pPr algn="r" rtl="0" fontAlgn="b"/>
                      <a:r>
                        <a:rPr lang="ru-RU" sz="1400" b="1" i="0" u="none" strike="noStrike">
                          <a:solidFill>
                            <a:srgbClr val="000000"/>
                          </a:solidFill>
                          <a:effectLst/>
                          <a:latin typeface="Calibri" panose="020F0502020204030204" pitchFamily="34" charset="0"/>
                        </a:rPr>
                        <a:t>2016</a:t>
                      </a:r>
                    </a:p>
                  </a:txBody>
                  <a:tcPr marL="9525" marR="9525" marT="9525" marB="0" anchor="b">
                    <a:lnL>
                      <a:noFill/>
                    </a:lnL>
                    <a:lnR>
                      <a:noFill/>
                    </a:lnR>
                    <a:lnT>
                      <a:noFill/>
                    </a:lnT>
                    <a:lnB>
                      <a:noFill/>
                    </a:lnB>
                    <a:solidFill>
                      <a:srgbClr val="CECEEF"/>
                    </a:solidFill>
                  </a:tcPr>
                </a:tc>
                <a:tc>
                  <a:txBody>
                    <a:bodyPr/>
                    <a:lstStyle/>
                    <a:p>
                      <a:pPr algn="r" rtl="0" fontAlgn="b"/>
                      <a:r>
                        <a:rPr lang="ru-RU" sz="1400" b="1" i="0" u="none" strike="noStrike">
                          <a:solidFill>
                            <a:srgbClr val="000000"/>
                          </a:solidFill>
                          <a:effectLst/>
                          <a:latin typeface="Calibri" panose="020F0502020204030204" pitchFamily="34" charset="0"/>
                        </a:rPr>
                        <a:t>4,53</a:t>
                      </a:r>
                    </a:p>
                  </a:txBody>
                  <a:tcPr marL="9525" marR="9525" marT="9525" marB="0" anchor="b">
                    <a:lnL>
                      <a:noFill/>
                    </a:lnL>
                    <a:lnR>
                      <a:noFill/>
                    </a:lnR>
                    <a:lnT>
                      <a:noFill/>
                    </a:lnT>
                    <a:lnB>
                      <a:noFill/>
                    </a:lnB>
                    <a:solidFill>
                      <a:srgbClr val="CECEEF"/>
                    </a:solidFill>
                  </a:tcPr>
                </a:tc>
                <a:extLst>
                  <a:ext uri="{0D108BD9-81ED-4DB2-BD59-A6C34878D82A}">
                    <a16:rowId xmlns:a16="http://schemas.microsoft.com/office/drawing/2014/main" val="2300120454"/>
                  </a:ext>
                </a:extLst>
              </a:tr>
              <a:tr h="238125">
                <a:tc>
                  <a:txBody>
                    <a:bodyPr/>
                    <a:lstStyle/>
                    <a:p>
                      <a:pPr algn="r" rtl="0" fontAlgn="b"/>
                      <a:r>
                        <a:rPr lang="ru-RU" sz="1400" b="1" i="0" u="none" strike="noStrike">
                          <a:solidFill>
                            <a:srgbClr val="000000"/>
                          </a:solidFill>
                          <a:effectLst/>
                          <a:latin typeface="Calibri" panose="020F0502020204030204" pitchFamily="34" charset="0"/>
                        </a:rPr>
                        <a:t>2017</a:t>
                      </a:r>
                    </a:p>
                  </a:txBody>
                  <a:tcPr marL="9525" marR="9525" marT="9525" marB="0" anchor="b">
                    <a:lnL>
                      <a:noFill/>
                    </a:lnL>
                    <a:lnR>
                      <a:noFill/>
                    </a:lnR>
                    <a:lnT>
                      <a:noFill/>
                    </a:lnT>
                    <a:lnB>
                      <a:noFill/>
                    </a:lnB>
                    <a:solidFill>
                      <a:srgbClr val="CECEEF"/>
                    </a:solidFill>
                  </a:tcPr>
                </a:tc>
                <a:tc>
                  <a:txBody>
                    <a:bodyPr/>
                    <a:lstStyle/>
                    <a:p>
                      <a:pPr algn="r" rtl="0" fontAlgn="b"/>
                      <a:r>
                        <a:rPr lang="ru-RU" sz="1400" b="1" i="0" u="none" strike="noStrike">
                          <a:solidFill>
                            <a:srgbClr val="000000"/>
                          </a:solidFill>
                          <a:effectLst/>
                          <a:latin typeface="Calibri" panose="020F0502020204030204" pitchFamily="34" charset="0"/>
                        </a:rPr>
                        <a:t>4.679</a:t>
                      </a:r>
                    </a:p>
                  </a:txBody>
                  <a:tcPr marL="9525" marR="9525" marT="9525" marB="0" anchor="b">
                    <a:lnL>
                      <a:noFill/>
                    </a:lnL>
                    <a:lnR>
                      <a:noFill/>
                    </a:lnR>
                    <a:lnT>
                      <a:noFill/>
                    </a:lnT>
                    <a:lnB>
                      <a:noFill/>
                    </a:lnB>
                    <a:solidFill>
                      <a:srgbClr val="CECEEF"/>
                    </a:solidFill>
                  </a:tcPr>
                </a:tc>
                <a:extLst>
                  <a:ext uri="{0D108BD9-81ED-4DB2-BD59-A6C34878D82A}">
                    <a16:rowId xmlns:a16="http://schemas.microsoft.com/office/drawing/2014/main" val="3402432494"/>
                  </a:ext>
                </a:extLst>
              </a:tr>
              <a:tr h="238125">
                <a:tc>
                  <a:txBody>
                    <a:bodyPr/>
                    <a:lstStyle/>
                    <a:p>
                      <a:pPr algn="r" rtl="0" fontAlgn="b"/>
                      <a:r>
                        <a:rPr lang="ru-RU" sz="1400" b="1" i="0" u="none" strike="noStrike">
                          <a:solidFill>
                            <a:srgbClr val="000000"/>
                          </a:solidFill>
                          <a:effectLst/>
                          <a:latin typeface="Calibri" panose="020F0502020204030204" pitchFamily="34" charset="0"/>
                        </a:rPr>
                        <a:t>2010</a:t>
                      </a:r>
                    </a:p>
                  </a:txBody>
                  <a:tcPr marL="9525" marR="9525" marT="9525" marB="0" anchor="b">
                    <a:lnL>
                      <a:noFill/>
                    </a:lnL>
                    <a:lnR>
                      <a:noFill/>
                    </a:lnR>
                    <a:lnT>
                      <a:noFill/>
                    </a:lnT>
                    <a:lnB>
                      <a:noFill/>
                    </a:lnB>
                    <a:solidFill>
                      <a:srgbClr val="CECEEF"/>
                    </a:solidFill>
                  </a:tcPr>
                </a:tc>
                <a:tc>
                  <a:txBody>
                    <a:bodyPr/>
                    <a:lstStyle/>
                    <a:p>
                      <a:pPr algn="r" rtl="0" fontAlgn="b"/>
                      <a:r>
                        <a:rPr lang="ru-RU" sz="1400" b="1" i="0" u="none" strike="noStrike">
                          <a:solidFill>
                            <a:srgbClr val="000000"/>
                          </a:solidFill>
                          <a:effectLst/>
                          <a:latin typeface="Calibri" panose="020F0502020204030204" pitchFamily="34" charset="0"/>
                        </a:rPr>
                        <a:t>4.742</a:t>
                      </a:r>
                    </a:p>
                  </a:txBody>
                  <a:tcPr marL="9525" marR="9525" marT="9525" marB="0" anchor="b">
                    <a:lnL>
                      <a:noFill/>
                    </a:lnL>
                    <a:lnR>
                      <a:noFill/>
                    </a:lnR>
                    <a:lnT>
                      <a:noFill/>
                    </a:lnT>
                    <a:lnB>
                      <a:noFill/>
                    </a:lnB>
                    <a:solidFill>
                      <a:srgbClr val="CECEEF"/>
                    </a:solidFill>
                  </a:tcPr>
                </a:tc>
                <a:extLst>
                  <a:ext uri="{0D108BD9-81ED-4DB2-BD59-A6C34878D82A}">
                    <a16:rowId xmlns:a16="http://schemas.microsoft.com/office/drawing/2014/main" val="1145710431"/>
                  </a:ext>
                </a:extLst>
              </a:tr>
              <a:tr h="238125">
                <a:tc>
                  <a:txBody>
                    <a:bodyPr/>
                    <a:lstStyle/>
                    <a:p>
                      <a:pPr algn="r" rtl="0" fontAlgn="b"/>
                      <a:r>
                        <a:rPr lang="ru-RU" sz="1400" b="1" i="0" u="none" strike="noStrike">
                          <a:solidFill>
                            <a:srgbClr val="00B0F0"/>
                          </a:solidFill>
                          <a:effectLst/>
                          <a:latin typeface="Calibri" panose="020F0502020204030204" pitchFamily="34" charset="0"/>
                        </a:rPr>
                        <a:t>2018</a:t>
                      </a:r>
                    </a:p>
                  </a:txBody>
                  <a:tcPr marL="9525" marR="9525" marT="9525" marB="0" anchor="b">
                    <a:lnL>
                      <a:noFill/>
                    </a:lnL>
                    <a:lnR>
                      <a:noFill/>
                    </a:lnR>
                    <a:lnT>
                      <a:noFill/>
                    </a:lnT>
                    <a:lnB>
                      <a:noFill/>
                    </a:lnB>
                    <a:solidFill>
                      <a:srgbClr val="CECEEF"/>
                    </a:solidFill>
                  </a:tcPr>
                </a:tc>
                <a:tc>
                  <a:txBody>
                    <a:bodyPr/>
                    <a:lstStyle/>
                    <a:p>
                      <a:pPr algn="r" rtl="0" fontAlgn="b"/>
                      <a:r>
                        <a:rPr lang="ru-RU" sz="1400" b="1" i="0" u="none" strike="noStrike">
                          <a:solidFill>
                            <a:srgbClr val="00B0F0"/>
                          </a:solidFill>
                          <a:effectLst/>
                          <a:latin typeface="Calibri" panose="020F0502020204030204" pitchFamily="34" charset="0"/>
                        </a:rPr>
                        <a:t>5,09</a:t>
                      </a:r>
                    </a:p>
                  </a:txBody>
                  <a:tcPr marL="9525" marR="9525" marT="9525" marB="0" anchor="b">
                    <a:lnL>
                      <a:noFill/>
                    </a:lnL>
                    <a:lnR>
                      <a:noFill/>
                    </a:lnR>
                    <a:lnT>
                      <a:noFill/>
                    </a:lnT>
                    <a:lnB>
                      <a:noFill/>
                    </a:lnB>
                    <a:solidFill>
                      <a:srgbClr val="CECEEF"/>
                    </a:solidFill>
                  </a:tcPr>
                </a:tc>
                <a:extLst>
                  <a:ext uri="{0D108BD9-81ED-4DB2-BD59-A6C34878D82A}">
                    <a16:rowId xmlns:a16="http://schemas.microsoft.com/office/drawing/2014/main" val="2366900317"/>
                  </a:ext>
                </a:extLst>
              </a:tr>
              <a:tr h="238125">
                <a:tc>
                  <a:txBody>
                    <a:bodyPr/>
                    <a:lstStyle/>
                    <a:p>
                      <a:pPr algn="r" rtl="0" fontAlgn="b"/>
                      <a:r>
                        <a:rPr lang="ru-RU" sz="1400" b="1" i="0" u="none" strike="noStrike">
                          <a:solidFill>
                            <a:srgbClr val="000000"/>
                          </a:solidFill>
                          <a:effectLst/>
                          <a:latin typeface="Calibri" panose="020F0502020204030204" pitchFamily="34" charset="0"/>
                        </a:rPr>
                        <a:t>2013</a:t>
                      </a:r>
                    </a:p>
                  </a:txBody>
                  <a:tcPr marL="9525" marR="9525" marT="9525" marB="0" anchor="b">
                    <a:lnL>
                      <a:noFill/>
                    </a:lnL>
                    <a:lnR>
                      <a:noFill/>
                    </a:lnR>
                    <a:lnT>
                      <a:noFill/>
                    </a:lnT>
                    <a:lnB>
                      <a:noFill/>
                    </a:lnB>
                    <a:solidFill>
                      <a:srgbClr val="CECEEF"/>
                    </a:solidFill>
                  </a:tcPr>
                </a:tc>
                <a:tc>
                  <a:txBody>
                    <a:bodyPr/>
                    <a:lstStyle/>
                    <a:p>
                      <a:pPr algn="r" rtl="0" fontAlgn="b"/>
                      <a:r>
                        <a:rPr lang="ru-RU" sz="1400" b="1" i="0" u="none" strike="noStrike">
                          <a:solidFill>
                            <a:srgbClr val="000000"/>
                          </a:solidFill>
                          <a:effectLst/>
                          <a:latin typeface="Calibri" panose="020F0502020204030204" pitchFamily="34" charset="0"/>
                        </a:rPr>
                        <a:t>5.479</a:t>
                      </a:r>
                    </a:p>
                  </a:txBody>
                  <a:tcPr marL="9525" marR="9525" marT="9525" marB="0" anchor="b">
                    <a:lnL>
                      <a:noFill/>
                    </a:lnL>
                    <a:lnR>
                      <a:noFill/>
                    </a:lnR>
                    <a:lnT>
                      <a:noFill/>
                    </a:lnT>
                    <a:lnB>
                      <a:noFill/>
                    </a:lnB>
                    <a:solidFill>
                      <a:srgbClr val="CECEEF"/>
                    </a:solidFill>
                  </a:tcPr>
                </a:tc>
                <a:extLst>
                  <a:ext uri="{0D108BD9-81ED-4DB2-BD59-A6C34878D82A}">
                    <a16:rowId xmlns:a16="http://schemas.microsoft.com/office/drawing/2014/main" val="1472636451"/>
                  </a:ext>
                </a:extLst>
              </a:tr>
              <a:tr h="238125">
                <a:tc>
                  <a:txBody>
                    <a:bodyPr/>
                    <a:lstStyle/>
                    <a:p>
                      <a:pPr algn="r" rtl="0" fontAlgn="b"/>
                      <a:r>
                        <a:rPr lang="ru-RU" sz="1400" b="1" i="0" u="none" strike="noStrike">
                          <a:solidFill>
                            <a:srgbClr val="000000"/>
                          </a:solidFill>
                          <a:effectLst/>
                          <a:latin typeface="Calibri" panose="020F0502020204030204" pitchFamily="34" charset="0"/>
                        </a:rPr>
                        <a:t>2015</a:t>
                      </a:r>
                    </a:p>
                  </a:txBody>
                  <a:tcPr marL="9525" marR="9525" marT="9525" marB="0" anchor="b">
                    <a:lnL>
                      <a:noFill/>
                    </a:lnL>
                    <a:lnR>
                      <a:noFill/>
                    </a:lnR>
                    <a:lnT>
                      <a:noFill/>
                    </a:lnT>
                    <a:lnB>
                      <a:noFill/>
                    </a:lnB>
                    <a:solidFill>
                      <a:srgbClr val="CECEEF"/>
                    </a:solidFill>
                  </a:tcPr>
                </a:tc>
                <a:tc>
                  <a:txBody>
                    <a:bodyPr/>
                    <a:lstStyle/>
                    <a:p>
                      <a:pPr algn="r" rtl="0" fontAlgn="b"/>
                      <a:r>
                        <a:rPr lang="ru-RU" sz="1400" b="1" i="0" u="none" strike="noStrike">
                          <a:solidFill>
                            <a:srgbClr val="000000"/>
                          </a:solidFill>
                          <a:effectLst/>
                          <a:latin typeface="Calibri" panose="020F0502020204030204" pitchFamily="34" charset="0"/>
                        </a:rPr>
                        <a:t>5.852</a:t>
                      </a:r>
                    </a:p>
                  </a:txBody>
                  <a:tcPr marL="9525" marR="9525" marT="9525" marB="0" anchor="b">
                    <a:lnL>
                      <a:noFill/>
                    </a:lnL>
                    <a:lnR>
                      <a:noFill/>
                    </a:lnR>
                    <a:lnT>
                      <a:noFill/>
                    </a:lnT>
                    <a:lnB>
                      <a:noFill/>
                    </a:lnB>
                    <a:solidFill>
                      <a:srgbClr val="CECEEF"/>
                    </a:solidFill>
                  </a:tcPr>
                </a:tc>
                <a:extLst>
                  <a:ext uri="{0D108BD9-81ED-4DB2-BD59-A6C34878D82A}">
                    <a16:rowId xmlns:a16="http://schemas.microsoft.com/office/drawing/2014/main" val="22734037"/>
                  </a:ext>
                </a:extLst>
              </a:tr>
              <a:tr h="238125">
                <a:tc>
                  <a:txBody>
                    <a:bodyPr/>
                    <a:lstStyle/>
                    <a:p>
                      <a:pPr algn="ctr" rtl="0" fontAlgn="b"/>
                      <a:r>
                        <a:rPr lang="ru-RU" sz="1400" b="1" i="0" u="none" strike="noStrike">
                          <a:solidFill>
                            <a:srgbClr val="000000"/>
                          </a:solidFill>
                          <a:effectLst/>
                          <a:latin typeface="Calibri" panose="020F0502020204030204" pitchFamily="34" charset="0"/>
                        </a:rPr>
                        <a:t>…</a:t>
                      </a:r>
                    </a:p>
                  </a:txBody>
                  <a:tcPr marL="9525" marR="9525" marT="9525" marB="0" anchor="b">
                    <a:lnL>
                      <a:noFill/>
                    </a:lnL>
                    <a:lnR>
                      <a:noFill/>
                    </a:lnR>
                    <a:lnT>
                      <a:noFill/>
                    </a:lnT>
                    <a:lnB>
                      <a:noFill/>
                    </a:lnB>
                    <a:solidFill>
                      <a:srgbClr val="CECEEF"/>
                    </a:solidFill>
                  </a:tcPr>
                </a:tc>
                <a:tc>
                  <a:txBody>
                    <a:bodyPr/>
                    <a:lstStyle/>
                    <a:p>
                      <a:pPr algn="ctr" rtl="0" fontAlgn="b"/>
                      <a:r>
                        <a:rPr lang="ru-RU" sz="1400" b="1" i="0" u="none" strike="noStrike">
                          <a:solidFill>
                            <a:srgbClr val="000000"/>
                          </a:solidFill>
                          <a:effectLst/>
                          <a:latin typeface="Calibri" panose="020F0502020204030204" pitchFamily="34" charset="0"/>
                        </a:rPr>
                        <a:t>…</a:t>
                      </a:r>
                    </a:p>
                  </a:txBody>
                  <a:tcPr marL="9525" marR="9525" marT="9525" marB="0" anchor="b">
                    <a:lnL>
                      <a:noFill/>
                    </a:lnL>
                    <a:lnR>
                      <a:noFill/>
                    </a:lnR>
                    <a:lnT>
                      <a:noFill/>
                    </a:lnT>
                    <a:lnB>
                      <a:noFill/>
                    </a:lnB>
                    <a:solidFill>
                      <a:srgbClr val="CECEEF"/>
                    </a:solidFill>
                  </a:tcPr>
                </a:tc>
                <a:extLst>
                  <a:ext uri="{0D108BD9-81ED-4DB2-BD59-A6C34878D82A}">
                    <a16:rowId xmlns:a16="http://schemas.microsoft.com/office/drawing/2014/main" val="1502042563"/>
                  </a:ext>
                </a:extLst>
              </a:tr>
              <a:tr h="238125">
                <a:tc>
                  <a:txBody>
                    <a:bodyPr/>
                    <a:lstStyle/>
                    <a:p>
                      <a:pPr algn="r" rtl="0" fontAlgn="b"/>
                      <a:r>
                        <a:rPr lang="ru-RU" sz="1400" b="1" i="0" u="none" strike="noStrike">
                          <a:solidFill>
                            <a:srgbClr val="000000"/>
                          </a:solidFill>
                          <a:effectLst/>
                          <a:latin typeface="Calibri" panose="020F0502020204030204" pitchFamily="34" charset="0"/>
                        </a:rPr>
                        <a:t>1986</a:t>
                      </a:r>
                    </a:p>
                  </a:txBody>
                  <a:tcPr marL="9525" marR="9525" marT="9525" marB="0" anchor="b">
                    <a:lnL>
                      <a:noFill/>
                    </a:lnL>
                    <a:lnR>
                      <a:noFill/>
                    </a:lnR>
                    <a:lnT>
                      <a:noFill/>
                    </a:lnT>
                    <a:lnB>
                      <a:noFill/>
                    </a:lnB>
                    <a:solidFill>
                      <a:srgbClr val="CECEEF"/>
                    </a:solidFill>
                  </a:tcPr>
                </a:tc>
                <a:tc>
                  <a:txBody>
                    <a:bodyPr/>
                    <a:lstStyle/>
                    <a:p>
                      <a:pPr algn="r" rtl="0" fontAlgn="b"/>
                      <a:r>
                        <a:rPr lang="ru-RU" sz="1400" b="1" i="0" u="none" strike="noStrike">
                          <a:solidFill>
                            <a:srgbClr val="000000"/>
                          </a:solidFill>
                          <a:effectLst/>
                          <a:latin typeface="Calibri" panose="020F0502020204030204" pitchFamily="34" charset="0"/>
                        </a:rPr>
                        <a:t>16.076</a:t>
                      </a:r>
                    </a:p>
                  </a:txBody>
                  <a:tcPr marL="9525" marR="9525" marT="9525" marB="0" anchor="b">
                    <a:lnL>
                      <a:noFill/>
                    </a:lnL>
                    <a:lnR>
                      <a:noFill/>
                    </a:lnR>
                    <a:lnT>
                      <a:noFill/>
                    </a:lnT>
                    <a:lnB>
                      <a:noFill/>
                    </a:lnB>
                    <a:solidFill>
                      <a:srgbClr val="CECEEF"/>
                    </a:solidFill>
                  </a:tcPr>
                </a:tc>
                <a:extLst>
                  <a:ext uri="{0D108BD9-81ED-4DB2-BD59-A6C34878D82A}">
                    <a16:rowId xmlns:a16="http://schemas.microsoft.com/office/drawing/2014/main" val="884652253"/>
                  </a:ext>
                </a:extLst>
              </a:tr>
              <a:tr h="238125">
                <a:tc>
                  <a:txBody>
                    <a:bodyPr/>
                    <a:lstStyle/>
                    <a:p>
                      <a:pPr algn="r" rtl="0" fontAlgn="b"/>
                      <a:r>
                        <a:rPr lang="ru-RU" sz="1400" b="1" i="0" u="none" strike="noStrike">
                          <a:solidFill>
                            <a:srgbClr val="000000"/>
                          </a:solidFill>
                          <a:effectLst/>
                          <a:latin typeface="Calibri" panose="020F0502020204030204" pitchFamily="34" charset="0"/>
                        </a:rPr>
                        <a:t>1980</a:t>
                      </a:r>
                    </a:p>
                  </a:txBody>
                  <a:tcPr marL="9525" marR="9525" marT="9525" marB="0" anchor="b">
                    <a:lnL>
                      <a:noFill/>
                    </a:lnL>
                    <a:lnR>
                      <a:noFill/>
                    </a:lnR>
                    <a:lnT>
                      <a:noFill/>
                    </a:lnT>
                    <a:lnB>
                      <a:noFill/>
                    </a:lnB>
                    <a:solidFill>
                      <a:srgbClr val="CECEEF"/>
                    </a:solidFill>
                  </a:tcPr>
                </a:tc>
                <a:tc>
                  <a:txBody>
                    <a:bodyPr/>
                    <a:lstStyle/>
                    <a:p>
                      <a:pPr algn="r" rtl="0" fontAlgn="b"/>
                      <a:r>
                        <a:rPr lang="ru-RU" sz="1400" b="1" i="0" u="none" strike="noStrike">
                          <a:solidFill>
                            <a:srgbClr val="000000"/>
                          </a:solidFill>
                          <a:effectLst/>
                          <a:latin typeface="Calibri" panose="020F0502020204030204" pitchFamily="34" charset="0"/>
                        </a:rPr>
                        <a:t>16.316</a:t>
                      </a:r>
                    </a:p>
                  </a:txBody>
                  <a:tcPr marL="9525" marR="9525" marT="9525" marB="0" anchor="b">
                    <a:lnL>
                      <a:noFill/>
                    </a:lnL>
                    <a:lnR>
                      <a:noFill/>
                    </a:lnR>
                    <a:lnT>
                      <a:noFill/>
                    </a:lnT>
                    <a:lnB>
                      <a:noFill/>
                    </a:lnB>
                    <a:solidFill>
                      <a:srgbClr val="CECEEF"/>
                    </a:solidFill>
                  </a:tcPr>
                </a:tc>
                <a:extLst>
                  <a:ext uri="{0D108BD9-81ED-4DB2-BD59-A6C34878D82A}">
                    <a16:rowId xmlns:a16="http://schemas.microsoft.com/office/drawing/2014/main" val="2877859578"/>
                  </a:ext>
                </a:extLst>
              </a:tr>
              <a:tr h="238125">
                <a:tc>
                  <a:txBody>
                    <a:bodyPr/>
                    <a:lstStyle/>
                    <a:p>
                      <a:pPr algn="r" rtl="0" fontAlgn="b"/>
                      <a:r>
                        <a:rPr lang="ru-RU" sz="1400" b="1" i="0" u="none" strike="noStrike">
                          <a:solidFill>
                            <a:srgbClr val="000000"/>
                          </a:solidFill>
                          <a:effectLst/>
                          <a:latin typeface="Calibri" panose="020F0502020204030204" pitchFamily="34" charset="0"/>
                        </a:rPr>
                        <a:t>1979</a:t>
                      </a:r>
                    </a:p>
                  </a:txBody>
                  <a:tcPr marL="9525" marR="9525" marT="9525" marB="0" anchor="b">
                    <a:lnL>
                      <a:noFill/>
                    </a:lnL>
                    <a:lnR>
                      <a:noFill/>
                    </a:lnR>
                    <a:lnT>
                      <a:noFill/>
                    </a:lnT>
                    <a:lnB>
                      <a:noFill/>
                    </a:lnB>
                    <a:solidFill>
                      <a:srgbClr val="CECEEF"/>
                    </a:solidFill>
                  </a:tcPr>
                </a:tc>
                <a:tc>
                  <a:txBody>
                    <a:bodyPr/>
                    <a:lstStyle/>
                    <a:p>
                      <a:pPr algn="r" rtl="0" fontAlgn="b"/>
                      <a:r>
                        <a:rPr lang="ru-RU" sz="1400" b="1" i="0" u="none" strike="noStrike" dirty="0">
                          <a:solidFill>
                            <a:srgbClr val="000000"/>
                          </a:solidFill>
                          <a:effectLst/>
                          <a:latin typeface="Calibri" panose="020F0502020204030204" pitchFamily="34" charset="0"/>
                        </a:rPr>
                        <a:t>16.911</a:t>
                      </a:r>
                    </a:p>
                  </a:txBody>
                  <a:tcPr marL="9525" marR="9525" marT="9525" marB="0" anchor="b">
                    <a:lnL>
                      <a:noFill/>
                    </a:lnL>
                    <a:lnR>
                      <a:noFill/>
                    </a:lnR>
                    <a:lnT>
                      <a:noFill/>
                    </a:lnT>
                    <a:lnB>
                      <a:noFill/>
                    </a:lnB>
                    <a:solidFill>
                      <a:srgbClr val="CECEEF"/>
                    </a:solidFill>
                  </a:tcPr>
                </a:tc>
                <a:extLst>
                  <a:ext uri="{0D108BD9-81ED-4DB2-BD59-A6C34878D82A}">
                    <a16:rowId xmlns:a16="http://schemas.microsoft.com/office/drawing/2014/main" val="3849365107"/>
                  </a:ext>
                </a:extLst>
              </a:tr>
            </a:tbl>
          </a:graphicData>
        </a:graphic>
      </p:graphicFrame>
    </p:spTree>
    <p:extLst>
      <p:ext uri="{BB962C8B-B14F-4D97-AF65-F5344CB8AC3E}">
        <p14:creationId xmlns:p14="http://schemas.microsoft.com/office/powerpoint/2010/main" val="480537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44624"/>
            <a:ext cx="8713788" cy="519952"/>
          </a:xfrm>
        </p:spPr>
        <p:txBody>
          <a:bodyPr/>
          <a:lstStyle/>
          <a:p>
            <a:r>
              <a:rPr lang="en-US" sz="2800" dirty="0">
                <a:solidFill>
                  <a:schemeClr val="tx1"/>
                </a:solidFill>
              </a:rPr>
              <a:t>Terrestrial snow: spring 2019 snow cover</a:t>
            </a:r>
            <a:endParaRPr lang="ru-RU" sz="2800" dirty="0">
              <a:solidFill>
                <a:schemeClr val="tx1"/>
              </a:solidFill>
            </a:endParaRPr>
          </a:p>
        </p:txBody>
      </p:sp>
      <p:sp>
        <p:nvSpPr>
          <p:cNvPr id="5" name="Прямоугольник 4"/>
          <p:cNvSpPr/>
          <p:nvPr/>
        </p:nvSpPr>
        <p:spPr>
          <a:xfrm>
            <a:off x="107504" y="4124733"/>
            <a:ext cx="5328592" cy="646331"/>
          </a:xfrm>
          <a:prstGeom prst="rect">
            <a:avLst/>
          </a:prstGeom>
        </p:spPr>
        <p:txBody>
          <a:bodyPr wrap="square">
            <a:spAutoFit/>
          </a:bodyPr>
          <a:lstStyle/>
          <a:p>
            <a:r>
              <a:rPr lang="en-US" sz="1200" b="0" dirty="0"/>
              <a:t>Difference in January-June snow cover duration (days) between 2019 and the 1998-2017 average for the CMC operational snow depth analysis (left) and the NOAA IMS24 daily snow cover analysis (right).</a:t>
            </a:r>
            <a:endParaRPr lang="ru-RU" sz="1200" dirty="0"/>
          </a:p>
        </p:txBody>
      </p:sp>
      <p:sp>
        <p:nvSpPr>
          <p:cNvPr id="6" name="Прямоугольник 5"/>
          <p:cNvSpPr/>
          <p:nvPr/>
        </p:nvSpPr>
        <p:spPr>
          <a:xfrm>
            <a:off x="179512" y="5066600"/>
            <a:ext cx="8641780" cy="738664"/>
          </a:xfrm>
          <a:prstGeom prst="rect">
            <a:avLst/>
          </a:prstGeom>
          <a:ln w="25400">
            <a:solidFill>
              <a:srgbClr val="FF0000"/>
            </a:solidFill>
          </a:ln>
        </p:spPr>
        <p:txBody>
          <a:bodyPr wrap="square">
            <a:spAutoFit/>
          </a:bodyPr>
          <a:lstStyle/>
          <a:p>
            <a:pPr marL="285750" indent="-285750">
              <a:buFont typeface="Wingdings" panose="05000000000000000000" pitchFamily="2" charset="2"/>
              <a:buChar char="ü"/>
            </a:pPr>
            <a:r>
              <a:rPr lang="en-US" sz="1400" b="0" dirty="0"/>
              <a:t>NH spring (April, May, June 2019) snow cover extent has decreased significantly (0.05 level of significance) over the period 1972-2019 at a rate of 0.865 million km</a:t>
            </a:r>
            <a:r>
              <a:rPr lang="en-US" sz="1400" b="0" baseline="30000" dirty="0"/>
              <a:t>2</a:t>
            </a:r>
            <a:r>
              <a:rPr lang="en-US" sz="1400" b="0" dirty="0"/>
              <a:t> per decade. </a:t>
            </a:r>
            <a:r>
              <a:rPr lang="en-US" sz="1400" b="0" i="1" dirty="0"/>
              <a:t>The 2019 June SCE value of 3.63 million km2 was 1.48 standard deviations below the 1981-2010 reference period average.</a:t>
            </a:r>
            <a:endParaRPr lang="en-US" sz="1400" dirty="0"/>
          </a:p>
        </p:txBody>
      </p:sp>
      <p:sp>
        <p:nvSpPr>
          <p:cNvPr id="7" name="Прямоугольник 6"/>
          <p:cNvSpPr/>
          <p:nvPr/>
        </p:nvSpPr>
        <p:spPr>
          <a:xfrm>
            <a:off x="99947" y="6396335"/>
            <a:ext cx="8377241" cy="461665"/>
          </a:xfrm>
          <a:prstGeom prst="rect">
            <a:avLst/>
          </a:prstGeom>
          <a:solidFill>
            <a:schemeClr val="bg1"/>
          </a:solidFill>
        </p:spPr>
        <p:txBody>
          <a:bodyPr wrap="square">
            <a:spAutoFit/>
          </a:bodyPr>
          <a:lstStyle/>
          <a:p>
            <a:pPr algn="r"/>
            <a:r>
              <a:rPr lang="en-US" sz="1200" dirty="0"/>
              <a:t>2019 Snow Assessment, Global Cryosphere Watch, WMO </a:t>
            </a:r>
            <a:r>
              <a:rPr lang="en-US" sz="1200" dirty="0">
                <a:hlinkClick r:id="rId2"/>
              </a:rPr>
              <a:t>https://globalcryospherewatch.org/assessments/snow/ </a:t>
            </a:r>
            <a:endParaRPr lang="en-US" sz="1200" dirty="0"/>
          </a:p>
          <a:p>
            <a:pPr algn="r"/>
            <a:endParaRPr lang="ru-RU" sz="1200" dirty="0"/>
          </a:p>
        </p:txBody>
      </p:sp>
      <p:pic>
        <p:nvPicPr>
          <p:cNvPr id="1026" name="Picture 2" descr="https://globalcryospherewatch.org/assessments/snow/figs/fig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501" y="572209"/>
            <a:ext cx="5400600" cy="3493686"/>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s://globalcryospherewatch.org/assessments/snow/figs/fig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8364" y="415999"/>
            <a:ext cx="3320480" cy="323550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5702772" y="3844216"/>
            <a:ext cx="3456384" cy="892552"/>
          </a:xfrm>
          <a:prstGeom prst="rect">
            <a:avLst/>
          </a:prstGeom>
        </p:spPr>
        <p:txBody>
          <a:bodyPr wrap="square">
            <a:spAutoFit/>
          </a:bodyPr>
          <a:lstStyle/>
          <a:p>
            <a:r>
              <a:rPr lang="en-US" sz="1600" b="0" i="1" dirty="0">
                <a:solidFill>
                  <a:srgbClr val="000000"/>
                </a:solidFill>
              </a:rPr>
              <a:t> </a:t>
            </a:r>
            <a:r>
              <a:rPr lang="en-US" sz="1200" b="0" dirty="0">
                <a:solidFill>
                  <a:srgbClr val="000000"/>
                </a:solidFill>
              </a:rPr>
              <a:t>NH land area (excluding Greenland) spring (April, May, June) snow cover extent variability over 1972-2019. Source:  </a:t>
            </a:r>
            <a:r>
              <a:rPr lang="en-US" sz="1200" b="0" dirty="0"/>
              <a:t> NOAA-CDR snow product at Rutgers University</a:t>
            </a:r>
            <a:endParaRPr lang="ru-RU" sz="1200" dirty="0"/>
          </a:p>
        </p:txBody>
      </p:sp>
    </p:spTree>
    <p:extLst>
      <p:ext uri="{BB962C8B-B14F-4D97-AF65-F5344CB8AC3E}">
        <p14:creationId xmlns:p14="http://schemas.microsoft.com/office/powerpoint/2010/main" val="3860612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107504" y="44624"/>
            <a:ext cx="9036496" cy="519952"/>
          </a:xfrm>
        </p:spPr>
        <p:txBody>
          <a:bodyPr/>
          <a:lstStyle/>
          <a:p>
            <a:r>
              <a:rPr lang="en-US" sz="2400" dirty="0">
                <a:solidFill>
                  <a:schemeClr val="tx1"/>
                </a:solidFill>
              </a:rPr>
              <a:t>Terrestrial snow: snow depth anomaly, MAMJ 2019</a:t>
            </a:r>
            <a:endParaRPr lang="ru-RU" sz="2400" dirty="0">
              <a:solidFill>
                <a:schemeClr val="tx1"/>
              </a:solidFill>
            </a:endParaRPr>
          </a:p>
        </p:txBody>
      </p:sp>
      <p:sp>
        <p:nvSpPr>
          <p:cNvPr id="5" name="Прямоугольник 4"/>
          <p:cNvSpPr/>
          <p:nvPr/>
        </p:nvSpPr>
        <p:spPr>
          <a:xfrm>
            <a:off x="341420" y="5595101"/>
            <a:ext cx="5616624" cy="461665"/>
          </a:xfrm>
          <a:prstGeom prst="rect">
            <a:avLst/>
          </a:prstGeom>
        </p:spPr>
        <p:txBody>
          <a:bodyPr wrap="square">
            <a:spAutoFit/>
          </a:bodyPr>
          <a:lstStyle/>
          <a:p>
            <a:r>
              <a:rPr lang="en-US" sz="1200" dirty="0"/>
              <a:t>Snow depth anomaly (% of the 1981-2010 average) in 2019 for (a) March, (b) April, (c) May, and (d) June. Source: RUTGERS GLOBAL SNOW LAB</a:t>
            </a:r>
            <a:endParaRPr lang="ru-RU" sz="1200" dirty="0"/>
          </a:p>
        </p:txBody>
      </p:sp>
      <p:sp>
        <p:nvSpPr>
          <p:cNvPr id="7" name="Прямоугольник 6"/>
          <p:cNvSpPr/>
          <p:nvPr/>
        </p:nvSpPr>
        <p:spPr>
          <a:xfrm>
            <a:off x="5958044" y="1832173"/>
            <a:ext cx="2790420" cy="2462213"/>
          </a:xfrm>
          <a:prstGeom prst="rect">
            <a:avLst/>
          </a:prstGeom>
          <a:ln w="25400">
            <a:solidFill>
              <a:srgbClr val="FF0000"/>
            </a:solidFill>
          </a:ln>
        </p:spPr>
        <p:txBody>
          <a:bodyPr wrap="square">
            <a:spAutoFit/>
          </a:bodyPr>
          <a:lstStyle/>
          <a:p>
            <a:pPr marL="285750" indent="-285750">
              <a:buFont typeface="Wingdings" panose="05000000000000000000" pitchFamily="2" charset="2"/>
              <a:buChar char="ü"/>
            </a:pPr>
            <a:r>
              <a:rPr lang="en-US" sz="1400" dirty="0"/>
              <a:t>Snow cover extent for most parts of N. Eurasia was normal to bellow average during MAMJ.  Slightly above average for April in south Siberia. (relative to the 1981-2010). </a:t>
            </a:r>
          </a:p>
          <a:p>
            <a:pPr marL="285750" indent="-285750">
              <a:buFont typeface="Wingdings" panose="05000000000000000000" pitchFamily="2" charset="2"/>
              <a:buChar char="ü"/>
            </a:pPr>
            <a:r>
              <a:rPr lang="en-US" sz="1400" dirty="0"/>
              <a:t>For Canada it was slightly bellow normal in April, May, June except eastern region.</a:t>
            </a:r>
          </a:p>
        </p:txBody>
      </p:sp>
      <p:sp>
        <p:nvSpPr>
          <p:cNvPr id="2" name="Прямоугольник 1"/>
          <p:cNvSpPr/>
          <p:nvPr/>
        </p:nvSpPr>
        <p:spPr>
          <a:xfrm>
            <a:off x="659255" y="6464929"/>
            <a:ext cx="8377241" cy="276999"/>
          </a:xfrm>
          <a:prstGeom prst="rect">
            <a:avLst/>
          </a:prstGeom>
          <a:solidFill>
            <a:schemeClr val="bg1"/>
          </a:solidFill>
        </p:spPr>
        <p:txBody>
          <a:bodyPr wrap="square">
            <a:spAutoFit/>
          </a:bodyPr>
          <a:lstStyle/>
          <a:p>
            <a:pPr algn="r"/>
            <a:endParaRPr lang="ru-RU" sz="1200" dirty="0"/>
          </a:p>
        </p:txBody>
      </p:sp>
      <p:pic>
        <p:nvPicPr>
          <p:cNvPr id="3" name="Рисунок 2"/>
          <p:cNvPicPr>
            <a:picLocks noChangeAspect="1"/>
          </p:cNvPicPr>
          <p:nvPr/>
        </p:nvPicPr>
        <p:blipFill rotWithShape="1">
          <a:blip r:embed="rId2"/>
          <a:srcRect l="32546" t="30400" r="43139" b="19201"/>
          <a:stretch/>
        </p:blipFill>
        <p:spPr>
          <a:xfrm>
            <a:off x="549741" y="3132122"/>
            <a:ext cx="2147709" cy="2494114"/>
          </a:xfrm>
          <a:prstGeom prst="rect">
            <a:avLst/>
          </a:prstGeom>
        </p:spPr>
      </p:pic>
      <p:pic>
        <p:nvPicPr>
          <p:cNvPr id="4" name="Рисунок 3"/>
          <p:cNvPicPr>
            <a:picLocks noChangeAspect="1"/>
          </p:cNvPicPr>
          <p:nvPr/>
        </p:nvPicPr>
        <p:blipFill rotWithShape="1">
          <a:blip r:embed="rId3"/>
          <a:srcRect l="32675" t="30400" r="42913" b="19795"/>
          <a:stretch/>
        </p:blipFill>
        <p:spPr>
          <a:xfrm>
            <a:off x="2947114" y="3090554"/>
            <a:ext cx="2182423" cy="2504547"/>
          </a:xfrm>
          <a:prstGeom prst="rect">
            <a:avLst/>
          </a:prstGeom>
        </p:spPr>
      </p:pic>
      <p:pic>
        <p:nvPicPr>
          <p:cNvPr id="8" name="Рисунок 7"/>
          <p:cNvPicPr>
            <a:picLocks noChangeAspect="1"/>
          </p:cNvPicPr>
          <p:nvPr/>
        </p:nvPicPr>
        <p:blipFill rotWithShape="1">
          <a:blip r:embed="rId4"/>
          <a:srcRect l="32675" t="30400" r="42913" b="19201"/>
          <a:stretch/>
        </p:blipFill>
        <p:spPr>
          <a:xfrm>
            <a:off x="2983140" y="525618"/>
            <a:ext cx="2110369" cy="2450751"/>
          </a:xfrm>
          <a:prstGeom prst="rect">
            <a:avLst/>
          </a:prstGeom>
        </p:spPr>
      </p:pic>
      <p:pic>
        <p:nvPicPr>
          <p:cNvPr id="9" name="Рисунок 8"/>
          <p:cNvPicPr>
            <a:picLocks noChangeAspect="1"/>
          </p:cNvPicPr>
          <p:nvPr/>
        </p:nvPicPr>
        <p:blipFill rotWithShape="1">
          <a:blip r:embed="rId5"/>
          <a:srcRect l="31888" t="30400" r="42913" b="19201"/>
          <a:stretch/>
        </p:blipFill>
        <p:spPr>
          <a:xfrm>
            <a:off x="393194" y="539834"/>
            <a:ext cx="2304256" cy="2592288"/>
          </a:xfrm>
          <a:prstGeom prst="rect">
            <a:avLst/>
          </a:prstGeom>
        </p:spPr>
      </p:pic>
    </p:spTree>
    <p:extLst>
      <p:ext uri="{BB962C8B-B14F-4D97-AF65-F5344CB8AC3E}">
        <p14:creationId xmlns:p14="http://schemas.microsoft.com/office/powerpoint/2010/main" val="1711909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44624"/>
            <a:ext cx="8713788" cy="648146"/>
          </a:xfrm>
        </p:spPr>
        <p:txBody>
          <a:bodyPr/>
          <a:lstStyle/>
          <a:p>
            <a:pPr algn="ctr"/>
            <a:r>
              <a:rPr lang="en-US" sz="3200" dirty="0"/>
              <a:t>Arctic Summer Highlights</a:t>
            </a:r>
          </a:p>
        </p:txBody>
      </p:sp>
      <p:sp>
        <p:nvSpPr>
          <p:cNvPr id="3" name="Content Placeholder 2"/>
          <p:cNvSpPr>
            <a:spLocks noGrp="1"/>
          </p:cNvSpPr>
          <p:nvPr>
            <p:ph idx="1"/>
          </p:nvPr>
        </p:nvSpPr>
        <p:spPr>
          <a:xfrm>
            <a:off x="449052" y="660112"/>
            <a:ext cx="8317334" cy="6120680"/>
          </a:xfrm>
        </p:spPr>
        <p:txBody>
          <a:bodyPr>
            <a:normAutofit/>
          </a:bodyPr>
          <a:lstStyle/>
          <a:p>
            <a:pPr marL="457200" lvl="1" indent="0" algn="ctr">
              <a:buNone/>
            </a:pPr>
            <a:r>
              <a:rPr lang="en-US" sz="2600" b="1" dirty="0"/>
              <a:t>Atmospheric circulation </a:t>
            </a:r>
            <a:r>
              <a:rPr lang="en-US" sz="2600" b="1" dirty="0">
                <a:cs typeface="Arial" panose="020B0604020202020204" pitchFamily="34" charset="0"/>
              </a:rPr>
              <a:t>(summer, JJA)</a:t>
            </a:r>
          </a:p>
          <a:p>
            <a:pPr marL="0" indent="0" algn="just">
              <a:buNone/>
            </a:pPr>
            <a:r>
              <a:rPr lang="en-US" sz="1800" dirty="0"/>
              <a:t>High pressure system was intensified over Greenland, central Arctic, Siberia, and North of Pacific ocean with influence of tropospheric Atlantic, Pacific and West Siberia ridges. Record high pressure was observed in Greenland, Alaska and Siberia regions. The dominance of meridional form of circulation in the middle troposphere was noted. Polar vortex was weak and separated into two low-pressure zones (north of Canada, north of Siberia). Location of center of stratospheric anticyclone was close to normal. Near record positive geopotential anomalies were observed in the upper troposphere and low stratosphere.   </a:t>
            </a:r>
            <a:endParaRPr lang="ru-RU" sz="1800" dirty="0"/>
          </a:p>
          <a:p>
            <a:endParaRPr lang="ru-RU" sz="2000" dirty="0"/>
          </a:p>
          <a:p>
            <a:pPr marL="457200" lvl="1" indent="0" algn="ctr">
              <a:buNone/>
            </a:pPr>
            <a:r>
              <a:rPr lang="en-US" sz="2600" b="1" dirty="0">
                <a:cs typeface="Arial" panose="020B0604020202020204" pitchFamily="34" charset="0"/>
              </a:rPr>
              <a:t>Temperature &amp; Precipitation (summer, JJA)</a:t>
            </a:r>
          </a:p>
          <a:p>
            <a:pPr marL="0" indent="0" algn="just">
              <a:buNone/>
            </a:pPr>
            <a:r>
              <a:rPr lang="en-US" sz="1800" dirty="0"/>
              <a:t>Air temperature across Arctic was above normal except northern part of Canada and north-west of Russia. The most notable positive anomalies were present across of Alaska, Canadian Archipelago, North of Siberia. The record positive anomalies (2.9C) were in East Siberia. Drier than average conditions were observed across much of North Eurasia except North Europe and  East of Chukotka. Above normal precipitation were present across much of Canada and Atlantic.  </a:t>
            </a:r>
            <a:endParaRPr lang="ru-RU" sz="1800" dirty="0"/>
          </a:p>
          <a:p>
            <a:pPr marL="0" indent="0" algn="just">
              <a:buNone/>
            </a:pPr>
            <a:endParaRPr lang="ru-RU" sz="1600" dirty="0"/>
          </a:p>
          <a:p>
            <a:pPr marL="285750" indent="-285750">
              <a:buFont typeface="Wingdings" panose="05000000000000000000" pitchFamily="2" charset="2"/>
              <a:buChar char="ü"/>
            </a:pPr>
            <a:endParaRPr lang="en-US" sz="2400" dirty="0"/>
          </a:p>
          <a:p>
            <a:pPr algn="just">
              <a:buFont typeface="Wingdings" panose="05000000000000000000" pitchFamily="2" charset="2"/>
              <a:buChar char="ü"/>
            </a:pPr>
            <a:endParaRPr lang="en-US" sz="2200" dirty="0"/>
          </a:p>
        </p:txBody>
      </p:sp>
      <p:sp>
        <p:nvSpPr>
          <p:cNvPr id="4" name="Левая фигурная скобка 3"/>
          <p:cNvSpPr/>
          <p:nvPr/>
        </p:nvSpPr>
        <p:spPr>
          <a:xfrm>
            <a:off x="7092280" y="4149080"/>
            <a:ext cx="72008" cy="457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val="3138534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44624"/>
            <a:ext cx="8713788" cy="648146"/>
          </a:xfrm>
        </p:spPr>
        <p:txBody>
          <a:bodyPr/>
          <a:lstStyle/>
          <a:p>
            <a:pPr algn="ctr"/>
            <a:r>
              <a:rPr lang="en-US" sz="3200" dirty="0"/>
              <a:t>Arctic Summer Highlights</a:t>
            </a:r>
          </a:p>
        </p:txBody>
      </p:sp>
      <p:sp>
        <p:nvSpPr>
          <p:cNvPr id="3" name="Content Placeholder 2"/>
          <p:cNvSpPr>
            <a:spLocks noGrp="1"/>
          </p:cNvSpPr>
          <p:nvPr>
            <p:ph idx="1"/>
          </p:nvPr>
        </p:nvSpPr>
        <p:spPr>
          <a:xfrm>
            <a:off x="449052" y="660112"/>
            <a:ext cx="8317334" cy="6120680"/>
          </a:xfrm>
        </p:spPr>
        <p:txBody>
          <a:bodyPr>
            <a:normAutofit/>
          </a:bodyPr>
          <a:lstStyle/>
          <a:p>
            <a:pPr marL="0" indent="0" algn="just">
              <a:buNone/>
            </a:pPr>
            <a:endParaRPr lang="ru-RU" sz="1600" dirty="0"/>
          </a:p>
          <a:p>
            <a:pPr marL="0" indent="0" algn="ctr">
              <a:buNone/>
            </a:pPr>
            <a:r>
              <a:rPr lang="en-US" sz="2600" b="1" dirty="0">
                <a:cs typeface="Arial" panose="020B0604020202020204" pitchFamily="34" charset="0"/>
              </a:rPr>
              <a:t>Arctic (NH) Sea Ice (summer, JJAS) </a:t>
            </a:r>
          </a:p>
          <a:p>
            <a:pPr marL="0" indent="0" algn="just">
              <a:buNone/>
            </a:pPr>
            <a:r>
              <a:rPr lang="en-US" sz="1800" dirty="0"/>
              <a:t>Minimum ice extent 4,1 </a:t>
            </a:r>
            <a:r>
              <a:rPr lang="en-US" sz="1800" dirty="0" err="1"/>
              <a:t>mln</a:t>
            </a:r>
            <a:r>
              <a:rPr lang="en-US" sz="1800" dirty="0"/>
              <a:t> km</a:t>
            </a:r>
            <a:r>
              <a:rPr lang="en-US" sz="1800" baseline="30000" dirty="0"/>
              <a:t>2</a:t>
            </a:r>
            <a:r>
              <a:rPr lang="en-US" sz="1800" dirty="0"/>
              <a:t> (4.56 in 2018) reached 17 September 2019 and was 3</a:t>
            </a:r>
            <a:r>
              <a:rPr lang="en-US" sz="1800" baseline="30000" dirty="0"/>
              <a:t>rd</a:t>
            </a:r>
            <a:r>
              <a:rPr lang="en-US" sz="1800" dirty="0"/>
              <a:t>/2</a:t>
            </a:r>
            <a:r>
              <a:rPr lang="en-US" sz="1800" baseline="30000" dirty="0"/>
              <a:t>nd</a:t>
            </a:r>
            <a:r>
              <a:rPr lang="en-US" sz="1800" dirty="0"/>
              <a:t> in row (close to 2016) moving 2007 to 4</a:t>
            </a:r>
            <a:r>
              <a:rPr lang="en-US" sz="1800" baseline="30000" dirty="0"/>
              <a:t>th</a:t>
            </a:r>
            <a:r>
              <a:rPr lang="en-US" sz="1800" dirty="0"/>
              <a:t> row. With some regional exceptions like N Barents, Greenland Seas ice edge was in northward positions. Estimated ice volume could be 2</a:t>
            </a:r>
            <a:r>
              <a:rPr lang="en-US" sz="1800" baseline="30000" dirty="0"/>
              <a:t>nd</a:t>
            </a:r>
            <a:r>
              <a:rPr lang="en-US" sz="1800" dirty="0"/>
              <a:t> or 3</a:t>
            </a:r>
            <a:r>
              <a:rPr lang="en-US" sz="1800" baseline="30000" dirty="0"/>
              <a:t>rd</a:t>
            </a:r>
            <a:r>
              <a:rPr lang="en-US" sz="1800" dirty="0"/>
              <a:t> in row which tells the ice thickness was much less in 2019 </a:t>
            </a:r>
            <a:r>
              <a:rPr lang="en-US" sz="1800"/>
              <a:t>in comparison to 2018 and 2017 years. </a:t>
            </a:r>
            <a:endParaRPr lang="ru-RU" sz="1800" dirty="0"/>
          </a:p>
          <a:p>
            <a:pPr marL="0" indent="0" algn="just">
              <a:buNone/>
            </a:pPr>
            <a:endParaRPr lang="en-US" sz="3300" b="1" dirty="0">
              <a:cs typeface="Arial" panose="020B0604020202020204" pitchFamily="34" charset="0"/>
            </a:endParaRPr>
          </a:p>
          <a:p>
            <a:pPr marL="0" indent="0" algn="ctr">
              <a:buNone/>
            </a:pPr>
            <a:r>
              <a:rPr lang="en-US" sz="2600" b="1" dirty="0"/>
              <a:t>Terrestrial Arctic Snow (pre-summer, MAMJ)</a:t>
            </a:r>
            <a:endParaRPr lang="ru-RU" sz="2600" dirty="0"/>
          </a:p>
          <a:p>
            <a:pPr marL="0" indent="0" algn="just">
              <a:buNone/>
            </a:pPr>
            <a:r>
              <a:rPr lang="en-US" sz="1800" dirty="0"/>
              <a:t>Snow cover extent for most of </a:t>
            </a:r>
            <a:r>
              <a:rPr lang="en-US" sz="1800" dirty="0" err="1"/>
              <a:t>N.Eurasia</a:t>
            </a:r>
            <a:r>
              <a:rPr lang="en-US" sz="1800" dirty="0"/>
              <a:t> was normal to bellow average during MAMJ2019 For Canada it was slightly bellow normal in April, May, June except eastern parts. NH spring snow cover extent has tendency to decrease during the period 1972-2019. </a:t>
            </a:r>
            <a:r>
              <a:rPr lang="en-US" sz="1800" i="1" dirty="0"/>
              <a:t>The 2019 </a:t>
            </a:r>
            <a:r>
              <a:rPr lang="en-US" sz="1800" dirty="0"/>
              <a:t>June SCE was 1.48 standard deviations below the 1981-2010 reference period average.</a:t>
            </a:r>
          </a:p>
          <a:p>
            <a:pPr marL="285750" indent="-285750">
              <a:buFont typeface="Wingdings" panose="05000000000000000000" pitchFamily="2" charset="2"/>
              <a:buChar char="ü"/>
            </a:pPr>
            <a:endParaRPr lang="en-US" sz="2400" dirty="0"/>
          </a:p>
          <a:p>
            <a:pPr algn="just">
              <a:buFont typeface="Wingdings" panose="05000000000000000000" pitchFamily="2" charset="2"/>
              <a:buChar char="ü"/>
            </a:pPr>
            <a:endParaRPr lang="en-US" sz="2200" dirty="0"/>
          </a:p>
        </p:txBody>
      </p:sp>
      <p:sp>
        <p:nvSpPr>
          <p:cNvPr id="4" name="Левая фигурная скобка 3"/>
          <p:cNvSpPr/>
          <p:nvPr/>
        </p:nvSpPr>
        <p:spPr>
          <a:xfrm>
            <a:off x="7092280" y="4149080"/>
            <a:ext cx="72008" cy="457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val="513321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Content of JJA 2019 review</a:t>
            </a:r>
            <a:endParaRPr lang="ru-RU" dirty="0"/>
          </a:p>
        </p:txBody>
      </p:sp>
      <p:sp>
        <p:nvSpPr>
          <p:cNvPr id="3" name="Объект 2"/>
          <p:cNvSpPr>
            <a:spLocks noGrp="1"/>
          </p:cNvSpPr>
          <p:nvPr>
            <p:ph idx="1"/>
          </p:nvPr>
        </p:nvSpPr>
        <p:spPr>
          <a:xfrm>
            <a:off x="240481" y="981075"/>
            <a:ext cx="8713788" cy="4897437"/>
          </a:xfrm>
        </p:spPr>
        <p:txBody>
          <a:bodyPr/>
          <a:lstStyle/>
          <a:p>
            <a:pPr>
              <a:buFont typeface="Wingdings" panose="05000000000000000000" pitchFamily="2" charset="2"/>
              <a:buChar char="v"/>
            </a:pPr>
            <a:r>
              <a:rPr lang="en-US" dirty="0"/>
              <a:t>Atmospheric circulation conditions (mean sea level pressure and geopotential height)</a:t>
            </a:r>
          </a:p>
          <a:p>
            <a:pPr>
              <a:buFont typeface="Wingdings" panose="05000000000000000000" pitchFamily="2" charset="2"/>
              <a:buChar char="v"/>
            </a:pPr>
            <a:r>
              <a:rPr lang="en-US" dirty="0"/>
              <a:t>State of surface climate (air temperature and precipitation)</a:t>
            </a:r>
          </a:p>
          <a:p>
            <a:pPr>
              <a:buFont typeface="Wingdings" panose="05000000000000000000" pitchFamily="2" charset="2"/>
              <a:buChar char="v"/>
            </a:pPr>
            <a:r>
              <a:rPr lang="en-US" dirty="0"/>
              <a:t>Sea ice characteristic analysis</a:t>
            </a:r>
          </a:p>
          <a:p>
            <a:pPr marL="0" indent="0">
              <a:buNone/>
            </a:pPr>
            <a:r>
              <a:rPr lang="en-US" sz="1600" dirty="0"/>
              <a:t>           Ice extent</a:t>
            </a:r>
          </a:p>
          <a:p>
            <a:pPr marL="0" indent="0">
              <a:buNone/>
            </a:pPr>
            <a:r>
              <a:rPr lang="en-US" sz="1600" dirty="0"/>
              <a:t>           Ice conditions</a:t>
            </a:r>
          </a:p>
          <a:p>
            <a:pPr marL="0" indent="0">
              <a:buNone/>
            </a:pPr>
            <a:r>
              <a:rPr lang="en-US" sz="1600" dirty="0"/>
              <a:t>           Ice thickness and volume</a:t>
            </a:r>
          </a:p>
          <a:p>
            <a:pPr>
              <a:buFont typeface="Wingdings" panose="05000000000000000000" pitchFamily="2" charset="2"/>
              <a:buChar char="v"/>
            </a:pPr>
            <a:r>
              <a:rPr lang="en-US" sz="2400" dirty="0"/>
              <a:t>Solid precipitation (snow)</a:t>
            </a:r>
          </a:p>
          <a:p>
            <a:pPr>
              <a:buFont typeface="Wingdings" panose="05000000000000000000" pitchFamily="2" charset="2"/>
              <a:buChar char="v"/>
            </a:pPr>
            <a:r>
              <a:rPr lang="en-US" sz="2400" dirty="0"/>
              <a:t>Summer highlights</a:t>
            </a:r>
          </a:p>
          <a:p>
            <a:pPr>
              <a:buFont typeface="Wingdings" panose="05000000000000000000" pitchFamily="2" charset="2"/>
              <a:buChar char="v"/>
            </a:pPr>
            <a:endParaRPr lang="ru-RU" sz="1600" dirty="0"/>
          </a:p>
        </p:txBody>
      </p:sp>
      <p:sp>
        <p:nvSpPr>
          <p:cNvPr id="4" name="Номер слайда 3"/>
          <p:cNvSpPr>
            <a:spLocks noGrp="1"/>
          </p:cNvSpPr>
          <p:nvPr>
            <p:ph type="sldNum" sz="quarter" idx="11"/>
          </p:nvPr>
        </p:nvSpPr>
        <p:spPr/>
        <p:txBody>
          <a:bodyPr/>
          <a:lstStyle/>
          <a:p>
            <a:pPr>
              <a:defRPr/>
            </a:pPr>
            <a:fld id="{72800C7F-3B88-4190-8C7E-FEE22BFB0396}" type="slidenum">
              <a:rPr lang="en-CA" altLang="en-US" smtClean="0"/>
              <a:pPr>
                <a:defRPr/>
              </a:pPr>
              <a:t>2</a:t>
            </a:fld>
            <a:endParaRPr lang="en-CA" altLang="en-US"/>
          </a:p>
        </p:txBody>
      </p:sp>
    </p:spTree>
    <p:extLst>
      <p:ext uri="{BB962C8B-B14F-4D97-AF65-F5344CB8AC3E}">
        <p14:creationId xmlns:p14="http://schemas.microsoft.com/office/powerpoint/2010/main" val="4089316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3573463"/>
            <a:ext cx="8713788" cy="1367705"/>
          </a:xfrm>
        </p:spPr>
        <p:txBody>
          <a:bodyPr/>
          <a:lstStyle/>
          <a:p>
            <a:r>
              <a:rPr lang="fr-CA" sz="3600" dirty="0"/>
              <a:t>Thank you!</a:t>
            </a:r>
            <a:r>
              <a:rPr lang="ru-RU" sz="3600" dirty="0"/>
              <a:t> </a:t>
            </a:r>
            <a:r>
              <a:rPr lang="fr-CA" sz="3600" dirty="0"/>
              <a:t>Merci!</a:t>
            </a:r>
            <a:r>
              <a:rPr lang="ru-RU" sz="3600" dirty="0"/>
              <a:t> </a:t>
            </a:r>
            <a:r>
              <a:rPr lang="en-US" sz="3600" dirty="0" err="1"/>
              <a:t>Takk</a:t>
            </a:r>
            <a:r>
              <a:rPr lang="en-US" sz="3600" dirty="0"/>
              <a:t>! </a:t>
            </a:r>
            <a:r>
              <a:rPr lang="ru-RU" sz="3600" dirty="0"/>
              <a:t>Спасибо!</a:t>
            </a:r>
            <a:r>
              <a:rPr lang="en-US" sz="3600" dirty="0"/>
              <a:t> </a:t>
            </a:r>
            <a:br>
              <a:rPr lang="en-US" sz="3600" dirty="0"/>
            </a:br>
            <a:r>
              <a:rPr lang="en-US" sz="3600" dirty="0" err="1"/>
              <a:t>Tak</a:t>
            </a:r>
            <a:r>
              <a:rPr lang="en-US" sz="3600" dirty="0"/>
              <a:t>! Tack! </a:t>
            </a:r>
            <a:r>
              <a:rPr lang="en-US" sz="3600" dirty="0" err="1"/>
              <a:t>Kiitos</a:t>
            </a:r>
            <a:r>
              <a:rPr lang="en-US" sz="3600" dirty="0"/>
              <a:t>! </a:t>
            </a:r>
            <a:r>
              <a:rPr lang="is-IS" sz="3600" dirty="0"/>
              <a:t>þakka þér fyrir!</a:t>
            </a:r>
            <a:endParaRPr lang="en-US" sz="3600" dirty="0"/>
          </a:p>
        </p:txBody>
      </p:sp>
      <p:sp>
        <p:nvSpPr>
          <p:cNvPr id="4" name="Slide Number Placeholder 3"/>
          <p:cNvSpPr>
            <a:spLocks noGrp="1"/>
          </p:cNvSpPr>
          <p:nvPr>
            <p:ph type="sldNum" sz="quarter" idx="11"/>
          </p:nvPr>
        </p:nvSpPr>
        <p:spPr/>
        <p:txBody>
          <a:bodyPr/>
          <a:lstStyle/>
          <a:p>
            <a:pPr>
              <a:defRPr/>
            </a:pPr>
            <a:fld id="{C36E2F3D-ED41-402F-A89C-00C2DD08D1F9}" type="slidenum">
              <a:rPr lang="en-CA" altLang="en-US" smtClean="0"/>
              <a:pPr>
                <a:defRPr/>
              </a:pPr>
              <a:t>20</a:t>
            </a:fld>
            <a:endParaRPr lang="en-CA" altLang="en-US"/>
          </a:p>
        </p:txBody>
      </p:sp>
    </p:spTree>
    <p:extLst>
      <p:ext uri="{BB962C8B-B14F-4D97-AF65-F5344CB8AC3E}">
        <p14:creationId xmlns:p14="http://schemas.microsoft.com/office/powerpoint/2010/main" val="1202108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778796" y="1340768"/>
            <a:ext cx="4177580" cy="446449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lstStyle/>
          <a:p>
            <a:r>
              <a:rPr lang="en-US" dirty="0"/>
              <a:t>JJA 2019 atmospheric circulation </a:t>
            </a:r>
            <a:br>
              <a:rPr lang="ru-RU" dirty="0"/>
            </a:br>
            <a:endParaRPr lang="ru-RU"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5093" y="906763"/>
            <a:ext cx="2983663" cy="2666253"/>
          </a:xfrm>
        </p:spPr>
      </p:pic>
      <p:sp>
        <p:nvSpPr>
          <p:cNvPr id="4" name="Номер слайда 3"/>
          <p:cNvSpPr>
            <a:spLocks noGrp="1"/>
          </p:cNvSpPr>
          <p:nvPr>
            <p:ph type="sldNum" sz="quarter" idx="11"/>
          </p:nvPr>
        </p:nvSpPr>
        <p:spPr/>
        <p:txBody>
          <a:bodyPr/>
          <a:lstStyle/>
          <a:p>
            <a:pPr>
              <a:defRPr/>
            </a:pPr>
            <a:fld id="{72800C7F-3B88-4190-8C7E-FEE22BFB0396}" type="slidenum">
              <a:rPr lang="en-CA" altLang="en-US" smtClean="0"/>
              <a:pPr>
                <a:defRPr/>
              </a:pPr>
              <a:t>3</a:t>
            </a:fld>
            <a:endParaRPr lang="en-CA" altLang="en-US"/>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146" y="3556992"/>
            <a:ext cx="3031555" cy="2469056"/>
          </a:xfrm>
          <a:prstGeom prst="rect">
            <a:avLst/>
          </a:prstGeom>
        </p:spPr>
      </p:pic>
      <p:sp>
        <p:nvSpPr>
          <p:cNvPr id="7" name="Заголовок 1"/>
          <p:cNvSpPr txBox="1">
            <a:spLocks/>
          </p:cNvSpPr>
          <p:nvPr/>
        </p:nvSpPr>
        <p:spPr bwMode="auto">
          <a:xfrm>
            <a:off x="4211960" y="746170"/>
            <a:ext cx="8713788"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r>
              <a:rPr lang="en-US" sz="2400" kern="0" dirty="0"/>
              <a:t>Low troposphere</a:t>
            </a:r>
            <a:br>
              <a:rPr lang="ru-RU" sz="2400" kern="0" dirty="0"/>
            </a:br>
            <a:endParaRPr lang="ru-RU" sz="2400" kern="0" dirty="0"/>
          </a:p>
        </p:txBody>
      </p:sp>
      <p:sp>
        <p:nvSpPr>
          <p:cNvPr id="8" name="TextBox 7"/>
          <p:cNvSpPr txBox="1"/>
          <p:nvPr/>
        </p:nvSpPr>
        <p:spPr>
          <a:xfrm>
            <a:off x="3851920" y="1435266"/>
            <a:ext cx="3839675" cy="4031873"/>
          </a:xfrm>
          <a:prstGeom prst="rect">
            <a:avLst/>
          </a:prstGeom>
          <a:noFill/>
        </p:spPr>
        <p:txBody>
          <a:bodyPr wrap="square" rtlCol="0">
            <a:spAutoFit/>
          </a:bodyPr>
          <a:lstStyle/>
          <a:p>
            <a:pPr marL="285750" indent="-285750" algn="just">
              <a:buFont typeface="Wingdings" panose="05000000000000000000" pitchFamily="2" charset="2"/>
              <a:buChar char="v"/>
            </a:pPr>
            <a:r>
              <a:rPr lang="en-US" sz="1600" dirty="0"/>
              <a:t>Intensification of polar and subpolar anticyclones led to large positive anomalies in pressure fields. </a:t>
            </a:r>
          </a:p>
          <a:p>
            <a:pPr marL="285750" indent="-285750" algn="just">
              <a:buFont typeface="Wingdings" panose="05000000000000000000" pitchFamily="2" charset="2"/>
              <a:buChar char="v"/>
            </a:pPr>
            <a:endParaRPr lang="en-US" sz="1600" dirty="0"/>
          </a:p>
          <a:p>
            <a:pPr marL="285750" indent="-285750" algn="just">
              <a:buFont typeface="Wingdings" panose="05000000000000000000" pitchFamily="2" charset="2"/>
              <a:buChar char="v"/>
            </a:pPr>
            <a:r>
              <a:rPr lang="en-US" sz="1600" dirty="0"/>
              <a:t>Record high pressure was observed in parts of Greenland, Alaska and Siberia. </a:t>
            </a:r>
          </a:p>
          <a:p>
            <a:pPr marL="285750" indent="-285750" algn="just">
              <a:buFont typeface="Wingdings" panose="05000000000000000000" pitchFamily="2" charset="2"/>
              <a:buChar char="v"/>
            </a:pPr>
            <a:endParaRPr lang="en-US" sz="1600" dirty="0"/>
          </a:p>
          <a:p>
            <a:pPr marL="285750" indent="-285750" algn="just">
              <a:buFont typeface="Wingdings" panose="05000000000000000000" pitchFamily="2" charset="2"/>
              <a:buChar char="v"/>
            </a:pPr>
            <a:r>
              <a:rPr lang="en-US" sz="1600" dirty="0"/>
              <a:t>Atlantic cyclones moved along Arctic sea coast and frequently were blocked in North of European Territory of Russia where   low pressure system had been persisted with notable negative anomalies. </a:t>
            </a:r>
            <a:endParaRPr lang="ru-RU" sz="1600" dirty="0"/>
          </a:p>
        </p:txBody>
      </p:sp>
      <p:sp>
        <p:nvSpPr>
          <p:cNvPr id="10" name="Прямоугольник 9"/>
          <p:cNvSpPr/>
          <p:nvPr/>
        </p:nvSpPr>
        <p:spPr>
          <a:xfrm>
            <a:off x="362896" y="891559"/>
            <a:ext cx="3128054" cy="511928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5004048" y="5983956"/>
            <a:ext cx="4333161" cy="307777"/>
          </a:xfrm>
          <a:prstGeom prst="rect">
            <a:avLst/>
          </a:prstGeom>
          <a:noFill/>
        </p:spPr>
        <p:txBody>
          <a:bodyPr wrap="square" rtlCol="0">
            <a:spAutoFit/>
          </a:bodyPr>
          <a:lstStyle/>
          <a:p>
            <a:r>
              <a:rPr lang="en-US" sz="1400" dirty="0"/>
              <a:t>HMC, Moscow/  NCEP/NCAR reanalysis</a:t>
            </a:r>
            <a:endParaRPr lang="ru-RU" sz="1400" dirty="0"/>
          </a:p>
        </p:txBody>
      </p:sp>
    </p:spTree>
    <p:extLst>
      <p:ext uri="{BB962C8B-B14F-4D97-AF65-F5344CB8AC3E}">
        <p14:creationId xmlns:p14="http://schemas.microsoft.com/office/powerpoint/2010/main" val="311131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3762078" y="1191597"/>
            <a:ext cx="4719660" cy="367240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lstStyle/>
          <a:p>
            <a:r>
              <a:rPr lang="en-US" dirty="0"/>
              <a:t>JJA 2019 atmospheric circulation </a:t>
            </a:r>
            <a:br>
              <a:rPr lang="ru-RU" dirty="0"/>
            </a:br>
            <a:endParaRPr lang="ru-RU" dirty="0"/>
          </a:p>
        </p:txBody>
      </p:sp>
      <p:sp>
        <p:nvSpPr>
          <p:cNvPr id="4" name="Номер слайда 3"/>
          <p:cNvSpPr>
            <a:spLocks noGrp="1"/>
          </p:cNvSpPr>
          <p:nvPr>
            <p:ph type="sldNum" sz="quarter" idx="11"/>
          </p:nvPr>
        </p:nvSpPr>
        <p:spPr/>
        <p:txBody>
          <a:bodyPr/>
          <a:lstStyle/>
          <a:p>
            <a:pPr>
              <a:defRPr/>
            </a:pPr>
            <a:fld id="{72800C7F-3B88-4190-8C7E-FEE22BFB0396}" type="slidenum">
              <a:rPr lang="en-CA" altLang="en-US" smtClean="0"/>
              <a:pPr>
                <a:defRPr/>
              </a:pPr>
              <a:t>4</a:t>
            </a:fld>
            <a:endParaRPr lang="en-CA" altLang="en-US"/>
          </a:p>
        </p:txBody>
      </p:sp>
      <p:sp>
        <p:nvSpPr>
          <p:cNvPr id="7" name="Заголовок 1"/>
          <p:cNvSpPr txBox="1">
            <a:spLocks/>
          </p:cNvSpPr>
          <p:nvPr/>
        </p:nvSpPr>
        <p:spPr bwMode="auto">
          <a:xfrm>
            <a:off x="4211960" y="592712"/>
            <a:ext cx="8713788"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r>
              <a:rPr lang="en-US" sz="2400" kern="0" dirty="0"/>
              <a:t>Middle troposphere</a:t>
            </a:r>
            <a:br>
              <a:rPr lang="ru-RU" sz="2400" kern="0" dirty="0"/>
            </a:br>
            <a:endParaRPr lang="ru-RU" sz="2400" kern="0" dirty="0"/>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903979"/>
            <a:ext cx="2744701" cy="2744701"/>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3571583"/>
            <a:ext cx="2736181" cy="2584843"/>
          </a:xfrm>
          <a:prstGeom prst="rect">
            <a:avLst/>
          </a:prstGeom>
        </p:spPr>
      </p:pic>
      <p:sp>
        <p:nvSpPr>
          <p:cNvPr id="10" name="TextBox 9"/>
          <p:cNvSpPr txBox="1"/>
          <p:nvPr/>
        </p:nvSpPr>
        <p:spPr>
          <a:xfrm>
            <a:off x="3762078" y="1384874"/>
            <a:ext cx="4668026" cy="3046988"/>
          </a:xfrm>
          <a:prstGeom prst="rect">
            <a:avLst/>
          </a:prstGeom>
          <a:noFill/>
        </p:spPr>
        <p:txBody>
          <a:bodyPr wrap="square" rtlCol="0">
            <a:spAutoFit/>
          </a:bodyPr>
          <a:lstStyle/>
          <a:p>
            <a:pPr marL="285750" indent="-285750" algn="just">
              <a:buFont typeface="Wingdings" panose="05000000000000000000" pitchFamily="2" charset="2"/>
              <a:buChar char="v"/>
            </a:pPr>
            <a:r>
              <a:rPr lang="en-US" sz="1600" dirty="0"/>
              <a:t>High pressure system was intensified over Greenland, central Arctic, North Siberia, and North of Pacific ocean by tropospheric Atlantic, Pacific and West Siberia ridges.  </a:t>
            </a:r>
          </a:p>
          <a:p>
            <a:pPr marL="285750" indent="-285750" algn="just">
              <a:buFont typeface="Wingdings" panose="05000000000000000000" pitchFamily="2" charset="2"/>
              <a:buChar char="v"/>
            </a:pPr>
            <a:endParaRPr lang="en-US" sz="1600" dirty="0"/>
          </a:p>
          <a:p>
            <a:pPr marL="285750" indent="-285750" algn="just">
              <a:buFont typeface="Wingdings" panose="05000000000000000000" pitchFamily="2" charset="2"/>
              <a:buChar char="v"/>
            </a:pPr>
            <a:r>
              <a:rPr lang="en-US" sz="1600" dirty="0"/>
              <a:t>The dominance of meridional form of circulation in the middle troposphere has been observed. </a:t>
            </a:r>
          </a:p>
          <a:p>
            <a:pPr marL="285750" indent="-285750" algn="just">
              <a:buFont typeface="Wingdings" panose="05000000000000000000" pitchFamily="2" charset="2"/>
              <a:buChar char="v"/>
            </a:pPr>
            <a:endParaRPr lang="en-US" sz="1600" dirty="0"/>
          </a:p>
          <a:p>
            <a:pPr marL="285750" indent="-285750" algn="just">
              <a:buFont typeface="Wingdings" panose="05000000000000000000" pitchFamily="2" charset="2"/>
              <a:buChar char="v"/>
            </a:pPr>
            <a:r>
              <a:rPr lang="en-US" sz="1600" dirty="0"/>
              <a:t>Polar vortex was weak and separated into two low-pressure zones (north of Canada, north of Siberia). </a:t>
            </a:r>
            <a:endParaRPr lang="ru-RU" sz="1600" dirty="0"/>
          </a:p>
        </p:txBody>
      </p:sp>
      <p:sp>
        <p:nvSpPr>
          <p:cNvPr id="12" name="Прямоугольник 11"/>
          <p:cNvSpPr/>
          <p:nvPr/>
        </p:nvSpPr>
        <p:spPr>
          <a:xfrm>
            <a:off x="343615" y="961805"/>
            <a:ext cx="3128054" cy="511928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5292080" y="5877272"/>
            <a:ext cx="4333161" cy="307777"/>
          </a:xfrm>
          <a:prstGeom prst="rect">
            <a:avLst/>
          </a:prstGeom>
          <a:noFill/>
        </p:spPr>
        <p:txBody>
          <a:bodyPr wrap="square" rtlCol="0">
            <a:spAutoFit/>
          </a:bodyPr>
          <a:lstStyle/>
          <a:p>
            <a:r>
              <a:rPr lang="en-US" sz="1400" dirty="0"/>
              <a:t>HMC, Moscow/  NCEP/NCAR reanalysis</a:t>
            </a:r>
            <a:endParaRPr lang="ru-RU" sz="1400" dirty="0"/>
          </a:p>
        </p:txBody>
      </p:sp>
    </p:spTree>
    <p:extLst>
      <p:ext uri="{BB962C8B-B14F-4D97-AF65-F5344CB8AC3E}">
        <p14:creationId xmlns:p14="http://schemas.microsoft.com/office/powerpoint/2010/main" val="714557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5291386" y="1522106"/>
            <a:ext cx="3277145" cy="25202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lstStyle/>
          <a:p>
            <a:r>
              <a:rPr lang="en-US" dirty="0"/>
              <a:t>JJA 2019 atmospheric circulation </a:t>
            </a:r>
            <a:br>
              <a:rPr lang="ru-RU" dirty="0"/>
            </a:br>
            <a:endParaRPr lang="ru-RU" dirty="0"/>
          </a:p>
        </p:txBody>
      </p:sp>
      <p:sp>
        <p:nvSpPr>
          <p:cNvPr id="4" name="Номер слайда 3"/>
          <p:cNvSpPr>
            <a:spLocks noGrp="1"/>
          </p:cNvSpPr>
          <p:nvPr>
            <p:ph type="sldNum" sz="quarter" idx="11"/>
          </p:nvPr>
        </p:nvSpPr>
        <p:spPr/>
        <p:txBody>
          <a:bodyPr/>
          <a:lstStyle/>
          <a:p>
            <a:pPr>
              <a:defRPr/>
            </a:pPr>
            <a:fld id="{72800C7F-3B88-4190-8C7E-FEE22BFB0396}" type="slidenum">
              <a:rPr lang="en-CA" altLang="en-US" smtClean="0"/>
              <a:pPr>
                <a:defRPr/>
              </a:pPr>
              <a:t>5</a:t>
            </a:fld>
            <a:endParaRPr lang="en-CA" altLang="en-US"/>
          </a:p>
        </p:txBody>
      </p:sp>
      <p:sp>
        <p:nvSpPr>
          <p:cNvPr id="7" name="Заголовок 1"/>
          <p:cNvSpPr txBox="1">
            <a:spLocks/>
          </p:cNvSpPr>
          <p:nvPr/>
        </p:nvSpPr>
        <p:spPr bwMode="auto">
          <a:xfrm>
            <a:off x="4211960" y="746170"/>
            <a:ext cx="8713788"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r>
              <a:rPr lang="en-US" sz="2400" kern="0" dirty="0"/>
              <a:t>Upper troposphere and</a:t>
            </a:r>
          </a:p>
          <a:p>
            <a:r>
              <a:rPr lang="en-US" sz="2400" kern="0" dirty="0"/>
              <a:t>low stratosphere</a:t>
            </a:r>
            <a:br>
              <a:rPr lang="ru-RU" sz="2400" kern="0" dirty="0"/>
            </a:br>
            <a:endParaRPr lang="ru-RU" sz="2400" kern="0"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233" y="1418540"/>
            <a:ext cx="2375838" cy="2375838"/>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750" y="3699985"/>
            <a:ext cx="2358957" cy="2358957"/>
          </a:xfrm>
          <a:prstGeom prst="rect">
            <a:avLst/>
          </a:prstGeom>
        </p:spPr>
      </p:pic>
      <p:sp>
        <p:nvSpPr>
          <p:cNvPr id="10" name="TextBox 9"/>
          <p:cNvSpPr txBox="1"/>
          <p:nvPr/>
        </p:nvSpPr>
        <p:spPr>
          <a:xfrm>
            <a:off x="5285301" y="1636197"/>
            <a:ext cx="3097213" cy="2308324"/>
          </a:xfrm>
          <a:prstGeom prst="rect">
            <a:avLst/>
          </a:prstGeom>
          <a:noFill/>
        </p:spPr>
        <p:txBody>
          <a:bodyPr wrap="square" rtlCol="0">
            <a:spAutoFit/>
          </a:bodyPr>
          <a:lstStyle/>
          <a:p>
            <a:pPr marL="342900" indent="-342900" algn="just">
              <a:buFont typeface="Wingdings" panose="05000000000000000000" pitchFamily="2" charset="2"/>
              <a:buChar char="v"/>
            </a:pPr>
            <a:r>
              <a:rPr lang="en-US" sz="1600" dirty="0"/>
              <a:t>Location of center of stratospheric anticyclone was close to normal. </a:t>
            </a:r>
          </a:p>
          <a:p>
            <a:pPr marL="342900" indent="-342900" algn="just">
              <a:buFont typeface="Wingdings" panose="05000000000000000000" pitchFamily="2" charset="2"/>
              <a:buChar char="v"/>
            </a:pPr>
            <a:endParaRPr lang="en-US" sz="1600" dirty="0"/>
          </a:p>
          <a:p>
            <a:pPr marL="342900" indent="-342900" algn="just">
              <a:buFont typeface="Wingdings" panose="05000000000000000000" pitchFamily="2" charset="2"/>
              <a:buChar char="v"/>
            </a:pPr>
            <a:r>
              <a:rPr lang="en-US" sz="1600" dirty="0"/>
              <a:t>Near record positive geopotential anomalies were observed in the upper troposphere and low stratosphere.   </a:t>
            </a:r>
            <a:endParaRPr lang="ru-RU" sz="1600" dirty="0"/>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788" y="3647203"/>
            <a:ext cx="2303728" cy="2303728"/>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9782" y="1390346"/>
            <a:ext cx="2411739" cy="2411739"/>
          </a:xfrm>
          <a:prstGeom prst="rect">
            <a:avLst/>
          </a:prstGeom>
        </p:spPr>
      </p:pic>
      <p:sp>
        <p:nvSpPr>
          <p:cNvPr id="14" name="Прямоугольник 13"/>
          <p:cNvSpPr/>
          <p:nvPr/>
        </p:nvSpPr>
        <p:spPr>
          <a:xfrm>
            <a:off x="208414" y="1418540"/>
            <a:ext cx="4813107" cy="4640402"/>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5508104" y="5877272"/>
            <a:ext cx="4333161" cy="307777"/>
          </a:xfrm>
          <a:prstGeom prst="rect">
            <a:avLst/>
          </a:prstGeom>
          <a:noFill/>
        </p:spPr>
        <p:txBody>
          <a:bodyPr wrap="square" rtlCol="0">
            <a:spAutoFit/>
          </a:bodyPr>
          <a:lstStyle/>
          <a:p>
            <a:r>
              <a:rPr lang="en-US" sz="1400" dirty="0"/>
              <a:t>HMC, Moscow/ NCEP/NCAR reanalysis</a:t>
            </a:r>
            <a:endParaRPr lang="ru-RU" sz="1400" dirty="0"/>
          </a:p>
        </p:txBody>
      </p:sp>
    </p:spTree>
    <p:extLst>
      <p:ext uri="{BB962C8B-B14F-4D97-AF65-F5344CB8AC3E}">
        <p14:creationId xmlns:p14="http://schemas.microsoft.com/office/powerpoint/2010/main" val="42044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5794704" y="665432"/>
            <a:ext cx="3169784" cy="564328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539552" y="79680"/>
            <a:ext cx="8280920" cy="432048"/>
          </a:xfrm>
        </p:spPr>
        <p:txBody>
          <a:bodyPr/>
          <a:lstStyle/>
          <a:p>
            <a:pPr algn="ctr"/>
            <a:r>
              <a:rPr lang="en-US" sz="2400" dirty="0">
                <a:solidFill>
                  <a:schemeClr val="tx1"/>
                </a:solidFill>
              </a:rPr>
              <a:t>June – August 2019 T2m: anomalies and ranks (reanalysis)</a:t>
            </a:r>
            <a:endParaRPr lang="ru-RU" sz="2400" dirty="0">
              <a:solidFill>
                <a:schemeClr val="tx1"/>
              </a:solidFill>
            </a:endParaRPr>
          </a:p>
        </p:txBody>
      </p:sp>
      <p:sp>
        <p:nvSpPr>
          <p:cNvPr id="5" name="Прямоугольник 4"/>
          <p:cNvSpPr/>
          <p:nvPr/>
        </p:nvSpPr>
        <p:spPr>
          <a:xfrm>
            <a:off x="827584" y="620688"/>
            <a:ext cx="1738361" cy="338554"/>
          </a:xfrm>
          <a:prstGeom prst="rect">
            <a:avLst/>
          </a:prstGeom>
        </p:spPr>
        <p:txBody>
          <a:bodyPr wrap="none">
            <a:spAutoFit/>
          </a:bodyPr>
          <a:lstStyle/>
          <a:p>
            <a:r>
              <a:rPr lang="en-US" sz="1600" dirty="0">
                <a:solidFill>
                  <a:schemeClr val="accent2"/>
                </a:solidFill>
                <a:effectLst>
                  <a:outerShdw blurRad="38100" dist="38100" dir="2700000" algn="tl">
                    <a:srgbClr val="000000">
                      <a:alpha val="43137"/>
                    </a:srgbClr>
                  </a:outerShdw>
                </a:effectLst>
              </a:rPr>
              <a:t>Jun – Aug 2018 </a:t>
            </a:r>
            <a:endParaRPr lang="ru-RU" sz="1600" dirty="0">
              <a:solidFill>
                <a:schemeClr val="accent2"/>
              </a:solidFill>
              <a:effectLst>
                <a:outerShdw blurRad="38100" dist="38100" dir="2700000" algn="tl">
                  <a:srgbClr val="000000">
                    <a:alpha val="43137"/>
                  </a:srgbClr>
                </a:outerShdw>
              </a:effectLst>
            </a:endParaRPr>
          </a:p>
        </p:txBody>
      </p:sp>
      <p:sp>
        <p:nvSpPr>
          <p:cNvPr id="19" name="Прямоугольник 18"/>
          <p:cNvSpPr/>
          <p:nvPr/>
        </p:nvSpPr>
        <p:spPr>
          <a:xfrm>
            <a:off x="208414" y="646163"/>
            <a:ext cx="5228464" cy="5677599"/>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973" y="3544959"/>
            <a:ext cx="2669843" cy="2669843"/>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980728"/>
            <a:ext cx="2520280" cy="2520280"/>
          </a:xfrm>
          <a:prstGeom prst="rect">
            <a:avLst/>
          </a:prstGeom>
        </p:spPr>
      </p:pic>
      <p:sp>
        <p:nvSpPr>
          <p:cNvPr id="4" name="TextBox 3"/>
          <p:cNvSpPr txBox="1"/>
          <p:nvPr/>
        </p:nvSpPr>
        <p:spPr>
          <a:xfrm>
            <a:off x="5749268" y="798485"/>
            <a:ext cx="3087952" cy="4031873"/>
          </a:xfrm>
          <a:prstGeom prst="rect">
            <a:avLst/>
          </a:prstGeom>
          <a:noFill/>
        </p:spPr>
        <p:txBody>
          <a:bodyPr wrap="square" rtlCol="0">
            <a:spAutoFit/>
          </a:bodyPr>
          <a:lstStyle/>
          <a:p>
            <a:pPr marL="285750" indent="-285750" algn="just">
              <a:buFont typeface="Wingdings" panose="05000000000000000000" pitchFamily="2" charset="2"/>
              <a:buChar char="v"/>
            </a:pPr>
            <a:r>
              <a:rPr lang="en-US" sz="1600" dirty="0"/>
              <a:t>The summer air temperature across Arctic was above normal except northern part of Canada and north-west of Russia.</a:t>
            </a:r>
          </a:p>
          <a:p>
            <a:pPr marL="285750" indent="-285750" algn="just">
              <a:buFont typeface="Wingdings" panose="05000000000000000000" pitchFamily="2" charset="2"/>
              <a:buChar char="v"/>
            </a:pPr>
            <a:endParaRPr lang="en-US" sz="1600" dirty="0"/>
          </a:p>
          <a:p>
            <a:pPr marL="285750" indent="-285750" algn="just">
              <a:buFont typeface="Wingdings" panose="05000000000000000000" pitchFamily="2" charset="2"/>
              <a:buChar char="v"/>
            </a:pPr>
            <a:r>
              <a:rPr lang="en-US" sz="1600" dirty="0"/>
              <a:t>The most notable positive anomalies were present across of Alaska and surrounding sea,  Canadian Archipelago, North of Siberia. </a:t>
            </a:r>
          </a:p>
          <a:p>
            <a:pPr marL="285750" indent="-285750" algn="just">
              <a:buFont typeface="Wingdings" panose="05000000000000000000" pitchFamily="2" charset="2"/>
              <a:buChar char="v"/>
            </a:pPr>
            <a:endParaRPr lang="en-US" sz="1600" dirty="0"/>
          </a:p>
          <a:p>
            <a:pPr marL="285750" indent="-285750" algn="just">
              <a:buFont typeface="Wingdings" panose="05000000000000000000" pitchFamily="2" charset="2"/>
              <a:buChar char="v"/>
            </a:pPr>
            <a:r>
              <a:rPr lang="en-US" sz="1600" dirty="0"/>
              <a:t>The record temperatures were observed in East Siberia. </a:t>
            </a:r>
            <a:endParaRPr lang="ru-RU" sz="1600" dirty="0"/>
          </a:p>
        </p:txBody>
      </p:sp>
      <p:sp>
        <p:nvSpPr>
          <p:cNvPr id="12" name="TextBox 11"/>
          <p:cNvSpPr txBox="1"/>
          <p:nvPr/>
        </p:nvSpPr>
        <p:spPr>
          <a:xfrm>
            <a:off x="6084168" y="5805264"/>
            <a:ext cx="4333161" cy="523220"/>
          </a:xfrm>
          <a:prstGeom prst="rect">
            <a:avLst/>
          </a:prstGeom>
          <a:noFill/>
        </p:spPr>
        <p:txBody>
          <a:bodyPr wrap="square" rtlCol="0">
            <a:spAutoFit/>
          </a:bodyPr>
          <a:lstStyle/>
          <a:p>
            <a:r>
              <a:rPr lang="en-US" sz="1400" dirty="0"/>
              <a:t>HMC, Moscow/ AARI/ </a:t>
            </a:r>
          </a:p>
          <a:p>
            <a:r>
              <a:rPr lang="en-US" sz="1400" dirty="0"/>
              <a:t>NCEP/NCAR reanalysis</a:t>
            </a:r>
            <a:endParaRPr lang="ru-RU" sz="1400" dirty="0"/>
          </a:p>
        </p:txBody>
      </p:sp>
      <p:pic>
        <p:nvPicPr>
          <p:cNvPr id="6" name="Изображение 5"/>
          <p:cNvPicPr>
            <a:picLocks noChangeAspect="1"/>
          </p:cNvPicPr>
          <p:nvPr/>
        </p:nvPicPr>
        <p:blipFill>
          <a:blip r:embed="rId4"/>
          <a:stretch>
            <a:fillRect/>
          </a:stretch>
        </p:blipFill>
        <p:spPr>
          <a:xfrm>
            <a:off x="2843808" y="980728"/>
            <a:ext cx="2520280" cy="2480276"/>
          </a:xfrm>
          <a:prstGeom prst="rect">
            <a:avLst/>
          </a:prstGeom>
        </p:spPr>
      </p:pic>
    </p:spTree>
    <p:extLst>
      <p:ext uri="{BB962C8B-B14F-4D97-AF65-F5344CB8AC3E}">
        <p14:creationId xmlns:p14="http://schemas.microsoft.com/office/powerpoint/2010/main" val="208550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04664"/>
            <a:ext cx="3924950" cy="1871935"/>
          </a:xfrm>
        </p:spPr>
        <p:txBody>
          <a:bodyPr/>
          <a:lstStyle/>
          <a:p>
            <a:pPr algn="ctr"/>
            <a:r>
              <a:rPr lang="en-US" sz="2800" dirty="0">
                <a:solidFill>
                  <a:schemeClr val="tx1"/>
                </a:solidFill>
              </a:rPr>
              <a:t>SAT anomalies by regions in 2019</a:t>
            </a:r>
            <a:br>
              <a:rPr lang="en-US" sz="2800" dirty="0">
                <a:solidFill>
                  <a:schemeClr val="tx1"/>
                </a:solidFill>
              </a:rPr>
            </a:br>
            <a:r>
              <a:rPr lang="en-US" sz="2800" dirty="0">
                <a:solidFill>
                  <a:schemeClr val="tx1"/>
                </a:solidFill>
              </a:rPr>
              <a:t>(observations)</a:t>
            </a:r>
            <a:endParaRPr lang="ru-RU" sz="2800" dirty="0">
              <a:solidFill>
                <a:schemeClr val="tx1"/>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307425666"/>
              </p:ext>
            </p:extLst>
          </p:nvPr>
        </p:nvGraphicFramePr>
        <p:xfrm>
          <a:off x="4139952" y="404664"/>
          <a:ext cx="4824535" cy="2133600"/>
        </p:xfrm>
        <a:graphic>
          <a:graphicData uri="http://schemas.openxmlformats.org/drawingml/2006/table">
            <a:tbl>
              <a:tblPr/>
              <a:tblGrid>
                <a:gridCol w="936103">
                  <a:extLst>
                    <a:ext uri="{9D8B030D-6E8A-4147-A177-3AD203B41FA5}">
                      <a16:colId xmlns:a16="http://schemas.microsoft.com/office/drawing/2014/main" val="20000"/>
                    </a:ext>
                  </a:extLst>
                </a:gridCol>
                <a:gridCol w="667515">
                  <a:extLst>
                    <a:ext uri="{9D8B030D-6E8A-4147-A177-3AD203B41FA5}">
                      <a16:colId xmlns:a16="http://schemas.microsoft.com/office/drawing/2014/main" val="20001"/>
                    </a:ext>
                  </a:extLst>
                </a:gridCol>
                <a:gridCol w="700637">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1224136">
                  <a:extLst>
                    <a:ext uri="{9D8B030D-6E8A-4147-A177-3AD203B41FA5}">
                      <a16:colId xmlns:a16="http://schemas.microsoft.com/office/drawing/2014/main" val="20004"/>
                    </a:ext>
                  </a:extLst>
                </a:gridCol>
              </a:tblGrid>
              <a:tr h="0">
                <a:tc>
                  <a:txBody>
                    <a:bodyPr/>
                    <a:lstStyle/>
                    <a:p>
                      <a:pPr>
                        <a:spcAft>
                          <a:spcPts val="0"/>
                        </a:spcAft>
                      </a:pPr>
                      <a:r>
                        <a:rPr lang="en-US" sz="1400" dirty="0">
                          <a:effectLst/>
                          <a:latin typeface="+mj-lt"/>
                          <a:ea typeface="Times New Roman"/>
                        </a:rPr>
                        <a:t>Region</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mj-lt"/>
                          <a:ea typeface="Times New Roman"/>
                        </a:rPr>
                        <a:t>Anomaly</a:t>
                      </a:r>
                      <a:endParaRPr lang="ru-RU" sz="140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mj-lt"/>
                          <a:ea typeface="Times New Roman"/>
                        </a:rPr>
                        <a:t>Anomaly number in row</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mj-lt"/>
                          <a:ea typeface="Times New Roman"/>
                        </a:rPr>
                        <a:t>The warmest year</a:t>
                      </a:r>
                      <a:r>
                        <a:rPr lang="ru-RU" sz="1400" dirty="0">
                          <a:effectLst/>
                          <a:latin typeface="+mj-lt"/>
                          <a:ea typeface="Times New Roman"/>
                        </a:rPr>
                        <a:t> (</a:t>
                      </a:r>
                      <a:r>
                        <a:rPr lang="en-US" sz="1400" dirty="0">
                          <a:effectLst/>
                          <a:latin typeface="+mj-lt"/>
                          <a:ea typeface="Times New Roman"/>
                        </a:rPr>
                        <a:t>anomaly</a:t>
                      </a:r>
                      <a:r>
                        <a:rPr lang="ru-RU" sz="1400" dirty="0">
                          <a:effectLst/>
                          <a:latin typeface="+mj-lt"/>
                          <a:ea typeface="Times New Roman"/>
                        </a:rPr>
                        <a:t>)</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effectLst/>
                          <a:latin typeface="+mj-lt"/>
                          <a:ea typeface="Times New Roman"/>
                        </a:rPr>
                        <a:t>The coldest year</a:t>
                      </a:r>
                      <a:r>
                        <a:rPr lang="ru-RU" sz="1400">
                          <a:effectLst/>
                          <a:latin typeface="+mj-lt"/>
                          <a:ea typeface="Times New Roman"/>
                        </a:rPr>
                        <a:t> (</a:t>
                      </a:r>
                      <a:r>
                        <a:rPr lang="en-US" sz="1400">
                          <a:effectLst/>
                          <a:latin typeface="+mj-lt"/>
                          <a:ea typeface="Times New Roman"/>
                        </a:rPr>
                        <a:t>anomaly</a:t>
                      </a:r>
                      <a:r>
                        <a:rPr lang="ru-RU" sz="1400">
                          <a:effectLst/>
                          <a:latin typeface="+mj-lt"/>
                          <a:ea typeface="Times New Roman"/>
                        </a:rPr>
                        <a:t>)</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spcAft>
                          <a:spcPts val="0"/>
                        </a:spcAft>
                      </a:pPr>
                      <a:r>
                        <a:rPr lang="en-US" sz="1400">
                          <a:effectLst/>
                          <a:latin typeface="+mj-lt"/>
                          <a:ea typeface="MS Mincho"/>
                        </a:rPr>
                        <a:t>Atlantic</a:t>
                      </a:r>
                      <a:endParaRPr lang="ru-RU" sz="140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mj-lt"/>
                          <a:ea typeface="MS Mincho"/>
                          <a:cs typeface="Arial" panose="020B0604020202020204" pitchFamily="34" charset="0"/>
                        </a:rPr>
                        <a:t>1,5</a:t>
                      </a:r>
                      <a:endParaRPr lang="ru-RU" sz="1400" dirty="0">
                        <a:effectLst/>
                        <a:latin typeface="+mj-lt"/>
                        <a:ea typeface="Times New Roman"/>
                        <a:cs typeface="Arial" panose="020B0604020202020204" pitchFamily="34"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mj-lt"/>
                          <a:ea typeface="MS Mincho"/>
                        </a:rPr>
                        <a:t>3</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effectLst/>
                          <a:latin typeface="+mj-lt"/>
                          <a:ea typeface="MS Mincho"/>
                        </a:rPr>
                        <a:t>2003 (1,9)</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effectLst/>
                          <a:latin typeface="+mj-lt"/>
                          <a:ea typeface="MS Mincho"/>
                        </a:rPr>
                        <a:t>1965 (-0,7)</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spcAft>
                          <a:spcPts val="0"/>
                        </a:spcAft>
                      </a:pPr>
                      <a:r>
                        <a:rPr lang="en-US" sz="1400">
                          <a:effectLst/>
                          <a:latin typeface="+mj-lt"/>
                          <a:ea typeface="MS Mincho"/>
                        </a:rPr>
                        <a:t>N Europe</a:t>
                      </a:r>
                      <a:endParaRPr lang="ru-RU" sz="140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effectLst/>
                          <a:latin typeface="+mj-lt"/>
                          <a:ea typeface="MS Mincho"/>
                          <a:cs typeface="Arial" panose="020B0604020202020204" pitchFamily="34" charset="0"/>
                        </a:rPr>
                        <a:t>0,0</a:t>
                      </a:r>
                      <a:endParaRPr lang="ru-RU" sz="1400" dirty="0">
                        <a:effectLst/>
                        <a:latin typeface="+mj-lt"/>
                        <a:ea typeface="Times New Roman"/>
                        <a:cs typeface="Arial" panose="020B0604020202020204" pitchFamily="34"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mj-lt"/>
                          <a:ea typeface="MS Mincho"/>
                        </a:rPr>
                        <a:t>20</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effectLst/>
                          <a:latin typeface="+mj-lt"/>
                          <a:ea typeface="MS Mincho"/>
                        </a:rPr>
                        <a:t>2013 (2,8)</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effectLst/>
                          <a:latin typeface="+mj-lt"/>
                          <a:ea typeface="MS Mincho"/>
                        </a:rPr>
                        <a:t>1969 (-1,6)</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spcAft>
                          <a:spcPts val="0"/>
                        </a:spcAft>
                      </a:pPr>
                      <a:r>
                        <a:rPr lang="en-US" sz="1400">
                          <a:effectLst/>
                          <a:latin typeface="+mj-lt"/>
                          <a:ea typeface="MS Mincho"/>
                        </a:rPr>
                        <a:t>West Siberia</a:t>
                      </a:r>
                      <a:endParaRPr lang="ru-RU" sz="140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mj-lt"/>
                          <a:ea typeface="MS Mincho"/>
                          <a:cs typeface="Arial" panose="020B0604020202020204" pitchFamily="34" charset="0"/>
                        </a:rPr>
                        <a:t>1,</a:t>
                      </a:r>
                      <a:r>
                        <a:rPr lang="ru-RU" sz="1400" dirty="0">
                          <a:effectLst/>
                          <a:latin typeface="+mj-lt"/>
                          <a:ea typeface="MS Mincho"/>
                          <a:cs typeface="Arial" panose="020B0604020202020204" pitchFamily="34" charset="0"/>
                        </a:rPr>
                        <a:t>7</a:t>
                      </a:r>
                      <a:endParaRPr lang="ru-RU" sz="1400" dirty="0">
                        <a:effectLst/>
                        <a:latin typeface="+mj-lt"/>
                        <a:ea typeface="Times New Roman"/>
                        <a:cs typeface="Arial" panose="020B0604020202020204" pitchFamily="34"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effectLst/>
                          <a:latin typeface="+mj-lt"/>
                          <a:ea typeface="MS Mincho"/>
                        </a:rPr>
                        <a:t>4</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effectLst/>
                          <a:latin typeface="+mj-lt"/>
                          <a:ea typeface="MS Mincho"/>
                        </a:rPr>
                        <a:t>2016 (3,6)</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effectLst/>
                          <a:latin typeface="+mj-lt"/>
                          <a:ea typeface="MS Mincho"/>
                        </a:rPr>
                        <a:t>1968 (-1,6)</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spcAft>
                          <a:spcPts val="0"/>
                        </a:spcAft>
                      </a:pPr>
                      <a:r>
                        <a:rPr lang="en-US" sz="1400" b="1" dirty="0">
                          <a:solidFill>
                            <a:srgbClr val="FF0000"/>
                          </a:solidFill>
                          <a:effectLst/>
                          <a:latin typeface="+mj-lt"/>
                          <a:ea typeface="MS Mincho"/>
                        </a:rPr>
                        <a:t>East Siberia</a:t>
                      </a:r>
                      <a:endParaRPr lang="ru-RU" sz="1400" b="1" dirty="0">
                        <a:solidFill>
                          <a:srgbClr val="FF0000"/>
                        </a:solidFill>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solidFill>
                            <a:srgbClr val="FF0000"/>
                          </a:solidFill>
                          <a:effectLst/>
                          <a:latin typeface="+mj-lt"/>
                          <a:ea typeface="MS Mincho"/>
                          <a:cs typeface="Arial" panose="020B0604020202020204" pitchFamily="34" charset="0"/>
                        </a:rPr>
                        <a:t>2,9</a:t>
                      </a:r>
                      <a:endParaRPr lang="ru-RU" sz="1400" dirty="0">
                        <a:solidFill>
                          <a:srgbClr val="FF0000"/>
                        </a:solidFill>
                        <a:effectLst/>
                        <a:latin typeface="+mj-lt"/>
                        <a:ea typeface="Times New Roman"/>
                        <a:cs typeface="Arial" panose="020B0604020202020204" pitchFamily="34"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solidFill>
                            <a:srgbClr val="FF0000"/>
                          </a:solidFill>
                          <a:effectLst/>
                          <a:latin typeface="+mj-lt"/>
                          <a:ea typeface="MS Mincho"/>
                        </a:rPr>
                        <a:t>1</a:t>
                      </a:r>
                      <a:endParaRPr lang="ru-RU" sz="1400" dirty="0">
                        <a:solidFill>
                          <a:srgbClr val="FF0000"/>
                        </a:solidFill>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effectLst/>
                          <a:latin typeface="+mj-lt"/>
                          <a:ea typeface="MS Mincho"/>
                        </a:rPr>
                        <a:t>2019 (2,9)</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effectLst/>
                          <a:latin typeface="+mj-lt"/>
                          <a:ea typeface="MS Mincho"/>
                        </a:rPr>
                        <a:t>1989 (-1,2)</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spcAft>
                          <a:spcPts val="0"/>
                        </a:spcAft>
                      </a:pPr>
                      <a:r>
                        <a:rPr lang="en-US" sz="1400">
                          <a:effectLst/>
                          <a:latin typeface="+mj-lt"/>
                          <a:ea typeface="MS Mincho"/>
                        </a:rPr>
                        <a:t>Chukchi</a:t>
                      </a:r>
                      <a:endParaRPr lang="ru-RU" sz="140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mj-lt"/>
                          <a:ea typeface="MS Mincho"/>
                          <a:cs typeface="Arial" panose="020B0604020202020204" pitchFamily="34" charset="0"/>
                        </a:rPr>
                        <a:t>2,7</a:t>
                      </a:r>
                      <a:endParaRPr lang="ru-RU" sz="1400" dirty="0">
                        <a:effectLst/>
                        <a:latin typeface="+mj-lt"/>
                        <a:ea typeface="Times New Roman"/>
                        <a:cs typeface="Arial" panose="020B0604020202020204" pitchFamily="34"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mj-lt"/>
                          <a:ea typeface="MS Mincho"/>
                        </a:rPr>
                        <a:t>2</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effectLst/>
                          <a:latin typeface="+mj-lt"/>
                          <a:ea typeface="MS Mincho"/>
                        </a:rPr>
                        <a:t>2007 (2,9)</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effectLst/>
                          <a:latin typeface="+mj-lt"/>
                          <a:ea typeface="MS Mincho"/>
                        </a:rPr>
                        <a:t>1949 (-1,3)</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spcAft>
                          <a:spcPts val="0"/>
                        </a:spcAft>
                      </a:pPr>
                      <a:r>
                        <a:rPr lang="en-US" sz="1400">
                          <a:effectLst/>
                          <a:latin typeface="+mj-lt"/>
                          <a:ea typeface="MS Mincho"/>
                        </a:rPr>
                        <a:t>Alaska</a:t>
                      </a:r>
                      <a:endParaRPr lang="ru-RU" sz="140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effectLst/>
                          <a:latin typeface="+mj-lt"/>
                          <a:ea typeface="MS Mincho"/>
                          <a:cs typeface="Arial" panose="020B0604020202020204" pitchFamily="34" charset="0"/>
                        </a:rPr>
                        <a:t>1,9</a:t>
                      </a:r>
                      <a:endParaRPr lang="ru-RU" sz="1400" dirty="0">
                        <a:effectLst/>
                        <a:latin typeface="+mj-lt"/>
                        <a:ea typeface="Times New Roman"/>
                        <a:cs typeface="Arial" panose="020B0604020202020204" pitchFamily="34"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mj-lt"/>
                          <a:ea typeface="MS Mincho"/>
                        </a:rPr>
                        <a:t>2</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effectLst/>
                          <a:latin typeface="+mj-lt"/>
                          <a:ea typeface="MS Mincho"/>
                        </a:rPr>
                        <a:t>2004 (2,9)</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effectLst/>
                          <a:latin typeface="+mj-lt"/>
                          <a:ea typeface="MS Mincho"/>
                        </a:rPr>
                        <a:t>1945, 1955 (-1,3)</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spcAft>
                          <a:spcPts val="0"/>
                        </a:spcAft>
                      </a:pPr>
                      <a:r>
                        <a:rPr lang="en-US" sz="1400" dirty="0">
                          <a:effectLst/>
                          <a:latin typeface="+mj-lt"/>
                          <a:ea typeface="MS Mincho"/>
                        </a:rPr>
                        <a:t>Canadian</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effectLst/>
                          <a:latin typeface="+mj-lt"/>
                          <a:ea typeface="MS Mincho"/>
                          <a:cs typeface="Arial" panose="020B0604020202020204" pitchFamily="34" charset="0"/>
                        </a:rPr>
                        <a:t>1,</a:t>
                      </a:r>
                      <a:r>
                        <a:rPr lang="ru-RU" sz="1400" dirty="0">
                          <a:effectLst/>
                          <a:latin typeface="+mj-lt"/>
                          <a:ea typeface="MS Mincho"/>
                          <a:cs typeface="Arial" panose="020B0604020202020204" pitchFamily="34" charset="0"/>
                        </a:rPr>
                        <a:t>7</a:t>
                      </a:r>
                      <a:endParaRPr lang="ru-RU" sz="1400" dirty="0">
                        <a:effectLst/>
                        <a:latin typeface="+mj-lt"/>
                        <a:ea typeface="Times New Roman"/>
                        <a:cs typeface="Arial" panose="020B0604020202020204" pitchFamily="34"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effectLst/>
                          <a:latin typeface="+mj-lt"/>
                          <a:ea typeface="MS Mincho"/>
                        </a:rPr>
                        <a:t>5</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effectLst/>
                          <a:latin typeface="+mj-lt"/>
                          <a:ea typeface="MS Mincho"/>
                        </a:rPr>
                        <a:t>2012 (2,3)</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dirty="0">
                          <a:effectLst/>
                          <a:latin typeface="+mj-lt"/>
                          <a:ea typeface="MS Mincho"/>
                        </a:rPr>
                        <a:t>1972 (-1,6)</a:t>
                      </a:r>
                      <a:endParaRPr lang="ru-RU" sz="1400"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 name="TextBox 4"/>
          <p:cNvSpPr txBox="1"/>
          <p:nvPr/>
        </p:nvSpPr>
        <p:spPr>
          <a:xfrm>
            <a:off x="699308" y="2745795"/>
            <a:ext cx="1656184" cy="323165"/>
          </a:xfrm>
          <a:prstGeom prst="rect">
            <a:avLst/>
          </a:prstGeom>
          <a:solidFill>
            <a:schemeClr val="bg1"/>
          </a:solidFill>
        </p:spPr>
        <p:txBody>
          <a:bodyPr wrap="square" rtlCol="0">
            <a:spAutoFit/>
          </a:bodyPr>
          <a:lstStyle/>
          <a:p>
            <a:pPr algn="ctr"/>
            <a:r>
              <a:rPr lang="en-CA" sz="1500" dirty="0">
                <a:solidFill>
                  <a:srgbClr val="FF0000"/>
                </a:solidFill>
              </a:rPr>
              <a:t>1</a:t>
            </a:r>
            <a:r>
              <a:rPr lang="en-CA" sz="1500" dirty="0"/>
              <a:t>- Atlantic</a:t>
            </a:r>
            <a:endParaRPr lang="en-US" sz="1500" dirty="0"/>
          </a:p>
        </p:txBody>
      </p:sp>
      <p:sp>
        <p:nvSpPr>
          <p:cNvPr id="10" name="TextBox 9"/>
          <p:cNvSpPr txBox="1"/>
          <p:nvPr/>
        </p:nvSpPr>
        <p:spPr>
          <a:xfrm>
            <a:off x="2699792" y="2817803"/>
            <a:ext cx="1656184" cy="323165"/>
          </a:xfrm>
          <a:prstGeom prst="rect">
            <a:avLst/>
          </a:prstGeom>
          <a:solidFill>
            <a:schemeClr val="bg1"/>
          </a:solidFill>
        </p:spPr>
        <p:txBody>
          <a:bodyPr wrap="square" rtlCol="0">
            <a:spAutoFit/>
          </a:bodyPr>
          <a:lstStyle/>
          <a:p>
            <a:pPr algn="ctr"/>
            <a:r>
              <a:rPr lang="en-CA" sz="1500" dirty="0">
                <a:solidFill>
                  <a:srgbClr val="FF0000"/>
                </a:solidFill>
              </a:rPr>
              <a:t>2</a:t>
            </a:r>
            <a:r>
              <a:rPr lang="en-CA" sz="1500" dirty="0"/>
              <a:t> - N Europe</a:t>
            </a:r>
            <a:endParaRPr lang="en-US" sz="1500" dirty="0"/>
          </a:p>
        </p:txBody>
      </p:sp>
      <p:sp>
        <p:nvSpPr>
          <p:cNvPr id="11" name="TextBox 10"/>
          <p:cNvSpPr txBox="1"/>
          <p:nvPr/>
        </p:nvSpPr>
        <p:spPr>
          <a:xfrm>
            <a:off x="5107632" y="2924944"/>
            <a:ext cx="1656184" cy="323165"/>
          </a:xfrm>
          <a:prstGeom prst="rect">
            <a:avLst/>
          </a:prstGeom>
          <a:solidFill>
            <a:schemeClr val="bg1"/>
          </a:solidFill>
        </p:spPr>
        <p:txBody>
          <a:bodyPr wrap="square" rtlCol="0">
            <a:spAutoFit/>
          </a:bodyPr>
          <a:lstStyle/>
          <a:p>
            <a:pPr algn="ctr"/>
            <a:r>
              <a:rPr lang="en-CA" sz="1500" dirty="0">
                <a:solidFill>
                  <a:srgbClr val="FF0000"/>
                </a:solidFill>
              </a:rPr>
              <a:t>5</a:t>
            </a:r>
            <a:r>
              <a:rPr lang="en-CA" sz="1500" dirty="0"/>
              <a:t> - Chukchi</a:t>
            </a:r>
            <a:endParaRPr lang="en-US" sz="1500" dirty="0"/>
          </a:p>
        </p:txBody>
      </p:sp>
      <p:sp>
        <p:nvSpPr>
          <p:cNvPr id="12" name="TextBox 11"/>
          <p:cNvSpPr txBox="1"/>
          <p:nvPr/>
        </p:nvSpPr>
        <p:spPr>
          <a:xfrm>
            <a:off x="7236296" y="2961819"/>
            <a:ext cx="1656184" cy="323165"/>
          </a:xfrm>
          <a:prstGeom prst="rect">
            <a:avLst/>
          </a:prstGeom>
          <a:solidFill>
            <a:schemeClr val="bg1"/>
          </a:solidFill>
        </p:spPr>
        <p:txBody>
          <a:bodyPr wrap="square" rtlCol="0">
            <a:spAutoFit/>
          </a:bodyPr>
          <a:lstStyle/>
          <a:p>
            <a:pPr algn="ctr"/>
            <a:r>
              <a:rPr lang="en-CA" sz="1500" dirty="0">
                <a:solidFill>
                  <a:srgbClr val="FF0000"/>
                </a:solidFill>
              </a:rPr>
              <a:t>6</a:t>
            </a:r>
            <a:r>
              <a:rPr lang="en-CA" sz="1500" dirty="0"/>
              <a:t> - Alaska</a:t>
            </a:r>
            <a:endParaRPr lang="en-US" sz="1500" dirty="0"/>
          </a:p>
        </p:txBody>
      </p:sp>
      <p:sp>
        <p:nvSpPr>
          <p:cNvPr id="13" name="TextBox 12"/>
          <p:cNvSpPr txBox="1"/>
          <p:nvPr/>
        </p:nvSpPr>
        <p:spPr>
          <a:xfrm>
            <a:off x="539552" y="5877272"/>
            <a:ext cx="1656184" cy="323165"/>
          </a:xfrm>
          <a:prstGeom prst="rect">
            <a:avLst/>
          </a:prstGeom>
          <a:solidFill>
            <a:schemeClr val="bg1"/>
          </a:solidFill>
        </p:spPr>
        <p:txBody>
          <a:bodyPr wrap="square" rtlCol="0">
            <a:spAutoFit/>
          </a:bodyPr>
          <a:lstStyle/>
          <a:p>
            <a:pPr algn="ctr"/>
            <a:r>
              <a:rPr lang="en-CA" sz="1500" dirty="0">
                <a:solidFill>
                  <a:srgbClr val="FF0000"/>
                </a:solidFill>
              </a:rPr>
              <a:t>3</a:t>
            </a:r>
            <a:r>
              <a:rPr lang="en-CA" sz="1500" dirty="0"/>
              <a:t> - West Siberia</a:t>
            </a:r>
            <a:endParaRPr lang="en-US" sz="1500" dirty="0"/>
          </a:p>
        </p:txBody>
      </p:sp>
      <p:sp>
        <p:nvSpPr>
          <p:cNvPr id="14" name="TextBox 13"/>
          <p:cNvSpPr txBox="1"/>
          <p:nvPr/>
        </p:nvSpPr>
        <p:spPr>
          <a:xfrm>
            <a:off x="2627784" y="5877272"/>
            <a:ext cx="1656184" cy="323165"/>
          </a:xfrm>
          <a:prstGeom prst="rect">
            <a:avLst/>
          </a:prstGeom>
          <a:solidFill>
            <a:schemeClr val="bg1"/>
          </a:solidFill>
        </p:spPr>
        <p:txBody>
          <a:bodyPr wrap="square" rtlCol="0">
            <a:spAutoFit/>
          </a:bodyPr>
          <a:lstStyle/>
          <a:p>
            <a:pPr algn="ctr"/>
            <a:r>
              <a:rPr lang="en-CA" sz="1500" dirty="0">
                <a:solidFill>
                  <a:srgbClr val="FF0000"/>
                </a:solidFill>
              </a:rPr>
              <a:t>4</a:t>
            </a:r>
            <a:r>
              <a:rPr lang="en-CA" sz="1500" dirty="0"/>
              <a:t> - East Siberia</a:t>
            </a:r>
            <a:endParaRPr lang="en-US" sz="1500" dirty="0"/>
          </a:p>
        </p:txBody>
      </p:sp>
      <p:sp>
        <p:nvSpPr>
          <p:cNvPr id="15" name="TextBox 14"/>
          <p:cNvSpPr txBox="1"/>
          <p:nvPr/>
        </p:nvSpPr>
        <p:spPr>
          <a:xfrm>
            <a:off x="5050945" y="5877272"/>
            <a:ext cx="1656184" cy="323165"/>
          </a:xfrm>
          <a:prstGeom prst="rect">
            <a:avLst/>
          </a:prstGeom>
          <a:solidFill>
            <a:schemeClr val="bg1"/>
          </a:solidFill>
        </p:spPr>
        <p:txBody>
          <a:bodyPr wrap="square" rtlCol="0">
            <a:spAutoFit/>
          </a:bodyPr>
          <a:lstStyle/>
          <a:p>
            <a:pPr algn="ctr"/>
            <a:r>
              <a:rPr lang="en-CA" sz="1500" dirty="0">
                <a:solidFill>
                  <a:srgbClr val="FF0000"/>
                </a:solidFill>
              </a:rPr>
              <a:t>7</a:t>
            </a:r>
            <a:r>
              <a:rPr lang="en-CA" sz="1500" dirty="0"/>
              <a:t> - Canadian</a:t>
            </a:r>
            <a:endParaRPr lang="en-US" sz="1500" dirty="0"/>
          </a:p>
        </p:txBody>
      </p:sp>
      <p:sp>
        <p:nvSpPr>
          <p:cNvPr id="16" name="TextBox 15"/>
          <p:cNvSpPr txBox="1"/>
          <p:nvPr/>
        </p:nvSpPr>
        <p:spPr>
          <a:xfrm>
            <a:off x="7248873" y="5949280"/>
            <a:ext cx="1656184" cy="323165"/>
          </a:xfrm>
          <a:prstGeom prst="rect">
            <a:avLst/>
          </a:prstGeom>
          <a:solidFill>
            <a:schemeClr val="bg1"/>
          </a:solidFill>
        </p:spPr>
        <p:txBody>
          <a:bodyPr wrap="square" rtlCol="0">
            <a:spAutoFit/>
          </a:bodyPr>
          <a:lstStyle/>
          <a:p>
            <a:pPr algn="ctr"/>
            <a:r>
              <a:rPr lang="en-CA" sz="1500" dirty="0"/>
              <a:t>Zone </a:t>
            </a:r>
            <a:r>
              <a:rPr lang="en-CA" sz="1500" dirty="0">
                <a:solidFill>
                  <a:srgbClr val="FF0000"/>
                </a:solidFill>
              </a:rPr>
              <a:t>60-85 °N</a:t>
            </a:r>
            <a:endParaRPr lang="en-US" sz="1500" dirty="0">
              <a:solidFill>
                <a:srgbClr val="FF0000"/>
              </a:solidFill>
            </a:endParaRPr>
          </a:p>
        </p:txBody>
      </p:sp>
      <p:sp>
        <p:nvSpPr>
          <p:cNvPr id="6" name="Прямоугольник 5"/>
          <p:cNvSpPr/>
          <p:nvPr/>
        </p:nvSpPr>
        <p:spPr>
          <a:xfrm>
            <a:off x="6444208" y="2593472"/>
            <a:ext cx="2610010" cy="307777"/>
          </a:xfrm>
          <a:prstGeom prst="rect">
            <a:avLst/>
          </a:prstGeom>
        </p:spPr>
        <p:txBody>
          <a:bodyPr wrap="none">
            <a:spAutoFit/>
          </a:bodyPr>
          <a:lstStyle/>
          <a:p>
            <a:pPr algn="ctr"/>
            <a:r>
              <a:rPr lang="en-US" sz="1400" dirty="0"/>
              <a:t>Reference period: 1961-1990</a:t>
            </a:r>
            <a:endParaRPr lang="ru-RU" sz="1400" dirty="0"/>
          </a:p>
        </p:txBody>
      </p:sp>
      <p:sp>
        <p:nvSpPr>
          <p:cNvPr id="17" name="Прямоугольник 16"/>
          <p:cNvSpPr/>
          <p:nvPr/>
        </p:nvSpPr>
        <p:spPr>
          <a:xfrm>
            <a:off x="6300192" y="6444044"/>
            <a:ext cx="902811" cy="369332"/>
          </a:xfrm>
          <a:prstGeom prst="rect">
            <a:avLst/>
          </a:prstGeom>
          <a:solidFill>
            <a:schemeClr val="bg1"/>
          </a:solidFill>
        </p:spPr>
        <p:txBody>
          <a:bodyPr wrap="none">
            <a:spAutoFit/>
          </a:bodyPr>
          <a:lstStyle/>
          <a:p>
            <a:r>
              <a:rPr lang="en-US" sz="1800" dirty="0"/>
              <a:t>[AARI]</a:t>
            </a:r>
            <a:endParaRPr lang="ru-RU" sz="1800"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 name="Объект 3"/>
          <p:cNvGraphicFramePr>
            <a:graphicFrameLocks noChangeAspect="1"/>
          </p:cNvGraphicFramePr>
          <p:nvPr>
            <p:extLst>
              <p:ext uri="{D42A27DB-BD31-4B8C-83A1-F6EECF244321}">
                <p14:modId xmlns:p14="http://schemas.microsoft.com/office/powerpoint/2010/main" val="2436811613"/>
              </p:ext>
            </p:extLst>
          </p:nvPr>
        </p:nvGraphicFramePr>
        <p:xfrm>
          <a:off x="107504" y="2924944"/>
          <a:ext cx="2294875" cy="1525992"/>
        </p:xfrm>
        <a:graphic>
          <a:graphicData uri="http://schemas.openxmlformats.org/presentationml/2006/ole">
            <mc:AlternateContent xmlns:mc="http://schemas.openxmlformats.org/markup-compatibility/2006">
              <mc:Choice xmlns:v="urn:schemas-microsoft-com:vml" Requires="v">
                <p:oleObj spid="_x0000_s3097" name="Диаграмма" r:id="rId3" imgW="3095625" imgH="2057400" progId="Excel.Chart.8">
                  <p:embed/>
                </p:oleObj>
              </mc:Choice>
              <mc:Fallback>
                <p:oleObj name="Диаграмма" r:id="rId3" imgW="3095625" imgH="205740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924944"/>
                        <a:ext cx="2294875" cy="1525992"/>
                      </a:xfrm>
                      <a:prstGeom prst="rect">
                        <a:avLst/>
                      </a:prstGeom>
                      <a:noFill/>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9" name="Объект 8"/>
          <p:cNvGraphicFramePr>
            <a:graphicFrameLocks noChangeAspect="1"/>
          </p:cNvGraphicFramePr>
          <p:nvPr>
            <p:extLst>
              <p:ext uri="{D42A27DB-BD31-4B8C-83A1-F6EECF244321}">
                <p14:modId xmlns:p14="http://schemas.microsoft.com/office/powerpoint/2010/main" val="2171680629"/>
              </p:ext>
            </p:extLst>
          </p:nvPr>
        </p:nvGraphicFramePr>
        <p:xfrm>
          <a:off x="2339752" y="2924944"/>
          <a:ext cx="2376264" cy="1580112"/>
        </p:xfrm>
        <a:graphic>
          <a:graphicData uri="http://schemas.openxmlformats.org/presentationml/2006/ole">
            <mc:AlternateContent xmlns:mc="http://schemas.openxmlformats.org/markup-compatibility/2006">
              <mc:Choice xmlns:v="urn:schemas-microsoft-com:vml" Requires="v">
                <p:oleObj spid="_x0000_s3098" name="Диаграмма" r:id="rId5" imgW="3095625" imgH="2057400" progId="Excel.Chart.8">
                  <p:embed/>
                </p:oleObj>
              </mc:Choice>
              <mc:Fallback>
                <p:oleObj name="Диаграмма" r:id="rId5" imgW="3095625" imgH="2057400"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752" y="2924944"/>
                        <a:ext cx="2376264" cy="1580112"/>
                      </a:xfrm>
                      <a:prstGeom prst="rect">
                        <a:avLst/>
                      </a:prstGeom>
                      <a:noFill/>
                    </p:spPr>
                  </p:pic>
                </p:oleObj>
              </mc:Fallback>
            </mc:AlternateContent>
          </a:graphicData>
        </a:graphic>
      </p:graphicFrame>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9" name="Объект 18"/>
          <p:cNvGraphicFramePr>
            <a:graphicFrameLocks noChangeAspect="1"/>
          </p:cNvGraphicFramePr>
          <p:nvPr>
            <p:extLst>
              <p:ext uri="{D42A27DB-BD31-4B8C-83A1-F6EECF244321}">
                <p14:modId xmlns:p14="http://schemas.microsoft.com/office/powerpoint/2010/main" val="1896542500"/>
              </p:ext>
            </p:extLst>
          </p:nvPr>
        </p:nvGraphicFramePr>
        <p:xfrm>
          <a:off x="107504" y="4402531"/>
          <a:ext cx="2268252" cy="1508288"/>
        </p:xfrm>
        <a:graphic>
          <a:graphicData uri="http://schemas.openxmlformats.org/presentationml/2006/ole">
            <mc:AlternateContent xmlns:mc="http://schemas.openxmlformats.org/markup-compatibility/2006">
              <mc:Choice xmlns:v="urn:schemas-microsoft-com:vml" Requires="v">
                <p:oleObj spid="_x0000_s3099" name="Лист" r:id="rId7" imgW="3095625" imgH="2057400" progId="Excel.Sheet.8">
                  <p:embed/>
                </p:oleObj>
              </mc:Choice>
              <mc:Fallback>
                <p:oleObj name="Лист" r:id="rId7" imgW="3095625" imgH="2057400" progId="Excel.Shee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4402531"/>
                        <a:ext cx="2268252" cy="1508288"/>
                      </a:xfrm>
                      <a:prstGeom prst="rect">
                        <a:avLst/>
                      </a:prstGeom>
                      <a:noFill/>
                    </p:spPr>
                  </p:pic>
                </p:oleObj>
              </mc:Fallback>
            </mc:AlternateContent>
          </a:graphicData>
        </a:graphic>
      </p:graphicFrame>
      <p:pic>
        <p:nvPicPr>
          <p:cNvPr id="20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9752" y="4450890"/>
            <a:ext cx="2304256" cy="1533815"/>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8024" y="3158889"/>
            <a:ext cx="2050832" cy="1365125"/>
          </a:xfrm>
          <a:prstGeom prst="rect">
            <a:avLst/>
          </a:prstGeom>
          <a:noFill/>
          <a:extLst>
            <a:ext uri="{909E8E84-426E-40dd-AFC4-6F175D3DCCD1}">
              <a14:hiddenFill xmlns:a14="http://schemas.microsoft.com/office/drawing/2010/main" xmlns="">
                <a:solidFill>
                  <a:srgbClr val="FFFFFF"/>
                </a:solidFill>
              </a14:hiddenFill>
            </a:ext>
          </a:extLst>
        </p:spPr>
      </p:pic>
      <p:pic>
        <p:nvPicPr>
          <p:cNvPr id="205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3816" y="3212127"/>
            <a:ext cx="2056656" cy="1369001"/>
          </a:xfrm>
          <a:prstGeom prst="rect">
            <a:avLst/>
          </a:prstGeom>
          <a:noFill/>
          <a:extLst>
            <a:ext uri="{909E8E84-426E-40dd-AFC4-6F175D3DCCD1}">
              <a14:hiddenFill xmlns:a14="http://schemas.microsoft.com/office/drawing/2010/main" xmlns="">
                <a:solidFill>
                  <a:srgbClr val="FFFFFF"/>
                </a:solidFill>
              </a14:hiddenFill>
            </a:ext>
          </a:extLst>
        </p:spPr>
      </p:pic>
      <p:pic>
        <p:nvPicPr>
          <p:cNvPr id="2061"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58054" y="4581128"/>
            <a:ext cx="2163558" cy="1440160"/>
          </a:xfrm>
          <a:prstGeom prst="rect">
            <a:avLst/>
          </a:prstGeom>
          <a:noFill/>
          <a:extLst>
            <a:ext uri="{909E8E84-426E-40dd-AFC4-6F175D3DCCD1}">
              <a14:hiddenFill xmlns:a14="http://schemas.microsoft.com/office/drawing/2010/main" xmlns="">
                <a:solidFill>
                  <a:srgbClr val="FFFFFF"/>
                </a:solidFill>
              </a14:hiddenFill>
            </a:ext>
          </a:extLst>
        </p:spPr>
      </p:pic>
      <p:pic>
        <p:nvPicPr>
          <p:cNvPr id="2062"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16217" y="4509120"/>
            <a:ext cx="2248271" cy="1496548"/>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TextBox 19"/>
          <p:cNvSpPr txBox="1"/>
          <p:nvPr/>
        </p:nvSpPr>
        <p:spPr>
          <a:xfrm>
            <a:off x="1187624" y="2985887"/>
            <a:ext cx="1008112" cy="230832"/>
          </a:xfrm>
          <a:prstGeom prst="rect">
            <a:avLst/>
          </a:prstGeom>
          <a:solidFill>
            <a:schemeClr val="bg1"/>
          </a:solidFill>
        </p:spPr>
        <p:txBody>
          <a:bodyPr wrap="square" rtlCol="0">
            <a:spAutoFit/>
          </a:bodyPr>
          <a:lstStyle/>
          <a:p>
            <a:endParaRPr lang="ru-RU" dirty="0"/>
          </a:p>
        </p:txBody>
      </p:sp>
      <p:sp>
        <p:nvSpPr>
          <p:cNvPr id="28" name="TextBox 27"/>
          <p:cNvSpPr txBox="1"/>
          <p:nvPr/>
        </p:nvSpPr>
        <p:spPr>
          <a:xfrm>
            <a:off x="3347864" y="3043473"/>
            <a:ext cx="1008112" cy="230832"/>
          </a:xfrm>
          <a:prstGeom prst="rect">
            <a:avLst/>
          </a:prstGeom>
          <a:solidFill>
            <a:schemeClr val="bg1"/>
          </a:solidFill>
        </p:spPr>
        <p:txBody>
          <a:bodyPr wrap="square" rtlCol="0">
            <a:spAutoFit/>
          </a:bodyPr>
          <a:lstStyle/>
          <a:p>
            <a:endParaRPr lang="ru-RU" dirty="0"/>
          </a:p>
        </p:txBody>
      </p:sp>
      <p:sp>
        <p:nvSpPr>
          <p:cNvPr id="31" name="TextBox 30"/>
          <p:cNvSpPr txBox="1"/>
          <p:nvPr/>
        </p:nvSpPr>
        <p:spPr>
          <a:xfrm>
            <a:off x="5374981" y="3183820"/>
            <a:ext cx="1008112" cy="230832"/>
          </a:xfrm>
          <a:prstGeom prst="rect">
            <a:avLst/>
          </a:prstGeom>
          <a:solidFill>
            <a:schemeClr val="bg1"/>
          </a:solidFill>
        </p:spPr>
        <p:txBody>
          <a:bodyPr wrap="square" rtlCol="0">
            <a:spAutoFit/>
          </a:bodyPr>
          <a:lstStyle/>
          <a:p>
            <a:endParaRPr lang="ru-RU" dirty="0"/>
          </a:p>
        </p:txBody>
      </p:sp>
      <p:sp>
        <p:nvSpPr>
          <p:cNvPr id="32" name="TextBox 31"/>
          <p:cNvSpPr txBox="1"/>
          <p:nvPr/>
        </p:nvSpPr>
        <p:spPr>
          <a:xfrm>
            <a:off x="7560332" y="3311811"/>
            <a:ext cx="1008112" cy="230832"/>
          </a:xfrm>
          <a:prstGeom prst="rect">
            <a:avLst/>
          </a:prstGeom>
          <a:solidFill>
            <a:schemeClr val="bg1"/>
          </a:solidFill>
        </p:spPr>
        <p:txBody>
          <a:bodyPr wrap="square" rtlCol="0">
            <a:spAutoFit/>
          </a:bodyPr>
          <a:lstStyle/>
          <a:p>
            <a:endParaRPr lang="ru-RU" dirty="0"/>
          </a:p>
        </p:txBody>
      </p:sp>
      <p:pic>
        <p:nvPicPr>
          <p:cNvPr id="2065"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1781" y="4408126"/>
            <a:ext cx="1011237"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66" name="Picture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14780" y="4524013"/>
            <a:ext cx="1011237"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67" name="Picture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0112" y="4626362"/>
            <a:ext cx="1011237"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96336" y="4581128"/>
            <a:ext cx="1080120" cy="23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9506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6126784" y="535413"/>
            <a:ext cx="2837704" cy="564328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179512" y="44625"/>
            <a:ext cx="8713788" cy="497770"/>
          </a:xfrm>
        </p:spPr>
        <p:txBody>
          <a:bodyPr/>
          <a:lstStyle/>
          <a:p>
            <a:pPr algn="ctr"/>
            <a:r>
              <a:rPr lang="en-US" sz="2400" dirty="0">
                <a:solidFill>
                  <a:schemeClr val="tx1"/>
                </a:solidFill>
              </a:rPr>
              <a:t>May – Sep 2019 Precipitation anomalies and ranks</a:t>
            </a:r>
            <a:endParaRPr lang="ru-RU" sz="2400" dirty="0">
              <a:solidFill>
                <a:schemeClr val="tx1"/>
              </a:solidFill>
            </a:endParaRPr>
          </a:p>
        </p:txBody>
      </p:sp>
      <p:sp>
        <p:nvSpPr>
          <p:cNvPr id="4" name="Номер слайда 3"/>
          <p:cNvSpPr>
            <a:spLocks noGrp="1"/>
          </p:cNvSpPr>
          <p:nvPr>
            <p:ph type="sldNum" sz="quarter" idx="11"/>
          </p:nvPr>
        </p:nvSpPr>
        <p:spPr/>
        <p:txBody>
          <a:bodyPr/>
          <a:lstStyle/>
          <a:p>
            <a:pPr>
              <a:defRPr/>
            </a:pPr>
            <a:fld id="{AADA1A76-D0BD-48F2-93E3-CA3E325BFEBB}" type="slidenum">
              <a:rPr lang="en-CA" altLang="en-US" smtClean="0"/>
              <a:pPr>
                <a:defRPr/>
              </a:pPr>
              <a:t>8</a:t>
            </a:fld>
            <a:endParaRPr lang="en-CA" altLang="en-US"/>
          </a:p>
        </p:txBody>
      </p:sp>
      <p:sp>
        <p:nvSpPr>
          <p:cNvPr id="17" name="Прямоугольник 16"/>
          <p:cNvSpPr/>
          <p:nvPr/>
        </p:nvSpPr>
        <p:spPr>
          <a:xfrm>
            <a:off x="1107387" y="525644"/>
            <a:ext cx="1680653" cy="338554"/>
          </a:xfrm>
          <a:prstGeom prst="rect">
            <a:avLst/>
          </a:prstGeom>
        </p:spPr>
        <p:txBody>
          <a:bodyPr wrap="none">
            <a:spAutoFit/>
          </a:bodyPr>
          <a:lstStyle/>
          <a:p>
            <a:r>
              <a:rPr lang="en-US" sz="1600" dirty="0">
                <a:solidFill>
                  <a:schemeClr val="accent2"/>
                </a:solidFill>
              </a:rPr>
              <a:t>Jun – Aug 2019</a:t>
            </a:r>
            <a:endParaRPr lang="ru-RU" sz="1600" dirty="0">
              <a:solidFill>
                <a:schemeClr val="accent2"/>
              </a:solidFill>
            </a:endParaRPr>
          </a:p>
        </p:txBody>
      </p:sp>
      <p:sp>
        <p:nvSpPr>
          <p:cNvPr id="18" name="Прямоугольник 17"/>
          <p:cNvSpPr/>
          <p:nvPr/>
        </p:nvSpPr>
        <p:spPr>
          <a:xfrm>
            <a:off x="294136" y="542394"/>
            <a:ext cx="5429992" cy="5677599"/>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588" y="788925"/>
            <a:ext cx="2592268" cy="2503625"/>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895" y="3381193"/>
            <a:ext cx="2750157" cy="2750157"/>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8557" y="793463"/>
            <a:ext cx="2481960" cy="2481960"/>
          </a:xfrm>
          <a:prstGeom prst="rect">
            <a:avLst/>
          </a:prstGeom>
        </p:spPr>
      </p:pic>
      <p:sp>
        <p:nvSpPr>
          <p:cNvPr id="5" name="TextBox 4"/>
          <p:cNvSpPr txBox="1"/>
          <p:nvPr/>
        </p:nvSpPr>
        <p:spPr>
          <a:xfrm>
            <a:off x="6192485" y="694921"/>
            <a:ext cx="2706302" cy="4278094"/>
          </a:xfrm>
          <a:prstGeom prst="rect">
            <a:avLst/>
          </a:prstGeom>
          <a:noFill/>
        </p:spPr>
        <p:txBody>
          <a:bodyPr wrap="square" rtlCol="0">
            <a:spAutoFit/>
          </a:bodyPr>
          <a:lstStyle/>
          <a:p>
            <a:pPr marL="285750" indent="-285750">
              <a:buFont typeface="Wingdings" panose="05000000000000000000" pitchFamily="2" charset="2"/>
              <a:buChar char="v"/>
            </a:pPr>
            <a:r>
              <a:rPr lang="en-US" sz="1600" dirty="0"/>
              <a:t>Drier than average conditions were observed across much of North Eurasia except North Europe and  East of </a:t>
            </a:r>
            <a:r>
              <a:rPr lang="en-US" sz="1600" dirty="0" err="1"/>
              <a:t>Chukotka</a:t>
            </a:r>
            <a:r>
              <a:rPr lang="en-US" sz="1600" dirty="0"/>
              <a:t>.</a:t>
            </a:r>
          </a:p>
          <a:p>
            <a:pPr marL="285750" indent="-285750">
              <a:buFont typeface="Wingdings" panose="05000000000000000000" pitchFamily="2" charset="2"/>
              <a:buChar char="v"/>
            </a:pPr>
            <a:r>
              <a:rPr lang="en-US" sz="1600" dirty="0"/>
              <a:t>The summer precipitation for the central Arctic and Greenland was bellow average. </a:t>
            </a:r>
          </a:p>
          <a:p>
            <a:pPr marL="285750" indent="-285750">
              <a:buFont typeface="Wingdings" panose="05000000000000000000" pitchFamily="2" charset="2"/>
              <a:buChar char="v"/>
            </a:pPr>
            <a:r>
              <a:rPr lang="en-US" sz="1600" dirty="0"/>
              <a:t>Above normal precipitation were present across much of Canada (near record), North of Atlantic, Okhotsk sea.  </a:t>
            </a:r>
            <a:endParaRPr lang="ru-RU" sz="1600" dirty="0"/>
          </a:p>
        </p:txBody>
      </p:sp>
      <p:sp>
        <p:nvSpPr>
          <p:cNvPr id="13" name="TextBox 12"/>
          <p:cNvSpPr txBox="1"/>
          <p:nvPr/>
        </p:nvSpPr>
        <p:spPr>
          <a:xfrm>
            <a:off x="6300192" y="5589240"/>
            <a:ext cx="4333161" cy="523220"/>
          </a:xfrm>
          <a:prstGeom prst="rect">
            <a:avLst/>
          </a:prstGeom>
          <a:noFill/>
        </p:spPr>
        <p:txBody>
          <a:bodyPr wrap="square" rtlCol="0">
            <a:spAutoFit/>
          </a:bodyPr>
          <a:lstStyle/>
          <a:p>
            <a:r>
              <a:rPr lang="en-US" sz="1400" dirty="0"/>
              <a:t> HMC, Moscow/</a:t>
            </a:r>
          </a:p>
          <a:p>
            <a:r>
              <a:rPr lang="en-US" sz="1400" dirty="0"/>
              <a:t> NCEP/NCAR reanalysis</a:t>
            </a:r>
            <a:endParaRPr lang="ru-RU" sz="1400" dirty="0"/>
          </a:p>
        </p:txBody>
      </p:sp>
    </p:spTree>
    <p:extLst>
      <p:ext uri="{BB962C8B-B14F-4D97-AF65-F5344CB8AC3E}">
        <p14:creationId xmlns:p14="http://schemas.microsoft.com/office/powerpoint/2010/main" val="1405944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776"/>
            <a:ext cx="4465191" cy="1727919"/>
          </a:xfrm>
        </p:spPr>
        <p:txBody>
          <a:bodyPr/>
          <a:lstStyle/>
          <a:p>
            <a:pPr algn="ctr"/>
            <a:r>
              <a:rPr lang="en-US" sz="3200" dirty="0">
                <a:solidFill>
                  <a:schemeClr val="tx1"/>
                </a:solidFill>
              </a:rPr>
              <a:t>Precipitation anomalies by regions</a:t>
            </a:r>
            <a:br>
              <a:rPr lang="en-US" sz="3200" dirty="0">
                <a:solidFill>
                  <a:schemeClr val="tx1"/>
                </a:solidFill>
              </a:rPr>
            </a:br>
            <a:r>
              <a:rPr lang="en-US" sz="3200" dirty="0">
                <a:solidFill>
                  <a:schemeClr val="tx1"/>
                </a:solidFill>
              </a:rPr>
              <a:t>in 2019</a:t>
            </a:r>
            <a:endParaRPr lang="ru-RU" sz="3200" dirty="0">
              <a:solidFill>
                <a:schemeClr val="tx1"/>
              </a:solidFill>
            </a:endParaRPr>
          </a:p>
        </p:txBody>
      </p:sp>
      <p:sp>
        <p:nvSpPr>
          <p:cNvPr id="3" name="Нижний колонтитул 2"/>
          <p:cNvSpPr>
            <a:spLocks noGrp="1"/>
          </p:cNvSpPr>
          <p:nvPr>
            <p:ph type="ftr" sz="quarter" idx="10"/>
          </p:nvPr>
        </p:nvSpPr>
        <p:spPr/>
        <p:txBody>
          <a:bodyPr/>
          <a:lstStyle/>
          <a:p>
            <a:pPr>
              <a:defRPr/>
            </a:pPr>
            <a:endParaRPr lang="en-US" dirty="0"/>
          </a:p>
        </p:txBody>
      </p:sp>
      <p:graphicFrame>
        <p:nvGraphicFramePr>
          <p:cNvPr id="6" name="Таблица 5"/>
          <p:cNvGraphicFramePr>
            <a:graphicFrameLocks noGrp="1"/>
          </p:cNvGraphicFramePr>
          <p:nvPr>
            <p:extLst>
              <p:ext uri="{D42A27DB-BD31-4B8C-83A1-F6EECF244321}">
                <p14:modId xmlns:p14="http://schemas.microsoft.com/office/powerpoint/2010/main" val="1088401217"/>
              </p:ext>
            </p:extLst>
          </p:nvPr>
        </p:nvGraphicFramePr>
        <p:xfrm>
          <a:off x="215134" y="2150663"/>
          <a:ext cx="4680521" cy="3413760"/>
        </p:xfrm>
        <a:graphic>
          <a:graphicData uri="http://schemas.openxmlformats.org/drawingml/2006/table">
            <a:tbl>
              <a:tblPr/>
              <a:tblGrid>
                <a:gridCol w="1185108">
                  <a:extLst>
                    <a:ext uri="{9D8B030D-6E8A-4147-A177-3AD203B41FA5}">
                      <a16:colId xmlns:a16="http://schemas.microsoft.com/office/drawing/2014/main" val="20000"/>
                    </a:ext>
                  </a:extLst>
                </a:gridCol>
                <a:gridCol w="897724">
                  <a:extLst>
                    <a:ext uri="{9D8B030D-6E8A-4147-A177-3AD203B41FA5}">
                      <a16:colId xmlns:a16="http://schemas.microsoft.com/office/drawing/2014/main" val="20001"/>
                    </a:ext>
                  </a:extLst>
                </a:gridCol>
                <a:gridCol w="1291823">
                  <a:extLst>
                    <a:ext uri="{9D8B030D-6E8A-4147-A177-3AD203B41FA5}">
                      <a16:colId xmlns:a16="http://schemas.microsoft.com/office/drawing/2014/main" val="20002"/>
                    </a:ext>
                  </a:extLst>
                </a:gridCol>
                <a:gridCol w="1305866">
                  <a:extLst>
                    <a:ext uri="{9D8B030D-6E8A-4147-A177-3AD203B41FA5}">
                      <a16:colId xmlns:a16="http://schemas.microsoft.com/office/drawing/2014/main" val="20003"/>
                    </a:ext>
                  </a:extLst>
                </a:gridCol>
              </a:tblGrid>
              <a:tr h="0">
                <a:tc>
                  <a:txBody>
                    <a:bodyPr/>
                    <a:lstStyle/>
                    <a:p>
                      <a:pPr algn="l">
                        <a:spcAft>
                          <a:spcPts val="0"/>
                        </a:spcAft>
                      </a:pPr>
                      <a:r>
                        <a:rPr lang="en-US" sz="1600" b="1" dirty="0">
                          <a:effectLst/>
                          <a:latin typeface="+mj-lt"/>
                          <a:ea typeface="Times New Roman"/>
                        </a:rPr>
                        <a:t>Region</a:t>
                      </a:r>
                      <a:endParaRPr lang="ru-RU" sz="1600" b="1"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en-US" sz="1600" b="1" dirty="0">
                          <a:effectLst/>
                          <a:latin typeface="+mj-lt"/>
                          <a:ea typeface="Times New Roman"/>
                        </a:rPr>
                        <a:t>Relative </a:t>
                      </a:r>
                      <a:r>
                        <a:rPr lang="en-US" sz="1600" b="1" dirty="0" err="1">
                          <a:effectLst/>
                          <a:latin typeface="+mj-lt"/>
                          <a:ea typeface="Times New Roman"/>
                        </a:rPr>
                        <a:t>anom</a:t>
                      </a:r>
                      <a:r>
                        <a:rPr lang="en-US" sz="1600" b="1" dirty="0">
                          <a:effectLst/>
                          <a:latin typeface="+mj-lt"/>
                          <a:ea typeface="Times New Roman"/>
                        </a:rPr>
                        <a:t>, %</a:t>
                      </a:r>
                      <a:endParaRPr lang="ru-RU" sz="1600" b="1"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dirty="0">
                          <a:effectLst/>
                          <a:latin typeface="+mj-lt"/>
                          <a:ea typeface="MS Mincho"/>
                        </a:rPr>
                        <a:t>The greatest value</a:t>
                      </a:r>
                      <a:endParaRPr lang="ru-RU" sz="1600" b="1"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dirty="0">
                          <a:effectLst/>
                          <a:latin typeface="+mj-lt"/>
                          <a:ea typeface="MS Mincho"/>
                        </a:rPr>
                        <a:t>The lowest value</a:t>
                      </a:r>
                      <a:endParaRPr lang="ru-RU" sz="1600" b="1"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0"/>
                  </a:ext>
                </a:extLst>
              </a:tr>
              <a:tr h="0">
                <a:tc>
                  <a:txBody>
                    <a:bodyPr/>
                    <a:lstStyle/>
                    <a:p>
                      <a:pPr algn="ctr">
                        <a:spcAft>
                          <a:spcPts val="0"/>
                        </a:spcAft>
                      </a:pPr>
                      <a:endParaRPr lang="en-US" sz="1600" b="1" dirty="0">
                        <a:effectLst/>
                        <a:latin typeface="+mj-lt"/>
                        <a:ea typeface="MS Mincho"/>
                      </a:endParaRPr>
                    </a:p>
                    <a:p>
                      <a:pPr algn="l">
                        <a:spcAft>
                          <a:spcPts val="0"/>
                        </a:spcAft>
                      </a:pPr>
                      <a:r>
                        <a:rPr lang="en-US" sz="1600" b="1" dirty="0">
                          <a:effectLst/>
                          <a:latin typeface="+mj-lt"/>
                          <a:ea typeface="MS Mincho"/>
                        </a:rPr>
                        <a:t>Atlantic</a:t>
                      </a:r>
                      <a:endParaRPr lang="ru-RU" sz="1600" b="1"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600" b="1" dirty="0">
                        <a:effectLst/>
                        <a:latin typeface="+mj-lt"/>
                        <a:ea typeface="Times New Roman"/>
                      </a:endParaRPr>
                    </a:p>
                    <a:p>
                      <a:pPr algn="ctr">
                        <a:spcAft>
                          <a:spcPts val="0"/>
                        </a:spcAft>
                      </a:pPr>
                      <a:r>
                        <a:rPr lang="ru-RU" sz="1600" b="1" dirty="0">
                          <a:effectLst/>
                          <a:latin typeface="+mj-lt"/>
                          <a:ea typeface="Times New Roman"/>
                        </a:rPr>
                        <a:t>98,0</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600" b="1" dirty="0">
                        <a:effectLst/>
                        <a:latin typeface="+mj-lt"/>
                        <a:ea typeface="Times New Roman"/>
                      </a:endParaRPr>
                    </a:p>
                    <a:p>
                      <a:pPr algn="ctr">
                        <a:spcAft>
                          <a:spcPts val="0"/>
                        </a:spcAft>
                      </a:pPr>
                      <a:r>
                        <a:rPr lang="ru-RU" sz="1600" b="1" dirty="0">
                          <a:effectLst/>
                          <a:latin typeface="+mj-lt"/>
                          <a:ea typeface="Times New Roman"/>
                        </a:rPr>
                        <a:t>1964 (120,5)</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600" b="1" dirty="0">
                        <a:effectLst/>
                        <a:latin typeface="+mj-lt"/>
                        <a:ea typeface="Times New Roman"/>
                      </a:endParaRPr>
                    </a:p>
                    <a:p>
                      <a:pPr algn="ctr">
                        <a:spcAft>
                          <a:spcPts val="0"/>
                        </a:spcAft>
                      </a:pPr>
                      <a:r>
                        <a:rPr lang="ru-RU" sz="1600" b="1" dirty="0">
                          <a:effectLst/>
                          <a:latin typeface="+mj-lt"/>
                          <a:ea typeface="Times New Roman"/>
                        </a:rPr>
                        <a:t>1968 (75,2)</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spcAft>
                          <a:spcPts val="0"/>
                        </a:spcAft>
                      </a:pPr>
                      <a:r>
                        <a:rPr lang="en-US" sz="1600" b="1">
                          <a:effectLst/>
                          <a:latin typeface="+mj-lt"/>
                          <a:ea typeface="MS Mincho"/>
                        </a:rPr>
                        <a:t>N Europe</a:t>
                      </a:r>
                      <a:endParaRPr lang="ru-RU" sz="1600" b="1">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Times New Roman"/>
                        </a:rPr>
                        <a:t>104,5</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Times New Roman"/>
                        </a:rPr>
                        <a:t>1981 (128,4)</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a:effectLst/>
                          <a:latin typeface="+mj-lt"/>
                          <a:ea typeface="Times New Roman"/>
                        </a:rPr>
                        <a:t>1980 (68,5)</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spcAft>
                          <a:spcPts val="0"/>
                        </a:spcAft>
                      </a:pPr>
                      <a:r>
                        <a:rPr lang="en-US" sz="1600" b="1" dirty="0">
                          <a:effectLst/>
                          <a:latin typeface="+mj-lt"/>
                          <a:ea typeface="MS Mincho"/>
                        </a:rPr>
                        <a:t>West Siberia</a:t>
                      </a:r>
                      <a:endParaRPr lang="ru-RU" sz="1600" b="1"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Times New Roman"/>
                        </a:rPr>
                        <a:t>112,3</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Times New Roman"/>
                        </a:rPr>
                        <a:t>2002 (122,6)</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a:effectLst/>
                          <a:latin typeface="+mj-lt"/>
                          <a:ea typeface="Times New Roman"/>
                        </a:rPr>
                        <a:t>1946 (72,4)</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spcAft>
                          <a:spcPts val="0"/>
                        </a:spcAft>
                      </a:pPr>
                      <a:r>
                        <a:rPr lang="en-US" sz="1600" b="1">
                          <a:effectLst/>
                          <a:latin typeface="+mj-lt"/>
                          <a:ea typeface="MS Mincho"/>
                        </a:rPr>
                        <a:t>East Siberia</a:t>
                      </a:r>
                      <a:endParaRPr lang="ru-RU" sz="1600" b="1">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Times New Roman"/>
                        </a:rPr>
                        <a:t>81,7</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Times New Roman"/>
                        </a:rPr>
                        <a:t>1988 (125,2)</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a:effectLst/>
                          <a:latin typeface="+mj-lt"/>
                          <a:ea typeface="Times New Roman"/>
                        </a:rPr>
                        <a:t>1967 (78,4)</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spcAft>
                          <a:spcPts val="0"/>
                        </a:spcAft>
                      </a:pPr>
                      <a:r>
                        <a:rPr lang="en-US" sz="1600" b="1">
                          <a:effectLst/>
                          <a:latin typeface="+mj-lt"/>
                          <a:ea typeface="MS Mincho"/>
                        </a:rPr>
                        <a:t>Chukchi</a:t>
                      </a:r>
                      <a:endParaRPr lang="ru-RU" sz="1600" b="1">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Times New Roman"/>
                        </a:rPr>
                        <a:t>81,1</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Times New Roman"/>
                        </a:rPr>
                        <a:t>1954 (139,6)</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a:effectLst/>
                          <a:latin typeface="+mj-lt"/>
                          <a:ea typeface="Times New Roman"/>
                        </a:rPr>
                        <a:t>1982 (60,2)</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spcAft>
                          <a:spcPts val="0"/>
                        </a:spcAft>
                      </a:pPr>
                      <a:r>
                        <a:rPr lang="en-US" sz="1600" b="1">
                          <a:effectLst/>
                          <a:latin typeface="+mj-lt"/>
                          <a:ea typeface="MS Mincho"/>
                        </a:rPr>
                        <a:t>Alaska</a:t>
                      </a:r>
                      <a:endParaRPr lang="ru-RU" sz="1600" b="1">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Times New Roman"/>
                        </a:rPr>
                        <a:t>113,1</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Times New Roman"/>
                        </a:rPr>
                        <a:t>1951 (164,4)</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a:effectLst/>
                          <a:latin typeface="+mj-lt"/>
                          <a:ea typeface="Times New Roman"/>
                        </a:rPr>
                        <a:t>1968 (54,1)</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spcAft>
                          <a:spcPts val="0"/>
                        </a:spcAft>
                      </a:pPr>
                      <a:r>
                        <a:rPr lang="en-US" sz="1600" b="1">
                          <a:effectLst/>
                          <a:latin typeface="+mj-lt"/>
                          <a:ea typeface="MS Mincho"/>
                        </a:rPr>
                        <a:t>Canada</a:t>
                      </a:r>
                      <a:endParaRPr lang="ru-RU" sz="1600" b="1">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Times New Roman"/>
                        </a:rPr>
                        <a:t>111,6</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Times New Roman"/>
                        </a:rPr>
                        <a:t>2005 (123,5)</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Times New Roman"/>
                        </a:rPr>
                        <a:t>1977 (75,0)</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spcAft>
                          <a:spcPts val="0"/>
                        </a:spcAft>
                      </a:pPr>
                      <a:r>
                        <a:rPr lang="ru-RU" sz="1600" b="1">
                          <a:effectLst/>
                          <a:latin typeface="+mj-lt"/>
                          <a:ea typeface="MS Mincho"/>
                        </a:rPr>
                        <a:t> </a:t>
                      </a:r>
                      <a:endParaRPr lang="ru-RU" sz="1600" b="1">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Times New Roman"/>
                        </a:rPr>
                        <a:t> </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MS Mincho"/>
                        </a:rPr>
                        <a:t> </a:t>
                      </a:r>
                      <a:endParaRPr lang="ru-RU" sz="1600" b="1"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a:effectLst/>
                          <a:latin typeface="+mj-lt"/>
                          <a:ea typeface="MS Mincho"/>
                        </a:rPr>
                        <a:t> </a:t>
                      </a:r>
                      <a:endParaRPr lang="ru-RU" sz="1600" b="1">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spcAft>
                          <a:spcPts val="0"/>
                        </a:spcAft>
                      </a:pPr>
                      <a:r>
                        <a:rPr lang="ru-RU" sz="1600" b="1">
                          <a:effectLst/>
                          <a:latin typeface="+mj-lt"/>
                          <a:ea typeface="MS Mincho"/>
                        </a:rPr>
                        <a:t>60-70°</a:t>
                      </a:r>
                      <a:r>
                        <a:rPr lang="en-US" sz="1600" b="1">
                          <a:effectLst/>
                          <a:latin typeface="+mj-lt"/>
                          <a:ea typeface="MS Mincho"/>
                        </a:rPr>
                        <a:t>N</a:t>
                      </a:r>
                      <a:endParaRPr lang="ru-RU" sz="1600" b="1">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Times New Roman"/>
                        </a:rPr>
                        <a:t>102,6</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MS Mincho"/>
                        </a:rPr>
                        <a:t>1954 (115%)</a:t>
                      </a:r>
                      <a:endParaRPr lang="ru-RU" sz="1600" b="1"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a:effectLst/>
                          <a:latin typeface="+mj-lt"/>
                          <a:ea typeface="MS Mincho"/>
                        </a:rPr>
                        <a:t>1968 (88%)</a:t>
                      </a:r>
                      <a:endParaRPr lang="ru-RU" sz="1600" b="1">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0">
                <a:tc>
                  <a:txBody>
                    <a:bodyPr/>
                    <a:lstStyle/>
                    <a:p>
                      <a:pPr>
                        <a:spcAft>
                          <a:spcPts val="0"/>
                        </a:spcAft>
                      </a:pPr>
                      <a:r>
                        <a:rPr lang="ru-RU" sz="1600" b="1">
                          <a:effectLst/>
                          <a:latin typeface="+mj-lt"/>
                          <a:ea typeface="MS Mincho"/>
                        </a:rPr>
                        <a:t>70-85°</a:t>
                      </a:r>
                      <a:r>
                        <a:rPr lang="en-US" sz="1600" b="1">
                          <a:effectLst/>
                          <a:latin typeface="+mj-lt"/>
                          <a:ea typeface="MS Mincho"/>
                        </a:rPr>
                        <a:t>N</a:t>
                      </a:r>
                      <a:endParaRPr lang="ru-RU" sz="1600" b="1">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Times New Roman"/>
                        </a:rPr>
                        <a:t>103,2</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MS Mincho"/>
                        </a:rPr>
                        <a:t>1989 (127%)</a:t>
                      </a:r>
                      <a:endParaRPr lang="ru-RU" sz="1600" b="1"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a:effectLst/>
                          <a:latin typeface="+mj-lt"/>
                          <a:ea typeface="MS Mincho"/>
                        </a:rPr>
                        <a:t>1998 (84%)</a:t>
                      </a:r>
                      <a:endParaRPr lang="ru-RU" sz="1600" b="1">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a:spcAft>
                          <a:spcPts val="0"/>
                        </a:spcAft>
                      </a:pPr>
                      <a:r>
                        <a:rPr lang="ru-RU" sz="1600" b="1">
                          <a:effectLst/>
                          <a:latin typeface="+mj-lt"/>
                          <a:ea typeface="MS Mincho"/>
                        </a:rPr>
                        <a:t>60-85°</a:t>
                      </a:r>
                      <a:r>
                        <a:rPr lang="en-US" sz="1600" b="1">
                          <a:effectLst/>
                          <a:latin typeface="+mj-lt"/>
                          <a:ea typeface="MS Mincho"/>
                        </a:rPr>
                        <a:t>N</a:t>
                      </a:r>
                      <a:endParaRPr lang="ru-RU" sz="1600" b="1">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Times New Roman"/>
                        </a:rPr>
                        <a:t>100,6</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MS Mincho"/>
                        </a:rPr>
                        <a:t>1954 (117%)</a:t>
                      </a:r>
                      <a:endParaRPr lang="ru-RU" sz="1600" b="1"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a:effectLst/>
                          <a:latin typeface="+mj-lt"/>
                          <a:ea typeface="MS Mincho"/>
                        </a:rPr>
                        <a:t>1980 (90%)</a:t>
                      </a:r>
                      <a:endParaRPr lang="ru-RU" sz="1600" b="1" dirty="0">
                        <a:effectLst/>
                        <a:latin typeface="+mj-lt"/>
                        <a:ea typeface="Times New Roman"/>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692696"/>
            <a:ext cx="3913187" cy="5265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5376465" y="652626"/>
            <a:ext cx="1656184" cy="400110"/>
          </a:xfrm>
          <a:prstGeom prst="rect">
            <a:avLst/>
          </a:prstGeom>
          <a:solidFill>
            <a:schemeClr val="bg1"/>
          </a:solidFill>
        </p:spPr>
        <p:txBody>
          <a:bodyPr wrap="square" rtlCol="0">
            <a:spAutoFit/>
          </a:bodyPr>
          <a:lstStyle/>
          <a:p>
            <a:pPr algn="ctr"/>
            <a:r>
              <a:rPr lang="en-US" sz="1000" dirty="0"/>
              <a:t>N Greenland and Norwegian Seas</a:t>
            </a:r>
          </a:p>
        </p:txBody>
      </p:sp>
      <p:sp>
        <p:nvSpPr>
          <p:cNvPr id="9" name="TextBox 8"/>
          <p:cNvSpPr txBox="1"/>
          <p:nvPr/>
        </p:nvSpPr>
        <p:spPr>
          <a:xfrm>
            <a:off x="7380312" y="734507"/>
            <a:ext cx="1656184" cy="246221"/>
          </a:xfrm>
          <a:prstGeom prst="rect">
            <a:avLst/>
          </a:prstGeom>
          <a:solidFill>
            <a:schemeClr val="bg1"/>
          </a:solidFill>
        </p:spPr>
        <p:txBody>
          <a:bodyPr wrap="square" rtlCol="0">
            <a:spAutoFit/>
          </a:bodyPr>
          <a:lstStyle/>
          <a:p>
            <a:pPr algn="ctr"/>
            <a:r>
              <a:rPr lang="en-US" sz="1000" dirty="0"/>
              <a:t>Barents Sea</a:t>
            </a:r>
          </a:p>
        </p:txBody>
      </p:sp>
      <p:sp>
        <p:nvSpPr>
          <p:cNvPr id="10" name="TextBox 9"/>
          <p:cNvSpPr txBox="1"/>
          <p:nvPr/>
        </p:nvSpPr>
        <p:spPr>
          <a:xfrm>
            <a:off x="7524328" y="2132856"/>
            <a:ext cx="1656184" cy="246221"/>
          </a:xfrm>
          <a:prstGeom prst="rect">
            <a:avLst/>
          </a:prstGeom>
          <a:solidFill>
            <a:schemeClr val="bg1"/>
          </a:solidFill>
        </p:spPr>
        <p:txBody>
          <a:bodyPr wrap="square" rtlCol="0">
            <a:spAutoFit/>
          </a:bodyPr>
          <a:lstStyle/>
          <a:p>
            <a:pPr algn="ctr"/>
            <a:r>
              <a:rPr lang="en-US" sz="1000" dirty="0"/>
              <a:t>Laptev Sea</a:t>
            </a:r>
          </a:p>
        </p:txBody>
      </p:sp>
      <p:sp>
        <p:nvSpPr>
          <p:cNvPr id="11" name="TextBox 10"/>
          <p:cNvSpPr txBox="1"/>
          <p:nvPr/>
        </p:nvSpPr>
        <p:spPr>
          <a:xfrm>
            <a:off x="5436096" y="2174667"/>
            <a:ext cx="1656184" cy="246221"/>
          </a:xfrm>
          <a:prstGeom prst="rect">
            <a:avLst/>
          </a:prstGeom>
          <a:solidFill>
            <a:schemeClr val="bg1"/>
          </a:solidFill>
        </p:spPr>
        <p:txBody>
          <a:bodyPr wrap="square" rtlCol="0">
            <a:spAutoFit/>
          </a:bodyPr>
          <a:lstStyle/>
          <a:p>
            <a:pPr algn="ctr"/>
            <a:r>
              <a:rPr lang="en-US" sz="1000" dirty="0"/>
              <a:t>Kara Sea</a:t>
            </a:r>
          </a:p>
        </p:txBody>
      </p:sp>
      <p:sp>
        <p:nvSpPr>
          <p:cNvPr id="12" name="TextBox 11"/>
          <p:cNvSpPr txBox="1"/>
          <p:nvPr/>
        </p:nvSpPr>
        <p:spPr>
          <a:xfrm>
            <a:off x="5508104" y="3398803"/>
            <a:ext cx="1440160" cy="246221"/>
          </a:xfrm>
          <a:prstGeom prst="rect">
            <a:avLst/>
          </a:prstGeom>
          <a:solidFill>
            <a:schemeClr val="bg1"/>
          </a:solidFill>
        </p:spPr>
        <p:txBody>
          <a:bodyPr wrap="square" rtlCol="0">
            <a:spAutoFit/>
          </a:bodyPr>
          <a:lstStyle/>
          <a:p>
            <a:pPr algn="ctr"/>
            <a:r>
              <a:rPr lang="en-US" sz="1000" dirty="0"/>
              <a:t>Eastern Siberian Sea</a:t>
            </a:r>
          </a:p>
        </p:txBody>
      </p:sp>
      <p:sp>
        <p:nvSpPr>
          <p:cNvPr id="13" name="TextBox 12"/>
          <p:cNvSpPr txBox="1"/>
          <p:nvPr/>
        </p:nvSpPr>
        <p:spPr>
          <a:xfrm>
            <a:off x="5364088" y="4694947"/>
            <a:ext cx="1656184" cy="246221"/>
          </a:xfrm>
          <a:prstGeom prst="rect">
            <a:avLst/>
          </a:prstGeom>
          <a:solidFill>
            <a:schemeClr val="bg1"/>
          </a:solidFill>
        </p:spPr>
        <p:txBody>
          <a:bodyPr wrap="square" rtlCol="0">
            <a:spAutoFit/>
          </a:bodyPr>
          <a:lstStyle/>
          <a:p>
            <a:pPr algn="ctr"/>
            <a:r>
              <a:rPr lang="en-US" sz="1000" dirty="0"/>
              <a:t>Beaufort Sea</a:t>
            </a:r>
          </a:p>
        </p:txBody>
      </p:sp>
      <p:sp>
        <p:nvSpPr>
          <p:cNvPr id="14" name="TextBox 13"/>
          <p:cNvSpPr txBox="1"/>
          <p:nvPr/>
        </p:nvSpPr>
        <p:spPr>
          <a:xfrm>
            <a:off x="7524328" y="3398803"/>
            <a:ext cx="1368152" cy="246221"/>
          </a:xfrm>
          <a:prstGeom prst="rect">
            <a:avLst/>
          </a:prstGeom>
          <a:solidFill>
            <a:schemeClr val="bg1"/>
          </a:solidFill>
        </p:spPr>
        <p:txBody>
          <a:bodyPr wrap="square" rtlCol="0">
            <a:spAutoFit/>
          </a:bodyPr>
          <a:lstStyle/>
          <a:p>
            <a:pPr algn="ctr"/>
            <a:r>
              <a:rPr lang="en-US" sz="1000" dirty="0"/>
              <a:t>Chukchi Sea</a:t>
            </a:r>
          </a:p>
        </p:txBody>
      </p:sp>
      <p:sp>
        <p:nvSpPr>
          <p:cNvPr id="15" name="TextBox 14"/>
          <p:cNvSpPr txBox="1"/>
          <p:nvPr/>
        </p:nvSpPr>
        <p:spPr>
          <a:xfrm>
            <a:off x="7452320" y="4766955"/>
            <a:ext cx="1368152" cy="400110"/>
          </a:xfrm>
          <a:prstGeom prst="rect">
            <a:avLst/>
          </a:prstGeom>
          <a:solidFill>
            <a:schemeClr val="bg1"/>
          </a:solidFill>
        </p:spPr>
        <p:txBody>
          <a:bodyPr wrap="square" rtlCol="0">
            <a:spAutoFit/>
          </a:bodyPr>
          <a:lstStyle/>
          <a:p>
            <a:pPr algn="ctr"/>
            <a:r>
              <a:rPr lang="en-US" sz="1000" dirty="0"/>
              <a:t>N Canadian Archipelago</a:t>
            </a:r>
          </a:p>
        </p:txBody>
      </p:sp>
      <p:sp>
        <p:nvSpPr>
          <p:cNvPr id="16" name="Прямоугольник 15"/>
          <p:cNvSpPr/>
          <p:nvPr/>
        </p:nvSpPr>
        <p:spPr>
          <a:xfrm>
            <a:off x="2517771" y="5587417"/>
            <a:ext cx="2610010" cy="307777"/>
          </a:xfrm>
          <a:prstGeom prst="rect">
            <a:avLst/>
          </a:prstGeom>
        </p:spPr>
        <p:txBody>
          <a:bodyPr wrap="none">
            <a:spAutoFit/>
          </a:bodyPr>
          <a:lstStyle/>
          <a:p>
            <a:pPr algn="ctr"/>
            <a:r>
              <a:rPr lang="en-US" sz="1400" dirty="0"/>
              <a:t>Reference period: 1961-1990</a:t>
            </a:r>
            <a:endParaRPr lang="ru-RU" sz="1400" dirty="0"/>
          </a:p>
        </p:txBody>
      </p:sp>
      <p:sp>
        <p:nvSpPr>
          <p:cNvPr id="17" name="Прямоугольник 16"/>
          <p:cNvSpPr/>
          <p:nvPr/>
        </p:nvSpPr>
        <p:spPr>
          <a:xfrm>
            <a:off x="7989669" y="5815370"/>
            <a:ext cx="902811" cy="369332"/>
          </a:xfrm>
          <a:prstGeom prst="rect">
            <a:avLst/>
          </a:prstGeom>
        </p:spPr>
        <p:txBody>
          <a:bodyPr wrap="none">
            <a:spAutoFit/>
          </a:bodyPr>
          <a:lstStyle/>
          <a:p>
            <a:r>
              <a:rPr lang="en-US" sz="1800" dirty="0"/>
              <a:t>[AARI]</a:t>
            </a:r>
            <a:endParaRPr lang="ru-RU" sz="1800" dirty="0"/>
          </a:p>
        </p:txBody>
      </p:sp>
    </p:spTree>
    <p:extLst>
      <p:ext uri="{BB962C8B-B14F-4D97-AF65-F5344CB8AC3E}">
        <p14:creationId xmlns:p14="http://schemas.microsoft.com/office/powerpoint/2010/main" val="2085986786"/>
      </p:ext>
    </p:extLst>
  </p:cSld>
  <p:clrMapOvr>
    <a:masterClrMapping/>
  </p:clrMapOvr>
</p:sld>
</file>

<file path=ppt/theme/theme1.xml><?xml version="1.0" encoding="utf-8"?>
<a:theme xmlns:a="http://schemas.openxmlformats.org/drawingml/2006/main" name="WMO template">
  <a:themeElements>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Title-SF">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Title-S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Title-S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Title-S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Title-S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Title-S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Title-S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Title-SF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Title-S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Title-S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Title-S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Title-S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Title-S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OAA Sat Conf_Keynote_DRAFT_July4-2017" id="{4B8FB68A-230B-4145-86EF-01E8B6E1068B}" vid="{545080C5-D007-E44E-A953-EE27C08BF7D6}"/>
    </a:ext>
  </a:extLst>
</a:theme>
</file>

<file path=ppt/theme/theme2.xml><?xml version="1.0" encoding="utf-8"?>
<a:theme xmlns:a="http://schemas.openxmlformats.org/drawingml/2006/main" name="Closing slide">
  <a:themeElements>
    <a:clrScheme name="1_Small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mallLog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1_Small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mall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mall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mall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mall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mall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mall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mall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mall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mall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mall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mall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OAA Sat Conf_Keynote_DRAFT_July4-2017" id="{4B8FB68A-230B-4145-86EF-01E8B6E1068B}" vid="{F784101B-2101-654A-A52C-C748ED4C9BF6}"/>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TaxCatchAll xmlns="54594d9d-f8c1-42a8-9b7d-85dcf97c812f"/>
    <Item_x0020_Language xmlns="9cb421be-7364-40e3-a033-a9831e103d78" xsi:nil="true"/>
    <TaxKeywordTaxHTField xmlns="54594d9d-f8c1-42a8-9b7d-85dcf97c812f">
      <Terms xmlns="http://schemas.microsoft.com/office/infopath/2007/PartnerControls"/>
    </TaxKeywordTaxHTFiel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FA1F3472FE95940832E3CD615FC9A60" ma:contentTypeVersion="8" ma:contentTypeDescription="Create a new document." ma:contentTypeScope="" ma:versionID="b608036d83406bbb8ef67350d1bdc98d">
  <xsd:schema xmlns:xsd="http://www.w3.org/2001/XMLSchema" xmlns:xs="http://www.w3.org/2001/XMLSchema" xmlns:p="http://schemas.microsoft.com/office/2006/metadata/properties" xmlns:ns3="9cb421be-7364-40e3-a033-a9831e103d78" xmlns:ns4="54594d9d-f8c1-42a8-9b7d-85dcf97c812f" targetNamespace="http://schemas.microsoft.com/office/2006/metadata/properties" ma:root="true" ma:fieldsID="7b7484a16f2de35167d8bc8b0cc2811f" ns3:_="" ns4:_="">
    <xsd:import namespace="9cb421be-7364-40e3-a033-a9831e103d78"/>
    <xsd:import namespace="54594d9d-f8c1-42a8-9b7d-85dcf97c812f"/>
    <xsd:element name="properties">
      <xsd:complexType>
        <xsd:sequence>
          <xsd:element name="documentManagement">
            <xsd:complexType>
              <xsd:all>
                <xsd:element ref="ns3:Item_x0020_Language" minOccurs="0"/>
                <xsd:element ref="ns4:TaxCatchAll" minOccurs="0"/>
                <xsd:element ref="ns4: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421be-7364-40e3-a033-a9831e103d78" elementFormDefault="qualified">
    <xsd:import namespace="http://schemas.microsoft.com/office/2006/documentManagement/types"/>
    <xsd:import namespace="http://schemas.microsoft.com/office/infopath/2007/PartnerControls"/>
    <xsd:element name="Item_x0020_Language" ma:index="9" nillable="true" ma:displayName="Item Language" ma:internalName="Item_x0020_Language">
      <xsd:simpleType>
        <xsd:restriction base="dms:Choice">
          <xsd:enumeration value="English"/>
          <xsd:enumeration value="French"/>
        </xsd:restriction>
      </xsd:simpleType>
    </xsd:element>
  </xsd:schema>
  <xsd:schema xmlns:xsd="http://www.w3.org/2001/XMLSchema" xmlns:xs="http://www.w3.org/2001/XMLSchema" xmlns:dms="http://schemas.microsoft.com/office/2006/documentManagement/types" xmlns:pc="http://schemas.microsoft.com/office/infopath/2007/PartnerControls" targetNamespace="54594d9d-f8c1-42a8-9b7d-85dcf97c812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B7836AA8-87A9-462D-82A2-0FC9337A3156}" ma:internalName="TaxCatchAll" ma:showField="CatchAllData" ma:web="{9ec47095-3c99-4b10-8ff0-0463d79e3d12}">
      <xsd:complexType>
        <xsd:complexContent>
          <xsd:extension base="dms:MultiChoiceLookup">
            <xsd:sequence>
              <xsd:element name="Value" type="dms:Lookup" maxOccurs="unbounded" minOccurs="0" nillable="true"/>
            </xsd:sequence>
          </xsd:extension>
        </xsd:complexContent>
      </xsd:complexType>
    </xsd:element>
    <xsd:element name="TaxKeywordTaxHTField" ma:index="12" nillable="true" ma:taxonomy="true" ma:internalName="TaxKeywordTaxHTField" ma:taxonomyFieldName="TaxKeyword" ma:displayName="Enterprise Keywords" ma:fieldId="{23f27201-bee3-471e-b2e7-b64fd8b7ca38}" ma:taxonomyMulti="true" ma:sspId="e2243cbc-e1b7-4ed6-ba37-9fa81e283771"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9A9E3A-C13D-4023-85F6-522DCDE98F41}">
  <ds:schemaRefs>
    <ds:schemaRef ds:uri="http://schemas.microsoft.com/office/2006/metadata/longProperties"/>
  </ds:schemaRefs>
</ds:datastoreItem>
</file>

<file path=customXml/itemProps2.xml><?xml version="1.0" encoding="utf-8"?>
<ds:datastoreItem xmlns:ds="http://schemas.openxmlformats.org/officeDocument/2006/customXml" ds:itemID="{189E8B66-EC8D-47C9-AB01-40CD75F8A685}">
  <ds:schemaRefs>
    <ds:schemaRef ds:uri="http://schemas.openxmlformats.org/package/2006/metadata/core-properties"/>
    <ds:schemaRef ds:uri="54594d9d-f8c1-42a8-9b7d-85dcf97c812f"/>
    <ds:schemaRef ds:uri="http://purl.org/dc/terms/"/>
    <ds:schemaRef ds:uri="http://schemas.microsoft.com/office/infopath/2007/PartnerControls"/>
    <ds:schemaRef ds:uri="http://purl.org/dc/dcmitype/"/>
    <ds:schemaRef ds:uri="http://purl.org/dc/elements/1.1/"/>
    <ds:schemaRef ds:uri="http://schemas.microsoft.com/office/2006/documentManagement/types"/>
    <ds:schemaRef ds:uri="9cb421be-7364-40e3-a033-a9831e103d78"/>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7BBA75A-1FC0-4468-B7BD-BA53CCB27138}">
  <ds:schemaRefs>
    <ds:schemaRef ds:uri="http://schemas.microsoft.com/office/2006/metadata/contentType"/>
    <ds:schemaRef ds:uri="http://schemas.microsoft.com/office/2006/metadata/properties/metaAttributes"/>
    <ds:schemaRef ds:uri="http://www.w3.org/2000/xmlns/"/>
    <ds:schemaRef ds:uri="http://www.w3.org/2001/XMLSchema"/>
    <ds:schemaRef ds:uri="9cb421be-7364-40e3-a033-a9831e103d78"/>
    <ds:schemaRef ds:uri="54594d9d-f8c1-42a8-9b7d-85dcf97c812f"/>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WMO template</Template>
  <TotalTime>13483</TotalTime>
  <Words>1706</Words>
  <Application>Microsoft Office PowerPoint</Application>
  <PresentationFormat>Экран (4:3)</PresentationFormat>
  <Paragraphs>308</Paragraphs>
  <Slides>20</Slides>
  <Notes>2</Notes>
  <HiddenSlides>0</HiddenSlides>
  <MMClips>0</MMClips>
  <ScaleCrop>false</ScaleCrop>
  <HeadingPairs>
    <vt:vector size="8" baseType="variant">
      <vt:variant>
        <vt:lpstr>Использованные шрифты</vt:lpstr>
      </vt:variant>
      <vt:variant>
        <vt:i4>6</vt:i4>
      </vt:variant>
      <vt:variant>
        <vt:lpstr>Тема</vt:lpstr>
      </vt:variant>
      <vt:variant>
        <vt:i4>2</vt:i4>
      </vt:variant>
      <vt:variant>
        <vt:lpstr>Внедренные серверы OLE</vt:lpstr>
      </vt:variant>
      <vt:variant>
        <vt:i4>2</vt:i4>
      </vt:variant>
      <vt:variant>
        <vt:lpstr>Заголовки слайдов</vt:lpstr>
      </vt:variant>
      <vt:variant>
        <vt:i4>20</vt:i4>
      </vt:variant>
    </vt:vector>
  </HeadingPairs>
  <TitlesOfParts>
    <vt:vector size="30" baseType="lpstr">
      <vt:lpstr>Arial</vt:lpstr>
      <vt:lpstr>Arial Black</vt:lpstr>
      <vt:lpstr>Arial Narrow</vt:lpstr>
      <vt:lpstr>Calibri</vt:lpstr>
      <vt:lpstr>Times</vt:lpstr>
      <vt:lpstr>Wingdings</vt:lpstr>
      <vt:lpstr>WMO template</vt:lpstr>
      <vt:lpstr>Closing slide</vt:lpstr>
      <vt:lpstr>Диаграмма</vt:lpstr>
      <vt:lpstr>Лист</vt:lpstr>
      <vt:lpstr>Презентация PowerPoint</vt:lpstr>
      <vt:lpstr>Content of JJA 2019 review</vt:lpstr>
      <vt:lpstr>JJA 2019 atmospheric circulation  </vt:lpstr>
      <vt:lpstr>JJA 2019 atmospheric circulation  </vt:lpstr>
      <vt:lpstr>JJA 2019 atmospheric circulation  </vt:lpstr>
      <vt:lpstr>June – August 2019 T2m: anomalies and ranks (reanalysis)</vt:lpstr>
      <vt:lpstr>SAT anomalies by regions in 2019 (observations)</vt:lpstr>
      <vt:lpstr>May – Sep 2019 Precipitation anomalies and ranks</vt:lpstr>
      <vt:lpstr>Precipitation anomalies by regions in 2019</vt:lpstr>
      <vt:lpstr>Arctic (NH) seasonal ice extent – 2019 …. 1979</vt:lpstr>
      <vt:lpstr>Summer SAT and September SIE  in the marine Arctic</vt:lpstr>
      <vt:lpstr>Seasonal NH (Arctic Ocean in summer) and regional (NE Barents) ice extent variability: 1978 - 2019</vt:lpstr>
      <vt:lpstr>JJA 2019 Arctic sea ice – conc. and stages of development</vt:lpstr>
      <vt:lpstr>September 2019 minimum (3 October-8 October 2019)</vt:lpstr>
      <vt:lpstr>Arctic Sea Ice Reanalysis – HYCOM-CICE and PIOMAS</vt:lpstr>
      <vt:lpstr>Terrestrial snow: spring 2019 snow cover</vt:lpstr>
      <vt:lpstr>Terrestrial snow: snow depth anomaly, MAMJ 2019</vt:lpstr>
      <vt:lpstr>Arctic Summer Highlights</vt:lpstr>
      <vt:lpstr>Arctic Summer Highlights</vt:lpstr>
      <vt:lpstr>Thank you! Merci! Takk! Спасибо!  Tak! Tack! Kiitos! þakka þér fyrir!</vt:lpstr>
    </vt:vector>
  </TitlesOfParts>
  <Company>Environment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David Grimes President, WMO</dc:title>
  <dc:creator>deGraaf,Shannon [Burlington]</dc:creator>
  <cp:lastModifiedBy>vms</cp:lastModifiedBy>
  <cp:revision>445</cp:revision>
  <cp:lastPrinted>2018-04-17T11:56:26Z</cp:lastPrinted>
  <dcterms:created xsi:type="dcterms:W3CDTF">2017-08-04T20:22:04Z</dcterms:created>
  <dcterms:modified xsi:type="dcterms:W3CDTF">2019-10-30T15:58:38Z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TaxHTField">
    <vt:lpwstr/>
  </property>
  <property fmtid="{D5CDD505-2E9C-101B-9397-08002B2CF9AE}" pid="3" name="TaxKeyword">
    <vt:lpwstr/>
  </property>
  <property fmtid="{D5CDD505-2E9C-101B-9397-08002B2CF9AE}" pid="4" name="Item Language">
    <vt:lpwstr/>
  </property>
  <property fmtid="{D5CDD505-2E9C-101B-9397-08002B2CF9AE}" pid="5" name="TaxCatchAll">
    <vt:lpwstr/>
  </property>
</Properties>
</file>