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9144000"/>
  <p:notesSz cx="6858000" cy="9296400"/>
  <p:embeddedFontLst>
    <p:embeddedFont>
      <p:font typeface="Arial Narrow"/>
      <p:regular r:id="rId16"/>
      <p:bold r:id="rId17"/>
      <p:italic r:id="rId18"/>
      <p:boldItalic r:id="rId19"/>
    </p:embeddedFon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4EDC121-B8B6-4230-856D-0B024D42DD02}">
  <a:tblStyle styleId="{E4EDC121-B8B6-4230-856D-0B024D42DD0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2547" cy="465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3851" y="0"/>
            <a:ext cx="2972547" cy="465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480" y="4415530"/>
            <a:ext cx="5487041" cy="41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574"/>
            <a:ext cx="2972547" cy="465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3851" y="8829574"/>
            <a:ext cx="2972547" cy="465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480" y="4415530"/>
            <a:ext cx="5487041" cy="41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4" name="Google Shape;154;p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4048949e3_0_9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4048949e3_0_9:notes"/>
          <p:cNvSpPr txBox="1"/>
          <p:nvPr>
            <p:ph idx="1" type="body"/>
          </p:nvPr>
        </p:nvSpPr>
        <p:spPr>
          <a:xfrm>
            <a:off x="685480" y="4415530"/>
            <a:ext cx="5487000" cy="418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64048949e3_0_9:notes"/>
          <p:cNvSpPr txBox="1"/>
          <p:nvPr>
            <p:ph idx="12" type="sldNum"/>
          </p:nvPr>
        </p:nvSpPr>
        <p:spPr>
          <a:xfrm>
            <a:off x="3883851" y="8829574"/>
            <a:ext cx="2972400" cy="46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480" y="4415530"/>
            <a:ext cx="5487041" cy="41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75c20594f_0_1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75c20594f_0_15:notes"/>
          <p:cNvSpPr txBox="1"/>
          <p:nvPr>
            <p:ph idx="1" type="body"/>
          </p:nvPr>
        </p:nvSpPr>
        <p:spPr>
          <a:xfrm>
            <a:off x="685480" y="4415530"/>
            <a:ext cx="5487000" cy="418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875c20594f_0_15:notes"/>
          <p:cNvSpPr txBox="1"/>
          <p:nvPr>
            <p:ph idx="12" type="sldNum"/>
          </p:nvPr>
        </p:nvSpPr>
        <p:spPr>
          <a:xfrm>
            <a:off x="3883851" y="8829574"/>
            <a:ext cx="2972400" cy="46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480" y="4415530"/>
            <a:ext cx="5487041" cy="41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Arctic PRCC-Network falls across three of the WMO Regional Associations, Asia, Europe and North America. 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participating nations are the 8 Arctic Council states</a:t>
            </a:r>
            <a:endParaRPr b="0" i="0" sz="1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structure for the Arctic PRCC-Network will be on two levels.  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Each Regional Association (node) will perform all mandatory functions for the countries in its domain: 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Canada will lead the North American Node (Canada and USA); 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Norway will lead the Northern Europe and Greenland Node (Denmark, Finland, Iceland, Norway, and Sweden); and 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CA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Russian Federation will lead the Eurasian Node, see Figure 1.  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4th mandatory function is training that is shared across the Nodes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3" name="Google Shape;203;p6:notes"/>
          <p:cNvSpPr txBox="1"/>
          <p:nvPr>
            <p:ph idx="12" type="sldNum"/>
          </p:nvPr>
        </p:nvSpPr>
        <p:spPr>
          <a:xfrm>
            <a:off x="3883851" y="8829574"/>
            <a:ext cx="2972547" cy="465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75f39b93f_1_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75f39b93f_1_8:notes"/>
          <p:cNvSpPr txBox="1"/>
          <p:nvPr>
            <p:ph idx="1" type="body"/>
          </p:nvPr>
        </p:nvSpPr>
        <p:spPr>
          <a:xfrm>
            <a:off x="685480" y="4415530"/>
            <a:ext cx="5487000" cy="418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875f39b93f_1_8:notes"/>
          <p:cNvSpPr txBox="1"/>
          <p:nvPr>
            <p:ph idx="12" type="sldNum"/>
          </p:nvPr>
        </p:nvSpPr>
        <p:spPr>
          <a:xfrm>
            <a:off x="3883851" y="8829574"/>
            <a:ext cx="2972400" cy="46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480" y="4415530"/>
            <a:ext cx="5487041" cy="41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Hand off to John to explain the PARCOF</a:t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9" name="Google Shape;219;p9:notes"/>
          <p:cNvSpPr txBox="1"/>
          <p:nvPr>
            <p:ph idx="12" type="sldNum"/>
          </p:nvPr>
        </p:nvSpPr>
        <p:spPr>
          <a:xfrm>
            <a:off x="3883851" y="8829574"/>
            <a:ext cx="2972547" cy="465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480" y="4415530"/>
            <a:ext cx="5487041" cy="418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7" name="Google Shape;227;p10:notes"/>
          <p:cNvSpPr txBox="1"/>
          <p:nvPr>
            <p:ph idx="12" type="sldNum"/>
          </p:nvPr>
        </p:nvSpPr>
        <p:spPr>
          <a:xfrm>
            <a:off x="3883851" y="8829574"/>
            <a:ext cx="2972547" cy="465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2159001" y="-855663"/>
            <a:ext cx="4897437" cy="87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 rot="5400000">
            <a:off x="5066507" y="2197894"/>
            <a:ext cx="5907087" cy="188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 rot="5400000">
            <a:off x="1209676" y="382587"/>
            <a:ext cx="5907087" cy="5519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and Text" type="objAndTx">
  <p:cSld name="OBJECT_AND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250825" y="1052513"/>
            <a:ext cx="4279900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4683125" y="1052513"/>
            <a:ext cx="4281488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79388" y="981075"/>
            <a:ext cx="4316412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648200" y="981075"/>
            <a:ext cx="4316413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_ppt_2012.psd"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1908175" y="260350"/>
            <a:ext cx="6985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908175" y="3405188"/>
            <a:ext cx="6985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2843213" y="6467475"/>
            <a:ext cx="2520950" cy="33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5795963" y="6467475"/>
            <a:ext cx="1152525" cy="33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8" name="Google Shape;138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 rot="5400000">
            <a:off x="3708401" y="836612"/>
            <a:ext cx="1727200" cy="878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5" name="Google Shape;145;p25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 rot="5400000">
            <a:off x="4734719" y="2223294"/>
            <a:ext cx="6264275" cy="2195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 rot="5400000">
            <a:off x="265908" y="102395"/>
            <a:ext cx="6264275" cy="64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_ppt_2012.psd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>
            <p:ph type="ctrTitle"/>
          </p:nvPr>
        </p:nvSpPr>
        <p:spPr>
          <a:xfrm>
            <a:off x="611188" y="3211513"/>
            <a:ext cx="7921625" cy="173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611188" y="5106988"/>
            <a:ext cx="79216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2843213" y="6467475"/>
            <a:ext cx="2520950" cy="33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5795963" y="6467475"/>
            <a:ext cx="1152525" cy="33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403350" y="1412875"/>
            <a:ext cx="3703638" cy="468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259388" y="1412875"/>
            <a:ext cx="3705225" cy="468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331640" y="188640"/>
            <a:ext cx="735516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331640" y="188640"/>
            <a:ext cx="7344816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_ppt_2012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042988" y="6453188"/>
            <a:ext cx="4465637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_ppt_2012_last.jpg" id="88" name="Google Shape;88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2484438" y="6462713"/>
            <a:ext cx="24479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type="title"/>
          </p:nvPr>
        </p:nvSpPr>
        <p:spPr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3" name="Google Shape;93;p15"/>
          <p:cNvSpPr txBox="1"/>
          <p:nvPr/>
        </p:nvSpPr>
        <p:spPr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www.wmo.int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hyperlink" Target="https://www.arctic-rcc.org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rctic-rcc.org/consensus-statement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9503" y="150626"/>
            <a:ext cx="1728192" cy="74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44624"/>
            <a:ext cx="100647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7" y="1196752"/>
            <a:ext cx="9186649" cy="421181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683568" y="1916832"/>
            <a:ext cx="7992888" cy="2340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b="1" i="0" lang="en-CA" sz="238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Introducing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b="1" i="0" lang="en-CA" sz="238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Arctic Regional Climate Centre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b="1" i="0" lang="en-CA" sz="238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(ArcRCC-N)</a:t>
            </a:r>
            <a:endParaRPr b="1" i="0" sz="238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lang="en-CA" sz="1800" u="sng">
                <a:solidFill>
                  <a:schemeClr val="hlink"/>
                </a:solidFill>
                <a:hlinkClick r:id="rId6"/>
              </a:rPr>
              <a:t>https://www.arctic-rcc.org/</a:t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 Narrow"/>
              <a:buNone/>
            </a:pPr>
            <a:r>
              <a:t/>
            </a:r>
            <a:endParaRPr b="1" i="0" sz="136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40"/>
              <a:buFont typeface="Arial"/>
              <a:buNone/>
            </a:pPr>
            <a:r>
              <a:rPr b="1" i="0" lang="en-CA" sz="204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Helge Tangen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40"/>
              <a:buFont typeface="Arial"/>
              <a:buNone/>
            </a:pPr>
            <a:r>
              <a:rPr b="1" i="0" lang="en-CA" sz="204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Norwegian Meteorological Institute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40"/>
              <a:buFont typeface="Arial"/>
              <a:buNone/>
            </a:pPr>
            <a:r>
              <a:rPr b="1" i="0" lang="en-CA" sz="204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ArcRCC Network Coordinator</a:t>
            </a:r>
            <a:endParaRPr b="1" i="0" sz="204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001" id="161" name="Google Shape;16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56777" y="339219"/>
            <a:ext cx="2272395" cy="36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8758" y="5651258"/>
            <a:ext cx="76962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95736" y="5544456"/>
            <a:ext cx="51054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59832" y="5559696"/>
            <a:ext cx="42608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79912" y="5602188"/>
            <a:ext cx="357378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24328" y="5583502"/>
            <a:ext cx="1368152" cy="471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1008525" y="4397200"/>
            <a:ext cx="65793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380">
                <a:solidFill>
                  <a:schemeClr val="lt1"/>
                </a:solidFill>
              </a:rPr>
              <a:t>Arctic Climate Forum-5, May 27-28, 2020</a:t>
            </a:r>
            <a:endParaRPr b="1" sz="2380">
              <a:solidFill>
                <a:schemeClr val="lt1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40100" y="1216875"/>
            <a:ext cx="1547799" cy="194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89449" y="54267"/>
            <a:ext cx="953475" cy="9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97325" y="188925"/>
            <a:ext cx="8959800" cy="79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/>
              <a:t>Welcome to Arctic Climate Forum number 5 </a:t>
            </a:r>
            <a:r>
              <a:rPr lang="en-CA"/>
              <a:t>ACF-5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250825" y="1052513"/>
            <a:ext cx="8713800" cy="48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CA"/>
              <a:t>A forum for Arctic Regional Climate Centre Network to meet stakeholders and users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CA"/>
              <a:t>Usually: Every spring a face-to-face meeting, this spring converted to online meeting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CA"/>
              <a:t>Every fall a virtual meeting - like this one</a:t>
            </a:r>
            <a:endParaRPr/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5867400" y="6478588"/>
            <a:ext cx="1152600" cy="3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875" y="3790300"/>
            <a:ext cx="2166726" cy="27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5795963" y="6467475"/>
            <a:ext cx="1152525" cy="33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1907704" y="260648"/>
            <a:ext cx="6985000" cy="14700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CA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What’s the difference?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431642" y="1905794"/>
            <a:ext cx="3852326" cy="35394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of the atmosphere over a short period of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Reported in terms of hours and days for a city, town,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answers these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temperature right now?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I need a coat this afternoon?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it snow this weekend?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wilsonk\AppData\Local\Microsoft\Windows\Temporary Internet Files\Content.IE5\J1JKD0SC\SunCartoon[1].jpg" id="186" name="Google Shape;1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130624"/>
            <a:ext cx="658812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wilsonk\AppData\Local\Microsoft\Windows\Temporary Internet Files\Content.IE5\EHAZZZQS\cloud1[1].png" id="187" name="Google Shape;18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0875" y="1915294"/>
            <a:ext cx="788987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4572000" y="1916832"/>
            <a:ext cx="4032448" cy="35394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weather of a place over           period of many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Tells us what’s normal for an area.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answers these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an average winter like in Ottawa?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2015 the warmest summer on record?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en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Tromsø have above normal temperatures this summer?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wilsonk\AppData\Local\Microsoft\Windows\Temporary Internet Files\Content.IE5\ML62MPX2\clrglobe[1].gif" id="189" name="Google Shape;18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4288" y="1927718"/>
            <a:ext cx="720725" cy="80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-36512" y="5229200"/>
            <a:ext cx="8562975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17475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50"/>
              <a:buFont typeface="Noto Sans Symbols"/>
              <a:buNone/>
            </a:pPr>
            <a:r>
              <a:t/>
            </a:r>
            <a:endParaRPr b="0" i="1" sz="1850" u="none" cap="none" strike="noStrike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9900"/>
              </a:buClr>
              <a:buSzPts val="2590"/>
              <a:buFont typeface="Noto Sans Symbols"/>
              <a:buNone/>
            </a:pPr>
            <a:r>
              <a:rPr b="1" i="1" lang="en-CA" sz="2590" u="none" cap="none" strike="noStrike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Climate is what you expect, weather is what you get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9900"/>
              </a:buClr>
              <a:buSzPts val="1202"/>
              <a:buFont typeface="Noto Sans Symbols"/>
              <a:buNone/>
            </a:pPr>
            <a:r>
              <a:rPr b="0" i="1" lang="en-CA" sz="1202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(sources: NOAA, NSIDC and WMO and websites)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FF9900"/>
              </a:buClr>
              <a:buSzPts val="1850"/>
              <a:buFont typeface="Noto Sans Symbols"/>
              <a:buNone/>
            </a:pPr>
            <a:r>
              <a:t/>
            </a:r>
            <a:endParaRPr b="0" i="1" sz="185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250825" y="188913"/>
            <a:ext cx="8713800" cy="79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250825" y="1052513"/>
            <a:ext cx="8713800" cy="48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5867400" y="6478588"/>
            <a:ext cx="1152600" cy="3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88" y="557213"/>
            <a:ext cx="7896225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75565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Arctic Regional Climate Centre</a:t>
            </a:r>
            <a:endParaRPr b="1" i="0" sz="3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6" name="Google Shape;206;p31"/>
          <p:cNvGraphicFramePr/>
          <p:nvPr/>
        </p:nvGraphicFramePr>
        <p:xfrm>
          <a:off x="1331913" y="1433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{E4EDC121-B8B6-4230-856D-0B024D42DD02}</a:tableStyleId>
              </a:tblPr>
              <a:tblGrid>
                <a:gridCol w="1474400"/>
                <a:gridCol w="1410125"/>
                <a:gridCol w="1320600"/>
                <a:gridCol w="1121250"/>
                <a:gridCol w="1866600"/>
              </a:tblGrid>
              <a:tr h="274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 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CIRCUMPOLAR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Countries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Meteorological Organizations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Climate Centres (RCCs)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Arctic </a:t>
                      </a:r>
                      <a:endParaRPr b="1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Climate Centre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28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United States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D2D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 American Node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D2D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Forecasting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D2D6"/>
                    </a:solidFill>
                  </a:tcPr>
                </a:tc>
                <a:tc vMerge="1"/>
              </a:tr>
              <a:tr h="50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ECCC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D2D6"/>
                    </a:solidFill>
                  </a:tcPr>
                </a:tc>
                <a:tc vMerge="1"/>
                <a:tc vMerge="1"/>
                <a:tc vMerge="1"/>
              </a:tr>
              <a:tr h="28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Denmark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DMI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Northern European / Greenland Node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Services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vMerge="1"/>
              </a:tr>
              <a:tr h="28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Iceland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vMerge="1"/>
                <a:tc vMerge="1"/>
                <a:tc vMerge="1"/>
              </a:tr>
              <a:tr h="28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Norway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NMI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vMerge="1"/>
                <a:tc vMerge="1"/>
                <a:tc vMerge="1"/>
              </a:tr>
              <a:tr h="28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Sweden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SMHI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vMerge="1"/>
                <a:tc vMerge="1"/>
                <a:tc vMerge="1"/>
              </a:tr>
              <a:tr h="28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Finland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FMI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 vMerge="1"/>
                <a:tc vMerge="1"/>
                <a:tc vMerge="1"/>
              </a:tr>
              <a:tr h="58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Russia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AARI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Northern Eurasia Node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EF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207" name="Google Shape;207;p31"/>
          <p:cNvSpPr/>
          <p:nvPr/>
        </p:nvSpPr>
        <p:spPr>
          <a:xfrm>
            <a:off x="1476375" y="5148263"/>
            <a:ext cx="6456363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C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Collaboration/Networking across Arctic  regional nodes and Meteorological Organizations 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250825" y="419950"/>
            <a:ext cx="8713800" cy="70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ArcRCC Products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500"/>
              <a:t>produced each May and October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250825" y="1052513"/>
            <a:ext cx="8713800" cy="48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CA" sz="2400"/>
              <a:t>Arctic Consensus Statement:</a:t>
            </a:r>
            <a:endParaRPr b="1"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/>
              <a:t>Text and graphics that summarize the temperature, precipitation and sea-ice climate trends for the </a:t>
            </a:r>
            <a:r>
              <a:rPr lang="en-CA" sz="2000" u="sng"/>
              <a:t>past</a:t>
            </a:r>
            <a:r>
              <a:rPr lang="en-CA" sz="2000"/>
              <a:t> season and forecasts for the </a:t>
            </a:r>
            <a:r>
              <a:rPr lang="en-CA" sz="2000" u="sng"/>
              <a:t>upcoming</a:t>
            </a:r>
            <a:r>
              <a:rPr lang="en-CA" sz="2000"/>
              <a:t> season. A collaborate effort by the network in reviewing:</a:t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▪"/>
            </a:pPr>
            <a:r>
              <a:rPr lang="en-CA" sz="2000"/>
              <a:t>Trends in the historical monitoring data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CA" sz="2000"/>
              <a:t>Forecasts from the models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CA" sz="2000"/>
              <a:t>Using Met/Ice climate expertise, fill gaps in the data</a:t>
            </a:r>
            <a:endParaRPr sz="2000"/>
          </a:p>
          <a:p>
            <a:pPr indent="45720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u="sng">
                <a:solidFill>
                  <a:schemeClr val="hlink"/>
                </a:solidFill>
                <a:hlinkClick r:id="rId3"/>
              </a:rPr>
              <a:t>https://arctic-rcc.org/consensus-statements</a:t>
            </a:r>
            <a:endParaRPr sz="2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CA" sz="2400"/>
              <a:t>Regional Summaries</a:t>
            </a:r>
            <a:endParaRPr b="1"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CA" sz="2000"/>
              <a:t>The same information that is in the consensus statement but organized by Arctic region and added information about potential impacts to regional users.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5867400" y="6478588"/>
            <a:ext cx="1152600" cy="3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How is this information different than?</a:t>
            </a:r>
            <a:endParaRPr b="1" i="0" sz="3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Arctic Council’s Arctic Monitoring and Assessment Programme (AMAP)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</a:pPr>
            <a:r>
              <a:rPr b="0" i="0" lang="en-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i.e. the Snow Water Ice and Permafrost Assessment (SWIPA) report discusses trends and future predictions, updated once every 5-6 years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Snow and Ice Data Centre –Arctic Report Card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Char char="▪"/>
            </a:pPr>
            <a:r>
              <a:rPr b="0" i="0" lang="en-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Summary of the Arctic climate over the past year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Noto Sans Symbols"/>
              <a:buNone/>
            </a:pPr>
            <a:r>
              <a:rPr b="1" i="0" lang="en-CA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ArcRCC products are </a:t>
            </a:r>
            <a:r>
              <a:rPr b="1" i="0" lang="en-CA" sz="24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ongoing</a:t>
            </a:r>
            <a:r>
              <a:rPr b="1" i="0" lang="en-CA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operational Arctic climate summary and forecast products that are updated every Winter and Summer</a:t>
            </a:r>
            <a:endParaRPr b="1" i="0" sz="2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Thank you!</a:t>
            </a:r>
            <a:endParaRPr b="0" i="0" sz="4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5148263" y="6462713"/>
            <a:ext cx="1905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MO templat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