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58000" cy="9144000"/>
  <p:embeddedFontLst>
    <p:embeddedFont>
      <p:font typeface="Arial Narrow"/>
      <p:regular r:id="rId31"/>
      <p:bold r:id="rId32"/>
      <p:italic r:id="rId33"/>
      <p:boldItalic r:id="rId34"/>
    </p:embeddedFont>
    <p:embeddedFont>
      <p:font typeface="Quattrocento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9" roundtripDataSignature="AMtx7mgWKmRVoyR9m80zhZF+d7LyLClu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DCB7F82-B5BC-4547-9DFA-D8D7072739C0}">
  <a:tblStyle styleId="{7DCB7F82-B5BC-4547-9DFA-D8D7072739C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A1BA208-174B-486B-AB04-CFD288982291}"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Narrow-italic.fntdata"/><Relationship Id="rId10" Type="http://schemas.openxmlformats.org/officeDocument/2006/relationships/slide" Target="slides/slide4.xml"/><Relationship Id="rId32" Type="http://schemas.openxmlformats.org/officeDocument/2006/relationships/font" Target="fonts/ArialNarrow-bold.fntdata"/><Relationship Id="rId13" Type="http://schemas.openxmlformats.org/officeDocument/2006/relationships/slide" Target="slides/slide7.xml"/><Relationship Id="rId35" Type="http://schemas.openxmlformats.org/officeDocument/2006/relationships/font" Target="fonts/QuattrocentoSans-regular.fntdata"/><Relationship Id="rId12" Type="http://schemas.openxmlformats.org/officeDocument/2006/relationships/slide" Target="slides/slide6.xml"/><Relationship Id="rId34" Type="http://schemas.openxmlformats.org/officeDocument/2006/relationships/font" Target="fonts/ArialNarrow-boldItalic.fntdata"/><Relationship Id="rId15" Type="http://schemas.openxmlformats.org/officeDocument/2006/relationships/slide" Target="slides/slide9.xml"/><Relationship Id="rId37" Type="http://schemas.openxmlformats.org/officeDocument/2006/relationships/font" Target="fonts/QuattrocentoSans-italic.fntdata"/><Relationship Id="rId14" Type="http://schemas.openxmlformats.org/officeDocument/2006/relationships/slide" Target="slides/slide8.xml"/><Relationship Id="rId36" Type="http://schemas.openxmlformats.org/officeDocument/2006/relationships/font" Target="fonts/Quattrocento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Quattrocento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4" name="Google Shape;14;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6" name="Google Shape;26;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 name="Google Shape;32;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9" name="Google Shape;39;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1" name="Google Shape;41;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2" name="Google Shape;42;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4" name="Google Shape;64;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1484784"/>
            <a:ext cx="8206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Arctic Climate Forum</a:t>
            </a:r>
            <a:br>
              <a:rPr lang="en-CA" sz="3959"/>
            </a:br>
            <a:r>
              <a:rPr lang="en-CA" sz="3959"/>
              <a:t>May 2020</a:t>
            </a:r>
            <a:br>
              <a:rPr lang="en-CA" sz="3959"/>
            </a:br>
            <a:br>
              <a:rPr lang="en-CA" sz="3959"/>
            </a:br>
            <a:r>
              <a:rPr lang="en-CA" sz="3959"/>
              <a:t>Non-Technical Review:</a:t>
            </a:r>
            <a:br>
              <a:rPr lang="en-CA" sz="3959"/>
            </a:br>
            <a:r>
              <a:rPr lang="en-CA" sz="3959"/>
              <a:t>Summary of Winter 2020 and </a:t>
            </a:r>
            <a:br>
              <a:rPr lang="en-CA" sz="3959"/>
            </a:br>
            <a:r>
              <a:rPr lang="en-CA" sz="3959"/>
              <a:t>Outlook for Summer 2020</a:t>
            </a:r>
            <a:endParaRPr sz="3959"/>
          </a:p>
        </p:txBody>
      </p:sp>
      <p:sp>
        <p:nvSpPr>
          <p:cNvPr id="85" name="Google Shape;85;p1"/>
          <p:cNvSpPr txBox="1"/>
          <p:nvPr>
            <p:ph idx="1" type="subTitle"/>
          </p:nvPr>
        </p:nvSpPr>
        <p:spPr>
          <a:xfrm>
            <a:off x="1371600" y="5713022"/>
            <a:ext cx="6912768" cy="127099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CA"/>
              <a:t>Arctic Regional Climate Center</a:t>
            </a:r>
            <a:endParaRPr/>
          </a:p>
        </p:txBody>
      </p:sp>
      <p:sp>
        <p:nvSpPr>
          <p:cNvPr id="86" name="Google Shape;86;p1"/>
          <p:cNvSpPr txBox="1"/>
          <p:nvPr/>
        </p:nvSpPr>
        <p:spPr>
          <a:xfrm>
            <a:off x="611560" y="188640"/>
            <a:ext cx="7772400" cy="14700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290"/>
              <a:buFont typeface="Arial"/>
              <a:buNone/>
            </a:pPr>
            <a:r>
              <a:t/>
            </a:r>
            <a:endParaRPr b="0" i="0" sz="4290" u="sng" cap="none" strike="noStrike">
              <a:solidFill>
                <a:schemeClr val="dk1"/>
              </a:solidFill>
              <a:latin typeface="Arial"/>
              <a:ea typeface="Arial"/>
              <a:cs typeface="Arial"/>
              <a:sym typeface="Arial"/>
            </a:endParaRPr>
          </a:p>
        </p:txBody>
      </p:sp>
      <p:pic>
        <p:nvPicPr>
          <p:cNvPr descr="https://lh3.googleusercontent.com/9C5QmWrldp865nMX2HCO83C6TUpXb220VQY5Ty3XSyJybLcVJwqdZR3CKe29IGoAuKlHOCPJixsrO2UOADCNMCXDUvi6FORIjF7CoJvYMaXZJrdMFROqhMoN8rWbrdBK-JKhsTMjdXE" id="87" name="Google Shape;87;p1"/>
          <p:cNvPicPr preferRelativeResize="0"/>
          <p:nvPr/>
        </p:nvPicPr>
        <p:blipFill rotWithShape="1">
          <a:blip r:embed="rId3">
            <a:alphaModFix/>
          </a:blip>
          <a:srcRect b="0" l="0" r="0" t="0"/>
          <a:stretch/>
        </p:blipFill>
        <p:spPr>
          <a:xfrm>
            <a:off x="361950" y="5399645"/>
            <a:ext cx="1009650" cy="1123950"/>
          </a:xfrm>
          <a:prstGeom prst="rect">
            <a:avLst/>
          </a:prstGeom>
          <a:noFill/>
          <a:ln>
            <a:noFill/>
          </a:ln>
        </p:spPr>
      </p:pic>
      <p:pic>
        <p:nvPicPr>
          <p:cNvPr id="88" name="Google Shape;88;p1"/>
          <p:cNvPicPr preferRelativeResize="0"/>
          <p:nvPr/>
        </p:nvPicPr>
        <p:blipFill rotWithShape="1">
          <a:blip r:embed="rId4">
            <a:alphaModFix/>
          </a:blip>
          <a:srcRect b="0" l="0" r="0" t="0"/>
          <a:stretch/>
        </p:blipFill>
        <p:spPr>
          <a:xfrm>
            <a:off x="7380312" y="188640"/>
            <a:ext cx="1391206" cy="175184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FEBE"/>
        </a:solidFill>
      </p:bgPr>
    </p:bg>
    <p:spTree>
      <p:nvGrpSpPr>
        <p:cNvPr id="172" name="Shape 172"/>
        <p:cNvGrpSpPr/>
        <p:nvPr/>
      </p:nvGrpSpPr>
      <p:grpSpPr>
        <a:xfrm>
          <a:off x="0" y="0"/>
          <a:ext cx="0" cy="0"/>
          <a:chOff x="0" y="0"/>
          <a:chExt cx="0" cy="0"/>
        </a:xfrm>
      </p:grpSpPr>
      <p:sp>
        <p:nvSpPr>
          <p:cNvPr id="173" name="Google Shape;173;p10"/>
          <p:cNvSpPr txBox="1"/>
          <p:nvPr/>
        </p:nvSpPr>
        <p:spPr>
          <a:xfrm>
            <a:off x="117000" y="234000"/>
            <a:ext cx="8775000" cy="7325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CA" sz="1800">
                <a:solidFill>
                  <a:schemeClr val="dk1"/>
                </a:solidFill>
                <a:latin typeface="Arial"/>
                <a:ea typeface="Arial"/>
                <a:cs typeface="Arial"/>
                <a:sym typeface="Arial"/>
              </a:rPr>
              <a:t>Shipping</a:t>
            </a:r>
            <a:endParaRPr/>
          </a:p>
          <a:p>
            <a:pPr indent="-285750" lvl="1" marL="742950" marR="0" rtl="0" algn="l">
              <a:spcBef>
                <a:spcPts val="0"/>
              </a:spcBef>
              <a:spcAft>
                <a:spcPts val="0"/>
              </a:spcAft>
              <a:buClr>
                <a:schemeClr val="dk1"/>
              </a:buClr>
              <a:buSzPts val="1800"/>
              <a:buFont typeface="Courier New"/>
              <a:buChar char="o"/>
            </a:pPr>
            <a:r>
              <a:rPr b="1" i="0" lang="en-CA" sz="1800" u="none" cap="none" strike="noStrike">
                <a:solidFill>
                  <a:schemeClr val="dk1"/>
                </a:solidFill>
                <a:latin typeface="Arial"/>
                <a:ea typeface="Arial"/>
                <a:cs typeface="Arial"/>
                <a:sym typeface="Arial"/>
              </a:rPr>
              <a:t>Northwest Passage</a:t>
            </a:r>
            <a:r>
              <a:rPr b="0" i="0" lang="en-CA" sz="1800" u="none" cap="none" strike="noStrike">
                <a:solidFill>
                  <a:schemeClr val="dk1"/>
                </a:solidFill>
                <a:latin typeface="Arial"/>
                <a:ea typeface="Arial"/>
                <a:cs typeface="Arial"/>
                <a:sym typeface="Arial"/>
              </a:rPr>
              <a:t>: light ice conditions may be experienced in the southern route of the Northwest Passage in August and in the northern route by early September. However, light ice conditions may allow old ice from the Canadian Arctic Archipelago to become mobile earlier in the season increasing navigation risks.</a:t>
            </a:r>
            <a:endParaRPr/>
          </a:p>
          <a:p>
            <a:pPr indent="-261937" lvl="1" marL="719138" marR="0" rtl="0" algn="l">
              <a:spcBef>
                <a:spcPts val="0"/>
              </a:spcBef>
              <a:spcAft>
                <a:spcPts val="0"/>
              </a:spcAft>
              <a:buClr>
                <a:schemeClr val="dk1"/>
              </a:buClr>
              <a:buSzPts val="1800"/>
              <a:buFont typeface="Courier New"/>
              <a:buChar char="o"/>
            </a:pPr>
            <a:r>
              <a:rPr b="0" i="0" lang="en-CA" sz="1800" u="none" cap="none" strike="noStrike">
                <a:solidFill>
                  <a:schemeClr val="dk1"/>
                </a:solidFill>
                <a:latin typeface="Arial"/>
                <a:ea typeface="Arial"/>
                <a:cs typeface="Arial"/>
                <a:sym typeface="Arial"/>
              </a:rPr>
              <a:t> </a:t>
            </a:r>
            <a:r>
              <a:rPr b="1" i="0" lang="en-CA" sz="1800" u="none" cap="none" strike="noStrike">
                <a:solidFill>
                  <a:schemeClr val="dk1"/>
                </a:solidFill>
                <a:latin typeface="Arial"/>
                <a:ea typeface="Arial"/>
                <a:cs typeface="Arial"/>
                <a:sym typeface="Arial"/>
              </a:rPr>
              <a:t>Hudson Bay: </a:t>
            </a:r>
            <a:endParaRPr/>
          </a:p>
          <a:p>
            <a:pPr indent="-285750" lvl="2" marL="1200150" marR="0" rtl="0" algn="l">
              <a:spcBef>
                <a:spcPts val="0"/>
              </a:spcBef>
              <a:spcAft>
                <a:spcPts val="0"/>
              </a:spcAft>
              <a:buClr>
                <a:schemeClr val="dk1"/>
              </a:buClr>
              <a:buSzPts val="1800"/>
              <a:buFont typeface="Courier New"/>
              <a:buChar char="o"/>
            </a:pPr>
            <a:r>
              <a:rPr b="0" i="0" lang="en-CA" sz="1800" u="none" cap="none" strike="noStrike">
                <a:solidFill>
                  <a:schemeClr val="dk1"/>
                </a:solidFill>
                <a:latin typeface="Arial"/>
                <a:ea typeface="Arial"/>
                <a:cs typeface="Arial"/>
                <a:sym typeface="Arial"/>
              </a:rPr>
              <a:t>Faster than normal sea ice break-up is currently underway in Hudson Strait with significant areas of open water expanding in the northern portion of the strait. </a:t>
            </a:r>
            <a:endParaRPr/>
          </a:p>
          <a:p>
            <a:pPr indent="-285750" lvl="2" marL="1200150" marR="0" rtl="0" algn="l">
              <a:spcBef>
                <a:spcPts val="0"/>
              </a:spcBef>
              <a:spcAft>
                <a:spcPts val="0"/>
              </a:spcAft>
              <a:buClr>
                <a:schemeClr val="dk1"/>
              </a:buClr>
              <a:buSzPts val="1800"/>
              <a:buFont typeface="Courier New"/>
              <a:buChar char="o"/>
            </a:pPr>
            <a:r>
              <a:rPr b="0" i="0" lang="en-CA" sz="1800" u="none" cap="none" strike="noStrike">
                <a:solidFill>
                  <a:schemeClr val="dk1"/>
                </a:solidFill>
                <a:latin typeface="Arial"/>
                <a:ea typeface="Arial"/>
                <a:cs typeface="Arial"/>
                <a:sym typeface="Arial"/>
              </a:rPr>
              <a:t>Near normal break-up is expected for western Hudson Bay.</a:t>
            </a:r>
            <a:endParaRPr/>
          </a:p>
          <a:p>
            <a:pPr indent="-285750" lvl="2" marL="1200150" marR="0" rtl="0" algn="l">
              <a:spcBef>
                <a:spcPts val="0"/>
              </a:spcBef>
              <a:spcAft>
                <a:spcPts val="0"/>
              </a:spcAft>
              <a:buClr>
                <a:schemeClr val="dk1"/>
              </a:buClr>
              <a:buSzPts val="1800"/>
              <a:buFont typeface="Courier New"/>
              <a:buChar char="o"/>
            </a:pPr>
            <a:r>
              <a:rPr b="0" i="0" lang="en-CA" sz="1800" u="none" cap="none" strike="noStrike">
                <a:solidFill>
                  <a:schemeClr val="dk1"/>
                </a:solidFill>
                <a:latin typeface="Arial"/>
                <a:ea typeface="Arial"/>
                <a:cs typeface="Arial"/>
                <a:sym typeface="Arial"/>
              </a:rPr>
              <a:t>Later than normal break-up is expected for eastern Hudson Bay. Thicker ice coverage along with colder temperatures forecasted could lead to a more challenging navigation season in the eastern half of Hudson Bay.</a:t>
            </a:r>
            <a:endParaRPr/>
          </a:p>
          <a:p>
            <a:pPr indent="0" lvl="2" marL="9144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Courier New"/>
              <a:buChar char="o"/>
            </a:pPr>
            <a:r>
              <a:rPr b="1" i="0" lang="en-CA" sz="1800" u="none" cap="none" strike="noStrike">
                <a:solidFill>
                  <a:schemeClr val="dk1"/>
                </a:solidFill>
                <a:latin typeface="Arial"/>
                <a:ea typeface="Arial"/>
                <a:cs typeface="Arial"/>
                <a:sym typeface="Arial"/>
              </a:rPr>
              <a:t>Baffin Bay: </a:t>
            </a:r>
            <a:r>
              <a:rPr b="0" i="0" lang="en-CA" sz="1800" u="none" cap="none" strike="noStrike">
                <a:solidFill>
                  <a:schemeClr val="dk1"/>
                </a:solidFill>
                <a:latin typeface="Arial"/>
                <a:ea typeface="Arial"/>
                <a:cs typeface="Arial"/>
                <a:sym typeface="Arial"/>
              </a:rPr>
              <a:t>light ice conditions may be experienced in Baffin Bay and no specific hazards are anticipated. The presence of an ice bridge in Nares Strait well into the spring normally cuts off the inflow of old ice from the Arctic Ocean into northern Baffin Bay, limiting the import of old ice into the region.</a:t>
            </a:r>
            <a:endParaRPr/>
          </a:p>
          <a:p>
            <a:pPr indent="0" lvl="1" marL="457200" marR="0" rtl="0" algn="l">
              <a:spcBef>
                <a:spcPts val="0"/>
              </a:spcBef>
              <a:spcAft>
                <a:spcPts val="0"/>
              </a:spcAft>
              <a:buNone/>
            </a:pPr>
            <a:r>
              <a:t/>
            </a:r>
            <a:endParaRPr b="0" i="0" sz="1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Courier New"/>
              <a:buChar char="o"/>
            </a:pPr>
            <a:r>
              <a:rPr b="1" i="0" lang="en-CA" sz="1800" u="none" cap="none" strike="noStrike">
                <a:solidFill>
                  <a:schemeClr val="dk1"/>
                </a:solidFill>
                <a:latin typeface="Arial"/>
                <a:ea typeface="Arial"/>
                <a:cs typeface="Arial"/>
                <a:sym typeface="Arial"/>
              </a:rPr>
              <a:t>Labrador Coast</a:t>
            </a:r>
            <a:r>
              <a:rPr b="0" i="0" lang="en-CA" sz="1800" u="none" cap="none" strike="noStrike">
                <a:solidFill>
                  <a:schemeClr val="dk1"/>
                </a:solidFill>
                <a:latin typeface="Arial"/>
                <a:ea typeface="Arial"/>
                <a:cs typeface="Arial"/>
                <a:sym typeface="Arial"/>
              </a:rPr>
              <a:t>: ice coverage along the Labrador coast has been normal throughout the winter and spring showing near normal ice extent but lower concentrations. Break-up in Lake Melville is expected to be normal.  </a:t>
            </a:r>
            <a:endParaRPr b="0" i="0" sz="1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CA"/>
              <a:t>Nordic Node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EFFE8"/>
        </a:solidFill>
      </p:bgPr>
    </p:bg>
    <p:spTree>
      <p:nvGrpSpPr>
        <p:cNvPr id="182" name="Shape 182"/>
        <p:cNvGrpSpPr/>
        <p:nvPr/>
      </p:nvGrpSpPr>
      <p:grpSpPr>
        <a:xfrm>
          <a:off x="0" y="0"/>
          <a:ext cx="0" cy="0"/>
          <a:chOff x="0" y="0"/>
          <a:chExt cx="0" cy="0"/>
        </a:xfrm>
      </p:grpSpPr>
      <p:sp>
        <p:nvSpPr>
          <p:cNvPr id="183" name="Google Shape;183;p12"/>
          <p:cNvSpPr txBox="1"/>
          <p:nvPr>
            <p:ph type="title"/>
          </p:nvPr>
        </p:nvSpPr>
        <p:spPr>
          <a:xfrm>
            <a:off x="228542" y="256539"/>
            <a:ext cx="2405076" cy="66486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10"/>
              <a:buFont typeface="Arial"/>
              <a:buNone/>
            </a:pPr>
            <a:r>
              <a:rPr lang="en-CA" sz="4410"/>
              <a:t>Atlantic</a:t>
            </a:r>
            <a:r>
              <a:rPr lang="en-CA" sz="3959"/>
              <a:t> </a:t>
            </a:r>
            <a:endParaRPr sz="2430"/>
          </a:p>
        </p:txBody>
      </p:sp>
      <p:pic>
        <p:nvPicPr>
          <p:cNvPr id="184" name="Google Shape;184;p12"/>
          <p:cNvPicPr preferRelativeResize="0"/>
          <p:nvPr>
            <p:ph idx="1" type="body"/>
          </p:nvPr>
        </p:nvPicPr>
        <p:blipFill rotWithShape="1">
          <a:blip r:embed="rId3">
            <a:alphaModFix/>
          </a:blip>
          <a:srcRect b="0" l="0" r="0" t="0"/>
          <a:stretch/>
        </p:blipFill>
        <p:spPr>
          <a:xfrm>
            <a:off x="62928" y="1210178"/>
            <a:ext cx="2736304" cy="2736304"/>
          </a:xfrm>
          <a:prstGeom prst="rect">
            <a:avLst/>
          </a:prstGeom>
          <a:noFill/>
          <a:ln cap="flat" cmpd="sng" w="9525">
            <a:solidFill>
              <a:schemeClr val="dk1"/>
            </a:solidFill>
            <a:prstDash val="solid"/>
            <a:round/>
            <a:headEnd len="sm" w="sm" type="none"/>
            <a:tailEnd len="sm" w="sm" type="none"/>
          </a:ln>
        </p:spPr>
      </p:pic>
      <p:graphicFrame>
        <p:nvGraphicFramePr>
          <p:cNvPr id="185" name="Google Shape;185;p12"/>
          <p:cNvGraphicFramePr/>
          <p:nvPr/>
        </p:nvGraphicFramePr>
        <p:xfrm>
          <a:off x="2845598" y="139930"/>
          <a:ext cx="3000000" cy="3000000"/>
        </p:xfrm>
        <a:graphic>
          <a:graphicData uri="http://schemas.openxmlformats.org/drawingml/2006/table">
            <a:tbl>
              <a:tblPr>
                <a:noFill/>
                <a:tableStyleId>{7DCB7F82-B5BC-4547-9DFA-D8D7072739C0}</a:tableStyleId>
              </a:tblPr>
              <a:tblGrid>
                <a:gridCol w="1034700"/>
                <a:gridCol w="2122900"/>
                <a:gridCol w="1737825"/>
                <a:gridCol w="1324725"/>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Temperature</a:t>
                      </a:r>
                      <a:endParaRPr/>
                    </a:p>
                    <a:p>
                      <a:pPr indent="0" lvl="0" marL="0" marR="0" rtl="0" algn="l">
                        <a:lnSpc>
                          <a:spcPct val="100000"/>
                        </a:lnSpc>
                        <a:spcBef>
                          <a:spcPts val="0"/>
                        </a:spcBef>
                        <a:spcAft>
                          <a:spcPts val="0"/>
                        </a:spcAft>
                        <a:buClr>
                          <a:schemeClr val="dk1"/>
                        </a:buClr>
                        <a:buSzPts val="1100"/>
                        <a:buFont typeface="Arial Narrow"/>
                        <a:buNone/>
                      </a:pPr>
                      <a:r>
                        <a:rPr b="0" lang="en-CA" sz="1100">
                          <a:solidFill>
                            <a:schemeClr val="dk1"/>
                          </a:solidFill>
                          <a:latin typeface="Arial Narrow"/>
                          <a:ea typeface="Arial Narrow"/>
                          <a:cs typeface="Arial Narrow"/>
                          <a:sym typeface="Arial Narrow"/>
                        </a:rPr>
                        <a:t>Normal 1961-1990</a:t>
                      </a:r>
                      <a:endParaRPr b="0" sz="11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171450" lvl="0" marL="171450" marR="0" rtl="0" algn="l">
                        <a:spcBef>
                          <a:spcPts val="0"/>
                        </a:spcBef>
                        <a:spcAft>
                          <a:spcPts val="0"/>
                        </a:spcAft>
                        <a:buClr>
                          <a:srgbClr val="FF0000"/>
                        </a:buClr>
                        <a:buSzPts val="1100"/>
                        <a:buFont typeface="Arial"/>
                        <a:buChar char="•"/>
                      </a:pPr>
                      <a:r>
                        <a:rPr b="1" lang="en-CA" sz="1100">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in Scandinavia</a:t>
                      </a:r>
                      <a:endParaRPr/>
                    </a:p>
                    <a:p>
                      <a:pPr indent="-171450" lvl="0" marL="171450" marR="0" rtl="0" algn="l">
                        <a:spcBef>
                          <a:spcPts val="0"/>
                        </a:spcBef>
                        <a:spcAft>
                          <a:spcPts val="0"/>
                        </a:spcAft>
                        <a:buClr>
                          <a:schemeClr val="dk1"/>
                        </a:buClr>
                        <a:buSzPts val="1100"/>
                        <a:buFont typeface="Arial"/>
                        <a:buChar char="•"/>
                      </a:pPr>
                      <a:r>
                        <a:rPr lang="en-CA" sz="1100">
                          <a:solidFill>
                            <a:schemeClr val="dk1"/>
                          </a:solidFill>
                          <a:latin typeface="Arial"/>
                          <a:ea typeface="Arial"/>
                          <a:cs typeface="Arial"/>
                          <a:sym typeface="Arial"/>
                        </a:rPr>
                        <a:t>All</a:t>
                      </a:r>
                      <a:r>
                        <a:rPr lang="en-CA" sz="1100">
                          <a:solidFill>
                            <a:schemeClr val="dk1"/>
                          </a:solidFill>
                          <a:latin typeface="Arial"/>
                          <a:ea typeface="Arial"/>
                          <a:cs typeface="Arial"/>
                          <a:sym typeface="Arial"/>
                        </a:rPr>
                        <a:t> other regions normal</a:t>
                      </a:r>
                      <a:endParaRPr/>
                    </a:p>
                    <a:p>
                      <a:pPr indent="-101600" lvl="0" marL="171450" marR="0" rtl="0" algn="l">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Warmest year was 2003 (+1.9</a:t>
                      </a:r>
                      <a:r>
                        <a:rPr lang="en-CA" sz="1100">
                          <a:solidFill>
                            <a:schemeClr val="dk1"/>
                          </a:solidFill>
                          <a:latin typeface="Arial"/>
                          <a:ea typeface="Arial"/>
                          <a:cs typeface="Arial"/>
                          <a:sym typeface="Arial"/>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Coldest year was 1965 (-0.7</a:t>
                      </a:r>
                      <a:r>
                        <a:rPr lang="en-CA" sz="1100">
                          <a:solidFill>
                            <a:schemeClr val="dk1"/>
                          </a:solidFill>
                          <a:latin typeface="Arial"/>
                          <a:ea typeface="Arial"/>
                          <a:cs typeface="Arial"/>
                          <a:sym typeface="Arial"/>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1100"/>
                        <a:buFont typeface="Arial Narrow"/>
                        <a:buNone/>
                      </a:pPr>
                      <a:r>
                        <a:rPr b="0" lang="en-CA" sz="1100">
                          <a:solidFill>
                            <a:schemeClr val="dk1"/>
                          </a:solidFill>
                          <a:latin typeface="Arial Narrow"/>
                          <a:ea typeface="Arial Narrow"/>
                          <a:cs typeface="Arial Narrow"/>
                          <a:sym typeface="Arial Narrow"/>
                        </a:rPr>
                        <a:t>Normal 1961-1990</a:t>
                      </a:r>
                      <a:endParaRPr b="0" sz="11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171450" lvl="0" marL="171450" marR="0" rtl="0" algn="l">
                        <a:spcBef>
                          <a:spcPts val="0"/>
                        </a:spcBef>
                        <a:spcAft>
                          <a:spcPts val="0"/>
                        </a:spcAft>
                        <a:buClr>
                          <a:srgbClr val="0000FF"/>
                        </a:buClr>
                        <a:buSzPts val="1100"/>
                        <a:buFont typeface="Arial"/>
                        <a:buChar char="•"/>
                      </a:pPr>
                      <a:r>
                        <a:rPr b="1" lang="en-CA" sz="1100">
                          <a:solidFill>
                            <a:srgbClr val="0000FF"/>
                          </a:solidFill>
                          <a:latin typeface="Arial"/>
                          <a:ea typeface="Arial"/>
                          <a:cs typeface="Arial"/>
                          <a:sym typeface="Arial"/>
                        </a:rPr>
                        <a:t>Wetter</a:t>
                      </a:r>
                      <a:r>
                        <a:rPr b="0" lang="en-CA" sz="1100">
                          <a:solidFill>
                            <a:schemeClr val="dk1"/>
                          </a:solidFill>
                          <a:latin typeface="Arial"/>
                          <a:ea typeface="Arial"/>
                          <a:cs typeface="Arial"/>
                          <a:sym typeface="Arial"/>
                        </a:rPr>
                        <a:t> in Iceland and Norway</a:t>
                      </a:r>
                      <a:endParaRPr/>
                    </a:p>
                    <a:p>
                      <a:pPr indent="-171450" lvl="0" marL="171450" marR="0" rtl="0" algn="l">
                        <a:spcBef>
                          <a:spcPts val="0"/>
                        </a:spcBef>
                        <a:spcAft>
                          <a:spcPts val="0"/>
                        </a:spcAft>
                        <a:buClr>
                          <a:srgbClr val="996633"/>
                        </a:buClr>
                        <a:buSzPts val="1100"/>
                        <a:buFont typeface="Arial"/>
                        <a:buChar char="•"/>
                      </a:pPr>
                      <a:r>
                        <a:rPr b="1" lang="en-CA" sz="1100">
                          <a:solidFill>
                            <a:srgbClr val="996633"/>
                          </a:solidFill>
                          <a:latin typeface="Arial"/>
                          <a:ea typeface="Arial"/>
                          <a:cs typeface="Arial"/>
                          <a:sym typeface="Arial"/>
                        </a:rPr>
                        <a:t>Drier </a:t>
                      </a:r>
                      <a:r>
                        <a:rPr b="0" lang="en-CA" sz="1100">
                          <a:solidFill>
                            <a:schemeClr val="dk1"/>
                          </a:solidFill>
                          <a:latin typeface="Arial"/>
                          <a:ea typeface="Arial"/>
                          <a:cs typeface="Arial"/>
                          <a:sym typeface="Arial"/>
                        </a:rPr>
                        <a:t>eastern Greenland and Svalbard</a:t>
                      </a:r>
                      <a:endParaRPr/>
                    </a:p>
                    <a:p>
                      <a:pPr indent="-171450" lvl="0" marL="171450" marR="0" rtl="0" algn="l">
                        <a:lnSpc>
                          <a:spcPct val="100000"/>
                        </a:lnSpc>
                        <a:spcBef>
                          <a:spcPts val="0"/>
                        </a:spcBef>
                        <a:spcAft>
                          <a:spcPts val="0"/>
                        </a:spcAft>
                        <a:buClr>
                          <a:schemeClr val="dk1"/>
                        </a:buClr>
                        <a:buSzPts val="1100"/>
                        <a:buFont typeface="Arial"/>
                        <a:buChar char="•"/>
                      </a:pPr>
                      <a:r>
                        <a:rPr lang="en-CA" sz="1100">
                          <a:solidFill>
                            <a:schemeClr val="dk1"/>
                          </a:solidFill>
                          <a:latin typeface="Arial"/>
                          <a:ea typeface="Arial"/>
                          <a:cs typeface="Arial"/>
                          <a:sym typeface="Arial"/>
                        </a:rPr>
                        <a:t>All</a:t>
                      </a:r>
                      <a:r>
                        <a:rPr lang="en-CA" sz="1100">
                          <a:solidFill>
                            <a:schemeClr val="dk1"/>
                          </a:solidFill>
                          <a:latin typeface="Arial"/>
                          <a:ea typeface="Arial"/>
                          <a:cs typeface="Arial"/>
                          <a:sym typeface="Arial"/>
                        </a:rPr>
                        <a:t> other regions normal</a:t>
                      </a:r>
                      <a:endParaRPr/>
                    </a:p>
                    <a:p>
                      <a:pPr indent="-101600" lvl="0" marL="171450" marR="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Wettest year was</a:t>
                      </a:r>
                      <a:endParaRPr/>
                    </a:p>
                    <a:p>
                      <a:pPr indent="0" lvl="0" marL="0" marR="0" rtl="0" algn="ctr">
                        <a:spcBef>
                          <a:spcPts val="0"/>
                        </a:spcBef>
                        <a:spcAft>
                          <a:spcPts val="0"/>
                        </a:spcAft>
                        <a:buNone/>
                      </a:pPr>
                      <a:r>
                        <a:rPr b="0" lang="en-CA" sz="1100">
                          <a:solidFill>
                            <a:schemeClr val="dk1"/>
                          </a:solidFill>
                          <a:latin typeface="Arial"/>
                          <a:ea typeface="Arial"/>
                          <a:cs typeface="Arial"/>
                          <a:sym typeface="Arial"/>
                        </a:rPr>
                        <a:t>1964 (+20.5%)</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Driest</a:t>
                      </a:r>
                      <a:r>
                        <a:rPr b="0" lang="en-CA" sz="1100">
                          <a:solidFill>
                            <a:schemeClr val="dk1"/>
                          </a:solidFill>
                          <a:latin typeface="Arial"/>
                          <a:ea typeface="Arial"/>
                          <a:cs typeface="Arial"/>
                          <a:sym typeface="Arial"/>
                        </a:rPr>
                        <a:t> year was</a:t>
                      </a:r>
                      <a:endParaRPr b="0" sz="1100">
                        <a:solidFill>
                          <a:schemeClr val="dk1"/>
                        </a:solidFill>
                        <a:latin typeface="Arial"/>
                        <a:ea typeface="Arial"/>
                        <a:cs typeface="Arial"/>
                        <a:sym typeface="Arial"/>
                      </a:endParaRPr>
                    </a:p>
                    <a:p>
                      <a:pPr indent="0" lvl="0" marL="0" marR="0" rtl="0" algn="ctr">
                        <a:spcBef>
                          <a:spcPts val="0"/>
                        </a:spcBef>
                        <a:spcAft>
                          <a:spcPts val="0"/>
                        </a:spcAft>
                        <a:buNone/>
                      </a:pPr>
                      <a:r>
                        <a:rPr b="0" lang="en-CA" sz="1100">
                          <a:solidFill>
                            <a:schemeClr val="dk1"/>
                          </a:solidFill>
                          <a:latin typeface="Arial"/>
                          <a:ea typeface="Arial"/>
                          <a:cs typeface="Arial"/>
                          <a:sym typeface="Arial"/>
                        </a:rPr>
                        <a:t>1968 (-24.9%)</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a:solidFill>
                            <a:schemeClr val="dk1"/>
                          </a:solidFill>
                        </a:rPr>
                        <a:t>March</a:t>
                      </a:r>
                      <a:r>
                        <a:rPr lang="en-CA" sz="1100">
                          <a:solidFill>
                            <a:schemeClr val="dk1"/>
                          </a:solidFill>
                        </a:rPr>
                        <a:t> maximum sea-ice extent: Greenland sea</a:t>
                      </a:r>
                      <a:endParaRPr/>
                    </a:p>
                    <a:p>
                      <a:pPr indent="-171450" lvl="0" marL="171450" marR="0" rtl="0" algn="l">
                        <a:spcBef>
                          <a:spcPts val="0"/>
                        </a:spcBef>
                        <a:spcAft>
                          <a:spcPts val="0"/>
                        </a:spcAft>
                        <a:buClr>
                          <a:schemeClr val="dk1"/>
                        </a:buClr>
                        <a:buSzPts val="1100"/>
                        <a:buFont typeface="Arial"/>
                        <a:buChar char="-"/>
                      </a:pPr>
                      <a:r>
                        <a:rPr b="0" lang="en-CA" sz="1100">
                          <a:solidFill>
                            <a:schemeClr val="dk1"/>
                          </a:solidFill>
                          <a:latin typeface="Arial"/>
                          <a:ea typeface="Arial"/>
                          <a:cs typeface="Arial"/>
                          <a:sym typeface="Arial"/>
                        </a:rPr>
                        <a:t>Below to near normal</a:t>
                      </a:r>
                      <a:endParaRPr/>
                    </a:p>
                    <a:p>
                      <a:pPr indent="-95250" lvl="0" marL="171450" marR="0" rtl="0" algn="l">
                        <a:spcBef>
                          <a:spcPts val="0"/>
                        </a:spcBef>
                        <a:spcAft>
                          <a:spcPts val="0"/>
                        </a:spcAft>
                        <a:buClr>
                          <a:schemeClr val="dk1"/>
                        </a:buClr>
                        <a:buSzPts val="1200"/>
                        <a:buFont typeface="Arial"/>
                        <a:buNone/>
                      </a:pPr>
                      <a:r>
                        <a:t/>
                      </a:r>
                      <a:endParaRPr b="0" sz="1200">
                        <a:solidFill>
                          <a:srgbClr val="FF00FF"/>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grpSp>
        <p:nvGrpSpPr>
          <p:cNvPr id="186" name="Google Shape;186;p12"/>
          <p:cNvGrpSpPr/>
          <p:nvPr/>
        </p:nvGrpSpPr>
        <p:grpSpPr>
          <a:xfrm>
            <a:off x="199729" y="1621023"/>
            <a:ext cx="2891090" cy="2392977"/>
            <a:chOff x="199729" y="1621023"/>
            <a:chExt cx="2891090" cy="2392977"/>
          </a:xfrm>
        </p:grpSpPr>
        <p:sp>
          <p:nvSpPr>
            <p:cNvPr id="187" name="Google Shape;187;p12"/>
            <p:cNvSpPr/>
            <p:nvPr/>
          </p:nvSpPr>
          <p:spPr>
            <a:xfrm rot="9911318">
              <a:off x="389496" y="1911958"/>
              <a:ext cx="2511555" cy="1811107"/>
            </a:xfrm>
            <a:prstGeom prst="arc">
              <a:avLst>
                <a:gd fmla="val 15491295" name="adj1"/>
                <a:gd fmla="val 20975883"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2"/>
            <p:cNvSpPr/>
            <p:nvPr/>
          </p:nvSpPr>
          <p:spPr>
            <a:xfrm rot="8702450">
              <a:off x="1247033" y="2366669"/>
              <a:ext cx="376353" cy="398171"/>
            </a:xfrm>
            <a:prstGeom prst="arc">
              <a:avLst>
                <a:gd fmla="val 16207528" name="adj1"/>
                <a:gd fmla="val 20975883"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cxnSp>
        <p:nvCxnSpPr>
          <p:cNvPr id="189" name="Google Shape;189;p12"/>
          <p:cNvCxnSpPr>
            <a:stCxn id="188" idx="0"/>
          </p:cNvCxnSpPr>
          <p:nvPr/>
        </p:nvCxnSpPr>
        <p:spPr>
          <a:xfrm>
            <a:off x="1548926" y="2729166"/>
            <a:ext cx="503100" cy="924900"/>
          </a:xfrm>
          <a:prstGeom prst="straightConnector1">
            <a:avLst/>
          </a:prstGeom>
          <a:noFill/>
          <a:ln cap="flat" cmpd="sng" w="19050">
            <a:solidFill>
              <a:srgbClr val="FF0000"/>
            </a:solidFill>
            <a:prstDash val="solid"/>
            <a:round/>
            <a:headEnd len="sm" w="sm" type="none"/>
            <a:tailEnd len="sm" w="sm" type="none"/>
          </a:ln>
        </p:spPr>
      </p:cxnSp>
      <p:cxnSp>
        <p:nvCxnSpPr>
          <p:cNvPr id="190" name="Google Shape;190;p12"/>
          <p:cNvCxnSpPr>
            <a:stCxn id="188" idx="2"/>
            <a:endCxn id="188" idx="2"/>
          </p:cNvCxnSpPr>
          <p:nvPr/>
        </p:nvCxnSpPr>
        <p:spPr>
          <a:xfrm>
            <a:off x="1302760" y="2699885"/>
            <a:ext cx="0" cy="0"/>
          </a:xfrm>
          <a:prstGeom prst="straightConnector1">
            <a:avLst/>
          </a:prstGeom>
          <a:noFill/>
          <a:ln cap="flat" cmpd="sng" w="9525">
            <a:solidFill>
              <a:srgbClr val="4A7DBA"/>
            </a:solidFill>
            <a:prstDash val="solid"/>
            <a:round/>
            <a:headEnd len="sm" w="sm" type="none"/>
            <a:tailEnd len="sm" w="sm" type="none"/>
          </a:ln>
        </p:spPr>
      </p:cxnSp>
      <p:cxnSp>
        <p:nvCxnSpPr>
          <p:cNvPr id="191" name="Google Shape;191;p12"/>
          <p:cNvCxnSpPr>
            <a:stCxn id="188" idx="2"/>
            <a:endCxn id="187" idx="2"/>
          </p:cNvCxnSpPr>
          <p:nvPr/>
        </p:nvCxnSpPr>
        <p:spPr>
          <a:xfrm flipH="1">
            <a:off x="525760" y="2699885"/>
            <a:ext cx="777000" cy="644700"/>
          </a:xfrm>
          <a:prstGeom prst="straightConnector1">
            <a:avLst/>
          </a:prstGeom>
          <a:noFill/>
          <a:ln cap="flat" cmpd="sng" w="19050">
            <a:solidFill>
              <a:srgbClr val="FF0000"/>
            </a:solidFill>
            <a:prstDash val="solid"/>
            <a:round/>
            <a:headEnd len="sm" w="sm" type="none"/>
            <a:tailEnd len="sm" w="sm" type="none"/>
          </a:ln>
        </p:spPr>
      </p:cxnSp>
      <p:grpSp>
        <p:nvGrpSpPr>
          <p:cNvPr id="192" name="Google Shape;192;p12"/>
          <p:cNvGrpSpPr/>
          <p:nvPr/>
        </p:nvGrpSpPr>
        <p:grpSpPr>
          <a:xfrm>
            <a:off x="65354" y="4097268"/>
            <a:ext cx="2733878" cy="2610618"/>
            <a:chOff x="65354" y="4097268"/>
            <a:chExt cx="2733878" cy="2610618"/>
          </a:xfrm>
        </p:grpSpPr>
        <p:grpSp>
          <p:nvGrpSpPr>
            <p:cNvPr id="193" name="Google Shape;193;p12"/>
            <p:cNvGrpSpPr/>
            <p:nvPr/>
          </p:nvGrpSpPr>
          <p:grpSpPr>
            <a:xfrm>
              <a:off x="65354" y="4097268"/>
              <a:ext cx="2733878" cy="2610618"/>
              <a:chOff x="4644008" y="1340768"/>
              <a:chExt cx="4263678" cy="3910275"/>
            </a:xfrm>
          </p:grpSpPr>
          <p:grpSp>
            <p:nvGrpSpPr>
              <p:cNvPr id="194" name="Google Shape;194;p12"/>
              <p:cNvGrpSpPr/>
              <p:nvPr/>
            </p:nvGrpSpPr>
            <p:grpSpPr>
              <a:xfrm>
                <a:off x="4644008" y="1340768"/>
                <a:ext cx="4263678" cy="3910275"/>
                <a:chOff x="4644008" y="1340768"/>
                <a:chExt cx="4263678" cy="3910275"/>
              </a:xfrm>
            </p:grpSpPr>
            <p:pic>
              <p:nvPicPr>
                <p:cNvPr id="195" name="Google Shape;195;p12"/>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196" name="Google Shape;196;p12"/>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97" name="Google Shape;197;p12"/>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198" name="Google Shape;198;p12"/>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199" name="Google Shape;199;p12"/>
          <p:cNvGraphicFramePr/>
          <p:nvPr/>
        </p:nvGraphicFramePr>
        <p:xfrm>
          <a:off x="2851875" y="2543243"/>
          <a:ext cx="3000000" cy="3000000"/>
        </p:xfrm>
        <a:graphic>
          <a:graphicData uri="http://schemas.openxmlformats.org/drawingml/2006/table">
            <a:tbl>
              <a:tblPr bandRow="1" firstRow="1">
                <a:noFill/>
                <a:tableStyleId>{5A1BA208-174B-486B-AB04-CFD288982291}</a:tableStyleId>
              </a:tblPr>
              <a:tblGrid>
                <a:gridCol w="305800"/>
                <a:gridCol w="1184275"/>
                <a:gridCol w="1434900"/>
                <a:gridCol w="1323200"/>
                <a:gridCol w="540000"/>
                <a:gridCol w="937625"/>
                <a:gridCol w="502375"/>
              </a:tblGrid>
              <a:tr h="289575">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67300">
                <a:tc rowSpan="6">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Southern Greenland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4">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Warmer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7250">
                <a:tc vMerge="1"/>
                <a:tc gridSpan="2" row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Svalbard, northern and continental Greenland </a:t>
                      </a:r>
                      <a:r>
                        <a:rPr b="0" lang="en-CA" sz="1050">
                          <a:solidFill>
                            <a:schemeClr val="dk1"/>
                          </a:solidFill>
                        </a:rPr>
                        <a:t>and </a:t>
                      </a:r>
                      <a:r>
                        <a:rPr b="0" lang="en-CA" sz="1050">
                          <a:solidFill>
                            <a:schemeClr val="dk1"/>
                          </a:solidFill>
                        </a:rPr>
                        <a:t>Baltic sea</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hMerge="1"/>
                <a:tc vMerge="1"/>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9700">
                <a:tc vMerge="1"/>
                <a:tc gridSpan="2" vMerge="1"/>
                <a:tc hMerge="1" vMerge="1"/>
                <a:tc vMerge="1"/>
                <a:tc rowSpan="2">
                  <a:txBody>
                    <a:bodyPr/>
                    <a:lstStyle/>
                    <a:p>
                      <a:pPr indent="0" lvl="0" marL="0" marR="0" rtl="0" algn="l">
                        <a:spcBef>
                          <a:spcPts val="0"/>
                        </a:spcBef>
                        <a:spcAft>
                          <a:spcPts val="0"/>
                        </a:spcAft>
                        <a:buNone/>
                      </a:pPr>
                      <a:r>
                        <a:t/>
                      </a:r>
                      <a:endParaRPr sz="12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4400">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Iceland, Scandinavia</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vMerge="1"/>
                <a:tc vMerge="1"/>
                <a:tc vMerge="1"/>
              </a:tr>
              <a:tr h="267300">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North Atlantic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Colder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67300">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Greenland and Norwegian seas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Arial"/>
                        <a:buNone/>
                      </a:pPr>
                      <a:r>
                        <a:rPr b="0" lang="en-CA" sz="1100">
                          <a:solidFill>
                            <a:schemeClr val="dk1"/>
                          </a:solidFill>
                        </a:rPr>
                        <a:t>No</a:t>
                      </a:r>
                      <a:r>
                        <a:rPr b="0" lang="en-CA" sz="1100">
                          <a:solidFill>
                            <a:schemeClr val="dk1"/>
                          </a:solidFill>
                        </a:rPr>
                        <a:t> Forecast</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3">
                  <a:txBody>
                    <a:bodyPr/>
                    <a:lstStyle/>
                    <a:p>
                      <a:pPr indent="0" lvl="0" marL="0" marR="0" rtl="0" algn="ctr">
                        <a:spcBef>
                          <a:spcPts val="0"/>
                        </a:spcBef>
                        <a:spcAft>
                          <a:spcPts val="0"/>
                        </a:spcAft>
                        <a:buNone/>
                      </a:pPr>
                      <a:r>
                        <a:rPr b="0" lang="en-CA" sz="1100">
                          <a:solidFill>
                            <a:schemeClr val="dk1"/>
                          </a:solidFill>
                        </a:rPr>
                        <a:t>No Agreement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67300">
                <a:tc rowSpan="2">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North Atlantic,</a:t>
                      </a:r>
                      <a:r>
                        <a:rPr b="0" lang="en-CA" sz="1050">
                          <a:solidFill>
                            <a:schemeClr val="dk1"/>
                          </a:solidFill>
                        </a:rPr>
                        <a:t> North sea and southern Baltic sea</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974806"/>
                        </a:buClr>
                        <a:buSzPts val="1100"/>
                        <a:buFont typeface="Arial"/>
                        <a:buNone/>
                      </a:pPr>
                      <a:r>
                        <a:rPr b="1" lang="en-CA" sz="1100">
                          <a:solidFill>
                            <a:srgbClr val="974806"/>
                          </a:solidFill>
                        </a:rPr>
                        <a:t>Drier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b="1"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050"/>
                        <a:buFont typeface="Arial"/>
                        <a:buNone/>
                      </a:pPr>
                      <a:r>
                        <a:t/>
                      </a:r>
                      <a:endParaRPr b="1"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67300">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Norwegian and southern Baltic seas</a:t>
                      </a:r>
                      <a:r>
                        <a:rPr b="0" lang="en-CA" sz="1050">
                          <a:solidFill>
                            <a:schemeClr val="dk1"/>
                          </a:solidFill>
                        </a:rPr>
                        <a:t>, </a:t>
                      </a:r>
                      <a:r>
                        <a:rPr b="0" lang="en-CA" sz="1050">
                          <a:solidFill>
                            <a:schemeClr val="dk1"/>
                          </a:solidFill>
                        </a:rPr>
                        <a:t>continental Greenland, Iceland, and Scandinavia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050"/>
                        <a:buFont typeface="Arial"/>
                        <a:buNone/>
                      </a:pPr>
                      <a:r>
                        <a:rPr b="0" lang="en-CA" sz="1050">
                          <a:solidFill>
                            <a:schemeClr val="dk1"/>
                          </a:solidFill>
                        </a:rPr>
                        <a:t>No</a:t>
                      </a:r>
                      <a:r>
                        <a:rPr b="0" lang="en-CA" sz="1050">
                          <a:solidFill>
                            <a:schemeClr val="dk1"/>
                          </a:solidFill>
                        </a:rPr>
                        <a:t> Forecast</a:t>
                      </a:r>
                      <a:endParaRPr b="0" sz="105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050"/>
                        <a:buFont typeface="Arial"/>
                        <a:buNone/>
                      </a:pPr>
                      <a:r>
                        <a:rPr b="0" lang="en-CA" sz="1050">
                          <a:solidFill>
                            <a:schemeClr val="dk1"/>
                          </a:solidFill>
                        </a:rPr>
                        <a:t>No Agreement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252450">
                <a:tc rowSpan="2">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rPr b="0" lang="en-CA" sz="1050">
                          <a:solidFill>
                            <a:schemeClr val="dk1"/>
                          </a:solidFill>
                        </a:rPr>
                        <a:t>Greenland</a:t>
                      </a:r>
                      <a:r>
                        <a:rPr b="0" lang="en-CA" sz="1050">
                          <a:solidFill>
                            <a:schemeClr val="dk1"/>
                          </a:solidFill>
                        </a:rPr>
                        <a:t> Sea</a:t>
                      </a:r>
                      <a:endParaRPr b="0" sz="105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latin typeface="Arial"/>
                          <a:ea typeface="Arial"/>
                          <a:cs typeface="Arial"/>
                          <a:sym typeface="Arial"/>
                        </a:rPr>
                        <a:t>Later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8225">
                <a:tc vMerge="1"/>
                <a:tc>
                  <a:txBody>
                    <a:bodyPr/>
                    <a:lstStyle/>
                    <a:p>
                      <a:pPr indent="0" lvl="0" marL="0" marR="0" rtl="0" algn="l">
                        <a:lnSpc>
                          <a:spcPct val="100000"/>
                        </a:lnSpc>
                        <a:spcBef>
                          <a:spcPts val="0"/>
                        </a:spcBef>
                        <a:spcAft>
                          <a:spcPts val="0"/>
                        </a:spcAft>
                        <a:buClr>
                          <a:schemeClr val="dk1"/>
                        </a:buClr>
                        <a:buSzPts val="1000"/>
                        <a:buFont typeface="Arial"/>
                        <a:buNone/>
                      </a:pPr>
                      <a:r>
                        <a:rPr b="1" lang="en-CA" sz="1000">
                          <a:solidFill>
                            <a:schemeClr val="dk1"/>
                          </a:solidFill>
                        </a:rPr>
                        <a:t>Min Ice Extent</a:t>
                      </a:r>
                      <a:r>
                        <a:rPr b="1" lang="en-CA" sz="1000">
                          <a:solidFill>
                            <a:schemeClr val="dk1"/>
                          </a:solidFill>
                        </a:rPr>
                        <a:t> Sept </a:t>
                      </a:r>
                      <a:r>
                        <a:rPr b="1" lang="en-CA" sz="1000">
                          <a:solidFill>
                            <a:schemeClr val="dk1"/>
                          </a:solidFill>
                        </a:rPr>
                        <a:t>2020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Above Normal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EFFE8"/>
        </a:solidFill>
      </p:bgPr>
    </p:bg>
    <p:spTree>
      <p:nvGrpSpPr>
        <p:cNvPr id="203" name="Shape 203"/>
        <p:cNvGrpSpPr/>
        <p:nvPr/>
      </p:nvGrpSpPr>
      <p:grpSpPr>
        <a:xfrm>
          <a:off x="0" y="0"/>
          <a:ext cx="0" cy="0"/>
          <a:chOff x="0" y="0"/>
          <a:chExt cx="0" cy="0"/>
        </a:xfrm>
      </p:grpSpPr>
      <p:sp>
        <p:nvSpPr>
          <p:cNvPr id="204" name="Google Shape;204;p13"/>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Atlantic</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a:t>
            </a:r>
            <a:r>
              <a:rPr b="1" lang="en-CA"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p:txBody>
      </p:sp>
      <p:sp>
        <p:nvSpPr>
          <p:cNvPr id="205" name="Google Shape;205;p13"/>
          <p:cNvSpPr txBox="1"/>
          <p:nvPr/>
        </p:nvSpPr>
        <p:spPr>
          <a:xfrm>
            <a:off x="657000" y="999000"/>
            <a:ext cx="7965000" cy="646330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Wildfires: </a:t>
            </a:r>
            <a:endParaRPr sz="18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Warmer temperatures and drier than normal conditions forecasted for Scandinavia indicates a potential for Wildfires, although the forecast agreement is low.</a:t>
            </a:r>
            <a:endParaRPr/>
          </a:p>
          <a:p>
            <a:pPr indent="-285750" lvl="1" marL="7429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Trends in land cover in Iceland resulting from long term warming are increasing the risk of wildfires associated with droughts, with one  large event so far this spring.</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Flooding: </a:t>
            </a:r>
            <a:endParaRPr sz="18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Late warming and large amounts of snow accumulation indicates a high risk of floods for inland Norway.</a:t>
            </a:r>
            <a:endParaRPr/>
          </a:p>
          <a:p>
            <a:pPr indent="-285750" lvl="1" marL="7429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A combination of above normal snow accumulation and a late melt season in the highlands of northern Iceland may result in a greater risk for flooding in the coming weeks.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Permafrost: The continued trend of warmer temperatures in Svalbard leads to the thawing of the permafrost, resulting in a greater risk of landslides which may impact stability of some structures. In general this risk is also increasing in Iceland and Scandinavia due to recent warming trends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EFFE8"/>
        </a:solidFill>
      </p:bgPr>
    </p:bg>
    <p:spTree>
      <p:nvGrpSpPr>
        <p:cNvPr id="209" name="Shape 209"/>
        <p:cNvGrpSpPr/>
        <p:nvPr/>
      </p:nvGrpSpPr>
      <p:grpSpPr>
        <a:xfrm>
          <a:off x="0" y="0"/>
          <a:ext cx="0" cy="0"/>
          <a:chOff x="0" y="0"/>
          <a:chExt cx="0" cy="0"/>
        </a:xfrm>
      </p:grpSpPr>
      <p:sp>
        <p:nvSpPr>
          <p:cNvPr id="210" name="Google Shape;210;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Clr>
                <a:schemeClr val="dk1"/>
              </a:buClr>
              <a:buSzPts val="1800"/>
              <a:buChar char="•"/>
            </a:pPr>
            <a:r>
              <a:rPr lang="en-CA" sz="1800"/>
              <a:t>Wildlife / Hunting: Prolonged thick snow cover in Northern Scandinavia / Lapland may impact Reindeer not reaching the lichen that is under the snow cover.</a:t>
            </a:r>
            <a:endParaRPr sz="1800"/>
          </a:p>
          <a:p>
            <a:pPr indent="-171450" lvl="0" marL="285750" rtl="0" algn="l">
              <a:spcBef>
                <a:spcPts val="360"/>
              </a:spcBef>
              <a:spcAft>
                <a:spcPts val="0"/>
              </a:spcAft>
              <a:buClr>
                <a:schemeClr val="dk1"/>
              </a:buClr>
              <a:buSzPts val="1800"/>
              <a:buNone/>
            </a:pPr>
            <a:r>
              <a:t/>
            </a:r>
            <a:endParaRPr sz="1800"/>
          </a:p>
          <a:p>
            <a:pPr indent="-285750" lvl="0" marL="285750" rtl="0" algn="l">
              <a:spcBef>
                <a:spcPts val="360"/>
              </a:spcBef>
              <a:spcAft>
                <a:spcPts val="0"/>
              </a:spcAft>
              <a:buClr>
                <a:schemeClr val="dk1"/>
              </a:buClr>
              <a:buSzPts val="1800"/>
              <a:buChar char="•"/>
            </a:pPr>
            <a:r>
              <a:rPr lang="en-CA" sz="1800"/>
              <a:t>Shipping: </a:t>
            </a:r>
            <a:endParaRPr sz="1800"/>
          </a:p>
          <a:p>
            <a:pPr indent="-285750" lvl="1" marL="685800" rtl="0" algn="l">
              <a:spcBef>
                <a:spcPts val="360"/>
              </a:spcBef>
              <a:spcAft>
                <a:spcPts val="0"/>
              </a:spcAft>
              <a:buClr>
                <a:schemeClr val="dk1"/>
              </a:buClr>
              <a:buSzPts val="1800"/>
              <a:buChar char="–"/>
            </a:pPr>
            <a:r>
              <a:rPr lang="en-CA" sz="1800"/>
              <a:t>Svalbard: Warmer conditions and generally near normal sea-ice around the Svalbard region may indicate normal shipping activities in this region.</a:t>
            </a:r>
            <a:endParaRPr/>
          </a:p>
          <a:p>
            <a:pPr indent="-285750" lvl="1" marL="685800" rtl="0" algn="l">
              <a:spcBef>
                <a:spcPts val="360"/>
              </a:spcBef>
              <a:spcAft>
                <a:spcPts val="0"/>
              </a:spcAft>
              <a:buClr>
                <a:schemeClr val="dk1"/>
              </a:buClr>
              <a:buSzPts val="1800"/>
              <a:buChar char="–"/>
            </a:pPr>
            <a:r>
              <a:rPr lang="en-CA" sz="1800"/>
              <a:t>Iceland: Sea-ice concentrations are unusually low in the Denmark Strait even though the marginal ice zone (MIZ) extent is near normal.  The extent of the MIZ extent may pose a risk to shipping.</a:t>
            </a:r>
            <a:endParaRPr/>
          </a:p>
          <a:p>
            <a:pPr indent="-196850" lvl="1" marL="685800" rtl="0" algn="l">
              <a:spcBef>
                <a:spcPts val="280"/>
              </a:spcBef>
              <a:spcAft>
                <a:spcPts val="0"/>
              </a:spcAft>
              <a:buClr>
                <a:schemeClr val="dk1"/>
              </a:buClr>
              <a:buSzPts val="1400"/>
              <a:buNone/>
            </a:pPr>
            <a:r>
              <a:t/>
            </a:r>
            <a:endParaRPr sz="1400"/>
          </a:p>
          <a:p>
            <a:pPr indent="-82550" lvl="0" marL="28575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
        <p:nvSpPr>
          <p:cNvPr id="211" name="Google Shape;211;p14"/>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Atlantic</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 Continued…</a:t>
            </a:r>
            <a:r>
              <a:rPr b="1" lang="en-CA"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8C39E"/>
        </a:solidFill>
      </p:bgPr>
    </p:bg>
    <p:spTree>
      <p:nvGrpSpPr>
        <p:cNvPr id="215" name="Shape 215"/>
        <p:cNvGrpSpPr/>
        <p:nvPr/>
      </p:nvGrpSpPr>
      <p:grpSpPr>
        <a:xfrm>
          <a:off x="0" y="0"/>
          <a:ext cx="0" cy="0"/>
          <a:chOff x="0" y="0"/>
          <a:chExt cx="0" cy="0"/>
        </a:xfrm>
      </p:grpSpPr>
      <p:sp>
        <p:nvSpPr>
          <p:cNvPr id="216" name="Google Shape;216;p15"/>
          <p:cNvSpPr txBox="1"/>
          <p:nvPr>
            <p:ph type="title"/>
          </p:nvPr>
        </p:nvSpPr>
        <p:spPr>
          <a:xfrm>
            <a:off x="62928" y="256539"/>
            <a:ext cx="2736304" cy="66486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10"/>
              <a:buFont typeface="Arial"/>
              <a:buNone/>
            </a:pPr>
            <a:r>
              <a:rPr lang="en-CA" sz="4410"/>
              <a:t>European</a:t>
            </a:r>
            <a:r>
              <a:rPr lang="en-CA" sz="3959"/>
              <a:t> </a:t>
            </a:r>
            <a:endParaRPr sz="2430"/>
          </a:p>
        </p:txBody>
      </p:sp>
      <p:pic>
        <p:nvPicPr>
          <p:cNvPr id="217" name="Google Shape;217;p15"/>
          <p:cNvPicPr preferRelativeResize="0"/>
          <p:nvPr>
            <p:ph idx="1" type="body"/>
          </p:nvPr>
        </p:nvPicPr>
        <p:blipFill rotWithShape="1">
          <a:blip r:embed="rId3">
            <a:alphaModFix/>
          </a:blip>
          <a:srcRect b="0" l="0" r="0" t="0"/>
          <a:stretch/>
        </p:blipFill>
        <p:spPr>
          <a:xfrm>
            <a:off x="62928" y="1240437"/>
            <a:ext cx="2736304" cy="2736304"/>
          </a:xfrm>
          <a:prstGeom prst="rect">
            <a:avLst/>
          </a:prstGeom>
          <a:noFill/>
          <a:ln cap="flat" cmpd="sng" w="9525">
            <a:solidFill>
              <a:schemeClr val="dk1"/>
            </a:solidFill>
            <a:prstDash val="solid"/>
            <a:round/>
            <a:headEnd len="sm" w="sm" type="none"/>
            <a:tailEnd len="sm" w="sm" type="none"/>
          </a:ln>
        </p:spPr>
      </p:pic>
      <p:graphicFrame>
        <p:nvGraphicFramePr>
          <p:cNvPr id="218" name="Google Shape;218;p15"/>
          <p:cNvGraphicFramePr/>
          <p:nvPr/>
        </p:nvGraphicFramePr>
        <p:xfrm>
          <a:off x="2879832" y="414000"/>
          <a:ext cx="3000000" cy="3000000"/>
        </p:xfrm>
        <a:graphic>
          <a:graphicData uri="http://schemas.openxmlformats.org/drawingml/2006/table">
            <a:tbl>
              <a:tblPr>
                <a:noFill/>
                <a:tableStyleId>{7DCB7F82-B5BC-4547-9DFA-D8D7072739C0}</a:tableStyleId>
              </a:tblPr>
              <a:tblGrid>
                <a:gridCol w="1018150"/>
                <a:gridCol w="2313975"/>
                <a:gridCol w="1485000"/>
                <a:gridCol w="1215000"/>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a:latin typeface="Arial"/>
                          <a:ea typeface="Arial"/>
                          <a:cs typeface="Arial"/>
                          <a:sym typeface="Arial"/>
                        </a:rPr>
                        <a:t>Temperature</a:t>
                      </a:r>
                      <a:endParaRPr/>
                    </a:p>
                    <a:p>
                      <a:pPr indent="0" lvl="0" marL="0" marR="0" rtl="0" algn="l">
                        <a:lnSpc>
                          <a:spcPct val="100000"/>
                        </a:lnSpc>
                        <a:spcBef>
                          <a:spcPts val="0"/>
                        </a:spcBef>
                        <a:spcAft>
                          <a:spcPts val="0"/>
                        </a:spcAft>
                        <a:buClr>
                          <a:schemeClr val="dk1"/>
                        </a:buClr>
                        <a:buSzPts val="1100"/>
                        <a:buFont typeface="Arial Narrow"/>
                        <a:buNone/>
                      </a:pPr>
                      <a:r>
                        <a:rPr b="0" lang="en-CA" sz="1100">
                          <a:solidFill>
                            <a:schemeClr val="dk1"/>
                          </a:solidFill>
                          <a:latin typeface="Arial Narrow"/>
                          <a:ea typeface="Arial Narrow"/>
                          <a:cs typeface="Arial Narrow"/>
                          <a:sym typeface="Arial Narrow"/>
                        </a:rPr>
                        <a:t>Normal 1961-1990</a:t>
                      </a:r>
                      <a:endParaRPr b="0" sz="11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rgbClr val="FF0000"/>
                        </a:buClr>
                        <a:buSzPts val="1100"/>
                        <a:buFont typeface="Arial"/>
                        <a:buNone/>
                      </a:pPr>
                      <a:r>
                        <a:rPr b="1" lang="en-CA" sz="1100">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for the entire region</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Warmest year was </a:t>
                      </a:r>
                      <a:r>
                        <a:rPr lang="en-CA" sz="1100">
                          <a:latin typeface="Arial"/>
                          <a:ea typeface="Arial"/>
                          <a:cs typeface="Arial"/>
                          <a:sym typeface="Arial"/>
                        </a:rPr>
                        <a:t>2013 (+2.8</a:t>
                      </a:r>
                      <a:r>
                        <a:rPr lang="en-CA" sz="1100">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p>
                      <a:pPr indent="0" lvl="0" marL="0" marR="0" rtl="0" algn="ctr">
                        <a:spcBef>
                          <a:spcPts val="0"/>
                        </a:spcBef>
                        <a:spcAft>
                          <a:spcPts val="0"/>
                        </a:spcAft>
                        <a:buNone/>
                      </a:pPr>
                      <a:r>
                        <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latin typeface="Arial"/>
                          <a:ea typeface="Arial"/>
                          <a:cs typeface="Arial"/>
                          <a:sym typeface="Arial"/>
                        </a:rPr>
                        <a:t>Coldest year was 1969 (-1.6</a:t>
                      </a:r>
                      <a:r>
                        <a:rPr lang="en-CA" sz="1100">
                          <a:solidFill>
                            <a:schemeClr val="dk1"/>
                          </a:solidFill>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1100"/>
                        <a:buFont typeface="Arial Narrow"/>
                        <a:buNone/>
                      </a:pPr>
                      <a:r>
                        <a:rPr b="0" lang="en-CA" sz="1100">
                          <a:solidFill>
                            <a:schemeClr val="dk1"/>
                          </a:solidFill>
                          <a:latin typeface="Arial Narrow"/>
                          <a:ea typeface="Arial Narrow"/>
                          <a:cs typeface="Arial Narrow"/>
                          <a:sym typeface="Arial Narrow"/>
                        </a:rPr>
                        <a:t>Normal 1961-1990</a:t>
                      </a:r>
                      <a:endParaRPr b="0" sz="11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latin typeface="Arial"/>
                          <a:ea typeface="Arial"/>
                          <a:cs typeface="Arial"/>
                          <a:sym typeface="Arial"/>
                        </a:rPr>
                        <a:t>Wetter</a:t>
                      </a:r>
                      <a:r>
                        <a:rPr b="0" lang="en-CA" sz="1100">
                          <a:solidFill>
                            <a:schemeClr val="dk1"/>
                          </a:solidFill>
                          <a:latin typeface="Arial"/>
                          <a:ea typeface="Arial"/>
                          <a:cs typeface="Arial"/>
                          <a:sym typeface="Arial"/>
                        </a:rPr>
                        <a:t> for the entire region</a:t>
                      </a:r>
                      <a:endParaRPr/>
                    </a:p>
                    <a:p>
                      <a:pPr indent="0" lvl="0" marL="0" marR="0" rtl="0" algn="ctr">
                        <a:spcBef>
                          <a:spcPts val="0"/>
                        </a:spcBef>
                        <a:spcAft>
                          <a:spcPts val="0"/>
                        </a:spcAft>
                        <a:buNone/>
                      </a:pPr>
                      <a:r>
                        <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Wettest year was</a:t>
                      </a:r>
                      <a:endParaRPr/>
                    </a:p>
                    <a:p>
                      <a:pPr indent="0" lvl="0" marL="0" marR="0" rtl="0" algn="ctr">
                        <a:spcBef>
                          <a:spcPts val="0"/>
                        </a:spcBef>
                        <a:spcAft>
                          <a:spcPts val="0"/>
                        </a:spcAft>
                        <a:buNone/>
                      </a:pPr>
                      <a:r>
                        <a:rPr b="0" lang="en-CA" sz="1100">
                          <a:latin typeface="Arial"/>
                          <a:ea typeface="Arial"/>
                          <a:cs typeface="Arial"/>
                          <a:sym typeface="Arial"/>
                        </a:rPr>
                        <a:t>1981 (+28</a:t>
                      </a:r>
                      <a:r>
                        <a:rPr b="0" lang="en-CA" sz="1100">
                          <a:latin typeface="Arial"/>
                          <a:ea typeface="Arial"/>
                          <a:cs typeface="Arial"/>
                          <a:sym typeface="Arial"/>
                        </a:rPr>
                        <a:t> </a:t>
                      </a:r>
                      <a:r>
                        <a:rPr b="0" lang="en-CA" sz="1100">
                          <a:latin typeface="Arial"/>
                          <a:ea typeface="Arial"/>
                          <a:cs typeface="Arial"/>
                          <a:sym typeface="Arial"/>
                        </a:rPr>
                        <a:t>%)</a:t>
                      </a:r>
                      <a:endParaRPr b="0" sz="1100">
                        <a:latin typeface="Arial"/>
                        <a:ea typeface="Arial"/>
                        <a:cs typeface="Arial"/>
                        <a:sym typeface="Arial"/>
                      </a:endParaRPr>
                    </a:p>
                    <a:p>
                      <a:pPr indent="0" lvl="0" marL="0" marR="0" rtl="0" algn="ctr">
                        <a:spcBef>
                          <a:spcPts val="0"/>
                        </a:spcBef>
                        <a:spcAft>
                          <a:spcPts val="0"/>
                        </a:spcAft>
                        <a:buNone/>
                      </a:pPr>
                      <a:r>
                        <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Driest</a:t>
                      </a:r>
                      <a:r>
                        <a:rPr b="0" lang="en-CA" sz="1100">
                          <a:latin typeface="Arial"/>
                          <a:ea typeface="Arial"/>
                          <a:cs typeface="Arial"/>
                          <a:sym typeface="Arial"/>
                        </a:rPr>
                        <a:t> year was</a:t>
                      </a:r>
                      <a:endParaRPr b="0" sz="1100">
                        <a:latin typeface="Arial"/>
                        <a:ea typeface="Arial"/>
                        <a:cs typeface="Arial"/>
                        <a:sym typeface="Arial"/>
                      </a:endParaRPr>
                    </a:p>
                    <a:p>
                      <a:pPr indent="0" lvl="0" marL="0" marR="0" rtl="0" algn="ctr">
                        <a:spcBef>
                          <a:spcPts val="0"/>
                        </a:spcBef>
                        <a:spcAft>
                          <a:spcPts val="0"/>
                        </a:spcAft>
                        <a:buNone/>
                      </a:pPr>
                      <a:r>
                        <a:rPr b="0" lang="en-CA" sz="1100">
                          <a:latin typeface="Arial"/>
                          <a:ea typeface="Arial"/>
                          <a:cs typeface="Arial"/>
                          <a:sym typeface="Arial"/>
                        </a:rPr>
                        <a:t>1980 (-32</a:t>
                      </a:r>
                      <a:r>
                        <a:rPr b="0" lang="en-CA" sz="1100">
                          <a:latin typeface="Arial"/>
                          <a:ea typeface="Arial"/>
                          <a:cs typeface="Arial"/>
                          <a:sym typeface="Arial"/>
                        </a:rPr>
                        <a:t> </a:t>
                      </a:r>
                      <a:r>
                        <a:rPr b="0" lang="en-CA" sz="1100">
                          <a:latin typeface="Arial"/>
                          <a:ea typeface="Arial"/>
                          <a:cs typeface="Arial"/>
                          <a:sym typeface="Arial"/>
                        </a:rPr>
                        <a:t>%)</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a:solidFill>
                            <a:schemeClr val="dk1"/>
                          </a:solidFill>
                        </a:rPr>
                        <a:t>March</a:t>
                      </a:r>
                      <a:r>
                        <a:rPr lang="en-CA" sz="1100">
                          <a:solidFill>
                            <a:schemeClr val="dk1"/>
                          </a:solidFill>
                        </a:rPr>
                        <a:t> maximum sea-ice extent: Barents sea below normal</a:t>
                      </a:r>
                      <a:endParaRPr b="0" sz="1200">
                        <a:solidFill>
                          <a:srgbClr val="FF00FF"/>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sp>
        <p:nvSpPr>
          <p:cNvPr id="219" name="Google Shape;219;p15"/>
          <p:cNvSpPr/>
          <p:nvPr/>
        </p:nvSpPr>
        <p:spPr>
          <a:xfrm rot="3400510">
            <a:off x="1801350" y="2871449"/>
            <a:ext cx="465439" cy="972298"/>
          </a:xfrm>
          <a:prstGeom prst="arc">
            <a:avLst>
              <a:gd fmla="val 16888126" name="adj1"/>
              <a:gd fmla="val 2111468"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5"/>
          <p:cNvSpPr/>
          <p:nvPr/>
        </p:nvSpPr>
        <p:spPr>
          <a:xfrm rot="3474942">
            <a:off x="1470283" y="2620933"/>
            <a:ext cx="104176" cy="223613"/>
          </a:xfrm>
          <a:prstGeom prst="arc">
            <a:avLst>
              <a:gd fmla="val 16888126" name="adj1"/>
              <a:gd fmla="val 2111468"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21" name="Google Shape;221;p15"/>
          <p:cNvCxnSpPr/>
          <p:nvPr/>
        </p:nvCxnSpPr>
        <p:spPr>
          <a:xfrm rot="10800000">
            <a:off x="1527877" y="2785918"/>
            <a:ext cx="506192" cy="834058"/>
          </a:xfrm>
          <a:prstGeom prst="straightConnector1">
            <a:avLst/>
          </a:prstGeom>
          <a:noFill/>
          <a:ln cap="flat" cmpd="sng" w="19050">
            <a:solidFill>
              <a:srgbClr val="FF0000"/>
            </a:solidFill>
            <a:prstDash val="solid"/>
            <a:round/>
            <a:headEnd len="sm" w="sm" type="none"/>
            <a:tailEnd len="sm" w="sm" type="none"/>
          </a:ln>
        </p:spPr>
      </p:cxnSp>
      <p:cxnSp>
        <p:nvCxnSpPr>
          <p:cNvPr id="222" name="Google Shape;222;p15"/>
          <p:cNvCxnSpPr>
            <a:stCxn id="219" idx="0"/>
            <a:endCxn id="220" idx="0"/>
          </p:cNvCxnSpPr>
          <p:nvPr/>
        </p:nvCxnSpPr>
        <p:spPr>
          <a:xfrm rot="10800000">
            <a:off x="1620367" y="2695870"/>
            <a:ext cx="837600" cy="491700"/>
          </a:xfrm>
          <a:prstGeom prst="straightConnector1">
            <a:avLst/>
          </a:prstGeom>
          <a:noFill/>
          <a:ln cap="flat" cmpd="sng" w="19050">
            <a:solidFill>
              <a:srgbClr val="FF0000"/>
            </a:solidFill>
            <a:prstDash val="solid"/>
            <a:round/>
            <a:headEnd len="sm" w="sm" type="none"/>
            <a:tailEnd len="sm" w="sm" type="none"/>
          </a:ln>
        </p:spPr>
      </p:cxnSp>
      <p:grpSp>
        <p:nvGrpSpPr>
          <p:cNvPr id="223" name="Google Shape;223;p15"/>
          <p:cNvGrpSpPr/>
          <p:nvPr/>
        </p:nvGrpSpPr>
        <p:grpSpPr>
          <a:xfrm>
            <a:off x="65354" y="4097268"/>
            <a:ext cx="2733878" cy="2610618"/>
            <a:chOff x="65354" y="4097268"/>
            <a:chExt cx="2733878" cy="2610618"/>
          </a:xfrm>
        </p:grpSpPr>
        <p:grpSp>
          <p:nvGrpSpPr>
            <p:cNvPr id="224" name="Google Shape;224;p15"/>
            <p:cNvGrpSpPr/>
            <p:nvPr/>
          </p:nvGrpSpPr>
          <p:grpSpPr>
            <a:xfrm>
              <a:off x="65354" y="4097268"/>
              <a:ext cx="2733878" cy="2610618"/>
              <a:chOff x="4644008" y="1340768"/>
              <a:chExt cx="4263678" cy="3910275"/>
            </a:xfrm>
          </p:grpSpPr>
          <p:grpSp>
            <p:nvGrpSpPr>
              <p:cNvPr id="225" name="Google Shape;225;p15"/>
              <p:cNvGrpSpPr/>
              <p:nvPr/>
            </p:nvGrpSpPr>
            <p:grpSpPr>
              <a:xfrm>
                <a:off x="4644008" y="1340768"/>
                <a:ext cx="4263678" cy="3910275"/>
                <a:chOff x="4644008" y="1340768"/>
                <a:chExt cx="4263678" cy="3910275"/>
              </a:xfrm>
            </p:grpSpPr>
            <p:pic>
              <p:nvPicPr>
                <p:cNvPr id="226" name="Google Shape;226;p15"/>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227" name="Google Shape;227;p15"/>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28" name="Google Shape;228;p15"/>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229" name="Google Shape;229;p15"/>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230" name="Google Shape;230;p15"/>
          <p:cNvGraphicFramePr/>
          <p:nvPr/>
        </p:nvGraphicFramePr>
        <p:xfrm>
          <a:off x="2878111" y="2930212"/>
          <a:ext cx="3000000" cy="3000000"/>
        </p:xfrm>
        <a:graphic>
          <a:graphicData uri="http://schemas.openxmlformats.org/drawingml/2006/table">
            <a:tbl>
              <a:tblPr bandRow="1" firstRow="1">
                <a:noFill/>
                <a:tableStyleId>{5A1BA208-174B-486B-AB04-CFD288982291}</a:tableStyleId>
              </a:tblPr>
              <a:tblGrid>
                <a:gridCol w="305800"/>
                <a:gridCol w="1171150"/>
                <a:gridCol w="1448025"/>
                <a:gridCol w="1323200"/>
                <a:gridCol w="540000"/>
                <a:gridCol w="937625"/>
                <a:gridCol w="502375"/>
              </a:tblGrid>
              <a:tr h="289575">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67300">
                <a:tc rowSpan="3">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Southern Barents Sea</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2">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Warmer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4325">
                <a:tc vMerge="1"/>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Murmansk/White Sea/Continent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300">
                <a:tc vMerge="1"/>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Northern Barents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3">
                  <a:txBody>
                    <a:bodyPr/>
                    <a:lstStyle/>
                    <a:p>
                      <a:pPr indent="0" lvl="0" marL="0" marR="0" rtl="0" algn="ctr">
                        <a:lnSpc>
                          <a:spcPct val="100000"/>
                        </a:lnSpc>
                        <a:spcBef>
                          <a:spcPts val="0"/>
                        </a:spcBef>
                        <a:spcAft>
                          <a:spcPts val="0"/>
                        </a:spcAft>
                        <a:buClr>
                          <a:schemeClr val="dk1"/>
                        </a:buClr>
                        <a:buSzPts val="1100"/>
                        <a:buFont typeface="Arial"/>
                        <a:buNone/>
                      </a:pPr>
                      <a:r>
                        <a:rPr b="0" lang="en-CA" sz="1100">
                          <a:solidFill>
                            <a:schemeClr val="dk1"/>
                          </a:solidFill>
                        </a:rPr>
                        <a:t>No agreement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539100">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Entire</a:t>
                      </a:r>
                      <a:r>
                        <a:rPr b="0" lang="en-CA" sz="1100">
                          <a:solidFill>
                            <a:schemeClr val="dk1"/>
                          </a:solidFill>
                        </a:rPr>
                        <a:t> Region</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spcBef>
                          <a:spcPts val="0"/>
                        </a:spcBef>
                        <a:spcAft>
                          <a:spcPts val="0"/>
                        </a:spcAft>
                        <a:buNone/>
                      </a:pPr>
                      <a:r>
                        <a:rPr b="0" lang="en-CA" sz="1100">
                          <a:solidFill>
                            <a:schemeClr val="dk1"/>
                          </a:solidFill>
                        </a:rPr>
                        <a:t>No agreement</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252450">
                <a:tc rowSpan="2">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rPr b="0" lang="en-CA" sz="1100">
                          <a:solidFill>
                            <a:schemeClr val="dk1"/>
                          </a:solidFill>
                        </a:rPr>
                        <a:t>Northern Barents sea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FF"/>
                        </a:buClr>
                        <a:buSzPts val="1200"/>
                        <a:buFont typeface="Arial"/>
                        <a:buNone/>
                      </a:pPr>
                      <a:r>
                        <a:rPr b="1" lang="en-CA" sz="1200">
                          <a:solidFill>
                            <a:srgbClr val="0000FF"/>
                          </a:solidFill>
                          <a:latin typeface="Arial"/>
                          <a:ea typeface="Arial"/>
                          <a:cs typeface="Arial"/>
                          <a:sym typeface="Arial"/>
                        </a:rPr>
                        <a:t>Later</a:t>
                      </a:r>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7725">
                <a:tc vMerge="1"/>
                <a:tc>
                  <a:txBody>
                    <a:bodyPr/>
                    <a:lstStyle/>
                    <a:p>
                      <a:pPr indent="0" lvl="0" marL="0" marR="0" rtl="0" algn="l">
                        <a:lnSpc>
                          <a:spcPct val="100000"/>
                        </a:lnSpc>
                        <a:spcBef>
                          <a:spcPts val="0"/>
                        </a:spcBef>
                        <a:spcAft>
                          <a:spcPts val="0"/>
                        </a:spcAft>
                        <a:buClr>
                          <a:schemeClr val="dk1"/>
                        </a:buClr>
                        <a:buSzPts val="1000"/>
                        <a:buFont typeface="Arial"/>
                        <a:buNone/>
                      </a:pPr>
                      <a:r>
                        <a:rPr b="1" lang="en-CA" sz="1000">
                          <a:solidFill>
                            <a:schemeClr val="dk1"/>
                          </a:solidFill>
                        </a:rPr>
                        <a:t>Min Ice Extent</a:t>
                      </a:r>
                      <a:r>
                        <a:rPr b="1" lang="en-CA" sz="1000">
                          <a:solidFill>
                            <a:schemeClr val="dk1"/>
                          </a:solidFill>
                        </a:rPr>
                        <a:t> Sept </a:t>
                      </a:r>
                      <a:r>
                        <a:rPr b="1" lang="en-CA" sz="1000">
                          <a:solidFill>
                            <a:schemeClr val="dk1"/>
                          </a:solidFill>
                        </a:rPr>
                        <a:t>2020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Above Normal</a:t>
                      </a:r>
                      <a:endParaRPr/>
                    </a:p>
                    <a:p>
                      <a:pPr indent="0" lvl="0" marL="0" marR="0" rtl="0" algn="ctr">
                        <a:lnSpc>
                          <a:spcPct val="100000"/>
                        </a:lnSpc>
                        <a:spcBef>
                          <a:spcPts val="0"/>
                        </a:spcBef>
                        <a:spcAft>
                          <a:spcPts val="0"/>
                        </a:spcAft>
                        <a:buClr>
                          <a:schemeClr val="dk1"/>
                        </a:buClr>
                        <a:buSzPts val="1100"/>
                        <a:buFont typeface="Arial"/>
                        <a:buNone/>
                      </a:pPr>
                      <a:r>
                        <a:t/>
                      </a:r>
                      <a:endParaRPr b="1" sz="1100">
                        <a:solidFill>
                          <a:srgbClr val="00B05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CA"/>
              <a:t>Eurasian Node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BEE8"/>
        </a:solidFill>
      </p:bgPr>
    </p:bg>
    <p:spTree>
      <p:nvGrpSpPr>
        <p:cNvPr id="239" name="Shape 239"/>
        <p:cNvGrpSpPr/>
        <p:nvPr/>
      </p:nvGrpSpPr>
      <p:grpSpPr>
        <a:xfrm>
          <a:off x="0" y="0"/>
          <a:ext cx="0" cy="0"/>
          <a:chOff x="0" y="0"/>
          <a:chExt cx="0" cy="0"/>
        </a:xfrm>
      </p:grpSpPr>
      <p:sp>
        <p:nvSpPr>
          <p:cNvPr id="240" name="Google Shape;240;p17"/>
          <p:cNvSpPr txBox="1"/>
          <p:nvPr>
            <p:ph type="title"/>
          </p:nvPr>
        </p:nvSpPr>
        <p:spPr>
          <a:xfrm>
            <a:off x="298322" y="231534"/>
            <a:ext cx="2188051" cy="66486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Western Siberia </a:t>
            </a:r>
            <a:endParaRPr sz="2430"/>
          </a:p>
        </p:txBody>
      </p:sp>
      <p:pic>
        <p:nvPicPr>
          <p:cNvPr id="241" name="Google Shape;241;p17"/>
          <p:cNvPicPr preferRelativeResize="0"/>
          <p:nvPr>
            <p:ph idx="1" type="body"/>
          </p:nvPr>
        </p:nvPicPr>
        <p:blipFill rotWithShape="1">
          <a:blip r:embed="rId3">
            <a:alphaModFix/>
          </a:blip>
          <a:srcRect b="0" l="0" r="0" t="0"/>
          <a:stretch/>
        </p:blipFill>
        <p:spPr>
          <a:xfrm>
            <a:off x="62928" y="1210178"/>
            <a:ext cx="2736304" cy="2736304"/>
          </a:xfrm>
          <a:prstGeom prst="rect">
            <a:avLst/>
          </a:prstGeom>
          <a:noFill/>
          <a:ln cap="flat" cmpd="sng" w="9525">
            <a:solidFill>
              <a:schemeClr val="dk1"/>
            </a:solidFill>
            <a:prstDash val="solid"/>
            <a:round/>
            <a:headEnd len="sm" w="sm" type="none"/>
            <a:tailEnd len="sm" w="sm" type="none"/>
          </a:ln>
        </p:spPr>
      </p:pic>
      <p:sp>
        <p:nvSpPr>
          <p:cNvPr id="242" name="Google Shape;242;p17"/>
          <p:cNvSpPr/>
          <p:nvPr/>
        </p:nvSpPr>
        <p:spPr>
          <a:xfrm>
            <a:off x="2008435" y="1527969"/>
            <a:ext cx="45719" cy="45719"/>
          </a:xfrm>
          <a:prstGeom prst="arc">
            <a:avLst>
              <a:gd fmla="val 16200000" name="adj1"/>
              <a:gd fmla="val 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243" name="Google Shape;243;p17"/>
          <p:cNvGrpSpPr/>
          <p:nvPr/>
        </p:nvGrpSpPr>
        <p:grpSpPr>
          <a:xfrm>
            <a:off x="1431620" y="2058186"/>
            <a:ext cx="1421747" cy="2065220"/>
            <a:chOff x="1431620" y="2051098"/>
            <a:chExt cx="1421747" cy="2065220"/>
          </a:xfrm>
        </p:grpSpPr>
        <p:cxnSp>
          <p:nvCxnSpPr>
            <p:cNvPr id="244" name="Google Shape;244;p17"/>
            <p:cNvCxnSpPr/>
            <p:nvPr/>
          </p:nvCxnSpPr>
          <p:spPr>
            <a:xfrm flipH="1" rot="10800000">
              <a:off x="1619672" y="2374281"/>
              <a:ext cx="995412" cy="139104"/>
            </a:xfrm>
            <a:prstGeom prst="straightConnector1">
              <a:avLst/>
            </a:prstGeom>
            <a:noFill/>
            <a:ln cap="flat" cmpd="sng" w="28575">
              <a:solidFill>
                <a:srgbClr val="FF0000"/>
              </a:solidFill>
              <a:prstDash val="solid"/>
              <a:round/>
              <a:headEnd len="sm" w="sm" type="none"/>
              <a:tailEnd len="sm" w="sm" type="none"/>
            </a:ln>
          </p:spPr>
        </p:cxnSp>
        <p:cxnSp>
          <p:nvCxnSpPr>
            <p:cNvPr id="245" name="Google Shape;245;p17"/>
            <p:cNvCxnSpPr/>
            <p:nvPr/>
          </p:nvCxnSpPr>
          <p:spPr>
            <a:xfrm>
              <a:off x="1605736" y="2664171"/>
              <a:ext cx="880637" cy="476797"/>
            </a:xfrm>
            <a:prstGeom prst="straightConnector1">
              <a:avLst/>
            </a:prstGeom>
            <a:noFill/>
            <a:ln cap="flat" cmpd="sng" w="28575">
              <a:solidFill>
                <a:srgbClr val="FF0000"/>
              </a:solidFill>
              <a:prstDash val="solid"/>
              <a:round/>
              <a:headEnd len="sm" w="sm" type="none"/>
              <a:tailEnd len="sm" w="sm" type="none"/>
            </a:ln>
          </p:spPr>
        </p:cxnSp>
        <p:sp>
          <p:nvSpPr>
            <p:cNvPr id="246" name="Google Shape;246;p17"/>
            <p:cNvSpPr/>
            <p:nvPr/>
          </p:nvSpPr>
          <p:spPr>
            <a:xfrm rot="1359712">
              <a:off x="1775356" y="2117995"/>
              <a:ext cx="734274" cy="1931426"/>
            </a:xfrm>
            <a:prstGeom prst="arc">
              <a:avLst>
                <a:gd fmla="val 16896373" name="adj1"/>
                <a:gd fmla="val 21065547"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sp>
        <p:nvSpPr>
          <p:cNvPr id="247" name="Google Shape;247;p17"/>
          <p:cNvSpPr/>
          <p:nvPr/>
        </p:nvSpPr>
        <p:spPr>
          <a:xfrm rot="3235330">
            <a:off x="1369143" y="2439054"/>
            <a:ext cx="276129" cy="301258"/>
          </a:xfrm>
          <a:prstGeom prst="arc">
            <a:avLst>
              <a:gd fmla="val 16896373" name="adj1"/>
              <a:gd fmla="val 21065547"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248" name="Google Shape;248;p17"/>
          <p:cNvGrpSpPr/>
          <p:nvPr/>
        </p:nvGrpSpPr>
        <p:grpSpPr>
          <a:xfrm>
            <a:off x="65354" y="4097268"/>
            <a:ext cx="2733878" cy="2610618"/>
            <a:chOff x="65354" y="4097268"/>
            <a:chExt cx="2733878" cy="2610618"/>
          </a:xfrm>
        </p:grpSpPr>
        <p:grpSp>
          <p:nvGrpSpPr>
            <p:cNvPr id="249" name="Google Shape;249;p17"/>
            <p:cNvGrpSpPr/>
            <p:nvPr/>
          </p:nvGrpSpPr>
          <p:grpSpPr>
            <a:xfrm>
              <a:off x="65354" y="4097268"/>
              <a:ext cx="2733878" cy="2610618"/>
              <a:chOff x="4644008" y="1340768"/>
              <a:chExt cx="4263678" cy="3910275"/>
            </a:xfrm>
          </p:grpSpPr>
          <p:grpSp>
            <p:nvGrpSpPr>
              <p:cNvPr id="250" name="Google Shape;250;p17"/>
              <p:cNvGrpSpPr/>
              <p:nvPr/>
            </p:nvGrpSpPr>
            <p:grpSpPr>
              <a:xfrm>
                <a:off x="4644008" y="1340768"/>
                <a:ext cx="4263678" cy="3910275"/>
                <a:chOff x="4644008" y="1340768"/>
                <a:chExt cx="4263678" cy="3910275"/>
              </a:xfrm>
            </p:grpSpPr>
            <p:pic>
              <p:nvPicPr>
                <p:cNvPr id="251" name="Google Shape;251;p17"/>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252" name="Google Shape;252;p17"/>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53" name="Google Shape;253;p17"/>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254" name="Google Shape;254;p17"/>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255" name="Google Shape;255;p17"/>
          <p:cNvGraphicFramePr/>
          <p:nvPr/>
        </p:nvGraphicFramePr>
        <p:xfrm>
          <a:off x="2926689" y="525083"/>
          <a:ext cx="3000000" cy="3000000"/>
        </p:xfrm>
        <a:graphic>
          <a:graphicData uri="http://schemas.openxmlformats.org/drawingml/2006/table">
            <a:tbl>
              <a:tblPr>
                <a:noFill/>
                <a:tableStyleId>{7DCB7F82-B5BC-4547-9DFA-D8D7072739C0}</a:tableStyleId>
              </a:tblPr>
              <a:tblGrid>
                <a:gridCol w="1018150"/>
                <a:gridCol w="2313975"/>
                <a:gridCol w="1485000"/>
                <a:gridCol w="1215000"/>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Temperature</a:t>
                      </a:r>
                      <a:endParaRPr/>
                    </a:p>
                    <a:p>
                      <a:pPr indent="0" lvl="0" marL="0" marR="0" rtl="0" algn="l">
                        <a:spcBef>
                          <a:spcPts val="0"/>
                        </a:spcBef>
                        <a:spcAft>
                          <a:spcPts val="0"/>
                        </a:spcAft>
                        <a:buNone/>
                      </a:pPr>
                      <a:r>
                        <a:rPr b="0" lang="en-CA" sz="1000">
                          <a:solidFill>
                            <a:schemeClr val="dk1"/>
                          </a:solidFill>
                          <a:latin typeface="Arial Narrow"/>
                          <a:ea typeface="Arial Narrow"/>
                          <a:cs typeface="Arial Narrow"/>
                          <a:sym typeface="Arial Narrow"/>
                        </a:rPr>
                        <a:t>Normal 1961-1990</a:t>
                      </a:r>
                      <a:endParaRPr/>
                    </a:p>
                    <a:p>
                      <a:pPr indent="0" lvl="0" marL="0" marR="0" rtl="0" algn="l">
                        <a:spcBef>
                          <a:spcPts val="0"/>
                        </a:spcBef>
                        <a:spcAft>
                          <a:spcPts val="0"/>
                        </a:spcAft>
                        <a:buNone/>
                      </a:pPr>
                      <a:r>
                        <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rgbClr val="FF0000"/>
                        </a:buClr>
                        <a:buSzPts val="1100"/>
                        <a:buFont typeface="Arial"/>
                        <a:buNone/>
                      </a:pPr>
                      <a:r>
                        <a:rPr b="1" lang="en-CA" sz="1100">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for the entire region</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Warmest year was 2016 (+3.6</a:t>
                      </a:r>
                      <a:r>
                        <a:rPr lang="en-CA" sz="1100">
                          <a:solidFill>
                            <a:schemeClr val="dk1"/>
                          </a:solidFill>
                          <a:latin typeface="Arial"/>
                          <a:ea typeface="Arial"/>
                          <a:cs typeface="Arial"/>
                          <a:sym typeface="Arial"/>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Coldest year was 1968 (-1.6</a:t>
                      </a:r>
                      <a:r>
                        <a:rPr lang="en-CA" sz="1100">
                          <a:solidFill>
                            <a:schemeClr val="dk1"/>
                          </a:solidFill>
                          <a:latin typeface="Arial"/>
                          <a:ea typeface="Arial"/>
                          <a:cs typeface="Arial"/>
                          <a:sym typeface="Arial"/>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1000"/>
                        <a:buFont typeface="Arial Narrow"/>
                        <a:buNone/>
                      </a:pPr>
                      <a:r>
                        <a:rPr b="0" lang="en-CA" sz="1000">
                          <a:solidFill>
                            <a:schemeClr val="dk1"/>
                          </a:solidFill>
                          <a:latin typeface="Arial Narrow"/>
                          <a:ea typeface="Arial Narrow"/>
                          <a:cs typeface="Arial Narrow"/>
                          <a:sym typeface="Arial Narrow"/>
                        </a:rPr>
                        <a:t>Normal 1961-1990</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latin typeface="Arial"/>
                          <a:ea typeface="Arial"/>
                          <a:cs typeface="Arial"/>
                          <a:sym typeface="Arial"/>
                        </a:rPr>
                        <a:t>Wetter</a:t>
                      </a:r>
                      <a:r>
                        <a:rPr b="0" lang="en-CA" sz="1100">
                          <a:solidFill>
                            <a:schemeClr val="dk1"/>
                          </a:solidFill>
                          <a:latin typeface="Arial"/>
                          <a:ea typeface="Arial"/>
                          <a:cs typeface="Arial"/>
                          <a:sym typeface="Arial"/>
                        </a:rPr>
                        <a:t> for the entire region</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Wettest year was</a:t>
                      </a:r>
                      <a:endParaRPr/>
                    </a:p>
                    <a:p>
                      <a:pPr indent="0" lvl="0" marL="0" marR="0" rtl="0" algn="ctr">
                        <a:spcBef>
                          <a:spcPts val="0"/>
                        </a:spcBef>
                        <a:spcAft>
                          <a:spcPts val="0"/>
                        </a:spcAft>
                        <a:buNone/>
                      </a:pPr>
                      <a:r>
                        <a:rPr b="0" lang="en-CA" sz="1100">
                          <a:solidFill>
                            <a:schemeClr val="dk1"/>
                          </a:solidFill>
                          <a:latin typeface="Arial"/>
                          <a:ea typeface="Arial"/>
                          <a:cs typeface="Arial"/>
                          <a:sym typeface="Arial"/>
                        </a:rPr>
                        <a:t>2002 (+</a:t>
                      </a:r>
                      <a:r>
                        <a:rPr b="0" lang="en-CA" sz="1100">
                          <a:solidFill>
                            <a:schemeClr val="dk1"/>
                          </a:solidFill>
                          <a:latin typeface="Arial"/>
                          <a:ea typeface="Arial"/>
                          <a:cs typeface="Arial"/>
                          <a:sym typeface="Arial"/>
                        </a:rPr>
                        <a:t> 22.6 </a:t>
                      </a:r>
                      <a:r>
                        <a:rPr b="0" lang="en-CA" sz="1100">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Driest</a:t>
                      </a:r>
                      <a:r>
                        <a:rPr b="0" lang="en-CA" sz="1100">
                          <a:solidFill>
                            <a:schemeClr val="dk1"/>
                          </a:solidFill>
                          <a:latin typeface="Arial"/>
                          <a:ea typeface="Arial"/>
                          <a:cs typeface="Arial"/>
                          <a:sym typeface="Arial"/>
                        </a:rPr>
                        <a:t> year was</a:t>
                      </a:r>
                      <a:endParaRPr b="0" sz="1100">
                        <a:solidFill>
                          <a:schemeClr val="dk1"/>
                        </a:solidFill>
                        <a:latin typeface="Arial"/>
                        <a:ea typeface="Arial"/>
                        <a:cs typeface="Arial"/>
                        <a:sym typeface="Arial"/>
                      </a:endParaRPr>
                    </a:p>
                    <a:p>
                      <a:pPr indent="0" lvl="0" marL="0" marR="0" rtl="0" algn="ctr">
                        <a:spcBef>
                          <a:spcPts val="0"/>
                        </a:spcBef>
                        <a:spcAft>
                          <a:spcPts val="0"/>
                        </a:spcAft>
                        <a:buNone/>
                      </a:pPr>
                      <a:r>
                        <a:rPr b="0" lang="en-CA" sz="1100">
                          <a:solidFill>
                            <a:schemeClr val="dk1"/>
                          </a:solidFill>
                          <a:latin typeface="Arial"/>
                          <a:ea typeface="Arial"/>
                          <a:cs typeface="Arial"/>
                          <a:sym typeface="Arial"/>
                        </a:rPr>
                        <a:t> 1946 (-</a:t>
                      </a:r>
                      <a:r>
                        <a:rPr b="0" lang="en-CA" sz="1100">
                          <a:solidFill>
                            <a:schemeClr val="dk1"/>
                          </a:solidFill>
                          <a:latin typeface="Arial"/>
                          <a:ea typeface="Arial"/>
                          <a:cs typeface="Arial"/>
                          <a:sym typeface="Arial"/>
                        </a:rPr>
                        <a:t> 27.6 </a:t>
                      </a:r>
                      <a:r>
                        <a:rPr b="0" lang="en-CA" sz="1100">
                          <a:solidFill>
                            <a:schemeClr val="dk1"/>
                          </a:solidFill>
                          <a:latin typeface="Arial"/>
                          <a:ea typeface="Arial"/>
                          <a:cs typeface="Arial"/>
                          <a:sym typeface="Arial"/>
                        </a:rPr>
                        <a:t>%)</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a:solidFill>
                            <a:schemeClr val="dk1"/>
                          </a:solidFill>
                        </a:rPr>
                        <a:t>March</a:t>
                      </a:r>
                      <a:r>
                        <a:rPr lang="en-CA" sz="1100">
                          <a:solidFill>
                            <a:schemeClr val="dk1"/>
                          </a:solidFill>
                        </a:rPr>
                        <a:t> maximum sea-ice extent: Kara Sea, ice covered</a:t>
                      </a:r>
                      <a:endParaRPr b="0" sz="1200">
                        <a:solidFill>
                          <a:srgbClr val="FF00FF"/>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graphicFrame>
        <p:nvGraphicFramePr>
          <p:cNvPr id="256" name="Google Shape;256;p17"/>
          <p:cNvGraphicFramePr/>
          <p:nvPr/>
        </p:nvGraphicFramePr>
        <p:xfrm>
          <a:off x="2884740" y="3090796"/>
          <a:ext cx="3000000" cy="3000000"/>
        </p:xfrm>
        <a:graphic>
          <a:graphicData uri="http://schemas.openxmlformats.org/drawingml/2006/table">
            <a:tbl>
              <a:tblPr bandRow="1" firstRow="1">
                <a:noFill/>
                <a:tableStyleId>{5A1BA208-174B-486B-AB04-CFD288982291}</a:tableStyleId>
              </a:tblPr>
              <a:tblGrid>
                <a:gridCol w="305800"/>
                <a:gridCol w="1081600"/>
                <a:gridCol w="1537575"/>
                <a:gridCol w="1323200"/>
                <a:gridCol w="540000"/>
                <a:gridCol w="937625"/>
                <a:gridCol w="502375"/>
              </a:tblGrid>
              <a:tr h="289575">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67300">
                <a:tc rowSpan="3">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Western Kara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3">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Warmer</a:t>
                      </a:r>
                      <a:endParaRPr/>
                    </a:p>
                    <a:p>
                      <a:pPr indent="0" lvl="0" marL="0" marR="0" rtl="0" algn="ctr">
                        <a:lnSpc>
                          <a:spcPct val="100000"/>
                        </a:lnSpc>
                        <a:spcBef>
                          <a:spcPts val="0"/>
                        </a:spcBef>
                        <a:spcAft>
                          <a:spcPts val="0"/>
                        </a:spcAft>
                        <a:buClr>
                          <a:schemeClr val="dk1"/>
                        </a:buClr>
                        <a:buSzPts val="1100"/>
                        <a:buFont typeface="Arial"/>
                        <a:buNone/>
                      </a:pPr>
                      <a:r>
                        <a:t/>
                      </a:r>
                      <a:endParaRPr b="1" sz="110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9425">
                <a:tc vMerge="1"/>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Continent</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300">
                <a:tc vMerge="1"/>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Eastern Kara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89850">
                <a:tc rowSpan="2">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Continent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Wetter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67300">
                <a:tc vMerge="1"/>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Barents sea, Murmansk coast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spcBef>
                          <a:spcPts val="0"/>
                        </a:spcBef>
                        <a:spcAft>
                          <a:spcPts val="0"/>
                        </a:spcAft>
                        <a:buNone/>
                      </a:pPr>
                      <a:r>
                        <a:rPr b="0" lang="en-CA" sz="1100">
                          <a:solidFill>
                            <a:schemeClr val="dk1"/>
                          </a:solidFill>
                        </a:rPr>
                        <a:t>No agreement</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252450">
                <a:tc rowSpan="3">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lang="en-CA" sz="1100">
                          <a:solidFill>
                            <a:schemeClr val="dk1"/>
                          </a:solidFill>
                        </a:rPr>
                        <a:t>Kara Sea West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Early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03125">
                <a:tc vMerge="1"/>
                <a:tc vMerge="1"/>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Kara Sea East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CA" sz="1100">
                          <a:solidFill>
                            <a:schemeClr val="dk1"/>
                          </a:solidFill>
                        </a:rPr>
                        <a:t>Near normal</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35275">
                <a:tc vMerge="1"/>
                <a:tc>
                  <a:txBody>
                    <a:bodyPr/>
                    <a:lstStyle/>
                    <a:p>
                      <a:pPr indent="0" lvl="0" marL="0" marR="0" rtl="0" algn="l">
                        <a:lnSpc>
                          <a:spcPct val="100000"/>
                        </a:lnSpc>
                        <a:spcBef>
                          <a:spcPts val="0"/>
                        </a:spcBef>
                        <a:spcAft>
                          <a:spcPts val="0"/>
                        </a:spcAft>
                        <a:buClr>
                          <a:schemeClr val="dk1"/>
                        </a:buClr>
                        <a:buSzPts val="1000"/>
                        <a:buFont typeface="Arial"/>
                        <a:buNone/>
                      </a:pPr>
                      <a:r>
                        <a:rPr b="1" lang="en-CA" sz="1000">
                          <a:solidFill>
                            <a:schemeClr val="dk1"/>
                          </a:solidFill>
                        </a:rPr>
                        <a:t>Min Ice Extent</a:t>
                      </a:r>
                      <a:r>
                        <a:rPr b="1" lang="en-CA" sz="1000">
                          <a:solidFill>
                            <a:schemeClr val="dk1"/>
                          </a:solidFill>
                        </a:rPr>
                        <a:t> Sept </a:t>
                      </a:r>
                      <a:r>
                        <a:rPr b="1" lang="en-CA" sz="1000">
                          <a:solidFill>
                            <a:schemeClr val="dk1"/>
                          </a:solidFill>
                        </a:rPr>
                        <a:t>2020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lang="en-CA" sz="1100">
                          <a:solidFill>
                            <a:schemeClr val="dk1"/>
                          </a:solidFill>
                        </a:rPr>
                        <a:t>Kara Sea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Below Normal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0B6DC"/>
        </a:solidFill>
      </p:bgPr>
    </p:bg>
    <p:spTree>
      <p:nvGrpSpPr>
        <p:cNvPr id="260" name="Shape 260"/>
        <p:cNvGrpSpPr/>
        <p:nvPr/>
      </p:nvGrpSpPr>
      <p:grpSpPr>
        <a:xfrm>
          <a:off x="0" y="0"/>
          <a:ext cx="0" cy="0"/>
          <a:chOff x="0" y="0"/>
          <a:chExt cx="0" cy="0"/>
        </a:xfrm>
      </p:grpSpPr>
      <p:sp>
        <p:nvSpPr>
          <p:cNvPr id="261" name="Google Shape;261;p18"/>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Western Siberia</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a:t>
            </a:r>
            <a:r>
              <a:rPr b="1" lang="en-CA"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p:txBody>
      </p:sp>
      <p:sp>
        <p:nvSpPr>
          <p:cNvPr id="262" name="Google Shape;262;p18"/>
          <p:cNvSpPr txBox="1"/>
          <p:nvPr/>
        </p:nvSpPr>
        <p:spPr>
          <a:xfrm>
            <a:off x="477000" y="1134000"/>
            <a:ext cx="8415000" cy="54168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Wildfires: A risk of forest fires is possible in the State reserve "Verkhne-Tazovsky” region at the beginning of the summer due to above normal temperatures and below normal precipitation forecasted in the north of West Siberia. </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Flooding: The threat of river flooding in Ob’ and Yenisei is uncertain.</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Coastal Erosion: Forecasted high temperatures may lead to continued  permafrost degradation and coastal erosion. </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Wildlife/Hunting: The reduction in the sea-ice extent and permafrost degradation in tundra may create difficulties for  “keystone” species, e.g. polar bears, caribou, whales etc.</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Shipping: Shipping in the Northwest Passage from west to east is expected to start earlier than normal with safe and easy ice conditions for independent navigation of large-capacity tankers, gas carriers and bulk vessels. However, above normal temperatures may increase the number of icebergs due to glacier calving in the Islands Novaya Zemlya and Severnaya Zemlya, creating navigation hazards.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A9F9F"/>
        </a:solidFill>
      </p:bgPr>
    </p:bg>
    <p:spTree>
      <p:nvGrpSpPr>
        <p:cNvPr id="266" name="Shape 266"/>
        <p:cNvGrpSpPr/>
        <p:nvPr/>
      </p:nvGrpSpPr>
      <p:grpSpPr>
        <a:xfrm>
          <a:off x="0" y="0"/>
          <a:ext cx="0" cy="0"/>
          <a:chOff x="0" y="0"/>
          <a:chExt cx="0" cy="0"/>
        </a:xfrm>
      </p:grpSpPr>
      <p:sp>
        <p:nvSpPr>
          <p:cNvPr id="267" name="Google Shape;267;p19"/>
          <p:cNvSpPr txBox="1"/>
          <p:nvPr>
            <p:ph type="title"/>
          </p:nvPr>
        </p:nvSpPr>
        <p:spPr>
          <a:xfrm>
            <a:off x="298322" y="231534"/>
            <a:ext cx="2188051" cy="66486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Eastern Siberia </a:t>
            </a:r>
            <a:endParaRPr sz="2430"/>
          </a:p>
        </p:txBody>
      </p:sp>
      <p:pic>
        <p:nvPicPr>
          <p:cNvPr id="268" name="Google Shape;268;p19"/>
          <p:cNvPicPr preferRelativeResize="0"/>
          <p:nvPr>
            <p:ph idx="1" type="body"/>
          </p:nvPr>
        </p:nvPicPr>
        <p:blipFill rotWithShape="1">
          <a:blip r:embed="rId3">
            <a:alphaModFix/>
          </a:blip>
          <a:srcRect b="0" l="0" r="0" t="0"/>
          <a:stretch/>
        </p:blipFill>
        <p:spPr>
          <a:xfrm>
            <a:off x="62928" y="1210178"/>
            <a:ext cx="2736304" cy="2736304"/>
          </a:xfrm>
          <a:prstGeom prst="rect">
            <a:avLst/>
          </a:prstGeom>
          <a:noFill/>
          <a:ln cap="flat" cmpd="sng" w="9525">
            <a:solidFill>
              <a:schemeClr val="dk1"/>
            </a:solidFill>
            <a:prstDash val="solid"/>
            <a:round/>
            <a:headEnd len="sm" w="sm" type="none"/>
            <a:tailEnd len="sm" w="sm" type="none"/>
          </a:ln>
        </p:spPr>
      </p:pic>
      <p:grpSp>
        <p:nvGrpSpPr>
          <p:cNvPr id="269" name="Google Shape;269;p19"/>
          <p:cNvGrpSpPr/>
          <p:nvPr/>
        </p:nvGrpSpPr>
        <p:grpSpPr>
          <a:xfrm>
            <a:off x="1540673" y="1464599"/>
            <a:ext cx="1166392" cy="1176827"/>
            <a:chOff x="1540673" y="1464599"/>
            <a:chExt cx="1166392" cy="1176827"/>
          </a:xfrm>
        </p:grpSpPr>
        <p:cxnSp>
          <p:nvCxnSpPr>
            <p:cNvPr id="270" name="Google Shape;270;p19"/>
            <p:cNvCxnSpPr>
              <a:endCxn id="271" idx="0"/>
            </p:cNvCxnSpPr>
            <p:nvPr/>
          </p:nvCxnSpPr>
          <p:spPr>
            <a:xfrm flipH="1">
              <a:off x="1643505" y="1519711"/>
              <a:ext cx="393000" cy="647100"/>
            </a:xfrm>
            <a:prstGeom prst="straightConnector1">
              <a:avLst/>
            </a:prstGeom>
            <a:noFill/>
            <a:ln cap="flat" cmpd="sng" w="28575">
              <a:solidFill>
                <a:srgbClr val="FF0000"/>
              </a:solidFill>
              <a:prstDash val="solid"/>
              <a:round/>
              <a:headEnd len="sm" w="sm" type="none"/>
              <a:tailEnd len="sm" w="sm" type="none"/>
            </a:ln>
          </p:spPr>
        </p:cxnSp>
        <p:cxnSp>
          <p:nvCxnSpPr>
            <p:cNvPr id="272" name="Google Shape;272;p19"/>
            <p:cNvCxnSpPr/>
            <p:nvPr/>
          </p:nvCxnSpPr>
          <p:spPr>
            <a:xfrm flipH="1">
              <a:off x="1907704" y="2348880"/>
              <a:ext cx="720080" cy="157092"/>
            </a:xfrm>
            <a:prstGeom prst="straightConnector1">
              <a:avLst/>
            </a:prstGeom>
            <a:noFill/>
            <a:ln cap="flat" cmpd="sng" w="28575">
              <a:solidFill>
                <a:srgbClr val="FF0000"/>
              </a:solidFill>
              <a:prstDash val="solid"/>
              <a:round/>
              <a:headEnd len="sm" w="sm" type="none"/>
              <a:tailEnd len="sm" w="sm" type="none"/>
            </a:ln>
          </p:spPr>
        </p:cxnSp>
        <p:sp>
          <p:nvSpPr>
            <p:cNvPr id="271" name="Google Shape;271;p19"/>
            <p:cNvSpPr/>
            <p:nvPr/>
          </p:nvSpPr>
          <p:spPr>
            <a:xfrm rot="-1670675">
              <a:off x="1638215" y="2139294"/>
              <a:ext cx="232595" cy="475329"/>
            </a:xfrm>
            <a:prstGeom prst="arc">
              <a:avLst>
                <a:gd fmla="val 16200000" name="adj1"/>
                <a:gd fmla="val 4374343"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9"/>
            <p:cNvSpPr/>
            <p:nvPr/>
          </p:nvSpPr>
          <p:spPr>
            <a:xfrm rot="-2141606">
              <a:off x="2041901" y="1487320"/>
              <a:ext cx="406001" cy="1019101"/>
            </a:xfrm>
            <a:prstGeom prst="arc">
              <a:avLst>
                <a:gd fmla="val 16470054" name="adj1"/>
                <a:gd fmla="val 5026577" name="adj2"/>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274" name="Google Shape;274;p19"/>
          <p:cNvGrpSpPr/>
          <p:nvPr/>
        </p:nvGrpSpPr>
        <p:grpSpPr>
          <a:xfrm>
            <a:off x="65354" y="4097268"/>
            <a:ext cx="2733878" cy="2610618"/>
            <a:chOff x="65354" y="4097268"/>
            <a:chExt cx="2733878" cy="2610618"/>
          </a:xfrm>
        </p:grpSpPr>
        <p:grpSp>
          <p:nvGrpSpPr>
            <p:cNvPr id="275" name="Google Shape;275;p19"/>
            <p:cNvGrpSpPr/>
            <p:nvPr/>
          </p:nvGrpSpPr>
          <p:grpSpPr>
            <a:xfrm>
              <a:off x="65354" y="4097268"/>
              <a:ext cx="2733878" cy="2610618"/>
              <a:chOff x="4644008" y="1340768"/>
              <a:chExt cx="4263678" cy="3910275"/>
            </a:xfrm>
          </p:grpSpPr>
          <p:grpSp>
            <p:nvGrpSpPr>
              <p:cNvPr id="276" name="Google Shape;276;p19"/>
              <p:cNvGrpSpPr/>
              <p:nvPr/>
            </p:nvGrpSpPr>
            <p:grpSpPr>
              <a:xfrm>
                <a:off x="4644008" y="1340768"/>
                <a:ext cx="4263678" cy="3910275"/>
                <a:chOff x="4644008" y="1340768"/>
                <a:chExt cx="4263678" cy="3910275"/>
              </a:xfrm>
            </p:grpSpPr>
            <p:pic>
              <p:nvPicPr>
                <p:cNvPr id="277" name="Google Shape;277;p19"/>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278" name="Google Shape;278;p19"/>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79" name="Google Shape;279;p19"/>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280" name="Google Shape;280;p19"/>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281" name="Google Shape;281;p19"/>
          <p:cNvGraphicFramePr/>
          <p:nvPr/>
        </p:nvGraphicFramePr>
        <p:xfrm>
          <a:off x="2902064" y="661932"/>
          <a:ext cx="3000000" cy="3000000"/>
        </p:xfrm>
        <a:graphic>
          <a:graphicData uri="http://schemas.openxmlformats.org/drawingml/2006/table">
            <a:tbl>
              <a:tblPr>
                <a:noFill/>
                <a:tableStyleId>{7DCB7F82-B5BC-4547-9DFA-D8D7072739C0}</a:tableStyleId>
              </a:tblPr>
              <a:tblGrid>
                <a:gridCol w="1018150"/>
                <a:gridCol w="2313975"/>
                <a:gridCol w="1485000"/>
                <a:gridCol w="1215000"/>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a:latin typeface="Arial"/>
                          <a:ea typeface="Arial"/>
                          <a:cs typeface="Arial"/>
                          <a:sym typeface="Arial"/>
                        </a:rPr>
                        <a:t>Temperature</a:t>
                      </a:r>
                      <a:endParaRPr/>
                    </a:p>
                    <a:p>
                      <a:pPr indent="0" lvl="0" marL="0" marR="0" rtl="0" algn="l">
                        <a:spcBef>
                          <a:spcPts val="0"/>
                        </a:spcBef>
                        <a:spcAft>
                          <a:spcPts val="0"/>
                        </a:spcAft>
                        <a:buNone/>
                      </a:pPr>
                      <a:r>
                        <a:rPr b="0" lang="en-CA" sz="1000">
                          <a:solidFill>
                            <a:schemeClr val="dk1"/>
                          </a:solidFill>
                          <a:latin typeface="Arial Narrow"/>
                          <a:ea typeface="Arial Narrow"/>
                          <a:cs typeface="Arial Narrow"/>
                          <a:sym typeface="Arial Narrow"/>
                        </a:rPr>
                        <a:t>Normal 1961-1990</a:t>
                      </a:r>
                      <a:endParaRPr/>
                    </a:p>
                    <a:p>
                      <a:pPr indent="0" lvl="0" marL="0" marR="0" rtl="0" algn="l">
                        <a:spcBef>
                          <a:spcPts val="0"/>
                        </a:spcBef>
                        <a:spcAft>
                          <a:spcPts val="0"/>
                        </a:spcAft>
                        <a:buNone/>
                      </a:pPr>
                      <a:r>
                        <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rgbClr val="FF0000"/>
                        </a:buClr>
                        <a:buSzPts val="1100"/>
                        <a:buFont typeface="Arial"/>
                        <a:buNone/>
                      </a:pPr>
                      <a:r>
                        <a:rPr b="1" lang="en-CA" sz="1100">
                          <a:solidFill>
                            <a:srgbClr val="FF0000"/>
                          </a:solidFill>
                          <a:latin typeface="Arial"/>
                          <a:ea typeface="Arial"/>
                          <a:cs typeface="Arial"/>
                          <a:sym typeface="Arial"/>
                        </a:rPr>
                        <a:t>Warmer</a:t>
                      </a:r>
                      <a:r>
                        <a:rPr lang="en-CA" sz="1100">
                          <a:solidFill>
                            <a:schemeClr val="dk1"/>
                          </a:solidFill>
                          <a:latin typeface="Arial"/>
                          <a:ea typeface="Arial"/>
                          <a:cs typeface="Arial"/>
                          <a:sym typeface="Arial"/>
                        </a:rPr>
                        <a:t> for the entire region</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Warmest year was </a:t>
                      </a:r>
                      <a:r>
                        <a:rPr lang="en-CA" sz="1100">
                          <a:latin typeface="Arial"/>
                          <a:ea typeface="Arial"/>
                          <a:cs typeface="Arial"/>
                          <a:sym typeface="Arial"/>
                        </a:rPr>
                        <a:t>2019 (+2.9</a:t>
                      </a:r>
                      <a:r>
                        <a:rPr lang="en-CA" sz="1100">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latin typeface="Arial"/>
                          <a:ea typeface="Arial"/>
                          <a:cs typeface="Arial"/>
                          <a:sym typeface="Arial"/>
                        </a:rPr>
                        <a:t>Coldest year was 1989 (-1.2</a:t>
                      </a:r>
                      <a:r>
                        <a:rPr lang="en-CA" sz="1100">
                          <a:solidFill>
                            <a:schemeClr val="dk1"/>
                          </a:solidFill>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1000"/>
                        <a:buFont typeface="Arial Narrow"/>
                        <a:buNone/>
                      </a:pPr>
                      <a:r>
                        <a:rPr b="0" lang="en-CA" sz="1000">
                          <a:solidFill>
                            <a:schemeClr val="dk1"/>
                          </a:solidFill>
                          <a:latin typeface="Arial Narrow"/>
                          <a:ea typeface="Arial Narrow"/>
                          <a:cs typeface="Arial Narrow"/>
                          <a:sym typeface="Arial Narrow"/>
                        </a:rPr>
                        <a:t>Normal 1961-1990</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latin typeface="Arial"/>
                          <a:ea typeface="Arial"/>
                          <a:cs typeface="Arial"/>
                          <a:sym typeface="Arial"/>
                        </a:rPr>
                        <a:t>Wetter</a:t>
                      </a:r>
                      <a:r>
                        <a:rPr b="0" lang="en-CA" sz="1100">
                          <a:solidFill>
                            <a:schemeClr val="dk1"/>
                          </a:solidFill>
                          <a:latin typeface="Arial"/>
                          <a:ea typeface="Arial"/>
                          <a:cs typeface="Arial"/>
                          <a:sym typeface="Arial"/>
                        </a:rPr>
                        <a:t> for the entire region</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Wettest year was</a:t>
                      </a:r>
                      <a:endParaRPr/>
                    </a:p>
                    <a:p>
                      <a:pPr indent="0" lvl="0" marL="0" marR="0" rtl="0" algn="ctr">
                        <a:spcBef>
                          <a:spcPts val="0"/>
                        </a:spcBef>
                        <a:spcAft>
                          <a:spcPts val="0"/>
                        </a:spcAft>
                        <a:buNone/>
                      </a:pPr>
                      <a:r>
                        <a:rPr b="0" lang="en-CA" sz="1100">
                          <a:latin typeface="Arial"/>
                          <a:ea typeface="Arial"/>
                          <a:cs typeface="Arial"/>
                          <a:sym typeface="Arial"/>
                        </a:rPr>
                        <a:t>1988 (+25.2%)</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Driest</a:t>
                      </a:r>
                      <a:r>
                        <a:rPr b="0" lang="en-CA" sz="1100">
                          <a:latin typeface="Arial"/>
                          <a:ea typeface="Arial"/>
                          <a:cs typeface="Arial"/>
                          <a:sym typeface="Arial"/>
                        </a:rPr>
                        <a:t> year as</a:t>
                      </a:r>
                      <a:endParaRPr b="0" sz="1100">
                        <a:latin typeface="Arial"/>
                        <a:ea typeface="Arial"/>
                        <a:cs typeface="Arial"/>
                        <a:sym typeface="Arial"/>
                      </a:endParaRPr>
                    </a:p>
                    <a:p>
                      <a:pPr indent="0" lvl="0" marL="0" marR="0" rtl="0" algn="ctr">
                        <a:spcBef>
                          <a:spcPts val="0"/>
                        </a:spcBef>
                        <a:spcAft>
                          <a:spcPts val="0"/>
                        </a:spcAft>
                        <a:buNone/>
                      </a:pPr>
                      <a:r>
                        <a:rPr b="0" lang="en-CA" sz="1100">
                          <a:latin typeface="Arial"/>
                          <a:ea typeface="Arial"/>
                          <a:cs typeface="Arial"/>
                          <a:sym typeface="Arial"/>
                        </a:rPr>
                        <a:t> 1967 (-21.6%)</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a:solidFill>
                            <a:schemeClr val="dk1"/>
                          </a:solidFill>
                        </a:rPr>
                        <a:t>March</a:t>
                      </a:r>
                      <a:r>
                        <a:rPr lang="en-CA" sz="1100">
                          <a:solidFill>
                            <a:schemeClr val="dk1"/>
                          </a:solidFill>
                        </a:rPr>
                        <a:t> maximum sea-ice extent: Laptev sea, ice covered</a:t>
                      </a:r>
                      <a:endParaRPr b="0" sz="1200">
                        <a:solidFill>
                          <a:srgbClr val="FF00FF"/>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graphicFrame>
        <p:nvGraphicFramePr>
          <p:cNvPr id="282" name="Google Shape;282;p19"/>
          <p:cNvGraphicFramePr/>
          <p:nvPr/>
        </p:nvGraphicFramePr>
        <p:xfrm>
          <a:off x="2840425" y="3026501"/>
          <a:ext cx="3000000" cy="3000000"/>
        </p:xfrm>
        <a:graphic>
          <a:graphicData uri="http://schemas.openxmlformats.org/drawingml/2006/table">
            <a:tbl>
              <a:tblPr bandRow="1" firstRow="1">
                <a:noFill/>
                <a:tableStyleId>{5A1BA208-174B-486B-AB04-CFD288982291}</a:tableStyleId>
              </a:tblPr>
              <a:tblGrid>
                <a:gridCol w="305800"/>
                <a:gridCol w="1074175"/>
                <a:gridCol w="1545025"/>
                <a:gridCol w="1323200"/>
                <a:gridCol w="540000"/>
                <a:gridCol w="937625"/>
                <a:gridCol w="502375"/>
              </a:tblGrid>
              <a:tr h="289575">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564250">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Laptev sea and c</a:t>
                      </a:r>
                      <a:r>
                        <a:rPr b="0" lang="en-CA" sz="1100">
                          <a:solidFill>
                            <a:schemeClr val="dk1"/>
                          </a:solidFill>
                        </a:rPr>
                        <a:t>ontinental regions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Warmer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5000">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Laptev Sea and Continent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Wetter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52450">
                <a:tc rowSpan="2">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rPr b="0" lang="en-CA" sz="1100">
                          <a:solidFill>
                            <a:schemeClr val="dk1"/>
                          </a:solidFill>
                        </a:rPr>
                        <a:t>Laptev Sea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Early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85225">
                <a:tc vMerge="1"/>
                <a:tc>
                  <a:txBody>
                    <a:bodyPr/>
                    <a:lstStyle/>
                    <a:p>
                      <a:pPr indent="0" lvl="0" marL="0" marR="0" rtl="0" algn="ctr">
                        <a:lnSpc>
                          <a:spcPct val="100000"/>
                        </a:lnSpc>
                        <a:spcBef>
                          <a:spcPts val="0"/>
                        </a:spcBef>
                        <a:spcAft>
                          <a:spcPts val="0"/>
                        </a:spcAft>
                        <a:buClr>
                          <a:schemeClr val="dk1"/>
                        </a:buClr>
                        <a:buSzPts val="1000"/>
                        <a:buFont typeface="Arial"/>
                        <a:buNone/>
                      </a:pPr>
                      <a:r>
                        <a:rPr b="1" lang="en-CA" sz="1000">
                          <a:solidFill>
                            <a:schemeClr val="dk1"/>
                          </a:solidFill>
                        </a:rPr>
                        <a:t>Min Ice Extent</a:t>
                      </a:r>
                      <a:r>
                        <a:rPr b="1" lang="en-CA" sz="1000">
                          <a:solidFill>
                            <a:schemeClr val="dk1"/>
                          </a:solidFill>
                        </a:rPr>
                        <a:t> Sept </a:t>
                      </a:r>
                      <a:r>
                        <a:rPr b="1" lang="en-CA" sz="1000">
                          <a:solidFill>
                            <a:schemeClr val="dk1"/>
                          </a:solidFill>
                        </a:rPr>
                        <a:t>2020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Below Normal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2"/>
          <p:cNvSpPr txBox="1"/>
          <p:nvPr>
            <p:ph type="title"/>
          </p:nvPr>
        </p:nvSpPr>
        <p:spPr>
          <a:xfrm>
            <a:off x="432000" y="464967"/>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Temperature and Precipitation</a:t>
            </a:r>
            <a:br>
              <a:rPr lang="en-CA" sz="3959"/>
            </a:br>
            <a:r>
              <a:rPr lang="en-CA" sz="3959"/>
              <a:t>Terrestrial Regions</a:t>
            </a:r>
            <a:br>
              <a:rPr lang="en-CA" sz="3959"/>
            </a:br>
            <a:endParaRPr sz="3959">
              <a:solidFill>
                <a:srgbClr val="FF0000"/>
              </a:solidFill>
            </a:endParaRPr>
          </a:p>
        </p:txBody>
      </p:sp>
      <p:pic>
        <p:nvPicPr>
          <p:cNvPr id="94" name="Google Shape;94;p2"/>
          <p:cNvPicPr preferRelativeResize="0"/>
          <p:nvPr>
            <p:ph idx="1" type="body"/>
          </p:nvPr>
        </p:nvPicPr>
        <p:blipFill rotWithShape="1">
          <a:blip r:embed="rId3">
            <a:alphaModFix/>
          </a:blip>
          <a:srcRect b="0" l="0" r="0" t="0"/>
          <a:stretch/>
        </p:blipFill>
        <p:spPr>
          <a:xfrm>
            <a:off x="251520" y="1628800"/>
            <a:ext cx="4104456" cy="4104456"/>
          </a:xfrm>
          <a:prstGeom prst="rect">
            <a:avLst/>
          </a:prstGeom>
          <a:noFill/>
          <a:ln cap="flat" cmpd="sng" w="9525">
            <a:solidFill>
              <a:schemeClr val="dk1"/>
            </a:solidFill>
            <a:prstDash val="solid"/>
            <a:round/>
            <a:headEnd len="sm" w="sm" type="none"/>
            <a:tailEnd len="sm" w="sm" type="none"/>
          </a:ln>
        </p:spPr>
      </p:pic>
      <p:sp>
        <p:nvSpPr>
          <p:cNvPr id="95" name="Google Shape;95;p2"/>
          <p:cNvSpPr txBox="1"/>
          <p:nvPr/>
        </p:nvSpPr>
        <p:spPr>
          <a:xfrm>
            <a:off x="4482000" y="1513340"/>
            <a:ext cx="4561664" cy="5570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CA" sz="2000" u="sng" cap="none" strike="noStrike">
                <a:solidFill>
                  <a:schemeClr val="dk1"/>
                </a:solidFill>
                <a:latin typeface="Arial"/>
                <a:ea typeface="Arial"/>
                <a:cs typeface="Arial"/>
                <a:sym typeface="Arial"/>
              </a:rPr>
              <a:t>North America Node</a:t>
            </a:r>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Alaska</a:t>
            </a:r>
            <a:r>
              <a:rPr lang="en-CA" sz="2000">
                <a:solidFill>
                  <a:schemeClr val="dk1"/>
                </a:solidFill>
                <a:latin typeface="Arial"/>
                <a:ea typeface="Arial"/>
                <a:cs typeface="Arial"/>
                <a:sym typeface="Arial"/>
              </a:rPr>
              <a:t>: </a:t>
            </a:r>
            <a:r>
              <a:rPr lang="en-CA" sz="1800">
                <a:solidFill>
                  <a:schemeClr val="dk1"/>
                </a:solidFill>
                <a:latin typeface="Arial"/>
                <a:ea typeface="Arial"/>
                <a:cs typeface="Arial"/>
                <a:sym typeface="Arial"/>
              </a:rPr>
              <a:t>Includes the Yukon and the Northwest Territories</a:t>
            </a:r>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Canadian</a:t>
            </a:r>
            <a:r>
              <a:rPr lang="en-CA" sz="2000">
                <a:solidFill>
                  <a:schemeClr val="dk1"/>
                </a:solidFill>
                <a:latin typeface="Arial"/>
                <a:ea typeface="Arial"/>
                <a:cs typeface="Arial"/>
                <a:sym typeface="Arial"/>
              </a:rPr>
              <a:t>: </a:t>
            </a:r>
            <a:r>
              <a:rPr lang="en-CA" sz="1800">
                <a:solidFill>
                  <a:schemeClr val="dk1"/>
                </a:solidFill>
                <a:latin typeface="Arial"/>
                <a:ea typeface="Arial"/>
                <a:cs typeface="Arial"/>
                <a:sym typeface="Arial"/>
              </a:rPr>
              <a:t>Central and Eastern Canada and Western Greenland</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CA" sz="2000" u="sng">
                <a:solidFill>
                  <a:schemeClr val="dk1"/>
                </a:solidFill>
                <a:latin typeface="Arial"/>
                <a:ea typeface="Arial"/>
                <a:cs typeface="Arial"/>
                <a:sym typeface="Arial"/>
              </a:rPr>
              <a:t>European Node</a:t>
            </a:r>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Atlantic</a:t>
            </a:r>
            <a:r>
              <a:rPr lang="en-CA" sz="2000">
                <a:solidFill>
                  <a:schemeClr val="dk1"/>
                </a:solidFill>
                <a:latin typeface="Arial"/>
                <a:ea typeface="Arial"/>
                <a:cs typeface="Arial"/>
                <a:sym typeface="Arial"/>
              </a:rPr>
              <a:t>: Western Greenland, Iceland, Svalbard and Scandinavia</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European</a:t>
            </a:r>
            <a:endParaRPr b="1"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CA" sz="2000" u="sng">
                <a:solidFill>
                  <a:schemeClr val="dk1"/>
                </a:solidFill>
                <a:latin typeface="Arial"/>
                <a:ea typeface="Arial"/>
                <a:cs typeface="Arial"/>
                <a:sym typeface="Arial"/>
              </a:rPr>
              <a:t>Eurasian Node</a:t>
            </a:r>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Western Siberian</a:t>
            </a:r>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Eastern Siberian</a:t>
            </a:r>
            <a:endParaRPr/>
          </a:p>
          <a:p>
            <a:pPr indent="-285750" lvl="0" marL="28575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Chukchi</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Arial"/>
              <a:buChar char="•"/>
            </a:pPr>
            <a:r>
              <a:rPr b="1" lang="en-CA" sz="2000">
                <a:solidFill>
                  <a:schemeClr val="dk1"/>
                </a:solidFill>
                <a:latin typeface="Arial"/>
                <a:ea typeface="Arial"/>
                <a:cs typeface="Arial"/>
                <a:sym typeface="Arial"/>
              </a:rPr>
              <a:t>Central Arctic</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79E9E"/>
        </a:solidFill>
      </p:bgPr>
    </p:bg>
    <p:spTree>
      <p:nvGrpSpPr>
        <p:cNvPr id="286" name="Shape 286"/>
        <p:cNvGrpSpPr/>
        <p:nvPr/>
      </p:nvGrpSpPr>
      <p:grpSpPr>
        <a:xfrm>
          <a:off x="0" y="0"/>
          <a:ext cx="0" cy="0"/>
          <a:chOff x="0" y="0"/>
          <a:chExt cx="0" cy="0"/>
        </a:xfrm>
      </p:grpSpPr>
      <p:sp>
        <p:nvSpPr>
          <p:cNvPr id="287" name="Google Shape;287;p20"/>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Eastern Siberia</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a:t>
            </a:r>
            <a:r>
              <a:rPr b="1" lang="en-CA"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p:txBody>
      </p:sp>
      <p:sp>
        <p:nvSpPr>
          <p:cNvPr id="288" name="Google Shape;288;p20"/>
          <p:cNvSpPr txBox="1"/>
          <p:nvPr/>
        </p:nvSpPr>
        <p:spPr>
          <a:xfrm>
            <a:off x="252000" y="1179000"/>
            <a:ext cx="8577000" cy="59400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Wildfires: A risk of forest fires is possible for the northwest of Yakutiya region at the beginning of the summer due above normal temperatures and below normal precipitation forecasted.</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Flooding: The threat of flooding of main Arctic rivers (Lena, Yana, Indigirka, Kolyma) is uncertain.</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Coastal Erosion: Forecasted high temperatures may lead to continued  permafrost degradation and coastal erosion. </a:t>
            </a:r>
            <a:endParaRPr sz="1800">
              <a:solidFill>
                <a:schemeClr val="dk1"/>
              </a:solidFill>
              <a:latin typeface="Arial"/>
              <a:ea typeface="Arial"/>
              <a:cs typeface="Arial"/>
              <a:sym typeface="Arial"/>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Wildlife/Hunting: The reduction in the sea-ice extent and permafrost degradation in tundra may create difficulties for  “keystone” species, e.g. polar bears, caribou, whales etc.</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Shipping: Shipping across the Northern Sea Route is expected to be start earlier than normal with safe and easy ice conditions for the independent navigation of large-capacity tankers, gas carriers and bulk vessels. The navigation season on estuaries of main Arctic rivers (Lena, Yana, Indigirka, Kolyma) for cargo delivery by vessels type “river-sea” will start earlier.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BAF"/>
        </a:solidFill>
      </p:bgPr>
    </p:bg>
    <p:spTree>
      <p:nvGrpSpPr>
        <p:cNvPr id="292" name="Shape 292"/>
        <p:cNvGrpSpPr/>
        <p:nvPr/>
      </p:nvGrpSpPr>
      <p:grpSpPr>
        <a:xfrm>
          <a:off x="0" y="0"/>
          <a:ext cx="0" cy="0"/>
          <a:chOff x="0" y="0"/>
          <a:chExt cx="0" cy="0"/>
        </a:xfrm>
      </p:grpSpPr>
      <p:sp>
        <p:nvSpPr>
          <p:cNvPr id="293" name="Google Shape;293;p21"/>
          <p:cNvSpPr txBox="1"/>
          <p:nvPr>
            <p:ph type="title"/>
          </p:nvPr>
        </p:nvSpPr>
        <p:spPr>
          <a:xfrm>
            <a:off x="228542" y="256539"/>
            <a:ext cx="2405076" cy="66486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10"/>
              <a:buFont typeface="Arial"/>
              <a:buNone/>
            </a:pPr>
            <a:r>
              <a:rPr lang="en-CA" sz="4410"/>
              <a:t>Chukchi</a:t>
            </a:r>
            <a:r>
              <a:rPr lang="en-CA" sz="3959"/>
              <a:t> </a:t>
            </a:r>
            <a:endParaRPr sz="2430"/>
          </a:p>
        </p:txBody>
      </p:sp>
      <p:pic>
        <p:nvPicPr>
          <p:cNvPr id="294" name="Google Shape;294;p21"/>
          <p:cNvPicPr preferRelativeResize="0"/>
          <p:nvPr>
            <p:ph idx="1" type="body"/>
          </p:nvPr>
        </p:nvPicPr>
        <p:blipFill rotWithShape="1">
          <a:blip r:embed="rId3">
            <a:alphaModFix/>
          </a:blip>
          <a:srcRect b="0" l="0" r="0" t="0"/>
          <a:stretch/>
        </p:blipFill>
        <p:spPr>
          <a:xfrm>
            <a:off x="62928" y="1210178"/>
            <a:ext cx="2736304" cy="2736304"/>
          </a:xfrm>
          <a:prstGeom prst="rect">
            <a:avLst/>
          </a:prstGeom>
          <a:noFill/>
          <a:ln cap="flat" cmpd="sng" w="9525">
            <a:solidFill>
              <a:schemeClr val="dk1"/>
            </a:solidFill>
            <a:prstDash val="solid"/>
            <a:round/>
            <a:headEnd len="sm" w="sm" type="none"/>
            <a:tailEnd len="sm" w="sm" type="none"/>
          </a:ln>
        </p:spPr>
      </p:pic>
      <p:grpSp>
        <p:nvGrpSpPr>
          <p:cNvPr id="295" name="Google Shape;295;p21"/>
          <p:cNvGrpSpPr/>
          <p:nvPr/>
        </p:nvGrpSpPr>
        <p:grpSpPr>
          <a:xfrm>
            <a:off x="1056308" y="1290552"/>
            <a:ext cx="1066877" cy="1174201"/>
            <a:chOff x="1056308" y="1290552"/>
            <a:chExt cx="1066877" cy="1174201"/>
          </a:xfrm>
        </p:grpSpPr>
        <p:cxnSp>
          <p:nvCxnSpPr>
            <p:cNvPr id="296" name="Google Shape;296;p21"/>
            <p:cNvCxnSpPr/>
            <p:nvPr/>
          </p:nvCxnSpPr>
          <p:spPr>
            <a:xfrm>
              <a:off x="1187624" y="1412776"/>
              <a:ext cx="144016" cy="504056"/>
            </a:xfrm>
            <a:prstGeom prst="straightConnector1">
              <a:avLst/>
            </a:prstGeom>
            <a:noFill/>
            <a:ln cap="flat" cmpd="sng" w="28575">
              <a:solidFill>
                <a:srgbClr val="FF0000"/>
              </a:solidFill>
              <a:prstDash val="solid"/>
              <a:round/>
              <a:headEnd len="sm" w="sm" type="none"/>
              <a:tailEnd len="sm" w="sm" type="none"/>
            </a:ln>
          </p:spPr>
        </p:cxnSp>
        <p:cxnSp>
          <p:nvCxnSpPr>
            <p:cNvPr id="297" name="Google Shape;297;p21"/>
            <p:cNvCxnSpPr/>
            <p:nvPr/>
          </p:nvCxnSpPr>
          <p:spPr>
            <a:xfrm flipH="1">
              <a:off x="1763688" y="1556792"/>
              <a:ext cx="288032" cy="420249"/>
            </a:xfrm>
            <a:prstGeom prst="straightConnector1">
              <a:avLst/>
            </a:prstGeom>
            <a:noFill/>
            <a:ln cap="flat" cmpd="sng" w="38100">
              <a:solidFill>
                <a:srgbClr val="FF0000"/>
              </a:solidFill>
              <a:prstDash val="solid"/>
              <a:round/>
              <a:headEnd len="sm" w="sm" type="none"/>
              <a:tailEnd len="sm" w="sm" type="none"/>
            </a:ln>
          </p:spPr>
        </p:cxnSp>
        <p:sp>
          <p:nvSpPr>
            <p:cNvPr id="298" name="Google Shape;298;p21"/>
            <p:cNvSpPr/>
            <p:nvPr/>
          </p:nvSpPr>
          <p:spPr>
            <a:xfrm rot="730117">
              <a:off x="1151349" y="1384283"/>
              <a:ext cx="936104" cy="438818"/>
            </a:xfrm>
            <a:prstGeom prst="arc">
              <a:avLst>
                <a:gd fmla="val 11303207" name="adj1"/>
                <a:gd fmla="val 20565221"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21"/>
            <p:cNvSpPr/>
            <p:nvPr/>
          </p:nvSpPr>
          <p:spPr>
            <a:xfrm rot="730117">
              <a:off x="1092041" y="1932205"/>
              <a:ext cx="936104" cy="438818"/>
            </a:xfrm>
            <a:prstGeom prst="arc">
              <a:avLst>
                <a:gd fmla="val 12627319" name="adj1"/>
                <a:gd fmla="val 18513652"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nvGrpSpPr>
          <p:cNvPr id="300" name="Google Shape;300;p21"/>
          <p:cNvGrpSpPr/>
          <p:nvPr/>
        </p:nvGrpSpPr>
        <p:grpSpPr>
          <a:xfrm>
            <a:off x="65354" y="4097268"/>
            <a:ext cx="2733878" cy="2610618"/>
            <a:chOff x="65354" y="4097268"/>
            <a:chExt cx="2733878" cy="2610618"/>
          </a:xfrm>
        </p:grpSpPr>
        <p:grpSp>
          <p:nvGrpSpPr>
            <p:cNvPr id="301" name="Google Shape;301;p21"/>
            <p:cNvGrpSpPr/>
            <p:nvPr/>
          </p:nvGrpSpPr>
          <p:grpSpPr>
            <a:xfrm>
              <a:off x="65354" y="4097268"/>
              <a:ext cx="2733878" cy="2610618"/>
              <a:chOff x="4644008" y="1340768"/>
              <a:chExt cx="4263678" cy="3910275"/>
            </a:xfrm>
          </p:grpSpPr>
          <p:grpSp>
            <p:nvGrpSpPr>
              <p:cNvPr id="302" name="Google Shape;302;p21"/>
              <p:cNvGrpSpPr/>
              <p:nvPr/>
            </p:nvGrpSpPr>
            <p:grpSpPr>
              <a:xfrm>
                <a:off x="4644008" y="1340768"/>
                <a:ext cx="4263678" cy="3910275"/>
                <a:chOff x="4644008" y="1340768"/>
                <a:chExt cx="4263678" cy="3910275"/>
              </a:xfrm>
            </p:grpSpPr>
            <p:pic>
              <p:nvPicPr>
                <p:cNvPr id="303" name="Google Shape;303;p21"/>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304" name="Google Shape;304;p21"/>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05" name="Google Shape;305;p21"/>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306" name="Google Shape;306;p21"/>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307" name="Google Shape;307;p21"/>
          <p:cNvGraphicFramePr/>
          <p:nvPr/>
        </p:nvGraphicFramePr>
        <p:xfrm>
          <a:off x="2871240" y="303398"/>
          <a:ext cx="3000000" cy="3000000"/>
        </p:xfrm>
        <a:graphic>
          <a:graphicData uri="http://schemas.openxmlformats.org/drawingml/2006/table">
            <a:tbl>
              <a:tblPr>
                <a:noFill/>
                <a:tableStyleId>{7DCB7F82-B5BC-4547-9DFA-D8D7072739C0}</a:tableStyleId>
              </a:tblPr>
              <a:tblGrid>
                <a:gridCol w="1018150"/>
                <a:gridCol w="2313975"/>
                <a:gridCol w="1485000"/>
                <a:gridCol w="1215000"/>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a:latin typeface="Arial"/>
                          <a:ea typeface="Arial"/>
                          <a:cs typeface="Arial"/>
                          <a:sym typeface="Arial"/>
                        </a:rPr>
                        <a:t>Temperature</a:t>
                      </a:r>
                      <a:endParaRPr/>
                    </a:p>
                    <a:p>
                      <a:pPr indent="0" lvl="0" marL="0" marR="0" rtl="0" algn="l">
                        <a:spcBef>
                          <a:spcPts val="0"/>
                        </a:spcBef>
                        <a:spcAft>
                          <a:spcPts val="0"/>
                        </a:spcAft>
                        <a:buNone/>
                      </a:pPr>
                      <a:r>
                        <a:rPr b="0" lang="en-CA" sz="1000">
                          <a:solidFill>
                            <a:schemeClr val="dk1"/>
                          </a:solidFill>
                          <a:latin typeface="Arial Narrow"/>
                          <a:ea typeface="Arial Narrow"/>
                          <a:cs typeface="Arial Narrow"/>
                          <a:sym typeface="Arial Narrow"/>
                        </a:rPr>
                        <a:t>Normal 1961-1990</a:t>
                      </a:r>
                      <a:endParaRPr/>
                    </a:p>
                    <a:p>
                      <a:pPr indent="0" lvl="0" marL="0" marR="0" rtl="0" algn="l">
                        <a:spcBef>
                          <a:spcPts val="0"/>
                        </a:spcBef>
                        <a:spcAft>
                          <a:spcPts val="0"/>
                        </a:spcAft>
                        <a:buNone/>
                      </a:pPr>
                      <a:r>
                        <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CA" sz="1100">
                          <a:solidFill>
                            <a:srgbClr val="FF0000"/>
                          </a:solidFill>
                          <a:latin typeface="Arial"/>
                          <a:ea typeface="Arial"/>
                          <a:cs typeface="Arial"/>
                          <a:sym typeface="Arial"/>
                        </a:rPr>
                        <a:t>Warmer</a:t>
                      </a:r>
                      <a:r>
                        <a:rPr lang="en-CA" sz="1100">
                          <a:latin typeface="Arial"/>
                          <a:ea typeface="Arial"/>
                          <a:cs typeface="Arial"/>
                          <a:sym typeface="Arial"/>
                        </a:rPr>
                        <a:t> to near normal</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Warmest year was 2007 (+2.9</a:t>
                      </a:r>
                      <a:r>
                        <a:rPr lang="en-CA" sz="1100">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latin typeface="Arial"/>
                          <a:ea typeface="Arial"/>
                          <a:cs typeface="Arial"/>
                          <a:sym typeface="Arial"/>
                        </a:rPr>
                        <a:t>Coldest year was 1949</a:t>
                      </a:r>
                      <a:r>
                        <a:rPr lang="en-CA" sz="1100">
                          <a:latin typeface="Arial"/>
                          <a:ea typeface="Arial"/>
                          <a:cs typeface="Arial"/>
                          <a:sym typeface="Arial"/>
                        </a:rPr>
                        <a:t> (-1.3</a:t>
                      </a:r>
                      <a:r>
                        <a:rPr lang="en-CA" sz="1100">
                          <a:solidFill>
                            <a:schemeClr val="dk1"/>
                          </a:solidFill>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900"/>
                        <a:buFont typeface="Arial"/>
                        <a:buNone/>
                      </a:pPr>
                      <a:r>
                        <a:rPr b="0" lang="en-CA" sz="900">
                          <a:solidFill>
                            <a:schemeClr val="dk1"/>
                          </a:solidFill>
                          <a:latin typeface="Arial"/>
                          <a:ea typeface="Arial"/>
                          <a:cs typeface="Arial"/>
                          <a:sym typeface="Arial"/>
                        </a:rPr>
                        <a:t>Normal 1961-1990</a:t>
                      </a:r>
                      <a:endParaRPr/>
                    </a:p>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normal</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Wettest year was</a:t>
                      </a:r>
                      <a:endParaRPr/>
                    </a:p>
                    <a:p>
                      <a:pPr indent="0" lvl="0" marL="0" marR="0" rtl="0" algn="ctr">
                        <a:spcBef>
                          <a:spcPts val="0"/>
                        </a:spcBef>
                        <a:spcAft>
                          <a:spcPts val="0"/>
                        </a:spcAft>
                        <a:buNone/>
                      </a:pPr>
                      <a:r>
                        <a:rPr b="0" lang="en-CA" sz="1100">
                          <a:latin typeface="Arial"/>
                          <a:ea typeface="Arial"/>
                          <a:cs typeface="Arial"/>
                          <a:sym typeface="Arial"/>
                        </a:rPr>
                        <a:t>1954</a:t>
                      </a:r>
                      <a:r>
                        <a:rPr b="0" lang="en-CA" sz="1100">
                          <a:latin typeface="Arial"/>
                          <a:ea typeface="Arial"/>
                          <a:cs typeface="Arial"/>
                          <a:sym typeface="Arial"/>
                        </a:rPr>
                        <a:t> (+39.6 </a:t>
                      </a:r>
                      <a:r>
                        <a:rPr b="0" lang="en-CA" sz="1100">
                          <a:latin typeface="Arial"/>
                          <a:ea typeface="Arial"/>
                          <a:cs typeface="Arial"/>
                          <a:sym typeface="Arial"/>
                        </a:rPr>
                        <a:t>%)</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Driest</a:t>
                      </a:r>
                      <a:r>
                        <a:rPr b="0" lang="en-CA" sz="1100">
                          <a:latin typeface="Arial"/>
                          <a:ea typeface="Arial"/>
                          <a:cs typeface="Arial"/>
                          <a:sym typeface="Arial"/>
                        </a:rPr>
                        <a:t> year was</a:t>
                      </a:r>
                      <a:endParaRPr b="0" sz="1100">
                        <a:latin typeface="Arial"/>
                        <a:ea typeface="Arial"/>
                        <a:cs typeface="Arial"/>
                        <a:sym typeface="Arial"/>
                      </a:endParaRPr>
                    </a:p>
                    <a:p>
                      <a:pPr indent="0" lvl="0" marL="0" marR="0" rtl="0" algn="ctr">
                        <a:spcBef>
                          <a:spcPts val="0"/>
                        </a:spcBef>
                        <a:spcAft>
                          <a:spcPts val="0"/>
                        </a:spcAft>
                        <a:buNone/>
                      </a:pPr>
                      <a:r>
                        <a:rPr b="0" lang="en-CA" sz="1100">
                          <a:latin typeface="Arial"/>
                          <a:ea typeface="Arial"/>
                          <a:cs typeface="Arial"/>
                          <a:sym typeface="Arial"/>
                        </a:rPr>
                        <a:t>1982 (-39.8%)</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a:solidFill>
                            <a:schemeClr val="dk1"/>
                          </a:solidFill>
                        </a:rPr>
                        <a:t>March</a:t>
                      </a:r>
                      <a:r>
                        <a:rPr lang="en-CA" sz="1100">
                          <a:solidFill>
                            <a:schemeClr val="dk1"/>
                          </a:solidFill>
                        </a:rPr>
                        <a:t> maximum sea-ice extent: Sea of Okhotsk – Below to near normal</a:t>
                      </a:r>
                      <a:endParaRPr/>
                    </a:p>
                    <a:p>
                      <a:pPr indent="0" lvl="0" marL="0" marR="0" rtl="0" algn="l">
                        <a:spcBef>
                          <a:spcPts val="0"/>
                        </a:spcBef>
                        <a:spcAft>
                          <a:spcPts val="0"/>
                        </a:spcAft>
                        <a:buNone/>
                      </a:pPr>
                      <a:r>
                        <a:rPr b="0" lang="en-CA" sz="1100">
                          <a:solidFill>
                            <a:schemeClr val="dk1"/>
                          </a:solidFill>
                          <a:latin typeface="Arial"/>
                          <a:ea typeface="Arial"/>
                          <a:cs typeface="Arial"/>
                          <a:sym typeface="Arial"/>
                        </a:rPr>
                        <a:t>Chukchi sea, ice covered</a:t>
                      </a:r>
                      <a:endParaRPr b="0" sz="1200">
                        <a:solidFill>
                          <a:srgbClr val="FF00FF"/>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graphicFrame>
        <p:nvGraphicFramePr>
          <p:cNvPr id="308" name="Google Shape;308;p21"/>
          <p:cNvGraphicFramePr/>
          <p:nvPr/>
        </p:nvGraphicFramePr>
        <p:xfrm>
          <a:off x="2876139" y="2889000"/>
          <a:ext cx="3000000" cy="3000000"/>
        </p:xfrm>
        <a:graphic>
          <a:graphicData uri="http://schemas.openxmlformats.org/drawingml/2006/table">
            <a:tbl>
              <a:tblPr bandRow="1" firstRow="1">
                <a:noFill/>
                <a:tableStyleId>{5A1BA208-174B-486B-AB04-CFD288982291}</a:tableStyleId>
              </a:tblPr>
              <a:tblGrid>
                <a:gridCol w="305800"/>
                <a:gridCol w="1089600"/>
                <a:gridCol w="1529600"/>
                <a:gridCol w="1323200"/>
                <a:gridCol w="540000"/>
                <a:gridCol w="937625"/>
                <a:gridCol w="502375"/>
              </a:tblGrid>
              <a:tr h="289575">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67300">
                <a:tc rowSpan="3">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Bering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3">
                  <a:txBody>
                    <a:bodyPr/>
                    <a:lstStyle/>
                    <a:p>
                      <a:pPr indent="0" lvl="0" marL="0" marR="0" rtl="0" algn="ctr">
                        <a:lnSpc>
                          <a:spcPct val="100000"/>
                        </a:lnSpc>
                        <a:spcBef>
                          <a:spcPts val="0"/>
                        </a:spcBef>
                        <a:spcAft>
                          <a:spcPts val="0"/>
                        </a:spcAft>
                        <a:buClr>
                          <a:srgbClr val="FF0000"/>
                        </a:buClr>
                        <a:buSzPts val="1050"/>
                        <a:buFont typeface="Arial"/>
                        <a:buNone/>
                      </a:pPr>
                      <a:r>
                        <a:rPr b="1" lang="en-CA" sz="1050">
                          <a:solidFill>
                            <a:srgbClr val="FF0000"/>
                          </a:solidFill>
                        </a:rPr>
                        <a:t>Warmer</a:t>
                      </a:r>
                      <a:endParaRPr/>
                    </a:p>
                    <a:p>
                      <a:pPr indent="0" lvl="0" marL="0" marR="0" rtl="0" algn="ctr">
                        <a:lnSpc>
                          <a:spcPct val="100000"/>
                        </a:lnSpc>
                        <a:spcBef>
                          <a:spcPts val="0"/>
                        </a:spcBef>
                        <a:spcAft>
                          <a:spcPts val="0"/>
                        </a:spcAft>
                        <a:buClr>
                          <a:schemeClr val="dk1"/>
                        </a:buClr>
                        <a:buSzPts val="1050"/>
                        <a:buFont typeface="Arial"/>
                        <a:buNone/>
                      </a:pPr>
                      <a:r>
                        <a:t/>
                      </a:r>
                      <a:endParaRPr b="1" sz="105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9425">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Eastern and Southern continental regions</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300">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Eastern Siberian Sea, Chukchi sea, </a:t>
                      </a:r>
                      <a:r>
                        <a:rPr b="0" lang="en-CA" sz="1050">
                          <a:solidFill>
                            <a:schemeClr val="dk1"/>
                          </a:solidFill>
                        </a:rPr>
                        <a:t>Northern continental regions</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400">
                <a:tc rowSpan="2">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Bering Sea and continental regions</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0000FF"/>
                        </a:buClr>
                        <a:buSzPts val="1050"/>
                        <a:buFont typeface="Arial"/>
                        <a:buNone/>
                      </a:pPr>
                      <a:r>
                        <a:rPr b="1" lang="en-CA" sz="1050">
                          <a:solidFill>
                            <a:srgbClr val="0000FF"/>
                          </a:solidFill>
                        </a:rPr>
                        <a:t>Wetter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b="1" sz="12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lang="en-CA" sz="1200">
                          <a:solidFill>
                            <a:schemeClr val="dk1"/>
                          </a:solidFill>
                          <a:latin typeface="Arial"/>
                          <a:ea typeface="Arial"/>
                          <a:cs typeface="Arial"/>
                          <a:sym typeface="Arial"/>
                        </a:rPr>
                        <a:t>✓</a:t>
                      </a:r>
                      <a:endParaRPr b="1" sz="1200">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54125">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Eastern Siberian Sea, Chukchi sea</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spcBef>
                          <a:spcPts val="0"/>
                        </a:spcBef>
                        <a:spcAft>
                          <a:spcPts val="0"/>
                        </a:spcAft>
                        <a:buNone/>
                      </a:pPr>
                      <a:r>
                        <a:rPr b="0" lang="en-CA" sz="1100">
                          <a:solidFill>
                            <a:schemeClr val="dk1"/>
                          </a:solidFill>
                        </a:rPr>
                        <a:t>No agreement</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252450">
                <a:tc rowSpan="4">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50"/>
                        <a:buFont typeface="Arial"/>
                        <a:buNone/>
                      </a:pPr>
                      <a:r>
                        <a:rPr lang="en-CA" sz="1050"/>
                        <a:t>Chukchi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rgbClr val="FF0000"/>
                        </a:buClr>
                        <a:buSzPts val="1050"/>
                        <a:buFont typeface="Arial"/>
                        <a:buNone/>
                      </a:pPr>
                      <a:r>
                        <a:rPr b="1" lang="en-CA" sz="1050">
                          <a:solidFill>
                            <a:srgbClr val="FF0000"/>
                          </a:solidFill>
                        </a:rPr>
                        <a:t>Early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2450">
                <a:tc vMerge="1"/>
                <a:tc vMerge="1"/>
                <a:tc>
                  <a:txBody>
                    <a:bodyPr/>
                    <a:lstStyle/>
                    <a:p>
                      <a:pPr indent="0" lvl="0" marL="0" marR="0" rtl="0" algn="l">
                        <a:lnSpc>
                          <a:spcPct val="100000"/>
                        </a:lnSpc>
                        <a:spcBef>
                          <a:spcPts val="0"/>
                        </a:spcBef>
                        <a:spcAft>
                          <a:spcPts val="0"/>
                        </a:spcAft>
                        <a:buClr>
                          <a:schemeClr val="dk1"/>
                        </a:buClr>
                        <a:buSzPts val="1050"/>
                        <a:buFont typeface="Arial"/>
                        <a:buNone/>
                      </a:pPr>
                      <a:r>
                        <a:rPr lang="en-CA" sz="1050"/>
                        <a:t>East Siberian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lnSpc>
                          <a:spcPct val="100000"/>
                        </a:lnSpc>
                        <a:spcBef>
                          <a:spcPts val="0"/>
                        </a:spcBef>
                        <a:spcAft>
                          <a:spcPts val="0"/>
                        </a:spcAft>
                        <a:buClr>
                          <a:schemeClr val="dk1"/>
                        </a:buClr>
                        <a:buSzPts val="1050"/>
                        <a:buFont typeface="Arial"/>
                        <a:buNone/>
                      </a:pPr>
                      <a:r>
                        <a:t/>
                      </a:r>
                      <a:endParaRPr b="1"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050"/>
                        <a:buFont typeface="Arial"/>
                        <a:buNone/>
                      </a:pPr>
                      <a:r>
                        <a:t/>
                      </a:r>
                      <a:endParaRPr b="1" sz="105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7725">
                <a:tc vMerge="1"/>
                <a:tc rowSpan="2">
                  <a:txBody>
                    <a:bodyPr/>
                    <a:lstStyle/>
                    <a:p>
                      <a:pPr indent="0" lvl="0" marL="0" marR="0" rtl="0" algn="l">
                        <a:lnSpc>
                          <a:spcPct val="100000"/>
                        </a:lnSpc>
                        <a:spcBef>
                          <a:spcPts val="0"/>
                        </a:spcBef>
                        <a:spcAft>
                          <a:spcPts val="0"/>
                        </a:spcAft>
                        <a:buClr>
                          <a:schemeClr val="dk1"/>
                        </a:buClr>
                        <a:buSzPts val="1000"/>
                        <a:buFont typeface="Arial"/>
                        <a:buNone/>
                      </a:pPr>
                      <a:r>
                        <a:rPr b="1" lang="en-CA" sz="1000">
                          <a:solidFill>
                            <a:schemeClr val="dk1"/>
                          </a:solidFill>
                        </a:rPr>
                        <a:t>Min Ice Extent</a:t>
                      </a:r>
                      <a:r>
                        <a:rPr b="1" lang="en-CA" sz="1000">
                          <a:solidFill>
                            <a:schemeClr val="dk1"/>
                          </a:solidFill>
                        </a:rPr>
                        <a:t> Sept </a:t>
                      </a:r>
                      <a:r>
                        <a:rPr b="1" lang="en-CA" sz="1000">
                          <a:solidFill>
                            <a:schemeClr val="dk1"/>
                          </a:solidFill>
                        </a:rPr>
                        <a:t>2020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50"/>
                        <a:buFont typeface="Arial"/>
                        <a:buNone/>
                      </a:pPr>
                      <a:r>
                        <a:rPr lang="en-CA" sz="1050"/>
                        <a:t>Chukchi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rgbClr val="FF0000"/>
                        </a:buClr>
                        <a:buSzPts val="1050"/>
                        <a:buFont typeface="Arial"/>
                        <a:buNone/>
                      </a:pPr>
                      <a:r>
                        <a:rPr b="1" lang="en-CA" sz="1050">
                          <a:solidFill>
                            <a:srgbClr val="FF0000"/>
                          </a:solidFill>
                        </a:rPr>
                        <a:t>Below Normal</a:t>
                      </a:r>
                      <a:endParaRPr/>
                    </a:p>
                    <a:p>
                      <a:pPr indent="0" lvl="0" marL="0" marR="0" rtl="0" algn="ctr">
                        <a:lnSpc>
                          <a:spcPct val="100000"/>
                        </a:lnSpc>
                        <a:spcBef>
                          <a:spcPts val="0"/>
                        </a:spcBef>
                        <a:spcAft>
                          <a:spcPts val="0"/>
                        </a:spcAft>
                        <a:buClr>
                          <a:schemeClr val="dk1"/>
                        </a:buClr>
                        <a:buSzPts val="1050"/>
                        <a:buFont typeface="Arial"/>
                        <a:buNone/>
                      </a:pPr>
                      <a:r>
                        <a:t/>
                      </a:r>
                      <a:endParaRPr b="1" sz="105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27725">
                <a:tc vMerge="1"/>
                <a:tc vMerge="1"/>
                <a:tc>
                  <a:txBody>
                    <a:bodyPr/>
                    <a:lstStyle/>
                    <a:p>
                      <a:pPr indent="0" lvl="0" marL="0" marR="0" rtl="0" algn="l">
                        <a:lnSpc>
                          <a:spcPct val="100000"/>
                        </a:lnSpc>
                        <a:spcBef>
                          <a:spcPts val="0"/>
                        </a:spcBef>
                        <a:spcAft>
                          <a:spcPts val="0"/>
                        </a:spcAft>
                        <a:buClr>
                          <a:schemeClr val="dk1"/>
                        </a:buClr>
                        <a:buSzPts val="1050"/>
                        <a:buFont typeface="Arial"/>
                        <a:buNone/>
                      </a:pPr>
                      <a:r>
                        <a:rPr lang="en-CA" sz="1050"/>
                        <a:t>East Siberian</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BAF"/>
        </a:solidFill>
      </p:bgPr>
    </p:bg>
    <p:spTree>
      <p:nvGrpSpPr>
        <p:cNvPr id="312" name="Shape 312"/>
        <p:cNvGrpSpPr/>
        <p:nvPr/>
      </p:nvGrpSpPr>
      <p:grpSpPr>
        <a:xfrm>
          <a:off x="0" y="0"/>
          <a:ext cx="0" cy="0"/>
          <a:chOff x="0" y="0"/>
          <a:chExt cx="0" cy="0"/>
        </a:xfrm>
      </p:grpSpPr>
      <p:sp>
        <p:nvSpPr>
          <p:cNvPr id="313" name="Google Shape;313;p22"/>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Chukchi</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a:t>
            </a:r>
            <a:r>
              <a:rPr b="1" lang="en-CA"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p:txBody>
      </p:sp>
      <p:sp>
        <p:nvSpPr>
          <p:cNvPr id="314" name="Google Shape;314;p22"/>
          <p:cNvSpPr txBox="1"/>
          <p:nvPr/>
        </p:nvSpPr>
        <p:spPr>
          <a:xfrm>
            <a:off x="477000" y="1134000"/>
            <a:ext cx="8415000" cy="541686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Wildfires: Due to above normal precipitation forecasted wildfires are not expected</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Flooding: Above normal precipitation may increase the threat of river flooding in Indigirka and the Kolyma.</a:t>
            </a:r>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Coastal Erosion: A possible increase of storm activity may negatively impact coastal erosion. Forecasted high temperatures may lead to continued  permafrost degradation and coastal erosion. </a:t>
            </a:r>
            <a:endParaRPr sz="1800">
              <a:solidFill>
                <a:schemeClr val="dk1"/>
              </a:solidFill>
              <a:latin typeface="Arial"/>
              <a:ea typeface="Arial"/>
              <a:cs typeface="Arial"/>
              <a:sym typeface="Arial"/>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Wildlife: Possible increase of storm activity at the end of summer may impact migratory birds and fish passages.</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Hunting: Possible increase of storm activity may negatively impact hunting and fishing.</a:t>
            </a:r>
            <a:endParaRPr sz="1800">
              <a:solidFill>
                <a:schemeClr val="dk1"/>
              </a:solidFill>
              <a:latin typeface="Arial"/>
              <a:ea typeface="Arial"/>
              <a:cs typeface="Arial"/>
              <a:sym typeface="Arial"/>
            </a:endParaRPr>
          </a:p>
          <a:p>
            <a:pPr indent="-222250" lvl="0" marL="28575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Shipping: Shipping across the Northern Sea Route is expected to be start earlier than normal with safe and easy ice conditions for the independent navigation of large-capacity tankers, gas carriers and bulk vessels. Cargo navigation for all vessel classes to the Chukchi sea from the Pacific Ocean will start earlier. </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29ED7"/>
        </a:solidFill>
      </p:bgPr>
    </p:bg>
    <p:spTree>
      <p:nvGrpSpPr>
        <p:cNvPr id="318" name="Shape 318"/>
        <p:cNvGrpSpPr/>
        <p:nvPr/>
      </p:nvGrpSpPr>
      <p:grpSpPr>
        <a:xfrm>
          <a:off x="0" y="0"/>
          <a:ext cx="0" cy="0"/>
          <a:chOff x="0" y="0"/>
          <a:chExt cx="0" cy="0"/>
        </a:xfrm>
      </p:grpSpPr>
      <p:sp>
        <p:nvSpPr>
          <p:cNvPr id="319" name="Google Shape;319;p23"/>
          <p:cNvSpPr txBox="1"/>
          <p:nvPr>
            <p:ph type="title"/>
          </p:nvPr>
        </p:nvSpPr>
        <p:spPr>
          <a:xfrm>
            <a:off x="228542" y="256539"/>
            <a:ext cx="2623632" cy="66486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10"/>
              <a:buFont typeface="Arial"/>
              <a:buNone/>
            </a:pPr>
            <a:r>
              <a:rPr lang="en-CA" sz="4410"/>
              <a:t>Central Arctic</a:t>
            </a:r>
            <a:r>
              <a:rPr lang="en-CA" sz="3959"/>
              <a:t> </a:t>
            </a:r>
            <a:endParaRPr sz="2430"/>
          </a:p>
        </p:txBody>
      </p:sp>
      <p:pic>
        <p:nvPicPr>
          <p:cNvPr id="320" name="Google Shape;320;p23"/>
          <p:cNvPicPr preferRelativeResize="0"/>
          <p:nvPr>
            <p:ph idx="1" type="body"/>
          </p:nvPr>
        </p:nvPicPr>
        <p:blipFill rotWithShape="1">
          <a:blip r:embed="rId3">
            <a:alphaModFix/>
          </a:blip>
          <a:srcRect b="0" l="0" r="0" t="0"/>
          <a:stretch/>
        </p:blipFill>
        <p:spPr>
          <a:xfrm>
            <a:off x="62928" y="1216794"/>
            <a:ext cx="2736304" cy="2736304"/>
          </a:xfrm>
          <a:prstGeom prst="rect">
            <a:avLst/>
          </a:prstGeom>
          <a:noFill/>
          <a:ln cap="flat" cmpd="sng" w="9525">
            <a:solidFill>
              <a:schemeClr val="dk1"/>
            </a:solidFill>
            <a:prstDash val="solid"/>
            <a:round/>
            <a:headEnd len="sm" w="sm" type="none"/>
            <a:tailEnd len="sm" w="sm" type="none"/>
          </a:ln>
        </p:spPr>
      </p:pic>
      <p:graphicFrame>
        <p:nvGraphicFramePr>
          <p:cNvPr id="321" name="Google Shape;321;p23"/>
          <p:cNvGraphicFramePr/>
          <p:nvPr/>
        </p:nvGraphicFramePr>
        <p:xfrm>
          <a:off x="2890277" y="824768"/>
          <a:ext cx="3000000" cy="3000000"/>
        </p:xfrm>
        <a:graphic>
          <a:graphicData uri="http://schemas.openxmlformats.org/drawingml/2006/table">
            <a:tbl>
              <a:tblPr>
                <a:noFill/>
                <a:tableStyleId>{7DCB7F82-B5BC-4547-9DFA-D8D7072739C0}</a:tableStyleId>
              </a:tblPr>
              <a:tblGrid>
                <a:gridCol w="1018150"/>
                <a:gridCol w="2313975"/>
                <a:gridCol w="1485000"/>
                <a:gridCol w="1215000"/>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l">
                        <a:spcBef>
                          <a:spcPts val="0"/>
                        </a:spcBef>
                        <a:spcAft>
                          <a:spcPts val="0"/>
                        </a:spcAft>
                        <a:buNone/>
                      </a:pPr>
                      <a:r>
                        <a:rPr b="1" lang="en-CA" sz="1200">
                          <a:latin typeface="Arial"/>
                          <a:ea typeface="Arial"/>
                          <a:cs typeface="Arial"/>
                          <a:sym typeface="Arial"/>
                        </a:rPr>
                        <a:t>Observations above (+) and below (-) normal</a:t>
                      </a:r>
                      <a:endParaRPr sz="14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hMerge="1"/>
                <a:tc hMerge="1"/>
                <a:tc hMerge="1"/>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Temperature</a:t>
                      </a:r>
                      <a:endParaRPr/>
                    </a:p>
                    <a:p>
                      <a:pPr indent="0" lvl="0" marL="0" marR="0" rtl="0" algn="l">
                        <a:spcBef>
                          <a:spcPts val="0"/>
                        </a:spcBef>
                        <a:spcAft>
                          <a:spcPts val="0"/>
                        </a:spcAft>
                        <a:buNone/>
                      </a:pPr>
                      <a:r>
                        <a:rPr b="0" lang="en-CA" sz="900">
                          <a:solidFill>
                            <a:schemeClr val="dk1"/>
                          </a:solidFill>
                          <a:latin typeface="Arial"/>
                          <a:ea typeface="Arial"/>
                          <a:cs typeface="Arial"/>
                          <a:sym typeface="Arial"/>
                        </a:rPr>
                        <a:t>Normal 1961-1990</a:t>
                      </a:r>
                      <a:endParaRPr/>
                    </a:p>
                    <a:p>
                      <a:pPr indent="0" lvl="0" marL="0" marR="0" rtl="0" algn="l">
                        <a:spcBef>
                          <a:spcPts val="0"/>
                        </a:spcBef>
                        <a:spcAft>
                          <a:spcPts val="0"/>
                        </a:spcAft>
                        <a:buNone/>
                      </a:pPr>
                      <a:r>
                        <a:t/>
                      </a:r>
                      <a:endParaRPr b="0" sz="9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rgbClr val="FF0000"/>
                          </a:solidFill>
                          <a:latin typeface="Arial"/>
                          <a:ea typeface="Arial"/>
                          <a:cs typeface="Arial"/>
                          <a:sym typeface="Arial"/>
                        </a:rPr>
                        <a:t>Warmer</a:t>
                      </a:r>
                      <a:endParaRPr sz="1100">
                        <a:solidFill>
                          <a:srgbClr val="FF0000"/>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Warmest year was 2012 (+2.0</a:t>
                      </a:r>
                      <a:r>
                        <a:rPr lang="en-CA" sz="1100">
                          <a:solidFill>
                            <a:schemeClr val="dk1"/>
                          </a:solidFill>
                          <a:latin typeface="Arial"/>
                          <a:ea typeface="Arial"/>
                          <a:cs typeface="Arial"/>
                          <a:sym typeface="Arial"/>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solidFill>
                            <a:schemeClr val="dk1"/>
                          </a:solidFill>
                          <a:latin typeface="Arial"/>
                          <a:ea typeface="Arial"/>
                          <a:cs typeface="Arial"/>
                          <a:sym typeface="Arial"/>
                        </a:rPr>
                        <a:t>Coldest year was 1963 (-0.7</a:t>
                      </a:r>
                      <a:r>
                        <a:rPr lang="en-CA" sz="1100">
                          <a:solidFill>
                            <a:schemeClr val="dk1"/>
                          </a:solidFill>
                          <a:latin typeface="Arial"/>
                          <a:ea typeface="Arial"/>
                          <a:cs typeface="Arial"/>
                          <a:sym typeface="Arial"/>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900"/>
                        <a:buFont typeface="Arial"/>
                        <a:buNone/>
                      </a:pPr>
                      <a:r>
                        <a:rPr b="0" lang="en-CA" sz="900">
                          <a:solidFill>
                            <a:schemeClr val="dk1"/>
                          </a:solidFill>
                          <a:latin typeface="Arial"/>
                          <a:ea typeface="Arial"/>
                          <a:cs typeface="Arial"/>
                          <a:sym typeface="Arial"/>
                        </a:rPr>
                        <a:t>Normal 1961-1990</a:t>
                      </a:r>
                      <a:endParaRPr/>
                    </a:p>
                    <a:p>
                      <a:pPr indent="0" lvl="0" marL="0" marR="0" rtl="0" algn="l">
                        <a:lnSpc>
                          <a:spcPct val="100000"/>
                        </a:lnSpc>
                        <a:spcBef>
                          <a:spcPts val="0"/>
                        </a:spcBef>
                        <a:spcAft>
                          <a:spcPts val="0"/>
                        </a:spcAft>
                        <a:buClr>
                          <a:schemeClr val="dk1"/>
                        </a:buClr>
                        <a:buSzPts val="900"/>
                        <a:buFont typeface="Arial"/>
                        <a:buNone/>
                      </a:pPr>
                      <a:r>
                        <a:t/>
                      </a:r>
                      <a:endParaRPr b="0" sz="9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n/a</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Wettest year was</a:t>
                      </a:r>
                      <a:endParaRPr/>
                    </a:p>
                    <a:p>
                      <a:pPr indent="0" lvl="0" marL="0" marR="0" rtl="0" algn="ctr">
                        <a:spcBef>
                          <a:spcPts val="0"/>
                        </a:spcBef>
                        <a:spcAft>
                          <a:spcPts val="0"/>
                        </a:spcAft>
                        <a:buNone/>
                      </a:pPr>
                      <a:r>
                        <a:rPr b="0" lang="en-CA" sz="1100">
                          <a:solidFill>
                            <a:schemeClr val="dk1"/>
                          </a:solidFill>
                          <a:latin typeface="Arial"/>
                          <a:ea typeface="Arial"/>
                          <a:cs typeface="Arial"/>
                          <a:sym typeface="Arial"/>
                        </a:rPr>
                        <a:t>1989 (+27%)</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CA" sz="1100">
                          <a:solidFill>
                            <a:schemeClr val="dk1"/>
                          </a:solidFill>
                          <a:latin typeface="Arial"/>
                          <a:ea typeface="Arial"/>
                          <a:cs typeface="Arial"/>
                          <a:sym typeface="Arial"/>
                        </a:rPr>
                        <a:t>Driest</a:t>
                      </a:r>
                      <a:r>
                        <a:rPr b="0" lang="en-CA" sz="1100">
                          <a:solidFill>
                            <a:schemeClr val="dk1"/>
                          </a:solidFill>
                          <a:latin typeface="Arial"/>
                          <a:ea typeface="Arial"/>
                          <a:cs typeface="Arial"/>
                          <a:sym typeface="Arial"/>
                        </a:rPr>
                        <a:t> year was</a:t>
                      </a:r>
                      <a:endParaRPr b="0" sz="1100">
                        <a:solidFill>
                          <a:schemeClr val="dk1"/>
                        </a:solidFill>
                        <a:latin typeface="Arial"/>
                        <a:ea typeface="Arial"/>
                        <a:cs typeface="Arial"/>
                        <a:sym typeface="Arial"/>
                      </a:endParaRPr>
                    </a:p>
                    <a:p>
                      <a:pPr indent="0" lvl="0" marL="0" marR="0" rtl="0" algn="ctr">
                        <a:spcBef>
                          <a:spcPts val="0"/>
                        </a:spcBef>
                        <a:spcAft>
                          <a:spcPts val="0"/>
                        </a:spcAft>
                        <a:buNone/>
                      </a:pPr>
                      <a:r>
                        <a:rPr b="0" lang="en-CA" sz="1100">
                          <a:solidFill>
                            <a:schemeClr val="dk1"/>
                          </a:solidFill>
                          <a:latin typeface="Arial"/>
                          <a:ea typeface="Arial"/>
                          <a:cs typeface="Arial"/>
                          <a:sym typeface="Arial"/>
                        </a:rPr>
                        <a:t> 1998 (-16%)</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52400">
                <a:tc>
                  <a:txBody>
                    <a:bodyPr/>
                    <a:lstStyle/>
                    <a:p>
                      <a:pPr indent="0" lvl="0" marL="0" marR="0" rtl="0" algn="l">
                        <a:spcBef>
                          <a:spcPts val="0"/>
                        </a:spcBef>
                        <a:spcAft>
                          <a:spcPts val="0"/>
                        </a:spcAft>
                        <a:buNone/>
                      </a:pPr>
                      <a:r>
                        <a:rPr b="1" lang="en-CA" sz="1100">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a:p>
                    <a:p>
                      <a:pPr indent="0" lvl="0" marL="0" marR="0" rtl="0" algn="l">
                        <a:lnSpc>
                          <a:spcPct val="100000"/>
                        </a:lnSpc>
                        <a:spcBef>
                          <a:spcPts val="0"/>
                        </a:spcBef>
                        <a:spcAft>
                          <a:spcPts val="0"/>
                        </a:spcAft>
                        <a:buClr>
                          <a:schemeClr val="dk1"/>
                        </a:buClr>
                        <a:buSzPts val="1000"/>
                        <a:buFont typeface="Arial"/>
                        <a:buNone/>
                      </a:pPr>
                      <a:r>
                        <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b="0" lang="en-CA" sz="1200">
                          <a:solidFill>
                            <a:srgbClr val="FF00FF"/>
                          </a:solidFill>
                          <a:latin typeface="Arial"/>
                          <a:ea typeface="Arial"/>
                          <a:cs typeface="Arial"/>
                          <a:sym typeface="Arial"/>
                        </a:rPr>
                        <a:t> </a:t>
                      </a:r>
                      <a:r>
                        <a:rPr lang="en-CA" sz="1200">
                          <a:solidFill>
                            <a:schemeClr val="dk1"/>
                          </a:solidFill>
                        </a:rPr>
                        <a:t>March</a:t>
                      </a:r>
                      <a:r>
                        <a:rPr lang="en-CA" sz="1200">
                          <a:solidFill>
                            <a:schemeClr val="dk1"/>
                          </a:solidFill>
                        </a:rPr>
                        <a:t> maximum sea-ice extent: </a:t>
                      </a:r>
                      <a:r>
                        <a:rPr b="0" lang="en-CA" sz="1200">
                          <a:solidFill>
                            <a:schemeClr val="dk1"/>
                          </a:solidFill>
                          <a:latin typeface="Arial"/>
                          <a:ea typeface="Arial"/>
                          <a:cs typeface="Arial"/>
                          <a:sym typeface="Arial"/>
                        </a:rPr>
                        <a:t>Region is covered in sea</a:t>
                      </a:r>
                      <a:r>
                        <a:rPr b="0" lang="en-CA" sz="1200">
                          <a:solidFill>
                            <a:schemeClr val="dk1"/>
                          </a:solidFill>
                          <a:latin typeface="Arial"/>
                          <a:ea typeface="Arial"/>
                          <a:cs typeface="Arial"/>
                          <a:sym typeface="Arial"/>
                        </a:rPr>
                        <a:t>-ice</a:t>
                      </a:r>
                      <a:endParaRPr b="0" sz="12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sp>
        <p:nvSpPr>
          <p:cNvPr id="322" name="Google Shape;322;p23"/>
          <p:cNvSpPr/>
          <p:nvPr/>
        </p:nvSpPr>
        <p:spPr>
          <a:xfrm rot="8930076">
            <a:off x="1249429" y="2366038"/>
            <a:ext cx="389175" cy="393132"/>
          </a:xfrm>
          <a:prstGeom prst="arc">
            <a:avLst>
              <a:gd fmla="val 12169481" name="adj1"/>
              <a:gd fmla="val 3320219"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nvGrpSpPr>
          <p:cNvPr id="323" name="Google Shape;323;p23"/>
          <p:cNvGrpSpPr/>
          <p:nvPr/>
        </p:nvGrpSpPr>
        <p:grpSpPr>
          <a:xfrm>
            <a:off x="822784" y="1862124"/>
            <a:ext cx="1199207" cy="1038882"/>
            <a:chOff x="822784" y="1862124"/>
            <a:chExt cx="1199207" cy="1038882"/>
          </a:xfrm>
        </p:grpSpPr>
        <p:sp>
          <p:nvSpPr>
            <p:cNvPr id="324" name="Google Shape;324;p23"/>
            <p:cNvSpPr/>
            <p:nvPr/>
          </p:nvSpPr>
          <p:spPr>
            <a:xfrm rot="-5660602">
              <a:off x="944365" y="1816541"/>
              <a:ext cx="956045" cy="1130048"/>
            </a:xfrm>
            <a:prstGeom prst="arc">
              <a:avLst>
                <a:gd fmla="val 17259318" name="adj1"/>
                <a:gd fmla="val 2706131"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23"/>
            <p:cNvSpPr/>
            <p:nvPr/>
          </p:nvSpPr>
          <p:spPr>
            <a:xfrm rot="-1228563">
              <a:off x="1589863" y="2159179"/>
              <a:ext cx="315000" cy="640842"/>
            </a:xfrm>
            <a:prstGeom prst="arc">
              <a:avLst>
                <a:gd fmla="val 16654532" name="adj1"/>
                <a:gd fmla="val 1261448"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326" name="Google Shape;326;p23"/>
            <p:cNvCxnSpPr>
              <a:stCxn id="324" idx="0"/>
              <a:endCxn id="322" idx="2"/>
            </p:cNvCxnSpPr>
            <p:nvPr/>
          </p:nvCxnSpPr>
          <p:spPr>
            <a:xfrm>
              <a:off x="882321" y="2253780"/>
              <a:ext cx="383100" cy="228600"/>
            </a:xfrm>
            <a:prstGeom prst="straightConnector1">
              <a:avLst/>
            </a:prstGeom>
            <a:noFill/>
            <a:ln cap="flat" cmpd="sng" w="19050">
              <a:solidFill>
                <a:srgbClr val="FF0000"/>
              </a:solidFill>
              <a:prstDash val="solid"/>
              <a:round/>
              <a:headEnd len="sm" w="sm" type="none"/>
              <a:tailEnd len="sm" w="sm" type="none"/>
            </a:ln>
          </p:spPr>
        </p:cxnSp>
        <p:cxnSp>
          <p:nvCxnSpPr>
            <p:cNvPr id="327" name="Google Shape;327;p23"/>
            <p:cNvCxnSpPr>
              <a:stCxn id="324" idx="2"/>
              <a:endCxn id="325" idx="0"/>
            </p:cNvCxnSpPr>
            <p:nvPr/>
          </p:nvCxnSpPr>
          <p:spPr>
            <a:xfrm flipH="1">
              <a:off x="1677838" y="1990520"/>
              <a:ext cx="81600" cy="184800"/>
            </a:xfrm>
            <a:prstGeom prst="straightConnector1">
              <a:avLst/>
            </a:prstGeom>
            <a:noFill/>
            <a:ln cap="flat" cmpd="sng" w="19050">
              <a:solidFill>
                <a:srgbClr val="FF0000"/>
              </a:solidFill>
              <a:prstDash val="solid"/>
              <a:round/>
              <a:headEnd len="sm" w="sm" type="none"/>
              <a:tailEnd len="sm" w="sm" type="none"/>
            </a:ln>
          </p:spPr>
        </p:cxnSp>
        <p:cxnSp>
          <p:nvCxnSpPr>
            <p:cNvPr id="328" name="Google Shape;328;p23"/>
            <p:cNvCxnSpPr>
              <a:stCxn id="325" idx="2"/>
              <a:endCxn id="322" idx="0"/>
            </p:cNvCxnSpPr>
            <p:nvPr/>
          </p:nvCxnSpPr>
          <p:spPr>
            <a:xfrm flipH="1">
              <a:off x="1636855" y="2481186"/>
              <a:ext cx="276300" cy="53100"/>
            </a:xfrm>
            <a:prstGeom prst="straightConnector1">
              <a:avLst/>
            </a:prstGeom>
            <a:noFill/>
            <a:ln cap="flat" cmpd="sng" w="19050">
              <a:solidFill>
                <a:srgbClr val="FF0000"/>
              </a:solidFill>
              <a:prstDash val="solid"/>
              <a:round/>
              <a:headEnd len="sm" w="sm" type="none"/>
              <a:tailEnd len="sm" w="sm" type="none"/>
            </a:ln>
          </p:spPr>
        </p:cxnSp>
      </p:grpSp>
      <p:grpSp>
        <p:nvGrpSpPr>
          <p:cNvPr id="329" name="Google Shape;329;p23"/>
          <p:cNvGrpSpPr/>
          <p:nvPr/>
        </p:nvGrpSpPr>
        <p:grpSpPr>
          <a:xfrm>
            <a:off x="65354" y="4148382"/>
            <a:ext cx="2733878" cy="2610618"/>
            <a:chOff x="65354" y="4097268"/>
            <a:chExt cx="2733878" cy="2610618"/>
          </a:xfrm>
        </p:grpSpPr>
        <p:grpSp>
          <p:nvGrpSpPr>
            <p:cNvPr id="330" name="Google Shape;330;p23"/>
            <p:cNvGrpSpPr/>
            <p:nvPr/>
          </p:nvGrpSpPr>
          <p:grpSpPr>
            <a:xfrm>
              <a:off x="65354" y="4097268"/>
              <a:ext cx="2733878" cy="2610618"/>
              <a:chOff x="4644008" y="1340768"/>
              <a:chExt cx="4263678" cy="3910275"/>
            </a:xfrm>
          </p:grpSpPr>
          <p:grpSp>
            <p:nvGrpSpPr>
              <p:cNvPr id="331" name="Google Shape;331;p23"/>
              <p:cNvGrpSpPr/>
              <p:nvPr/>
            </p:nvGrpSpPr>
            <p:grpSpPr>
              <a:xfrm>
                <a:off x="4644008" y="1340768"/>
                <a:ext cx="4263678" cy="3910275"/>
                <a:chOff x="4644008" y="1340768"/>
                <a:chExt cx="4263678" cy="3910275"/>
              </a:xfrm>
            </p:grpSpPr>
            <p:pic>
              <p:nvPicPr>
                <p:cNvPr id="332" name="Google Shape;332;p23"/>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333" name="Google Shape;333;p23"/>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334" name="Google Shape;334;p23"/>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335" name="Google Shape;335;p23"/>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336" name="Google Shape;336;p23"/>
          <p:cNvGraphicFramePr/>
          <p:nvPr/>
        </p:nvGraphicFramePr>
        <p:xfrm>
          <a:off x="2869131" y="3144222"/>
          <a:ext cx="3000000" cy="3000000"/>
        </p:xfrm>
        <a:graphic>
          <a:graphicData uri="http://schemas.openxmlformats.org/drawingml/2006/table">
            <a:tbl>
              <a:tblPr bandRow="1" firstRow="1">
                <a:noFill/>
                <a:tableStyleId>{5A1BA208-174B-486B-AB04-CFD288982291}</a:tableStyleId>
              </a:tblPr>
              <a:tblGrid>
                <a:gridCol w="305800"/>
                <a:gridCol w="909200"/>
                <a:gridCol w="1710000"/>
                <a:gridCol w="1323200"/>
                <a:gridCol w="540000"/>
                <a:gridCol w="937625"/>
                <a:gridCol w="502375"/>
              </a:tblGrid>
              <a:tr h="289575">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67300">
                <a:tc rowSpan="2">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Near the Alaskan,</a:t>
                      </a:r>
                      <a:r>
                        <a:rPr b="0" lang="en-CA" sz="1100">
                          <a:solidFill>
                            <a:schemeClr val="dk1"/>
                          </a:solidFill>
                        </a:rPr>
                        <a:t> </a:t>
                      </a:r>
                      <a:r>
                        <a:rPr b="0" lang="en-CA" sz="1100">
                          <a:solidFill>
                            <a:schemeClr val="dk1"/>
                          </a:solidFill>
                        </a:rPr>
                        <a:t>Chukchi, Eastern and Western Siberian regions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2">
                  <a:txBody>
                    <a:bodyPr/>
                    <a:lstStyle/>
                    <a:p>
                      <a:pPr indent="0" lvl="0" marL="0" marR="0" rtl="0" algn="ctr">
                        <a:lnSpc>
                          <a:spcPct val="100000"/>
                        </a:lnSpc>
                        <a:spcBef>
                          <a:spcPts val="0"/>
                        </a:spcBef>
                        <a:spcAft>
                          <a:spcPts val="0"/>
                        </a:spcAft>
                        <a:buClr>
                          <a:srgbClr val="FF0000"/>
                        </a:buClr>
                        <a:buSzPts val="1100"/>
                        <a:buFont typeface="Arial"/>
                        <a:buNone/>
                      </a:pPr>
                      <a:r>
                        <a:rPr b="0" lang="en-CA" sz="1100">
                          <a:solidFill>
                            <a:srgbClr val="FF0000"/>
                          </a:solidFill>
                        </a:rPr>
                        <a:t>Warmer</a:t>
                      </a:r>
                      <a:endParaRPr b="0" sz="1100">
                        <a:solidFill>
                          <a:srgbClr val="FF0000"/>
                        </a:solidFill>
                      </a:endParaRPr>
                    </a:p>
                    <a:p>
                      <a:pPr indent="0" lvl="0" marL="0" marR="0" rtl="0" algn="ctr">
                        <a:lnSpc>
                          <a:spcPct val="100000"/>
                        </a:lnSpc>
                        <a:spcBef>
                          <a:spcPts val="0"/>
                        </a:spcBef>
                        <a:spcAft>
                          <a:spcPts val="0"/>
                        </a:spcAft>
                        <a:buClr>
                          <a:schemeClr val="dk1"/>
                        </a:buClr>
                        <a:buSzPts val="1100"/>
                        <a:buFont typeface="Arial"/>
                        <a:buNone/>
                      </a:pPr>
                      <a:r>
                        <a:t/>
                      </a:r>
                      <a:endParaRPr b="0" sz="110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9425">
                <a:tc vMerge="1"/>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North pole, European and Atlantic regions</a:t>
                      </a:r>
                      <a:endParaRPr b="0"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spcBef>
                          <a:spcPts val="0"/>
                        </a:spcBef>
                        <a:spcAft>
                          <a:spcPts val="0"/>
                        </a:spcAft>
                        <a:buNone/>
                      </a:pPr>
                      <a:r>
                        <a:t/>
                      </a:r>
                      <a:endParaRPr b="1" sz="1200">
                        <a:solidFill>
                          <a:schemeClr val="dk1"/>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80600">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All regions</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100"/>
                        <a:buFont typeface="Arial"/>
                        <a:buNone/>
                      </a:pPr>
                      <a:r>
                        <a:rPr b="0" lang="en-CA" sz="11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spcBef>
                          <a:spcPts val="0"/>
                        </a:spcBef>
                        <a:spcAft>
                          <a:spcPts val="0"/>
                        </a:spcAft>
                        <a:buNone/>
                      </a:pPr>
                      <a:r>
                        <a:rPr b="0" lang="en-CA" sz="1100">
                          <a:solidFill>
                            <a:schemeClr val="dk1"/>
                          </a:solidFill>
                        </a:rPr>
                        <a:t>No agreement</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668800">
                <a:tc>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5">
                  <a:txBody>
                    <a:bodyPr/>
                    <a:lstStyle/>
                    <a:p>
                      <a:pPr indent="0" lvl="0" marL="0" marR="0" rtl="0" algn="l">
                        <a:spcBef>
                          <a:spcPts val="0"/>
                        </a:spcBef>
                        <a:spcAft>
                          <a:spcPts val="0"/>
                        </a:spcAft>
                        <a:buNone/>
                      </a:pPr>
                      <a:r>
                        <a:rPr b="0" lang="en-CA" sz="1200">
                          <a:solidFill>
                            <a:schemeClr val="dk1"/>
                          </a:solidFill>
                        </a:rPr>
                        <a:t>No Forecast</a:t>
                      </a:r>
                      <a:endParaRPr b="1" sz="1200">
                        <a:solidFill>
                          <a:srgbClr val="0000FF"/>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hMerge="1"/>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24"/>
          <p:cNvSpPr txBox="1"/>
          <p:nvPr>
            <p:ph type="ctrTitle"/>
          </p:nvPr>
        </p:nvSpPr>
        <p:spPr>
          <a:xfrm>
            <a:off x="477000" y="2356727"/>
            <a:ext cx="8206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br>
              <a:rPr lang="en-CA" sz="3959"/>
            </a:br>
            <a:r>
              <a:rPr lang="en-CA" sz="3959"/>
              <a:t>Discussion on regional impacts</a:t>
            </a:r>
            <a:br>
              <a:rPr lang="en-CA" sz="3959"/>
            </a:br>
            <a:endParaRPr sz="3959"/>
          </a:p>
        </p:txBody>
      </p:sp>
      <p:sp>
        <p:nvSpPr>
          <p:cNvPr id="342" name="Google Shape;342;p24"/>
          <p:cNvSpPr txBox="1"/>
          <p:nvPr>
            <p:ph idx="1" type="subTitle"/>
          </p:nvPr>
        </p:nvSpPr>
        <p:spPr>
          <a:xfrm>
            <a:off x="1371600" y="5713022"/>
            <a:ext cx="6912768" cy="127099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CA"/>
              <a:t>Arctic Regional Climate Center</a:t>
            </a:r>
            <a:endParaRPr/>
          </a:p>
        </p:txBody>
      </p:sp>
      <p:sp>
        <p:nvSpPr>
          <p:cNvPr id="343" name="Google Shape;343;p24"/>
          <p:cNvSpPr txBox="1"/>
          <p:nvPr/>
        </p:nvSpPr>
        <p:spPr>
          <a:xfrm>
            <a:off x="611560" y="188640"/>
            <a:ext cx="7772400" cy="1470025"/>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Clr>
                <a:schemeClr val="dk1"/>
              </a:buClr>
              <a:buSzPts val="4290"/>
              <a:buFont typeface="Arial"/>
              <a:buNone/>
            </a:pPr>
            <a:r>
              <a:t/>
            </a:r>
            <a:endParaRPr sz="4290" u="sng">
              <a:solidFill>
                <a:schemeClr val="dk1"/>
              </a:solidFill>
              <a:latin typeface="Arial"/>
              <a:ea typeface="Arial"/>
              <a:cs typeface="Arial"/>
              <a:sym typeface="Arial"/>
            </a:endParaRPr>
          </a:p>
        </p:txBody>
      </p:sp>
      <p:pic>
        <p:nvPicPr>
          <p:cNvPr descr="https://lh3.googleusercontent.com/9C5QmWrldp865nMX2HCO83C6TUpXb220VQY5Ty3XSyJybLcVJwqdZR3CKe29IGoAuKlHOCPJixsrO2UOADCNMCXDUvi6FORIjF7CoJvYMaXZJrdMFROqhMoN8rWbrdBK-JKhsTMjdXE" id="344" name="Google Shape;344;p24"/>
          <p:cNvPicPr preferRelativeResize="0"/>
          <p:nvPr/>
        </p:nvPicPr>
        <p:blipFill rotWithShape="1">
          <a:blip r:embed="rId3">
            <a:alphaModFix/>
          </a:blip>
          <a:srcRect b="0" l="0" r="0" t="0"/>
          <a:stretch/>
        </p:blipFill>
        <p:spPr>
          <a:xfrm>
            <a:off x="361950" y="5399645"/>
            <a:ext cx="1009650" cy="1123950"/>
          </a:xfrm>
          <a:prstGeom prst="rect">
            <a:avLst/>
          </a:prstGeom>
          <a:noFill/>
          <a:ln>
            <a:noFill/>
          </a:ln>
        </p:spPr>
      </p:pic>
      <p:pic>
        <p:nvPicPr>
          <p:cNvPr id="345" name="Google Shape;345;p24"/>
          <p:cNvPicPr preferRelativeResize="0"/>
          <p:nvPr/>
        </p:nvPicPr>
        <p:blipFill rotWithShape="1">
          <a:blip r:embed="rId4">
            <a:alphaModFix/>
          </a:blip>
          <a:srcRect b="0" l="0" r="0" t="0"/>
          <a:stretch/>
        </p:blipFill>
        <p:spPr>
          <a:xfrm>
            <a:off x="7380312" y="188640"/>
            <a:ext cx="1391206" cy="17518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3"/>
          <p:cNvSpPr txBox="1"/>
          <p:nvPr>
            <p:ph type="title"/>
          </p:nvPr>
        </p:nvSpPr>
        <p:spPr>
          <a:xfrm>
            <a:off x="387000" y="234000"/>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Sea-Ice Navigational Regions</a:t>
            </a:r>
            <a:br>
              <a:rPr lang="en-CA" sz="3959"/>
            </a:br>
            <a:endParaRPr sz="3959">
              <a:solidFill>
                <a:srgbClr val="FF0000"/>
              </a:solidFill>
            </a:endParaRPr>
          </a:p>
        </p:txBody>
      </p:sp>
      <p:pic>
        <p:nvPicPr>
          <p:cNvPr id="101" name="Google Shape;101;p3"/>
          <p:cNvPicPr preferRelativeResize="0"/>
          <p:nvPr/>
        </p:nvPicPr>
        <p:blipFill rotWithShape="1">
          <a:blip r:embed="rId3">
            <a:alphaModFix/>
          </a:blip>
          <a:srcRect b="0" l="0" r="0" t="0"/>
          <a:stretch/>
        </p:blipFill>
        <p:spPr>
          <a:xfrm>
            <a:off x="1332000" y="954000"/>
            <a:ext cx="6030000" cy="5320517"/>
          </a:xfrm>
          <a:prstGeom prst="rect">
            <a:avLst/>
          </a:prstGeom>
          <a:noFill/>
          <a:ln>
            <a:noFill/>
          </a:ln>
        </p:spPr>
      </p:pic>
      <p:sp>
        <p:nvSpPr>
          <p:cNvPr id="102" name="Google Shape;102;p3"/>
          <p:cNvSpPr/>
          <p:nvPr/>
        </p:nvSpPr>
        <p:spPr>
          <a:xfrm>
            <a:off x="1467000" y="6354000"/>
            <a:ext cx="5985000" cy="34163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14000"/>
              </a:lnSpc>
              <a:spcBef>
                <a:spcPts val="0"/>
              </a:spcBef>
              <a:spcAft>
                <a:spcPts val="0"/>
              </a:spcAft>
              <a:buNone/>
            </a:pPr>
            <a:r>
              <a:rPr lang="en-CA" sz="1200">
                <a:solidFill>
                  <a:srgbClr val="000000"/>
                </a:solidFill>
                <a:latin typeface="Arial"/>
                <a:ea typeface="Arial"/>
                <a:cs typeface="Arial"/>
                <a:sym typeface="Arial"/>
              </a:rPr>
              <a:t>Sea-Ice Regions. Map Source: Courtesy of the U.S. National Academy of Sciences.</a:t>
            </a:r>
            <a:endParaRPr sz="12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959"/>
              <a:buFont typeface="Arial"/>
              <a:buNone/>
            </a:pPr>
            <a:r>
              <a:rPr lang="en-CA" sz="3959"/>
              <a:t>How this summary was developed</a:t>
            </a:r>
            <a:endParaRPr sz="3959"/>
          </a:p>
        </p:txBody>
      </p:sp>
      <p:sp>
        <p:nvSpPr>
          <p:cNvPr id="108" name="Google Shape;108;p4"/>
          <p:cNvSpPr txBox="1"/>
          <p:nvPr>
            <p:ph idx="1" type="body"/>
          </p:nvPr>
        </p:nvSpPr>
        <p:spPr>
          <a:xfrm>
            <a:off x="342000" y="1600200"/>
            <a:ext cx="8550000" cy="4525963"/>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960"/>
              <a:buFont typeface="Arial"/>
              <a:buAutoNum type="arabicPeriod"/>
            </a:pPr>
            <a:r>
              <a:rPr lang="en-CA" sz="2960"/>
              <a:t>Available observations +</a:t>
            </a:r>
            <a:endParaRPr/>
          </a:p>
          <a:p>
            <a:pPr indent="-514350" lvl="0" marL="514350" rtl="0" algn="l">
              <a:lnSpc>
                <a:spcPct val="90000"/>
              </a:lnSpc>
              <a:spcBef>
                <a:spcPts val="592"/>
              </a:spcBef>
              <a:spcAft>
                <a:spcPts val="0"/>
              </a:spcAft>
              <a:buClr>
                <a:schemeClr val="dk1"/>
              </a:buClr>
              <a:buSzPts val="2960"/>
              <a:buFont typeface="Arial"/>
              <a:buAutoNum type="arabicPeriod"/>
            </a:pPr>
            <a:r>
              <a:rPr lang="en-CA" sz="2960"/>
              <a:t>State of the art modeling for temperature, precipitation and sea-ice +</a:t>
            </a:r>
            <a:endParaRPr/>
          </a:p>
          <a:p>
            <a:pPr indent="-514350" lvl="0" marL="514350" rtl="0" algn="l">
              <a:lnSpc>
                <a:spcPct val="90000"/>
              </a:lnSpc>
              <a:spcBef>
                <a:spcPts val="592"/>
              </a:spcBef>
              <a:spcAft>
                <a:spcPts val="0"/>
              </a:spcAft>
              <a:buClr>
                <a:schemeClr val="dk1"/>
              </a:buClr>
              <a:buSzPts val="2960"/>
              <a:buFont typeface="Arial"/>
              <a:buAutoNum type="arabicPeriod"/>
            </a:pPr>
            <a:r>
              <a:rPr lang="en-CA" sz="2960"/>
              <a:t>Adjustments based on regional expertise at </a:t>
            </a:r>
            <a:r>
              <a:rPr lang="en-CA" sz="2960" u="sng"/>
              <a:t>Arctic meteorological organizations  =            </a:t>
            </a:r>
            <a:endParaRPr sz="2960" u="sng"/>
          </a:p>
          <a:p>
            <a:pPr indent="-444500" lvl="0" marL="444500" rtl="0" algn="l">
              <a:lnSpc>
                <a:spcPct val="90000"/>
              </a:lnSpc>
              <a:spcBef>
                <a:spcPts val="222"/>
              </a:spcBef>
              <a:spcAft>
                <a:spcPts val="0"/>
              </a:spcAft>
              <a:buClr>
                <a:schemeClr val="dk1"/>
              </a:buClr>
              <a:buSzPts val="1110"/>
              <a:buNone/>
            </a:pPr>
            <a:r>
              <a:t/>
            </a:r>
            <a:endParaRPr sz="1110">
              <a:solidFill>
                <a:schemeClr val="dk1"/>
              </a:solidFill>
            </a:endParaRPr>
          </a:p>
          <a:p>
            <a:pPr indent="-444500" lvl="0" marL="444500" rtl="0" algn="l">
              <a:lnSpc>
                <a:spcPct val="90000"/>
              </a:lnSpc>
              <a:spcBef>
                <a:spcPts val="592"/>
              </a:spcBef>
              <a:spcAft>
                <a:spcPts val="0"/>
              </a:spcAft>
              <a:buClr>
                <a:schemeClr val="dk1"/>
              </a:buClr>
              <a:buSzPts val="2960"/>
              <a:buNone/>
            </a:pPr>
            <a:r>
              <a:rPr lang="en-CA" sz="2960">
                <a:solidFill>
                  <a:schemeClr val="dk1"/>
                </a:solidFill>
              </a:rPr>
              <a:t>Information about </a:t>
            </a:r>
            <a:r>
              <a:rPr lang="en-CA" sz="2960"/>
              <a:t>potential impacts for regional users.</a:t>
            </a:r>
            <a:endParaRPr sz="2960"/>
          </a:p>
          <a:p>
            <a:pPr indent="0" lvl="0" marL="0" rtl="0" algn="l">
              <a:lnSpc>
                <a:spcPct val="90000"/>
              </a:lnSpc>
              <a:spcBef>
                <a:spcPts val="592"/>
              </a:spcBef>
              <a:spcAft>
                <a:spcPts val="0"/>
              </a:spcAft>
              <a:buClr>
                <a:schemeClr val="dk1"/>
              </a:buClr>
              <a:buSzPts val="2960"/>
              <a:buNone/>
            </a:pPr>
            <a:r>
              <a:t/>
            </a:r>
            <a:endParaRPr sz="2960">
              <a:solidFill>
                <a:schemeClr val="dk1"/>
              </a:solidFill>
            </a:endParaRPr>
          </a:p>
          <a:p>
            <a:pPr indent="0" lvl="0" marL="0" rtl="0" algn="l">
              <a:lnSpc>
                <a:spcPct val="90000"/>
              </a:lnSpc>
              <a:spcBef>
                <a:spcPts val="592"/>
              </a:spcBef>
              <a:spcAft>
                <a:spcPts val="0"/>
              </a:spcAft>
              <a:buClr>
                <a:schemeClr val="dk1"/>
              </a:buClr>
              <a:buSzPts val="2960"/>
              <a:buNone/>
            </a:pPr>
            <a:r>
              <a:rPr lang="en-CA" sz="2960"/>
              <a:t>*</a:t>
            </a:r>
            <a:r>
              <a:rPr lang="en-CA" sz="1757"/>
              <a:t>As a result, the regional outlooks may not always match the model output</a:t>
            </a:r>
            <a:endParaRPr sz="1757"/>
          </a:p>
          <a:p>
            <a:pPr indent="-154940" lvl="0" marL="342900" rtl="0" algn="l">
              <a:lnSpc>
                <a:spcPct val="90000"/>
              </a:lnSpc>
              <a:spcBef>
                <a:spcPts val="592"/>
              </a:spcBef>
              <a:spcAft>
                <a:spcPts val="0"/>
              </a:spcAft>
              <a:buClr>
                <a:schemeClr val="dk1"/>
              </a:buClr>
              <a:buSzPts val="2960"/>
              <a:buNone/>
            </a:pPr>
            <a:r>
              <a:t/>
            </a:r>
            <a:endParaRPr sz="296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Arial"/>
              <a:buNone/>
            </a:pPr>
            <a:r>
              <a:rPr lang="en-CA"/>
              <a:t>North American Node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EE8FF"/>
        </a:solidFill>
      </p:bgPr>
    </p:bg>
    <p:spTree>
      <p:nvGrpSpPr>
        <p:cNvPr id="117" name="Shape 117"/>
        <p:cNvGrpSpPr/>
        <p:nvPr/>
      </p:nvGrpSpPr>
      <p:grpSpPr>
        <a:xfrm>
          <a:off x="0" y="0"/>
          <a:ext cx="0" cy="0"/>
          <a:chOff x="0" y="0"/>
          <a:chExt cx="0" cy="0"/>
        </a:xfrm>
      </p:grpSpPr>
      <p:sp>
        <p:nvSpPr>
          <p:cNvPr id="118" name="Google Shape;118;p6"/>
          <p:cNvSpPr txBox="1"/>
          <p:nvPr>
            <p:ph type="title"/>
          </p:nvPr>
        </p:nvSpPr>
        <p:spPr>
          <a:xfrm>
            <a:off x="62928" y="256539"/>
            <a:ext cx="2570690" cy="66486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CA" sz="4000"/>
              <a:t>Alaska</a:t>
            </a:r>
            <a:br>
              <a:rPr lang="en-CA"/>
            </a:br>
            <a:r>
              <a:rPr lang="en-CA" sz="1600"/>
              <a:t>Includes the Yukon and the Northwest Territories</a:t>
            </a:r>
            <a:endParaRPr sz="1600"/>
          </a:p>
        </p:txBody>
      </p:sp>
      <p:pic>
        <p:nvPicPr>
          <p:cNvPr id="119" name="Google Shape;119;p6"/>
          <p:cNvPicPr preferRelativeResize="0"/>
          <p:nvPr>
            <p:ph idx="1" type="body"/>
          </p:nvPr>
        </p:nvPicPr>
        <p:blipFill rotWithShape="1">
          <a:blip r:embed="rId3">
            <a:alphaModFix/>
          </a:blip>
          <a:srcRect b="0" l="0" r="0" t="0"/>
          <a:stretch/>
        </p:blipFill>
        <p:spPr>
          <a:xfrm>
            <a:off x="62928" y="1210178"/>
            <a:ext cx="2736304" cy="2736304"/>
          </a:xfrm>
          <a:prstGeom prst="rect">
            <a:avLst/>
          </a:prstGeom>
          <a:noFill/>
          <a:ln cap="flat" cmpd="sng" w="9525">
            <a:solidFill>
              <a:schemeClr val="dk1"/>
            </a:solidFill>
            <a:prstDash val="solid"/>
            <a:round/>
            <a:headEnd len="sm" w="sm" type="none"/>
            <a:tailEnd len="sm" w="sm" type="none"/>
          </a:ln>
        </p:spPr>
      </p:pic>
      <p:graphicFrame>
        <p:nvGraphicFramePr>
          <p:cNvPr id="120" name="Google Shape;120;p6"/>
          <p:cNvGraphicFramePr/>
          <p:nvPr/>
        </p:nvGraphicFramePr>
        <p:xfrm>
          <a:off x="2926481" y="244684"/>
          <a:ext cx="3000000" cy="3000000"/>
        </p:xfrm>
        <a:graphic>
          <a:graphicData uri="http://schemas.openxmlformats.org/drawingml/2006/table">
            <a:tbl>
              <a:tblPr>
                <a:noFill/>
                <a:tableStyleId>{7DCB7F82-B5BC-4547-9DFA-D8D7072739C0}</a:tableStyleId>
              </a:tblPr>
              <a:tblGrid>
                <a:gridCol w="1076500"/>
                <a:gridCol w="2241350"/>
                <a:gridCol w="1350000"/>
                <a:gridCol w="1485000"/>
              </a:tblGrid>
              <a:tr h="234225">
                <a:tc gridSpan="4">
                  <a:txBody>
                    <a:bodyPr/>
                    <a:lstStyle/>
                    <a:p>
                      <a:pPr indent="0" lvl="0" marL="0" marR="0" rtl="0" algn="ctr">
                        <a:spcBef>
                          <a:spcPts val="0"/>
                        </a:spcBef>
                        <a:spcAft>
                          <a:spcPts val="0"/>
                        </a:spcAft>
                        <a:buNone/>
                      </a:pPr>
                      <a:r>
                        <a:rPr b="1" lang="en-CA" sz="1600" u="none" cap="none" strike="noStrike">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u="none" cap="none" strike="noStrike">
                          <a:solidFill>
                            <a:schemeClr val="lt1"/>
                          </a:solidFill>
                          <a:latin typeface="Arial"/>
                          <a:ea typeface="Arial"/>
                          <a:cs typeface="Arial"/>
                          <a:sym typeface="Arial"/>
                        </a:rPr>
                        <a:t>Observations above (+) and below (-) normal</a:t>
                      </a:r>
                      <a:endParaRPr sz="1400" u="none" cap="none" strike="noStrike">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u="none" cap="none" strike="noStrike">
                          <a:latin typeface="Arial"/>
                          <a:ea typeface="Arial"/>
                          <a:cs typeface="Arial"/>
                          <a:sym typeface="Arial"/>
                        </a:rPr>
                        <a:t>Temperature</a:t>
                      </a:r>
                      <a:endParaRPr/>
                    </a:p>
                    <a:p>
                      <a:pPr indent="0" lvl="0" marL="0" marR="0" rtl="0" algn="l">
                        <a:lnSpc>
                          <a:spcPct val="100000"/>
                        </a:lnSpc>
                        <a:spcBef>
                          <a:spcPts val="0"/>
                        </a:spcBef>
                        <a:spcAft>
                          <a:spcPts val="0"/>
                        </a:spcAft>
                        <a:buClr>
                          <a:schemeClr val="dk1"/>
                        </a:buClr>
                        <a:buSzPts val="1000"/>
                        <a:buFont typeface="Arial Narrow"/>
                        <a:buNone/>
                      </a:pPr>
                      <a:r>
                        <a:rPr b="0" lang="en-CA" sz="1000" u="none" cap="none" strike="noStrike">
                          <a:solidFill>
                            <a:schemeClr val="dk1"/>
                          </a:solidFill>
                          <a:latin typeface="Arial Narrow"/>
                          <a:ea typeface="Arial Narrow"/>
                          <a:cs typeface="Arial Narrow"/>
                          <a:sym typeface="Arial Narrow"/>
                        </a:rPr>
                        <a:t>Normal 1961-1990</a:t>
                      </a:r>
                      <a:endParaRPr b="0" sz="1000" u="none" cap="none" strike="noStrike">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u="none" cap="none" strike="noStrike">
                          <a:solidFill>
                            <a:schemeClr val="dk1"/>
                          </a:solidFill>
                          <a:latin typeface="Arial"/>
                          <a:ea typeface="Arial"/>
                          <a:cs typeface="Arial"/>
                          <a:sym typeface="Arial"/>
                        </a:rPr>
                        <a:t>Near </a:t>
                      </a:r>
                      <a:r>
                        <a:rPr lang="en-CA" sz="1100" u="none" cap="none" strike="noStrike">
                          <a:latin typeface="Arial"/>
                          <a:ea typeface="Arial"/>
                          <a:cs typeface="Arial"/>
                          <a:sym typeface="Arial"/>
                        </a:rPr>
                        <a:t>normal </a:t>
                      </a:r>
                      <a:r>
                        <a:rPr b="0" lang="en-CA" sz="1100" u="none" cap="none" strike="noStrike">
                          <a:latin typeface="Arial"/>
                          <a:ea typeface="Arial"/>
                          <a:cs typeface="Arial"/>
                          <a:sym typeface="Arial"/>
                        </a:rPr>
                        <a:t>in Alaska, Yukon and the NWT</a:t>
                      </a:r>
                      <a:endParaRPr/>
                    </a:p>
                    <a:p>
                      <a:pPr indent="0" lvl="0" marL="0" marR="0" rtl="0" algn="ctr">
                        <a:spcBef>
                          <a:spcPts val="0"/>
                        </a:spcBef>
                        <a:spcAft>
                          <a:spcPts val="0"/>
                        </a:spcAft>
                        <a:buNone/>
                      </a:pPr>
                      <a:r>
                        <a:t/>
                      </a:r>
                      <a:endParaRPr sz="1100" u="none" cap="none" strike="noStrike">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u="none" cap="none" strike="noStrike">
                          <a:latin typeface="Arial"/>
                          <a:ea typeface="Arial"/>
                          <a:cs typeface="Arial"/>
                          <a:sym typeface="Arial"/>
                        </a:rPr>
                        <a:t>Warmest year was 2004 (+2.9˚C)</a:t>
                      </a:r>
                      <a:endParaRPr sz="1100" u="none" cap="none" strike="noStrike">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u="none" cap="none" strike="noStrike">
                          <a:latin typeface="Arial"/>
                          <a:ea typeface="Arial"/>
                          <a:cs typeface="Arial"/>
                          <a:sym typeface="Arial"/>
                        </a:rPr>
                        <a:t>Coldest years were 1945 &amp; 1955 (-1.3˚C)</a:t>
                      </a:r>
                      <a:endParaRPr sz="1100" u="none" cap="none" strike="noStrike">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u="none" cap="none" strike="noStrike">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1000"/>
                        <a:buFont typeface="Arial Narrow"/>
                        <a:buNone/>
                      </a:pPr>
                      <a:r>
                        <a:rPr b="0" lang="en-CA" sz="1000" u="none" cap="none" strike="noStrike">
                          <a:solidFill>
                            <a:schemeClr val="dk1"/>
                          </a:solidFill>
                          <a:latin typeface="Arial Narrow"/>
                          <a:ea typeface="Arial Narrow"/>
                          <a:cs typeface="Arial Narrow"/>
                          <a:sym typeface="Arial Narrow"/>
                        </a:rPr>
                        <a:t>Normal 1961-1990</a:t>
                      </a:r>
                      <a:endParaRPr b="0" sz="1000" u="none" cap="none" strike="noStrike">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lang="en-CA" sz="1100" u="none" cap="none" strike="noStrike">
                          <a:solidFill>
                            <a:srgbClr val="0000FF"/>
                          </a:solidFill>
                          <a:latin typeface="Arial"/>
                          <a:ea typeface="Arial"/>
                          <a:cs typeface="Arial"/>
                          <a:sym typeface="Arial"/>
                        </a:rPr>
                        <a:t>Wetter</a:t>
                      </a:r>
                      <a:r>
                        <a:rPr b="0" lang="en-CA" sz="1100" u="none" cap="none" strike="noStrike">
                          <a:latin typeface="Arial"/>
                          <a:ea typeface="Arial"/>
                          <a:cs typeface="Arial"/>
                          <a:sym typeface="Arial"/>
                        </a:rPr>
                        <a:t> in Alaska, Yukon and the NWT</a:t>
                      </a:r>
                      <a:endParaRPr/>
                    </a:p>
                    <a:p>
                      <a:pPr indent="0" lvl="0" marL="0" marR="0" rtl="0" algn="ctr">
                        <a:spcBef>
                          <a:spcPts val="0"/>
                        </a:spcBef>
                        <a:spcAft>
                          <a:spcPts val="0"/>
                        </a:spcAft>
                        <a:buNone/>
                      </a:pPr>
                      <a:r>
                        <a:t/>
                      </a:r>
                      <a:endParaRPr b="0" sz="1100" u="none" cap="none" strike="noStrike">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u="none" cap="none" strike="noStrike">
                          <a:latin typeface="Arial"/>
                          <a:ea typeface="Arial"/>
                          <a:cs typeface="Arial"/>
                          <a:sym typeface="Arial"/>
                        </a:rPr>
                        <a:t>Wettest year was</a:t>
                      </a:r>
                      <a:endParaRPr b="0" sz="1100" u="none" cap="none" strike="noStrike">
                        <a:latin typeface="Arial"/>
                        <a:ea typeface="Arial"/>
                        <a:cs typeface="Arial"/>
                        <a:sym typeface="Arial"/>
                      </a:endParaRPr>
                    </a:p>
                    <a:p>
                      <a:pPr indent="0" lvl="0" marL="0" marR="0" rtl="0" algn="ctr">
                        <a:spcBef>
                          <a:spcPts val="0"/>
                        </a:spcBef>
                        <a:spcAft>
                          <a:spcPts val="0"/>
                        </a:spcAft>
                        <a:buNone/>
                      </a:pPr>
                      <a:r>
                        <a:rPr b="0" lang="en-CA" sz="1100" u="none" cap="none" strike="noStrike">
                          <a:latin typeface="Arial"/>
                          <a:ea typeface="Arial"/>
                          <a:cs typeface="Arial"/>
                          <a:sym typeface="Arial"/>
                        </a:rPr>
                        <a:t>1951 (+65 %)</a:t>
                      </a:r>
                      <a:endParaRPr b="0" sz="1100" u="none" cap="none" strike="noStrike">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u="none" cap="none" strike="noStrike">
                          <a:latin typeface="Arial"/>
                          <a:ea typeface="Arial"/>
                          <a:cs typeface="Arial"/>
                          <a:sym typeface="Arial"/>
                        </a:rPr>
                        <a:t>Driest year was</a:t>
                      </a:r>
                      <a:endParaRPr b="0" sz="1100" u="none" cap="none" strike="noStrike">
                        <a:latin typeface="Arial"/>
                        <a:ea typeface="Arial"/>
                        <a:cs typeface="Arial"/>
                        <a:sym typeface="Arial"/>
                      </a:endParaRPr>
                    </a:p>
                    <a:p>
                      <a:pPr indent="0" lvl="0" marL="0" marR="0" rtl="0" algn="ctr">
                        <a:spcBef>
                          <a:spcPts val="0"/>
                        </a:spcBef>
                        <a:spcAft>
                          <a:spcPts val="0"/>
                        </a:spcAft>
                        <a:buNone/>
                      </a:pPr>
                      <a:r>
                        <a:rPr b="0" lang="en-CA" sz="1100" u="none" cap="none" strike="noStrike">
                          <a:latin typeface="Arial"/>
                          <a:ea typeface="Arial"/>
                          <a:cs typeface="Arial"/>
                          <a:sym typeface="Arial"/>
                        </a:rPr>
                        <a:t>1968 (-46 %)</a:t>
                      </a:r>
                      <a:endParaRPr b="0" sz="1100" u="none" cap="none" strike="noStrike">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u="none" cap="none" strike="noStrike">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u="none" cap="none" strike="noStrike">
                          <a:solidFill>
                            <a:schemeClr val="dk1"/>
                          </a:solidFill>
                          <a:latin typeface="Arial"/>
                          <a:ea typeface="Arial"/>
                          <a:cs typeface="Arial"/>
                          <a:sym typeface="Arial"/>
                        </a:rPr>
                        <a:t>Since 1979</a:t>
                      </a:r>
                      <a:endParaRPr b="0" sz="1000" u="none" cap="none" strike="noStrike">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u="none" cap="none" strike="noStrike">
                          <a:solidFill>
                            <a:schemeClr val="dk1"/>
                          </a:solidFill>
                        </a:rPr>
                        <a:t>March maximum sea-ice extent: Normal for the Bering sea</a:t>
                      </a:r>
                      <a:endParaRPr/>
                    </a:p>
                    <a:p>
                      <a:pPr indent="0" lvl="0" marL="0" marR="0" rtl="0" algn="l">
                        <a:spcBef>
                          <a:spcPts val="0"/>
                        </a:spcBef>
                        <a:spcAft>
                          <a:spcPts val="0"/>
                        </a:spcAft>
                        <a:buNone/>
                      </a:pPr>
                      <a:r>
                        <a:rPr lang="en-CA" sz="1100" u="none" cap="none" strike="noStrike">
                          <a:solidFill>
                            <a:schemeClr val="dk1"/>
                          </a:solidFill>
                        </a:rPr>
                        <a:t>Chukchi and Beaufort seas were ice covered</a:t>
                      </a:r>
                      <a:endParaRPr/>
                    </a:p>
                    <a:p>
                      <a:pPr indent="0" lvl="0" marL="0" marR="0" rtl="0" algn="l">
                        <a:spcBef>
                          <a:spcPts val="0"/>
                        </a:spcBef>
                        <a:spcAft>
                          <a:spcPts val="0"/>
                        </a:spcAft>
                        <a:buNone/>
                      </a:pPr>
                      <a:r>
                        <a:t/>
                      </a:r>
                      <a:endParaRPr b="0" sz="1100" u="none" cap="none" strike="noStrike">
                        <a:solidFill>
                          <a:schemeClr val="dk1"/>
                        </a:solidFill>
                        <a:latin typeface="Arial"/>
                        <a:ea typeface="Arial"/>
                        <a:cs typeface="Arial"/>
                        <a:sym typeface="Arial"/>
                      </a:endParaRPr>
                    </a:p>
                  </a:txBody>
                  <a:tcPr marT="0" marB="0" marR="17775" marL="17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cxnSp>
        <p:nvCxnSpPr>
          <p:cNvPr id="121" name="Google Shape;121;p6"/>
          <p:cNvCxnSpPr/>
          <p:nvPr/>
        </p:nvCxnSpPr>
        <p:spPr>
          <a:xfrm flipH="1">
            <a:off x="1196163" y="1404000"/>
            <a:ext cx="837" cy="10130"/>
          </a:xfrm>
          <a:prstGeom prst="straightConnector1">
            <a:avLst/>
          </a:prstGeom>
          <a:noFill/>
          <a:ln cap="flat" cmpd="sng" w="9525">
            <a:solidFill>
              <a:srgbClr val="4A7DBA"/>
            </a:solidFill>
            <a:prstDash val="solid"/>
            <a:round/>
            <a:headEnd len="sm" w="sm" type="none"/>
            <a:tailEnd len="sm" w="sm" type="none"/>
          </a:ln>
        </p:spPr>
      </p:cxnSp>
      <p:cxnSp>
        <p:nvCxnSpPr>
          <p:cNvPr id="122" name="Google Shape;122;p6"/>
          <p:cNvCxnSpPr/>
          <p:nvPr/>
        </p:nvCxnSpPr>
        <p:spPr>
          <a:xfrm rot="5400000">
            <a:off x="410250" y="1950486"/>
            <a:ext cx="31500" cy="12000"/>
          </a:xfrm>
          <a:prstGeom prst="bentConnector3">
            <a:avLst>
              <a:gd fmla="val 50000" name="adj1"/>
            </a:avLst>
          </a:prstGeom>
          <a:noFill/>
          <a:ln cap="flat" cmpd="sng" w="9525">
            <a:solidFill>
              <a:srgbClr val="4A7DBA"/>
            </a:solidFill>
            <a:prstDash val="solid"/>
            <a:round/>
            <a:headEnd len="sm" w="sm" type="none"/>
            <a:tailEnd len="sm" w="sm" type="none"/>
          </a:ln>
        </p:spPr>
      </p:cxnSp>
      <p:grpSp>
        <p:nvGrpSpPr>
          <p:cNvPr id="123" name="Google Shape;123;p6"/>
          <p:cNvGrpSpPr/>
          <p:nvPr/>
        </p:nvGrpSpPr>
        <p:grpSpPr>
          <a:xfrm>
            <a:off x="305892" y="1267909"/>
            <a:ext cx="1219676" cy="1102761"/>
            <a:chOff x="305892" y="1267909"/>
            <a:chExt cx="1219676" cy="1102761"/>
          </a:xfrm>
        </p:grpSpPr>
        <p:sp>
          <p:nvSpPr>
            <p:cNvPr id="124" name="Google Shape;124;p6"/>
            <p:cNvSpPr/>
            <p:nvPr/>
          </p:nvSpPr>
          <p:spPr>
            <a:xfrm rot="-7320638">
              <a:off x="684723" y="1193688"/>
              <a:ext cx="462014" cy="1149565"/>
            </a:xfrm>
            <a:prstGeom prst="arc">
              <a:avLst>
                <a:gd fmla="val 16671345" name="adj1"/>
                <a:gd fmla="val 4099914"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6"/>
            <p:cNvSpPr/>
            <p:nvPr/>
          </p:nvSpPr>
          <p:spPr>
            <a:xfrm rot="-7320638">
              <a:off x="1045968" y="1794415"/>
              <a:ext cx="218923" cy="631913"/>
            </a:xfrm>
            <a:prstGeom prst="arc">
              <a:avLst>
                <a:gd fmla="val 16671345" name="adj1"/>
                <a:gd fmla="val 4099914"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126" name="Google Shape;126;p6"/>
            <p:cNvCxnSpPr/>
            <p:nvPr/>
          </p:nvCxnSpPr>
          <p:spPr>
            <a:xfrm>
              <a:off x="1196163" y="1404000"/>
              <a:ext cx="90837" cy="536736"/>
            </a:xfrm>
            <a:prstGeom prst="straightConnector1">
              <a:avLst/>
            </a:prstGeom>
            <a:noFill/>
            <a:ln cap="flat" cmpd="sng" w="19050">
              <a:solidFill>
                <a:srgbClr val="FF0000"/>
              </a:solidFill>
              <a:prstDash val="solid"/>
              <a:round/>
              <a:headEnd len="sm" w="sm" type="none"/>
              <a:tailEnd len="sm" w="sm" type="none"/>
            </a:ln>
          </p:spPr>
        </p:cxnSp>
        <p:cxnSp>
          <p:nvCxnSpPr>
            <p:cNvPr id="127" name="Google Shape;127;p6"/>
            <p:cNvCxnSpPr>
              <a:stCxn id="124" idx="0"/>
              <a:endCxn id="125" idx="0"/>
            </p:cNvCxnSpPr>
            <p:nvPr/>
          </p:nvCxnSpPr>
          <p:spPr>
            <a:xfrm>
              <a:off x="414991" y="1993038"/>
              <a:ext cx="470100" cy="238500"/>
            </a:xfrm>
            <a:prstGeom prst="straightConnector1">
              <a:avLst/>
            </a:prstGeom>
            <a:noFill/>
            <a:ln cap="flat" cmpd="sng" w="19050">
              <a:solidFill>
                <a:srgbClr val="FF0000"/>
              </a:solidFill>
              <a:prstDash val="solid"/>
              <a:round/>
              <a:headEnd len="sm" w="sm" type="none"/>
              <a:tailEnd len="sm" w="sm" type="none"/>
            </a:ln>
          </p:spPr>
        </p:cxnSp>
      </p:grpSp>
      <p:grpSp>
        <p:nvGrpSpPr>
          <p:cNvPr id="128" name="Google Shape;128;p6"/>
          <p:cNvGrpSpPr/>
          <p:nvPr/>
        </p:nvGrpSpPr>
        <p:grpSpPr>
          <a:xfrm>
            <a:off x="65354" y="4097268"/>
            <a:ext cx="2733878" cy="2610618"/>
            <a:chOff x="65354" y="4097268"/>
            <a:chExt cx="2733878" cy="2610618"/>
          </a:xfrm>
        </p:grpSpPr>
        <p:grpSp>
          <p:nvGrpSpPr>
            <p:cNvPr id="129" name="Google Shape;129;p6"/>
            <p:cNvGrpSpPr/>
            <p:nvPr/>
          </p:nvGrpSpPr>
          <p:grpSpPr>
            <a:xfrm>
              <a:off x="65354" y="4097268"/>
              <a:ext cx="2733878" cy="2610618"/>
              <a:chOff x="4644008" y="1340768"/>
              <a:chExt cx="4263678" cy="3910275"/>
            </a:xfrm>
          </p:grpSpPr>
          <p:grpSp>
            <p:nvGrpSpPr>
              <p:cNvPr id="130" name="Google Shape;130;p6"/>
              <p:cNvGrpSpPr/>
              <p:nvPr/>
            </p:nvGrpSpPr>
            <p:grpSpPr>
              <a:xfrm>
                <a:off x="4644008" y="1340768"/>
                <a:ext cx="4263678" cy="3910275"/>
                <a:chOff x="4644008" y="1340768"/>
                <a:chExt cx="4263678" cy="3910275"/>
              </a:xfrm>
            </p:grpSpPr>
            <p:pic>
              <p:nvPicPr>
                <p:cNvPr id="131" name="Google Shape;131;p6"/>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132" name="Google Shape;132;p6"/>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33" name="Google Shape;133;p6"/>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134" name="Google Shape;134;p6"/>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aphicFrame>
        <p:nvGraphicFramePr>
          <p:cNvPr id="135" name="Google Shape;135;p6"/>
          <p:cNvGraphicFramePr/>
          <p:nvPr/>
        </p:nvGraphicFramePr>
        <p:xfrm>
          <a:off x="2888807" y="2314459"/>
          <a:ext cx="3000000" cy="3000000"/>
        </p:xfrm>
        <a:graphic>
          <a:graphicData uri="http://schemas.openxmlformats.org/drawingml/2006/table">
            <a:tbl>
              <a:tblPr bandRow="1" firstRow="1">
                <a:noFill/>
                <a:tableStyleId>{5A1BA208-174B-486B-AB04-CFD288982291}</a:tableStyleId>
              </a:tblPr>
              <a:tblGrid>
                <a:gridCol w="305800"/>
                <a:gridCol w="1114725"/>
                <a:gridCol w="1935000"/>
                <a:gridCol w="892675"/>
                <a:gridCol w="540000"/>
                <a:gridCol w="937625"/>
                <a:gridCol w="502375"/>
              </a:tblGrid>
              <a:tr h="141350">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cap="none" strike="noStrike">
                          <a:solidFill>
                            <a:schemeClr val="dk1"/>
                          </a:solidFill>
                        </a:rPr>
                        <a:t>Outlook: June, July August (JJA) 2020</a:t>
                      </a:r>
                      <a:endParaRPr b="1" sz="135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u="none" cap="none" strike="noStrike">
                          <a:solidFill>
                            <a:schemeClr val="dk1"/>
                          </a:solidFill>
                        </a:rPr>
                        <a:t>Multi Model Agreement</a:t>
                      </a:r>
                      <a:endParaRPr b="1" sz="11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52450">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u="none" cap="none" strike="noStrike">
                          <a:solidFill>
                            <a:schemeClr val="lt1"/>
                          </a:solidFill>
                        </a:rPr>
                        <a:t>Forecast</a:t>
                      </a:r>
                      <a:endParaRPr b="1" sz="1100" u="none" cap="none" strike="noStrike">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u="none" cap="none" strike="noStrike">
                          <a:solidFill>
                            <a:schemeClr val="lt1"/>
                          </a:solidFill>
                        </a:rPr>
                        <a:t>High</a:t>
                      </a:r>
                      <a:endParaRPr b="1" sz="11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u="none" cap="none" strike="noStrike">
                          <a:solidFill>
                            <a:schemeClr val="lt1"/>
                          </a:solidFill>
                        </a:rPr>
                        <a:t>Moderate</a:t>
                      </a:r>
                      <a:endParaRPr b="1" sz="11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u="none" cap="none" strike="noStrike">
                          <a:solidFill>
                            <a:schemeClr val="lt1"/>
                          </a:solidFill>
                        </a:rPr>
                        <a:t>Low</a:t>
                      </a:r>
                      <a:endParaRPr b="1" sz="1100" u="none" cap="none" strike="noStrike">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67300">
                <a:tc rowSpan="3">
                  <a:txBody>
                    <a:bodyPr/>
                    <a:lstStyle/>
                    <a:p>
                      <a:pPr indent="0" lvl="0" marL="0" marR="0" rtl="0" algn="ctr">
                        <a:lnSpc>
                          <a:spcPct val="100000"/>
                        </a:lnSpc>
                        <a:spcBef>
                          <a:spcPts val="0"/>
                        </a:spcBef>
                        <a:spcAft>
                          <a:spcPts val="0"/>
                        </a:spcAft>
                        <a:buClr>
                          <a:schemeClr val="dk1"/>
                        </a:buClr>
                        <a:buSzPts val="1100"/>
                        <a:buFont typeface="Arial"/>
                        <a:buNone/>
                      </a:pPr>
                      <a:r>
                        <a:rPr b="1" lang="en-CA" sz="1100" u="none" cap="none" strike="noStrike">
                          <a:solidFill>
                            <a:schemeClr val="dk1"/>
                          </a:solidFill>
                        </a:rPr>
                        <a:t>Temp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u="none" cap="none" strike="noStrike">
                          <a:solidFill>
                            <a:schemeClr val="dk1"/>
                          </a:solidFill>
                        </a:rPr>
                        <a:t>Bering Sea, Northern Alaska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2">
                  <a:txBody>
                    <a:bodyPr/>
                    <a:lstStyle/>
                    <a:p>
                      <a:pPr indent="0" lvl="0" marL="0" marR="0" rtl="0" algn="ctr">
                        <a:lnSpc>
                          <a:spcPct val="100000"/>
                        </a:lnSpc>
                        <a:spcBef>
                          <a:spcPts val="0"/>
                        </a:spcBef>
                        <a:spcAft>
                          <a:spcPts val="0"/>
                        </a:spcAft>
                        <a:buClr>
                          <a:srgbClr val="FF0000"/>
                        </a:buClr>
                        <a:buSzPts val="1000"/>
                        <a:buFont typeface="Arial"/>
                        <a:buNone/>
                      </a:pPr>
                      <a:r>
                        <a:rPr b="1" lang="en-CA" sz="1000" u="none" cap="none" strike="noStrike">
                          <a:solidFill>
                            <a:srgbClr val="FF0000"/>
                          </a:solidFill>
                        </a:rPr>
                        <a:t>Warmer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u="none" cap="none" strike="noStrike">
                          <a:solidFill>
                            <a:schemeClr val="dk1"/>
                          </a:solidFill>
                          <a:latin typeface="Quattrocento Sans"/>
                          <a:ea typeface="Quattrocento Sans"/>
                          <a:cs typeface="Quattrocento Sans"/>
                          <a:sym typeface="Quattrocento Sans"/>
                        </a:rPr>
                        <a:t>✓</a:t>
                      </a:r>
                      <a:endParaRPr b="1"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0550">
                <a:tc vMerge="1"/>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u="none" cap="none" strike="noStrike">
                          <a:solidFill>
                            <a:schemeClr val="dk1"/>
                          </a:solidFill>
                        </a:rPr>
                        <a:t>Western, coastal and continental Alaska, Yukon, Northwest Territories</a:t>
                      </a:r>
                      <a:endParaRPr b="0" sz="10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u="none" cap="none" strike="noStrike">
                          <a:solidFill>
                            <a:schemeClr val="dk1"/>
                          </a:solidFill>
                          <a:latin typeface="Quattrocento Sans"/>
                          <a:ea typeface="Quattrocento Sans"/>
                          <a:cs typeface="Quattrocento Sans"/>
                          <a:sym typeface="Quattrocento Sans"/>
                        </a:rPr>
                        <a:t>✓</a:t>
                      </a:r>
                      <a:endParaRPr b="1" sz="1200" u="none" cap="none" strike="noStrike">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67300">
                <a:tc vMerge="1"/>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u="none" cap="none" strike="noStrike">
                          <a:solidFill>
                            <a:schemeClr val="dk1"/>
                          </a:solidFill>
                        </a:rPr>
                        <a:t>Beaufort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chemeClr val="dk1"/>
                        </a:buClr>
                        <a:buSzPts val="1000"/>
                        <a:buFont typeface="Arial"/>
                        <a:buNone/>
                      </a:pPr>
                      <a:r>
                        <a:rPr b="1" lang="en-CA" sz="1000" u="none" cap="none" strike="noStrike">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3">
                  <a:txBody>
                    <a:bodyPr/>
                    <a:lstStyle/>
                    <a:p>
                      <a:pPr indent="0" lvl="0" marL="0" marR="0" rtl="0" algn="ctr">
                        <a:lnSpc>
                          <a:spcPct val="100000"/>
                        </a:lnSpc>
                        <a:spcBef>
                          <a:spcPts val="0"/>
                        </a:spcBef>
                        <a:spcAft>
                          <a:spcPts val="0"/>
                        </a:spcAft>
                        <a:buClr>
                          <a:schemeClr val="dk1"/>
                        </a:buClr>
                        <a:buSzPts val="1100"/>
                        <a:buFont typeface="Arial"/>
                        <a:buNone/>
                      </a:pPr>
                      <a:r>
                        <a:rPr b="0" lang="en-CA" sz="1100" u="none" cap="none" strike="noStrike">
                          <a:solidFill>
                            <a:schemeClr val="dk1"/>
                          </a:solidFill>
                        </a:rPr>
                        <a:t>No agreement</a:t>
                      </a:r>
                      <a:endParaRPr b="0" sz="1100" u="none" cap="none" strike="noStrik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67300">
                <a:tc rowSpan="4">
                  <a:txBody>
                    <a:bodyPr/>
                    <a:lstStyle/>
                    <a:p>
                      <a:pPr indent="0" lvl="0" marL="0" marR="0" rtl="0" algn="ctr">
                        <a:lnSpc>
                          <a:spcPct val="100000"/>
                        </a:lnSpc>
                        <a:spcBef>
                          <a:spcPts val="0"/>
                        </a:spcBef>
                        <a:spcAft>
                          <a:spcPts val="0"/>
                        </a:spcAft>
                        <a:buClr>
                          <a:schemeClr val="dk1"/>
                        </a:buClr>
                        <a:buSzPts val="1100"/>
                        <a:buFont typeface="Arial"/>
                        <a:buNone/>
                      </a:pPr>
                      <a:r>
                        <a:rPr b="1" lang="en-CA" sz="1100" u="none" cap="none" strike="noStrike">
                          <a:solidFill>
                            <a:schemeClr val="dk1"/>
                          </a:solidFill>
                        </a:rPr>
                        <a:t>Precip *</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rPr>
                        <a:t>Chukchi and Beaufort seas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000"/>
                        <a:buFont typeface="Arial"/>
                        <a:buNone/>
                      </a:pPr>
                      <a:r>
                        <a:rPr b="1" lang="en-CA" sz="10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200"/>
                        <a:buFont typeface="Arial"/>
                        <a:buNone/>
                      </a:pPr>
                      <a:r>
                        <a:rPr b="0" lang="en-CA" sz="1200">
                          <a:solidFill>
                            <a:schemeClr val="dk1"/>
                          </a:solidFill>
                        </a:rPr>
                        <a:t>No agreement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267300">
                <a:tc vMerge="1"/>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rPr>
                        <a:t>Northern Northwest Territories</a:t>
                      </a:r>
                      <a:endParaRPr b="0" sz="10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974806"/>
                        </a:buClr>
                        <a:buSzPts val="1000"/>
                        <a:buFont typeface="Arial"/>
                        <a:buNone/>
                      </a:pPr>
                      <a:r>
                        <a:rPr b="1" lang="en-CA" sz="1000">
                          <a:solidFill>
                            <a:srgbClr val="974806"/>
                          </a:solidFill>
                        </a:rPr>
                        <a:t>Drier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67300">
                <a:tc vMerge="1"/>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rPr>
                        <a:t>Bering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rowSpan="2">
                  <a:txBody>
                    <a:bodyPr/>
                    <a:lstStyle/>
                    <a:p>
                      <a:pPr indent="0" lvl="0" marL="0" marR="0" rtl="0" algn="ctr">
                        <a:lnSpc>
                          <a:spcPct val="100000"/>
                        </a:lnSpc>
                        <a:spcBef>
                          <a:spcPts val="0"/>
                        </a:spcBef>
                        <a:spcAft>
                          <a:spcPts val="0"/>
                        </a:spcAft>
                        <a:buClr>
                          <a:srgbClr val="0000FF"/>
                        </a:buClr>
                        <a:buSzPts val="1000"/>
                        <a:buFont typeface="Arial"/>
                        <a:buNone/>
                      </a:pPr>
                      <a:r>
                        <a:rPr b="1" lang="en-CA" sz="1000">
                          <a:solidFill>
                            <a:srgbClr val="0000FF"/>
                          </a:solidFill>
                        </a:rPr>
                        <a:t>Wetter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rowSpan="2">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67300">
                <a:tc vMerge="1"/>
                <a:tc gridSpan="2">
                  <a:txBody>
                    <a:bodyPr/>
                    <a:lstStyle/>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rPr>
                        <a:t>Yukon, Alaska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vMerge="1"/>
                <a:tc vMerge="1"/>
                <a:tc vMerge="1"/>
                <a:tc vMerge="1"/>
              </a:tr>
              <a:tr h="252450">
                <a:tc rowSpan="6">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a:txBody>
                    <a:bodyPr/>
                    <a:lstStyle/>
                    <a:p>
                      <a:pPr indent="0" lvl="0" marL="0" marR="0" rtl="0" algn="ctr">
                        <a:spcBef>
                          <a:spcPts val="0"/>
                        </a:spcBef>
                        <a:spcAft>
                          <a:spcPts val="0"/>
                        </a:spcAft>
                        <a:buNone/>
                      </a:pPr>
                      <a:r>
                        <a:rPr b="1" lang="en-CA" sz="1000">
                          <a:solidFill>
                            <a:schemeClr val="dk1"/>
                          </a:solidFill>
                        </a:rPr>
                        <a:t>Break-up</a:t>
                      </a:r>
                      <a:endParaRPr b="0" sz="10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Chukchi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a:txBody>
                    <a:bodyPr/>
                    <a:lstStyle/>
                    <a:p>
                      <a:pPr indent="0" lvl="0" marL="0" marR="0" rtl="0" algn="ctr">
                        <a:lnSpc>
                          <a:spcPct val="100000"/>
                        </a:lnSpc>
                        <a:spcBef>
                          <a:spcPts val="0"/>
                        </a:spcBef>
                        <a:spcAft>
                          <a:spcPts val="0"/>
                        </a:spcAft>
                        <a:buClr>
                          <a:srgbClr val="FF0000"/>
                        </a:buClr>
                        <a:buSzPts val="1000"/>
                        <a:buFont typeface="Arial"/>
                        <a:buNone/>
                      </a:pPr>
                      <a:r>
                        <a:rPr b="1" lang="en-CA" sz="1000">
                          <a:solidFill>
                            <a:srgbClr val="FF0000"/>
                          </a:solidFill>
                        </a:rPr>
                        <a:t>Earlier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4500">
                <a:tc vMerge="1"/>
                <a:tc vMerge="1"/>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Western</a:t>
                      </a:r>
                      <a:r>
                        <a:rPr b="0" lang="en-CA" sz="1100">
                          <a:solidFill>
                            <a:schemeClr val="dk1"/>
                          </a:solidFill>
                        </a:rPr>
                        <a:t> </a:t>
                      </a:r>
                      <a:r>
                        <a:rPr b="0" lang="en-CA" sz="1100">
                          <a:solidFill>
                            <a:schemeClr val="dk1"/>
                          </a:solidFill>
                        </a:rPr>
                        <a:t>Beaufort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0200">
                <a:tc vMerge="1"/>
                <a:tc vMerge="1"/>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Bering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6050">
                <a:tc vMerge="1"/>
                <a:tc rowSpan="3">
                  <a:txBody>
                    <a:bodyPr/>
                    <a:lstStyle/>
                    <a:p>
                      <a:pPr indent="0" lvl="0" marL="0" marR="0" rtl="0" algn="l">
                        <a:lnSpc>
                          <a:spcPct val="100000"/>
                        </a:lnSpc>
                        <a:spcBef>
                          <a:spcPts val="0"/>
                        </a:spcBef>
                        <a:spcAft>
                          <a:spcPts val="0"/>
                        </a:spcAft>
                        <a:buClr>
                          <a:schemeClr val="dk1"/>
                        </a:buClr>
                        <a:buSzPts val="1000"/>
                        <a:buFont typeface="Arial"/>
                        <a:buNone/>
                      </a:pPr>
                      <a:r>
                        <a:rPr b="1" lang="en-CA" sz="1000">
                          <a:solidFill>
                            <a:schemeClr val="dk1"/>
                          </a:solidFill>
                        </a:rPr>
                        <a:t>Min.</a:t>
                      </a:r>
                      <a:r>
                        <a:rPr b="1" lang="en-CA" sz="1000">
                          <a:solidFill>
                            <a:schemeClr val="dk1"/>
                          </a:solidFill>
                        </a:rPr>
                        <a:t> </a:t>
                      </a:r>
                      <a:r>
                        <a:rPr b="1" lang="en-CA" sz="1000">
                          <a:solidFill>
                            <a:schemeClr val="dk1"/>
                          </a:solidFill>
                        </a:rPr>
                        <a:t>Ice Extent Sept</a:t>
                      </a:r>
                      <a:r>
                        <a:rPr b="1" lang="en-CA" sz="1000">
                          <a:solidFill>
                            <a:schemeClr val="dk1"/>
                          </a:solidFill>
                        </a:rPr>
                        <a:t> </a:t>
                      </a:r>
                      <a:r>
                        <a:rPr b="1" lang="en-CA" sz="1000">
                          <a:solidFill>
                            <a:schemeClr val="dk1"/>
                          </a:solidFill>
                        </a:rPr>
                        <a:t>2020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CA" sz="1100">
                          <a:solidFill>
                            <a:schemeClr val="dk1"/>
                          </a:solidFill>
                        </a:rPr>
                        <a:t>Chukchi</a:t>
                      </a:r>
                      <a:r>
                        <a:rPr b="0" i="0" lang="en-CA" sz="1100">
                          <a:solidFill>
                            <a:schemeClr val="dk1"/>
                          </a:solidFill>
                        </a:rPr>
                        <a:t> Sea</a:t>
                      </a:r>
                      <a:endParaRPr b="0" i="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a:txBody>
                    <a:bodyPr/>
                    <a:lstStyle/>
                    <a:p>
                      <a:pPr indent="0" lvl="0" marL="0" marR="0" rtl="0" algn="ctr">
                        <a:lnSpc>
                          <a:spcPct val="100000"/>
                        </a:lnSpc>
                        <a:spcBef>
                          <a:spcPts val="0"/>
                        </a:spcBef>
                        <a:spcAft>
                          <a:spcPts val="0"/>
                        </a:spcAft>
                        <a:buClr>
                          <a:srgbClr val="FF0000"/>
                        </a:buClr>
                        <a:buSzPts val="1000"/>
                        <a:buFont typeface="Arial"/>
                        <a:buNone/>
                      </a:pPr>
                      <a:r>
                        <a:rPr b="1" lang="en-CA" sz="1000">
                          <a:solidFill>
                            <a:srgbClr val="FF0000"/>
                          </a:solidFill>
                        </a:rPr>
                        <a:t>Below normal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latin typeface="Arial"/>
                          <a:ea typeface="Arial"/>
                          <a:cs typeface="Arial"/>
                          <a:sym typeface="Arial"/>
                        </a:rPr>
                        <a:t>✓</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spcBef>
                          <a:spcPts val="0"/>
                        </a:spcBef>
                        <a:spcAft>
                          <a:spcPts val="0"/>
                        </a:spcAft>
                        <a:buNone/>
                      </a:pPr>
                      <a:r>
                        <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9700">
                <a:tc vMerge="1"/>
                <a:tc vMerge="1"/>
                <a:tc rowSpan="2">
                  <a:txBody>
                    <a:bodyPr/>
                    <a:lstStyle/>
                    <a:p>
                      <a:pPr indent="0" lvl="0" marL="0" marR="0" rtl="0" algn="l">
                        <a:lnSpc>
                          <a:spcPct val="100000"/>
                        </a:lnSpc>
                        <a:spcBef>
                          <a:spcPts val="0"/>
                        </a:spcBef>
                        <a:spcAft>
                          <a:spcPts val="0"/>
                        </a:spcAft>
                        <a:buClr>
                          <a:schemeClr val="dk1"/>
                        </a:buClr>
                        <a:buSzPts val="1100"/>
                        <a:buFont typeface="Arial"/>
                        <a:buNone/>
                      </a:pPr>
                      <a:r>
                        <a:rPr b="0" i="0" lang="en-CA" sz="1100">
                          <a:solidFill>
                            <a:schemeClr val="dk1"/>
                          </a:solidFill>
                        </a:rPr>
                        <a:t>Beaufort Sea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c vMerge="1"/>
                <a:tc vMerge="1"/>
                <a:tc vMerge="1"/>
              </a:tr>
              <a:tr h="138500">
                <a:tc vMerge="1"/>
                <a:tc vMerge="1"/>
                <a:tc vMerge="1"/>
                <a:tc vMerge="1"/>
                <a:tc>
                  <a:txBody>
                    <a:bodyPr/>
                    <a:lstStyle/>
                    <a:p>
                      <a:pPr indent="0" lvl="0" marL="0" marR="0" rtl="0" algn="l">
                        <a:spcBef>
                          <a:spcPts val="0"/>
                        </a:spcBef>
                        <a:spcAft>
                          <a:spcPts val="0"/>
                        </a:spcAft>
                        <a:buNone/>
                      </a:pPr>
                      <a:r>
                        <a:t/>
                      </a:r>
                      <a:endParaRPr sz="11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9E1F5"/>
        </a:solidFill>
      </p:bgPr>
    </p:bg>
    <p:spTree>
      <p:nvGrpSpPr>
        <p:cNvPr id="139" name="Shape 139"/>
        <p:cNvGrpSpPr/>
        <p:nvPr/>
      </p:nvGrpSpPr>
      <p:grpSpPr>
        <a:xfrm>
          <a:off x="0" y="0"/>
          <a:ext cx="0" cy="0"/>
          <a:chOff x="0" y="0"/>
          <a:chExt cx="0" cy="0"/>
        </a:xfrm>
      </p:grpSpPr>
      <p:sp>
        <p:nvSpPr>
          <p:cNvPr id="140" name="Google Shape;140;p7"/>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Alaska &amp; Western Canada</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a:t>
            </a:r>
            <a:endParaRPr b="1" sz="2400" cap="small">
              <a:solidFill>
                <a:schemeClr val="dk1"/>
              </a:solidFill>
              <a:latin typeface="Arial"/>
              <a:ea typeface="Arial"/>
              <a:cs typeface="Arial"/>
              <a:sym typeface="Arial"/>
            </a:endParaRPr>
          </a:p>
        </p:txBody>
      </p:sp>
      <p:sp>
        <p:nvSpPr>
          <p:cNvPr id="141" name="Google Shape;141;p7"/>
          <p:cNvSpPr txBox="1"/>
          <p:nvPr/>
        </p:nvSpPr>
        <p:spPr>
          <a:xfrm>
            <a:off x="162000" y="1149628"/>
            <a:ext cx="8829072" cy="529375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CA" sz="1600">
                <a:solidFill>
                  <a:schemeClr val="dk1"/>
                </a:solidFill>
                <a:latin typeface="Arial"/>
                <a:ea typeface="Arial"/>
                <a:cs typeface="Arial"/>
                <a:sym typeface="Arial"/>
              </a:rPr>
              <a:t>Wildfires: Above normal temperatures may increase the threat of larger than typical wildfires.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CA" sz="1600">
                <a:solidFill>
                  <a:schemeClr val="dk1"/>
                </a:solidFill>
                <a:latin typeface="Arial"/>
                <a:ea typeface="Arial"/>
                <a:cs typeface="Arial"/>
                <a:sym typeface="Arial"/>
              </a:rPr>
              <a:t>River Flooding: Above normal precipitation may increase the threat of river flooding in Alaska and the Yukon.</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CA" sz="1600">
                <a:solidFill>
                  <a:schemeClr val="dk1"/>
                </a:solidFill>
                <a:latin typeface="Arial"/>
                <a:ea typeface="Arial"/>
                <a:cs typeface="Arial"/>
                <a:sym typeface="Arial"/>
              </a:rPr>
              <a:t>Coastal Erosion and Flooding: Below normal sea ice extent in the Chukchi Sea may result in longer open water fetch and will greatly enhance erosion and the increase the risk of coastal flooding from late summer storms on unprotected west facing coasts of Alaska. </a:t>
            </a:r>
            <a:endParaRPr sz="1600">
              <a:solidFill>
                <a:schemeClr val="dk1"/>
              </a:solidFill>
              <a:latin typeface="Arial"/>
              <a:ea typeface="Arial"/>
              <a:cs typeface="Arial"/>
              <a:sym typeface="Arial"/>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CA" sz="1600">
                <a:solidFill>
                  <a:schemeClr val="dk1"/>
                </a:solidFill>
                <a:latin typeface="Arial"/>
                <a:ea typeface="Arial"/>
                <a:cs typeface="Arial"/>
                <a:sym typeface="Arial"/>
              </a:rPr>
              <a:t>Wildlife: Warmer summer temperatures increases the chances of negative impacts on fish, especially salmon that can not tolerate warm water once they enter fresh water rivers.</a:t>
            </a:r>
            <a:endParaRPr sz="1600">
              <a:solidFill>
                <a:schemeClr val="dk1"/>
              </a:solidFill>
              <a:latin typeface="Arial"/>
              <a:ea typeface="Arial"/>
              <a:cs typeface="Arial"/>
              <a:sym typeface="Arial"/>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CA" sz="1600">
                <a:solidFill>
                  <a:schemeClr val="dk1"/>
                </a:solidFill>
                <a:latin typeface="Arial"/>
                <a:ea typeface="Arial"/>
                <a:cs typeface="Arial"/>
                <a:sym typeface="Arial"/>
              </a:rPr>
              <a:t>Hunting: Early sea ice loss may result in an a shorter seasons for sea ice-based subsistence hunting activities. </a:t>
            </a:r>
            <a:endParaRPr sz="1600">
              <a:solidFill>
                <a:schemeClr val="dk1"/>
              </a:solidFill>
              <a:latin typeface="Arial"/>
              <a:ea typeface="Arial"/>
              <a:cs typeface="Arial"/>
              <a:sym typeface="Arial"/>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600"/>
              <a:buFont typeface="Arial"/>
              <a:buChar char="•"/>
            </a:pPr>
            <a:r>
              <a:rPr lang="en-CA" sz="1600">
                <a:solidFill>
                  <a:schemeClr val="dk1"/>
                </a:solidFill>
                <a:latin typeface="Arial"/>
                <a:ea typeface="Arial"/>
                <a:cs typeface="Arial"/>
                <a:sym typeface="Arial"/>
              </a:rPr>
              <a:t>Shipping: </a:t>
            </a:r>
            <a:endParaRPr sz="16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Courier New"/>
              <a:buChar char="o"/>
            </a:pPr>
            <a:r>
              <a:rPr b="0" i="0" lang="en-CA" sz="1600" u="none" cap="none" strike="noStrike">
                <a:solidFill>
                  <a:schemeClr val="dk1"/>
                </a:solidFill>
                <a:latin typeface="Arial"/>
                <a:ea typeface="Arial"/>
                <a:cs typeface="Arial"/>
                <a:sym typeface="Arial"/>
              </a:rPr>
              <a:t>Early observations are already showing minimal sea-ice in the </a:t>
            </a:r>
            <a:r>
              <a:rPr b="1" i="0" lang="en-CA" sz="1600" u="none" cap="none" strike="noStrike">
                <a:solidFill>
                  <a:schemeClr val="dk1"/>
                </a:solidFill>
                <a:latin typeface="Arial"/>
                <a:ea typeface="Arial"/>
                <a:cs typeface="Arial"/>
                <a:sym typeface="Arial"/>
              </a:rPr>
              <a:t>Bering Sea </a:t>
            </a:r>
            <a:r>
              <a:rPr b="0" i="0" lang="en-CA" sz="1600" u="none" cap="none" strike="noStrike">
                <a:solidFill>
                  <a:schemeClr val="dk1"/>
                </a:solidFill>
                <a:latin typeface="Arial"/>
                <a:ea typeface="Arial"/>
                <a:cs typeface="Arial"/>
                <a:sym typeface="Arial"/>
              </a:rPr>
              <a:t>earlier than normal shipping activities are expected.</a:t>
            </a:r>
            <a:endParaRPr b="0" i="0" sz="16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600"/>
              <a:buFont typeface="Courier New"/>
              <a:buChar char="o"/>
            </a:pPr>
            <a:r>
              <a:rPr b="0" i="0" lang="en-CA" sz="1600" u="none" cap="none" strike="noStrike">
                <a:solidFill>
                  <a:schemeClr val="dk1"/>
                </a:solidFill>
                <a:latin typeface="Arial"/>
                <a:ea typeface="Arial"/>
                <a:cs typeface="Arial"/>
                <a:sym typeface="Arial"/>
              </a:rPr>
              <a:t>Early sea-ice break-up in the </a:t>
            </a:r>
            <a:r>
              <a:rPr b="1" i="0" lang="en-CA" sz="1600" u="none" cap="none" strike="noStrike">
                <a:solidFill>
                  <a:schemeClr val="dk1"/>
                </a:solidFill>
                <a:latin typeface="Arial"/>
                <a:ea typeface="Arial"/>
                <a:cs typeface="Arial"/>
                <a:sym typeface="Arial"/>
              </a:rPr>
              <a:t>Beaufort Sea </a:t>
            </a:r>
            <a:r>
              <a:rPr b="0" i="0" lang="en-CA" sz="1600" u="none" cap="none" strike="noStrike">
                <a:solidFill>
                  <a:schemeClr val="dk1"/>
                </a:solidFill>
                <a:latin typeface="Arial"/>
                <a:ea typeface="Arial"/>
                <a:cs typeface="Arial"/>
                <a:sym typeface="Arial"/>
              </a:rPr>
              <a:t>region may result in areas of old ice becoming become mobile earlier in the season increasing shipping hazards.</a:t>
            </a:r>
            <a:endParaRPr b="0" i="0" sz="1600" u="none" cap="none" strike="noStrike">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FFBE"/>
        </a:solidFill>
      </p:bgPr>
    </p:bg>
    <p:spTree>
      <p:nvGrpSpPr>
        <p:cNvPr id="145" name="Shape 145"/>
        <p:cNvGrpSpPr/>
        <p:nvPr/>
      </p:nvGrpSpPr>
      <p:grpSpPr>
        <a:xfrm>
          <a:off x="0" y="0"/>
          <a:ext cx="0" cy="0"/>
          <a:chOff x="0" y="0"/>
          <a:chExt cx="0" cy="0"/>
        </a:xfrm>
      </p:grpSpPr>
      <p:sp>
        <p:nvSpPr>
          <p:cNvPr id="146" name="Google Shape;146;p8"/>
          <p:cNvSpPr txBox="1"/>
          <p:nvPr>
            <p:ph type="title"/>
          </p:nvPr>
        </p:nvSpPr>
        <p:spPr>
          <a:xfrm>
            <a:off x="-31582" y="282929"/>
            <a:ext cx="2889586" cy="7221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000"/>
              <a:buFont typeface="Arial"/>
              <a:buNone/>
            </a:pPr>
            <a:r>
              <a:rPr lang="en-CA" sz="4000"/>
              <a:t>Canada</a:t>
            </a:r>
            <a:r>
              <a:rPr b="1" lang="en-CA" sz="2800"/>
              <a:t> </a:t>
            </a:r>
            <a:br>
              <a:rPr b="1" lang="en-CA" sz="1800"/>
            </a:br>
            <a:r>
              <a:rPr lang="en-CA" sz="1400"/>
              <a:t>Includes</a:t>
            </a:r>
            <a:r>
              <a:rPr b="1" lang="en-CA" sz="1400"/>
              <a:t> </a:t>
            </a:r>
            <a:r>
              <a:rPr lang="en-CA" sz="1400"/>
              <a:t>central and eastern Canada and Western Greenland</a:t>
            </a:r>
            <a:br>
              <a:rPr lang="en-CA" sz="1800"/>
            </a:br>
            <a:endParaRPr sz="1800"/>
          </a:p>
        </p:txBody>
      </p:sp>
      <p:pic>
        <p:nvPicPr>
          <p:cNvPr id="147" name="Google Shape;147;p8"/>
          <p:cNvPicPr preferRelativeResize="0"/>
          <p:nvPr>
            <p:ph idx="1" type="body"/>
          </p:nvPr>
        </p:nvPicPr>
        <p:blipFill rotWithShape="1">
          <a:blip r:embed="rId3">
            <a:alphaModFix/>
          </a:blip>
          <a:srcRect b="0" l="0" r="0" t="0"/>
          <a:stretch/>
        </p:blipFill>
        <p:spPr>
          <a:xfrm>
            <a:off x="46741" y="1088952"/>
            <a:ext cx="2736304" cy="2736304"/>
          </a:xfrm>
          <a:prstGeom prst="rect">
            <a:avLst/>
          </a:prstGeom>
          <a:noFill/>
          <a:ln cap="flat" cmpd="sng" w="9525">
            <a:solidFill>
              <a:schemeClr val="dk1"/>
            </a:solidFill>
            <a:prstDash val="solid"/>
            <a:round/>
            <a:headEnd len="sm" w="sm" type="none"/>
            <a:tailEnd len="sm" w="sm" type="none"/>
          </a:ln>
        </p:spPr>
      </p:pic>
      <p:graphicFrame>
        <p:nvGraphicFramePr>
          <p:cNvPr id="148" name="Google Shape;148;p8"/>
          <p:cNvGraphicFramePr/>
          <p:nvPr/>
        </p:nvGraphicFramePr>
        <p:xfrm>
          <a:off x="2858003" y="54000"/>
          <a:ext cx="3000000" cy="3000000"/>
        </p:xfrm>
        <a:graphic>
          <a:graphicData uri="http://schemas.openxmlformats.org/drawingml/2006/table">
            <a:tbl>
              <a:tblPr>
                <a:noFill/>
                <a:tableStyleId>{7DCB7F82-B5BC-4547-9DFA-D8D7072739C0}</a:tableStyleId>
              </a:tblPr>
              <a:tblGrid>
                <a:gridCol w="1108950"/>
                <a:gridCol w="2417300"/>
                <a:gridCol w="1373875"/>
                <a:gridCol w="1328075"/>
              </a:tblGrid>
              <a:tr h="234225">
                <a:tc gridSpan="4">
                  <a:txBody>
                    <a:bodyPr/>
                    <a:lstStyle/>
                    <a:p>
                      <a:pPr indent="0" lvl="0" marL="0" marR="0" rtl="0" algn="ctr">
                        <a:spcBef>
                          <a:spcPts val="0"/>
                        </a:spcBef>
                        <a:spcAft>
                          <a:spcPts val="0"/>
                        </a:spcAft>
                        <a:buNone/>
                      </a:pPr>
                      <a:r>
                        <a:rPr b="1" lang="en-CA" sz="1600">
                          <a:solidFill>
                            <a:schemeClr val="dk1"/>
                          </a:solidFill>
                          <a:latin typeface="Arial"/>
                          <a:ea typeface="Arial"/>
                          <a:cs typeface="Arial"/>
                          <a:sym typeface="Arial"/>
                        </a:rPr>
                        <a:t>Seasonal Summary: Winter 2019 &amp; Spring 2020</a:t>
                      </a:r>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c hMerge="1"/>
              </a:tr>
              <a:tr h="152400">
                <a:tc gridSpan="4">
                  <a:txBody>
                    <a:bodyPr/>
                    <a:lstStyle/>
                    <a:p>
                      <a:pPr indent="0" lvl="0" marL="0" marR="0" rtl="0" algn="ctr">
                        <a:spcBef>
                          <a:spcPts val="0"/>
                        </a:spcBef>
                        <a:spcAft>
                          <a:spcPts val="0"/>
                        </a:spcAft>
                        <a:buNone/>
                      </a:pPr>
                      <a:r>
                        <a:rPr b="1" lang="en-CA" sz="1200">
                          <a:solidFill>
                            <a:schemeClr val="lt1"/>
                          </a:solidFill>
                          <a:latin typeface="Arial"/>
                          <a:ea typeface="Arial"/>
                          <a:cs typeface="Arial"/>
                          <a:sym typeface="Arial"/>
                        </a:rPr>
                        <a:t>Observations above (+) and below (-) normal</a:t>
                      </a:r>
                      <a:endParaRPr sz="1400">
                        <a:solidFill>
                          <a:schemeClr val="lt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hMerge="1"/>
                <a:tc hMerge="1"/>
                <a:tc hMerge="1"/>
              </a:tr>
              <a:tr h="139700">
                <a:tc>
                  <a:txBody>
                    <a:bodyPr/>
                    <a:lstStyle/>
                    <a:p>
                      <a:pPr indent="0" lvl="0" marL="0" marR="0" rtl="0" algn="l">
                        <a:spcBef>
                          <a:spcPts val="0"/>
                        </a:spcBef>
                        <a:spcAft>
                          <a:spcPts val="0"/>
                        </a:spcAft>
                        <a:buNone/>
                      </a:pPr>
                      <a:r>
                        <a:rPr b="1" lang="en-CA" sz="1100">
                          <a:latin typeface="Arial"/>
                          <a:ea typeface="Arial"/>
                          <a:cs typeface="Arial"/>
                          <a:sym typeface="Arial"/>
                        </a:rPr>
                        <a:t>Temperature</a:t>
                      </a:r>
                      <a:endParaRPr/>
                    </a:p>
                    <a:p>
                      <a:pPr indent="0" lvl="0" marL="0" marR="0" rtl="0" algn="l">
                        <a:lnSpc>
                          <a:spcPct val="100000"/>
                        </a:lnSpc>
                        <a:spcBef>
                          <a:spcPts val="0"/>
                        </a:spcBef>
                        <a:spcAft>
                          <a:spcPts val="0"/>
                        </a:spcAft>
                        <a:buClr>
                          <a:schemeClr val="dk1"/>
                        </a:buClr>
                        <a:buSzPts val="1000"/>
                        <a:buFont typeface="Arial Narrow"/>
                        <a:buNone/>
                      </a:pPr>
                      <a:r>
                        <a:rPr b="0" lang="en-CA" sz="1000">
                          <a:solidFill>
                            <a:schemeClr val="dk1"/>
                          </a:solidFill>
                          <a:latin typeface="Arial Narrow"/>
                          <a:ea typeface="Arial Narrow"/>
                          <a:cs typeface="Arial Narrow"/>
                          <a:sym typeface="Arial Narrow"/>
                        </a:rPr>
                        <a:t>Normal 1961-1990</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latin typeface="Arial"/>
                          <a:ea typeface="Arial"/>
                          <a:cs typeface="Arial"/>
                          <a:sym typeface="Arial"/>
                        </a:rPr>
                        <a:t>Near to below normal</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n-CA" sz="1100">
                          <a:latin typeface="Arial"/>
                          <a:ea typeface="Arial"/>
                          <a:cs typeface="Arial"/>
                          <a:sym typeface="Arial"/>
                        </a:rPr>
                        <a:t>Warmest year was </a:t>
                      </a:r>
                      <a:r>
                        <a:rPr lang="en-CA" sz="1100">
                          <a:solidFill>
                            <a:schemeClr val="dk1"/>
                          </a:solidFill>
                          <a:latin typeface="Arial"/>
                          <a:ea typeface="Arial"/>
                          <a:cs typeface="Arial"/>
                          <a:sym typeface="Arial"/>
                        </a:rPr>
                        <a:t>2012 (+2.3</a:t>
                      </a:r>
                      <a:r>
                        <a:rPr lang="en-CA" sz="1100">
                          <a:solidFill>
                            <a:schemeClr val="dk1"/>
                          </a:solidFill>
                          <a:latin typeface="Arial Narrow"/>
                          <a:ea typeface="Arial Narrow"/>
                          <a:cs typeface="Arial Narrow"/>
                          <a:sym typeface="Arial Narrow"/>
                        </a:rPr>
                        <a:t>˚C</a:t>
                      </a:r>
                      <a:r>
                        <a:rPr lang="en-CA"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CA" sz="1100">
                          <a:latin typeface="Arial"/>
                          <a:ea typeface="Arial"/>
                          <a:cs typeface="Arial"/>
                          <a:sym typeface="Arial"/>
                        </a:rPr>
                        <a:t>Coldest year was 1972(-1.6</a:t>
                      </a:r>
                      <a:r>
                        <a:rPr lang="en-CA" sz="1100">
                          <a:latin typeface="Arial"/>
                          <a:ea typeface="Arial"/>
                          <a:cs typeface="Arial"/>
                          <a:sym typeface="Arial"/>
                        </a:rPr>
                        <a:t>˚C</a:t>
                      </a:r>
                      <a:r>
                        <a:rPr lang="en-CA" sz="1100">
                          <a:latin typeface="Arial"/>
                          <a:ea typeface="Arial"/>
                          <a:cs typeface="Arial"/>
                          <a:sym typeface="Arial"/>
                        </a:rPr>
                        <a:t>)</a:t>
                      </a:r>
                      <a:endParaRPr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139700">
                <a:tc>
                  <a:txBody>
                    <a:bodyPr/>
                    <a:lstStyle/>
                    <a:p>
                      <a:pPr indent="0" lvl="0" marL="0" marR="0" rtl="0" algn="l">
                        <a:spcBef>
                          <a:spcPts val="0"/>
                        </a:spcBef>
                        <a:spcAft>
                          <a:spcPts val="0"/>
                        </a:spcAft>
                        <a:buNone/>
                      </a:pPr>
                      <a:r>
                        <a:rPr b="1" lang="en-CA" sz="1100">
                          <a:latin typeface="Arial"/>
                          <a:ea typeface="Arial"/>
                          <a:cs typeface="Arial"/>
                          <a:sym typeface="Arial"/>
                        </a:rPr>
                        <a:t>Precipitation</a:t>
                      </a:r>
                      <a:endParaRPr/>
                    </a:p>
                    <a:p>
                      <a:pPr indent="0" lvl="0" marL="0" marR="0" rtl="0" algn="l">
                        <a:lnSpc>
                          <a:spcPct val="100000"/>
                        </a:lnSpc>
                        <a:spcBef>
                          <a:spcPts val="0"/>
                        </a:spcBef>
                        <a:spcAft>
                          <a:spcPts val="0"/>
                        </a:spcAft>
                        <a:buClr>
                          <a:schemeClr val="dk1"/>
                        </a:buClr>
                        <a:buSzPts val="1000"/>
                        <a:buFont typeface="Arial Narrow"/>
                        <a:buNone/>
                      </a:pPr>
                      <a:r>
                        <a:rPr b="0" lang="en-CA" sz="1000">
                          <a:solidFill>
                            <a:schemeClr val="dk1"/>
                          </a:solidFill>
                          <a:latin typeface="Arial Narrow"/>
                          <a:ea typeface="Arial Narrow"/>
                          <a:cs typeface="Arial Narrow"/>
                          <a:sym typeface="Arial Narrow"/>
                        </a:rPr>
                        <a:t>Normal 1961-1990</a:t>
                      </a:r>
                      <a:endParaRPr b="0" sz="1000">
                        <a:solidFill>
                          <a:schemeClr val="dk1"/>
                        </a:solidFill>
                        <a:latin typeface="Arial Narrow"/>
                        <a:ea typeface="Arial Narrow"/>
                        <a:cs typeface="Arial Narrow"/>
                        <a:sym typeface="Arial Narrow"/>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171450" lvl="0" marL="171450" marR="0" rtl="0" algn="l">
                        <a:spcBef>
                          <a:spcPts val="0"/>
                        </a:spcBef>
                        <a:spcAft>
                          <a:spcPts val="0"/>
                        </a:spcAft>
                        <a:buClr>
                          <a:schemeClr val="dk1"/>
                        </a:buClr>
                        <a:buSzPts val="1100"/>
                        <a:buFont typeface="Arial"/>
                        <a:buChar char="•"/>
                      </a:pPr>
                      <a:r>
                        <a:rPr b="0" lang="en-CA" sz="1100">
                          <a:latin typeface="Arial"/>
                          <a:ea typeface="Arial"/>
                          <a:cs typeface="Arial"/>
                          <a:sym typeface="Arial"/>
                        </a:rPr>
                        <a:t>Near normal in Nunavut’s </a:t>
                      </a:r>
                      <a:r>
                        <a:rPr b="0" lang="en-CA" sz="1100">
                          <a:solidFill>
                            <a:schemeClr val="dk1"/>
                          </a:solidFill>
                        </a:rPr>
                        <a:t>Qikiqtaaluk  region</a:t>
                      </a:r>
                      <a:endParaRPr/>
                    </a:p>
                    <a:p>
                      <a:pPr indent="-171450" lvl="0" marL="171450" marR="0" rtl="0" algn="l">
                        <a:spcBef>
                          <a:spcPts val="0"/>
                        </a:spcBef>
                        <a:spcAft>
                          <a:spcPts val="0"/>
                        </a:spcAft>
                        <a:buClr>
                          <a:srgbClr val="996633"/>
                        </a:buClr>
                        <a:buSzPts val="1100"/>
                        <a:buFont typeface="Arial"/>
                        <a:buChar char="•"/>
                      </a:pPr>
                      <a:r>
                        <a:rPr b="1" lang="en-CA" sz="1100">
                          <a:solidFill>
                            <a:srgbClr val="996633"/>
                          </a:solidFill>
                          <a:latin typeface="Arial"/>
                          <a:ea typeface="Arial"/>
                          <a:cs typeface="Arial"/>
                          <a:sym typeface="Arial"/>
                        </a:rPr>
                        <a:t>Drier</a:t>
                      </a:r>
                      <a:r>
                        <a:rPr b="0" lang="en-CA" sz="1100">
                          <a:latin typeface="Arial"/>
                          <a:ea typeface="Arial"/>
                          <a:cs typeface="Arial"/>
                          <a:sym typeface="Arial"/>
                        </a:rPr>
                        <a:t> in Nunavut’s </a:t>
                      </a:r>
                      <a:r>
                        <a:rPr b="0" lang="en-CA" sz="1100">
                          <a:solidFill>
                            <a:schemeClr val="dk1"/>
                          </a:solidFill>
                        </a:rPr>
                        <a:t>Kitikmeot and Kivalliq regions, Nunavik and Nunatsiavut</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Wettest year was</a:t>
                      </a:r>
                      <a:endParaRPr/>
                    </a:p>
                    <a:p>
                      <a:pPr indent="0" lvl="0" marL="0" marR="0" rtl="0" algn="ctr">
                        <a:spcBef>
                          <a:spcPts val="0"/>
                        </a:spcBef>
                        <a:spcAft>
                          <a:spcPts val="0"/>
                        </a:spcAft>
                        <a:buNone/>
                      </a:pPr>
                      <a:r>
                        <a:rPr b="0" lang="en-CA" sz="1100">
                          <a:latin typeface="Arial"/>
                          <a:ea typeface="Arial"/>
                          <a:cs typeface="Arial"/>
                          <a:sym typeface="Arial"/>
                        </a:rPr>
                        <a:t>2005</a:t>
                      </a:r>
                      <a:r>
                        <a:rPr b="0" lang="en-CA" sz="1100">
                          <a:latin typeface="Arial"/>
                          <a:ea typeface="Arial"/>
                          <a:cs typeface="Arial"/>
                          <a:sym typeface="Arial"/>
                        </a:rPr>
                        <a:t> (+23.5 </a:t>
                      </a:r>
                      <a:r>
                        <a:rPr b="0" lang="en-CA" sz="1100">
                          <a:latin typeface="Arial"/>
                          <a:ea typeface="Arial"/>
                          <a:cs typeface="Arial"/>
                          <a:sym typeface="Arial"/>
                        </a:rPr>
                        <a:t>%)</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0" lang="en-CA" sz="1100">
                          <a:latin typeface="Arial"/>
                          <a:ea typeface="Arial"/>
                          <a:cs typeface="Arial"/>
                          <a:sym typeface="Arial"/>
                        </a:rPr>
                        <a:t>Driest</a:t>
                      </a:r>
                      <a:r>
                        <a:rPr b="0" lang="en-CA" sz="1100">
                          <a:latin typeface="Arial"/>
                          <a:ea typeface="Arial"/>
                          <a:cs typeface="Arial"/>
                          <a:sym typeface="Arial"/>
                        </a:rPr>
                        <a:t> year was</a:t>
                      </a:r>
                      <a:endParaRPr b="0" sz="1100">
                        <a:latin typeface="Arial"/>
                        <a:ea typeface="Arial"/>
                        <a:cs typeface="Arial"/>
                        <a:sym typeface="Arial"/>
                      </a:endParaRPr>
                    </a:p>
                    <a:p>
                      <a:pPr indent="0" lvl="0" marL="0" marR="0" rtl="0" algn="ctr">
                        <a:spcBef>
                          <a:spcPts val="0"/>
                        </a:spcBef>
                        <a:spcAft>
                          <a:spcPts val="0"/>
                        </a:spcAft>
                        <a:buNone/>
                      </a:pPr>
                      <a:r>
                        <a:rPr b="0" lang="en-CA" sz="1100">
                          <a:latin typeface="Arial"/>
                          <a:ea typeface="Arial"/>
                          <a:cs typeface="Arial"/>
                          <a:sym typeface="Arial"/>
                        </a:rPr>
                        <a:t>1977 (-25 %)</a:t>
                      </a:r>
                      <a:endParaRPr b="0" sz="1100">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139700">
                <a:tc>
                  <a:txBody>
                    <a:bodyPr/>
                    <a:lstStyle/>
                    <a:p>
                      <a:pPr indent="0" lvl="0" marL="0" marR="0" rtl="0" algn="l">
                        <a:spcBef>
                          <a:spcPts val="0"/>
                        </a:spcBef>
                        <a:spcAft>
                          <a:spcPts val="0"/>
                        </a:spcAft>
                        <a:buNone/>
                      </a:pPr>
                      <a:r>
                        <a:rPr b="1" lang="en-CA" sz="1100">
                          <a:solidFill>
                            <a:schemeClr val="dk1"/>
                          </a:solidFill>
                          <a:latin typeface="Arial"/>
                          <a:ea typeface="Arial"/>
                          <a:cs typeface="Arial"/>
                          <a:sym typeface="Arial"/>
                        </a:rPr>
                        <a:t>Sea-Ice </a:t>
                      </a:r>
                      <a:endParaRPr/>
                    </a:p>
                    <a:p>
                      <a:pPr indent="0" lvl="0" marL="0" marR="0" rtl="0" algn="l">
                        <a:lnSpc>
                          <a:spcPct val="100000"/>
                        </a:lnSpc>
                        <a:spcBef>
                          <a:spcPts val="0"/>
                        </a:spcBef>
                        <a:spcAft>
                          <a:spcPts val="0"/>
                        </a:spcAft>
                        <a:buClr>
                          <a:schemeClr val="dk1"/>
                        </a:buClr>
                        <a:buSzPts val="1000"/>
                        <a:buFont typeface="Arial"/>
                        <a:buNone/>
                      </a:pPr>
                      <a:r>
                        <a:rPr b="0" lang="en-CA" sz="1000">
                          <a:solidFill>
                            <a:schemeClr val="dk1"/>
                          </a:solidFill>
                          <a:latin typeface="Arial"/>
                          <a:ea typeface="Arial"/>
                          <a:cs typeface="Arial"/>
                          <a:sym typeface="Arial"/>
                        </a:rPr>
                        <a:t>Since 1979</a:t>
                      </a:r>
                      <a:endParaRPr b="0" sz="10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gridSpan="3">
                  <a:txBody>
                    <a:bodyPr/>
                    <a:lstStyle/>
                    <a:p>
                      <a:pPr indent="0" lvl="0" marL="0" marR="0" rtl="0" algn="l">
                        <a:spcBef>
                          <a:spcPts val="0"/>
                        </a:spcBef>
                        <a:spcAft>
                          <a:spcPts val="0"/>
                        </a:spcAft>
                        <a:buNone/>
                      </a:pPr>
                      <a:r>
                        <a:rPr lang="en-CA" sz="1100">
                          <a:solidFill>
                            <a:schemeClr val="dk1"/>
                          </a:solidFill>
                        </a:rPr>
                        <a:t>March maximum </a:t>
                      </a:r>
                      <a:r>
                        <a:rPr lang="en-CA" sz="1100">
                          <a:solidFill>
                            <a:schemeClr val="dk1"/>
                          </a:solidFill>
                        </a:rPr>
                        <a:t>sea-ice extent: Below to near normal in the Gulf of St. Lawrence and Labrador sea. All other areas ice covered</a:t>
                      </a:r>
                      <a:endParaRPr b="0" sz="1100">
                        <a:solidFill>
                          <a:schemeClr val="dk1"/>
                        </a:solidFill>
                        <a:latin typeface="Arial"/>
                        <a:ea typeface="Arial"/>
                        <a:cs typeface="Arial"/>
                        <a:sym typeface="Arial"/>
                      </a:endParaRPr>
                    </a:p>
                  </a:txBody>
                  <a:tcPr marT="0" marB="0" marR="17775" marL="177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hMerge="1"/>
                <a:tc hMerge="1"/>
              </a:tr>
            </a:tbl>
          </a:graphicData>
        </a:graphic>
      </p:graphicFrame>
      <p:graphicFrame>
        <p:nvGraphicFramePr>
          <p:cNvPr id="149" name="Google Shape;149;p8"/>
          <p:cNvGraphicFramePr/>
          <p:nvPr/>
        </p:nvGraphicFramePr>
        <p:xfrm>
          <a:off x="2858004" y="2006150"/>
          <a:ext cx="3000000" cy="3000000"/>
        </p:xfrm>
        <a:graphic>
          <a:graphicData uri="http://schemas.openxmlformats.org/drawingml/2006/table">
            <a:tbl>
              <a:tblPr bandRow="1" firstRow="1">
                <a:noFill/>
                <a:tableStyleId>{5A1BA208-174B-486B-AB04-CFD288982291}</a:tableStyleId>
              </a:tblPr>
              <a:tblGrid>
                <a:gridCol w="305800"/>
                <a:gridCol w="1107375"/>
                <a:gridCol w="1845000"/>
                <a:gridCol w="990000"/>
                <a:gridCol w="540000"/>
                <a:gridCol w="937625"/>
                <a:gridCol w="502375"/>
              </a:tblGrid>
              <a:tr h="285250">
                <a:tc gridSpan="4">
                  <a:txBody>
                    <a:bodyPr/>
                    <a:lstStyle/>
                    <a:p>
                      <a:pPr indent="0" lvl="0" marL="0" marR="0" rtl="0" algn="l">
                        <a:lnSpc>
                          <a:spcPct val="100000"/>
                        </a:lnSpc>
                        <a:spcBef>
                          <a:spcPts val="0"/>
                        </a:spcBef>
                        <a:spcAft>
                          <a:spcPts val="0"/>
                        </a:spcAft>
                        <a:buClr>
                          <a:schemeClr val="dk1"/>
                        </a:buClr>
                        <a:buSzPts val="1350"/>
                        <a:buFont typeface="Arial"/>
                        <a:buNone/>
                      </a:pPr>
                      <a:r>
                        <a:rPr b="1" lang="en-CA" sz="1350" u="none">
                          <a:solidFill>
                            <a:schemeClr val="dk1"/>
                          </a:solidFill>
                        </a:rPr>
                        <a:t>Outlook: June, July August (JJA) 2020</a:t>
                      </a:r>
                      <a:endParaRPr b="1" sz="1350" u="none">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c hMerge="1"/>
                <a:tc gridSpan="3">
                  <a:txBody>
                    <a:bodyPr/>
                    <a:lstStyle/>
                    <a:p>
                      <a:pPr indent="0" lvl="0" marL="0" marR="0" rtl="0" algn="ctr">
                        <a:spcBef>
                          <a:spcPts val="0"/>
                        </a:spcBef>
                        <a:spcAft>
                          <a:spcPts val="0"/>
                        </a:spcAft>
                        <a:buNone/>
                      </a:pPr>
                      <a:r>
                        <a:rPr b="1" lang="en-CA" sz="1100">
                          <a:solidFill>
                            <a:schemeClr val="dk1"/>
                          </a:solidFill>
                        </a:rPr>
                        <a:t>Multi</a:t>
                      </a:r>
                      <a:r>
                        <a:rPr b="1" lang="en-CA" sz="1100">
                          <a:solidFill>
                            <a:schemeClr val="dk1"/>
                          </a:solidFill>
                        </a:rPr>
                        <a:t> Model Agreement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hMerge="1"/>
              </a:tr>
              <a:tr h="248675">
                <a:tc gridSpan="4">
                  <a:txBody>
                    <a:bodyPr/>
                    <a:lstStyle/>
                    <a:p>
                      <a:pPr indent="0" lvl="0" marL="0" marR="0" rtl="0" algn="ctr">
                        <a:lnSpc>
                          <a:spcPct val="100000"/>
                        </a:lnSpc>
                        <a:spcBef>
                          <a:spcPts val="0"/>
                        </a:spcBef>
                        <a:spcAft>
                          <a:spcPts val="0"/>
                        </a:spcAft>
                        <a:buClr>
                          <a:schemeClr val="lt1"/>
                        </a:buClr>
                        <a:buSzPts val="1100"/>
                        <a:buFont typeface="Arial"/>
                        <a:buNone/>
                      </a:pPr>
                      <a:r>
                        <a:rPr b="1" lang="en-CA" sz="1100">
                          <a:solidFill>
                            <a:schemeClr val="lt1"/>
                          </a:solidFill>
                        </a:rPr>
                        <a:t>Forecast</a:t>
                      </a:r>
                      <a:endParaRPr b="1" sz="1100">
                        <a:solidFill>
                          <a:schemeClr val="lt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hMerge="1"/>
                <a:tc hMerge="1"/>
                <a:tc hMerge="1"/>
                <a:tc>
                  <a:txBody>
                    <a:bodyPr/>
                    <a:lstStyle/>
                    <a:p>
                      <a:pPr indent="0" lvl="0" marL="0" marR="0" rtl="0" algn="ctr">
                        <a:spcBef>
                          <a:spcPts val="0"/>
                        </a:spcBef>
                        <a:spcAft>
                          <a:spcPts val="0"/>
                        </a:spcAft>
                        <a:buNone/>
                      </a:pPr>
                      <a:r>
                        <a:rPr b="1" lang="en-CA" sz="1100">
                          <a:solidFill>
                            <a:schemeClr val="lt1"/>
                          </a:solidFill>
                        </a:rPr>
                        <a:t>High</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Moderate</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CA" sz="1100">
                          <a:solidFill>
                            <a:schemeClr val="lt1"/>
                          </a:solidFill>
                        </a:rPr>
                        <a:t>Low</a:t>
                      </a:r>
                      <a:endParaRPr b="1" sz="1100">
                        <a:solidFill>
                          <a:schemeClr val="lt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dk1"/>
                    </a:solidFill>
                  </a:tcPr>
                </a:tc>
              </a:tr>
              <a:tr h="253750">
                <a:tc rowSpan="5">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Temp</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Western Greenland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rowSpan="4">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Warmer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5600">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Nunatsiavut,</a:t>
                      </a:r>
                      <a:r>
                        <a:rPr b="0" lang="en-CA" sz="1050">
                          <a:solidFill>
                            <a:schemeClr val="dk1"/>
                          </a:solidFill>
                        </a:rPr>
                        <a:t> Nunavik, </a:t>
                      </a:r>
                      <a:r>
                        <a:rPr b="0" lang="en-CA" sz="1050">
                          <a:solidFill>
                            <a:schemeClr val="dk1"/>
                          </a:solidFill>
                        </a:rPr>
                        <a:t>Nunavut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vMerge="1"/>
                <a:tc rowSpan="2">
                  <a:txBody>
                    <a:bodyPr/>
                    <a:lstStyle/>
                    <a:p>
                      <a:pPr indent="0" lvl="0" marL="0" marR="0" rtl="0" algn="l">
                        <a:spcBef>
                          <a:spcPts val="0"/>
                        </a:spcBef>
                        <a:spcAft>
                          <a:spcPts val="0"/>
                        </a:spcAft>
                        <a:buNone/>
                      </a:pPr>
                      <a:r>
                        <a:t/>
                      </a:r>
                      <a:endParaRPr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3350">
                <a:tc vMerge="1"/>
                <a:tc gridSpan="2" row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Baffin Bay, Davis Strait, Hudson Strait, Labrador Sea</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hMerge="1"/>
                <a:tc vMerge="1"/>
                <a:tc vMerge="1"/>
                <a:tc vMerge="1"/>
                <a:tc vMerge="1"/>
              </a:tr>
              <a:tr h="242950">
                <a:tc vMerge="1"/>
                <a:tc gridSpan="2" vMerge="1"/>
                <a:tc hMerge="1" vMerge="1"/>
                <a:tc vMerge="1"/>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98525">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Western Hudson Bay, Eastern Hudson Bay</a:t>
                      </a:r>
                      <a:endParaRPr b="0" sz="105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Colder </a:t>
                      </a:r>
                      <a:r>
                        <a:rPr b="1" lang="en-CA" sz="1100">
                          <a:solidFill>
                            <a:schemeClr val="dk1"/>
                          </a:solidFill>
                        </a:rPr>
                        <a:t>to </a:t>
                      </a:r>
                      <a:r>
                        <a:rPr b="1" lang="en-CA" sz="1100">
                          <a:solidFill>
                            <a:schemeClr val="dk1"/>
                          </a:solidFill>
                        </a:rPr>
                        <a:t>Normal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09575">
                <a:tc rowSpan="3">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Precip</a:t>
                      </a:r>
                      <a:endParaRPr/>
                    </a:p>
                    <a:p>
                      <a:pPr indent="0" lvl="0" marL="0" marR="0" rtl="0" algn="l">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Nunavut Qikiqtaaluk region, northern Hudson Bay, </a:t>
                      </a:r>
                      <a:r>
                        <a:rPr b="0" lang="en-CA" sz="1050">
                          <a:solidFill>
                            <a:schemeClr val="dk1"/>
                          </a:solidFill>
                        </a:rPr>
                        <a:t>Foxe Basin, Western Greenland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rPr>
                        <a:t>Wetter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409575">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Northeast Nunavik and Nunatsiavut (Torngat Mountains region), Labrador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rgbClr val="974806"/>
                        </a:buClr>
                        <a:buSzPts val="1100"/>
                        <a:buFont typeface="Arial"/>
                        <a:buNone/>
                      </a:pPr>
                      <a:r>
                        <a:rPr b="1" lang="en-CA" sz="1100">
                          <a:solidFill>
                            <a:srgbClr val="974806"/>
                          </a:solidFill>
                        </a:rPr>
                        <a:t>Drier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Arial"/>
                        <a:buNone/>
                      </a:pPr>
                      <a:r>
                        <a:t/>
                      </a:r>
                      <a:endParaRPr b="1" sz="12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200"/>
                        <a:buFont typeface="Quattrocento Sans"/>
                        <a:buNone/>
                      </a:pPr>
                      <a:r>
                        <a:rPr b="1" lang="en-CA" sz="1200">
                          <a:solidFill>
                            <a:schemeClr val="dk1"/>
                          </a:solidFill>
                          <a:latin typeface="Quattrocento Sans"/>
                          <a:ea typeface="Quattrocento Sans"/>
                          <a:cs typeface="Quattrocento Sans"/>
                          <a:sym typeface="Quattrocento Sans"/>
                        </a:rPr>
                        <a:t>✓</a:t>
                      </a:r>
                      <a:endParaRPr b="1" sz="12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r>
              <a:tr h="248675">
                <a:tc vMerge="1"/>
                <a:tc gridSpan="2">
                  <a:txBody>
                    <a:bodyPr/>
                    <a:lstStyle/>
                    <a:p>
                      <a:pPr indent="0" lvl="0" marL="0" marR="0" rtl="0" algn="l">
                        <a:lnSpc>
                          <a:spcPct val="100000"/>
                        </a:lnSpc>
                        <a:spcBef>
                          <a:spcPts val="0"/>
                        </a:spcBef>
                        <a:spcAft>
                          <a:spcPts val="0"/>
                        </a:spcAft>
                        <a:buClr>
                          <a:schemeClr val="dk1"/>
                        </a:buClr>
                        <a:buSzPts val="1050"/>
                        <a:buFont typeface="Arial"/>
                        <a:buNone/>
                      </a:pPr>
                      <a:r>
                        <a:rPr b="0" lang="en-CA" sz="1050">
                          <a:solidFill>
                            <a:schemeClr val="dk1"/>
                          </a:solidFill>
                        </a:rPr>
                        <a:t>Nunavut Kitikmeot and Kivalliq regions, Baffin Bay, southern Hudson Bay, Labrador Sea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a:txBody>
                    <a:bodyPr/>
                    <a:lstStyle/>
                    <a:p>
                      <a:pPr indent="0" lvl="0" marL="0" marR="0" rtl="0" algn="ctr">
                        <a:lnSpc>
                          <a:spcPct val="100000"/>
                        </a:lnSpc>
                        <a:spcBef>
                          <a:spcPts val="0"/>
                        </a:spcBef>
                        <a:spcAft>
                          <a:spcPts val="0"/>
                        </a:spcAft>
                        <a:buClr>
                          <a:schemeClr val="dk1"/>
                        </a:buClr>
                        <a:buSzPts val="1000"/>
                        <a:buFont typeface="Arial"/>
                        <a:buNone/>
                      </a:pPr>
                      <a:r>
                        <a:rPr b="1" lang="en-CA" sz="1000">
                          <a:solidFill>
                            <a:schemeClr val="dk1"/>
                          </a:solidFill>
                        </a:rPr>
                        <a:t>No Forecast</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3">
                  <a:txBody>
                    <a:bodyPr/>
                    <a:lstStyle/>
                    <a:p>
                      <a:pPr indent="0" lvl="0" marL="0" marR="0" rtl="0" algn="ctr">
                        <a:lnSpc>
                          <a:spcPct val="100000"/>
                        </a:lnSpc>
                        <a:spcBef>
                          <a:spcPts val="0"/>
                        </a:spcBef>
                        <a:spcAft>
                          <a:spcPts val="0"/>
                        </a:spcAft>
                        <a:buClr>
                          <a:schemeClr val="dk1"/>
                        </a:buClr>
                        <a:buSzPts val="1100"/>
                        <a:buFont typeface="Arial"/>
                        <a:buNone/>
                      </a:pPr>
                      <a:r>
                        <a:rPr b="0" lang="en-CA" sz="1100">
                          <a:solidFill>
                            <a:schemeClr val="dk1"/>
                          </a:solidFill>
                          <a:latin typeface="Arial"/>
                          <a:ea typeface="Arial"/>
                          <a:cs typeface="Arial"/>
                          <a:sym typeface="Arial"/>
                        </a:rPr>
                        <a:t>No Agreement</a:t>
                      </a:r>
                      <a:endParaRPr b="0"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hMerge="1"/>
              </a:tr>
              <a:tr h="248675">
                <a:tc rowSpan="4">
                  <a:txBody>
                    <a:bodyPr/>
                    <a:lstStyle/>
                    <a:p>
                      <a:pPr indent="0" lvl="0" marL="0" marR="0" rtl="0" algn="ctr">
                        <a:spcBef>
                          <a:spcPts val="0"/>
                        </a:spcBef>
                        <a:spcAft>
                          <a:spcPts val="0"/>
                        </a:spcAft>
                        <a:buNone/>
                      </a:pPr>
                      <a:r>
                        <a:rPr b="1" lang="en-CA" sz="1100">
                          <a:solidFill>
                            <a:schemeClr val="dk1"/>
                          </a:solidFill>
                        </a:rPr>
                        <a:t>Sea-Ice</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3">
                  <a:txBody>
                    <a:bodyPr/>
                    <a:lstStyle/>
                    <a:p>
                      <a:pPr indent="0" lvl="0" marL="0" marR="0" rtl="0" algn="ctr">
                        <a:spcBef>
                          <a:spcPts val="0"/>
                        </a:spcBef>
                        <a:spcAft>
                          <a:spcPts val="0"/>
                        </a:spcAft>
                        <a:buNone/>
                      </a:pPr>
                      <a:r>
                        <a:rPr b="1" lang="en-CA" sz="1100">
                          <a:solidFill>
                            <a:schemeClr val="dk1"/>
                          </a:solidFill>
                        </a:rPr>
                        <a:t>Break-up</a:t>
                      </a:r>
                      <a:endParaRPr b="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Baffin Bay, Davis Strait, Labrador Sea</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Earlier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8675">
                <a:tc vMerge="1"/>
                <a:tc vMerge="1"/>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rPr>
                        <a:t>Western Hudson Bay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rPr>
                        <a:t>Near normal </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Quattrocento Sans"/>
                        <a:buNone/>
                      </a:pPr>
                      <a:r>
                        <a:rPr b="1" lang="en-CA" sz="1100">
                          <a:solidFill>
                            <a:schemeClr val="dk1"/>
                          </a:solidFill>
                          <a:latin typeface="Quattrocento Sans"/>
                          <a:ea typeface="Quattrocento Sans"/>
                          <a:cs typeface="Quattrocento Sans"/>
                          <a:sym typeface="Quattrocento Sans"/>
                        </a:rPr>
                        <a:t>✓</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39700">
                <a:tc vMerge="1"/>
                <a:tc vMerge="1"/>
                <a:tc>
                  <a:txBody>
                    <a:bodyPr/>
                    <a:lstStyle/>
                    <a:p>
                      <a:pPr indent="0" lvl="0" marL="0" marR="0" rtl="0" algn="l">
                        <a:lnSpc>
                          <a:spcPct val="100000"/>
                        </a:lnSpc>
                        <a:spcBef>
                          <a:spcPts val="0"/>
                        </a:spcBef>
                        <a:spcAft>
                          <a:spcPts val="0"/>
                        </a:spcAft>
                        <a:buClr>
                          <a:schemeClr val="dk1"/>
                        </a:buClr>
                        <a:buSzPts val="1100"/>
                        <a:buFont typeface="Arial"/>
                        <a:buNone/>
                      </a:pPr>
                      <a:r>
                        <a:rPr b="0" lang="en-CA" sz="1100">
                          <a:solidFill>
                            <a:schemeClr val="dk1"/>
                          </a:solidFill>
                          <a:latin typeface="Arial"/>
                          <a:ea typeface="Arial"/>
                          <a:cs typeface="Arial"/>
                          <a:sym typeface="Arial"/>
                        </a:rPr>
                        <a:t>Eastern Hudson Bay</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FF"/>
                        </a:buClr>
                        <a:buSzPts val="1100"/>
                        <a:buFont typeface="Arial"/>
                        <a:buNone/>
                      </a:pPr>
                      <a:r>
                        <a:rPr b="1" lang="en-CA" sz="1100">
                          <a:solidFill>
                            <a:srgbClr val="0000FF"/>
                          </a:solidFill>
                          <a:latin typeface="Arial"/>
                          <a:ea typeface="Arial"/>
                          <a:cs typeface="Arial"/>
                          <a:sym typeface="Arial"/>
                        </a:rPr>
                        <a:t>Later</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latin typeface="Arial"/>
                          <a:ea typeface="Arial"/>
                          <a:cs typeface="Arial"/>
                          <a:sym typeface="Arial"/>
                        </a:rPr>
                        <a:t>✓</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8675">
                <a:tc vMerge="1"/>
                <a:tc>
                  <a:txBody>
                    <a:bodyPr/>
                    <a:lstStyle/>
                    <a:p>
                      <a:pPr indent="0" lvl="0" marL="0" marR="0" rtl="0" algn="l">
                        <a:lnSpc>
                          <a:spcPct val="100000"/>
                        </a:lnSpc>
                        <a:spcBef>
                          <a:spcPts val="0"/>
                        </a:spcBef>
                        <a:spcAft>
                          <a:spcPts val="0"/>
                        </a:spcAft>
                        <a:buClr>
                          <a:schemeClr val="dk1"/>
                        </a:buClr>
                        <a:buSzPts val="1000"/>
                        <a:buFont typeface="Arial"/>
                        <a:buNone/>
                      </a:pPr>
                      <a:r>
                        <a:rPr b="1" lang="en-CA" sz="1000">
                          <a:solidFill>
                            <a:schemeClr val="dk1"/>
                          </a:solidFill>
                        </a:rPr>
                        <a:t>Min Ice Extent</a:t>
                      </a:r>
                      <a:r>
                        <a:rPr b="1" lang="en-CA" sz="1000">
                          <a:solidFill>
                            <a:schemeClr val="dk1"/>
                          </a:solidFill>
                        </a:rPr>
                        <a:t> Sept </a:t>
                      </a:r>
                      <a:r>
                        <a:rPr b="1" lang="en-CA" sz="1000">
                          <a:solidFill>
                            <a:schemeClr val="dk1"/>
                          </a:solidFill>
                        </a:rPr>
                        <a:t>2020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100"/>
                        <a:buFont typeface="Arial"/>
                        <a:buNone/>
                      </a:pPr>
                      <a:r>
                        <a:rPr b="0" i="0" lang="en-CA" sz="1100">
                          <a:solidFill>
                            <a:schemeClr val="dk1"/>
                          </a:solidFill>
                        </a:rPr>
                        <a:t>Canadian</a:t>
                      </a:r>
                      <a:r>
                        <a:rPr b="0" i="0" lang="en-CA" sz="1100">
                          <a:solidFill>
                            <a:schemeClr val="dk1"/>
                          </a:solidFill>
                        </a:rPr>
                        <a:t> Arctic Archipelago</a:t>
                      </a:r>
                      <a:endParaRPr b="0" i="0"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FF0000"/>
                        </a:buClr>
                        <a:buSzPts val="1100"/>
                        <a:buFont typeface="Arial"/>
                        <a:buNone/>
                      </a:pPr>
                      <a:r>
                        <a:rPr b="1" lang="en-CA" sz="1100">
                          <a:solidFill>
                            <a:srgbClr val="FF0000"/>
                          </a:solidFill>
                        </a:rPr>
                        <a:t>Below normal</a:t>
                      </a:r>
                      <a:endParaRPr b="1" sz="1100">
                        <a:solidFill>
                          <a:srgbClr val="FF0000"/>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b="1" lang="en-CA" sz="1100">
                          <a:solidFill>
                            <a:schemeClr val="dk1"/>
                          </a:solidFill>
                          <a:latin typeface="Arial"/>
                          <a:ea typeface="Arial"/>
                          <a:cs typeface="Arial"/>
                          <a:sym typeface="Arial"/>
                        </a:rPr>
                        <a:t>✓</a:t>
                      </a:r>
                      <a:endParaRPr b="1" sz="1100">
                        <a:solidFill>
                          <a:schemeClr val="dk1"/>
                        </a:solidFill>
                        <a:latin typeface="Arial"/>
                        <a:ea typeface="Arial"/>
                        <a:cs typeface="Arial"/>
                        <a:sym typeface="Aria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150" name="Google Shape;150;p8"/>
          <p:cNvGrpSpPr/>
          <p:nvPr/>
        </p:nvGrpSpPr>
        <p:grpSpPr>
          <a:xfrm>
            <a:off x="65354" y="4097268"/>
            <a:ext cx="2733878" cy="2610618"/>
            <a:chOff x="65354" y="4097268"/>
            <a:chExt cx="2733878" cy="2610618"/>
          </a:xfrm>
        </p:grpSpPr>
        <p:grpSp>
          <p:nvGrpSpPr>
            <p:cNvPr id="151" name="Google Shape;151;p8"/>
            <p:cNvGrpSpPr/>
            <p:nvPr/>
          </p:nvGrpSpPr>
          <p:grpSpPr>
            <a:xfrm>
              <a:off x="65354" y="4097268"/>
              <a:ext cx="2733878" cy="2610618"/>
              <a:chOff x="4644008" y="1340768"/>
              <a:chExt cx="4263678" cy="3910275"/>
            </a:xfrm>
          </p:grpSpPr>
          <p:grpSp>
            <p:nvGrpSpPr>
              <p:cNvPr id="152" name="Google Shape;152;p8"/>
              <p:cNvGrpSpPr/>
              <p:nvPr/>
            </p:nvGrpSpPr>
            <p:grpSpPr>
              <a:xfrm>
                <a:off x="4644008" y="1340768"/>
                <a:ext cx="4263678" cy="3910275"/>
                <a:chOff x="4644008" y="1340768"/>
                <a:chExt cx="4263678" cy="3910275"/>
              </a:xfrm>
            </p:grpSpPr>
            <p:pic>
              <p:nvPicPr>
                <p:cNvPr id="153" name="Google Shape;153;p8"/>
                <p:cNvPicPr preferRelativeResize="0"/>
                <p:nvPr/>
              </p:nvPicPr>
              <p:blipFill rotWithShape="1">
                <a:blip r:embed="rId4">
                  <a:alphaModFix/>
                </a:blip>
                <a:srcRect b="14694" l="0" r="0" t="52"/>
                <a:stretch/>
              </p:blipFill>
              <p:spPr>
                <a:xfrm>
                  <a:off x="4644008" y="1340768"/>
                  <a:ext cx="4263678" cy="3910275"/>
                </a:xfrm>
                <a:prstGeom prst="rect">
                  <a:avLst/>
                </a:prstGeom>
                <a:noFill/>
                <a:ln cap="flat" cmpd="sng" w="9525">
                  <a:solidFill>
                    <a:srgbClr val="000000"/>
                  </a:solidFill>
                  <a:prstDash val="solid"/>
                  <a:round/>
                  <a:headEnd len="sm" w="sm" type="none"/>
                  <a:tailEnd len="sm" w="sm" type="none"/>
                </a:ln>
              </p:spPr>
            </p:pic>
            <p:sp>
              <p:nvSpPr>
                <p:cNvPr id="154" name="Google Shape;154;p8"/>
                <p:cNvSpPr/>
                <p:nvPr/>
              </p:nvSpPr>
              <p:spPr>
                <a:xfrm>
                  <a:off x="7046343" y="1376447"/>
                  <a:ext cx="1812007" cy="1574434"/>
                </a:xfrm>
                <a:prstGeom prst="rect">
                  <a:avLst/>
                </a:prstGeom>
                <a:solidFill>
                  <a:srgbClr val="EFE3B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55" name="Google Shape;155;p8"/>
              <p:cNvPicPr preferRelativeResize="0"/>
              <p:nvPr/>
            </p:nvPicPr>
            <p:blipFill rotWithShape="1">
              <a:blip r:embed="rId5">
                <a:alphaModFix/>
              </a:blip>
              <a:srcRect b="0" l="0" r="0" t="0"/>
              <a:stretch/>
            </p:blipFill>
            <p:spPr>
              <a:xfrm>
                <a:off x="6672736" y="1828153"/>
                <a:ext cx="2145896" cy="531118"/>
              </a:xfrm>
              <a:prstGeom prst="rect">
                <a:avLst/>
              </a:prstGeom>
              <a:noFill/>
              <a:ln>
                <a:noFill/>
              </a:ln>
            </p:spPr>
          </p:pic>
        </p:grpSp>
        <p:sp>
          <p:nvSpPr>
            <p:cNvPr id="156" name="Google Shape;156;p8"/>
            <p:cNvSpPr txBox="1"/>
            <p:nvPr/>
          </p:nvSpPr>
          <p:spPr>
            <a:xfrm>
              <a:off x="1646150" y="5900100"/>
              <a:ext cx="450850" cy="7239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CA" sz="400">
                  <a:solidFill>
                    <a:schemeClr val="dk1"/>
                  </a:solidFill>
                  <a:latin typeface="Arial"/>
                  <a:ea typeface="Arial"/>
                  <a:cs typeface="Arial"/>
                  <a:sym typeface="Arial"/>
                </a:rPr>
                <a:t>Greenland Sea</a:t>
              </a:r>
              <a:endParaRPr sz="1100">
                <a:solidFill>
                  <a:schemeClr val="dk1"/>
                </a:solidFill>
                <a:latin typeface="Arial"/>
                <a:ea typeface="Arial"/>
                <a:cs typeface="Arial"/>
                <a:sym typeface="Arial"/>
              </a:endParaRPr>
            </a:p>
          </p:txBody>
        </p:sp>
      </p:grpSp>
      <p:grpSp>
        <p:nvGrpSpPr>
          <p:cNvPr id="157" name="Google Shape;157;p8"/>
          <p:cNvGrpSpPr/>
          <p:nvPr/>
        </p:nvGrpSpPr>
        <p:grpSpPr>
          <a:xfrm>
            <a:off x="-198208" y="1098586"/>
            <a:ext cx="2927705" cy="2961964"/>
            <a:chOff x="-198208" y="1098586"/>
            <a:chExt cx="2927705" cy="2961964"/>
          </a:xfrm>
        </p:grpSpPr>
        <p:grpSp>
          <p:nvGrpSpPr>
            <p:cNvPr id="158" name="Google Shape;158;p8"/>
            <p:cNvGrpSpPr/>
            <p:nvPr/>
          </p:nvGrpSpPr>
          <p:grpSpPr>
            <a:xfrm>
              <a:off x="-198208" y="1098586"/>
              <a:ext cx="2927705" cy="2961964"/>
              <a:chOff x="-198208" y="1098586"/>
              <a:chExt cx="2927705" cy="2961964"/>
            </a:xfrm>
          </p:grpSpPr>
          <p:sp>
            <p:nvSpPr>
              <p:cNvPr id="159" name="Google Shape;159;p8"/>
              <p:cNvSpPr/>
              <p:nvPr/>
            </p:nvSpPr>
            <p:spPr>
              <a:xfrm rot="-7796624">
                <a:off x="151705" y="1603060"/>
                <a:ext cx="2227879" cy="1953015"/>
              </a:xfrm>
              <a:prstGeom prst="arc">
                <a:avLst>
                  <a:gd fmla="val 16207528" name="adj1"/>
                  <a:gd fmla="val 20975883"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8"/>
              <p:cNvSpPr/>
              <p:nvPr/>
            </p:nvSpPr>
            <p:spPr>
              <a:xfrm rot="-8158720">
                <a:off x="1237672" y="2281725"/>
                <a:ext cx="351079" cy="373542"/>
              </a:xfrm>
              <a:prstGeom prst="arc">
                <a:avLst>
                  <a:gd fmla="val 16207528" name="adj1"/>
                  <a:gd fmla="val 20975883" name="adj2"/>
                </a:avLst>
              </a:prstGeom>
              <a:noFill/>
              <a:ln cap="flat"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161" name="Google Shape;161;p8"/>
              <p:cNvCxnSpPr>
                <a:stCxn id="159" idx="2"/>
                <a:endCxn id="160" idx="2"/>
              </p:cNvCxnSpPr>
              <p:nvPr/>
            </p:nvCxnSpPr>
            <p:spPr>
              <a:xfrm>
                <a:off x="412194" y="1872168"/>
                <a:ext cx="854700" cy="498900"/>
              </a:xfrm>
              <a:prstGeom prst="straightConnector1">
                <a:avLst/>
              </a:prstGeom>
              <a:noFill/>
              <a:ln cap="flat" cmpd="sng" w="19050">
                <a:solidFill>
                  <a:srgbClr val="FF0000"/>
                </a:solidFill>
                <a:prstDash val="solid"/>
                <a:round/>
                <a:headEnd len="sm" w="sm" type="none"/>
                <a:tailEnd len="sm" w="sm" type="none"/>
              </a:ln>
            </p:spPr>
          </p:cxnSp>
        </p:grpSp>
        <p:cxnSp>
          <p:nvCxnSpPr>
            <p:cNvPr id="162" name="Google Shape;162;p8"/>
            <p:cNvCxnSpPr>
              <a:stCxn id="159" idx="0"/>
            </p:cNvCxnSpPr>
            <p:nvPr/>
          </p:nvCxnSpPr>
          <p:spPr>
            <a:xfrm flipH="1" rot="10800000">
              <a:off x="515609" y="2579679"/>
              <a:ext cx="765900" cy="625200"/>
            </a:xfrm>
            <a:prstGeom prst="straightConnector1">
              <a:avLst/>
            </a:prstGeom>
            <a:noFill/>
            <a:ln cap="flat" cmpd="sng" w="19050">
              <a:solidFill>
                <a:srgbClr val="FF0000"/>
              </a:solidFill>
              <a:prstDash val="solid"/>
              <a:round/>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3FFBE"/>
        </a:solidFill>
      </p:bgPr>
    </p:bg>
    <p:spTree>
      <p:nvGrpSpPr>
        <p:cNvPr id="166" name="Shape 166"/>
        <p:cNvGrpSpPr/>
        <p:nvPr/>
      </p:nvGrpSpPr>
      <p:grpSpPr>
        <a:xfrm>
          <a:off x="0" y="0"/>
          <a:ext cx="0" cy="0"/>
          <a:chOff x="0" y="0"/>
          <a:chExt cx="0" cy="0"/>
        </a:xfrm>
      </p:grpSpPr>
      <p:sp>
        <p:nvSpPr>
          <p:cNvPr id="167" name="Google Shape;167;p9"/>
          <p:cNvSpPr txBox="1"/>
          <p:nvPr/>
        </p:nvSpPr>
        <p:spPr>
          <a:xfrm>
            <a:off x="62928" y="256539"/>
            <a:ext cx="8424072" cy="664869"/>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400"/>
              <a:buFont typeface="Arial"/>
              <a:buNone/>
            </a:pPr>
            <a:r>
              <a:rPr b="1" lang="en-CA" sz="2400">
                <a:solidFill>
                  <a:schemeClr val="dk1"/>
                </a:solidFill>
                <a:latin typeface="Arial"/>
                <a:ea typeface="Arial"/>
                <a:cs typeface="Arial"/>
                <a:sym typeface="Arial"/>
              </a:rPr>
              <a:t>Central and Eastern Canada, Western Greenland</a:t>
            </a:r>
            <a:endParaRPr/>
          </a:p>
          <a:p>
            <a:pPr indent="0" lvl="0" marL="0" marR="0" rtl="0" algn="ctr">
              <a:spcBef>
                <a:spcPts val="0"/>
              </a:spcBef>
              <a:spcAft>
                <a:spcPts val="0"/>
              </a:spcAft>
              <a:buClr>
                <a:schemeClr val="dk1"/>
              </a:buClr>
              <a:buSzPts val="2400"/>
              <a:buFont typeface="Arial"/>
              <a:buNone/>
            </a:pPr>
            <a:r>
              <a:rPr b="1" lang="en-CA" sz="2400" cap="small">
                <a:solidFill>
                  <a:schemeClr val="dk1"/>
                </a:solidFill>
                <a:latin typeface="Arial"/>
                <a:ea typeface="Arial"/>
                <a:cs typeface="Arial"/>
                <a:sym typeface="Arial"/>
              </a:rPr>
              <a:t>Risks and Impacts</a:t>
            </a:r>
            <a:r>
              <a:rPr b="1" lang="en-CA" sz="2400">
                <a:solidFill>
                  <a:schemeClr val="dk1"/>
                </a:solidFill>
                <a:latin typeface="Arial"/>
                <a:ea typeface="Arial"/>
                <a:cs typeface="Arial"/>
                <a:sym typeface="Arial"/>
              </a:rPr>
              <a:t> </a:t>
            </a:r>
            <a:endParaRPr b="1" sz="2400">
              <a:solidFill>
                <a:schemeClr val="dk1"/>
              </a:solidFill>
              <a:latin typeface="Arial"/>
              <a:ea typeface="Arial"/>
              <a:cs typeface="Arial"/>
              <a:sym typeface="Arial"/>
            </a:endParaRPr>
          </a:p>
        </p:txBody>
      </p:sp>
      <p:sp>
        <p:nvSpPr>
          <p:cNvPr id="168" name="Google Shape;168;p9"/>
          <p:cNvSpPr txBox="1"/>
          <p:nvPr/>
        </p:nvSpPr>
        <p:spPr>
          <a:xfrm>
            <a:off x="882000" y="1314000"/>
            <a:ext cx="7875000" cy="480131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Wildfires: Above-normal temperatures and drier than normal conditions forecasted for Labrador may lead to an increased threat of wildfires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River flooding: </a:t>
            </a:r>
            <a:endParaRPr/>
          </a:p>
          <a:p>
            <a:pPr indent="-285750" lvl="1" marL="7429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Wetter conditions forecasted may increase the threat of river flooding in Nunavut’s Qikiqtaaluk region.</a:t>
            </a:r>
            <a:endParaRPr/>
          </a:p>
          <a:p>
            <a:pPr indent="-285750" lvl="1" marL="742950" marR="0" rtl="0" algn="l">
              <a:spcBef>
                <a:spcPts val="0"/>
              </a:spcBef>
              <a:spcAft>
                <a:spcPts val="0"/>
              </a:spcAft>
              <a:buClr>
                <a:schemeClr val="dk1"/>
              </a:buClr>
              <a:buSzPts val="1800"/>
              <a:buFont typeface="Arial"/>
              <a:buChar char="•"/>
            </a:pPr>
            <a:r>
              <a:rPr b="0" i="0" lang="en-CA" sz="1800" u="none" cap="none" strike="noStrike">
                <a:solidFill>
                  <a:schemeClr val="dk1"/>
                </a:solidFill>
                <a:latin typeface="Arial"/>
                <a:ea typeface="Arial"/>
                <a:cs typeface="Arial"/>
                <a:sym typeface="Arial"/>
              </a:rPr>
              <a:t>Below-normal snowfall throughout the winter and spring should reduce the risk of flooding this year in Labrador.</a:t>
            </a:r>
            <a:endParaRPr b="0" i="0" sz="1800" u="none" cap="none" strike="noStrike">
              <a:solidFill>
                <a:schemeClr val="dk1"/>
              </a:solidFill>
              <a:latin typeface="Arial"/>
              <a:ea typeface="Arial"/>
              <a:cs typeface="Arial"/>
              <a:sym typeface="Arial"/>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Wildlife: Wetter conditions forecasted may lead to increased freezing rain in the early summer affecting wildlife foraging in Nunavut’s Qikiqtaaluk region.</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CA" sz="1800">
                <a:solidFill>
                  <a:schemeClr val="dk1"/>
                </a:solidFill>
                <a:latin typeface="Arial"/>
                <a:ea typeface="Arial"/>
                <a:cs typeface="Arial"/>
                <a:sym typeface="Arial"/>
              </a:rPr>
              <a:t>Hunting: Early sea-ice loss may result in a shorter season for sea ice-based subsistence hunting activities. </a:t>
            </a:r>
            <a:endParaRPr sz="1800">
              <a:solidFill>
                <a:schemeClr val="dk1"/>
              </a:solidFill>
              <a:latin typeface="Arial"/>
              <a:ea typeface="Arial"/>
              <a:cs typeface="Arial"/>
              <a:sym typeface="Arial"/>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2019-09-11T19:49:04Z</dcterms:created>
  <dc:creator>Gascon,Gabrielle [Edm]</dc:creator>
</cp:coreProperties>
</file>