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4" roundtripDataSignature="AMtx7mipiEwlqNopNL2SMKGWSsYwmkDm8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7CC2EFE-AC3C-47F6-93C1-C14A875F427E}">
  <a:tblStyle styleId="{57CC2EFE-AC3C-47F6-93C1-C14A875F427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22" Type="http://schemas.openxmlformats.org/officeDocument/2006/relationships/slide" Target="slides/slide15.xml"/><Relationship Id="rId10" Type="http://schemas.openxmlformats.org/officeDocument/2006/relationships/slide" Target="slides/slide3.xml"/><Relationship Id="rId21" Type="http://schemas.openxmlformats.org/officeDocument/2006/relationships/slide" Target="slides/slide14.xml"/><Relationship Id="rId13" Type="http://schemas.openxmlformats.org/officeDocument/2006/relationships/slide" Target="slides/slide6.xml"/><Relationship Id="rId24" Type="http://customschemas.google.com/relationships/presentationmetadata" Target="metadata"/><Relationship Id="rId12" Type="http://schemas.openxmlformats.org/officeDocument/2006/relationships/slide" Target="slides/slide5.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1.xml"/><Relationship Id="rId19" Type="http://schemas.openxmlformats.org/officeDocument/2006/relationships/slide" Target="slides/slide12.xml"/><Relationship Id="rId6" Type="http://schemas.openxmlformats.org/officeDocument/2006/relationships/slideMaster" Target="slideMasters/slideMaster2.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CA"/>
              <a:t>Precipitation during summer 2020 (June, July, and August) is forecast to be </a:t>
            </a:r>
            <a:endParaRPr/>
          </a:p>
          <a:p>
            <a:pPr indent="-171450" lvl="0" marL="171450" rtl="0" algn="l">
              <a:spcBef>
                <a:spcPts val="0"/>
              </a:spcBef>
              <a:spcAft>
                <a:spcPts val="0"/>
              </a:spcAft>
              <a:buClr>
                <a:schemeClr val="dk1"/>
              </a:buClr>
              <a:buSzPts val="1200"/>
              <a:buFont typeface="Arial"/>
              <a:buChar char="•"/>
            </a:pPr>
            <a:r>
              <a:rPr lang="en-CA"/>
              <a:t>above normal over Alaska, and portions and the Chukchi, Eastern Siberia, and northern Canadian region; the confidence of the forecast is low (light green areas). </a:t>
            </a:r>
            <a:endParaRPr/>
          </a:p>
          <a:p>
            <a:pPr indent="-171450" lvl="0" marL="171450" rtl="0" algn="l">
              <a:spcBef>
                <a:spcPts val="0"/>
              </a:spcBef>
              <a:spcAft>
                <a:spcPts val="0"/>
              </a:spcAft>
              <a:buClr>
                <a:schemeClr val="dk1"/>
              </a:buClr>
              <a:buSzPts val="1200"/>
              <a:buFont typeface="Arial"/>
              <a:buChar char="•"/>
            </a:pPr>
            <a:r>
              <a:rPr lang="en-CA"/>
              <a:t>below normal for a portion of Northern Atlantic; the confidence of the forecast is low  (light orange areas). </a:t>
            </a:r>
            <a:endParaRPr/>
          </a:p>
          <a:p>
            <a:pPr indent="-171450" lvl="0" marL="171450" rtl="0" algn="l">
              <a:spcBef>
                <a:spcPts val="0"/>
              </a:spcBef>
              <a:spcAft>
                <a:spcPts val="0"/>
              </a:spcAft>
              <a:buClr>
                <a:schemeClr val="dk1"/>
              </a:buClr>
              <a:buSzPts val="1200"/>
              <a:buFont typeface="Arial"/>
              <a:buChar char="•"/>
            </a:pPr>
            <a:r>
              <a:rPr lang="en-CA"/>
              <a:t>The multi-model ensemble did not agree over the remainder of the Arctic region (white areas).</a:t>
            </a:r>
            <a:endParaRPr/>
          </a:p>
        </p:txBody>
      </p:sp>
      <p:sp>
        <p:nvSpPr>
          <p:cNvPr id="192" name="Google Shape;19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CA"/>
              <a:t>2020 Sea ice extents were not at a minimum over the 40 year record, 2020 rebounded slightly but trends are still declining</a:t>
            </a:r>
            <a:endParaRPr/>
          </a:p>
        </p:txBody>
      </p:sp>
      <p:sp>
        <p:nvSpPr>
          <p:cNvPr id="207" name="Google Shape;20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lang="en-CA"/>
              <a:t>Normal ice extent in the Bering Sea, below normal was forecasted = low forecast accuracy</a:t>
            </a:r>
            <a:endParaRPr/>
          </a:p>
          <a:p>
            <a:pPr indent="-171450" lvl="0" marL="171450" marR="0" rtl="0" algn="l">
              <a:lnSpc>
                <a:spcPct val="100000"/>
              </a:lnSpc>
              <a:spcBef>
                <a:spcPts val="0"/>
              </a:spcBef>
              <a:spcAft>
                <a:spcPts val="0"/>
              </a:spcAft>
              <a:buClr>
                <a:schemeClr val="dk1"/>
              </a:buClr>
              <a:buSzPts val="1200"/>
              <a:buFont typeface="Arial"/>
              <a:buChar char="•"/>
            </a:pPr>
            <a:r>
              <a:rPr lang="en-CA"/>
              <a:t>Below to near normal ice extent for the Sea of Okhotsk, high forecast accuracy.  Normal surface pressure and air temperature patterns in the Bering and Sea of Okhotsk regions led to near normal ice coverages. </a:t>
            </a:r>
            <a:endParaRPr/>
          </a:p>
          <a:p>
            <a:pPr indent="-171450" lvl="0" marL="171450" marR="0" rtl="0" algn="l">
              <a:lnSpc>
                <a:spcPct val="100000"/>
              </a:lnSpc>
              <a:spcBef>
                <a:spcPts val="0"/>
              </a:spcBef>
              <a:spcAft>
                <a:spcPts val="0"/>
              </a:spcAft>
              <a:buClr>
                <a:schemeClr val="dk1"/>
              </a:buClr>
              <a:buSzPts val="1200"/>
              <a:buFont typeface="Arial"/>
              <a:buChar char="•"/>
            </a:pPr>
            <a:r>
              <a:rPr lang="en-CA"/>
              <a:t>Below normal ice extent in the Barents (low accuracy) and moderate accuracy for the Barents Sea.  Pronounced warm air temperature and low surface level pressure anomalies over these areas in winter 2019/20 restricted sea ice development, and ice expansion was slowed by the lack of deep, sustained cold and the presence of regular destructive wind events. </a:t>
            </a:r>
            <a:endParaRPr/>
          </a:p>
          <a:p>
            <a:pPr indent="-171450" lvl="0" marL="171450" rtl="0" algn="l">
              <a:spcBef>
                <a:spcPts val="0"/>
              </a:spcBef>
              <a:spcAft>
                <a:spcPts val="0"/>
              </a:spcAft>
              <a:buClr>
                <a:schemeClr val="dk1"/>
              </a:buClr>
              <a:buSzPts val="1200"/>
              <a:buFont typeface="Arial"/>
              <a:buChar char="•"/>
            </a:pPr>
            <a:r>
              <a:rPr lang="en-CA"/>
              <a:t>Moderate accuracy for the Labrador Sea.  Above normal air temperatures in Davis Strait and over the northern Labrador Coast suppressed ice growth during the past winter, leading to significantly lower ice export from these regions southward along the Labrador Coast and into the northwestern section of the Gulf of St. Lawrence. </a:t>
            </a:r>
            <a:endParaRPr/>
          </a:p>
          <a:p>
            <a:pPr indent="-171450" lvl="0" marL="171450" rtl="0" algn="l">
              <a:spcBef>
                <a:spcPts val="0"/>
              </a:spcBef>
              <a:spcAft>
                <a:spcPts val="0"/>
              </a:spcAft>
              <a:buClr>
                <a:schemeClr val="dk1"/>
              </a:buClr>
              <a:buSzPts val="1200"/>
              <a:buFont typeface="Arial"/>
              <a:buChar char="•"/>
            </a:pPr>
            <a:r>
              <a:rPr lang="en-CA"/>
              <a:t>High Accuracy for the Gulf of St. Lawrence. Near normal temperatures and a lack of sea ice from northern regions led to a lower than normal ice extent for the Gulf. </a:t>
            </a:r>
            <a:endParaRPr/>
          </a:p>
        </p:txBody>
      </p:sp>
      <p:sp>
        <p:nvSpPr>
          <p:cNvPr id="214" name="Google Shape;21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CA" sz="1200" u="none" cap="none" strike="noStrike">
                <a:solidFill>
                  <a:schemeClr val="dk1"/>
                </a:solidFill>
                <a:latin typeface="Arial"/>
                <a:ea typeface="Arial"/>
                <a:cs typeface="Arial"/>
                <a:sym typeface="Arial"/>
              </a:rPr>
              <a:t>These regions break-up details were covered in the non-technical regional presentation, but the consensus statement explains and shows you the model output for the entire circumpolar Canadian Arctic</a:t>
            </a:r>
            <a:endParaRPr b="0" i="0" sz="1200" u="none" cap="none" strike="noStrike">
              <a:solidFill>
                <a:schemeClr val="dk1"/>
              </a:solidFill>
              <a:latin typeface="Arial"/>
              <a:ea typeface="Arial"/>
              <a:cs typeface="Arial"/>
              <a:sym typeface="Arial"/>
            </a:endParaRPr>
          </a:p>
          <a:p>
            <a:pPr indent="0" lvl="0" marL="0" rtl="0" algn="l">
              <a:spcBef>
                <a:spcPts val="0"/>
              </a:spcBef>
              <a:spcAft>
                <a:spcPts val="0"/>
              </a:spcAft>
              <a:buNone/>
            </a:pPr>
            <a:r>
              <a:t/>
            </a:r>
            <a:endParaRPr b="0" i="0" sz="1200" u="none" cap="none" strike="noStrike">
              <a:solidFill>
                <a:schemeClr val="dk1"/>
              </a:solidFill>
              <a:latin typeface="Arial"/>
              <a:ea typeface="Arial"/>
              <a:cs typeface="Arial"/>
              <a:sym typeface="Arial"/>
            </a:endParaRPr>
          </a:p>
          <a:p>
            <a:pPr indent="0" lvl="0" marL="0" rtl="0" algn="l">
              <a:spcBef>
                <a:spcPts val="0"/>
              </a:spcBef>
              <a:spcAft>
                <a:spcPts val="0"/>
              </a:spcAft>
              <a:buNone/>
            </a:pPr>
            <a:r>
              <a:rPr b="0" i="0" lang="en-CA" sz="1200" u="none" cap="none" strike="noStrike">
                <a:solidFill>
                  <a:schemeClr val="dk1"/>
                </a:solidFill>
                <a:latin typeface="Arial"/>
                <a:ea typeface="Arial"/>
                <a:cs typeface="Arial"/>
                <a:sym typeface="Arial"/>
              </a:rPr>
              <a:t>“The Bering Sea ice break-up on the slide is already out of date: daily Bering Sea ice extent has been below 1981-2010 average since early March and is currently at about 75% of the 30-year median for this date. By the time of ACF-5, there is likely to be only limited ice remaining in the Bering Sea by late May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CA" sz="1200" u="none" cap="none" strike="noStrike">
                <a:solidFill>
                  <a:schemeClr val="dk1"/>
                </a:solidFill>
                <a:latin typeface="Arial"/>
                <a:ea typeface="Arial"/>
                <a:cs typeface="Arial"/>
                <a:sym typeface="Arial"/>
              </a:rPr>
              <a:t>Again, the sea-ice extent details were covered in the non-technical regional presentation, but the consensus statement explains and shows you the model output for the entire circumpolar Canadian Arctic</a:t>
            </a:r>
            <a:endParaRPr b="0" i="0" sz="1200" u="none" cap="none" strike="noStrike">
              <a:solidFill>
                <a:schemeClr val="dk1"/>
              </a:solidFill>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85e8d054ed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85e8d054e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g85e8d054e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C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CA"/>
              <a:t>The Winter 2020 temperature forecast was verified by comparing the forecast with meteorological observations and reanalysis technics to fill gaps in observations. </a:t>
            </a:r>
            <a:endParaRPr/>
          </a:p>
          <a:p>
            <a:pPr indent="0" lvl="0" marL="0" rtl="0" algn="l">
              <a:spcBef>
                <a:spcPts val="0"/>
              </a:spcBef>
              <a:spcAft>
                <a:spcPts val="0"/>
              </a:spcAft>
              <a:buNone/>
            </a:pPr>
            <a:r>
              <a:t/>
            </a:r>
            <a:endParaRPr/>
          </a:p>
          <a:p>
            <a:pPr indent="-171450" lvl="0" marL="171450" marR="0" rtl="0" algn="l">
              <a:lnSpc>
                <a:spcPct val="100000"/>
              </a:lnSpc>
              <a:spcBef>
                <a:spcPts val="0"/>
              </a:spcBef>
              <a:spcAft>
                <a:spcPts val="0"/>
              </a:spcAft>
              <a:buClr>
                <a:schemeClr val="dk1"/>
              </a:buClr>
              <a:buSzPts val="1200"/>
              <a:buFont typeface="Arial"/>
              <a:buChar char="•"/>
            </a:pPr>
            <a:r>
              <a:rPr lang="en-CA" sz="1200">
                <a:solidFill>
                  <a:schemeClr val="dk1"/>
                </a:solidFill>
                <a:latin typeface="Calibri"/>
                <a:ea typeface="Calibri"/>
                <a:cs typeface="Calibri"/>
                <a:sym typeface="Calibri"/>
              </a:rPr>
              <a:t>The observed near-normal temperatures over Alaska and the majority of Canada were not accurately forecast</a:t>
            </a:r>
            <a:endParaRPr/>
          </a:p>
          <a:p>
            <a:pPr indent="-171450" lvl="0" marL="171450" marR="0" rtl="0" algn="l">
              <a:lnSpc>
                <a:spcPct val="100000"/>
              </a:lnSpc>
              <a:spcBef>
                <a:spcPts val="0"/>
              </a:spcBef>
              <a:spcAft>
                <a:spcPts val="0"/>
              </a:spcAft>
              <a:buClr>
                <a:schemeClr val="dk1"/>
              </a:buClr>
              <a:buSzPts val="1200"/>
              <a:buFont typeface="Arial"/>
              <a:buChar char="•"/>
            </a:pPr>
            <a:r>
              <a:rPr lang="en-CA" sz="1200">
                <a:solidFill>
                  <a:schemeClr val="dk1"/>
                </a:solidFill>
                <a:latin typeface="Calibri"/>
                <a:ea typeface="Calibri"/>
                <a:cs typeface="Calibri"/>
                <a:sym typeface="Calibri"/>
              </a:rPr>
              <a:t>Above-normal surface air temperatures over the European, Eastern Siberia, Western Siberia, and Central Arctic regions were accurately forecast for the JFMA 2020 season.</a:t>
            </a:r>
            <a:endParaRPr/>
          </a:p>
          <a:p>
            <a:pPr indent="-171450" lvl="0" marL="171450" marR="0" rtl="0" algn="l">
              <a:lnSpc>
                <a:spcPct val="100000"/>
              </a:lnSpc>
              <a:spcBef>
                <a:spcPts val="0"/>
              </a:spcBef>
              <a:spcAft>
                <a:spcPts val="0"/>
              </a:spcAft>
              <a:buClr>
                <a:schemeClr val="dk1"/>
              </a:buClr>
              <a:buSzPts val="1200"/>
              <a:buFont typeface="Arial"/>
              <a:buChar char="•"/>
            </a:pPr>
            <a:r>
              <a:rPr lang="en-CA" sz="1200">
                <a:solidFill>
                  <a:schemeClr val="dk1"/>
                </a:solidFill>
                <a:latin typeface="Calibri"/>
                <a:ea typeface="Calibri"/>
                <a:cs typeface="Calibri"/>
                <a:sym typeface="Calibri"/>
              </a:rPr>
              <a:t>Over the Atlantic region, the forecast accuracies were variable but near-normal</a:t>
            </a:r>
            <a:endParaRPr/>
          </a:p>
          <a:p>
            <a:pPr indent="-171450" lvl="0" marL="171450" marR="0" rtl="0" algn="l">
              <a:lnSpc>
                <a:spcPct val="100000"/>
              </a:lnSpc>
              <a:spcBef>
                <a:spcPts val="0"/>
              </a:spcBef>
              <a:spcAft>
                <a:spcPts val="0"/>
              </a:spcAft>
              <a:buClr>
                <a:schemeClr val="dk1"/>
              </a:buClr>
              <a:buSzPts val="1200"/>
              <a:buFont typeface="Arial"/>
              <a:buChar char="•"/>
            </a:pPr>
            <a:r>
              <a:rPr lang="en-CA" sz="1200">
                <a:solidFill>
                  <a:schemeClr val="dk1"/>
                </a:solidFill>
                <a:latin typeface="Calibri"/>
                <a:ea typeface="Calibri"/>
                <a:cs typeface="Calibri"/>
                <a:sym typeface="Calibri"/>
              </a:rPr>
              <a:t>Temperatures over Iceland and parts of Greenland were accurately forecast. </a:t>
            </a:r>
            <a:endParaRPr/>
          </a:p>
          <a:p>
            <a:pPr indent="-171450" lvl="0" marL="171450" marR="0" rtl="0" algn="l">
              <a:lnSpc>
                <a:spcPct val="100000"/>
              </a:lnSpc>
              <a:spcBef>
                <a:spcPts val="0"/>
              </a:spcBef>
              <a:spcAft>
                <a:spcPts val="0"/>
              </a:spcAft>
              <a:buClr>
                <a:schemeClr val="dk1"/>
              </a:buClr>
              <a:buSzPts val="1200"/>
              <a:buFont typeface="Arial"/>
              <a:buChar char="•"/>
            </a:pPr>
            <a:r>
              <a:rPr lang="en-CA" sz="1200">
                <a:solidFill>
                  <a:schemeClr val="dk1"/>
                </a:solidFill>
                <a:latin typeface="Calibri"/>
                <a:ea typeface="Calibri"/>
                <a:cs typeface="Calibri"/>
                <a:sym typeface="Calibri"/>
              </a:rPr>
              <a:t>The observed below-normal temperatures over the Norwegian Sea and parts of Greenland were not accurately forecast. </a:t>
            </a:r>
            <a:endParaRPr/>
          </a:p>
          <a:p>
            <a:pPr indent="-171450" lvl="0" marL="171450" marR="0" rtl="0" algn="l">
              <a:lnSpc>
                <a:spcPct val="100000"/>
              </a:lnSpc>
              <a:spcBef>
                <a:spcPts val="0"/>
              </a:spcBef>
              <a:spcAft>
                <a:spcPts val="0"/>
              </a:spcAft>
              <a:buClr>
                <a:schemeClr val="dk1"/>
              </a:buClr>
              <a:buSzPts val="1200"/>
              <a:buFont typeface="Arial"/>
              <a:buChar char="•"/>
            </a:pPr>
            <a:r>
              <a:rPr lang="en-CA" sz="1200">
                <a:solidFill>
                  <a:schemeClr val="dk1"/>
                </a:solidFill>
                <a:latin typeface="Calibri"/>
                <a:ea typeface="Calibri"/>
                <a:cs typeface="Calibri"/>
                <a:sym typeface="Calibri"/>
              </a:rPr>
              <a:t>As a general conclusion, the multi-model ensemble forecast was accurate for approximately 50-60% of the Arctic territory.</a:t>
            </a:r>
            <a:endParaRPr/>
          </a:p>
          <a:p>
            <a:pPr indent="0" lvl="0" marL="0" rtl="0" algn="l">
              <a:spcBef>
                <a:spcPts val="0"/>
              </a:spcBef>
              <a:spcAft>
                <a:spcPts val="0"/>
              </a:spcAft>
              <a:buNone/>
            </a:pPr>
            <a:r>
              <a:t/>
            </a:r>
            <a:endParaRPr/>
          </a:p>
        </p:txBody>
      </p:sp>
      <p:sp>
        <p:nvSpPr>
          <p:cNvPr id="161" name="Google Shape;16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CA" sz="1200">
                <a:solidFill>
                  <a:schemeClr val="dk1"/>
                </a:solidFill>
                <a:latin typeface="Calibri"/>
                <a:ea typeface="Calibri"/>
                <a:cs typeface="Calibri"/>
                <a:sym typeface="Calibri"/>
              </a:rPr>
              <a:t>Surface air temperatures during summer 2020 (June, July, and August 2020) are forecast to be above normal across the majority of the Arctic regions (orange and red areas in Figure). </a:t>
            </a:r>
            <a:endParaRPr/>
          </a:p>
          <a:p>
            <a:pPr indent="-171450" lvl="0" marL="171450" rtl="0" algn="l">
              <a:spcBef>
                <a:spcPts val="0"/>
              </a:spcBef>
              <a:spcAft>
                <a:spcPts val="0"/>
              </a:spcAft>
              <a:buClr>
                <a:schemeClr val="dk1"/>
              </a:buClr>
              <a:buSzPts val="1200"/>
              <a:buFont typeface="Arial"/>
              <a:buChar char="•"/>
            </a:pPr>
            <a:r>
              <a:rPr lang="en-CA" sz="1200">
                <a:solidFill>
                  <a:schemeClr val="dk1"/>
                </a:solidFill>
                <a:latin typeface="Calibri"/>
                <a:ea typeface="Calibri"/>
                <a:cs typeface="Calibri"/>
                <a:sym typeface="Calibri"/>
              </a:rPr>
              <a:t>The confidence of the forecast is low to moderate over the majority of the continental Arctic (land areas) (yellow and orange areas in Figure), while  </a:t>
            </a:r>
            <a:endParaRPr/>
          </a:p>
          <a:p>
            <a:pPr indent="-171450" lvl="0" marL="171450" rtl="0" algn="l">
              <a:spcBef>
                <a:spcPts val="0"/>
              </a:spcBef>
              <a:spcAft>
                <a:spcPts val="0"/>
              </a:spcAft>
              <a:buClr>
                <a:schemeClr val="dk1"/>
              </a:buClr>
              <a:buSzPts val="1200"/>
              <a:buFont typeface="Arial"/>
              <a:buChar char="•"/>
            </a:pPr>
            <a:r>
              <a:rPr lang="en-CA" sz="1200">
                <a:solidFill>
                  <a:schemeClr val="dk1"/>
                </a:solidFill>
                <a:latin typeface="Calibri"/>
                <a:ea typeface="Calibri"/>
                <a:cs typeface="Calibri"/>
                <a:sym typeface="Calibri"/>
              </a:rPr>
              <a:t>Forecast confidences are high for the maritime parts of the Atlantic region, the Bering Sea, and a portion of the Barents and Kara Seas (dark red areas). </a:t>
            </a:r>
            <a:endParaRPr/>
          </a:p>
          <a:p>
            <a:pPr indent="-171450" lvl="0" marL="171450" rtl="0" algn="l">
              <a:spcBef>
                <a:spcPts val="0"/>
              </a:spcBef>
              <a:spcAft>
                <a:spcPts val="0"/>
              </a:spcAft>
              <a:buClr>
                <a:schemeClr val="dk1"/>
              </a:buClr>
              <a:buSzPts val="1200"/>
              <a:buFont typeface="Arial"/>
              <a:buChar char="•"/>
            </a:pPr>
            <a:r>
              <a:rPr lang="en-CA" sz="1200">
                <a:solidFill>
                  <a:schemeClr val="dk1"/>
                </a:solidFill>
                <a:latin typeface="Calibri"/>
                <a:ea typeface="Calibri"/>
                <a:cs typeface="Calibri"/>
                <a:sym typeface="Calibri"/>
              </a:rPr>
              <a:t>The multi-model ensemble did not agree over a few maritime areas across the Arctic (white areas).</a:t>
            </a:r>
            <a:endParaRPr/>
          </a:p>
          <a:p>
            <a:pPr indent="-171450" lvl="0" marL="171450" rtl="0" algn="l">
              <a:spcBef>
                <a:spcPts val="0"/>
              </a:spcBef>
              <a:spcAft>
                <a:spcPts val="0"/>
              </a:spcAft>
              <a:buClr>
                <a:schemeClr val="dk1"/>
              </a:buClr>
              <a:buSzPts val="1200"/>
              <a:buFont typeface="Arial"/>
              <a:buChar char="•"/>
            </a:pPr>
            <a:r>
              <a:rPr lang="en-CA" sz="1200">
                <a:solidFill>
                  <a:schemeClr val="dk1"/>
                </a:solidFill>
                <a:latin typeface="Calibri"/>
                <a:ea typeface="Calibri"/>
                <a:cs typeface="Calibri"/>
                <a:sym typeface="Calibri"/>
              </a:rPr>
              <a:t>Refer back to the non-technical presentation gave you more regional details using local expertise</a:t>
            </a:r>
            <a:endParaRPr/>
          </a:p>
        </p:txBody>
      </p:sp>
      <p:sp>
        <p:nvSpPr>
          <p:cNvPr id="168" name="Google Shape;16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CA" sz="1200">
                <a:solidFill>
                  <a:schemeClr val="dk1"/>
                </a:solidFill>
                <a:latin typeface="Calibri"/>
                <a:ea typeface="Calibri"/>
                <a:cs typeface="Calibri"/>
                <a:sym typeface="Calibri"/>
              </a:rPr>
              <a:t>The Winter 2020 precipitation forecast </a:t>
            </a:r>
            <a:r>
              <a:rPr lang="en-CA"/>
              <a:t>was verified by comparing the forecast with meteorological observations and reanalysis technics to fill gaps in observations. </a:t>
            </a:r>
            <a:endParaRPr/>
          </a:p>
          <a:p>
            <a:pPr indent="-171450" lvl="0" marL="171450" marR="0" rtl="0" algn="l">
              <a:lnSpc>
                <a:spcPct val="100000"/>
              </a:lnSpc>
              <a:spcBef>
                <a:spcPts val="0"/>
              </a:spcBef>
              <a:spcAft>
                <a:spcPts val="0"/>
              </a:spcAft>
              <a:buClr>
                <a:schemeClr val="dk1"/>
              </a:buClr>
              <a:buSzPts val="1200"/>
              <a:buFont typeface="Arial"/>
              <a:buChar char="•"/>
            </a:pPr>
            <a:r>
              <a:rPr lang="en-CA" sz="1200">
                <a:solidFill>
                  <a:schemeClr val="dk1"/>
                </a:solidFill>
                <a:latin typeface="Calibri"/>
                <a:ea typeface="Calibri"/>
                <a:cs typeface="Calibri"/>
                <a:sym typeface="Calibri"/>
              </a:rPr>
              <a:t>Above-normal precipitation over the majority of the Arctic were accurately forecast for the Winter 2020 season.</a:t>
            </a:r>
            <a:endParaRPr/>
          </a:p>
          <a:p>
            <a:pPr indent="-171450" lvl="0" marL="171450" marR="0" rtl="0" algn="l">
              <a:lnSpc>
                <a:spcPct val="100000"/>
              </a:lnSpc>
              <a:spcBef>
                <a:spcPts val="0"/>
              </a:spcBef>
              <a:spcAft>
                <a:spcPts val="0"/>
              </a:spcAft>
              <a:buClr>
                <a:schemeClr val="dk1"/>
              </a:buClr>
              <a:buSzPts val="1200"/>
              <a:buFont typeface="Arial"/>
              <a:buChar char="•"/>
            </a:pPr>
            <a:r>
              <a:rPr lang="en-CA" sz="1200">
                <a:solidFill>
                  <a:schemeClr val="dk1"/>
                </a:solidFill>
                <a:latin typeface="Calibri"/>
                <a:ea typeface="Calibri"/>
                <a:cs typeface="Calibri"/>
                <a:sym typeface="Calibri"/>
              </a:rPr>
              <a:t>The only exception was in the Chukchi area, where observed near-normal precipitation were inaccurately forecast. </a:t>
            </a:r>
            <a:endParaRPr/>
          </a:p>
          <a:p>
            <a:pPr indent="-171450" lvl="0" marL="171450" marR="0" rtl="0" algn="l">
              <a:lnSpc>
                <a:spcPct val="100000"/>
              </a:lnSpc>
              <a:spcBef>
                <a:spcPts val="0"/>
              </a:spcBef>
              <a:spcAft>
                <a:spcPts val="0"/>
              </a:spcAft>
              <a:buClr>
                <a:schemeClr val="dk1"/>
              </a:buClr>
              <a:buSzPts val="1200"/>
              <a:buFont typeface="Arial"/>
              <a:buChar char="•"/>
            </a:pPr>
            <a:r>
              <a:rPr lang="en-CA" sz="1200">
                <a:solidFill>
                  <a:schemeClr val="dk1"/>
                </a:solidFill>
                <a:latin typeface="Calibri"/>
                <a:ea typeface="Calibri"/>
                <a:cs typeface="Calibri"/>
                <a:sym typeface="Calibri"/>
              </a:rPr>
              <a:t>There was no agreement amongst the models over the Eastern Canada and Central Arctic region (predominance of white areas over those regions). </a:t>
            </a:r>
            <a:endParaRPr/>
          </a:p>
          <a:p>
            <a:pPr indent="-171450" lvl="0" marL="171450" marR="0" rtl="0" algn="l">
              <a:lnSpc>
                <a:spcPct val="100000"/>
              </a:lnSpc>
              <a:spcBef>
                <a:spcPts val="0"/>
              </a:spcBef>
              <a:spcAft>
                <a:spcPts val="0"/>
              </a:spcAft>
              <a:buClr>
                <a:schemeClr val="dk1"/>
              </a:buClr>
              <a:buSzPts val="1200"/>
              <a:buFont typeface="Arial"/>
              <a:buChar char="•"/>
            </a:pPr>
            <a:r>
              <a:rPr lang="en-CA" sz="1200">
                <a:solidFill>
                  <a:schemeClr val="dk1"/>
                </a:solidFill>
                <a:latin typeface="Calibri"/>
                <a:ea typeface="Calibri"/>
                <a:cs typeface="Calibri"/>
                <a:sym typeface="Calibri"/>
              </a:rPr>
              <a:t>As a general conclusion, the multi-model ensemble forecast was accurate for approximately 70% of the Arctic territory.</a:t>
            </a:r>
            <a:endParaRPr/>
          </a:p>
          <a:p>
            <a:pPr indent="-95250" lvl="0" marL="171450" rtl="0" algn="l">
              <a:spcBef>
                <a:spcPts val="0"/>
              </a:spcBef>
              <a:spcAft>
                <a:spcPts val="0"/>
              </a:spcAft>
              <a:buClr>
                <a:schemeClr val="dk1"/>
              </a:buClr>
              <a:buSzPts val="1200"/>
              <a:buFont typeface="Arial"/>
              <a:buNone/>
            </a:pPr>
            <a:r>
              <a:t/>
            </a:r>
            <a:endParaRPr/>
          </a:p>
        </p:txBody>
      </p:sp>
      <p:sp>
        <p:nvSpPr>
          <p:cNvPr id="185" name="Google Shape;18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8"/>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9"/>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9"/>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p:cSld name="Comparison">
    <p:spTree>
      <p:nvGrpSpPr>
        <p:cNvPr id="88" name="Shape 88"/>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solidFill>
          <a:schemeClr val="lt1"/>
        </a:solidFill>
      </p:bgPr>
    </p:bg>
    <p:spTree>
      <p:nvGrpSpPr>
        <p:cNvPr id="89" name="Shape 89"/>
        <p:cNvGrpSpPr/>
        <p:nvPr/>
      </p:nvGrpSpPr>
      <p:grpSpPr>
        <a:xfrm>
          <a:off x="0" y="0"/>
          <a:ext cx="0" cy="0"/>
          <a:chOff x="0" y="0"/>
          <a:chExt cx="0" cy="0"/>
        </a:xfrm>
      </p:grpSpPr>
      <p:pic>
        <p:nvPicPr>
          <p:cNvPr id="90" name="Google Shape;90;p30"/>
          <p:cNvPicPr preferRelativeResize="0"/>
          <p:nvPr/>
        </p:nvPicPr>
        <p:blipFill rotWithShape="1">
          <a:blip r:embed="rId2">
            <a:alphaModFix/>
          </a:blip>
          <a:srcRect b="0" l="0" r="0" t="0"/>
          <a:stretch/>
        </p:blipFill>
        <p:spPr>
          <a:xfrm>
            <a:off x="0" y="0"/>
            <a:ext cx="9144000" cy="6858000"/>
          </a:xfrm>
          <a:prstGeom prst="rect">
            <a:avLst/>
          </a:prstGeom>
          <a:noFill/>
          <a:ln>
            <a:noFill/>
          </a:ln>
        </p:spPr>
      </p:pic>
      <p:pic>
        <p:nvPicPr>
          <p:cNvPr descr="COM1016_corp_banner__03" id="91" name="Google Shape;91;p30"/>
          <p:cNvPicPr preferRelativeResize="0"/>
          <p:nvPr/>
        </p:nvPicPr>
        <p:blipFill rotWithShape="1">
          <a:blip r:embed="rId3">
            <a:alphaModFix/>
          </a:blip>
          <a:srcRect b="11967" l="0" r="0" t="0"/>
          <a:stretch/>
        </p:blipFill>
        <p:spPr>
          <a:xfrm>
            <a:off x="0" y="836613"/>
            <a:ext cx="9144000" cy="122396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92" name="Shape 92"/>
        <p:cNvGrpSpPr/>
        <p:nvPr/>
      </p:nvGrpSpPr>
      <p:grpSpPr>
        <a:xfrm>
          <a:off x="0" y="0"/>
          <a:ext cx="0" cy="0"/>
          <a:chOff x="0" y="0"/>
          <a:chExt cx="0" cy="0"/>
        </a:xfrm>
      </p:grpSpPr>
      <p:sp>
        <p:nvSpPr>
          <p:cNvPr id="93" name="Google Shape;93;p31"/>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1400"/>
              <a:buNone/>
              <a:defRPr b="1" i="0" sz="4000" u="none" cap="none" strike="noStrike">
                <a:solidFill>
                  <a:srgbClr val="3A601B"/>
                </a:solidFill>
                <a:latin typeface="Arial"/>
                <a:ea typeface="Arial"/>
                <a:cs typeface="Arial"/>
                <a:sym typeface="Arial"/>
              </a:defRPr>
            </a:lvl1pPr>
            <a:lvl2pPr lvl="1"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2pPr>
            <a:lvl3pPr lvl="2"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3pPr>
            <a:lvl4pPr lvl="3"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4pPr>
            <a:lvl5pPr lvl="4"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5pPr>
            <a:lvl6pPr lvl="5"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6pPr>
            <a:lvl7pPr lvl="6"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7pPr>
            <a:lvl8pPr lvl="7"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8pPr>
            <a:lvl9pPr lvl="8"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9pPr>
          </a:lstStyle>
          <a:p/>
        </p:txBody>
      </p:sp>
      <p:sp>
        <p:nvSpPr>
          <p:cNvPr id="94" name="Google Shape;94;p31"/>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00"/>
              </a:spcBef>
              <a:spcAft>
                <a:spcPts val="0"/>
              </a:spcAft>
              <a:buClr>
                <a:srgbClr val="FF0000"/>
              </a:buClr>
              <a:buSzPts val="2400"/>
              <a:buFont typeface="Arial"/>
              <a:buNone/>
              <a:defRPr b="0" i="0" sz="2000" u="none" cap="none" strike="noStrike">
                <a:solidFill>
                  <a:schemeClr val="dk1"/>
                </a:solidFill>
                <a:latin typeface="Arial"/>
                <a:ea typeface="Arial"/>
                <a:cs typeface="Arial"/>
                <a:sym typeface="Arial"/>
              </a:defRPr>
            </a:lvl1pPr>
            <a:lvl2pPr indent="-228600" lvl="1" marL="914400" marR="0" algn="l">
              <a:lnSpc>
                <a:spcPct val="100000"/>
              </a:lnSpc>
              <a:spcBef>
                <a:spcPts val="360"/>
              </a:spcBef>
              <a:spcAft>
                <a:spcPts val="0"/>
              </a:spcAft>
              <a:buClr>
                <a:srgbClr val="3A601B"/>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algn="l">
              <a:lnSpc>
                <a:spcPct val="100000"/>
              </a:lnSpc>
              <a:spcBef>
                <a:spcPts val="320"/>
              </a:spcBef>
              <a:spcAft>
                <a:spcPts val="0"/>
              </a:spcAft>
              <a:buClr>
                <a:srgbClr val="C8A200"/>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228600" lvl="5" marL="27432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228600" lvl="6" marL="32004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228600" lvl="7" marL="36576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228600" lvl="8" marL="41148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5" name="Shape 95"/>
        <p:cNvGrpSpPr/>
        <p:nvPr/>
      </p:nvGrpSpPr>
      <p:grpSpPr>
        <a:xfrm>
          <a:off x="0" y="0"/>
          <a:ext cx="0" cy="0"/>
          <a:chOff x="0" y="0"/>
          <a:chExt cx="0" cy="0"/>
        </a:xfrm>
      </p:grpSpPr>
      <p:sp>
        <p:nvSpPr>
          <p:cNvPr id="96" name="Google Shape;96;p32"/>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1pPr>
            <a:lvl2pPr lvl="1"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2pPr>
            <a:lvl3pPr lvl="2"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3pPr>
            <a:lvl4pPr lvl="3"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4pPr>
            <a:lvl5pPr lvl="4"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5pPr>
            <a:lvl6pPr lvl="5"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6pPr>
            <a:lvl7pPr lvl="6"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7pPr>
            <a:lvl8pPr lvl="7"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8pPr>
            <a:lvl9pPr lvl="8"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7" name="Shape 97"/>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Blank">
  <p:cSld name="1_Blank">
    <p:spTree>
      <p:nvGrpSpPr>
        <p:cNvPr id="98" name="Shape 98"/>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99" name="Shape 99"/>
        <p:cNvGrpSpPr/>
        <p:nvPr/>
      </p:nvGrpSpPr>
      <p:grpSpPr>
        <a:xfrm>
          <a:off x="0" y="0"/>
          <a:ext cx="0" cy="0"/>
          <a:chOff x="0" y="0"/>
          <a:chExt cx="0" cy="0"/>
        </a:xfrm>
      </p:grpSpPr>
      <p:sp>
        <p:nvSpPr>
          <p:cNvPr id="100" name="Google Shape;100;p35"/>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SzPts val="1400"/>
              <a:buNone/>
              <a:defRPr b="1" i="0" sz="2000" u="none" cap="none" strike="noStrike">
                <a:solidFill>
                  <a:srgbClr val="3A601B"/>
                </a:solidFill>
                <a:latin typeface="Arial"/>
                <a:ea typeface="Arial"/>
                <a:cs typeface="Arial"/>
                <a:sym typeface="Arial"/>
              </a:defRPr>
            </a:lvl1pPr>
            <a:lvl2pPr lvl="1"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2pPr>
            <a:lvl3pPr lvl="2"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3pPr>
            <a:lvl4pPr lvl="3"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4pPr>
            <a:lvl5pPr lvl="4"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5pPr>
            <a:lvl6pPr lvl="5"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6pPr>
            <a:lvl7pPr lvl="6"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7pPr>
            <a:lvl8pPr lvl="7"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8pPr>
            <a:lvl9pPr lvl="8"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9pPr>
          </a:lstStyle>
          <a:p/>
        </p:txBody>
      </p:sp>
      <p:sp>
        <p:nvSpPr>
          <p:cNvPr id="101" name="Google Shape;101;p35"/>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72440" lvl="0" marL="457200" marR="0" algn="l">
              <a:lnSpc>
                <a:spcPct val="100000"/>
              </a:lnSpc>
              <a:spcBef>
                <a:spcPts val="640"/>
              </a:spcBef>
              <a:spcAft>
                <a:spcPts val="0"/>
              </a:spcAft>
              <a:buClr>
                <a:srgbClr val="FF0000"/>
              </a:buClr>
              <a:buSzPts val="3840"/>
              <a:buFont typeface="Arial"/>
              <a:buChar char="•"/>
              <a:defRPr b="0" i="0" sz="3200" u="none" cap="none" strike="noStrike">
                <a:solidFill>
                  <a:schemeClr val="dk1"/>
                </a:solidFill>
                <a:latin typeface="Arial"/>
                <a:ea typeface="Arial"/>
                <a:cs typeface="Arial"/>
                <a:sym typeface="Arial"/>
              </a:defRPr>
            </a:lvl1pPr>
            <a:lvl2pPr indent="-406400" lvl="1" marL="914400" marR="0" algn="l">
              <a:lnSpc>
                <a:spcPct val="100000"/>
              </a:lnSpc>
              <a:spcBef>
                <a:spcPts val="560"/>
              </a:spcBef>
              <a:spcAft>
                <a:spcPts val="0"/>
              </a:spcAft>
              <a:buClr>
                <a:srgbClr val="3A601B"/>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algn="l">
              <a:lnSpc>
                <a:spcPct val="100000"/>
              </a:lnSpc>
              <a:spcBef>
                <a:spcPts val="480"/>
              </a:spcBef>
              <a:spcAft>
                <a:spcPts val="0"/>
              </a:spcAft>
              <a:buClr>
                <a:srgbClr val="C8A200"/>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2" name="Google Shape;102;p35"/>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rgbClr val="FF0000"/>
              </a:buClr>
              <a:buSzPts val="1680"/>
              <a:buFont typeface="Arial"/>
              <a:buNone/>
              <a:defRPr b="0" i="0" sz="1400" u="none" cap="none" strike="noStrike">
                <a:solidFill>
                  <a:schemeClr val="dk1"/>
                </a:solidFill>
                <a:latin typeface="Arial"/>
                <a:ea typeface="Arial"/>
                <a:cs typeface="Arial"/>
                <a:sym typeface="Arial"/>
              </a:defRPr>
            </a:lvl1pPr>
            <a:lvl2pPr indent="-228600" lvl="1" marL="914400" marR="0" algn="l">
              <a:lnSpc>
                <a:spcPct val="100000"/>
              </a:lnSpc>
              <a:spcBef>
                <a:spcPts val="240"/>
              </a:spcBef>
              <a:spcAft>
                <a:spcPts val="0"/>
              </a:spcAft>
              <a:buClr>
                <a:srgbClr val="3A601B"/>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algn="l">
              <a:lnSpc>
                <a:spcPct val="100000"/>
              </a:lnSpc>
              <a:spcBef>
                <a:spcPts val="200"/>
              </a:spcBef>
              <a:spcAft>
                <a:spcPts val="0"/>
              </a:spcAft>
              <a:buClr>
                <a:srgbClr val="C8A200"/>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03" name="Shape 103"/>
        <p:cNvGrpSpPr/>
        <p:nvPr/>
      </p:nvGrpSpPr>
      <p:grpSpPr>
        <a:xfrm>
          <a:off x="0" y="0"/>
          <a:ext cx="0" cy="0"/>
          <a:chOff x="0" y="0"/>
          <a:chExt cx="0" cy="0"/>
        </a:xfrm>
      </p:grpSpPr>
      <p:sp>
        <p:nvSpPr>
          <p:cNvPr id="104" name="Google Shape;104;p36"/>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SzPts val="1400"/>
              <a:buNone/>
              <a:defRPr b="1" i="0" sz="2000" u="none" cap="none" strike="noStrike">
                <a:solidFill>
                  <a:srgbClr val="3A601B"/>
                </a:solidFill>
                <a:latin typeface="Arial"/>
                <a:ea typeface="Arial"/>
                <a:cs typeface="Arial"/>
                <a:sym typeface="Arial"/>
              </a:defRPr>
            </a:lvl1pPr>
            <a:lvl2pPr lvl="1"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2pPr>
            <a:lvl3pPr lvl="2"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3pPr>
            <a:lvl4pPr lvl="3"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4pPr>
            <a:lvl5pPr lvl="4"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5pPr>
            <a:lvl6pPr lvl="5"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6pPr>
            <a:lvl7pPr lvl="6"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7pPr>
            <a:lvl8pPr lvl="7"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8pPr>
            <a:lvl9pPr lvl="8"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9pPr>
          </a:lstStyle>
          <a:p/>
        </p:txBody>
      </p:sp>
      <p:sp>
        <p:nvSpPr>
          <p:cNvPr id="105" name="Google Shape;105;p36"/>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640"/>
              </a:spcBef>
              <a:spcAft>
                <a:spcPts val="0"/>
              </a:spcAft>
              <a:buClr>
                <a:srgbClr val="FF0000"/>
              </a:buClr>
              <a:buSzPts val="384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rgbClr val="3A601B"/>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rgbClr val="C8A200"/>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06" name="Google Shape;106;p36"/>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rgbClr val="FF0000"/>
              </a:buClr>
              <a:buSzPts val="1680"/>
              <a:buFont typeface="Arial"/>
              <a:buNone/>
              <a:defRPr b="0" i="0" sz="1400" u="none" cap="none" strike="noStrike">
                <a:solidFill>
                  <a:schemeClr val="dk1"/>
                </a:solidFill>
                <a:latin typeface="Arial"/>
                <a:ea typeface="Arial"/>
                <a:cs typeface="Arial"/>
                <a:sym typeface="Arial"/>
              </a:defRPr>
            </a:lvl1pPr>
            <a:lvl2pPr indent="-228600" lvl="1" marL="914400" marR="0" algn="l">
              <a:lnSpc>
                <a:spcPct val="100000"/>
              </a:lnSpc>
              <a:spcBef>
                <a:spcPts val="240"/>
              </a:spcBef>
              <a:spcAft>
                <a:spcPts val="0"/>
              </a:spcAft>
              <a:buClr>
                <a:srgbClr val="3A601B"/>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algn="l">
              <a:lnSpc>
                <a:spcPct val="100000"/>
              </a:lnSpc>
              <a:spcBef>
                <a:spcPts val="200"/>
              </a:spcBef>
              <a:spcAft>
                <a:spcPts val="0"/>
              </a:spcAft>
              <a:buClr>
                <a:srgbClr val="C8A200"/>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07" name="Shape 107"/>
        <p:cNvGrpSpPr/>
        <p:nvPr/>
      </p:nvGrpSpPr>
      <p:grpSpPr>
        <a:xfrm>
          <a:off x="0" y="0"/>
          <a:ext cx="0" cy="0"/>
          <a:chOff x="0" y="0"/>
          <a:chExt cx="0" cy="0"/>
        </a:xfrm>
      </p:grpSpPr>
      <p:sp>
        <p:nvSpPr>
          <p:cNvPr id="108" name="Google Shape;108;p3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1pPr>
            <a:lvl2pPr lvl="1"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2pPr>
            <a:lvl3pPr lvl="2"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3pPr>
            <a:lvl4pPr lvl="3"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4pPr>
            <a:lvl5pPr lvl="4"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5pPr>
            <a:lvl6pPr lvl="5"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6pPr>
            <a:lvl7pPr lvl="6"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7pPr>
            <a:lvl8pPr lvl="7"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8pPr>
            <a:lvl9pPr lvl="8"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9pPr>
          </a:lstStyle>
          <a:p/>
        </p:txBody>
      </p:sp>
      <p:sp>
        <p:nvSpPr>
          <p:cNvPr id="109" name="Google Shape;109;p37"/>
          <p:cNvSpPr txBox="1"/>
          <p:nvPr>
            <p:ph idx="1" type="body"/>
          </p:nvPr>
        </p:nvSpPr>
        <p:spPr>
          <a:xfrm rot="5400000">
            <a:off x="2309018" y="-251619"/>
            <a:ext cx="4525963" cy="8229600"/>
          </a:xfrm>
          <a:prstGeom prst="rect">
            <a:avLst/>
          </a:prstGeom>
          <a:noFill/>
          <a:ln>
            <a:noFill/>
          </a:ln>
        </p:spPr>
        <p:txBody>
          <a:bodyPr anchorCtr="0" anchor="t" bIns="91425" lIns="91425" spcFirstLastPara="1" rIns="91425" wrap="square" tIns="91425">
            <a:noAutofit/>
          </a:bodyPr>
          <a:lstStyle>
            <a:lvl1pPr indent="-411480" lvl="0" marL="457200" marR="0" algn="l">
              <a:lnSpc>
                <a:spcPct val="100000"/>
              </a:lnSpc>
              <a:spcBef>
                <a:spcPts val="480"/>
              </a:spcBef>
              <a:spcAft>
                <a:spcPts val="0"/>
              </a:spcAft>
              <a:buClr>
                <a:srgbClr val="FF0000"/>
              </a:buClr>
              <a:buSzPts val="2880"/>
              <a:buFont typeface="Arial"/>
              <a:buChar char="•"/>
              <a:defRPr b="0" i="0" sz="2400" u="none" cap="none" strike="noStrike">
                <a:solidFill>
                  <a:schemeClr val="dk1"/>
                </a:solidFill>
                <a:latin typeface="Arial"/>
                <a:ea typeface="Arial"/>
                <a:cs typeface="Arial"/>
                <a:sym typeface="Arial"/>
              </a:defRPr>
            </a:lvl1pPr>
            <a:lvl2pPr indent="-355600" lvl="1" marL="914400" marR="0" algn="l">
              <a:lnSpc>
                <a:spcPct val="100000"/>
              </a:lnSpc>
              <a:spcBef>
                <a:spcPts val="400"/>
              </a:spcBef>
              <a:spcAft>
                <a:spcPts val="0"/>
              </a:spcAft>
              <a:buClr>
                <a:srgbClr val="3A601B"/>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algn="l">
              <a:lnSpc>
                <a:spcPct val="100000"/>
              </a:lnSpc>
              <a:spcBef>
                <a:spcPts val="360"/>
              </a:spcBef>
              <a:spcAft>
                <a:spcPts val="0"/>
              </a:spcAft>
              <a:buClr>
                <a:srgbClr val="C8A200"/>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10" name="Shape 110"/>
        <p:cNvGrpSpPr/>
        <p:nvPr/>
      </p:nvGrpSpPr>
      <p:grpSpPr>
        <a:xfrm>
          <a:off x="0" y="0"/>
          <a:ext cx="0" cy="0"/>
          <a:chOff x="0" y="0"/>
          <a:chExt cx="0" cy="0"/>
        </a:xfrm>
      </p:grpSpPr>
      <p:sp>
        <p:nvSpPr>
          <p:cNvPr id="111" name="Google Shape;111;p38"/>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1pPr>
            <a:lvl2pPr lvl="1"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2pPr>
            <a:lvl3pPr lvl="2"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3pPr>
            <a:lvl4pPr lvl="3"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4pPr>
            <a:lvl5pPr lvl="4"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5pPr>
            <a:lvl6pPr lvl="5"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6pPr>
            <a:lvl7pPr lvl="6"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7pPr>
            <a:lvl8pPr lvl="7"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8pPr>
            <a:lvl9pPr lvl="8" marR="0" algn="l">
              <a:lnSpc>
                <a:spcPct val="100000"/>
              </a:lnSpc>
              <a:spcBef>
                <a:spcPts val="0"/>
              </a:spcBef>
              <a:spcAft>
                <a:spcPts val="0"/>
              </a:spcAft>
              <a:buSzPts val="1400"/>
              <a:buNone/>
              <a:defRPr b="1" i="0" sz="3600" u="none" cap="none" strike="noStrike">
                <a:solidFill>
                  <a:srgbClr val="3A601B"/>
                </a:solidFill>
                <a:latin typeface="Arial"/>
                <a:ea typeface="Arial"/>
                <a:cs typeface="Arial"/>
                <a:sym typeface="Arial"/>
              </a:defRPr>
            </a:lvl9pPr>
          </a:lstStyle>
          <a:p/>
        </p:txBody>
      </p:sp>
      <p:sp>
        <p:nvSpPr>
          <p:cNvPr id="112" name="Google Shape;112;p38"/>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411480" lvl="0" marL="457200" marR="0" algn="l">
              <a:lnSpc>
                <a:spcPct val="100000"/>
              </a:lnSpc>
              <a:spcBef>
                <a:spcPts val="480"/>
              </a:spcBef>
              <a:spcAft>
                <a:spcPts val="0"/>
              </a:spcAft>
              <a:buClr>
                <a:srgbClr val="FF0000"/>
              </a:buClr>
              <a:buSzPts val="2880"/>
              <a:buFont typeface="Arial"/>
              <a:buChar char="•"/>
              <a:defRPr b="0" i="0" sz="2400" u="none" cap="none" strike="noStrike">
                <a:solidFill>
                  <a:schemeClr val="dk1"/>
                </a:solidFill>
                <a:latin typeface="Arial"/>
                <a:ea typeface="Arial"/>
                <a:cs typeface="Arial"/>
                <a:sym typeface="Arial"/>
              </a:defRPr>
            </a:lvl1pPr>
            <a:lvl2pPr indent="-355600" lvl="1" marL="914400" marR="0" algn="l">
              <a:lnSpc>
                <a:spcPct val="100000"/>
              </a:lnSpc>
              <a:spcBef>
                <a:spcPts val="400"/>
              </a:spcBef>
              <a:spcAft>
                <a:spcPts val="0"/>
              </a:spcAft>
              <a:buClr>
                <a:srgbClr val="3A601B"/>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algn="l">
              <a:lnSpc>
                <a:spcPct val="100000"/>
              </a:lnSpc>
              <a:spcBef>
                <a:spcPts val="360"/>
              </a:spcBef>
              <a:spcAft>
                <a:spcPts val="0"/>
              </a:spcAft>
              <a:buClr>
                <a:srgbClr val="C8A200"/>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spTree>
      <p:nvGrpSpPr>
        <p:cNvPr id="113" name="Shape 113"/>
        <p:cNvGrpSpPr/>
        <p:nvPr/>
      </p:nvGrpSpPr>
      <p:grpSpPr>
        <a:xfrm>
          <a:off x="0" y="0"/>
          <a:ext cx="0" cy="0"/>
          <a:chOff x="0" y="0"/>
          <a:chExt cx="0" cy="0"/>
        </a:xfrm>
      </p:grpSpPr>
      <p:sp>
        <p:nvSpPr>
          <p:cNvPr id="114" name="Google Shape;114;p39"/>
          <p:cNvSpPr txBox="1"/>
          <p:nvPr>
            <p:ph type="ctrTitle"/>
          </p:nvPr>
        </p:nvSpPr>
        <p:spPr>
          <a:xfrm>
            <a:off x="1143000" y="1122363"/>
            <a:ext cx="6858000" cy="2387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39"/>
          <p:cNvSpPr txBox="1"/>
          <p:nvPr>
            <p:ph idx="1" type="subTitle"/>
          </p:nvPr>
        </p:nvSpPr>
        <p:spPr>
          <a:xfrm>
            <a:off x="1143000" y="3602038"/>
            <a:ext cx="6858000" cy="1655762"/>
          </a:xfrm>
          <a:prstGeom prst="rect">
            <a:avLst/>
          </a:prstGeom>
          <a:noFill/>
          <a:ln>
            <a:noFill/>
          </a:ln>
        </p:spPr>
        <p:txBody>
          <a:bodyPr anchorCtr="0" anchor="t" bIns="91425" lIns="91425" spcFirstLastPara="1" rIns="91425" wrap="square" tIns="91425">
            <a:noAutofit/>
          </a:bodyPr>
          <a:lstStyle>
            <a:lvl1pPr lvl="0" algn="ctr">
              <a:lnSpc>
                <a:spcPct val="100000"/>
              </a:lnSpc>
              <a:spcBef>
                <a:spcPts val="480"/>
              </a:spcBef>
              <a:spcAft>
                <a:spcPts val="0"/>
              </a:spcAft>
              <a:buSzPts val="2880"/>
              <a:buNone/>
              <a:defRPr sz="2400"/>
            </a:lvl1pPr>
            <a:lvl2pPr lvl="1" algn="ctr">
              <a:lnSpc>
                <a:spcPct val="100000"/>
              </a:lnSpc>
              <a:spcBef>
                <a:spcPts val="400"/>
              </a:spcBef>
              <a:spcAft>
                <a:spcPts val="0"/>
              </a:spcAft>
              <a:buSzPts val="2000"/>
              <a:buNone/>
              <a:defRPr sz="2000"/>
            </a:lvl2pPr>
            <a:lvl3pPr lvl="2" algn="ctr">
              <a:lnSpc>
                <a:spcPct val="100000"/>
              </a:lnSpc>
              <a:spcBef>
                <a:spcPts val="360"/>
              </a:spcBef>
              <a:spcAft>
                <a:spcPts val="0"/>
              </a:spcAft>
              <a:buSzPts val="1800"/>
              <a:buNone/>
              <a:defRPr sz="1800"/>
            </a:lvl3pPr>
            <a:lvl4pPr lvl="3" algn="ctr">
              <a:lnSpc>
                <a:spcPct val="100000"/>
              </a:lnSpc>
              <a:spcBef>
                <a:spcPts val="320"/>
              </a:spcBef>
              <a:spcAft>
                <a:spcPts val="0"/>
              </a:spcAft>
              <a:buSzPts val="1600"/>
              <a:buNone/>
              <a:defRPr sz="1600"/>
            </a:lvl4pPr>
            <a:lvl5pPr lvl="4" algn="ctr">
              <a:lnSpc>
                <a:spcPct val="100000"/>
              </a:lnSpc>
              <a:spcBef>
                <a:spcPts val="280"/>
              </a:spcBef>
              <a:spcAft>
                <a:spcPts val="0"/>
              </a:spcAft>
              <a:buSzPts val="1400"/>
              <a:buNone/>
              <a:defRPr sz="1600"/>
            </a:lvl5pPr>
            <a:lvl6pPr lvl="5" algn="ctr">
              <a:lnSpc>
                <a:spcPct val="100000"/>
              </a:lnSpc>
              <a:spcBef>
                <a:spcPts val="280"/>
              </a:spcBef>
              <a:spcAft>
                <a:spcPts val="0"/>
              </a:spcAft>
              <a:buSzPts val="1400"/>
              <a:buNone/>
              <a:defRPr sz="1600"/>
            </a:lvl6pPr>
            <a:lvl7pPr lvl="6" algn="ctr">
              <a:lnSpc>
                <a:spcPct val="100000"/>
              </a:lnSpc>
              <a:spcBef>
                <a:spcPts val="280"/>
              </a:spcBef>
              <a:spcAft>
                <a:spcPts val="0"/>
              </a:spcAft>
              <a:buSzPts val="1400"/>
              <a:buNone/>
              <a:defRPr sz="1600"/>
            </a:lvl7pPr>
            <a:lvl8pPr lvl="7" algn="ctr">
              <a:lnSpc>
                <a:spcPct val="100000"/>
              </a:lnSpc>
              <a:spcBef>
                <a:spcPts val="280"/>
              </a:spcBef>
              <a:spcAft>
                <a:spcPts val="0"/>
              </a:spcAft>
              <a:buSzPts val="1400"/>
              <a:buNone/>
              <a:defRPr sz="1600"/>
            </a:lvl8pPr>
            <a:lvl9pPr lvl="8" algn="ctr">
              <a:lnSpc>
                <a:spcPct val="100000"/>
              </a:lnSpc>
              <a:spcBef>
                <a:spcPts val="280"/>
              </a:spcBef>
              <a:spcAft>
                <a:spcPts val="0"/>
              </a:spcAft>
              <a:buSzPts val="1400"/>
              <a:buNone/>
              <a:defRPr sz="1600"/>
            </a:lvl9pPr>
          </a:lstStyle>
          <a:p/>
        </p:txBody>
      </p:sp>
      <p:sp>
        <p:nvSpPr>
          <p:cNvPr id="116" name="Google Shape;116;p3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7" name="Google Shape;117;p3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8" name="Google Shape;118;p39"/>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2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2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7"/>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8" name="Google Shape;68;p2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3.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84" name="Shape 84"/>
        <p:cNvGrpSpPr/>
        <p:nvPr/>
      </p:nvGrpSpPr>
      <p:grpSpPr>
        <a:xfrm>
          <a:off x="0" y="0"/>
          <a:ext cx="0" cy="0"/>
          <a:chOff x="0" y="0"/>
          <a:chExt cx="0" cy="0"/>
        </a:xfrm>
      </p:grpSpPr>
      <p:sp>
        <p:nvSpPr>
          <p:cNvPr id="85" name="Google Shape;85;p19"/>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1" i="0" sz="3600" u="none" cap="none" strike="noStrike">
                <a:solidFill>
                  <a:srgbClr val="3A601B"/>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3600" u="none" cap="none" strike="noStrike">
                <a:solidFill>
                  <a:srgbClr val="3A601B"/>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3600" u="none" cap="none" strike="noStrike">
                <a:solidFill>
                  <a:srgbClr val="3A601B"/>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3600" u="none" cap="none" strike="noStrike">
                <a:solidFill>
                  <a:srgbClr val="3A601B"/>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3600" u="none" cap="none" strike="noStrike">
                <a:solidFill>
                  <a:srgbClr val="3A601B"/>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3600" u="none" cap="none" strike="noStrike">
                <a:solidFill>
                  <a:srgbClr val="3A601B"/>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3600" u="none" cap="none" strike="noStrike">
                <a:solidFill>
                  <a:srgbClr val="3A601B"/>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3600" u="none" cap="none" strike="noStrike">
                <a:solidFill>
                  <a:srgbClr val="3A601B"/>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3600" u="none" cap="none" strike="noStrike">
                <a:solidFill>
                  <a:srgbClr val="3A601B"/>
                </a:solidFill>
                <a:latin typeface="Arial"/>
                <a:ea typeface="Arial"/>
                <a:cs typeface="Arial"/>
                <a:sym typeface="Arial"/>
              </a:defRPr>
            </a:lvl9pPr>
          </a:lstStyle>
          <a:p/>
        </p:txBody>
      </p:sp>
      <p:sp>
        <p:nvSpPr>
          <p:cNvPr id="86" name="Google Shape;86;p19"/>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411480" lvl="0" marL="457200" marR="0" rtl="0" algn="l">
              <a:lnSpc>
                <a:spcPct val="100000"/>
              </a:lnSpc>
              <a:spcBef>
                <a:spcPts val="480"/>
              </a:spcBef>
              <a:spcAft>
                <a:spcPts val="0"/>
              </a:spcAft>
              <a:buClr>
                <a:srgbClr val="FF0000"/>
              </a:buClr>
              <a:buSzPts val="288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400"/>
              </a:spcBef>
              <a:spcAft>
                <a:spcPts val="0"/>
              </a:spcAft>
              <a:buClr>
                <a:srgbClr val="3A601B"/>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rgbClr val="C8A200"/>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cxnSp>
        <p:nvCxnSpPr>
          <p:cNvPr id="87" name="Google Shape;87;p19"/>
          <p:cNvCxnSpPr/>
          <p:nvPr/>
        </p:nvCxnSpPr>
        <p:spPr>
          <a:xfrm>
            <a:off x="827088" y="1268413"/>
            <a:ext cx="8316912" cy="0"/>
          </a:xfrm>
          <a:prstGeom prst="straightConnector1">
            <a:avLst/>
          </a:prstGeom>
          <a:noFill/>
          <a:ln cap="flat" cmpd="sng" w="28575">
            <a:solidFill>
              <a:srgbClr val="3A601B"/>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hyperlink" Target="http://www.wmolc.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2.png"/><Relationship Id="rId5" Type="http://schemas.openxmlformats.org/officeDocument/2006/relationships/hyperlink" Target="https://arctic-rcc.org/ac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hyperlink" Target="https://meteoinfo.r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hyperlink" Target="http://www.wmolc.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hyperlink" Target="https://meteoinfo.r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
          <p:cNvSpPr txBox="1"/>
          <p:nvPr>
            <p:ph type="ctrTitle"/>
          </p:nvPr>
        </p:nvSpPr>
        <p:spPr>
          <a:xfrm>
            <a:off x="614512" y="1902441"/>
            <a:ext cx="82062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Arial"/>
              <a:buNone/>
            </a:pPr>
            <a:r>
              <a:rPr lang="en-CA" sz="3959"/>
              <a:t>Arctic Climate Forum</a:t>
            </a:r>
            <a:br>
              <a:rPr lang="en-CA" sz="3959"/>
            </a:br>
            <a:r>
              <a:rPr lang="en-CA" sz="3959"/>
              <a:t>May 2020</a:t>
            </a:r>
            <a:br>
              <a:rPr lang="en-CA" sz="3959"/>
            </a:br>
            <a:br>
              <a:rPr lang="en-CA" sz="3959"/>
            </a:br>
            <a:r>
              <a:rPr lang="en-CA" sz="3959"/>
              <a:t>Arctic Consensus Statement:</a:t>
            </a:r>
            <a:br>
              <a:rPr lang="en-CA" sz="3959"/>
            </a:br>
            <a:r>
              <a:rPr lang="en-CA" sz="3959"/>
              <a:t>Summary of Winter 2020 and </a:t>
            </a:r>
            <a:br>
              <a:rPr lang="en-CA" sz="3959"/>
            </a:br>
            <a:r>
              <a:rPr lang="en-CA" sz="3959"/>
              <a:t>Outlook for Summer 2020</a:t>
            </a:r>
            <a:endParaRPr sz="3959"/>
          </a:p>
        </p:txBody>
      </p:sp>
      <p:sp>
        <p:nvSpPr>
          <p:cNvPr id="124" name="Google Shape;124;p1"/>
          <p:cNvSpPr txBox="1"/>
          <p:nvPr>
            <p:ph idx="1" type="subTitle"/>
          </p:nvPr>
        </p:nvSpPr>
        <p:spPr>
          <a:xfrm>
            <a:off x="1371600" y="5713022"/>
            <a:ext cx="6912768" cy="127099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None/>
            </a:pPr>
            <a:r>
              <a:rPr lang="en-CA"/>
              <a:t>Arctic Regional Climate Center</a:t>
            </a:r>
            <a:endParaRPr/>
          </a:p>
        </p:txBody>
      </p:sp>
      <p:sp>
        <p:nvSpPr>
          <p:cNvPr id="125" name="Google Shape;125;p1"/>
          <p:cNvSpPr txBox="1"/>
          <p:nvPr/>
        </p:nvSpPr>
        <p:spPr>
          <a:xfrm>
            <a:off x="611560" y="188640"/>
            <a:ext cx="7772400" cy="1470025"/>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chemeClr val="dk1"/>
              </a:buClr>
              <a:buSzPts val="4290"/>
              <a:buFont typeface="Arial"/>
              <a:buNone/>
            </a:pPr>
            <a:r>
              <a:t/>
            </a:r>
            <a:endParaRPr b="0" i="0" sz="4290" u="sng" cap="none" strike="noStrike">
              <a:solidFill>
                <a:schemeClr val="dk1"/>
              </a:solidFill>
              <a:latin typeface="Arial"/>
              <a:ea typeface="Arial"/>
              <a:cs typeface="Arial"/>
              <a:sym typeface="Arial"/>
            </a:endParaRPr>
          </a:p>
        </p:txBody>
      </p:sp>
      <p:pic>
        <p:nvPicPr>
          <p:cNvPr descr="https://lh3.googleusercontent.com/9C5QmWrldp865nMX2HCO83C6TUpXb220VQY5Ty3XSyJybLcVJwqdZR3CKe29IGoAuKlHOCPJixsrO2UOADCNMCXDUvi6FORIjF7CoJvYMaXZJrdMFROqhMoN8rWbrdBK-JKhsTMjdXE" id="126" name="Google Shape;126;p1"/>
          <p:cNvPicPr preferRelativeResize="0"/>
          <p:nvPr/>
        </p:nvPicPr>
        <p:blipFill rotWithShape="1">
          <a:blip r:embed="rId3">
            <a:alphaModFix/>
          </a:blip>
          <a:srcRect b="0" l="0" r="0" t="0"/>
          <a:stretch/>
        </p:blipFill>
        <p:spPr>
          <a:xfrm>
            <a:off x="361950" y="5399645"/>
            <a:ext cx="1009650" cy="1123950"/>
          </a:xfrm>
          <a:prstGeom prst="rect">
            <a:avLst/>
          </a:prstGeom>
          <a:noFill/>
          <a:ln>
            <a:noFill/>
          </a:ln>
        </p:spPr>
      </p:pic>
      <p:pic>
        <p:nvPicPr>
          <p:cNvPr id="127" name="Google Shape;127;p1"/>
          <p:cNvPicPr preferRelativeResize="0"/>
          <p:nvPr/>
        </p:nvPicPr>
        <p:blipFill rotWithShape="1">
          <a:blip r:embed="rId4">
            <a:alphaModFix/>
          </a:blip>
          <a:srcRect b="0" l="0" r="0" t="0"/>
          <a:stretch/>
        </p:blipFill>
        <p:spPr>
          <a:xfrm>
            <a:off x="7380312" y="188640"/>
            <a:ext cx="1391206" cy="175184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9"/>
          <p:cNvSpPr/>
          <p:nvPr/>
        </p:nvSpPr>
        <p:spPr>
          <a:xfrm>
            <a:off x="972000" y="0"/>
            <a:ext cx="7016216" cy="964286"/>
          </a:xfrm>
          <a:prstGeom prst="rect">
            <a:avLst/>
          </a:prstGeom>
          <a:noFill/>
          <a:ln>
            <a:noFill/>
          </a:ln>
        </p:spPr>
        <p:txBody>
          <a:bodyPr anchorCtr="0" anchor="ctr" bIns="50775" lIns="91425" spcFirstLastPara="1" rIns="91425" wrap="square" tIns="203125">
            <a:spAutoFit/>
          </a:bodyPr>
          <a:lstStyle/>
          <a:p>
            <a:pPr indent="0" lvl="0" marL="0" marR="0" rtl="0" algn="l">
              <a:lnSpc>
                <a:spcPct val="100000"/>
              </a:lnSpc>
              <a:spcBef>
                <a:spcPts val="0"/>
              </a:spcBef>
              <a:spcAft>
                <a:spcPts val="0"/>
              </a:spcAft>
              <a:buClr>
                <a:schemeClr val="dk1"/>
              </a:buClr>
              <a:buSzPts val="2800"/>
              <a:buFont typeface="Arial"/>
              <a:buNone/>
            </a:pPr>
            <a:r>
              <a:rPr b="1" i="0" lang="en-CA" sz="2800" u="none" cap="none" strike="noStrike">
                <a:solidFill>
                  <a:schemeClr val="dk1"/>
                </a:solidFill>
                <a:latin typeface="Arial"/>
                <a:ea typeface="Arial"/>
                <a:cs typeface="Arial"/>
                <a:sym typeface="Arial"/>
              </a:rPr>
              <a:t>PRECIPITATION: Outlook Summer 2020</a:t>
            </a:r>
            <a:endParaRPr b="1" i="0" sz="28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95" name="Google Shape;195;p9"/>
          <p:cNvPicPr preferRelativeResize="0"/>
          <p:nvPr/>
        </p:nvPicPr>
        <p:blipFill rotWithShape="1">
          <a:blip r:embed="rId3">
            <a:alphaModFix/>
          </a:blip>
          <a:srcRect b="0" l="0" r="0" t="0"/>
          <a:stretch/>
        </p:blipFill>
        <p:spPr>
          <a:xfrm>
            <a:off x="837000" y="639000"/>
            <a:ext cx="7470000" cy="5265000"/>
          </a:xfrm>
          <a:prstGeom prst="rect">
            <a:avLst/>
          </a:prstGeom>
          <a:noFill/>
          <a:ln cap="flat" cmpd="sng" w="9525">
            <a:solidFill>
              <a:schemeClr val="dk1"/>
            </a:solidFill>
            <a:prstDash val="solid"/>
            <a:round/>
            <a:headEnd len="sm" w="sm" type="none"/>
            <a:tailEnd len="sm" w="sm" type="none"/>
          </a:ln>
        </p:spPr>
      </p:pic>
      <p:sp>
        <p:nvSpPr>
          <p:cNvPr id="196" name="Google Shape;196;p9"/>
          <p:cNvSpPr txBox="1"/>
          <p:nvPr/>
        </p:nvSpPr>
        <p:spPr>
          <a:xfrm>
            <a:off x="837000" y="5930336"/>
            <a:ext cx="7470000" cy="738664"/>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CA" sz="1400">
                <a:solidFill>
                  <a:schemeClr val="dk1"/>
                </a:solidFill>
                <a:latin typeface="Arial"/>
                <a:ea typeface="Arial"/>
                <a:cs typeface="Arial"/>
                <a:sym typeface="Arial"/>
              </a:rPr>
              <a:t>Multi model ensemble probability forecast for precipitation for JJA 2020. Green indicates wetter conditions, orange  drier conditions and white, no agreement amongst the models. Source: </a:t>
            </a:r>
            <a:r>
              <a:rPr lang="en-CA" sz="1400" u="sng">
                <a:solidFill>
                  <a:schemeClr val="dk1"/>
                </a:solidFill>
                <a:latin typeface="Arial"/>
                <a:ea typeface="Arial"/>
                <a:cs typeface="Arial"/>
                <a:sym typeface="Arial"/>
                <a:hlinkClick r:id="rId4"/>
              </a:rPr>
              <a:t>www.wmolc.org</a:t>
            </a:r>
            <a:r>
              <a:rPr lang="en-CA" sz="1400">
                <a:solidFill>
                  <a:schemeClr val="dk1"/>
                </a:solidFill>
                <a:latin typeface="Arial"/>
                <a:ea typeface="Arial"/>
                <a:cs typeface="Arial"/>
                <a:sym typeface="Arial"/>
              </a:rPr>
              <a:t>.</a:t>
            </a:r>
            <a:endParaRPr sz="14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pic>
        <p:nvPicPr>
          <p:cNvPr id="201" name="Google Shape;201;p10"/>
          <p:cNvPicPr preferRelativeResize="0"/>
          <p:nvPr/>
        </p:nvPicPr>
        <p:blipFill rotWithShape="1">
          <a:blip r:embed="rId3">
            <a:alphaModFix/>
          </a:blip>
          <a:srcRect b="0" l="0" r="0" t="0"/>
          <a:stretch/>
        </p:blipFill>
        <p:spPr>
          <a:xfrm>
            <a:off x="345060" y="1134000"/>
            <a:ext cx="4860000" cy="4860000"/>
          </a:xfrm>
          <a:prstGeom prst="rect">
            <a:avLst/>
          </a:prstGeom>
          <a:noFill/>
          <a:ln>
            <a:noFill/>
          </a:ln>
        </p:spPr>
      </p:pic>
      <p:sp>
        <p:nvSpPr>
          <p:cNvPr id="202" name="Google Shape;202;p10"/>
          <p:cNvSpPr/>
          <p:nvPr/>
        </p:nvSpPr>
        <p:spPr>
          <a:xfrm>
            <a:off x="1152000" y="34290"/>
            <a:ext cx="7196201" cy="964286"/>
          </a:xfrm>
          <a:prstGeom prst="rect">
            <a:avLst/>
          </a:prstGeom>
          <a:noFill/>
          <a:ln>
            <a:noFill/>
          </a:ln>
        </p:spPr>
        <p:txBody>
          <a:bodyPr anchorCtr="0" anchor="ctr" bIns="50775" lIns="91425" spcFirstLastPara="1" rIns="91425" wrap="square" tIns="203125">
            <a:spAutoFit/>
          </a:bodyPr>
          <a:lstStyle/>
          <a:p>
            <a:pPr indent="0" lvl="0" marL="0" marR="0" rtl="0" algn="l">
              <a:lnSpc>
                <a:spcPct val="100000"/>
              </a:lnSpc>
              <a:spcBef>
                <a:spcPts val="0"/>
              </a:spcBef>
              <a:spcAft>
                <a:spcPts val="0"/>
              </a:spcAft>
              <a:buClr>
                <a:schemeClr val="dk1"/>
              </a:buClr>
              <a:buSzPts val="2800"/>
              <a:buFont typeface="Arial"/>
              <a:buNone/>
            </a:pPr>
            <a:r>
              <a:rPr b="1" i="0" lang="en-CA" sz="2800" u="none" cap="none" strike="noStrike">
                <a:solidFill>
                  <a:schemeClr val="dk1"/>
                </a:solidFill>
                <a:latin typeface="Arial"/>
                <a:ea typeface="Arial"/>
                <a:cs typeface="Arial"/>
                <a:sym typeface="Arial"/>
              </a:rPr>
              <a:t>Sea-Ice: From a Circumpolar</a:t>
            </a:r>
            <a:r>
              <a:rPr b="1" i="0" lang="en-CA" sz="2800" u="none" cap="none" strike="noStrike">
                <a:solidFill>
                  <a:schemeClr val="dk1"/>
                </a:solidFill>
                <a:latin typeface="Arial"/>
                <a:ea typeface="Arial"/>
                <a:cs typeface="Arial"/>
                <a:sym typeface="Arial"/>
              </a:rPr>
              <a:t> Perspective</a:t>
            </a:r>
            <a:endParaRPr b="1" i="0" sz="28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3" name="Google Shape;203;p10"/>
          <p:cNvSpPr txBox="1"/>
          <p:nvPr/>
        </p:nvSpPr>
        <p:spPr>
          <a:xfrm>
            <a:off x="5472000" y="1404000"/>
            <a:ext cx="3447000"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800">
                <a:solidFill>
                  <a:schemeClr val="dk1"/>
                </a:solidFill>
                <a:latin typeface="Arial"/>
                <a:ea typeface="Arial"/>
                <a:cs typeface="Arial"/>
                <a:sym typeface="Arial"/>
              </a:rPr>
              <a:t>Maximum sea-ice extent, volume and thickness is normally reached each year in the Arctic during the month of March.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CA" sz="1800">
                <a:solidFill>
                  <a:schemeClr val="dk1"/>
                </a:solidFill>
                <a:latin typeface="Arial"/>
                <a:ea typeface="Arial"/>
                <a:cs typeface="Arial"/>
                <a:sym typeface="Arial"/>
              </a:rPr>
              <a:t>The forecast for March 2020 sea ice extent was based on output from CanSIPSv2, an MME of two climate models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pic>
        <p:nvPicPr>
          <p:cNvPr id="209" name="Google Shape;209;p11"/>
          <p:cNvPicPr preferRelativeResize="0"/>
          <p:nvPr/>
        </p:nvPicPr>
        <p:blipFill rotWithShape="1">
          <a:blip r:embed="rId3">
            <a:alphaModFix/>
          </a:blip>
          <a:srcRect b="0" l="0" r="0" t="0"/>
          <a:stretch/>
        </p:blipFill>
        <p:spPr>
          <a:xfrm>
            <a:off x="836832" y="909000"/>
            <a:ext cx="7380000" cy="5131891"/>
          </a:xfrm>
          <a:prstGeom prst="rect">
            <a:avLst/>
          </a:prstGeom>
          <a:noFill/>
          <a:ln cap="flat" cmpd="sng" w="9525">
            <a:solidFill>
              <a:schemeClr val="dk1"/>
            </a:solidFill>
            <a:prstDash val="solid"/>
            <a:round/>
            <a:headEnd len="sm" w="sm" type="none"/>
            <a:tailEnd len="sm" w="sm" type="none"/>
          </a:ln>
        </p:spPr>
      </p:pic>
      <p:sp>
        <p:nvSpPr>
          <p:cNvPr id="210" name="Google Shape;210;p11"/>
          <p:cNvSpPr/>
          <p:nvPr/>
        </p:nvSpPr>
        <p:spPr>
          <a:xfrm>
            <a:off x="342000" y="-55286"/>
            <a:ext cx="8369664" cy="964286"/>
          </a:xfrm>
          <a:prstGeom prst="rect">
            <a:avLst/>
          </a:prstGeom>
          <a:noFill/>
          <a:ln>
            <a:noFill/>
          </a:ln>
        </p:spPr>
        <p:txBody>
          <a:bodyPr anchorCtr="0" anchor="ctr" bIns="50775" lIns="91425" spcFirstLastPara="1" rIns="91425" wrap="square" tIns="203125">
            <a:spAutoFit/>
          </a:bodyPr>
          <a:lstStyle/>
          <a:p>
            <a:pPr indent="0" lvl="0" marL="0" marR="0" rtl="0" algn="l">
              <a:lnSpc>
                <a:spcPct val="100000"/>
              </a:lnSpc>
              <a:spcBef>
                <a:spcPts val="0"/>
              </a:spcBef>
              <a:spcAft>
                <a:spcPts val="0"/>
              </a:spcAft>
              <a:buClr>
                <a:schemeClr val="dk1"/>
              </a:buClr>
              <a:buSzPts val="2800"/>
              <a:buFont typeface="Arial"/>
              <a:buNone/>
            </a:pPr>
            <a:r>
              <a:rPr b="1" i="0" lang="en-CA" sz="2800" u="none" cap="none" strike="noStrike">
                <a:solidFill>
                  <a:schemeClr val="dk1"/>
                </a:solidFill>
                <a:latin typeface="Arial"/>
                <a:ea typeface="Arial"/>
                <a:cs typeface="Arial"/>
                <a:sym typeface="Arial"/>
              </a:rPr>
              <a:t>SEA-ICE Extent: Observations from Winter 2020</a:t>
            </a:r>
            <a:endParaRPr b="1" i="0" sz="28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graphicFrame>
        <p:nvGraphicFramePr>
          <p:cNvPr id="216" name="Google Shape;216;p12"/>
          <p:cNvGraphicFramePr/>
          <p:nvPr/>
        </p:nvGraphicFramePr>
        <p:xfrm>
          <a:off x="837000" y="1494000"/>
          <a:ext cx="3000000" cy="3000000"/>
        </p:xfrm>
        <a:graphic>
          <a:graphicData uri="http://schemas.openxmlformats.org/drawingml/2006/table">
            <a:tbl>
              <a:tblPr>
                <a:noFill/>
                <a:tableStyleId>{57CC2EFE-AC3C-47F6-93C1-C14A875F427E}</a:tableStyleId>
              </a:tblPr>
              <a:tblGrid>
                <a:gridCol w="1530000"/>
                <a:gridCol w="1170000"/>
                <a:gridCol w="1530000"/>
                <a:gridCol w="1395000"/>
                <a:gridCol w="1575000"/>
              </a:tblGrid>
              <a:tr h="177800">
                <a:tc>
                  <a:txBody>
                    <a:bodyPr/>
                    <a:lstStyle/>
                    <a:p>
                      <a:pPr indent="18415" lvl="0" marL="0" marR="0" rtl="0" algn="l">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Regions </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CanSIPS Sea-Ice Forecast Confidence</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CanSIPS Sea-Ice Forecast</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Observed Ice Extent </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CanSIPS Sea-Ice Forecast Accuracy </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7800">
                <a:tc>
                  <a:txBody>
                    <a:bodyPr/>
                    <a:lstStyle/>
                    <a:p>
                      <a:pPr indent="0" lvl="0" marL="0" marR="0" rtl="0" algn="l">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Bering Sea</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l">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Low</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l">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Below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l">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l">
                        <a:lnSpc>
                          <a:spcPct val="115000"/>
                        </a:lnSpc>
                        <a:spcBef>
                          <a:spcPts val="0"/>
                        </a:spcBef>
                        <a:spcAft>
                          <a:spcPts val="0"/>
                        </a:spcAft>
                        <a:buNone/>
                      </a:pPr>
                      <a:r>
                        <a:rPr b="1" lang="en-CA" sz="1600" u="none" cap="none" strike="noStrike">
                          <a:solidFill>
                            <a:srgbClr val="000000"/>
                          </a:solidFill>
                          <a:latin typeface="Arial"/>
                          <a:ea typeface="Arial"/>
                          <a:cs typeface="Arial"/>
                          <a:sym typeface="Arial"/>
                        </a:rPr>
                        <a:t>Low</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r>
              <a:tr h="177800">
                <a:tc>
                  <a:txBody>
                    <a:bodyPr/>
                    <a:lstStyle/>
                    <a:p>
                      <a:pPr indent="0" lvl="0" marL="0" marR="0" rtl="0" algn="l">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Sea of Okhotsk</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Low</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Below to near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Below to near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1" lang="en-CA" sz="1600" u="none" cap="none" strike="noStrike">
                          <a:solidFill>
                            <a:srgbClr val="000000"/>
                          </a:solidFill>
                          <a:latin typeface="Arial"/>
                          <a:ea typeface="Arial"/>
                          <a:cs typeface="Arial"/>
                          <a:sym typeface="Arial"/>
                        </a:rPr>
                        <a:t>High</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7800">
                <a:tc>
                  <a:txBody>
                    <a:bodyPr/>
                    <a:lstStyle/>
                    <a:p>
                      <a:pPr indent="0" lvl="0" marL="0" marR="0" rtl="0" algn="l">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Barents Sea</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l">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Low</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l">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Near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l">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Below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l">
                        <a:lnSpc>
                          <a:spcPct val="115000"/>
                        </a:lnSpc>
                        <a:spcBef>
                          <a:spcPts val="0"/>
                        </a:spcBef>
                        <a:spcAft>
                          <a:spcPts val="0"/>
                        </a:spcAft>
                        <a:buNone/>
                      </a:pPr>
                      <a:r>
                        <a:rPr b="1" lang="en-CA" sz="1600" u="none" cap="none" strike="noStrike">
                          <a:solidFill>
                            <a:srgbClr val="000000"/>
                          </a:solidFill>
                          <a:latin typeface="Arial"/>
                          <a:ea typeface="Arial"/>
                          <a:cs typeface="Arial"/>
                          <a:sym typeface="Arial"/>
                        </a:rPr>
                        <a:t>Low</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r>
              <a:tr h="177800">
                <a:tc>
                  <a:txBody>
                    <a:bodyPr/>
                    <a:lstStyle/>
                    <a:p>
                      <a:pPr indent="0" lvl="0" marL="0" marR="0" rtl="0" algn="l">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Greenland Sea</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High</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Near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Below to near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1" lang="en-CA" sz="1600" u="none" cap="none" strike="noStrike">
                          <a:solidFill>
                            <a:srgbClr val="000000"/>
                          </a:solidFill>
                          <a:latin typeface="Arial"/>
                          <a:ea typeface="Arial"/>
                          <a:cs typeface="Arial"/>
                          <a:sym typeface="Arial"/>
                        </a:rPr>
                        <a:t>Moderate</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7800">
                <a:tc>
                  <a:txBody>
                    <a:bodyPr/>
                    <a:lstStyle/>
                    <a:p>
                      <a:pPr indent="0" lvl="0" marL="0" marR="0" rtl="0" algn="l">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Gulf of St. Lawrence</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l">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Low</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l">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Below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l">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Below to near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l">
                        <a:lnSpc>
                          <a:spcPct val="115000"/>
                        </a:lnSpc>
                        <a:spcBef>
                          <a:spcPts val="0"/>
                        </a:spcBef>
                        <a:spcAft>
                          <a:spcPts val="0"/>
                        </a:spcAft>
                        <a:buNone/>
                      </a:pPr>
                      <a:r>
                        <a:rPr b="1" lang="en-CA" sz="1600" u="none" cap="none" strike="noStrike">
                          <a:solidFill>
                            <a:srgbClr val="000000"/>
                          </a:solidFill>
                          <a:latin typeface="Arial"/>
                          <a:ea typeface="Arial"/>
                          <a:cs typeface="Arial"/>
                          <a:sym typeface="Arial"/>
                        </a:rPr>
                        <a:t>High</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r>
              <a:tr h="177800">
                <a:tc>
                  <a:txBody>
                    <a:bodyPr/>
                    <a:lstStyle/>
                    <a:p>
                      <a:pPr indent="0" lvl="0" marL="0" marR="0" rtl="0" algn="l">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Labrador Sea</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Moderate</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Below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Below to near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1" lang="en-CA" sz="1600" u="none" cap="none" strike="noStrike">
                          <a:solidFill>
                            <a:srgbClr val="000000"/>
                          </a:solidFill>
                          <a:latin typeface="Arial"/>
                          <a:ea typeface="Arial"/>
                          <a:cs typeface="Arial"/>
                          <a:sym typeface="Arial"/>
                        </a:rPr>
                        <a:t>Moderate</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17" name="Google Shape;217;p12"/>
          <p:cNvSpPr/>
          <p:nvPr/>
        </p:nvSpPr>
        <p:spPr>
          <a:xfrm>
            <a:off x="0" y="8827"/>
            <a:ext cx="9144000" cy="1395173"/>
          </a:xfrm>
          <a:prstGeom prst="rect">
            <a:avLst/>
          </a:prstGeom>
          <a:noFill/>
          <a:ln>
            <a:noFill/>
          </a:ln>
        </p:spPr>
        <p:txBody>
          <a:bodyPr anchorCtr="0" anchor="ctr" bIns="50775" lIns="91425" spcFirstLastPara="1" rIns="91425" wrap="square" tIns="203125">
            <a:spAutoFit/>
          </a:bodyPr>
          <a:lstStyle/>
          <a:p>
            <a:pPr indent="0" lvl="0" marL="0" marR="0" rtl="0" algn="ctr">
              <a:lnSpc>
                <a:spcPct val="100000"/>
              </a:lnSpc>
              <a:spcBef>
                <a:spcPts val="0"/>
              </a:spcBef>
              <a:spcAft>
                <a:spcPts val="0"/>
              </a:spcAft>
              <a:buClr>
                <a:schemeClr val="dk1"/>
              </a:buClr>
              <a:buSzPts val="2800"/>
              <a:buFont typeface="Arial"/>
              <a:buNone/>
            </a:pPr>
            <a:r>
              <a:rPr b="1" i="0" lang="en-CA" sz="2800" u="none" cap="none" strike="noStrike">
                <a:solidFill>
                  <a:schemeClr val="dk1"/>
                </a:solidFill>
                <a:latin typeface="Arial"/>
                <a:ea typeface="Arial"/>
                <a:cs typeface="Arial"/>
                <a:sym typeface="Arial"/>
              </a:rPr>
              <a:t>SEA-ICE: Winter 2020</a:t>
            </a:r>
            <a:endParaRPr/>
          </a:p>
          <a:p>
            <a:pPr indent="0" lvl="0" marL="0" marR="0" rtl="0" algn="ctr">
              <a:lnSpc>
                <a:spcPct val="100000"/>
              </a:lnSpc>
              <a:spcBef>
                <a:spcPts val="0"/>
              </a:spcBef>
              <a:spcAft>
                <a:spcPts val="0"/>
              </a:spcAft>
              <a:buClr>
                <a:schemeClr val="dk1"/>
              </a:buClr>
              <a:buSzPts val="2800"/>
              <a:buFont typeface="Arial"/>
              <a:buNone/>
            </a:pPr>
            <a:r>
              <a:rPr b="1" i="1" lang="en-CA" sz="2800" u="none" cap="none" strike="noStrike">
                <a:solidFill>
                  <a:schemeClr val="dk1"/>
                </a:solidFill>
                <a:latin typeface="Arial"/>
                <a:ea typeface="Arial"/>
                <a:cs typeface="Arial"/>
                <a:sym typeface="Arial"/>
              </a:rPr>
              <a:t>How</a:t>
            </a:r>
            <a:r>
              <a:rPr b="1" i="1" lang="en-CA" sz="2800" u="none" cap="none" strike="noStrike">
                <a:solidFill>
                  <a:schemeClr val="dk1"/>
                </a:solidFill>
                <a:latin typeface="Arial"/>
                <a:ea typeface="Arial"/>
                <a:cs typeface="Arial"/>
                <a:sym typeface="Arial"/>
              </a:rPr>
              <a:t> did the forecasts perform ?</a:t>
            </a:r>
            <a:endParaRPr b="1" i="1" sz="28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13"/>
          <p:cNvSpPr txBox="1"/>
          <p:nvPr>
            <p:ph idx="4294967295" type="title"/>
          </p:nvPr>
        </p:nvSpPr>
        <p:spPr>
          <a:xfrm>
            <a:off x="11687" y="15215"/>
            <a:ext cx="4286132" cy="1366865"/>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400"/>
              <a:buNone/>
            </a:pPr>
            <a:r>
              <a:rPr lang="en-CA" sz="2800">
                <a:solidFill>
                  <a:schemeClr val="dk1"/>
                </a:solidFill>
                <a:latin typeface="Arial"/>
                <a:ea typeface="Arial"/>
                <a:cs typeface="Arial"/>
                <a:sym typeface="Arial"/>
              </a:rPr>
              <a:t>SEA-ICE: </a:t>
            </a:r>
            <a:r>
              <a:rPr lang="en-CA" sz="2800">
                <a:solidFill>
                  <a:schemeClr val="dk1"/>
                </a:solidFill>
              </a:rPr>
              <a:t>Break-up Outlook 2020</a:t>
            </a:r>
            <a:endParaRPr sz="2800">
              <a:solidFill>
                <a:schemeClr val="dk1"/>
              </a:solidFill>
            </a:endParaRPr>
          </a:p>
        </p:txBody>
      </p:sp>
      <p:sp>
        <p:nvSpPr>
          <p:cNvPr id="223" name="Google Shape;223;p13"/>
          <p:cNvSpPr/>
          <p:nvPr/>
        </p:nvSpPr>
        <p:spPr>
          <a:xfrm>
            <a:off x="277" y="5995686"/>
            <a:ext cx="9143723" cy="86231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24" name="Google Shape;224;p13"/>
          <p:cNvSpPr txBox="1"/>
          <p:nvPr/>
        </p:nvSpPr>
        <p:spPr>
          <a:xfrm>
            <a:off x="1" y="6334780"/>
            <a:ext cx="9057714"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3"/>
          <p:cNvSpPr txBox="1"/>
          <p:nvPr/>
        </p:nvSpPr>
        <p:spPr>
          <a:xfrm>
            <a:off x="4245474" y="9000"/>
            <a:ext cx="4812242" cy="2031325"/>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CA" sz="1400" u="none" cap="none" strike="noStrike">
                <a:solidFill>
                  <a:srgbClr val="000000"/>
                </a:solidFill>
                <a:latin typeface="Arial"/>
                <a:ea typeface="Arial"/>
                <a:cs typeface="Arial"/>
                <a:sym typeface="Arial"/>
              </a:rPr>
              <a:t>What is Normal break-up?</a:t>
            </a:r>
            <a:endParaRPr/>
          </a:p>
          <a:p>
            <a:pPr indent="-285750" lvl="0" marL="285750" marR="0" rtl="0" algn="l">
              <a:lnSpc>
                <a:spcPct val="100000"/>
              </a:lnSpc>
              <a:spcBef>
                <a:spcPts val="0"/>
              </a:spcBef>
              <a:spcAft>
                <a:spcPts val="0"/>
              </a:spcAft>
              <a:buClr>
                <a:srgbClr val="000000"/>
              </a:buClr>
              <a:buSzPts val="1400"/>
              <a:buFont typeface="Arial"/>
              <a:buChar char="•"/>
            </a:pPr>
            <a:r>
              <a:rPr b="0" i="0" lang="en-CA" sz="1400" u="none" cap="none" strike="noStrike">
                <a:solidFill>
                  <a:srgbClr val="000000"/>
                </a:solidFill>
                <a:latin typeface="Arial"/>
                <a:ea typeface="Arial"/>
                <a:cs typeface="Arial"/>
                <a:sym typeface="Arial"/>
              </a:rPr>
              <a:t>The first day in a 10 day period when the ice concentration goes below 50%</a:t>
            </a:r>
            <a:endParaRPr/>
          </a:p>
          <a:p>
            <a:pPr indent="-285750" lvl="0" marL="285750" marR="0" rtl="0" algn="l">
              <a:lnSpc>
                <a:spcPct val="100000"/>
              </a:lnSpc>
              <a:spcBef>
                <a:spcPts val="0"/>
              </a:spcBef>
              <a:spcAft>
                <a:spcPts val="0"/>
              </a:spcAft>
              <a:buClr>
                <a:srgbClr val="000000"/>
              </a:buClr>
              <a:buSzPts val="1400"/>
              <a:buFont typeface="Arial"/>
              <a:buChar char="•"/>
            </a:pPr>
            <a:r>
              <a:rPr b="0" i="0" lang="en-CA" sz="1400" u="none" cap="none" strike="noStrike">
                <a:solidFill>
                  <a:srgbClr val="000000"/>
                </a:solidFill>
                <a:latin typeface="Arial"/>
                <a:ea typeface="Arial"/>
                <a:cs typeface="Arial"/>
                <a:sym typeface="Arial"/>
              </a:rPr>
              <a:t>based on climatological period (2009-2017)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CA" sz="1400" u="sng" cap="none" strike="noStrike">
                <a:solidFill>
                  <a:srgbClr val="000000"/>
                </a:solidFill>
                <a:latin typeface="Arial"/>
                <a:ea typeface="Arial"/>
                <a:cs typeface="Arial"/>
                <a:sym typeface="Arial"/>
              </a:rPr>
              <a:t>Break-Up Categories</a:t>
            </a:r>
            <a:r>
              <a:rPr b="1" i="0" lang="en-CA" sz="1400" u="none" cap="none" strike="noStrike">
                <a:solidFill>
                  <a:srgbClr val="000000"/>
                </a:solidFill>
                <a:latin typeface="Arial"/>
                <a:ea typeface="Arial"/>
                <a:cs typeface="Arial"/>
                <a:sym typeface="Arial"/>
              </a:rPr>
              <a:t>:</a:t>
            </a:r>
            <a:endParaRPr/>
          </a:p>
          <a:p>
            <a:pPr indent="-285750" lvl="0" marL="285750" marR="0" rtl="0" algn="l">
              <a:lnSpc>
                <a:spcPct val="100000"/>
              </a:lnSpc>
              <a:spcBef>
                <a:spcPts val="0"/>
              </a:spcBef>
              <a:spcAft>
                <a:spcPts val="0"/>
              </a:spcAft>
              <a:buClr>
                <a:srgbClr val="000000"/>
              </a:buClr>
              <a:buSzPts val="1400"/>
              <a:buFont typeface="Arial"/>
              <a:buChar char="•"/>
            </a:pPr>
            <a:r>
              <a:rPr b="0" i="0" lang="en-CA" sz="1400" u="none" cap="none" strike="noStrike">
                <a:solidFill>
                  <a:srgbClr val="000000"/>
                </a:solidFill>
                <a:latin typeface="Arial"/>
                <a:ea typeface="Arial"/>
                <a:cs typeface="Arial"/>
                <a:sym typeface="Arial"/>
              </a:rPr>
              <a:t>Late break-up</a:t>
            </a:r>
            <a:endParaRPr/>
          </a:p>
          <a:p>
            <a:pPr indent="-285750" lvl="0" marL="285750" marR="0" rtl="0" algn="l">
              <a:lnSpc>
                <a:spcPct val="100000"/>
              </a:lnSpc>
              <a:spcBef>
                <a:spcPts val="0"/>
              </a:spcBef>
              <a:spcAft>
                <a:spcPts val="0"/>
              </a:spcAft>
              <a:buClr>
                <a:srgbClr val="000000"/>
              </a:buClr>
              <a:buSzPts val="1400"/>
              <a:buFont typeface="Arial"/>
              <a:buChar char="•"/>
            </a:pPr>
            <a:r>
              <a:rPr b="0" i="0" lang="en-CA" sz="1400" u="none" cap="none" strike="noStrike">
                <a:solidFill>
                  <a:srgbClr val="000000"/>
                </a:solidFill>
                <a:latin typeface="Arial"/>
                <a:ea typeface="Arial"/>
                <a:cs typeface="Arial"/>
                <a:sym typeface="Arial"/>
              </a:rPr>
              <a:t>Near normal break-up </a:t>
            </a:r>
            <a:endParaRPr/>
          </a:p>
          <a:p>
            <a:pPr indent="-285750" lvl="0" marL="285750" marR="0" rtl="0" algn="l">
              <a:lnSpc>
                <a:spcPct val="100000"/>
              </a:lnSpc>
              <a:spcBef>
                <a:spcPts val="0"/>
              </a:spcBef>
              <a:spcAft>
                <a:spcPts val="0"/>
              </a:spcAft>
              <a:buClr>
                <a:srgbClr val="000000"/>
              </a:buClr>
              <a:buSzPts val="1400"/>
              <a:buFont typeface="Arial"/>
              <a:buChar char="•"/>
            </a:pPr>
            <a:r>
              <a:rPr b="0" i="0" lang="en-CA" sz="1400" u="none" cap="none" strike="noStrike">
                <a:solidFill>
                  <a:srgbClr val="000000"/>
                </a:solidFill>
                <a:latin typeface="Arial"/>
                <a:ea typeface="Arial"/>
                <a:cs typeface="Arial"/>
                <a:sym typeface="Arial"/>
              </a:rPr>
              <a:t>Early break-up</a:t>
            </a:r>
            <a:endParaRPr/>
          </a:p>
        </p:txBody>
      </p:sp>
      <p:graphicFrame>
        <p:nvGraphicFramePr>
          <p:cNvPr id="226" name="Google Shape;226;p13"/>
          <p:cNvGraphicFramePr/>
          <p:nvPr/>
        </p:nvGraphicFramePr>
        <p:xfrm>
          <a:off x="4145064" y="2055216"/>
          <a:ext cx="3000000" cy="3000000"/>
        </p:xfrm>
        <a:graphic>
          <a:graphicData uri="http://schemas.openxmlformats.org/drawingml/2006/table">
            <a:tbl>
              <a:tblPr>
                <a:noFill/>
                <a:tableStyleId>{57CC2EFE-AC3C-47F6-93C1-C14A875F427E}</a:tableStyleId>
              </a:tblPr>
              <a:tblGrid>
                <a:gridCol w="1188925"/>
                <a:gridCol w="1207125"/>
                <a:gridCol w="2516600"/>
              </a:tblGrid>
              <a:tr h="177800">
                <a:tc>
                  <a:txBody>
                    <a:bodyPr/>
                    <a:lstStyle/>
                    <a:p>
                      <a:pPr indent="0" lvl="0" marL="0" marR="0" rtl="0" algn="l">
                        <a:lnSpc>
                          <a:spcPct val="115000"/>
                        </a:lnSpc>
                        <a:spcBef>
                          <a:spcPts val="0"/>
                        </a:spcBef>
                        <a:spcAft>
                          <a:spcPts val="0"/>
                        </a:spcAft>
                        <a:buNone/>
                      </a:pPr>
                      <a:r>
                        <a:rPr b="1" lang="en-CA" sz="1000" u="none" cap="none" strike="noStrike">
                          <a:solidFill>
                            <a:srgbClr val="000000"/>
                          </a:solidFill>
                          <a:latin typeface="Arial"/>
                          <a:ea typeface="Arial"/>
                          <a:cs typeface="Arial"/>
                          <a:sym typeface="Arial"/>
                        </a:rPr>
                        <a:t>Regions </a:t>
                      </a:r>
                      <a:endParaRPr sz="11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1" lang="en-CA" sz="1000" u="none" cap="none" strike="noStrike">
                          <a:solidFill>
                            <a:srgbClr val="000000"/>
                          </a:solidFill>
                          <a:latin typeface="Arial"/>
                          <a:ea typeface="Arial"/>
                          <a:cs typeface="Arial"/>
                          <a:sym typeface="Arial"/>
                        </a:rPr>
                        <a:t>CanSIPS Sea-Ice Forecast Confidence</a:t>
                      </a:r>
                      <a:endParaRPr sz="11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1" lang="en-CA" sz="1000" u="none" cap="none" strike="noStrike">
                          <a:solidFill>
                            <a:srgbClr val="000000"/>
                          </a:solidFill>
                          <a:latin typeface="Arial"/>
                          <a:ea typeface="Arial"/>
                          <a:cs typeface="Arial"/>
                          <a:sym typeface="Arial"/>
                        </a:rPr>
                        <a:t>CanSIPS Sea-Ice Break-up Forecast</a:t>
                      </a:r>
                      <a:endParaRPr sz="11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7800">
                <a:tc>
                  <a:txBody>
                    <a:bodyPr/>
                    <a:lstStyle/>
                    <a:p>
                      <a:pPr indent="0" lvl="0" marL="0" marR="0" rtl="0" algn="l">
                        <a:lnSpc>
                          <a:spcPct val="115000"/>
                        </a:lnSpc>
                        <a:spcBef>
                          <a:spcPts val="0"/>
                        </a:spcBef>
                        <a:spcAft>
                          <a:spcPts val="0"/>
                        </a:spcAft>
                        <a:buNone/>
                      </a:pPr>
                      <a:r>
                        <a:rPr lang="en-CA" sz="1100" u="none" cap="none" strike="noStrike">
                          <a:solidFill>
                            <a:srgbClr val="000000"/>
                          </a:solidFill>
                          <a:latin typeface="Arial"/>
                          <a:ea typeface="Arial"/>
                          <a:cs typeface="Arial"/>
                          <a:sym typeface="Arial"/>
                        </a:rPr>
                        <a:t>Baffin Bay</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l">
                        <a:lnSpc>
                          <a:spcPct val="115000"/>
                        </a:lnSpc>
                        <a:spcBef>
                          <a:spcPts val="0"/>
                        </a:spcBef>
                        <a:spcAft>
                          <a:spcPts val="0"/>
                        </a:spcAft>
                        <a:buNone/>
                      </a:pPr>
                      <a:r>
                        <a:rPr b="1" lang="en-CA" sz="1100" u="none" cap="none" strike="noStrike">
                          <a:solidFill>
                            <a:srgbClr val="000000"/>
                          </a:solidFill>
                          <a:latin typeface="Arial"/>
                          <a:ea typeface="Arial"/>
                          <a:cs typeface="Arial"/>
                          <a:sym typeface="Arial"/>
                        </a:rPr>
                        <a:t>High</a:t>
                      </a:r>
                      <a:endParaRPr sz="11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l">
                        <a:lnSpc>
                          <a:spcPct val="115000"/>
                        </a:lnSpc>
                        <a:spcBef>
                          <a:spcPts val="0"/>
                        </a:spcBef>
                        <a:spcAft>
                          <a:spcPts val="0"/>
                        </a:spcAft>
                        <a:buNone/>
                      </a:pPr>
                      <a:r>
                        <a:rPr b="1" lang="en-CA" sz="1100" u="none" cap="none" strike="noStrike">
                          <a:solidFill>
                            <a:srgbClr val="000000"/>
                          </a:solidFill>
                          <a:latin typeface="Arial"/>
                          <a:ea typeface="Arial"/>
                          <a:cs typeface="Arial"/>
                          <a:sym typeface="Arial"/>
                        </a:rPr>
                        <a:t>Early </a:t>
                      </a:r>
                      <a:endParaRPr sz="11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r>
              <a:tr h="177800">
                <a:tc>
                  <a:txBody>
                    <a:bodyPr/>
                    <a:lstStyle/>
                    <a:p>
                      <a:pPr indent="0" lvl="0" marL="0" marR="0" rtl="0" algn="l">
                        <a:lnSpc>
                          <a:spcPct val="115000"/>
                        </a:lnSpc>
                        <a:spcBef>
                          <a:spcPts val="0"/>
                        </a:spcBef>
                        <a:spcAft>
                          <a:spcPts val="0"/>
                        </a:spcAft>
                        <a:buNone/>
                      </a:pPr>
                      <a:r>
                        <a:rPr lang="en-CA" sz="1100" u="none" cap="none" strike="noStrike">
                          <a:solidFill>
                            <a:srgbClr val="000000"/>
                          </a:solidFill>
                          <a:latin typeface="Arial"/>
                          <a:ea typeface="Arial"/>
                          <a:cs typeface="Arial"/>
                          <a:sym typeface="Arial"/>
                        </a:rPr>
                        <a:t>Barents Sea</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CA" sz="1100" u="none" cap="none" strike="noStrike">
                          <a:solidFill>
                            <a:srgbClr val="000000"/>
                          </a:solidFill>
                          <a:latin typeface="Arial"/>
                          <a:ea typeface="Arial"/>
                          <a:cs typeface="Arial"/>
                          <a:sym typeface="Arial"/>
                        </a:rPr>
                        <a:t>High</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CA" sz="1100" u="none" cap="none" strike="noStrike">
                          <a:solidFill>
                            <a:srgbClr val="000000"/>
                          </a:solidFill>
                          <a:latin typeface="Arial"/>
                          <a:ea typeface="Arial"/>
                          <a:cs typeface="Arial"/>
                          <a:sym typeface="Arial"/>
                        </a:rPr>
                        <a:t>Late in northern section</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7800">
                <a:tc>
                  <a:txBody>
                    <a:bodyPr/>
                    <a:lstStyle/>
                    <a:p>
                      <a:pPr indent="0" lvl="0" marL="0" marR="0" rtl="0" algn="l">
                        <a:lnSpc>
                          <a:spcPct val="115000"/>
                        </a:lnSpc>
                        <a:spcBef>
                          <a:spcPts val="0"/>
                        </a:spcBef>
                        <a:spcAft>
                          <a:spcPts val="0"/>
                        </a:spcAft>
                        <a:buNone/>
                      </a:pPr>
                      <a:r>
                        <a:rPr lang="en-CA" sz="1100" u="none" cap="none" strike="noStrike">
                          <a:solidFill>
                            <a:srgbClr val="000000"/>
                          </a:solidFill>
                          <a:latin typeface="Arial"/>
                          <a:ea typeface="Arial"/>
                          <a:cs typeface="Arial"/>
                          <a:sym typeface="Arial"/>
                        </a:rPr>
                        <a:t>Beaufort Sea</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l">
                        <a:lnSpc>
                          <a:spcPct val="115000"/>
                        </a:lnSpc>
                        <a:spcBef>
                          <a:spcPts val="0"/>
                        </a:spcBef>
                        <a:spcAft>
                          <a:spcPts val="0"/>
                        </a:spcAft>
                        <a:buNone/>
                      </a:pPr>
                      <a:r>
                        <a:rPr lang="en-CA" sz="1100" u="none" cap="none" strike="noStrike">
                          <a:solidFill>
                            <a:srgbClr val="000000"/>
                          </a:solidFill>
                          <a:latin typeface="Arial"/>
                          <a:ea typeface="Arial"/>
                          <a:cs typeface="Arial"/>
                          <a:sym typeface="Arial"/>
                        </a:rPr>
                        <a:t>High</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l">
                        <a:lnSpc>
                          <a:spcPct val="115000"/>
                        </a:lnSpc>
                        <a:spcBef>
                          <a:spcPts val="0"/>
                        </a:spcBef>
                        <a:spcAft>
                          <a:spcPts val="0"/>
                        </a:spcAft>
                        <a:buNone/>
                      </a:pPr>
                      <a:r>
                        <a:rPr lang="en-CA" sz="1100" u="none" cap="none" strike="noStrike">
                          <a:solidFill>
                            <a:srgbClr val="000000"/>
                          </a:solidFill>
                          <a:latin typeface="Arial"/>
                          <a:ea typeface="Arial"/>
                          <a:cs typeface="Arial"/>
                          <a:sym typeface="Arial"/>
                        </a:rPr>
                        <a:t>Early</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r>
              <a:tr h="177800">
                <a:tc>
                  <a:txBody>
                    <a:bodyPr/>
                    <a:lstStyle/>
                    <a:p>
                      <a:pPr indent="0" lvl="0" marL="0" marR="0" rtl="0" algn="l">
                        <a:lnSpc>
                          <a:spcPct val="115000"/>
                        </a:lnSpc>
                        <a:spcBef>
                          <a:spcPts val="0"/>
                        </a:spcBef>
                        <a:spcAft>
                          <a:spcPts val="0"/>
                        </a:spcAft>
                        <a:buNone/>
                      </a:pPr>
                      <a:r>
                        <a:rPr lang="en-CA" sz="1100" u="none" cap="none" strike="noStrike">
                          <a:solidFill>
                            <a:srgbClr val="FF0000"/>
                          </a:solidFill>
                          <a:latin typeface="Arial"/>
                          <a:ea typeface="Arial"/>
                          <a:cs typeface="Arial"/>
                          <a:sym typeface="Arial"/>
                        </a:rPr>
                        <a:t>Bering Sea*</a:t>
                      </a:r>
                      <a:endParaRPr sz="1100" u="none" cap="none" strike="noStrike">
                        <a:solidFill>
                          <a:srgbClr val="FF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CA" sz="1100" u="none" cap="none" strike="noStrike">
                          <a:solidFill>
                            <a:srgbClr val="000000"/>
                          </a:solidFill>
                          <a:latin typeface="Arial"/>
                          <a:ea typeface="Arial"/>
                          <a:cs typeface="Arial"/>
                          <a:sym typeface="Arial"/>
                        </a:rPr>
                        <a:t>Moderate</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CA" sz="1100" u="none" cap="none" strike="noStrike">
                          <a:solidFill>
                            <a:srgbClr val="000000"/>
                          </a:solidFill>
                          <a:latin typeface="Arial"/>
                          <a:ea typeface="Arial"/>
                          <a:cs typeface="Arial"/>
                          <a:sym typeface="Arial"/>
                        </a:rPr>
                        <a:t>Near normal to late</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77800">
                <a:tc>
                  <a:txBody>
                    <a:bodyPr/>
                    <a:lstStyle/>
                    <a:p>
                      <a:pPr indent="0" lvl="0" marL="0" marR="0" rtl="0" algn="l">
                        <a:lnSpc>
                          <a:spcPct val="115000"/>
                        </a:lnSpc>
                        <a:spcBef>
                          <a:spcPts val="0"/>
                        </a:spcBef>
                        <a:spcAft>
                          <a:spcPts val="0"/>
                        </a:spcAft>
                        <a:buNone/>
                      </a:pPr>
                      <a:r>
                        <a:rPr lang="en-CA" sz="1100" u="none" cap="none" strike="noStrike">
                          <a:solidFill>
                            <a:srgbClr val="000000"/>
                          </a:solidFill>
                          <a:latin typeface="Arial"/>
                          <a:ea typeface="Arial"/>
                          <a:cs typeface="Arial"/>
                          <a:sym typeface="Arial"/>
                        </a:rPr>
                        <a:t>Chukchi Sea</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l">
                        <a:lnSpc>
                          <a:spcPct val="115000"/>
                        </a:lnSpc>
                        <a:spcBef>
                          <a:spcPts val="0"/>
                        </a:spcBef>
                        <a:spcAft>
                          <a:spcPts val="0"/>
                        </a:spcAft>
                        <a:buNone/>
                      </a:pPr>
                      <a:r>
                        <a:rPr lang="en-CA" sz="1100" u="none" cap="none" strike="noStrike">
                          <a:solidFill>
                            <a:srgbClr val="000000"/>
                          </a:solidFill>
                          <a:latin typeface="Arial"/>
                          <a:ea typeface="Arial"/>
                          <a:cs typeface="Arial"/>
                          <a:sym typeface="Arial"/>
                        </a:rPr>
                        <a:t>High</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l">
                        <a:lnSpc>
                          <a:spcPct val="115000"/>
                        </a:lnSpc>
                        <a:spcBef>
                          <a:spcPts val="0"/>
                        </a:spcBef>
                        <a:spcAft>
                          <a:spcPts val="0"/>
                        </a:spcAft>
                        <a:buNone/>
                      </a:pPr>
                      <a:r>
                        <a:rPr lang="en-CA" sz="1100" u="none" cap="none" strike="noStrike">
                          <a:solidFill>
                            <a:srgbClr val="000000"/>
                          </a:solidFill>
                          <a:latin typeface="Arial"/>
                          <a:ea typeface="Arial"/>
                          <a:cs typeface="Arial"/>
                          <a:sym typeface="Arial"/>
                        </a:rPr>
                        <a:t>Early</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r>
              <a:tr h="177800">
                <a:tc>
                  <a:txBody>
                    <a:bodyPr/>
                    <a:lstStyle/>
                    <a:p>
                      <a:pPr indent="0" lvl="0" marL="0" marR="0" rtl="0" algn="l">
                        <a:lnSpc>
                          <a:spcPct val="115000"/>
                        </a:lnSpc>
                        <a:spcBef>
                          <a:spcPts val="0"/>
                        </a:spcBef>
                        <a:spcAft>
                          <a:spcPts val="0"/>
                        </a:spcAft>
                        <a:buNone/>
                      </a:pPr>
                      <a:r>
                        <a:rPr lang="en-CA" sz="1100" u="none" cap="none" strike="noStrike">
                          <a:solidFill>
                            <a:schemeClr val="dk1"/>
                          </a:solidFill>
                          <a:latin typeface="Arial"/>
                          <a:ea typeface="Arial"/>
                          <a:cs typeface="Arial"/>
                          <a:sym typeface="Arial"/>
                        </a:rPr>
                        <a:t>East Siberian</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CA" sz="1100" u="none" cap="none" strike="noStrike">
                          <a:solidFill>
                            <a:schemeClr val="dk1"/>
                          </a:solidFill>
                          <a:latin typeface="Arial"/>
                          <a:ea typeface="Arial"/>
                          <a:cs typeface="Arial"/>
                          <a:sym typeface="Arial"/>
                        </a:rPr>
                        <a:t>Low</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CA" sz="1100" u="none" cap="none" strike="noStrike">
                          <a:solidFill>
                            <a:schemeClr val="dk1"/>
                          </a:solidFill>
                          <a:latin typeface="Arial"/>
                          <a:ea typeface="Arial"/>
                          <a:cs typeface="Arial"/>
                          <a:sym typeface="Arial"/>
                        </a:rPr>
                        <a:t>Early southern section, near normal northern section</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7800">
                <a:tc>
                  <a:txBody>
                    <a:bodyPr/>
                    <a:lstStyle/>
                    <a:p>
                      <a:pPr indent="0" lvl="0" marL="0" marR="0" rtl="0" algn="l">
                        <a:lnSpc>
                          <a:spcPct val="115000"/>
                        </a:lnSpc>
                        <a:spcBef>
                          <a:spcPts val="0"/>
                        </a:spcBef>
                        <a:spcAft>
                          <a:spcPts val="0"/>
                        </a:spcAft>
                        <a:buNone/>
                      </a:pPr>
                      <a:r>
                        <a:rPr lang="en-CA" sz="1100" u="none" cap="none" strike="noStrike">
                          <a:solidFill>
                            <a:schemeClr val="dk1"/>
                          </a:solidFill>
                          <a:latin typeface="Arial"/>
                          <a:ea typeface="Arial"/>
                          <a:cs typeface="Arial"/>
                          <a:sym typeface="Arial"/>
                        </a:rPr>
                        <a:t>Greenland Sea</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l">
                        <a:lnSpc>
                          <a:spcPct val="115000"/>
                        </a:lnSpc>
                        <a:spcBef>
                          <a:spcPts val="0"/>
                        </a:spcBef>
                        <a:spcAft>
                          <a:spcPts val="0"/>
                        </a:spcAft>
                        <a:buNone/>
                      </a:pPr>
                      <a:r>
                        <a:rPr lang="en-CA" sz="1100" u="none" cap="none" strike="noStrike">
                          <a:solidFill>
                            <a:schemeClr val="dk1"/>
                          </a:solidFill>
                          <a:latin typeface="Arial"/>
                          <a:ea typeface="Arial"/>
                          <a:cs typeface="Arial"/>
                          <a:sym typeface="Arial"/>
                        </a:rPr>
                        <a:t>High</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l">
                        <a:lnSpc>
                          <a:spcPct val="115000"/>
                        </a:lnSpc>
                        <a:spcBef>
                          <a:spcPts val="0"/>
                        </a:spcBef>
                        <a:spcAft>
                          <a:spcPts val="0"/>
                        </a:spcAft>
                        <a:buNone/>
                      </a:pPr>
                      <a:r>
                        <a:rPr lang="en-CA" sz="1100" u="none" cap="none" strike="noStrike">
                          <a:solidFill>
                            <a:schemeClr val="dk1"/>
                          </a:solidFill>
                          <a:latin typeface="Arial"/>
                          <a:ea typeface="Arial"/>
                          <a:cs typeface="Arial"/>
                          <a:sym typeface="Arial"/>
                        </a:rPr>
                        <a:t>Late</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r>
              <a:tr h="177800">
                <a:tc>
                  <a:txBody>
                    <a:bodyPr/>
                    <a:lstStyle/>
                    <a:p>
                      <a:pPr indent="0" lvl="0" marL="0" marR="0" rtl="0" algn="l">
                        <a:lnSpc>
                          <a:spcPct val="115000"/>
                        </a:lnSpc>
                        <a:spcBef>
                          <a:spcPts val="0"/>
                        </a:spcBef>
                        <a:spcAft>
                          <a:spcPts val="0"/>
                        </a:spcAft>
                        <a:buNone/>
                      </a:pPr>
                      <a:r>
                        <a:rPr lang="en-CA" sz="1100" u="none" cap="none" strike="noStrike">
                          <a:solidFill>
                            <a:schemeClr val="dk1"/>
                          </a:solidFill>
                          <a:latin typeface="Arial"/>
                          <a:ea typeface="Arial"/>
                          <a:cs typeface="Arial"/>
                          <a:sym typeface="Arial"/>
                        </a:rPr>
                        <a:t>Hudson Bay </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CA" sz="1100" u="none" cap="none" strike="noStrike">
                          <a:solidFill>
                            <a:schemeClr val="dk1"/>
                          </a:solidFill>
                          <a:latin typeface="Arial"/>
                          <a:ea typeface="Arial"/>
                          <a:cs typeface="Arial"/>
                          <a:sym typeface="Arial"/>
                        </a:rPr>
                        <a:t>Moderate </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CA" sz="1100" u="none" cap="none" strike="noStrike">
                          <a:solidFill>
                            <a:schemeClr val="dk1"/>
                          </a:solidFill>
                          <a:latin typeface="Arial"/>
                          <a:ea typeface="Arial"/>
                          <a:cs typeface="Arial"/>
                          <a:sym typeface="Arial"/>
                        </a:rPr>
                        <a:t>Late eastern half, near normal western half</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7800">
                <a:tc>
                  <a:txBody>
                    <a:bodyPr/>
                    <a:lstStyle/>
                    <a:p>
                      <a:pPr indent="0" lvl="0" marL="0" marR="0" rtl="0" algn="l">
                        <a:lnSpc>
                          <a:spcPct val="115000"/>
                        </a:lnSpc>
                        <a:spcBef>
                          <a:spcPts val="0"/>
                        </a:spcBef>
                        <a:spcAft>
                          <a:spcPts val="0"/>
                        </a:spcAft>
                        <a:buNone/>
                      </a:pPr>
                      <a:r>
                        <a:rPr lang="en-CA" sz="1100" u="none" cap="none" strike="noStrike">
                          <a:solidFill>
                            <a:schemeClr val="dk1"/>
                          </a:solidFill>
                          <a:latin typeface="Arial"/>
                          <a:ea typeface="Arial"/>
                          <a:cs typeface="Arial"/>
                          <a:sym typeface="Arial"/>
                        </a:rPr>
                        <a:t>Kara Sea</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l">
                        <a:lnSpc>
                          <a:spcPct val="115000"/>
                        </a:lnSpc>
                        <a:spcBef>
                          <a:spcPts val="0"/>
                        </a:spcBef>
                        <a:spcAft>
                          <a:spcPts val="0"/>
                        </a:spcAft>
                        <a:buNone/>
                      </a:pPr>
                      <a:r>
                        <a:rPr lang="en-CA" sz="1100" u="none" cap="none" strike="noStrike">
                          <a:solidFill>
                            <a:schemeClr val="dk1"/>
                          </a:solidFill>
                          <a:latin typeface="Arial"/>
                          <a:ea typeface="Arial"/>
                          <a:cs typeface="Arial"/>
                          <a:sym typeface="Arial"/>
                        </a:rPr>
                        <a:t>Moderate</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l">
                        <a:lnSpc>
                          <a:spcPct val="115000"/>
                        </a:lnSpc>
                        <a:spcBef>
                          <a:spcPts val="0"/>
                        </a:spcBef>
                        <a:spcAft>
                          <a:spcPts val="0"/>
                        </a:spcAft>
                        <a:buNone/>
                      </a:pPr>
                      <a:r>
                        <a:rPr lang="en-CA" sz="1100" u="none" cap="none" strike="noStrike">
                          <a:solidFill>
                            <a:schemeClr val="dk1"/>
                          </a:solidFill>
                          <a:latin typeface="Arial"/>
                          <a:ea typeface="Arial"/>
                          <a:cs typeface="Arial"/>
                          <a:sym typeface="Arial"/>
                        </a:rPr>
                        <a:t>Early in the west, near normal in the east</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r>
              <a:tr h="177800">
                <a:tc>
                  <a:txBody>
                    <a:bodyPr/>
                    <a:lstStyle/>
                    <a:p>
                      <a:pPr indent="0" lvl="0" marL="0" marR="0" rtl="0" algn="l">
                        <a:lnSpc>
                          <a:spcPct val="115000"/>
                        </a:lnSpc>
                        <a:spcBef>
                          <a:spcPts val="0"/>
                        </a:spcBef>
                        <a:spcAft>
                          <a:spcPts val="0"/>
                        </a:spcAft>
                        <a:buNone/>
                      </a:pPr>
                      <a:r>
                        <a:rPr lang="en-CA" sz="1100" u="none" cap="none" strike="noStrike">
                          <a:solidFill>
                            <a:schemeClr val="dk1"/>
                          </a:solidFill>
                          <a:latin typeface="Arial"/>
                          <a:ea typeface="Arial"/>
                          <a:cs typeface="Arial"/>
                          <a:sym typeface="Arial"/>
                        </a:rPr>
                        <a:t>Labrador Sea</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CA" sz="1100" u="none" cap="none" strike="noStrike">
                          <a:solidFill>
                            <a:schemeClr val="dk1"/>
                          </a:solidFill>
                          <a:latin typeface="Arial"/>
                          <a:ea typeface="Arial"/>
                          <a:cs typeface="Arial"/>
                          <a:sym typeface="Arial"/>
                        </a:rPr>
                        <a:t>High</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CA" sz="1100" u="none" cap="none" strike="noStrike">
                          <a:solidFill>
                            <a:schemeClr val="dk1"/>
                          </a:solidFill>
                          <a:latin typeface="Arial"/>
                          <a:ea typeface="Arial"/>
                          <a:cs typeface="Arial"/>
                          <a:sym typeface="Arial"/>
                        </a:rPr>
                        <a:t>Early</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7800">
                <a:tc>
                  <a:txBody>
                    <a:bodyPr/>
                    <a:lstStyle/>
                    <a:p>
                      <a:pPr indent="0" lvl="0" marL="0" marR="0" rtl="0" algn="l">
                        <a:lnSpc>
                          <a:spcPct val="115000"/>
                        </a:lnSpc>
                        <a:spcBef>
                          <a:spcPts val="0"/>
                        </a:spcBef>
                        <a:spcAft>
                          <a:spcPts val="0"/>
                        </a:spcAft>
                        <a:buNone/>
                      </a:pPr>
                      <a:r>
                        <a:rPr lang="en-CA" sz="1100" u="none" cap="none" strike="noStrike">
                          <a:solidFill>
                            <a:schemeClr val="dk1"/>
                          </a:solidFill>
                          <a:latin typeface="Arial"/>
                          <a:ea typeface="Arial"/>
                          <a:cs typeface="Arial"/>
                          <a:sym typeface="Arial"/>
                        </a:rPr>
                        <a:t>Laptev Sea</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15000"/>
                        </a:lnSpc>
                        <a:spcBef>
                          <a:spcPts val="0"/>
                        </a:spcBef>
                        <a:spcAft>
                          <a:spcPts val="0"/>
                        </a:spcAft>
                        <a:buNone/>
                      </a:pPr>
                      <a:r>
                        <a:rPr lang="en-CA" sz="1100" u="none" cap="none" strike="noStrike">
                          <a:solidFill>
                            <a:schemeClr val="dk1"/>
                          </a:solidFill>
                          <a:latin typeface="Arial"/>
                          <a:ea typeface="Arial"/>
                          <a:cs typeface="Arial"/>
                          <a:sym typeface="Arial"/>
                        </a:rPr>
                        <a:t>Low</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15000"/>
                        </a:lnSpc>
                        <a:spcBef>
                          <a:spcPts val="0"/>
                        </a:spcBef>
                        <a:spcAft>
                          <a:spcPts val="0"/>
                        </a:spcAft>
                        <a:buNone/>
                      </a:pPr>
                      <a:r>
                        <a:rPr lang="en-CA" sz="1100" u="none" cap="none" strike="noStrike">
                          <a:solidFill>
                            <a:schemeClr val="dk1"/>
                          </a:solidFill>
                          <a:latin typeface="Arial"/>
                          <a:ea typeface="Arial"/>
                          <a:cs typeface="Arial"/>
                          <a:sym typeface="Arial"/>
                        </a:rPr>
                        <a:t>Early</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r>
            </a:tbl>
          </a:graphicData>
        </a:graphic>
      </p:graphicFrame>
      <p:pic>
        <p:nvPicPr>
          <p:cNvPr id="227" name="Google Shape;227;p13"/>
          <p:cNvPicPr preferRelativeResize="0"/>
          <p:nvPr/>
        </p:nvPicPr>
        <p:blipFill rotWithShape="1">
          <a:blip r:embed="rId3">
            <a:alphaModFix/>
          </a:blip>
          <a:srcRect b="0" l="0" r="0" t="0"/>
          <a:stretch/>
        </p:blipFill>
        <p:spPr>
          <a:xfrm>
            <a:off x="76616" y="954000"/>
            <a:ext cx="4136088" cy="4714719"/>
          </a:xfrm>
          <a:prstGeom prst="rect">
            <a:avLst/>
          </a:prstGeom>
          <a:noFill/>
          <a:ln>
            <a:noFill/>
          </a:ln>
        </p:spPr>
      </p:pic>
      <p:sp>
        <p:nvSpPr>
          <p:cNvPr id="228" name="Google Shape;228;p13"/>
          <p:cNvSpPr txBox="1"/>
          <p:nvPr/>
        </p:nvSpPr>
        <p:spPr>
          <a:xfrm>
            <a:off x="76616" y="5654163"/>
            <a:ext cx="3992109" cy="73866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rgbClr val="000000"/>
                </a:solidFill>
                <a:latin typeface="Arial"/>
                <a:ea typeface="Arial"/>
                <a:cs typeface="Arial"/>
                <a:sym typeface="Arial"/>
              </a:rPr>
              <a:t>Forecast for the 2020 spring/summer break-up expressed as an anomaly (difference from normal) Source: CanSIPS (ECCC)</a:t>
            </a:r>
            <a:endParaRPr b="0" i="0" sz="1400" u="none" cap="none" strike="noStrike">
              <a:solidFill>
                <a:srgbClr val="000000"/>
              </a:solidFill>
              <a:latin typeface="Arial"/>
              <a:ea typeface="Arial"/>
              <a:cs typeface="Arial"/>
              <a:sym typeface="Arial"/>
            </a:endParaRPr>
          </a:p>
        </p:txBody>
      </p:sp>
      <p:sp>
        <p:nvSpPr>
          <p:cNvPr id="229" name="Google Shape;229;p13"/>
          <p:cNvSpPr/>
          <p:nvPr/>
        </p:nvSpPr>
        <p:spPr>
          <a:xfrm>
            <a:off x="1" y="954000"/>
            <a:ext cx="4145062" cy="5602248"/>
          </a:xfrm>
          <a:prstGeom prst="rect">
            <a:avLst/>
          </a:prstGeom>
          <a:noFill/>
          <a:ln cap="flat" cmpd="sng" w="25400">
            <a:solidFill>
              <a:srgbClr val="88A3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14"/>
          <p:cNvSpPr/>
          <p:nvPr/>
        </p:nvSpPr>
        <p:spPr>
          <a:xfrm>
            <a:off x="703385" y="6137745"/>
            <a:ext cx="8440615" cy="72301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5" name="Google Shape;235;p14"/>
          <p:cNvSpPr txBox="1"/>
          <p:nvPr>
            <p:ph idx="4294967295" type="title"/>
          </p:nvPr>
        </p:nvSpPr>
        <p:spPr>
          <a:xfrm>
            <a:off x="-1" y="27526"/>
            <a:ext cx="9120813" cy="6830474"/>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br>
              <a:rPr lang="en-CA" sz="2000"/>
            </a:br>
            <a:endParaRPr sz="2000"/>
          </a:p>
        </p:txBody>
      </p:sp>
      <p:grpSp>
        <p:nvGrpSpPr>
          <p:cNvPr id="236" name="Google Shape;236;p14"/>
          <p:cNvGrpSpPr/>
          <p:nvPr/>
        </p:nvGrpSpPr>
        <p:grpSpPr>
          <a:xfrm>
            <a:off x="-136757" y="594000"/>
            <a:ext cx="5984512" cy="5745181"/>
            <a:chOff x="-98599" y="0"/>
            <a:chExt cx="2325325" cy="2447418"/>
          </a:xfrm>
        </p:grpSpPr>
        <p:pic>
          <p:nvPicPr>
            <p:cNvPr id="237" name="Google Shape;237;p14"/>
            <p:cNvPicPr preferRelativeResize="0"/>
            <p:nvPr/>
          </p:nvPicPr>
          <p:blipFill rotWithShape="1">
            <a:blip r:embed="rId3">
              <a:alphaModFix/>
            </a:blip>
            <a:srcRect b="21298" l="79582" r="0" t="23676"/>
            <a:stretch/>
          </p:blipFill>
          <p:spPr>
            <a:xfrm rot="2700000">
              <a:off x="211783" y="492783"/>
              <a:ext cx="1704561" cy="1583945"/>
            </a:xfrm>
            <a:prstGeom prst="rect">
              <a:avLst/>
            </a:prstGeom>
            <a:noFill/>
            <a:ln cap="flat" cmpd="sng" w="9525">
              <a:solidFill>
                <a:schemeClr val="lt1"/>
              </a:solidFill>
              <a:prstDash val="solid"/>
              <a:round/>
              <a:headEnd len="sm" w="sm" type="none"/>
              <a:tailEnd len="sm" w="sm" type="none"/>
            </a:ln>
          </p:spPr>
        </p:pic>
        <p:pic>
          <p:nvPicPr>
            <p:cNvPr id="238" name="Google Shape;238;p14"/>
            <p:cNvPicPr preferRelativeResize="0"/>
            <p:nvPr/>
          </p:nvPicPr>
          <p:blipFill rotWithShape="1">
            <a:blip r:embed="rId4">
              <a:alphaModFix/>
            </a:blip>
            <a:srcRect b="2613" l="23221" r="22391" t="78610"/>
            <a:stretch/>
          </p:blipFill>
          <p:spPr>
            <a:xfrm>
              <a:off x="0" y="2131256"/>
              <a:ext cx="2213610" cy="286385"/>
            </a:xfrm>
            <a:prstGeom prst="rect">
              <a:avLst/>
            </a:prstGeom>
            <a:noFill/>
            <a:ln cap="flat" cmpd="sng" w="9525">
              <a:solidFill>
                <a:schemeClr val="lt1"/>
              </a:solidFill>
              <a:prstDash val="solid"/>
              <a:round/>
              <a:headEnd len="sm" w="sm" type="none"/>
              <a:tailEnd len="sm" w="sm" type="none"/>
            </a:ln>
          </p:spPr>
        </p:pic>
        <p:pic>
          <p:nvPicPr>
            <p:cNvPr id="239" name="Google Shape;239;p14"/>
            <p:cNvPicPr preferRelativeResize="0"/>
            <p:nvPr/>
          </p:nvPicPr>
          <p:blipFill rotWithShape="1">
            <a:blip r:embed="rId5">
              <a:alphaModFix/>
            </a:blip>
            <a:srcRect b="83793" l="45840" r="17017" t="8042"/>
            <a:stretch/>
          </p:blipFill>
          <p:spPr>
            <a:xfrm>
              <a:off x="0" y="0"/>
              <a:ext cx="2213610" cy="182245"/>
            </a:xfrm>
            <a:prstGeom prst="rect">
              <a:avLst/>
            </a:prstGeom>
            <a:noFill/>
            <a:ln cap="flat" cmpd="sng" w="9525">
              <a:solidFill>
                <a:schemeClr val="lt1"/>
              </a:solidFill>
              <a:prstDash val="solid"/>
              <a:round/>
              <a:headEnd len="sm" w="sm" type="none"/>
              <a:tailEnd len="sm" w="sm" type="none"/>
            </a:ln>
          </p:spPr>
        </p:pic>
        <p:pic>
          <p:nvPicPr>
            <p:cNvPr id="240" name="Google Shape;240;p14"/>
            <p:cNvPicPr preferRelativeResize="0"/>
            <p:nvPr/>
          </p:nvPicPr>
          <p:blipFill rotWithShape="1">
            <a:blip r:embed="rId6">
              <a:alphaModFix/>
            </a:blip>
            <a:srcRect b="84972" l="17371" r="56030" t="6954"/>
            <a:stretch/>
          </p:blipFill>
          <p:spPr>
            <a:xfrm>
              <a:off x="0" y="196948"/>
              <a:ext cx="1600200" cy="181610"/>
            </a:xfrm>
            <a:prstGeom prst="rect">
              <a:avLst/>
            </a:prstGeom>
            <a:noFill/>
            <a:ln cap="flat" cmpd="sng" w="9525">
              <a:solidFill>
                <a:schemeClr val="lt1"/>
              </a:solidFill>
              <a:prstDash val="solid"/>
              <a:round/>
              <a:headEnd len="sm" w="sm" type="none"/>
              <a:tailEnd len="sm" w="sm" type="none"/>
            </a:ln>
          </p:spPr>
        </p:pic>
      </p:grpSp>
      <p:sp>
        <p:nvSpPr>
          <p:cNvPr id="241" name="Google Shape;241;p14"/>
          <p:cNvSpPr txBox="1"/>
          <p:nvPr/>
        </p:nvSpPr>
        <p:spPr>
          <a:xfrm>
            <a:off x="-13648" y="6359281"/>
            <a:ext cx="9134460"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200">
                <a:solidFill>
                  <a:schemeClr val="dk1"/>
                </a:solidFill>
                <a:latin typeface="Arial"/>
                <a:ea typeface="Arial"/>
                <a:cs typeface="Arial"/>
                <a:sym typeface="Arial"/>
              </a:rPr>
              <a:t>September 2020 probability of sea ice at concentrations greater than 15% from CanSIPSv2 (ECCC). Forecast median ice extent from CanSIPSv2 (black) and observed mean ice edge 2011-2019 (red).</a:t>
            </a:r>
            <a:endParaRPr sz="1200">
              <a:solidFill>
                <a:schemeClr val="dk1"/>
              </a:solidFill>
              <a:latin typeface="Arial"/>
              <a:ea typeface="Arial"/>
              <a:cs typeface="Arial"/>
              <a:sym typeface="Arial"/>
            </a:endParaRPr>
          </a:p>
        </p:txBody>
      </p:sp>
      <p:graphicFrame>
        <p:nvGraphicFramePr>
          <p:cNvPr id="242" name="Google Shape;242;p14"/>
          <p:cNvGraphicFramePr/>
          <p:nvPr/>
        </p:nvGraphicFramePr>
        <p:xfrm>
          <a:off x="5292000" y="1359000"/>
          <a:ext cx="3000000" cy="3000000"/>
        </p:xfrm>
        <a:graphic>
          <a:graphicData uri="http://schemas.openxmlformats.org/drawingml/2006/table">
            <a:tbl>
              <a:tblPr>
                <a:noFill/>
                <a:tableStyleId>{57CC2EFE-AC3C-47F6-93C1-C14A875F427E}</a:tableStyleId>
              </a:tblPr>
              <a:tblGrid>
                <a:gridCol w="1072600"/>
                <a:gridCol w="844075"/>
                <a:gridCol w="1738525"/>
              </a:tblGrid>
              <a:tr h="440000">
                <a:tc>
                  <a:txBody>
                    <a:bodyPr/>
                    <a:lstStyle/>
                    <a:p>
                      <a:pPr indent="18415" lvl="0" marL="0" marR="0" rtl="0" algn="l">
                        <a:lnSpc>
                          <a:spcPct val="115000"/>
                        </a:lnSpc>
                        <a:spcBef>
                          <a:spcPts val="0"/>
                        </a:spcBef>
                        <a:spcAft>
                          <a:spcPts val="0"/>
                        </a:spcAft>
                        <a:buNone/>
                      </a:pPr>
                      <a:r>
                        <a:rPr b="1" lang="en-CA" sz="1000" u="none" cap="none" strike="noStrike">
                          <a:solidFill>
                            <a:srgbClr val="000000"/>
                          </a:solidFill>
                          <a:latin typeface="Arial"/>
                          <a:ea typeface="Arial"/>
                          <a:cs typeface="Arial"/>
                          <a:sym typeface="Arial"/>
                        </a:rPr>
                        <a:t>Regions </a:t>
                      </a:r>
                      <a:endParaRPr sz="11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t/>
                      </a:r>
                      <a:endParaRPr sz="11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b="1" lang="en-CA" sz="1000" u="none" cap="none" strike="noStrike">
                          <a:solidFill>
                            <a:srgbClr val="000000"/>
                          </a:solidFill>
                          <a:latin typeface="Arial"/>
                          <a:ea typeface="Arial"/>
                          <a:cs typeface="Arial"/>
                          <a:sym typeface="Arial"/>
                        </a:rPr>
                        <a:t>CanSIPS Sea-Ice Forecast Confidence</a:t>
                      </a:r>
                      <a:endParaRPr sz="11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b="1" lang="en-CA" sz="1000" u="none" cap="none" strike="noStrike">
                          <a:solidFill>
                            <a:srgbClr val="000000"/>
                          </a:solidFill>
                          <a:latin typeface="Arial"/>
                          <a:ea typeface="Arial"/>
                          <a:cs typeface="Arial"/>
                          <a:sym typeface="Arial"/>
                        </a:rPr>
                        <a:t>CanSIPS Sea-Ice Forecast</a:t>
                      </a:r>
                      <a:endParaRPr sz="11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77800">
                <a:tc>
                  <a:txBody>
                    <a:bodyPr/>
                    <a:lstStyle/>
                    <a:p>
                      <a:pPr indent="0" lvl="0" marL="0" marR="0" rtl="0" algn="l">
                        <a:lnSpc>
                          <a:spcPct val="115000"/>
                        </a:lnSpc>
                        <a:spcBef>
                          <a:spcPts val="0"/>
                        </a:spcBef>
                        <a:spcAft>
                          <a:spcPts val="0"/>
                        </a:spcAft>
                        <a:buNone/>
                      </a:pPr>
                      <a:r>
                        <a:rPr b="1" lang="en-CA" sz="1000" u="none" cap="none" strike="noStrike">
                          <a:solidFill>
                            <a:srgbClr val="000000"/>
                          </a:solidFill>
                          <a:latin typeface="Arial"/>
                          <a:ea typeface="Arial"/>
                          <a:cs typeface="Arial"/>
                          <a:sym typeface="Arial"/>
                        </a:rPr>
                        <a:t>Barents Sea</a:t>
                      </a:r>
                      <a:endParaRPr sz="11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15000"/>
                        </a:lnSpc>
                        <a:spcBef>
                          <a:spcPts val="0"/>
                        </a:spcBef>
                        <a:spcAft>
                          <a:spcPts val="0"/>
                        </a:spcAft>
                        <a:buNone/>
                      </a:pPr>
                      <a:r>
                        <a:rPr b="0" lang="en-CA" sz="1000" u="none" cap="none" strike="noStrike">
                          <a:solidFill>
                            <a:srgbClr val="000000"/>
                          </a:solidFill>
                          <a:latin typeface="Arial"/>
                          <a:ea typeface="Arial"/>
                          <a:cs typeface="Arial"/>
                          <a:sym typeface="Arial"/>
                        </a:rPr>
                        <a:t>Low</a:t>
                      </a:r>
                      <a:endParaRPr b="0" sz="11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15000"/>
                        </a:lnSpc>
                        <a:spcBef>
                          <a:spcPts val="0"/>
                        </a:spcBef>
                        <a:spcAft>
                          <a:spcPts val="0"/>
                        </a:spcAft>
                        <a:buNone/>
                      </a:pPr>
                      <a:r>
                        <a:rPr b="0" lang="en-CA" sz="1100" u="none" cap="none" strike="noStrike">
                          <a:solidFill>
                            <a:srgbClr val="000000"/>
                          </a:solidFill>
                          <a:latin typeface="Arial"/>
                          <a:ea typeface="Arial"/>
                          <a:cs typeface="Arial"/>
                          <a:sym typeface="Arial"/>
                        </a:rPr>
                        <a:t>Above normal (northern section)</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r>
              <a:tr h="177800">
                <a:tc>
                  <a:txBody>
                    <a:bodyPr/>
                    <a:lstStyle/>
                    <a:p>
                      <a:pPr indent="0" lvl="0" marL="0" marR="0" rtl="0" algn="l">
                        <a:lnSpc>
                          <a:spcPct val="115000"/>
                        </a:lnSpc>
                        <a:spcBef>
                          <a:spcPts val="0"/>
                        </a:spcBef>
                        <a:spcAft>
                          <a:spcPts val="0"/>
                        </a:spcAft>
                        <a:buNone/>
                      </a:pPr>
                      <a:r>
                        <a:rPr b="1" lang="en-CA" sz="1000" u="none" cap="none" strike="noStrike">
                          <a:solidFill>
                            <a:srgbClr val="000000"/>
                          </a:solidFill>
                          <a:latin typeface="Arial"/>
                          <a:ea typeface="Arial"/>
                          <a:cs typeface="Arial"/>
                          <a:sym typeface="Arial"/>
                        </a:rPr>
                        <a:t>Beaufort Sea</a:t>
                      </a:r>
                      <a:endParaRPr sz="11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CA" sz="1000" u="none" cap="none" strike="noStrike">
                          <a:solidFill>
                            <a:srgbClr val="000000"/>
                          </a:solidFill>
                          <a:latin typeface="Arial"/>
                          <a:ea typeface="Arial"/>
                          <a:cs typeface="Arial"/>
                          <a:sym typeface="Arial"/>
                        </a:rPr>
                        <a:t>Moderate</a:t>
                      </a:r>
                      <a:endParaRPr sz="11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CA" sz="1100" u="none" cap="none" strike="noStrike">
                          <a:solidFill>
                            <a:srgbClr val="000000"/>
                          </a:solidFill>
                          <a:latin typeface="Arial"/>
                          <a:ea typeface="Arial"/>
                          <a:cs typeface="Arial"/>
                          <a:sym typeface="Arial"/>
                        </a:rPr>
                        <a:t>Below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77800">
                <a:tc>
                  <a:txBody>
                    <a:bodyPr/>
                    <a:lstStyle/>
                    <a:p>
                      <a:pPr indent="0" lvl="0" marL="0" marR="0" rtl="0" algn="l">
                        <a:lnSpc>
                          <a:spcPct val="115000"/>
                        </a:lnSpc>
                        <a:spcBef>
                          <a:spcPts val="0"/>
                        </a:spcBef>
                        <a:spcAft>
                          <a:spcPts val="0"/>
                        </a:spcAft>
                        <a:buNone/>
                      </a:pPr>
                      <a:r>
                        <a:rPr b="1" lang="en-CA" sz="1000" u="none" cap="none" strike="noStrike">
                          <a:solidFill>
                            <a:srgbClr val="000000"/>
                          </a:solidFill>
                          <a:latin typeface="Arial"/>
                          <a:ea typeface="Arial"/>
                          <a:cs typeface="Arial"/>
                          <a:sym typeface="Arial"/>
                        </a:rPr>
                        <a:t>Canadian Arctic Archipelago</a:t>
                      </a:r>
                      <a:endParaRPr sz="11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15000"/>
                        </a:lnSpc>
                        <a:spcBef>
                          <a:spcPts val="0"/>
                        </a:spcBef>
                        <a:spcAft>
                          <a:spcPts val="0"/>
                        </a:spcAft>
                        <a:buNone/>
                      </a:pPr>
                      <a:r>
                        <a:rPr lang="en-CA" sz="1000" u="none" cap="none" strike="noStrike">
                          <a:solidFill>
                            <a:srgbClr val="000000"/>
                          </a:solidFill>
                          <a:latin typeface="Arial"/>
                          <a:ea typeface="Arial"/>
                          <a:cs typeface="Arial"/>
                          <a:sym typeface="Arial"/>
                        </a:rPr>
                        <a:t>Moderate</a:t>
                      </a:r>
                      <a:endParaRPr sz="11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15000"/>
                        </a:lnSpc>
                        <a:spcBef>
                          <a:spcPts val="0"/>
                        </a:spcBef>
                        <a:spcAft>
                          <a:spcPts val="0"/>
                        </a:spcAft>
                        <a:buNone/>
                      </a:pPr>
                      <a:r>
                        <a:rPr lang="en-CA" sz="1100" u="none" cap="none" strike="noStrike">
                          <a:solidFill>
                            <a:srgbClr val="000000"/>
                          </a:solidFill>
                          <a:latin typeface="Arial"/>
                          <a:ea typeface="Arial"/>
                          <a:cs typeface="Arial"/>
                          <a:sym typeface="Arial"/>
                        </a:rPr>
                        <a:t>Below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r>
              <a:tr h="177800">
                <a:tc>
                  <a:txBody>
                    <a:bodyPr/>
                    <a:lstStyle/>
                    <a:p>
                      <a:pPr indent="0" lvl="0" marL="0" marR="0" rtl="0" algn="l">
                        <a:lnSpc>
                          <a:spcPct val="115000"/>
                        </a:lnSpc>
                        <a:spcBef>
                          <a:spcPts val="0"/>
                        </a:spcBef>
                        <a:spcAft>
                          <a:spcPts val="0"/>
                        </a:spcAft>
                        <a:buNone/>
                      </a:pPr>
                      <a:r>
                        <a:rPr b="1" lang="en-CA" sz="1000" u="none" cap="none" strike="noStrike">
                          <a:solidFill>
                            <a:srgbClr val="000000"/>
                          </a:solidFill>
                          <a:latin typeface="Arial"/>
                          <a:ea typeface="Arial"/>
                          <a:cs typeface="Arial"/>
                          <a:sym typeface="Arial"/>
                        </a:rPr>
                        <a:t>Chukchi Sea</a:t>
                      </a:r>
                      <a:endParaRPr sz="11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CA" sz="1000" u="none" cap="none" strike="noStrike">
                          <a:solidFill>
                            <a:srgbClr val="000000"/>
                          </a:solidFill>
                          <a:latin typeface="Arial"/>
                          <a:ea typeface="Arial"/>
                          <a:cs typeface="Arial"/>
                          <a:sym typeface="Arial"/>
                        </a:rPr>
                        <a:t>High</a:t>
                      </a:r>
                      <a:endParaRPr sz="11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CA" sz="1100" u="none" cap="none" strike="noStrike">
                          <a:solidFill>
                            <a:srgbClr val="000000"/>
                          </a:solidFill>
                          <a:latin typeface="Arial"/>
                          <a:ea typeface="Arial"/>
                          <a:cs typeface="Arial"/>
                          <a:sym typeface="Arial"/>
                        </a:rPr>
                        <a:t>Below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77800">
                <a:tc>
                  <a:txBody>
                    <a:bodyPr/>
                    <a:lstStyle/>
                    <a:p>
                      <a:pPr indent="0" lvl="0" marL="0" marR="0" rtl="0" algn="l">
                        <a:lnSpc>
                          <a:spcPct val="115000"/>
                        </a:lnSpc>
                        <a:spcBef>
                          <a:spcPts val="0"/>
                        </a:spcBef>
                        <a:spcAft>
                          <a:spcPts val="0"/>
                        </a:spcAft>
                        <a:buNone/>
                      </a:pPr>
                      <a:r>
                        <a:rPr b="1" lang="en-CA" sz="1000" u="none" cap="none" strike="noStrike">
                          <a:solidFill>
                            <a:srgbClr val="000000"/>
                          </a:solidFill>
                          <a:latin typeface="Arial"/>
                          <a:ea typeface="Arial"/>
                          <a:cs typeface="Arial"/>
                          <a:sym typeface="Arial"/>
                        </a:rPr>
                        <a:t>Eastern Siberian Sea</a:t>
                      </a:r>
                      <a:endParaRPr sz="11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15000"/>
                        </a:lnSpc>
                        <a:spcBef>
                          <a:spcPts val="0"/>
                        </a:spcBef>
                        <a:spcAft>
                          <a:spcPts val="0"/>
                        </a:spcAft>
                        <a:buNone/>
                      </a:pPr>
                      <a:r>
                        <a:rPr lang="en-CA" sz="1000" u="none" cap="none" strike="noStrike">
                          <a:solidFill>
                            <a:srgbClr val="000000"/>
                          </a:solidFill>
                          <a:latin typeface="Arial"/>
                          <a:ea typeface="Arial"/>
                          <a:cs typeface="Arial"/>
                          <a:sym typeface="Arial"/>
                        </a:rPr>
                        <a:t>Moderate</a:t>
                      </a:r>
                      <a:endParaRPr sz="11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15000"/>
                        </a:lnSpc>
                        <a:spcBef>
                          <a:spcPts val="0"/>
                        </a:spcBef>
                        <a:spcAft>
                          <a:spcPts val="0"/>
                        </a:spcAft>
                        <a:buNone/>
                      </a:pPr>
                      <a:r>
                        <a:rPr lang="en-CA" sz="1100" u="none" cap="none" strike="noStrike">
                          <a:solidFill>
                            <a:srgbClr val="000000"/>
                          </a:solidFill>
                          <a:latin typeface="Arial"/>
                          <a:ea typeface="Arial"/>
                          <a:cs typeface="Arial"/>
                          <a:sym typeface="Arial"/>
                        </a:rPr>
                        <a:t>Below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r>
              <a:tr h="177800">
                <a:tc>
                  <a:txBody>
                    <a:bodyPr/>
                    <a:lstStyle/>
                    <a:p>
                      <a:pPr indent="0" lvl="0" marL="0" marR="0" rtl="0" algn="l">
                        <a:lnSpc>
                          <a:spcPct val="115000"/>
                        </a:lnSpc>
                        <a:spcBef>
                          <a:spcPts val="0"/>
                        </a:spcBef>
                        <a:spcAft>
                          <a:spcPts val="0"/>
                        </a:spcAft>
                        <a:buNone/>
                      </a:pPr>
                      <a:r>
                        <a:rPr b="1" lang="en-CA" sz="1000" u="none" cap="none" strike="noStrike">
                          <a:solidFill>
                            <a:srgbClr val="000000"/>
                          </a:solidFill>
                          <a:latin typeface="Arial"/>
                          <a:ea typeface="Arial"/>
                          <a:cs typeface="Arial"/>
                          <a:sym typeface="Arial"/>
                        </a:rPr>
                        <a:t>Greenland Sea</a:t>
                      </a:r>
                      <a:endParaRPr sz="11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CA" sz="1000" u="none" cap="none" strike="noStrike">
                          <a:solidFill>
                            <a:srgbClr val="000000"/>
                          </a:solidFill>
                          <a:latin typeface="Arial"/>
                          <a:ea typeface="Arial"/>
                          <a:cs typeface="Arial"/>
                          <a:sym typeface="Arial"/>
                        </a:rPr>
                        <a:t>High</a:t>
                      </a:r>
                      <a:endParaRPr sz="11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CA" sz="1100" u="none" cap="none" strike="noStrike">
                          <a:solidFill>
                            <a:srgbClr val="000000"/>
                          </a:solidFill>
                          <a:latin typeface="Arial"/>
                          <a:ea typeface="Arial"/>
                          <a:cs typeface="Arial"/>
                          <a:sym typeface="Arial"/>
                        </a:rPr>
                        <a:t>Above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77800">
                <a:tc>
                  <a:txBody>
                    <a:bodyPr/>
                    <a:lstStyle/>
                    <a:p>
                      <a:pPr indent="0" lvl="0" marL="0" marR="0" rtl="0" algn="l">
                        <a:lnSpc>
                          <a:spcPct val="115000"/>
                        </a:lnSpc>
                        <a:spcBef>
                          <a:spcPts val="0"/>
                        </a:spcBef>
                        <a:spcAft>
                          <a:spcPts val="0"/>
                        </a:spcAft>
                        <a:buNone/>
                      </a:pPr>
                      <a:r>
                        <a:rPr b="1" lang="en-CA" sz="1000" u="none" cap="none" strike="noStrike">
                          <a:solidFill>
                            <a:srgbClr val="000000"/>
                          </a:solidFill>
                          <a:latin typeface="Arial"/>
                          <a:ea typeface="Arial"/>
                          <a:cs typeface="Arial"/>
                          <a:sym typeface="Arial"/>
                        </a:rPr>
                        <a:t>Kara Sea</a:t>
                      </a:r>
                      <a:endParaRPr sz="11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15000"/>
                        </a:lnSpc>
                        <a:spcBef>
                          <a:spcPts val="0"/>
                        </a:spcBef>
                        <a:spcAft>
                          <a:spcPts val="0"/>
                        </a:spcAft>
                        <a:buNone/>
                      </a:pPr>
                      <a:r>
                        <a:rPr lang="en-CA" sz="1000" u="none" cap="none" strike="noStrike">
                          <a:solidFill>
                            <a:srgbClr val="000000"/>
                          </a:solidFill>
                          <a:latin typeface="Arial"/>
                          <a:ea typeface="Arial"/>
                          <a:cs typeface="Arial"/>
                          <a:sym typeface="Arial"/>
                        </a:rPr>
                        <a:t>High</a:t>
                      </a:r>
                      <a:endParaRPr sz="11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15000"/>
                        </a:lnSpc>
                        <a:spcBef>
                          <a:spcPts val="0"/>
                        </a:spcBef>
                        <a:spcAft>
                          <a:spcPts val="0"/>
                        </a:spcAft>
                        <a:buNone/>
                      </a:pPr>
                      <a:r>
                        <a:rPr lang="en-CA" sz="1100" u="none" cap="none" strike="noStrike">
                          <a:solidFill>
                            <a:srgbClr val="000000"/>
                          </a:solidFill>
                          <a:latin typeface="Arial"/>
                          <a:ea typeface="Arial"/>
                          <a:cs typeface="Arial"/>
                          <a:sym typeface="Arial"/>
                        </a:rPr>
                        <a:t>Below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r>
              <a:tr h="177800">
                <a:tc>
                  <a:txBody>
                    <a:bodyPr/>
                    <a:lstStyle/>
                    <a:p>
                      <a:pPr indent="0" lvl="0" marL="0" marR="0" rtl="0" algn="l">
                        <a:lnSpc>
                          <a:spcPct val="115000"/>
                        </a:lnSpc>
                        <a:spcBef>
                          <a:spcPts val="0"/>
                        </a:spcBef>
                        <a:spcAft>
                          <a:spcPts val="0"/>
                        </a:spcAft>
                        <a:buNone/>
                      </a:pPr>
                      <a:r>
                        <a:rPr b="1" lang="en-CA" sz="1000" u="none" cap="none" strike="noStrike">
                          <a:solidFill>
                            <a:srgbClr val="000000"/>
                          </a:solidFill>
                          <a:latin typeface="Arial"/>
                          <a:ea typeface="Arial"/>
                          <a:cs typeface="Arial"/>
                          <a:sym typeface="Arial"/>
                        </a:rPr>
                        <a:t>Laptev Sea</a:t>
                      </a:r>
                      <a:endParaRPr sz="11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CA" sz="1000" u="none" cap="none" strike="noStrike">
                          <a:solidFill>
                            <a:srgbClr val="000000"/>
                          </a:solidFill>
                          <a:latin typeface="Arial"/>
                          <a:ea typeface="Arial"/>
                          <a:cs typeface="Arial"/>
                          <a:sym typeface="Arial"/>
                        </a:rPr>
                        <a:t>High</a:t>
                      </a:r>
                      <a:endParaRPr sz="11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CA" sz="1100" u="none" cap="none" strike="noStrike">
                          <a:solidFill>
                            <a:srgbClr val="000000"/>
                          </a:solidFill>
                          <a:latin typeface="Arial"/>
                          <a:ea typeface="Arial"/>
                          <a:cs typeface="Arial"/>
                          <a:sym typeface="Arial"/>
                        </a:rPr>
                        <a:t>Below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bl>
          </a:graphicData>
        </a:graphic>
      </p:graphicFrame>
      <p:sp>
        <p:nvSpPr>
          <p:cNvPr id="243" name="Google Shape;243;p14"/>
          <p:cNvSpPr txBox="1"/>
          <p:nvPr/>
        </p:nvSpPr>
        <p:spPr>
          <a:xfrm>
            <a:off x="-49026" y="20803"/>
            <a:ext cx="9169838"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2800">
                <a:solidFill>
                  <a:schemeClr val="dk1"/>
                </a:solidFill>
                <a:latin typeface="Arial"/>
                <a:ea typeface="Arial"/>
                <a:cs typeface="Arial"/>
                <a:sym typeface="Arial"/>
              </a:rPr>
              <a:t>Minimum SEA-ICE Extent: Outlook September 2020</a:t>
            </a:r>
            <a:br>
              <a:rPr b="1" lang="en-CA" sz="2800">
                <a:solidFill>
                  <a:srgbClr val="FF0000"/>
                </a:solidFill>
                <a:latin typeface="Arial"/>
                <a:ea typeface="Arial"/>
                <a:cs typeface="Arial"/>
                <a:sym typeface="Arial"/>
              </a:rPr>
            </a:br>
            <a:br>
              <a:rPr lang="en-CA" sz="1400">
                <a:solidFill>
                  <a:schemeClr val="dk1"/>
                </a:solidFill>
                <a:latin typeface="Arial"/>
                <a:ea typeface="Arial"/>
                <a:cs typeface="Arial"/>
                <a:sym typeface="Arial"/>
              </a:rPr>
            </a:br>
            <a:br>
              <a:rPr lang="en-CA" sz="1400">
                <a:solidFill>
                  <a:schemeClr val="dk1"/>
                </a:solidFill>
                <a:latin typeface="Arial"/>
                <a:ea typeface="Arial"/>
                <a:cs typeface="Arial"/>
                <a:sym typeface="Arial"/>
              </a:rPr>
            </a:br>
            <a:br>
              <a:rPr lang="en-CA" sz="14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15"/>
          <p:cNvSpPr txBox="1"/>
          <p:nvPr>
            <p:ph type="ctrTitle"/>
          </p:nvPr>
        </p:nvSpPr>
        <p:spPr>
          <a:xfrm>
            <a:off x="477000" y="2356727"/>
            <a:ext cx="82062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Arial"/>
              <a:buNone/>
            </a:pPr>
            <a:br>
              <a:rPr lang="en-CA" sz="3959"/>
            </a:br>
            <a:r>
              <a:rPr lang="en-CA" sz="3959"/>
              <a:t>Questions &amp; Wrap Up</a:t>
            </a:r>
            <a:br>
              <a:rPr lang="en-CA" sz="3959"/>
            </a:br>
            <a:endParaRPr sz="3959"/>
          </a:p>
        </p:txBody>
      </p:sp>
      <p:sp>
        <p:nvSpPr>
          <p:cNvPr id="249" name="Google Shape;249;p15"/>
          <p:cNvSpPr txBox="1"/>
          <p:nvPr>
            <p:ph idx="1" type="subTitle"/>
          </p:nvPr>
        </p:nvSpPr>
        <p:spPr>
          <a:xfrm>
            <a:off x="1371600" y="5713022"/>
            <a:ext cx="6912768" cy="127099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None/>
            </a:pPr>
            <a:r>
              <a:rPr lang="en-CA"/>
              <a:t>Arctic Regional Climate Center</a:t>
            </a:r>
            <a:endParaRPr/>
          </a:p>
        </p:txBody>
      </p:sp>
      <p:sp>
        <p:nvSpPr>
          <p:cNvPr id="250" name="Google Shape;250;p15"/>
          <p:cNvSpPr txBox="1"/>
          <p:nvPr/>
        </p:nvSpPr>
        <p:spPr>
          <a:xfrm>
            <a:off x="611560" y="188640"/>
            <a:ext cx="7772400" cy="1470025"/>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chemeClr val="dk1"/>
              </a:buClr>
              <a:buSzPts val="4290"/>
              <a:buFont typeface="Arial"/>
              <a:buNone/>
            </a:pPr>
            <a:r>
              <a:t/>
            </a:r>
            <a:endParaRPr sz="4290" u="sng">
              <a:solidFill>
                <a:schemeClr val="dk1"/>
              </a:solidFill>
              <a:latin typeface="Arial"/>
              <a:ea typeface="Arial"/>
              <a:cs typeface="Arial"/>
              <a:sym typeface="Arial"/>
            </a:endParaRPr>
          </a:p>
        </p:txBody>
      </p:sp>
      <p:pic>
        <p:nvPicPr>
          <p:cNvPr descr="https://lh3.googleusercontent.com/9C5QmWrldp865nMX2HCO83C6TUpXb220VQY5Ty3XSyJybLcVJwqdZR3CKe29IGoAuKlHOCPJixsrO2UOADCNMCXDUvi6FORIjF7CoJvYMaXZJrdMFROqhMoN8rWbrdBK-JKhsTMjdXE" id="251" name="Google Shape;251;p15"/>
          <p:cNvPicPr preferRelativeResize="0"/>
          <p:nvPr/>
        </p:nvPicPr>
        <p:blipFill rotWithShape="1">
          <a:blip r:embed="rId3">
            <a:alphaModFix/>
          </a:blip>
          <a:srcRect b="0" l="0" r="0" t="0"/>
          <a:stretch/>
        </p:blipFill>
        <p:spPr>
          <a:xfrm>
            <a:off x="361950" y="5399645"/>
            <a:ext cx="1009650" cy="1123950"/>
          </a:xfrm>
          <a:prstGeom prst="rect">
            <a:avLst/>
          </a:prstGeom>
          <a:noFill/>
          <a:ln>
            <a:noFill/>
          </a:ln>
        </p:spPr>
      </p:pic>
      <p:pic>
        <p:nvPicPr>
          <p:cNvPr id="252" name="Google Shape;252;p15"/>
          <p:cNvPicPr preferRelativeResize="0"/>
          <p:nvPr/>
        </p:nvPicPr>
        <p:blipFill rotWithShape="1">
          <a:blip r:embed="rId4">
            <a:alphaModFix/>
          </a:blip>
          <a:srcRect b="0" l="0" r="0" t="0"/>
          <a:stretch/>
        </p:blipFill>
        <p:spPr>
          <a:xfrm>
            <a:off x="7380312" y="188640"/>
            <a:ext cx="1391206" cy="175184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Arial"/>
              <a:buNone/>
            </a:pPr>
            <a:r>
              <a:rPr lang="en-CA" sz="3959"/>
              <a:t>What is ArcRCC Consensus Statement?</a:t>
            </a:r>
            <a:endParaRPr sz="3959"/>
          </a:p>
        </p:txBody>
      </p:sp>
      <p:sp>
        <p:nvSpPr>
          <p:cNvPr id="133" name="Google Shape;133;p2"/>
          <p:cNvSpPr txBox="1"/>
          <p:nvPr>
            <p:ph idx="1" type="body"/>
          </p:nvPr>
        </p:nvSpPr>
        <p:spPr>
          <a:xfrm>
            <a:off x="457200" y="1809000"/>
            <a:ext cx="8229600" cy="4525963"/>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dk1"/>
              </a:buClr>
              <a:buSzPts val="2720"/>
              <a:buNone/>
            </a:pPr>
            <a:r>
              <a:rPr lang="en-CA" sz="2720"/>
              <a:t>A collaborative product developed amongst Arctic meteorological and ice services to synthesize observations, historical trends, forecast models and fill gaps with regional expertise. </a:t>
            </a:r>
            <a:endParaRPr/>
          </a:p>
          <a:p>
            <a:pPr indent="0" lvl="0" marL="0" rtl="0" algn="l">
              <a:lnSpc>
                <a:spcPct val="80000"/>
              </a:lnSpc>
              <a:spcBef>
                <a:spcPts val="544"/>
              </a:spcBef>
              <a:spcAft>
                <a:spcPts val="0"/>
              </a:spcAft>
              <a:buClr>
                <a:schemeClr val="dk1"/>
              </a:buClr>
              <a:buSzPts val="2720"/>
              <a:buNone/>
            </a:pPr>
            <a:r>
              <a:t/>
            </a:r>
            <a:endParaRPr sz="2720"/>
          </a:p>
          <a:p>
            <a:pPr indent="0" lvl="0" marL="0" rtl="0" algn="l">
              <a:lnSpc>
                <a:spcPct val="80000"/>
              </a:lnSpc>
              <a:spcBef>
                <a:spcPts val="544"/>
              </a:spcBef>
              <a:spcAft>
                <a:spcPts val="0"/>
              </a:spcAft>
              <a:buClr>
                <a:schemeClr val="dk1"/>
              </a:buClr>
              <a:buSzPts val="2720"/>
              <a:buNone/>
            </a:pPr>
            <a:r>
              <a:rPr lang="en-CA" sz="2720"/>
              <a:t>The consensus statement provides:</a:t>
            </a:r>
            <a:endParaRPr/>
          </a:p>
          <a:p>
            <a:pPr indent="-342900" lvl="0" marL="342900" rtl="0" algn="l">
              <a:lnSpc>
                <a:spcPct val="80000"/>
              </a:lnSpc>
              <a:spcBef>
                <a:spcPts val="544"/>
              </a:spcBef>
              <a:spcAft>
                <a:spcPts val="0"/>
              </a:spcAft>
              <a:buClr>
                <a:schemeClr val="dk1"/>
              </a:buClr>
              <a:buSzPts val="2720"/>
              <a:buChar char="•"/>
            </a:pPr>
            <a:r>
              <a:rPr lang="en-CA" sz="2720"/>
              <a:t>a review of the major Arctic climate trends of the previous season, </a:t>
            </a:r>
            <a:endParaRPr sz="2720"/>
          </a:p>
          <a:p>
            <a:pPr indent="-342900" lvl="0" marL="342900" rtl="0" algn="l">
              <a:lnSpc>
                <a:spcPct val="80000"/>
              </a:lnSpc>
              <a:spcBef>
                <a:spcPts val="544"/>
              </a:spcBef>
              <a:spcAft>
                <a:spcPts val="0"/>
              </a:spcAft>
              <a:buClr>
                <a:schemeClr val="dk1"/>
              </a:buClr>
              <a:buSzPts val="2720"/>
              <a:buChar char="•"/>
            </a:pPr>
            <a:r>
              <a:rPr lang="en-CA" sz="2720"/>
              <a:t>verification of the previous seasons outlooks and </a:t>
            </a:r>
            <a:endParaRPr/>
          </a:p>
          <a:p>
            <a:pPr indent="-342900" lvl="0" marL="342900" rtl="0" algn="l">
              <a:lnSpc>
                <a:spcPct val="80000"/>
              </a:lnSpc>
              <a:spcBef>
                <a:spcPts val="544"/>
              </a:spcBef>
              <a:spcAft>
                <a:spcPts val="0"/>
              </a:spcAft>
              <a:buClr>
                <a:schemeClr val="dk1"/>
              </a:buClr>
              <a:buSzPts val="2720"/>
              <a:buChar char="•"/>
            </a:pPr>
            <a:r>
              <a:rPr lang="en-CA" sz="2720"/>
              <a:t>outlooks for the upcoming season for temperature, precipitation and sea-ice. </a:t>
            </a:r>
            <a:endParaRPr sz="272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id="139" name="Google Shape;139;g85e8d054ed_0_0"/>
          <p:cNvPicPr preferRelativeResize="0"/>
          <p:nvPr/>
        </p:nvPicPr>
        <p:blipFill rotWithShape="1">
          <a:blip r:embed="rId3">
            <a:alphaModFix/>
          </a:blip>
          <a:srcRect b="11325" l="1834" r="2636" t="13672"/>
          <a:stretch/>
        </p:blipFill>
        <p:spPr>
          <a:xfrm>
            <a:off x="297325" y="832475"/>
            <a:ext cx="7720200" cy="5143526"/>
          </a:xfrm>
          <a:prstGeom prst="rect">
            <a:avLst/>
          </a:prstGeom>
          <a:noFill/>
          <a:ln cap="flat" cmpd="sng" w="19050">
            <a:solidFill>
              <a:schemeClr val="dk2"/>
            </a:solidFill>
            <a:prstDash val="solid"/>
            <a:round/>
            <a:headEnd len="sm" w="sm" type="none"/>
            <a:tailEnd len="sm" w="sm" type="none"/>
          </a:ln>
        </p:spPr>
      </p:pic>
      <p:pic>
        <p:nvPicPr>
          <p:cNvPr id="140" name="Google Shape;140;g85e8d054ed_0_0"/>
          <p:cNvPicPr preferRelativeResize="0"/>
          <p:nvPr/>
        </p:nvPicPr>
        <p:blipFill>
          <a:blip r:embed="rId4">
            <a:alphaModFix/>
          </a:blip>
          <a:stretch>
            <a:fillRect/>
          </a:stretch>
        </p:blipFill>
        <p:spPr>
          <a:xfrm>
            <a:off x="3488450" y="3429000"/>
            <a:ext cx="5205351" cy="3089050"/>
          </a:xfrm>
          <a:prstGeom prst="rect">
            <a:avLst/>
          </a:prstGeom>
          <a:noFill/>
          <a:ln cap="flat" cmpd="sng" w="19050">
            <a:solidFill>
              <a:schemeClr val="dk2"/>
            </a:solidFill>
            <a:prstDash val="solid"/>
            <a:round/>
            <a:headEnd len="sm" w="sm" type="none"/>
            <a:tailEnd len="sm" w="sm" type="none"/>
          </a:ln>
        </p:spPr>
      </p:pic>
      <p:sp>
        <p:nvSpPr>
          <p:cNvPr id="141" name="Google Shape;141;g85e8d054ed_0_0"/>
          <p:cNvSpPr txBox="1"/>
          <p:nvPr/>
        </p:nvSpPr>
        <p:spPr>
          <a:xfrm>
            <a:off x="673900" y="356775"/>
            <a:ext cx="5708400" cy="6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1600"/>
              <a:t>Will be published on </a:t>
            </a:r>
            <a:r>
              <a:rPr lang="en-CA" sz="1300" u="sng">
                <a:solidFill>
                  <a:schemeClr val="hlink"/>
                </a:solidFill>
                <a:hlinkClick r:id="rId5"/>
              </a:rPr>
              <a:t>https://arctic-rcc.org/acf</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3"/>
          <p:cNvSpPr txBox="1"/>
          <p:nvPr>
            <p:ph type="title"/>
          </p:nvPr>
        </p:nvSpPr>
        <p:spPr>
          <a:xfrm>
            <a:off x="477000" y="1890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Arial"/>
              <a:buNone/>
            </a:pPr>
            <a:r>
              <a:rPr lang="en-CA" sz="3959"/>
              <a:t>Circumpolar Arctic Perspective</a:t>
            </a:r>
            <a:br>
              <a:rPr lang="en-CA" sz="3959"/>
            </a:br>
            <a:r>
              <a:rPr lang="en-CA" sz="3959"/>
              <a:t>Temperature &amp; Precipitation</a:t>
            </a:r>
            <a:endParaRPr sz="3959"/>
          </a:p>
        </p:txBody>
      </p:sp>
      <p:pic>
        <p:nvPicPr>
          <p:cNvPr id="147" name="Google Shape;147;p3"/>
          <p:cNvPicPr preferRelativeResize="0"/>
          <p:nvPr>
            <p:ph idx="1" type="body"/>
          </p:nvPr>
        </p:nvPicPr>
        <p:blipFill rotWithShape="1">
          <a:blip r:embed="rId3">
            <a:alphaModFix/>
          </a:blip>
          <a:srcRect b="0" l="0" r="0" t="0"/>
          <a:stretch/>
        </p:blipFill>
        <p:spPr>
          <a:xfrm>
            <a:off x="162000" y="1899000"/>
            <a:ext cx="4104456" cy="4104456"/>
          </a:xfrm>
          <a:prstGeom prst="rect">
            <a:avLst/>
          </a:prstGeom>
          <a:noFill/>
          <a:ln cap="flat" cmpd="sng" w="9525">
            <a:solidFill>
              <a:schemeClr val="dk1"/>
            </a:solidFill>
            <a:prstDash val="solid"/>
            <a:round/>
            <a:headEnd len="sm" w="sm" type="none"/>
            <a:tailEnd len="sm" w="sm" type="none"/>
          </a:ln>
        </p:spPr>
      </p:pic>
      <p:sp>
        <p:nvSpPr>
          <p:cNvPr id="148" name="Google Shape;148;p3"/>
          <p:cNvSpPr/>
          <p:nvPr/>
        </p:nvSpPr>
        <p:spPr>
          <a:xfrm>
            <a:off x="4482000" y="1899000"/>
            <a:ext cx="4500000" cy="3596369"/>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15000"/>
              </a:lnSpc>
              <a:spcBef>
                <a:spcPts val="0"/>
              </a:spcBef>
              <a:spcAft>
                <a:spcPts val="0"/>
              </a:spcAft>
              <a:buClr>
                <a:schemeClr val="dk1"/>
              </a:buClr>
              <a:buSzPts val="1800"/>
              <a:buFont typeface="Arial"/>
              <a:buChar char="•"/>
            </a:pPr>
            <a:r>
              <a:rPr b="0" i="0" lang="en-CA" sz="1800" u="none" cap="none" strike="noStrike">
                <a:solidFill>
                  <a:schemeClr val="dk1"/>
                </a:solidFill>
                <a:latin typeface="Arial"/>
                <a:ea typeface="Arial"/>
                <a:cs typeface="Arial"/>
                <a:sym typeface="Arial"/>
              </a:rPr>
              <a:t>Outlooks are based on </a:t>
            </a:r>
            <a:r>
              <a:rPr b="1" i="0" lang="en-CA" sz="1800" u="none" cap="none" strike="noStrike">
                <a:solidFill>
                  <a:schemeClr val="dk1"/>
                </a:solidFill>
                <a:latin typeface="Arial"/>
                <a:ea typeface="Arial"/>
                <a:cs typeface="Arial"/>
                <a:sym typeface="Arial"/>
              </a:rPr>
              <a:t>eight</a:t>
            </a:r>
            <a:r>
              <a:rPr b="0" i="0" lang="en-CA" sz="1800" u="none" cap="none" strike="noStrike">
                <a:solidFill>
                  <a:schemeClr val="dk1"/>
                </a:solidFill>
                <a:latin typeface="Arial"/>
                <a:ea typeface="Arial"/>
                <a:cs typeface="Arial"/>
                <a:sym typeface="Arial"/>
              </a:rPr>
              <a:t> WMO Long-Range Forecasts models.  </a:t>
            </a:r>
            <a:endParaRPr b="0" i="0" sz="1800" u="none" cap="none" strike="noStrike">
              <a:solidFill>
                <a:schemeClr val="dk1"/>
              </a:solidFill>
              <a:latin typeface="Arial"/>
              <a:ea typeface="Arial"/>
              <a:cs typeface="Arial"/>
              <a:sym typeface="Arial"/>
            </a:endParaRPr>
          </a:p>
          <a:p>
            <a:pPr indent="-285750" lvl="0" marL="285750" marR="0" rtl="0" algn="just">
              <a:lnSpc>
                <a:spcPct val="115000"/>
              </a:lnSpc>
              <a:spcBef>
                <a:spcPts val="0"/>
              </a:spcBef>
              <a:spcAft>
                <a:spcPts val="0"/>
              </a:spcAft>
              <a:buClr>
                <a:schemeClr val="dk1"/>
              </a:buClr>
              <a:buSzPts val="1800"/>
              <a:buFont typeface="Arial"/>
              <a:buChar char="•"/>
            </a:pPr>
            <a:r>
              <a:rPr b="0" i="0" lang="en-CA" sz="1800" u="none" cap="none" strike="noStrike">
                <a:solidFill>
                  <a:schemeClr val="dk1"/>
                </a:solidFill>
                <a:latin typeface="Arial"/>
                <a:ea typeface="Arial"/>
                <a:cs typeface="Arial"/>
                <a:sym typeface="Arial"/>
              </a:rPr>
              <a:t>All the model forecasts are compared and areas where all eight models </a:t>
            </a:r>
            <a:endParaRPr/>
          </a:p>
          <a:p>
            <a:pPr indent="-285750" lvl="1" marL="742950" marR="0" rtl="0" algn="just">
              <a:lnSpc>
                <a:spcPct val="115000"/>
              </a:lnSpc>
              <a:spcBef>
                <a:spcPts val="0"/>
              </a:spcBef>
              <a:spcAft>
                <a:spcPts val="0"/>
              </a:spcAft>
              <a:buClr>
                <a:schemeClr val="dk1"/>
              </a:buClr>
              <a:buSzPts val="1800"/>
              <a:buFont typeface="Arial"/>
              <a:buChar char="•"/>
            </a:pPr>
            <a:r>
              <a:rPr b="0" i="0" lang="en-CA" sz="1800" u="none" cap="none" strike="noStrike">
                <a:solidFill>
                  <a:schemeClr val="dk1"/>
                </a:solidFill>
                <a:latin typeface="Arial"/>
                <a:ea typeface="Arial"/>
                <a:cs typeface="Arial"/>
                <a:sym typeface="Arial"/>
              </a:rPr>
              <a:t>agree = high forecast confidence</a:t>
            </a:r>
            <a:endParaRPr/>
          </a:p>
          <a:p>
            <a:pPr indent="-285750" lvl="1" marL="742950" marR="0" rtl="0" algn="just">
              <a:lnSpc>
                <a:spcPct val="115000"/>
              </a:lnSpc>
              <a:spcBef>
                <a:spcPts val="0"/>
              </a:spcBef>
              <a:spcAft>
                <a:spcPts val="0"/>
              </a:spcAft>
              <a:buClr>
                <a:schemeClr val="dk1"/>
              </a:buClr>
              <a:buSzPts val="1800"/>
              <a:buFont typeface="Arial"/>
              <a:buChar char="•"/>
            </a:pPr>
            <a:r>
              <a:rPr b="0" i="0" lang="en-CA" sz="1800" u="none" cap="none" strike="noStrike">
                <a:solidFill>
                  <a:schemeClr val="dk1"/>
                </a:solidFill>
                <a:latin typeface="Arial"/>
                <a:ea typeface="Arial"/>
                <a:cs typeface="Arial"/>
                <a:sym typeface="Arial"/>
              </a:rPr>
              <a:t>disagree = low forecast confidence</a:t>
            </a:r>
            <a:endParaRPr/>
          </a:p>
          <a:p>
            <a:pPr indent="0" lvl="0" marL="0" marR="0" rtl="0" algn="just">
              <a:lnSpc>
                <a:spcPct val="115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285750" lvl="0" marL="285750" marR="0" rtl="0" algn="just">
              <a:lnSpc>
                <a:spcPct val="115000"/>
              </a:lnSpc>
              <a:spcBef>
                <a:spcPts val="0"/>
              </a:spcBef>
              <a:spcAft>
                <a:spcPts val="0"/>
              </a:spcAft>
              <a:buClr>
                <a:schemeClr val="dk1"/>
              </a:buClr>
              <a:buSzPts val="1800"/>
              <a:buFont typeface="Arial"/>
              <a:buChar char="•"/>
            </a:pPr>
            <a:r>
              <a:rPr b="0" i="0" lang="en-CA" sz="1800" u="none" cap="none" strike="noStrike">
                <a:solidFill>
                  <a:schemeClr val="dk1"/>
                </a:solidFill>
                <a:latin typeface="Arial"/>
                <a:ea typeface="Arial"/>
                <a:cs typeface="Arial"/>
                <a:sym typeface="Arial"/>
              </a:rPr>
              <a:t>Called a multi-model ensemble (MME) approach </a:t>
            </a:r>
            <a:endParaRPr/>
          </a:p>
          <a:p>
            <a:pPr indent="-285750" lvl="0" marL="285750" marR="0" rtl="0" algn="just">
              <a:lnSpc>
                <a:spcPct val="115000"/>
              </a:lnSpc>
              <a:spcBef>
                <a:spcPts val="0"/>
              </a:spcBef>
              <a:spcAft>
                <a:spcPts val="0"/>
              </a:spcAft>
              <a:buClr>
                <a:schemeClr val="dk1"/>
              </a:buClr>
              <a:buSzPts val="1800"/>
              <a:buFont typeface="Arial"/>
              <a:buChar char="•"/>
            </a:pPr>
            <a:r>
              <a:rPr b="0" i="0" lang="en-CA" sz="1800" u="none" cap="none" strike="noStrike">
                <a:solidFill>
                  <a:schemeClr val="dk1"/>
                </a:solidFill>
                <a:latin typeface="Arial"/>
                <a:ea typeface="Arial"/>
                <a:cs typeface="Arial"/>
                <a:sym typeface="Arial"/>
              </a:rPr>
              <a:t>A methodology reputed as providing the most reliable objective forecasts.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4"/>
          <p:cNvSpPr/>
          <p:nvPr/>
        </p:nvSpPr>
        <p:spPr>
          <a:xfrm>
            <a:off x="342000" y="-55286"/>
            <a:ext cx="8421536" cy="964286"/>
          </a:xfrm>
          <a:prstGeom prst="rect">
            <a:avLst/>
          </a:prstGeom>
          <a:noFill/>
          <a:ln>
            <a:noFill/>
          </a:ln>
        </p:spPr>
        <p:txBody>
          <a:bodyPr anchorCtr="0" anchor="ctr" bIns="50775" lIns="91425" spcFirstLastPara="1" rIns="91425" wrap="square" tIns="203125">
            <a:spAutoFit/>
          </a:bodyPr>
          <a:lstStyle/>
          <a:p>
            <a:pPr indent="0" lvl="0" marL="0" marR="0" rtl="0" algn="l">
              <a:lnSpc>
                <a:spcPct val="100000"/>
              </a:lnSpc>
              <a:spcBef>
                <a:spcPts val="0"/>
              </a:spcBef>
              <a:spcAft>
                <a:spcPts val="0"/>
              </a:spcAft>
              <a:buClr>
                <a:schemeClr val="dk1"/>
              </a:buClr>
              <a:buSzPts val="2800"/>
              <a:buFont typeface="Arial"/>
              <a:buNone/>
            </a:pPr>
            <a:r>
              <a:rPr b="1" i="0" lang="en-CA" sz="2800" u="none" cap="none" strike="noStrike">
                <a:solidFill>
                  <a:schemeClr val="dk1"/>
                </a:solidFill>
                <a:latin typeface="Arial"/>
                <a:ea typeface="Arial"/>
                <a:cs typeface="Arial"/>
                <a:sym typeface="Arial"/>
              </a:rPr>
              <a:t>TEMPERATURE: Observations from Winter 2020</a:t>
            </a:r>
            <a:endParaRPr b="1" i="0" sz="28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55" name="Google Shape;155;p4"/>
          <p:cNvPicPr preferRelativeResize="0"/>
          <p:nvPr/>
        </p:nvPicPr>
        <p:blipFill rotWithShape="1">
          <a:blip r:embed="rId3">
            <a:alphaModFix/>
          </a:blip>
          <a:srcRect b="0" l="0" r="0" t="0"/>
          <a:stretch/>
        </p:blipFill>
        <p:spPr>
          <a:xfrm>
            <a:off x="133791" y="819000"/>
            <a:ext cx="4978209" cy="4905000"/>
          </a:xfrm>
          <a:prstGeom prst="rect">
            <a:avLst/>
          </a:prstGeom>
          <a:noFill/>
          <a:ln cap="flat" cmpd="sng" w="9525">
            <a:solidFill>
              <a:schemeClr val="dk1"/>
            </a:solidFill>
            <a:prstDash val="solid"/>
            <a:round/>
            <a:headEnd len="sm" w="sm" type="none"/>
            <a:tailEnd len="sm" w="sm" type="none"/>
          </a:ln>
        </p:spPr>
      </p:pic>
      <p:sp>
        <p:nvSpPr>
          <p:cNvPr id="156" name="Google Shape;156;p4"/>
          <p:cNvSpPr/>
          <p:nvPr/>
        </p:nvSpPr>
        <p:spPr>
          <a:xfrm>
            <a:off x="117000" y="5409000"/>
            <a:ext cx="4995000" cy="1132311"/>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lnSpc>
                <a:spcPct val="114000"/>
              </a:lnSpc>
              <a:spcBef>
                <a:spcPts val="0"/>
              </a:spcBef>
              <a:spcAft>
                <a:spcPts val="0"/>
              </a:spcAft>
              <a:buNone/>
            </a:pPr>
            <a:r>
              <a:rPr b="0" i="0" lang="en-CA" sz="1200" u="none" cap="none" strike="noStrike">
                <a:solidFill>
                  <a:schemeClr val="dk1"/>
                </a:solidFill>
                <a:latin typeface="Arial"/>
                <a:ea typeface="Arial"/>
                <a:cs typeface="Arial"/>
                <a:sym typeface="Arial"/>
              </a:rPr>
              <a:t>February, March, and April (FMA) 2020 surface air temperature anomaly based on the 1981-2010 reference period. Red indicates warner than normal temperature, and blue indicates cooler than normal temperatures. Map produced by the Hydrometcenter of Russia </a:t>
            </a:r>
            <a:r>
              <a:rPr b="0" i="0" lang="en-CA" sz="1200" u="sng" cap="none" strike="noStrike">
                <a:solidFill>
                  <a:srgbClr val="0000FF"/>
                </a:solidFill>
                <a:latin typeface="Arial"/>
                <a:ea typeface="Arial"/>
                <a:cs typeface="Arial"/>
                <a:sym typeface="Arial"/>
                <a:hlinkClick r:id="rId4"/>
              </a:rPr>
              <a:t>https://meteoinfo.ru/</a:t>
            </a:r>
            <a:r>
              <a:rPr b="0" i="0" lang="en-CA" sz="1200" u="none" cap="none" strike="noStrike">
                <a:solidFill>
                  <a:schemeClr val="dk1"/>
                </a:solidFill>
                <a:latin typeface="Arial"/>
                <a:ea typeface="Arial"/>
                <a:cs typeface="Arial"/>
                <a:sym typeface="Arial"/>
              </a:rPr>
              <a:t> Data source: ERA-5</a:t>
            </a:r>
            <a:r>
              <a:rPr b="0" i="0" lang="en-CA" sz="800" u="none" cap="none" strike="noStrike">
                <a:solidFill>
                  <a:schemeClr val="dk1"/>
                </a:solidFill>
                <a:latin typeface="Arial"/>
                <a:ea typeface="Arial"/>
                <a:cs typeface="Arial"/>
                <a:sym typeface="Arial"/>
              </a:rPr>
              <a:t>. </a:t>
            </a:r>
            <a:endParaRPr b="0" i="0" sz="1100" u="none" cap="none" strike="noStrike">
              <a:solidFill>
                <a:schemeClr val="dk1"/>
              </a:solidFill>
              <a:latin typeface="Arial"/>
              <a:ea typeface="Arial"/>
              <a:cs typeface="Arial"/>
              <a:sym typeface="Arial"/>
            </a:endParaRPr>
          </a:p>
        </p:txBody>
      </p:sp>
      <p:sp>
        <p:nvSpPr>
          <p:cNvPr id="157" name="Google Shape;157;p4"/>
          <p:cNvSpPr txBox="1"/>
          <p:nvPr/>
        </p:nvSpPr>
        <p:spPr>
          <a:xfrm>
            <a:off x="5085000" y="1089000"/>
            <a:ext cx="3942000" cy="507831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0" i="0" lang="en-CA" sz="1800" u="none" cap="none" strike="noStrike">
                <a:solidFill>
                  <a:schemeClr val="dk1"/>
                </a:solidFill>
                <a:latin typeface="Arial"/>
                <a:ea typeface="Arial"/>
                <a:cs typeface="Arial"/>
                <a:sym typeface="Arial"/>
              </a:rPr>
              <a:t>Higher than normal in the eastern hemisphere</a:t>
            </a:r>
            <a:endParaRPr/>
          </a:p>
          <a:p>
            <a:pPr indent="-285750" lvl="0" marL="285750" marR="0" rtl="0" algn="l">
              <a:spcBef>
                <a:spcPts val="0"/>
              </a:spcBef>
              <a:spcAft>
                <a:spcPts val="0"/>
              </a:spcAft>
              <a:buClr>
                <a:schemeClr val="dk1"/>
              </a:buClr>
              <a:buSzPts val="1800"/>
              <a:buFont typeface="Arial"/>
              <a:buChar char="•"/>
            </a:pPr>
            <a:r>
              <a:rPr b="0" i="0" lang="en-CA" sz="1800" u="none" cap="none" strike="noStrike">
                <a:solidFill>
                  <a:schemeClr val="dk1"/>
                </a:solidFill>
                <a:latin typeface="Arial"/>
                <a:ea typeface="Arial"/>
                <a:cs typeface="Arial"/>
                <a:sym typeface="Arial"/>
              </a:rPr>
              <a:t>Lower than normal in the western hemisphere </a:t>
            </a:r>
            <a:endParaRPr b="0" i="0" sz="18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b="0" i="0" lang="en-CA" sz="1800" u="none" cap="none" strike="noStrike">
                <a:solidFill>
                  <a:schemeClr val="dk1"/>
                </a:solidFill>
                <a:latin typeface="Arial"/>
                <a:ea typeface="Arial"/>
                <a:cs typeface="Arial"/>
                <a:sym typeface="Arial"/>
              </a:rPr>
              <a:t>Scandinavia and the majority of the Eastern and Western Scandinavia regions experienced warmer than normal conditions (</a:t>
            </a:r>
            <a:r>
              <a:rPr b="0" i="0" lang="en-CA" sz="1800" u="none" cap="none" strike="noStrike">
                <a:solidFill>
                  <a:srgbClr val="FF0000"/>
                </a:solidFill>
                <a:latin typeface="Arial"/>
                <a:ea typeface="Arial"/>
                <a:cs typeface="Arial"/>
                <a:sym typeface="Arial"/>
              </a:rPr>
              <a:t>red areas</a:t>
            </a:r>
            <a:r>
              <a:rPr b="0" i="0" lang="en-CA" sz="1800" u="none" cap="none" strike="noStrike">
                <a:solidFill>
                  <a:schemeClr val="dk1"/>
                </a:solidFill>
                <a:latin typeface="Arial"/>
                <a:ea typeface="Arial"/>
                <a:cs typeface="Arial"/>
                <a:sym typeface="Arial"/>
              </a:rPr>
              <a:t>)</a:t>
            </a:r>
            <a:endParaRPr/>
          </a:p>
          <a:p>
            <a:pPr indent="-285750" lvl="0" marL="285750" marR="0" rtl="0" algn="l">
              <a:spcBef>
                <a:spcPts val="0"/>
              </a:spcBef>
              <a:spcAft>
                <a:spcPts val="0"/>
              </a:spcAft>
              <a:buClr>
                <a:schemeClr val="dk1"/>
              </a:buClr>
              <a:buSzPts val="1800"/>
              <a:buFont typeface="Arial"/>
              <a:buChar char="•"/>
            </a:pPr>
            <a:r>
              <a:rPr b="0" i="0" lang="en-CA" sz="1800" u="none" cap="none" strike="noStrike">
                <a:solidFill>
                  <a:schemeClr val="dk1"/>
                </a:solidFill>
                <a:latin typeface="Arial"/>
                <a:ea typeface="Arial"/>
                <a:cs typeface="Arial"/>
                <a:sym typeface="Arial"/>
              </a:rPr>
              <a:t>Parts of Eastern and Western Siberia saw their fifth warmest FMA since the start of the record in 1949.</a:t>
            </a:r>
            <a:endParaRPr b="0" i="0" sz="18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b="0" i="0" lang="en-CA" sz="1800" u="none" cap="none" strike="noStrike">
                <a:solidFill>
                  <a:schemeClr val="dk1"/>
                </a:solidFill>
                <a:latin typeface="Arial"/>
                <a:ea typeface="Arial"/>
                <a:cs typeface="Arial"/>
                <a:sym typeface="Arial"/>
              </a:rPr>
              <a:t>Canada, Alaska, Greenland, and the North Atlantic Ocean experienced near normal (white areas) or slightly below normal (light </a:t>
            </a:r>
            <a:r>
              <a:rPr b="0" i="0" lang="en-CA" sz="1800" u="none" cap="none" strike="noStrike">
                <a:solidFill>
                  <a:srgbClr val="0000FF"/>
                </a:solidFill>
                <a:latin typeface="Arial"/>
                <a:ea typeface="Arial"/>
                <a:cs typeface="Arial"/>
                <a:sym typeface="Arial"/>
              </a:rPr>
              <a:t>blue</a:t>
            </a:r>
            <a:r>
              <a:rPr b="0" i="0" lang="en-CA" sz="1800" u="none" cap="none" strike="noStrike">
                <a:solidFill>
                  <a:schemeClr val="dk1"/>
                </a:solidFill>
                <a:latin typeface="Arial"/>
                <a:ea typeface="Arial"/>
                <a:cs typeface="Arial"/>
                <a:sym typeface="Arial"/>
              </a:rPr>
              <a:t>) conditions.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5"/>
          <p:cNvSpPr/>
          <p:nvPr/>
        </p:nvSpPr>
        <p:spPr>
          <a:xfrm>
            <a:off x="0" y="8827"/>
            <a:ext cx="9144000" cy="1395173"/>
          </a:xfrm>
          <a:prstGeom prst="rect">
            <a:avLst/>
          </a:prstGeom>
          <a:noFill/>
          <a:ln>
            <a:noFill/>
          </a:ln>
        </p:spPr>
        <p:txBody>
          <a:bodyPr anchorCtr="0" anchor="ctr" bIns="50775" lIns="91425" spcFirstLastPara="1" rIns="91425" wrap="square" tIns="203125">
            <a:spAutoFit/>
          </a:bodyPr>
          <a:lstStyle/>
          <a:p>
            <a:pPr indent="0" lvl="0" marL="0" marR="0" rtl="0" algn="ctr">
              <a:lnSpc>
                <a:spcPct val="100000"/>
              </a:lnSpc>
              <a:spcBef>
                <a:spcPts val="0"/>
              </a:spcBef>
              <a:spcAft>
                <a:spcPts val="0"/>
              </a:spcAft>
              <a:buClr>
                <a:schemeClr val="dk1"/>
              </a:buClr>
              <a:buSzPts val="2800"/>
              <a:buFont typeface="Arial"/>
              <a:buNone/>
            </a:pPr>
            <a:r>
              <a:rPr b="1" i="0" lang="en-CA" sz="2800" u="none" cap="none" strike="noStrike">
                <a:solidFill>
                  <a:schemeClr val="dk1"/>
                </a:solidFill>
                <a:latin typeface="Arial"/>
                <a:ea typeface="Arial"/>
                <a:cs typeface="Arial"/>
                <a:sym typeface="Arial"/>
              </a:rPr>
              <a:t>TEMPERATURE: Winter 2020</a:t>
            </a:r>
            <a:endParaRPr/>
          </a:p>
          <a:p>
            <a:pPr indent="0" lvl="0" marL="0" marR="0" rtl="0" algn="ctr">
              <a:lnSpc>
                <a:spcPct val="100000"/>
              </a:lnSpc>
              <a:spcBef>
                <a:spcPts val="0"/>
              </a:spcBef>
              <a:spcAft>
                <a:spcPts val="0"/>
              </a:spcAft>
              <a:buClr>
                <a:schemeClr val="dk1"/>
              </a:buClr>
              <a:buSzPts val="2800"/>
              <a:buFont typeface="Arial"/>
              <a:buNone/>
            </a:pPr>
            <a:r>
              <a:rPr b="1" i="1" lang="en-CA" sz="2800" u="none" cap="none" strike="noStrike">
                <a:solidFill>
                  <a:schemeClr val="dk1"/>
                </a:solidFill>
                <a:latin typeface="Arial"/>
                <a:ea typeface="Arial"/>
                <a:cs typeface="Arial"/>
                <a:sym typeface="Arial"/>
              </a:rPr>
              <a:t>How did the forecasts perform ?</a:t>
            </a:r>
            <a:endParaRPr b="1" i="1" sz="28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164" name="Google Shape;164;p5"/>
          <p:cNvGraphicFramePr/>
          <p:nvPr/>
        </p:nvGraphicFramePr>
        <p:xfrm>
          <a:off x="225001" y="1314000"/>
          <a:ext cx="3000000" cy="3000000"/>
        </p:xfrm>
        <a:graphic>
          <a:graphicData uri="http://schemas.openxmlformats.org/drawingml/2006/table">
            <a:tbl>
              <a:tblPr>
                <a:noFill/>
                <a:tableStyleId>{57CC2EFE-AC3C-47F6-93C1-C14A875F427E}</a:tableStyleId>
              </a:tblPr>
              <a:tblGrid>
                <a:gridCol w="1557000"/>
                <a:gridCol w="1620000"/>
                <a:gridCol w="1800000"/>
                <a:gridCol w="2180575"/>
                <a:gridCol w="1419425"/>
              </a:tblGrid>
              <a:tr h="177800">
                <a:tc>
                  <a:txBody>
                    <a:bodyPr/>
                    <a:lstStyle/>
                    <a:p>
                      <a:pPr indent="0" lvl="0" marL="0" marR="0" rtl="0" algn="l">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Regions</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MME Temperature Forecast Agreement</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MME Temperature Forecast</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Observations</a:t>
                      </a:r>
                      <a:endParaRPr/>
                    </a:p>
                    <a:p>
                      <a:pPr indent="0" lvl="0" marL="0" marR="0" rtl="0" algn="ctr">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NCAR CFSR Reanalysis</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MME Temperature Forecast Accuracy</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7800">
                <a:tc>
                  <a:txBody>
                    <a:bodyPr/>
                    <a:lstStyle/>
                    <a:p>
                      <a:pPr indent="0" lvl="0" marL="0" marR="0" rtl="0" algn="l">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Alaska </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Low</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Above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Near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None/>
                      </a:pPr>
                      <a:r>
                        <a:rPr b="1" lang="en-CA" sz="1600" u="none" cap="none" strike="noStrike">
                          <a:solidFill>
                            <a:srgbClr val="000000"/>
                          </a:solidFill>
                          <a:latin typeface="Arial"/>
                          <a:ea typeface="Arial"/>
                          <a:cs typeface="Arial"/>
                          <a:sym typeface="Arial"/>
                        </a:rPr>
                        <a:t>Low</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r>
              <a:tr h="177800">
                <a:tc>
                  <a:txBody>
                    <a:bodyPr/>
                    <a:lstStyle/>
                    <a:p>
                      <a:pPr indent="0" lvl="0" marL="0" marR="0" rtl="0" algn="l">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Chukchi</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High</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Above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Above to near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1" lang="en-CA" sz="1600" u="none" cap="none" strike="noStrike">
                          <a:solidFill>
                            <a:srgbClr val="000000"/>
                          </a:solidFill>
                          <a:latin typeface="Arial"/>
                          <a:ea typeface="Arial"/>
                          <a:cs typeface="Arial"/>
                          <a:sym typeface="Arial"/>
                        </a:rPr>
                        <a:t>Moderate</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7800">
                <a:tc>
                  <a:txBody>
                    <a:bodyPr/>
                    <a:lstStyle/>
                    <a:p>
                      <a:pPr indent="0" lvl="0" marL="0" marR="0" rtl="0" algn="l">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Eastern Siberia</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High</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Above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Above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None/>
                      </a:pPr>
                      <a:r>
                        <a:rPr b="1" lang="en-CA" sz="1600" u="none" cap="none" strike="noStrike">
                          <a:solidFill>
                            <a:srgbClr val="000000"/>
                          </a:solidFill>
                          <a:latin typeface="Arial"/>
                          <a:ea typeface="Arial"/>
                          <a:cs typeface="Arial"/>
                          <a:sym typeface="Arial"/>
                        </a:rPr>
                        <a:t>High</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r>
              <a:tr h="177800">
                <a:tc>
                  <a:txBody>
                    <a:bodyPr/>
                    <a:lstStyle/>
                    <a:p>
                      <a:pPr indent="0" lvl="0" marL="0" marR="0" rtl="0" algn="l">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Western Siberia</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High</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Above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Above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1" lang="en-CA" sz="1600" u="none" cap="none" strike="noStrike">
                          <a:solidFill>
                            <a:srgbClr val="000000"/>
                          </a:solidFill>
                          <a:latin typeface="Arial"/>
                          <a:ea typeface="Arial"/>
                          <a:cs typeface="Arial"/>
                          <a:sym typeface="Arial"/>
                        </a:rPr>
                        <a:t>High</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7800">
                <a:tc>
                  <a:txBody>
                    <a:bodyPr/>
                    <a:lstStyle/>
                    <a:p>
                      <a:pPr indent="0" lvl="0" marL="0" marR="0" rtl="0" algn="l">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European</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Moderate</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Above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Above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None/>
                      </a:pPr>
                      <a:r>
                        <a:rPr b="1" lang="en-CA" sz="1600" u="none" cap="none" strike="noStrike">
                          <a:solidFill>
                            <a:srgbClr val="000000"/>
                          </a:solidFill>
                          <a:latin typeface="Arial"/>
                          <a:ea typeface="Arial"/>
                          <a:cs typeface="Arial"/>
                          <a:sym typeface="Arial"/>
                        </a:rPr>
                        <a:t>High</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r>
              <a:tr h="177800">
                <a:tc>
                  <a:txBody>
                    <a:bodyPr/>
                    <a:lstStyle/>
                    <a:p>
                      <a:pPr indent="0" lvl="0" marL="0" marR="0" rtl="0" algn="l">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Atlantic</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Moderate</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Mostly near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Above normal (Scandinavia only)</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1" lang="en-CA" sz="1600" u="none" cap="none" strike="noStrike">
                          <a:solidFill>
                            <a:srgbClr val="000000"/>
                          </a:solidFill>
                          <a:latin typeface="Arial"/>
                          <a:ea typeface="Arial"/>
                          <a:cs typeface="Arial"/>
                          <a:sym typeface="Arial"/>
                        </a:rPr>
                        <a:t>Moderate</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7800">
                <a:tc>
                  <a:txBody>
                    <a:bodyPr/>
                    <a:lstStyle/>
                    <a:p>
                      <a:pPr indent="0" lvl="0" marL="0" marR="0" rtl="0" algn="l">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Canada</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Low</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Above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Near to below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None/>
                      </a:pPr>
                      <a:r>
                        <a:rPr b="1" lang="en-CA" sz="1600" u="none" cap="none" strike="noStrike">
                          <a:solidFill>
                            <a:srgbClr val="000000"/>
                          </a:solidFill>
                          <a:latin typeface="Arial"/>
                          <a:ea typeface="Arial"/>
                          <a:cs typeface="Arial"/>
                          <a:sym typeface="Arial"/>
                        </a:rPr>
                        <a:t>Low</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r>
              <a:tr h="177800">
                <a:tc>
                  <a:txBody>
                    <a:bodyPr/>
                    <a:lstStyle/>
                    <a:p>
                      <a:pPr indent="0" lvl="0" marL="0" marR="0" rtl="0" algn="l">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Central Arctic</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High</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Above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Above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1" lang="en-CA" sz="1600" u="none" cap="none" strike="noStrike">
                          <a:solidFill>
                            <a:srgbClr val="000000"/>
                          </a:solidFill>
                          <a:latin typeface="Arial"/>
                          <a:ea typeface="Arial"/>
                          <a:cs typeface="Arial"/>
                          <a:sym typeface="Arial"/>
                        </a:rPr>
                        <a:t>High</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6"/>
          <p:cNvSpPr/>
          <p:nvPr/>
        </p:nvSpPr>
        <p:spPr>
          <a:xfrm>
            <a:off x="972000" y="-81000"/>
            <a:ext cx="6905032" cy="964286"/>
          </a:xfrm>
          <a:prstGeom prst="rect">
            <a:avLst/>
          </a:prstGeom>
          <a:noFill/>
          <a:ln>
            <a:noFill/>
          </a:ln>
        </p:spPr>
        <p:txBody>
          <a:bodyPr anchorCtr="0" anchor="ctr" bIns="50775" lIns="91425" spcFirstLastPara="1" rIns="91425" wrap="square" tIns="203125">
            <a:spAutoFit/>
          </a:bodyPr>
          <a:lstStyle/>
          <a:p>
            <a:pPr indent="0" lvl="0" marL="0" marR="0" rtl="0" algn="l">
              <a:lnSpc>
                <a:spcPct val="100000"/>
              </a:lnSpc>
              <a:spcBef>
                <a:spcPts val="0"/>
              </a:spcBef>
              <a:spcAft>
                <a:spcPts val="0"/>
              </a:spcAft>
              <a:buClr>
                <a:schemeClr val="dk1"/>
              </a:buClr>
              <a:buSzPts val="2800"/>
              <a:buFont typeface="Arial"/>
              <a:buNone/>
            </a:pPr>
            <a:r>
              <a:rPr b="1" i="0" lang="en-CA" sz="2800" u="none" cap="none" strike="noStrike">
                <a:solidFill>
                  <a:schemeClr val="dk1"/>
                </a:solidFill>
                <a:latin typeface="Arial"/>
                <a:ea typeface="Arial"/>
                <a:cs typeface="Arial"/>
                <a:sym typeface="Arial"/>
              </a:rPr>
              <a:t>TEMPERATURE: Outlook Summer 2020</a:t>
            </a:r>
            <a:endParaRPr b="1" i="0" sz="28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71" name="Google Shape;171;p6"/>
          <p:cNvPicPr preferRelativeResize="0"/>
          <p:nvPr/>
        </p:nvPicPr>
        <p:blipFill rotWithShape="1">
          <a:blip r:embed="rId3">
            <a:alphaModFix/>
          </a:blip>
          <a:srcRect b="0" l="0" r="0" t="0"/>
          <a:stretch/>
        </p:blipFill>
        <p:spPr>
          <a:xfrm>
            <a:off x="644516" y="594000"/>
            <a:ext cx="7560000" cy="5464286"/>
          </a:xfrm>
          <a:prstGeom prst="rect">
            <a:avLst/>
          </a:prstGeom>
          <a:noFill/>
          <a:ln cap="flat" cmpd="sng" w="9525">
            <a:solidFill>
              <a:schemeClr val="dk1"/>
            </a:solidFill>
            <a:prstDash val="solid"/>
            <a:round/>
            <a:headEnd len="sm" w="sm" type="none"/>
            <a:tailEnd len="sm" w="sm" type="none"/>
          </a:ln>
        </p:spPr>
      </p:pic>
      <p:sp>
        <p:nvSpPr>
          <p:cNvPr id="172" name="Google Shape;172;p6"/>
          <p:cNvSpPr/>
          <p:nvPr/>
        </p:nvSpPr>
        <p:spPr>
          <a:xfrm>
            <a:off x="644516" y="6084000"/>
            <a:ext cx="7560000" cy="694286"/>
          </a:xfrm>
          <a:prstGeom prst="rect">
            <a:avLst/>
          </a:prstGeom>
          <a:solidFill>
            <a:srgbClr val="FFFFFF"/>
          </a:solidFill>
          <a:ln cap="flat" cmpd="sng" w="9525">
            <a:solidFill>
              <a:schemeClr val="dk1"/>
            </a:solidFill>
            <a:prstDash val="solid"/>
            <a:round/>
            <a:headEnd len="sm" w="sm" type="none"/>
            <a:tailEnd len="sm" w="sm" type="none"/>
          </a:ln>
        </p:spPr>
        <p:txBody>
          <a:bodyPr anchorCtr="0" anchor="t" bIns="0" lIns="0" spcFirstLastPara="1" rIns="0" wrap="square" tIns="0">
            <a:noAutofit/>
          </a:bodyPr>
          <a:lstStyle/>
          <a:p>
            <a:pPr indent="0" lvl="0" marL="179705" marR="0" rtl="0" algn="just">
              <a:lnSpc>
                <a:spcPct val="115000"/>
              </a:lnSpc>
              <a:spcBef>
                <a:spcPts val="0"/>
              </a:spcBef>
              <a:spcAft>
                <a:spcPts val="1000"/>
              </a:spcAft>
              <a:buNone/>
            </a:pPr>
            <a:r>
              <a:rPr b="0" i="0" lang="en-CA" sz="1200" u="none" cap="none" strike="noStrike">
                <a:solidFill>
                  <a:schemeClr val="dk1"/>
                </a:solidFill>
                <a:latin typeface="Arial"/>
                <a:ea typeface="Arial"/>
                <a:cs typeface="Arial"/>
                <a:sym typeface="Arial"/>
              </a:rPr>
              <a:t>Multi model ensemble probability forecast for surface temperature for June, July, and August 2020. Three categories: below normal (blue), near normal (grey), above normal (red) and no agreement amongst the models (white). Source: </a:t>
            </a:r>
            <a:r>
              <a:rPr b="0" i="0" lang="en-CA" sz="1200" u="sng" cap="none" strike="noStrike">
                <a:solidFill>
                  <a:srgbClr val="0000FF"/>
                </a:solidFill>
                <a:latin typeface="Arial"/>
                <a:ea typeface="Arial"/>
                <a:cs typeface="Arial"/>
                <a:sym typeface="Arial"/>
                <a:hlinkClick r:id="rId4"/>
              </a:rPr>
              <a:t>www.wmolc.org</a:t>
            </a:r>
            <a:r>
              <a:rPr b="0" i="0" lang="en-CA" sz="1200" u="none" cap="none" strike="noStrike">
                <a:solidFill>
                  <a:schemeClr val="dk1"/>
                </a:solidFill>
                <a:latin typeface="Arial"/>
                <a:ea typeface="Arial"/>
                <a:cs typeface="Arial"/>
                <a:sym typeface="Arial"/>
              </a:rPr>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7"/>
          <p:cNvSpPr/>
          <p:nvPr/>
        </p:nvSpPr>
        <p:spPr>
          <a:xfrm>
            <a:off x="342000" y="-55286"/>
            <a:ext cx="8433334" cy="964286"/>
          </a:xfrm>
          <a:prstGeom prst="rect">
            <a:avLst/>
          </a:prstGeom>
          <a:noFill/>
          <a:ln>
            <a:noFill/>
          </a:ln>
        </p:spPr>
        <p:txBody>
          <a:bodyPr anchorCtr="0" anchor="ctr" bIns="50775" lIns="91425" spcFirstLastPara="1" rIns="91425" wrap="square" tIns="203125">
            <a:spAutoFit/>
          </a:bodyPr>
          <a:lstStyle/>
          <a:p>
            <a:pPr indent="0" lvl="0" marL="0" marR="0" rtl="0" algn="l">
              <a:lnSpc>
                <a:spcPct val="100000"/>
              </a:lnSpc>
              <a:spcBef>
                <a:spcPts val="0"/>
              </a:spcBef>
              <a:spcAft>
                <a:spcPts val="0"/>
              </a:spcAft>
              <a:buClr>
                <a:schemeClr val="dk1"/>
              </a:buClr>
              <a:buSzPts val="2800"/>
              <a:buFont typeface="Arial"/>
              <a:buNone/>
            </a:pPr>
            <a:r>
              <a:rPr b="1" i="0" lang="en-CA" sz="2800" u="none" cap="none" strike="noStrike">
                <a:solidFill>
                  <a:schemeClr val="dk1"/>
                </a:solidFill>
                <a:latin typeface="Arial"/>
                <a:ea typeface="Arial"/>
                <a:cs typeface="Arial"/>
                <a:sym typeface="Arial"/>
              </a:rPr>
              <a:t>PRECIPITATION: Observations from Winter 2020</a:t>
            </a:r>
            <a:endParaRPr b="1" i="0" sz="28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79" name="Google Shape;179;p7"/>
          <p:cNvPicPr preferRelativeResize="0"/>
          <p:nvPr/>
        </p:nvPicPr>
        <p:blipFill rotWithShape="1">
          <a:blip r:embed="rId3">
            <a:alphaModFix/>
          </a:blip>
          <a:srcRect b="0" l="0" r="0" t="0"/>
          <a:stretch/>
        </p:blipFill>
        <p:spPr>
          <a:xfrm>
            <a:off x="63491" y="684000"/>
            <a:ext cx="4913509" cy="5040000"/>
          </a:xfrm>
          <a:prstGeom prst="rect">
            <a:avLst/>
          </a:prstGeom>
          <a:noFill/>
          <a:ln cap="flat" cmpd="sng" w="9525">
            <a:solidFill>
              <a:schemeClr val="dk1"/>
            </a:solidFill>
            <a:prstDash val="solid"/>
            <a:round/>
            <a:headEnd len="sm" w="sm" type="none"/>
            <a:tailEnd len="sm" w="sm" type="none"/>
          </a:ln>
        </p:spPr>
      </p:pic>
      <p:sp>
        <p:nvSpPr>
          <p:cNvPr id="180" name="Google Shape;180;p7"/>
          <p:cNvSpPr/>
          <p:nvPr/>
        </p:nvSpPr>
        <p:spPr>
          <a:xfrm>
            <a:off x="45000" y="5724000"/>
            <a:ext cx="4932000" cy="1120437"/>
          </a:xfrm>
          <a:prstGeom prst="rect">
            <a:avLst/>
          </a:prstGeom>
          <a:solidFill>
            <a:srgbClr val="FFFFFF"/>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lnSpc>
                <a:spcPct val="114000"/>
              </a:lnSpc>
              <a:spcBef>
                <a:spcPts val="0"/>
              </a:spcBef>
              <a:spcAft>
                <a:spcPts val="0"/>
              </a:spcAft>
              <a:buNone/>
            </a:pPr>
            <a:r>
              <a:rPr b="0" i="0" lang="en-CA" sz="1200" u="none" cap="none" strike="noStrike">
                <a:solidFill>
                  <a:schemeClr val="dk1"/>
                </a:solidFill>
                <a:latin typeface="Arial"/>
                <a:ea typeface="Arial"/>
                <a:cs typeface="Arial"/>
                <a:sym typeface="Arial"/>
              </a:rPr>
              <a:t>February, March, and April (FMA) 2020 precipitation based on the 1981-2010 reference period. Red indicates wetter than normal conditions, and blue indicates drier than normal conditions. Map produced by the Hydrometcenter of Russia </a:t>
            </a:r>
            <a:r>
              <a:rPr b="0" i="0" lang="en-CA" sz="1200" u="sng" cap="none" strike="noStrike">
                <a:solidFill>
                  <a:srgbClr val="0000FF"/>
                </a:solidFill>
                <a:latin typeface="Arial"/>
                <a:ea typeface="Arial"/>
                <a:cs typeface="Arial"/>
                <a:sym typeface="Arial"/>
                <a:hlinkClick r:id="rId4"/>
              </a:rPr>
              <a:t>https://meteoinfo.ru/</a:t>
            </a:r>
            <a:r>
              <a:rPr b="0" i="0" lang="en-CA" sz="1200" u="none" cap="none" strike="noStrike">
                <a:solidFill>
                  <a:schemeClr val="dk1"/>
                </a:solidFill>
                <a:latin typeface="Arial"/>
                <a:ea typeface="Arial"/>
                <a:cs typeface="Arial"/>
                <a:sym typeface="Arial"/>
              </a:rPr>
              <a:t> Data source: ERA-5.</a:t>
            </a:r>
            <a:endParaRPr/>
          </a:p>
        </p:txBody>
      </p:sp>
      <p:sp>
        <p:nvSpPr>
          <p:cNvPr id="181" name="Google Shape;181;p7"/>
          <p:cNvSpPr txBox="1"/>
          <p:nvPr/>
        </p:nvSpPr>
        <p:spPr>
          <a:xfrm>
            <a:off x="5202000" y="1989000"/>
            <a:ext cx="3780000" cy="286232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0" i="0" lang="en-CA" sz="1800" u="none" cap="none" strike="noStrike">
                <a:solidFill>
                  <a:schemeClr val="dk1"/>
                </a:solidFill>
                <a:latin typeface="Arial"/>
                <a:ea typeface="Arial"/>
                <a:cs typeface="Arial"/>
                <a:sym typeface="Arial"/>
              </a:rPr>
              <a:t>Wetter than average conditions were observed across a majority of Arctic region (</a:t>
            </a:r>
            <a:r>
              <a:rPr b="0" i="0" lang="en-CA" sz="1800" u="none" cap="none" strike="noStrike">
                <a:solidFill>
                  <a:srgbClr val="FF0000"/>
                </a:solidFill>
                <a:latin typeface="Arial"/>
                <a:ea typeface="Arial"/>
                <a:cs typeface="Arial"/>
                <a:sym typeface="Arial"/>
              </a:rPr>
              <a:t>red </a:t>
            </a:r>
            <a:r>
              <a:rPr b="0" i="0" lang="en-CA" sz="1800" u="none" cap="none" strike="noStrike">
                <a:solidFill>
                  <a:schemeClr val="dk1"/>
                </a:solidFill>
                <a:latin typeface="Arial"/>
                <a:ea typeface="Arial"/>
                <a:cs typeface="Arial"/>
                <a:sym typeface="Arial"/>
              </a:rPr>
              <a:t>areas).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CA" sz="1800">
                <a:solidFill>
                  <a:schemeClr val="dk1"/>
                </a:solidFill>
                <a:latin typeface="Arial"/>
                <a:ea typeface="Arial"/>
                <a:cs typeface="Arial"/>
                <a:sym typeface="Arial"/>
              </a:rPr>
              <a:t>Only a few isolated areas, including the northeastern coast of Greenland, northern Canada, and a small swath over southern Alaska, experienced drier than average conditions (</a:t>
            </a:r>
            <a:r>
              <a:rPr lang="en-CA" sz="1800">
                <a:solidFill>
                  <a:srgbClr val="0000FF"/>
                </a:solidFill>
                <a:latin typeface="Arial"/>
                <a:ea typeface="Arial"/>
                <a:cs typeface="Arial"/>
                <a:sym typeface="Arial"/>
              </a:rPr>
              <a:t>blue</a:t>
            </a:r>
            <a:r>
              <a:rPr lang="en-CA" sz="1800">
                <a:solidFill>
                  <a:schemeClr val="dk1"/>
                </a:solidFill>
                <a:latin typeface="Arial"/>
                <a:ea typeface="Arial"/>
                <a:cs typeface="Arial"/>
                <a:sym typeface="Arial"/>
              </a:rPr>
              <a:t>  areas)</a:t>
            </a:r>
            <a:endParaRPr sz="18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8"/>
          <p:cNvSpPr/>
          <p:nvPr/>
        </p:nvSpPr>
        <p:spPr>
          <a:xfrm>
            <a:off x="0" y="8827"/>
            <a:ext cx="9144000" cy="1395173"/>
          </a:xfrm>
          <a:prstGeom prst="rect">
            <a:avLst/>
          </a:prstGeom>
          <a:noFill/>
          <a:ln>
            <a:noFill/>
          </a:ln>
        </p:spPr>
        <p:txBody>
          <a:bodyPr anchorCtr="0" anchor="ctr" bIns="50775" lIns="91425" spcFirstLastPara="1" rIns="91425" wrap="square" tIns="203125">
            <a:spAutoFit/>
          </a:bodyPr>
          <a:lstStyle/>
          <a:p>
            <a:pPr indent="0" lvl="0" marL="0" marR="0" rtl="0" algn="ctr">
              <a:lnSpc>
                <a:spcPct val="100000"/>
              </a:lnSpc>
              <a:spcBef>
                <a:spcPts val="0"/>
              </a:spcBef>
              <a:spcAft>
                <a:spcPts val="0"/>
              </a:spcAft>
              <a:buClr>
                <a:schemeClr val="dk1"/>
              </a:buClr>
              <a:buSzPts val="2800"/>
              <a:buFont typeface="Arial"/>
              <a:buNone/>
            </a:pPr>
            <a:r>
              <a:rPr b="1" i="0" lang="en-CA" sz="2800" u="none" cap="none" strike="noStrike">
                <a:solidFill>
                  <a:schemeClr val="dk1"/>
                </a:solidFill>
                <a:latin typeface="Arial"/>
                <a:ea typeface="Arial"/>
                <a:cs typeface="Arial"/>
                <a:sym typeface="Arial"/>
              </a:rPr>
              <a:t>PRECIPITATION: Winter 2020</a:t>
            </a:r>
            <a:endParaRPr/>
          </a:p>
          <a:p>
            <a:pPr indent="0" lvl="0" marL="0" marR="0" rtl="0" algn="ctr">
              <a:lnSpc>
                <a:spcPct val="100000"/>
              </a:lnSpc>
              <a:spcBef>
                <a:spcPts val="0"/>
              </a:spcBef>
              <a:spcAft>
                <a:spcPts val="0"/>
              </a:spcAft>
              <a:buClr>
                <a:schemeClr val="dk1"/>
              </a:buClr>
              <a:buSzPts val="2800"/>
              <a:buFont typeface="Arial"/>
              <a:buNone/>
            </a:pPr>
            <a:r>
              <a:rPr b="1" i="1" lang="en-CA" sz="2800" u="none" cap="none" strike="noStrike">
                <a:solidFill>
                  <a:schemeClr val="dk1"/>
                </a:solidFill>
                <a:latin typeface="Arial"/>
                <a:ea typeface="Arial"/>
                <a:cs typeface="Arial"/>
                <a:sym typeface="Arial"/>
              </a:rPr>
              <a:t>How</a:t>
            </a:r>
            <a:r>
              <a:rPr b="1" i="1" lang="en-CA" sz="2800" u="none" cap="none" strike="noStrike">
                <a:solidFill>
                  <a:schemeClr val="dk1"/>
                </a:solidFill>
                <a:latin typeface="Arial"/>
                <a:ea typeface="Arial"/>
                <a:cs typeface="Arial"/>
                <a:sym typeface="Arial"/>
              </a:rPr>
              <a:t> did the forecasts perform ?</a:t>
            </a:r>
            <a:endParaRPr b="1" i="1" sz="28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188" name="Google Shape;188;p8"/>
          <p:cNvGraphicFramePr/>
          <p:nvPr/>
        </p:nvGraphicFramePr>
        <p:xfrm>
          <a:off x="225001" y="1314000"/>
          <a:ext cx="3000000" cy="3000000"/>
        </p:xfrm>
        <a:graphic>
          <a:graphicData uri="http://schemas.openxmlformats.org/drawingml/2006/table">
            <a:tbl>
              <a:tblPr>
                <a:noFill/>
                <a:tableStyleId>{57CC2EFE-AC3C-47F6-93C1-C14A875F427E}</a:tableStyleId>
              </a:tblPr>
              <a:tblGrid>
                <a:gridCol w="1512000"/>
                <a:gridCol w="1665000"/>
                <a:gridCol w="1845000"/>
                <a:gridCol w="1710000"/>
                <a:gridCol w="1845000"/>
              </a:tblGrid>
              <a:tr h="177800">
                <a:tc>
                  <a:txBody>
                    <a:bodyPr/>
                    <a:lstStyle/>
                    <a:p>
                      <a:pPr indent="0" lvl="0" marL="0" marR="0" rtl="0" algn="l">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Regions</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MME Precipitation Forecast Agreement</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MME Precipitation Forecast</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Observations</a:t>
                      </a:r>
                      <a:endParaRPr/>
                    </a:p>
                    <a:p>
                      <a:pPr indent="0" lvl="0" marL="0" marR="0" rtl="0" algn="ctr">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NCAR CFSR Reanalysis</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MME Precipitation Forecast Accuracy</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7800">
                <a:tc>
                  <a:txBody>
                    <a:bodyPr/>
                    <a:lstStyle/>
                    <a:p>
                      <a:pPr indent="0" lvl="0" marL="0" marR="0" rtl="0" algn="l">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Alaska </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None/>
                      </a:pPr>
                      <a:r>
                        <a:rPr b="0" lang="en-CA" sz="1400" u="none" cap="none" strike="noStrike">
                          <a:solidFill>
                            <a:srgbClr val="000000"/>
                          </a:solidFill>
                          <a:latin typeface="Arial"/>
                          <a:ea typeface="Arial"/>
                          <a:cs typeface="Arial"/>
                          <a:sym typeface="Arial"/>
                        </a:rPr>
                        <a:t>Moderate</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Above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Above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None/>
                      </a:pPr>
                      <a:r>
                        <a:rPr b="1" lang="en-CA" sz="1600" u="none" cap="none" strike="noStrike">
                          <a:solidFill>
                            <a:srgbClr val="000000"/>
                          </a:solidFill>
                          <a:latin typeface="Arial"/>
                          <a:ea typeface="Arial"/>
                          <a:cs typeface="Arial"/>
                          <a:sym typeface="Arial"/>
                        </a:rPr>
                        <a:t>High</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r>
              <a:tr h="177800">
                <a:tc>
                  <a:txBody>
                    <a:bodyPr/>
                    <a:lstStyle/>
                    <a:p>
                      <a:pPr indent="0" lvl="0" marL="0" marR="0" rtl="0" algn="l">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Chukchi</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lang="en-CA" sz="1400" u="none" cap="none" strike="noStrike">
                          <a:solidFill>
                            <a:srgbClr val="000000"/>
                          </a:solidFill>
                          <a:latin typeface="Arial"/>
                          <a:ea typeface="Arial"/>
                          <a:cs typeface="Arial"/>
                          <a:sym typeface="Arial"/>
                        </a:rPr>
                        <a:t>Moderate</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Above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Near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1" lang="en-CA" sz="1600" u="none" cap="none" strike="noStrike">
                          <a:solidFill>
                            <a:srgbClr val="000000"/>
                          </a:solidFill>
                          <a:latin typeface="Arial"/>
                          <a:ea typeface="Arial"/>
                          <a:cs typeface="Arial"/>
                          <a:sym typeface="Arial"/>
                        </a:rPr>
                        <a:t>Low</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7800">
                <a:tc>
                  <a:txBody>
                    <a:bodyPr/>
                    <a:lstStyle/>
                    <a:p>
                      <a:pPr indent="0" lvl="0" marL="0" marR="0" rtl="0" algn="l">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Eastern Siberia</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None/>
                      </a:pPr>
                      <a:r>
                        <a:rPr b="0" lang="en-CA" sz="1400" u="none" cap="none" strike="noStrike">
                          <a:solidFill>
                            <a:srgbClr val="000000"/>
                          </a:solidFill>
                          <a:latin typeface="Arial"/>
                          <a:ea typeface="Arial"/>
                          <a:cs typeface="Arial"/>
                          <a:sym typeface="Arial"/>
                        </a:rPr>
                        <a:t>Moderate</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Above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Above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None/>
                      </a:pPr>
                      <a:r>
                        <a:rPr b="1" lang="en-CA" sz="1600" u="none" cap="none" strike="noStrike">
                          <a:solidFill>
                            <a:srgbClr val="000000"/>
                          </a:solidFill>
                          <a:latin typeface="Arial"/>
                          <a:ea typeface="Arial"/>
                          <a:cs typeface="Arial"/>
                          <a:sym typeface="Arial"/>
                        </a:rPr>
                        <a:t>High</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r>
              <a:tr h="177800">
                <a:tc>
                  <a:txBody>
                    <a:bodyPr/>
                    <a:lstStyle/>
                    <a:p>
                      <a:pPr indent="0" lvl="0" marL="0" marR="0" rtl="0" algn="l">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Western Siberia</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lang="en-CA" sz="1400" u="none" cap="none" strike="noStrike">
                          <a:solidFill>
                            <a:srgbClr val="000000"/>
                          </a:solidFill>
                          <a:latin typeface="Arial"/>
                          <a:ea typeface="Arial"/>
                          <a:cs typeface="Arial"/>
                          <a:sym typeface="Arial"/>
                        </a:rPr>
                        <a:t>Moderate</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Above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Above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1" lang="en-CA" sz="1600" u="none" cap="none" strike="noStrike">
                          <a:solidFill>
                            <a:srgbClr val="000000"/>
                          </a:solidFill>
                          <a:latin typeface="Arial"/>
                          <a:ea typeface="Arial"/>
                          <a:cs typeface="Arial"/>
                          <a:sym typeface="Arial"/>
                        </a:rPr>
                        <a:t>High</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7800">
                <a:tc>
                  <a:txBody>
                    <a:bodyPr/>
                    <a:lstStyle/>
                    <a:p>
                      <a:pPr indent="0" lvl="0" marL="0" marR="0" rtl="0" algn="l">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European</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None/>
                      </a:pPr>
                      <a:r>
                        <a:rPr b="0" lang="en-CA" sz="1400" u="none" cap="none" strike="noStrike">
                          <a:solidFill>
                            <a:srgbClr val="000000"/>
                          </a:solidFill>
                          <a:latin typeface="Arial"/>
                          <a:ea typeface="Arial"/>
                          <a:cs typeface="Arial"/>
                          <a:sym typeface="Arial"/>
                        </a:rPr>
                        <a:t>Moderate</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Above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Above normal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None/>
                      </a:pPr>
                      <a:r>
                        <a:rPr b="1" lang="en-CA" sz="1600" u="none" cap="none" strike="noStrike">
                          <a:solidFill>
                            <a:srgbClr val="000000"/>
                          </a:solidFill>
                          <a:latin typeface="Arial"/>
                          <a:ea typeface="Arial"/>
                          <a:cs typeface="Arial"/>
                          <a:sym typeface="Arial"/>
                        </a:rPr>
                        <a:t>High</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r>
              <a:tr h="177800">
                <a:tc>
                  <a:txBody>
                    <a:bodyPr/>
                    <a:lstStyle/>
                    <a:p>
                      <a:pPr indent="0" lvl="0" marL="0" marR="0" rtl="0" algn="l">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Atlantic</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lang="en-CA" sz="1400" u="none" cap="none" strike="noStrike">
                          <a:solidFill>
                            <a:srgbClr val="000000"/>
                          </a:solidFill>
                          <a:latin typeface="Arial"/>
                          <a:ea typeface="Arial"/>
                          <a:cs typeface="Arial"/>
                          <a:sym typeface="Arial"/>
                        </a:rPr>
                        <a:t>Moderate</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Above normal (continental regions only)</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Above normal (continental regions only)</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1" lang="en-CA" sz="1600" u="none" cap="none" strike="noStrike">
                          <a:solidFill>
                            <a:srgbClr val="000000"/>
                          </a:solidFill>
                          <a:latin typeface="Arial"/>
                          <a:ea typeface="Arial"/>
                          <a:cs typeface="Arial"/>
                          <a:sym typeface="Arial"/>
                        </a:rPr>
                        <a:t>High</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7800">
                <a:tc>
                  <a:txBody>
                    <a:bodyPr/>
                    <a:lstStyle/>
                    <a:p>
                      <a:pPr indent="0" lvl="0" marL="0" marR="0" rtl="0" algn="l">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Canada</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None/>
                      </a:pPr>
                      <a:r>
                        <a:rPr b="0" lang="en-CA" sz="1400" u="none" cap="none" strike="noStrike">
                          <a:solidFill>
                            <a:srgbClr val="000000"/>
                          </a:solidFill>
                          <a:latin typeface="Arial"/>
                          <a:ea typeface="Arial"/>
                          <a:cs typeface="Arial"/>
                          <a:sym typeface="Arial"/>
                        </a:rPr>
                        <a:t>No agreement</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No forecast</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Near normal in the south and west, below in the center</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None/>
                      </a:pPr>
                      <a:r>
                        <a:rPr b="1" lang="en-CA" sz="1600" u="none" cap="none" strike="noStrike">
                          <a:solidFill>
                            <a:srgbClr val="000000"/>
                          </a:solidFill>
                          <a:latin typeface="Arial"/>
                          <a:ea typeface="Arial"/>
                          <a:cs typeface="Arial"/>
                          <a:sym typeface="Arial"/>
                        </a:rPr>
                        <a:t>N/A</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r>
              <a:tr h="177800">
                <a:tc>
                  <a:txBody>
                    <a:bodyPr/>
                    <a:lstStyle/>
                    <a:p>
                      <a:pPr indent="0" lvl="0" marL="0" marR="0" rtl="0" algn="l">
                        <a:lnSpc>
                          <a:spcPct val="115000"/>
                        </a:lnSpc>
                        <a:spcBef>
                          <a:spcPts val="0"/>
                        </a:spcBef>
                        <a:spcAft>
                          <a:spcPts val="0"/>
                        </a:spcAft>
                        <a:buNone/>
                      </a:pPr>
                      <a:r>
                        <a:rPr b="1" lang="en-CA" sz="1400" u="none" cap="none" strike="noStrike">
                          <a:solidFill>
                            <a:srgbClr val="000000"/>
                          </a:solidFill>
                          <a:latin typeface="Arial"/>
                          <a:ea typeface="Arial"/>
                          <a:cs typeface="Arial"/>
                          <a:sym typeface="Arial"/>
                        </a:rPr>
                        <a:t>Central Arctic</a:t>
                      </a:r>
                      <a:endParaRPr sz="1400" u="none" cap="none" strike="noStrike">
                        <a:solidFill>
                          <a:srgbClr val="000000"/>
                        </a:solidFill>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lang="en-CA" sz="1400" u="none" cap="none" strike="noStrike">
                          <a:solidFill>
                            <a:srgbClr val="000000"/>
                          </a:solidFill>
                          <a:latin typeface="Arial"/>
                          <a:ea typeface="Arial"/>
                          <a:cs typeface="Arial"/>
                          <a:sym typeface="Arial"/>
                        </a:rPr>
                        <a:t>No agreement</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No forecast</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CA" sz="1400" u="none" cap="none" strike="noStrike">
                          <a:solidFill>
                            <a:srgbClr val="000000"/>
                          </a:solidFill>
                          <a:latin typeface="Arial"/>
                          <a:ea typeface="Arial"/>
                          <a:cs typeface="Arial"/>
                          <a:sym typeface="Arial"/>
                        </a:rPr>
                        <a:t>N/A</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1" lang="en-CA" sz="1600" u="none" cap="none" strike="noStrike">
                          <a:solidFill>
                            <a:srgbClr val="000000"/>
                          </a:solidFill>
                          <a:latin typeface="Arial"/>
                          <a:ea typeface="Arial"/>
                          <a:cs typeface="Arial"/>
                          <a:sym typeface="Arial"/>
                        </a:rPr>
                        <a:t>N/A</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2019-09-11T19:49:04Z</dcterms:created>
  <dc:creator>Gascon,Gabrielle [Edm]</dc:creator>
</cp:coreProperties>
</file>