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9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5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9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5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1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0BA9-9019-4A22-AC52-3A288C46481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D6740-877A-41F6-8FA5-BA0B0E46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asunp.meteo.ru/" TargetMode="External"/><Relationship Id="rId4" Type="http://schemas.openxmlformats.org/officeDocument/2006/relationships/hyperlink" Target="http://portal.intaros.meteo.ru/portal/intaros/me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intaros.meteo.ru/portal/intaros/dat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ctic-rcc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intaros.meteo.ru/portal/intaros/services/climate_monitor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383" y="1971675"/>
            <a:ext cx="8647642" cy="23743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U</a:t>
            </a:r>
            <a:r>
              <a:rPr lang="en-US" sz="4800" b="1" dirty="0" smtClean="0"/>
              <a:t>sing </a:t>
            </a:r>
            <a:r>
              <a:rPr lang="en-US" sz="4800" b="1" dirty="0"/>
              <a:t>INTAROS</a:t>
            </a:r>
            <a:r>
              <a:rPr lang="ru-RU" sz="4800" b="1" dirty="0"/>
              <a:t> </a:t>
            </a:r>
            <a:r>
              <a:rPr lang="en-US" sz="4800" b="1" dirty="0"/>
              <a:t>project results  for</a:t>
            </a:r>
            <a:r>
              <a:rPr lang="ru-RU" sz="4800" b="1" dirty="0"/>
              <a:t> </a:t>
            </a:r>
            <a:r>
              <a:rPr lang="en-CA" sz="4800" b="1" dirty="0"/>
              <a:t>North Eurasia node: Access to seasonal summary </a:t>
            </a:r>
            <a:r>
              <a:rPr lang="en-CA" sz="4800" b="1" dirty="0" smtClean="0"/>
              <a:t>data</a:t>
            </a:r>
            <a:endParaRPr lang="en-C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5747307"/>
            <a:ext cx="6858000" cy="529668"/>
          </a:xfrm>
        </p:spPr>
        <p:txBody>
          <a:bodyPr/>
          <a:lstStyle/>
          <a:p>
            <a:r>
              <a:rPr lang="en-US" dirty="0" err="1" smtClean="0"/>
              <a:t>Evgenii</a:t>
            </a:r>
            <a:r>
              <a:rPr lang="en-US" dirty="0" smtClean="0"/>
              <a:t> Viazilov, RIHMI-WDC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0283" y="1217299"/>
            <a:ext cx="5715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CA" sz="1400" b="1" cap="smal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27-28, 2020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100" y="57613"/>
            <a:ext cx="9144000" cy="132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90"/>
                </a:solidFill>
              </a:rPr>
              <a:t>5</a:t>
            </a:r>
            <a:r>
              <a:rPr lang="en-US" sz="3200" baseline="30000" dirty="0">
                <a:solidFill>
                  <a:srgbClr val="000090"/>
                </a:solidFill>
              </a:rPr>
              <a:t>th</a:t>
            </a:r>
            <a:r>
              <a:rPr lang="en-US" sz="3200" dirty="0">
                <a:solidFill>
                  <a:srgbClr val="000090"/>
                </a:solidFill>
              </a:rPr>
              <a:t> Arctic Climate Forum (ACF-5) </a:t>
            </a:r>
          </a:p>
          <a:p>
            <a:r>
              <a:rPr lang="en-US" sz="3200" dirty="0">
                <a:solidFill>
                  <a:srgbClr val="000090"/>
                </a:solidFill>
              </a:rPr>
              <a:t>Arctic Regional Climate Center – network (</a:t>
            </a:r>
            <a:r>
              <a:rPr lang="en-US" sz="3200" dirty="0" err="1">
                <a:solidFill>
                  <a:srgbClr val="000090"/>
                </a:solidFill>
              </a:rPr>
              <a:t>ArcRCC</a:t>
            </a:r>
            <a:r>
              <a:rPr lang="en-US" sz="3200" dirty="0">
                <a:solidFill>
                  <a:srgbClr val="000090"/>
                </a:solidFill>
              </a:rPr>
              <a:t>-N)</a:t>
            </a:r>
          </a:p>
        </p:txBody>
      </p:sp>
    </p:spTree>
    <p:extLst>
      <p:ext uri="{BB962C8B-B14F-4D97-AF65-F5344CB8AC3E}">
        <p14:creationId xmlns:p14="http://schemas.microsoft.com/office/powerpoint/2010/main" val="37075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5" y="1173162"/>
            <a:ext cx="9126535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7465" y="-9839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Assessment of Russian observing systems and </a:t>
            </a:r>
            <a:r>
              <a:rPr lang="en-US" sz="2800" b="1" dirty="0" smtClean="0"/>
              <a:t>databases</a:t>
            </a:r>
          </a:p>
          <a:p>
            <a:pPr algn="ctr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portal.intaros.meteo.ru/portal/intaros/meta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117133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Russian systems of account of observation networks and metadata</a:t>
            </a:r>
            <a:r>
              <a:rPr lang="ru-RU" b="1" dirty="0" smtClean="0"/>
              <a:t> (</a:t>
            </a:r>
            <a:r>
              <a:rPr lang="en-US" b="1" dirty="0" smtClean="0">
                <a:hlinkClick r:id="rId5"/>
              </a:rPr>
              <a:t>http://asunp.meteo.ru</a:t>
            </a:r>
            <a:r>
              <a:rPr lang="en-US" b="1" dirty="0" smtClean="0"/>
              <a:t>  </a:t>
            </a:r>
            <a:endParaRPr lang="ru-RU" b="1" dirty="0"/>
          </a:p>
        </p:txBody>
      </p:sp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84538"/>
              </p:ext>
            </p:extLst>
          </p:nvPr>
        </p:nvGraphicFramePr>
        <p:xfrm>
          <a:off x="3962400" y="2462176"/>
          <a:ext cx="5216530" cy="259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иаграмма" r:id="rId6" imgW="6187477" imgH="2552708" progId="MSGraph.Chart.8">
                  <p:embed/>
                </p:oleObj>
              </mc:Choice>
              <mc:Fallback>
                <p:oleObj name="Диаграмма" r:id="rId6" imgW="6187477" imgH="255270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62176"/>
                        <a:ext cx="5216530" cy="25924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5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-5711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Aft>
                <a:spcPct val="50000"/>
              </a:spcAft>
            </a:pPr>
            <a:r>
              <a:rPr lang="en-US" sz="2800" b="1" dirty="0" smtClean="0"/>
              <a:t>Integration </a:t>
            </a:r>
            <a:r>
              <a:rPr lang="en-US" sz="2800" b="1" dirty="0"/>
              <a:t>of </a:t>
            </a:r>
            <a:r>
              <a:rPr lang="en-US" sz="2800" b="1" dirty="0" smtClean="0"/>
              <a:t>multidisciplinary, distributed and heterogeneous </a:t>
            </a:r>
            <a:r>
              <a:rPr lang="en-US" sz="2800" b="1" dirty="0"/>
              <a:t>databases within </a:t>
            </a:r>
            <a:r>
              <a:rPr lang="en-US" sz="2800" b="1" dirty="0" err="1" smtClean="0"/>
              <a:t>iAOS</a:t>
            </a:r>
            <a:r>
              <a:rPr lang="en-US" sz="2800" b="1" dirty="0" smtClean="0"/>
              <a:t>-Russian Node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8" y="853299"/>
            <a:ext cx="5530025" cy="43891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3875" y="794802"/>
            <a:ext cx="513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3"/>
              </a:rPr>
              <a:t>http://</a:t>
            </a:r>
            <a:r>
              <a:rPr lang="ru-RU" b="1" dirty="0" smtClean="0">
                <a:hlinkClick r:id="rId3"/>
              </a:rPr>
              <a:t>portal.intaros.meteo.ru/portal/intaros/data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4" y="4466891"/>
            <a:ext cx="2772162" cy="23911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43" y="3007840"/>
            <a:ext cx="2639381" cy="21303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91749" y="3748187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Metadata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61881" y="4648200"/>
            <a:ext cx="103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781618" y="2756153"/>
            <a:ext cx="523875" cy="768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881090" y="4276127"/>
            <a:ext cx="438343" cy="621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62804" y="794802"/>
            <a:ext cx="34811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Short information:</a:t>
            </a:r>
          </a:p>
          <a:p>
            <a:endParaRPr lang="en-US" sz="1000" b="1" dirty="0" smtClean="0"/>
          </a:p>
          <a:p>
            <a:r>
              <a:rPr lang="en-US" b="1" dirty="0" smtClean="0"/>
              <a:t>Total</a:t>
            </a:r>
            <a:r>
              <a:rPr lang="en-US" dirty="0" smtClean="0"/>
              <a:t> -226 information resources</a:t>
            </a:r>
          </a:p>
          <a:p>
            <a:r>
              <a:rPr lang="en-US" dirty="0" smtClean="0"/>
              <a:t>RIHMI-WDC – 165</a:t>
            </a:r>
          </a:p>
          <a:p>
            <a:r>
              <a:rPr lang="en-US" dirty="0" smtClean="0"/>
              <a:t>AARI </a:t>
            </a:r>
            <a:r>
              <a:rPr lang="ru-RU" dirty="0" smtClean="0"/>
              <a:t>              </a:t>
            </a:r>
            <a:r>
              <a:rPr lang="en-US" dirty="0" smtClean="0"/>
              <a:t>– 59</a:t>
            </a:r>
          </a:p>
          <a:p>
            <a:r>
              <a:rPr lang="en-US" dirty="0" smtClean="0"/>
              <a:t>Nansen Centre -2</a:t>
            </a:r>
          </a:p>
          <a:p>
            <a:endParaRPr lang="en-US" sz="800" b="1" i="1" dirty="0" smtClean="0"/>
          </a:p>
          <a:p>
            <a:pPr algn="ctr"/>
            <a:r>
              <a:rPr lang="en-US" b="1" i="1" dirty="0" smtClean="0"/>
              <a:t>Rubric</a:t>
            </a:r>
          </a:p>
          <a:p>
            <a:r>
              <a:rPr lang="en-US" dirty="0" err="1" smtClean="0"/>
              <a:t>Meteo</a:t>
            </a:r>
            <a:r>
              <a:rPr lang="ru-RU" dirty="0" smtClean="0"/>
              <a:t>               </a:t>
            </a:r>
            <a:r>
              <a:rPr lang="en-US" dirty="0" smtClean="0"/>
              <a:t> - </a:t>
            </a:r>
            <a:r>
              <a:rPr lang="ru-RU" dirty="0" smtClean="0"/>
              <a:t>11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Data for river     </a:t>
            </a:r>
            <a:r>
              <a:rPr lang="en-US" dirty="0" smtClean="0"/>
              <a:t>-</a:t>
            </a:r>
            <a:r>
              <a:rPr lang="ru-RU" dirty="0" smtClean="0"/>
              <a:t> 6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dirty="0" smtClean="0"/>
              <a:t>Hydrochemistry - </a:t>
            </a:r>
            <a:r>
              <a:rPr lang="ru-RU" dirty="0" smtClean="0"/>
              <a:t>24</a:t>
            </a:r>
            <a:endParaRPr lang="en-US" dirty="0" smtClean="0"/>
          </a:p>
          <a:p>
            <a:r>
              <a:rPr lang="en-US" dirty="0" smtClean="0"/>
              <a:t>Ice </a:t>
            </a:r>
            <a:r>
              <a:rPr lang="ru-RU" dirty="0" smtClean="0"/>
              <a:t>                      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n-US" dirty="0" smtClean="0"/>
          </a:p>
          <a:p>
            <a:endParaRPr lang="ru-RU" sz="800" dirty="0"/>
          </a:p>
          <a:p>
            <a:pPr algn="ctr"/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integration data</a:t>
            </a:r>
          </a:p>
          <a:p>
            <a:pPr marL="285750" indent="-285750">
              <a:buFontTx/>
              <a:buChar char="-"/>
            </a:pPr>
            <a:r>
              <a:rPr lang="en-US" dirty="0"/>
              <a:t>metadata </a:t>
            </a:r>
            <a:r>
              <a:rPr lang="en-US" dirty="0" smtClean="0"/>
              <a:t>access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earch information resources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access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ata exchange</a:t>
            </a:r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ata delivery to ftp or e-mail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visualization data (map, graphic, table)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412543"/>
            <a:ext cx="588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Link for “Data </a:t>
            </a:r>
            <a:r>
              <a:rPr lang="en-US" dirty="0" smtClean="0"/>
              <a:t>Access” </a:t>
            </a:r>
            <a:r>
              <a:rPr lang="en-US" dirty="0" smtClean="0"/>
              <a:t>is </a:t>
            </a:r>
            <a:r>
              <a:rPr lang="en-US" dirty="0" smtClean="0"/>
              <a:t>on </a:t>
            </a:r>
            <a:r>
              <a:rPr lang="en-US" dirty="0" err="1" smtClean="0"/>
              <a:t>ArcRCC</a:t>
            </a:r>
            <a:r>
              <a:rPr lang="en-US" dirty="0" smtClean="0"/>
              <a:t> site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arctic-rcc.org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857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</a:pPr>
            <a:r>
              <a:rPr lang="en-US" sz="2800" b="1" dirty="0" err="1"/>
              <a:t>iAOS</a:t>
            </a:r>
            <a:r>
              <a:rPr lang="ru-RU" sz="2800" b="1" dirty="0"/>
              <a:t> </a:t>
            </a:r>
            <a:r>
              <a:rPr lang="en-US" sz="2800" b="1" dirty="0"/>
              <a:t>applications for information support of marine activities in the </a:t>
            </a:r>
            <a:r>
              <a:rPr lang="en-US" sz="2800" b="1" dirty="0" smtClean="0"/>
              <a:t>Arctic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677"/>
            <a:ext cx="4818085" cy="3242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3975" y="699105"/>
            <a:ext cx="6334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3"/>
              </a:rPr>
              <a:t>http://</a:t>
            </a:r>
            <a:r>
              <a:rPr lang="ru-RU" sz="1600" dirty="0" smtClean="0">
                <a:hlinkClick r:id="rId3"/>
              </a:rPr>
              <a:t>portal.intaros.meteo.ru/portal/intaros/services/climate_monitoring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23" y="3776133"/>
            <a:ext cx="4521577" cy="2984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667" y="1157677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Applied tasks:</a:t>
            </a:r>
          </a:p>
          <a:p>
            <a:r>
              <a:rPr lang="en-US" dirty="0" smtClean="0"/>
              <a:t>- Disasters and support decision</a:t>
            </a:r>
          </a:p>
          <a:p>
            <a:r>
              <a:rPr lang="en-US" dirty="0" smtClean="0"/>
              <a:t>- Assessment of climate</a:t>
            </a:r>
          </a:p>
          <a:p>
            <a:r>
              <a:rPr lang="en-US" dirty="0" smtClean="0"/>
              <a:t>- Monitoring of climate</a:t>
            </a:r>
          </a:p>
          <a:p>
            <a:r>
              <a:rPr lang="en-GB" dirty="0" smtClean="0"/>
              <a:t>- Support of Long-Range </a:t>
            </a:r>
            <a:r>
              <a:rPr lang="en-US" dirty="0" smtClean="0"/>
              <a:t>forecasts</a:t>
            </a:r>
          </a:p>
          <a:p>
            <a:r>
              <a:rPr lang="en-US" dirty="0" smtClean="0"/>
              <a:t>- </a:t>
            </a:r>
            <a:r>
              <a:rPr lang="en-US" dirty="0" err="1"/>
              <a:t>Hydrometeorological</a:t>
            </a:r>
            <a:r>
              <a:rPr lang="en-US" dirty="0"/>
              <a:t> support of </a:t>
            </a:r>
            <a:r>
              <a:rPr lang="en-US" dirty="0" smtClean="0"/>
              <a:t>transport operations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4295775"/>
            <a:ext cx="4622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Functions:</a:t>
            </a:r>
          </a:p>
          <a:p>
            <a:r>
              <a:rPr lang="en-US" dirty="0" smtClean="0"/>
              <a:t>- Configuring </a:t>
            </a:r>
            <a:r>
              <a:rPr lang="en-US" dirty="0"/>
              <a:t>information resources, portlets, tools, geo-area, </a:t>
            </a:r>
            <a:r>
              <a:rPr lang="en-US" dirty="0" smtClean="0"/>
              <a:t>parameters for applied tasks</a:t>
            </a:r>
          </a:p>
          <a:p>
            <a:r>
              <a:rPr lang="en-US" dirty="0" smtClean="0"/>
              <a:t>- Calculation </a:t>
            </a:r>
            <a:r>
              <a:rPr lang="en-US" dirty="0"/>
              <a:t>of anomalies, trends, rank, extrema, statistical characteristics by </a:t>
            </a:r>
            <a:r>
              <a:rPr lang="en-US" dirty="0" smtClean="0"/>
              <a:t>macro-regions</a:t>
            </a:r>
          </a:p>
          <a:p>
            <a:r>
              <a:rPr lang="en-US" dirty="0" smtClean="0"/>
              <a:t>- Data </a:t>
            </a:r>
            <a:r>
              <a:rPr lang="en-US" dirty="0"/>
              <a:t>visualization (map, graph, table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Preparation </a:t>
            </a:r>
            <a:r>
              <a:rPr lang="en-US" dirty="0"/>
              <a:t>of materials for the report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24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915108"/>
            <a:ext cx="9134475" cy="49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err="1"/>
              <a:t>INTegrated</a:t>
            </a:r>
            <a:r>
              <a:rPr lang="en-GB" sz="3200" dirty="0"/>
              <a:t> </a:t>
            </a:r>
            <a:r>
              <a:rPr lang="en-GB" sz="3200" dirty="0" err="1"/>
              <a:t>ARctic</a:t>
            </a:r>
            <a:r>
              <a:rPr lang="en-GB" sz="3200" dirty="0"/>
              <a:t> Observing </a:t>
            </a:r>
            <a:r>
              <a:rPr lang="en-GB" sz="3200" dirty="0" smtClean="0"/>
              <a:t>System (INTAROS) </a:t>
            </a:r>
            <a:endParaRPr lang="en-US" sz="3200" dirty="0"/>
          </a:p>
          <a:p>
            <a:pPr algn="ctr"/>
            <a:r>
              <a:rPr lang="en-US" sz="2400" dirty="0" smtClean="0"/>
              <a:t>EC </a:t>
            </a:r>
            <a:r>
              <a:rPr lang="ru-RU" sz="2400" dirty="0"/>
              <a:t>H</a:t>
            </a:r>
            <a:r>
              <a:rPr lang="en-US" sz="2400" dirty="0"/>
              <a:t>ORIZON 2</a:t>
            </a:r>
            <a:r>
              <a:rPr lang="ru-RU" sz="2400" dirty="0"/>
              <a:t>020-BG-09-2016</a:t>
            </a:r>
          </a:p>
          <a:p>
            <a:pPr algn="ctr"/>
            <a:endParaRPr lang="ru-RU" sz="2400" dirty="0"/>
          </a:p>
          <a:p>
            <a:pPr algn="ctr"/>
            <a:r>
              <a:rPr lang="en-US" sz="2400" dirty="0"/>
              <a:t>Agreement between Ministry of Education and Science of Russia and RIHMI-WDC </a:t>
            </a:r>
            <a:r>
              <a:rPr lang="ru-RU" sz="2400" dirty="0"/>
              <a:t>№ </a:t>
            </a:r>
            <a:r>
              <a:rPr lang="en-US" sz="2400" dirty="0" smtClean="0"/>
              <a:t> RFMEFI61618X0103</a:t>
            </a:r>
            <a:endParaRPr lang="ru-RU" sz="2400" dirty="0" smtClean="0"/>
          </a:p>
          <a:p>
            <a:pPr algn="ctr"/>
            <a:endParaRPr lang="en-US" sz="2400" dirty="0" smtClean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2400" b="1" dirty="0" smtClean="0"/>
              <a:t>The participants of project:</a:t>
            </a:r>
            <a:endParaRPr lang="en-US" sz="2400" b="1" dirty="0" smtClean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/>
              <a:t>- All-Russian </a:t>
            </a:r>
            <a:r>
              <a:rPr lang="en-US" sz="2400" dirty="0"/>
              <a:t>Research Institute of Hydrometeorological Information - World Data Center (RIHMI-WDC)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/>
              <a:t>- Arctic </a:t>
            </a:r>
            <a:r>
              <a:rPr lang="en-US" sz="2400" dirty="0"/>
              <a:t>and Antarctic Institute (AARI)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/>
              <a:t>- Nansen </a:t>
            </a:r>
            <a:r>
              <a:rPr lang="en-US" sz="2400" dirty="0"/>
              <a:t>International Environmental Remote Sensing Center</a:t>
            </a:r>
            <a:r>
              <a:rPr lang="ru-RU" sz="2400" dirty="0"/>
              <a:t> </a:t>
            </a:r>
            <a:r>
              <a:rPr lang="en-US" sz="2400" dirty="0"/>
              <a:t>(NIERSC</a:t>
            </a:r>
            <a:r>
              <a:rPr lang="ru-RU" sz="2400" dirty="0"/>
              <a:t>)</a:t>
            </a:r>
          </a:p>
          <a:p>
            <a:pPr algn="ctr"/>
            <a:endParaRPr lang="en-GB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29533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THANK YOU FOR YOUR ATTENTION !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18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</TotalTime>
  <Words>311</Words>
  <Application>Microsoft Office PowerPoint</Application>
  <PresentationFormat>Экран (4:3)</PresentationFormat>
  <Paragraphs>57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Диаграмма</vt:lpstr>
      <vt:lpstr>Using INTAROS project results  for North Eurasia node: Access to seasonal summary data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Вязилов</dc:creator>
  <cp:lastModifiedBy>Евгений Вязилов</cp:lastModifiedBy>
  <cp:revision>39</cp:revision>
  <dcterms:created xsi:type="dcterms:W3CDTF">2020-05-20T07:19:23Z</dcterms:created>
  <dcterms:modified xsi:type="dcterms:W3CDTF">2020-05-27T13:40:34Z</dcterms:modified>
</cp:coreProperties>
</file>