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332" r:id="rId3"/>
    <p:sldId id="347" r:id="rId4"/>
    <p:sldId id="312" r:id="rId5"/>
    <p:sldId id="314" r:id="rId6"/>
    <p:sldId id="319" r:id="rId7"/>
    <p:sldId id="363" r:id="rId8"/>
    <p:sldId id="364" r:id="rId9"/>
    <p:sldId id="365" r:id="rId10"/>
    <p:sldId id="366" r:id="rId11"/>
    <p:sldId id="367" r:id="rId12"/>
    <p:sldId id="368" r:id="rId13"/>
    <p:sldId id="311" r:id="rId14"/>
    <p:sldId id="256" r:id="rId15"/>
    <p:sldId id="355" r:id="rId16"/>
    <p:sldId id="356" r:id="rId17"/>
    <p:sldId id="357" r:id="rId18"/>
    <p:sldId id="358" r:id="rId19"/>
    <p:sldId id="359" r:id="rId20"/>
    <p:sldId id="360" r:id="rId21"/>
    <p:sldId id="3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17" autoAdjust="0"/>
  </p:normalViewPr>
  <p:slideViewPr>
    <p:cSldViewPr>
      <p:cViewPr varScale="1">
        <p:scale>
          <a:sx n="77" d="100"/>
          <a:sy n="77" d="100"/>
        </p:scale>
        <p:origin x="1128"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BBB76-AB63-4596-A17E-3F91A0248737}" type="datetimeFigureOut">
              <a:rPr lang="en-CA" smtClean="0"/>
              <a:t>27/05/2020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E1D772-CDD6-40E2-ABE3-2F4C547B7560}" type="slidenum">
              <a:rPr lang="en-CA" smtClean="0"/>
              <a:t>‹#›</a:t>
            </a:fld>
            <a:endParaRPr lang="en-CA"/>
          </a:p>
        </p:txBody>
      </p:sp>
    </p:spTree>
    <p:extLst>
      <p:ext uri="{BB962C8B-B14F-4D97-AF65-F5344CB8AC3E}">
        <p14:creationId xmlns:p14="http://schemas.microsoft.com/office/powerpoint/2010/main" val="335380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2</a:t>
            </a:fld>
            <a:endParaRPr lang="en-CA"/>
          </a:p>
        </p:txBody>
      </p:sp>
    </p:spTree>
    <p:extLst>
      <p:ext uri="{BB962C8B-B14F-4D97-AF65-F5344CB8AC3E}">
        <p14:creationId xmlns:p14="http://schemas.microsoft.com/office/powerpoint/2010/main" val="4217963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11</a:t>
            </a:fld>
            <a:endParaRPr lang="en-CA"/>
          </a:p>
        </p:txBody>
      </p:sp>
    </p:spTree>
    <p:extLst>
      <p:ext uri="{BB962C8B-B14F-4D97-AF65-F5344CB8AC3E}">
        <p14:creationId xmlns:p14="http://schemas.microsoft.com/office/powerpoint/2010/main" val="3965768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12</a:t>
            </a:fld>
            <a:endParaRPr lang="en-CA"/>
          </a:p>
        </p:txBody>
      </p:sp>
    </p:spTree>
    <p:extLst>
      <p:ext uri="{BB962C8B-B14F-4D97-AF65-F5344CB8AC3E}">
        <p14:creationId xmlns:p14="http://schemas.microsoft.com/office/powerpoint/2010/main" val="116705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13</a:t>
            </a:fld>
            <a:endParaRPr lang="en-CA"/>
          </a:p>
        </p:txBody>
      </p:sp>
    </p:spTree>
    <p:extLst>
      <p:ext uri="{BB962C8B-B14F-4D97-AF65-F5344CB8AC3E}">
        <p14:creationId xmlns:p14="http://schemas.microsoft.com/office/powerpoint/2010/main" val="242131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1D772-CDD6-40E2-ABE3-2F4C547B7560}" type="slidenum">
              <a:rPr lang="en-CA" smtClean="0"/>
              <a:t>14</a:t>
            </a:fld>
            <a:endParaRPr lang="en-CA"/>
          </a:p>
        </p:txBody>
      </p:sp>
    </p:spTree>
    <p:extLst>
      <p:ext uri="{BB962C8B-B14F-4D97-AF65-F5344CB8AC3E}">
        <p14:creationId xmlns:p14="http://schemas.microsoft.com/office/powerpoint/2010/main" val="267131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CA" sz="1200" dirty="0" smtClean="0"/>
          </a:p>
        </p:txBody>
      </p:sp>
      <p:sp>
        <p:nvSpPr>
          <p:cNvPr id="4" name="Slide Number Placeholder 3"/>
          <p:cNvSpPr>
            <a:spLocks noGrp="1"/>
          </p:cNvSpPr>
          <p:nvPr>
            <p:ph type="sldNum" sz="quarter" idx="10"/>
          </p:nvPr>
        </p:nvSpPr>
        <p:spPr/>
        <p:txBody>
          <a:bodyPr/>
          <a:lstStyle/>
          <a:p>
            <a:fld id="{C2E1D772-CDD6-40E2-ABE3-2F4C547B7560}" type="slidenum">
              <a:rPr lang="en-CA" smtClean="0"/>
              <a:t>16</a:t>
            </a:fld>
            <a:endParaRPr lang="en-CA"/>
          </a:p>
        </p:txBody>
      </p:sp>
    </p:spTree>
    <p:extLst>
      <p:ext uri="{BB962C8B-B14F-4D97-AF65-F5344CB8AC3E}">
        <p14:creationId xmlns:p14="http://schemas.microsoft.com/office/powerpoint/2010/main" val="195415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endParaRPr lang="en-CA" sz="1200" dirty="0" smtClean="0"/>
          </a:p>
        </p:txBody>
      </p:sp>
      <p:sp>
        <p:nvSpPr>
          <p:cNvPr id="4" name="Slide Number Placeholder 3"/>
          <p:cNvSpPr>
            <a:spLocks noGrp="1"/>
          </p:cNvSpPr>
          <p:nvPr>
            <p:ph type="sldNum" sz="quarter" idx="10"/>
          </p:nvPr>
        </p:nvSpPr>
        <p:spPr/>
        <p:txBody>
          <a:bodyPr/>
          <a:lstStyle/>
          <a:p>
            <a:fld id="{C2E1D772-CDD6-40E2-ABE3-2F4C547B7560}" type="slidenum">
              <a:rPr lang="en-CA" smtClean="0"/>
              <a:t>17</a:t>
            </a:fld>
            <a:endParaRPr lang="en-CA"/>
          </a:p>
        </p:txBody>
      </p:sp>
    </p:spTree>
    <p:extLst>
      <p:ext uri="{BB962C8B-B14F-4D97-AF65-F5344CB8AC3E}">
        <p14:creationId xmlns:p14="http://schemas.microsoft.com/office/powerpoint/2010/main" val="181167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1D772-CDD6-40E2-ABE3-2F4C547B7560}" type="slidenum">
              <a:rPr lang="en-CA" smtClean="0"/>
              <a:t>18</a:t>
            </a:fld>
            <a:endParaRPr lang="en-CA"/>
          </a:p>
        </p:txBody>
      </p:sp>
    </p:spTree>
    <p:extLst>
      <p:ext uri="{BB962C8B-B14F-4D97-AF65-F5344CB8AC3E}">
        <p14:creationId xmlns:p14="http://schemas.microsoft.com/office/powerpoint/2010/main" val="332371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1D772-CDD6-40E2-ABE3-2F4C547B7560}" type="slidenum">
              <a:rPr lang="en-CA" smtClean="0"/>
              <a:t>19</a:t>
            </a:fld>
            <a:endParaRPr lang="en-CA"/>
          </a:p>
        </p:txBody>
      </p:sp>
    </p:spTree>
    <p:extLst>
      <p:ext uri="{BB962C8B-B14F-4D97-AF65-F5344CB8AC3E}">
        <p14:creationId xmlns:p14="http://schemas.microsoft.com/office/powerpoint/2010/main" val="359113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E1D772-CDD6-40E2-ABE3-2F4C547B7560}" type="slidenum">
              <a:rPr lang="en-CA" smtClean="0"/>
              <a:t>20</a:t>
            </a:fld>
            <a:endParaRPr lang="en-CA"/>
          </a:p>
        </p:txBody>
      </p:sp>
    </p:spTree>
    <p:extLst>
      <p:ext uri="{BB962C8B-B14F-4D97-AF65-F5344CB8AC3E}">
        <p14:creationId xmlns:p14="http://schemas.microsoft.com/office/powerpoint/2010/main" val="32076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3</a:t>
            </a:fld>
            <a:endParaRPr lang="en-CA"/>
          </a:p>
        </p:txBody>
      </p:sp>
    </p:spTree>
    <p:extLst>
      <p:ext uri="{BB962C8B-B14F-4D97-AF65-F5344CB8AC3E}">
        <p14:creationId xmlns:p14="http://schemas.microsoft.com/office/powerpoint/2010/main" val="139657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4</a:t>
            </a:fld>
            <a:endParaRPr lang="en-CA"/>
          </a:p>
        </p:txBody>
      </p:sp>
    </p:spTree>
    <p:extLst>
      <p:ext uri="{BB962C8B-B14F-4D97-AF65-F5344CB8AC3E}">
        <p14:creationId xmlns:p14="http://schemas.microsoft.com/office/powerpoint/2010/main" val="43023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5</a:t>
            </a:fld>
            <a:endParaRPr lang="en-CA"/>
          </a:p>
        </p:txBody>
      </p:sp>
    </p:spTree>
    <p:extLst>
      <p:ext uri="{BB962C8B-B14F-4D97-AF65-F5344CB8AC3E}">
        <p14:creationId xmlns:p14="http://schemas.microsoft.com/office/powerpoint/2010/main" val="277749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6</a:t>
            </a:fld>
            <a:endParaRPr lang="en-CA"/>
          </a:p>
        </p:txBody>
      </p:sp>
    </p:spTree>
    <p:extLst>
      <p:ext uri="{BB962C8B-B14F-4D97-AF65-F5344CB8AC3E}">
        <p14:creationId xmlns:p14="http://schemas.microsoft.com/office/powerpoint/2010/main" val="191048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7</a:t>
            </a:fld>
            <a:endParaRPr lang="en-CA"/>
          </a:p>
        </p:txBody>
      </p:sp>
    </p:spTree>
    <p:extLst>
      <p:ext uri="{BB962C8B-B14F-4D97-AF65-F5344CB8AC3E}">
        <p14:creationId xmlns:p14="http://schemas.microsoft.com/office/powerpoint/2010/main" val="51177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8</a:t>
            </a:fld>
            <a:endParaRPr lang="en-CA"/>
          </a:p>
        </p:txBody>
      </p:sp>
    </p:spTree>
    <p:extLst>
      <p:ext uri="{BB962C8B-B14F-4D97-AF65-F5344CB8AC3E}">
        <p14:creationId xmlns:p14="http://schemas.microsoft.com/office/powerpoint/2010/main" val="94607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9</a:t>
            </a:fld>
            <a:endParaRPr lang="en-CA"/>
          </a:p>
        </p:txBody>
      </p:sp>
    </p:spTree>
    <p:extLst>
      <p:ext uri="{BB962C8B-B14F-4D97-AF65-F5344CB8AC3E}">
        <p14:creationId xmlns:p14="http://schemas.microsoft.com/office/powerpoint/2010/main" val="171957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2E1D772-CDD6-40E2-ABE3-2F4C547B7560}" type="slidenum">
              <a:rPr lang="en-CA" smtClean="0"/>
              <a:t>10</a:t>
            </a:fld>
            <a:endParaRPr lang="en-CA"/>
          </a:p>
        </p:txBody>
      </p:sp>
    </p:spTree>
    <p:extLst>
      <p:ext uri="{BB962C8B-B14F-4D97-AF65-F5344CB8AC3E}">
        <p14:creationId xmlns:p14="http://schemas.microsoft.com/office/powerpoint/2010/main" val="421403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A93C33-0DD5-45F1-9C22-989CC41D7E8A}" type="datetime1">
              <a:rPr lang="en-CA" smtClean="0"/>
              <a:t>27/05/2020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159507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102242F-8CF5-45AE-B0FC-13CD7ACFF746}" type="datetime1">
              <a:rPr lang="en-CA" smtClean="0"/>
              <a:t>27/05/2020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108361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CFF2D37-8F65-4391-BDD4-C5C6C5B2E689}" type="datetime1">
              <a:rPr lang="en-CA" smtClean="0"/>
              <a:t>27/05/2020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362990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C0AA1B8-13F0-4FD6-8EA1-314C9305BB9D}" type="datetime1">
              <a:rPr lang="en-CA" smtClean="0"/>
              <a:t>27/05/2020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211895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6566B-4E2A-4E5D-8552-A7681F9C4D07}" type="datetime1">
              <a:rPr lang="en-CA" smtClean="0"/>
              <a:t>27/05/2020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218332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756DE19-EA18-46A8-A632-4FEC2FB9ECAF}" type="datetime1">
              <a:rPr lang="en-CA" smtClean="0"/>
              <a:t>27/05/2020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193562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0E505DC-DE67-4F08-A250-AF9880DF083B}" type="datetime1">
              <a:rPr lang="en-CA" smtClean="0"/>
              <a:t>27/05/2020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55490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1A23D16-A207-4DB1-BA2D-C5DAA7D51BAE}" type="datetime1">
              <a:rPr lang="en-CA" smtClean="0"/>
              <a:t>27/05/2020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313324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F5458-9FAB-4B21-9A11-2035569F1096}" type="datetime1">
              <a:rPr lang="en-CA" smtClean="0"/>
              <a:t>27/05/2020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345900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46AC9-26A2-468F-83AD-926E6D224086}" type="datetime1">
              <a:rPr lang="en-CA" smtClean="0"/>
              <a:t>27/05/2020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216621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30C55-8808-4C2F-8C68-03E49DD1348D}" type="datetime1">
              <a:rPr lang="en-CA" smtClean="0"/>
              <a:t>27/05/2020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CDA1878-C850-4409-A8AC-EFBCF45E8D4A}" type="slidenum">
              <a:rPr lang="en-CA" smtClean="0"/>
              <a:t>‹#›</a:t>
            </a:fld>
            <a:endParaRPr lang="en-CA"/>
          </a:p>
        </p:txBody>
      </p:sp>
    </p:spTree>
    <p:extLst>
      <p:ext uri="{BB962C8B-B14F-4D97-AF65-F5344CB8AC3E}">
        <p14:creationId xmlns:p14="http://schemas.microsoft.com/office/powerpoint/2010/main" val="317509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3D42F-0C85-4E2F-9E5D-59701DD4D1E4}" type="datetime1">
              <a:rPr lang="en-CA" smtClean="0"/>
              <a:t>27/05/2020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A1878-C850-4409-A8AC-EFBCF45E8D4A}" type="slidenum">
              <a:rPr lang="en-CA" smtClean="0"/>
              <a:t>‹#›</a:t>
            </a:fld>
            <a:endParaRPr lang="en-CA"/>
          </a:p>
        </p:txBody>
      </p:sp>
    </p:spTree>
    <p:extLst>
      <p:ext uri="{BB962C8B-B14F-4D97-AF65-F5344CB8AC3E}">
        <p14:creationId xmlns:p14="http://schemas.microsoft.com/office/powerpoint/2010/main" val="294816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gif"/><Relationship Id="rId5" Type="http://schemas.microsoft.com/office/2007/relationships/hdphoto" Target="../media/hdphoto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gif"/><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M1016_corp_banner__03"/>
          <p:cNvPicPr>
            <a:picLocks noChangeAspect="1" noChangeArrowheads="1"/>
          </p:cNvPicPr>
          <p:nvPr/>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107504" y="2352621"/>
            <a:ext cx="9214792" cy="1470025"/>
          </a:xfrm>
        </p:spPr>
        <p:txBody>
          <a:bodyPr>
            <a:noAutofit/>
          </a:bodyPr>
          <a:lstStyle/>
          <a:p>
            <a:pPr lvl="0" algn="l"/>
            <a:r>
              <a:rPr lang="en-CA" sz="3000" b="1" dirty="0" smtClean="0"/>
              <a:t>ACF - 5: Verification of the FMA2020 season</a:t>
            </a:r>
            <a:br>
              <a:rPr lang="en-CA" sz="3000" b="1" dirty="0" smtClean="0"/>
            </a:br>
            <a:r>
              <a:rPr lang="en-CA" sz="3000" b="1" dirty="0" smtClean="0"/>
              <a:t>ACF - 5: Seasonal forecast for the JJA2020 season</a:t>
            </a:r>
            <a:endParaRPr lang="en-CA" sz="3000" dirty="0"/>
          </a:p>
        </p:txBody>
      </p:sp>
      <p:sp>
        <p:nvSpPr>
          <p:cNvPr id="4" name="Slide Number Placeholder 3"/>
          <p:cNvSpPr>
            <a:spLocks noGrp="1"/>
          </p:cNvSpPr>
          <p:nvPr>
            <p:ph type="sldNum" sz="quarter" idx="12"/>
          </p:nvPr>
        </p:nvSpPr>
        <p:spPr/>
        <p:txBody>
          <a:bodyPr/>
          <a:lstStyle/>
          <a:p>
            <a:fld id="{ECDA1878-C850-4409-A8AC-EFBCF45E8D4A}" type="slidenum">
              <a:rPr lang="en-CA" smtClean="0"/>
              <a:t>1</a:t>
            </a:fld>
            <a:endParaRPr lang="en-CA" dirty="0"/>
          </a:p>
        </p:txBody>
      </p:sp>
      <p:sp>
        <p:nvSpPr>
          <p:cNvPr id="9" name="Subtitle 2"/>
          <p:cNvSpPr txBox="1">
            <a:spLocks/>
          </p:cNvSpPr>
          <p:nvPr/>
        </p:nvSpPr>
        <p:spPr bwMode="auto">
          <a:xfrm>
            <a:off x="347179" y="4196680"/>
            <a:ext cx="804124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a:lstStyle>
          <a:p>
            <a:pPr marL="0" indent="0" algn="ctr">
              <a:buFontTx/>
              <a:buNone/>
              <a:defRPr/>
            </a:pPr>
            <a:r>
              <a:rPr lang="en-CA" sz="2200" kern="0" dirty="0" smtClean="0"/>
              <a:t>Marko Markovic</a:t>
            </a:r>
          </a:p>
          <a:p>
            <a:pPr marL="0" indent="0" algn="ctr">
              <a:buFontTx/>
              <a:buNone/>
              <a:defRPr/>
            </a:pPr>
            <a:r>
              <a:rPr lang="en-CA" sz="2200" kern="0" dirty="0" smtClean="0"/>
              <a:t>Meteorological Service of Canada</a:t>
            </a:r>
            <a:endParaRPr lang="en-CA" sz="2200" kern="0" dirty="0"/>
          </a:p>
        </p:txBody>
      </p:sp>
      <p:pic>
        <p:nvPicPr>
          <p:cNvPr id="10" name="Picture 5" descr="https://www.un.org/ldcportal/wp-content/uploads/2016/12/wmo-1-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120" y="5229200"/>
            <a:ext cx="1763960" cy="15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031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10</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2506052819"/>
              </p:ext>
            </p:extLst>
          </p:nvPr>
        </p:nvGraphicFramePr>
        <p:xfrm>
          <a:off x="20675" y="3585653"/>
          <a:ext cx="8136904" cy="318783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0" dirty="0" smtClean="0"/>
                        <a:t>E. Canada</a:t>
                      </a:r>
                      <a:endParaRPr lang="en-CA" sz="1400" b="0" dirty="0"/>
                    </a:p>
                  </a:txBody>
                  <a:tcPr/>
                </a:tc>
                <a:tc>
                  <a:txBody>
                    <a:bodyPr/>
                    <a:lstStyle/>
                    <a:p>
                      <a:r>
                        <a:rPr lang="en-CA" sz="1400" b="0" dirty="0" smtClean="0"/>
                        <a:t>Mostly above normal</a:t>
                      </a:r>
                      <a:endParaRPr lang="en-CA" sz="1400" b="0" dirty="0"/>
                    </a:p>
                  </a:txBody>
                  <a:tcPr/>
                </a:tc>
                <a:tc>
                  <a:txBody>
                    <a:bodyPr/>
                    <a:lstStyle/>
                    <a:p>
                      <a:r>
                        <a:rPr lang="en-CA" sz="1400" b="0" dirty="0" smtClean="0"/>
                        <a:t>Mostly 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r>
                        <a:rPr lang="en-CA" sz="1400" b="0" baseline="0" dirty="0" smtClean="0"/>
                        <a:t>Equal chance over east, a</a:t>
                      </a:r>
                      <a:r>
                        <a:rPr lang="en-CA" sz="1400" b="0" dirty="0" smtClean="0"/>
                        <a:t>bove normal over Scand. and Island</a:t>
                      </a:r>
                      <a:endParaRPr lang="en-CA" sz="1400" b="0" dirty="0"/>
                    </a:p>
                  </a:txBody>
                  <a:tcPr/>
                </a:tc>
                <a:tc>
                  <a:txBody>
                    <a:bodyPr/>
                    <a:lstStyle/>
                    <a:p>
                      <a:r>
                        <a:rPr lang="en-CA" sz="1400" b="0" dirty="0" smtClean="0"/>
                        <a:t>Above</a:t>
                      </a:r>
                      <a:r>
                        <a:rPr lang="en-CA" sz="1400" b="0" baseline="0" dirty="0" smtClean="0"/>
                        <a:t> over Scandinavia, near norm over Island</a:t>
                      </a:r>
                      <a:endParaRPr lang="en-CA" sz="1400" b="0" dirty="0"/>
                    </a:p>
                  </a:txBody>
                  <a:tcPr/>
                </a:tc>
                <a:tc>
                  <a:txBody>
                    <a:bodyPr/>
                    <a:lstStyle/>
                    <a:p>
                      <a:r>
                        <a:rPr lang="en-CA" sz="1400" b="0" dirty="0" smtClean="0"/>
                        <a:t>30% hit, 70miss</a:t>
                      </a:r>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1641945776"/>
                  </a:ext>
                </a:extLst>
              </a:tr>
              <a:tr h="438818">
                <a:tc>
                  <a:txBody>
                    <a:bodyPr/>
                    <a:lstStyle/>
                    <a:p>
                      <a:r>
                        <a:rPr lang="en-CA" sz="1400" b="1" dirty="0" smtClean="0"/>
                        <a:t>W. Siberia</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hit</a:t>
                      </a:r>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15" name="Freeform 14"/>
          <p:cNvSpPr/>
          <p:nvPr/>
        </p:nvSpPr>
        <p:spPr>
          <a:xfrm>
            <a:off x="1979712" y="1641437"/>
            <a:ext cx="973088" cy="707443"/>
          </a:xfrm>
          <a:custGeom>
            <a:avLst/>
            <a:gdLst>
              <a:gd name="connsiteX0" fmla="*/ 1492469 w 1545020"/>
              <a:gd name="connsiteY0" fmla="*/ 0 h 1187669"/>
              <a:gd name="connsiteX1" fmla="*/ 42041 w 1545020"/>
              <a:gd name="connsiteY1" fmla="*/ 252249 h 1187669"/>
              <a:gd name="connsiteX2" fmla="*/ 42041 w 1545020"/>
              <a:gd name="connsiteY2" fmla="*/ 315311 h 1187669"/>
              <a:gd name="connsiteX3" fmla="*/ 31531 w 1545020"/>
              <a:gd name="connsiteY3" fmla="*/ 357352 h 1187669"/>
              <a:gd name="connsiteX4" fmla="*/ 31531 w 1545020"/>
              <a:gd name="connsiteY4" fmla="*/ 388883 h 1187669"/>
              <a:gd name="connsiteX5" fmla="*/ 0 w 1545020"/>
              <a:gd name="connsiteY5" fmla="*/ 462455 h 1187669"/>
              <a:gd name="connsiteX6" fmla="*/ 1292772 w 1545020"/>
              <a:gd name="connsiteY6" fmla="*/ 1187669 h 1187669"/>
              <a:gd name="connsiteX7" fmla="*/ 1366344 w 1545020"/>
              <a:gd name="connsiteY7" fmla="*/ 1093076 h 1187669"/>
              <a:gd name="connsiteX8" fmla="*/ 1397876 w 1545020"/>
              <a:gd name="connsiteY8" fmla="*/ 987973 h 1187669"/>
              <a:gd name="connsiteX9" fmla="*/ 1429407 w 1545020"/>
              <a:gd name="connsiteY9" fmla="*/ 903890 h 1187669"/>
              <a:gd name="connsiteX10" fmla="*/ 1460938 w 1545020"/>
              <a:gd name="connsiteY10" fmla="*/ 798786 h 1187669"/>
              <a:gd name="connsiteX11" fmla="*/ 1502979 w 1545020"/>
              <a:gd name="connsiteY11" fmla="*/ 641131 h 1187669"/>
              <a:gd name="connsiteX12" fmla="*/ 1524000 w 1545020"/>
              <a:gd name="connsiteY12" fmla="*/ 557049 h 1187669"/>
              <a:gd name="connsiteX13" fmla="*/ 1545020 w 1545020"/>
              <a:gd name="connsiteY13" fmla="*/ 378373 h 1187669"/>
              <a:gd name="connsiteX14" fmla="*/ 1524000 w 1545020"/>
              <a:gd name="connsiteY14" fmla="*/ 199697 h 1187669"/>
              <a:gd name="connsiteX15" fmla="*/ 1524000 w 1545020"/>
              <a:gd name="connsiteY15" fmla="*/ 63062 h 1187669"/>
              <a:gd name="connsiteX16" fmla="*/ 1492469 w 1545020"/>
              <a:gd name="connsiteY16" fmla="*/ 0 h 118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5020" h="1187669">
                <a:moveTo>
                  <a:pt x="1492469" y="0"/>
                </a:moveTo>
                <a:lnTo>
                  <a:pt x="42041" y="252249"/>
                </a:lnTo>
                <a:lnTo>
                  <a:pt x="42041" y="315311"/>
                </a:lnTo>
                <a:lnTo>
                  <a:pt x="31531" y="357352"/>
                </a:lnTo>
                <a:lnTo>
                  <a:pt x="31531" y="388883"/>
                </a:lnTo>
                <a:lnTo>
                  <a:pt x="0" y="462455"/>
                </a:lnTo>
                <a:lnTo>
                  <a:pt x="1292772" y="1187669"/>
                </a:lnTo>
                <a:lnTo>
                  <a:pt x="1366344" y="1093076"/>
                </a:lnTo>
                <a:lnTo>
                  <a:pt x="1397876" y="987973"/>
                </a:lnTo>
                <a:lnTo>
                  <a:pt x="1429407" y="903890"/>
                </a:lnTo>
                <a:lnTo>
                  <a:pt x="1460938" y="798786"/>
                </a:lnTo>
                <a:lnTo>
                  <a:pt x="1502979" y="641131"/>
                </a:lnTo>
                <a:lnTo>
                  <a:pt x="1524000" y="557049"/>
                </a:lnTo>
                <a:lnTo>
                  <a:pt x="1545020" y="378373"/>
                </a:lnTo>
                <a:lnTo>
                  <a:pt x="1524000" y="199697"/>
                </a:lnTo>
                <a:lnTo>
                  <a:pt x="1524000" y="63062"/>
                </a:lnTo>
                <a:lnTo>
                  <a:pt x="1492469"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5508104" y="1700808"/>
            <a:ext cx="973088" cy="707443"/>
          </a:xfrm>
          <a:custGeom>
            <a:avLst/>
            <a:gdLst>
              <a:gd name="connsiteX0" fmla="*/ 1492469 w 1545020"/>
              <a:gd name="connsiteY0" fmla="*/ 0 h 1187669"/>
              <a:gd name="connsiteX1" fmla="*/ 42041 w 1545020"/>
              <a:gd name="connsiteY1" fmla="*/ 252249 h 1187669"/>
              <a:gd name="connsiteX2" fmla="*/ 42041 w 1545020"/>
              <a:gd name="connsiteY2" fmla="*/ 315311 h 1187669"/>
              <a:gd name="connsiteX3" fmla="*/ 31531 w 1545020"/>
              <a:gd name="connsiteY3" fmla="*/ 357352 h 1187669"/>
              <a:gd name="connsiteX4" fmla="*/ 31531 w 1545020"/>
              <a:gd name="connsiteY4" fmla="*/ 388883 h 1187669"/>
              <a:gd name="connsiteX5" fmla="*/ 0 w 1545020"/>
              <a:gd name="connsiteY5" fmla="*/ 462455 h 1187669"/>
              <a:gd name="connsiteX6" fmla="*/ 1292772 w 1545020"/>
              <a:gd name="connsiteY6" fmla="*/ 1187669 h 1187669"/>
              <a:gd name="connsiteX7" fmla="*/ 1366344 w 1545020"/>
              <a:gd name="connsiteY7" fmla="*/ 1093076 h 1187669"/>
              <a:gd name="connsiteX8" fmla="*/ 1397876 w 1545020"/>
              <a:gd name="connsiteY8" fmla="*/ 987973 h 1187669"/>
              <a:gd name="connsiteX9" fmla="*/ 1429407 w 1545020"/>
              <a:gd name="connsiteY9" fmla="*/ 903890 h 1187669"/>
              <a:gd name="connsiteX10" fmla="*/ 1460938 w 1545020"/>
              <a:gd name="connsiteY10" fmla="*/ 798786 h 1187669"/>
              <a:gd name="connsiteX11" fmla="*/ 1502979 w 1545020"/>
              <a:gd name="connsiteY11" fmla="*/ 641131 h 1187669"/>
              <a:gd name="connsiteX12" fmla="*/ 1524000 w 1545020"/>
              <a:gd name="connsiteY12" fmla="*/ 557049 h 1187669"/>
              <a:gd name="connsiteX13" fmla="*/ 1545020 w 1545020"/>
              <a:gd name="connsiteY13" fmla="*/ 378373 h 1187669"/>
              <a:gd name="connsiteX14" fmla="*/ 1524000 w 1545020"/>
              <a:gd name="connsiteY14" fmla="*/ 199697 h 1187669"/>
              <a:gd name="connsiteX15" fmla="*/ 1524000 w 1545020"/>
              <a:gd name="connsiteY15" fmla="*/ 63062 h 1187669"/>
              <a:gd name="connsiteX16" fmla="*/ 1492469 w 1545020"/>
              <a:gd name="connsiteY16" fmla="*/ 0 h 118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5020" h="1187669">
                <a:moveTo>
                  <a:pt x="1492469" y="0"/>
                </a:moveTo>
                <a:lnTo>
                  <a:pt x="42041" y="252249"/>
                </a:lnTo>
                <a:lnTo>
                  <a:pt x="42041" y="315311"/>
                </a:lnTo>
                <a:lnTo>
                  <a:pt x="31531" y="357352"/>
                </a:lnTo>
                <a:lnTo>
                  <a:pt x="31531" y="388883"/>
                </a:lnTo>
                <a:lnTo>
                  <a:pt x="0" y="462455"/>
                </a:lnTo>
                <a:lnTo>
                  <a:pt x="1292772" y="1187669"/>
                </a:lnTo>
                <a:lnTo>
                  <a:pt x="1366344" y="1093076"/>
                </a:lnTo>
                <a:lnTo>
                  <a:pt x="1397876" y="987973"/>
                </a:lnTo>
                <a:lnTo>
                  <a:pt x="1429407" y="903890"/>
                </a:lnTo>
                <a:lnTo>
                  <a:pt x="1460938" y="798786"/>
                </a:lnTo>
                <a:lnTo>
                  <a:pt x="1502979" y="641131"/>
                </a:lnTo>
                <a:lnTo>
                  <a:pt x="1524000" y="557049"/>
                </a:lnTo>
                <a:lnTo>
                  <a:pt x="1545020" y="378373"/>
                </a:lnTo>
                <a:lnTo>
                  <a:pt x="1524000" y="199697"/>
                </a:lnTo>
                <a:lnTo>
                  <a:pt x="1524000" y="63062"/>
                </a:lnTo>
                <a:lnTo>
                  <a:pt x="1492469"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713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11</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1494521506"/>
              </p:ext>
            </p:extLst>
          </p:nvPr>
        </p:nvGraphicFramePr>
        <p:xfrm>
          <a:off x="20675" y="3585653"/>
          <a:ext cx="8136904" cy="318783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0" dirty="0" smtClean="0"/>
                        <a:t>E. Canada</a:t>
                      </a:r>
                      <a:endParaRPr lang="en-CA" sz="1400" b="0" dirty="0"/>
                    </a:p>
                  </a:txBody>
                  <a:tcPr/>
                </a:tc>
                <a:tc>
                  <a:txBody>
                    <a:bodyPr/>
                    <a:lstStyle/>
                    <a:p>
                      <a:r>
                        <a:rPr lang="en-CA" sz="1400" b="0" dirty="0" smtClean="0"/>
                        <a:t>Mostly above normal</a:t>
                      </a:r>
                      <a:endParaRPr lang="en-CA" sz="1400" b="0" dirty="0"/>
                    </a:p>
                  </a:txBody>
                  <a:tcPr/>
                </a:tc>
                <a:tc>
                  <a:txBody>
                    <a:bodyPr/>
                    <a:lstStyle/>
                    <a:p>
                      <a:r>
                        <a:rPr lang="en-CA" sz="1400" b="0" dirty="0" smtClean="0"/>
                        <a:t>Mostly 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r>
                        <a:rPr lang="en-CA" sz="1400" b="0" baseline="0" dirty="0" smtClean="0"/>
                        <a:t>Equal chance over east, a</a:t>
                      </a:r>
                      <a:r>
                        <a:rPr lang="en-CA" sz="1400" b="0" dirty="0" smtClean="0"/>
                        <a:t>bove normal over Scand. and Island</a:t>
                      </a:r>
                      <a:endParaRPr lang="en-CA" sz="1400" b="0" dirty="0"/>
                    </a:p>
                  </a:txBody>
                  <a:tcPr/>
                </a:tc>
                <a:tc>
                  <a:txBody>
                    <a:bodyPr/>
                    <a:lstStyle/>
                    <a:p>
                      <a:r>
                        <a:rPr lang="en-CA" sz="1400" b="0" dirty="0" smtClean="0"/>
                        <a:t>Above</a:t>
                      </a:r>
                      <a:r>
                        <a:rPr lang="en-CA" sz="1400" b="0" baseline="0" dirty="0" smtClean="0"/>
                        <a:t> over Scandinavia, near norm over Island</a:t>
                      </a:r>
                      <a:endParaRPr lang="en-CA" sz="1400" b="0" dirty="0"/>
                    </a:p>
                  </a:txBody>
                  <a:tcPr/>
                </a:tc>
                <a:tc>
                  <a:txBody>
                    <a:bodyPr/>
                    <a:lstStyle/>
                    <a:p>
                      <a:r>
                        <a:rPr lang="en-CA" sz="1400" b="0" dirty="0" smtClean="0"/>
                        <a:t>30% hit, 70miss</a:t>
                      </a:r>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3394540054"/>
                  </a:ext>
                </a:extLst>
              </a:tr>
              <a:tr h="258128">
                <a:tc>
                  <a:txBody>
                    <a:bodyPr/>
                    <a:lstStyle/>
                    <a:p>
                      <a:r>
                        <a:rPr lang="en-CA" sz="1400" b="1" dirty="0" smtClean="0"/>
                        <a:t>E. Siberia</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hit</a:t>
                      </a:r>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13" name="Freeform 12"/>
          <p:cNvSpPr/>
          <p:nvPr/>
        </p:nvSpPr>
        <p:spPr>
          <a:xfrm>
            <a:off x="2051720" y="877306"/>
            <a:ext cx="864096" cy="895510"/>
          </a:xfrm>
          <a:custGeom>
            <a:avLst/>
            <a:gdLst>
              <a:gd name="connsiteX0" fmla="*/ 515007 w 1397876"/>
              <a:gd name="connsiteY0" fmla="*/ 0 h 1450428"/>
              <a:gd name="connsiteX1" fmla="*/ 0 w 1397876"/>
              <a:gd name="connsiteY1" fmla="*/ 935421 h 1450428"/>
              <a:gd name="connsiteX2" fmla="*/ 10510 w 1397876"/>
              <a:gd name="connsiteY2" fmla="*/ 966952 h 1450428"/>
              <a:gd name="connsiteX3" fmla="*/ 63062 w 1397876"/>
              <a:gd name="connsiteY3" fmla="*/ 987973 h 1450428"/>
              <a:gd name="connsiteX4" fmla="*/ 126124 w 1397876"/>
              <a:gd name="connsiteY4" fmla="*/ 1051035 h 1450428"/>
              <a:gd name="connsiteX5" fmla="*/ 168166 w 1397876"/>
              <a:gd name="connsiteY5" fmla="*/ 1103586 h 1450428"/>
              <a:gd name="connsiteX6" fmla="*/ 273269 w 1397876"/>
              <a:gd name="connsiteY6" fmla="*/ 1219200 h 1450428"/>
              <a:gd name="connsiteX7" fmla="*/ 294290 w 1397876"/>
              <a:gd name="connsiteY7" fmla="*/ 1303283 h 1450428"/>
              <a:gd name="connsiteX8" fmla="*/ 294290 w 1397876"/>
              <a:gd name="connsiteY8" fmla="*/ 1366345 h 1450428"/>
              <a:gd name="connsiteX9" fmla="*/ 315310 w 1397876"/>
              <a:gd name="connsiteY9" fmla="*/ 1450428 h 1450428"/>
              <a:gd name="connsiteX10" fmla="*/ 1397876 w 1397876"/>
              <a:gd name="connsiteY10" fmla="*/ 1250731 h 1450428"/>
              <a:gd name="connsiteX11" fmla="*/ 1387366 w 1397876"/>
              <a:gd name="connsiteY11" fmla="*/ 1156138 h 1450428"/>
              <a:gd name="connsiteX12" fmla="*/ 1292773 w 1397876"/>
              <a:gd name="connsiteY12" fmla="*/ 956442 h 1450428"/>
              <a:gd name="connsiteX13" fmla="*/ 1240221 w 1397876"/>
              <a:gd name="connsiteY13" fmla="*/ 756745 h 1450428"/>
              <a:gd name="connsiteX14" fmla="*/ 1156138 w 1397876"/>
              <a:gd name="connsiteY14" fmla="*/ 620111 h 1450428"/>
              <a:gd name="connsiteX15" fmla="*/ 1008993 w 1397876"/>
              <a:gd name="connsiteY15" fmla="*/ 399393 h 1450428"/>
              <a:gd name="connsiteX16" fmla="*/ 882869 w 1397876"/>
              <a:gd name="connsiteY16" fmla="*/ 283780 h 1450428"/>
              <a:gd name="connsiteX17" fmla="*/ 756745 w 1397876"/>
              <a:gd name="connsiteY17" fmla="*/ 126124 h 1450428"/>
              <a:gd name="connsiteX18" fmla="*/ 630621 w 1397876"/>
              <a:gd name="connsiteY18" fmla="*/ 63062 h 1450428"/>
              <a:gd name="connsiteX19" fmla="*/ 515007 w 1397876"/>
              <a:gd name="connsiteY19" fmla="*/ 0 h 145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7876" h="1450428">
                <a:moveTo>
                  <a:pt x="515007" y="0"/>
                </a:moveTo>
                <a:lnTo>
                  <a:pt x="0" y="935421"/>
                </a:lnTo>
                <a:lnTo>
                  <a:pt x="10510" y="966952"/>
                </a:lnTo>
                <a:lnTo>
                  <a:pt x="63062" y="987973"/>
                </a:lnTo>
                <a:lnTo>
                  <a:pt x="126124" y="1051035"/>
                </a:lnTo>
                <a:lnTo>
                  <a:pt x="168166" y="1103586"/>
                </a:lnTo>
                <a:lnTo>
                  <a:pt x="273269" y="1219200"/>
                </a:lnTo>
                <a:lnTo>
                  <a:pt x="294290" y="1303283"/>
                </a:lnTo>
                <a:lnTo>
                  <a:pt x="294290" y="1366345"/>
                </a:lnTo>
                <a:lnTo>
                  <a:pt x="315310" y="1450428"/>
                </a:lnTo>
                <a:lnTo>
                  <a:pt x="1397876" y="1250731"/>
                </a:lnTo>
                <a:lnTo>
                  <a:pt x="1387366" y="1156138"/>
                </a:lnTo>
                <a:lnTo>
                  <a:pt x="1292773" y="956442"/>
                </a:lnTo>
                <a:lnTo>
                  <a:pt x="1240221" y="756745"/>
                </a:lnTo>
                <a:lnTo>
                  <a:pt x="1156138" y="620111"/>
                </a:lnTo>
                <a:lnTo>
                  <a:pt x="1008993" y="399393"/>
                </a:lnTo>
                <a:lnTo>
                  <a:pt x="882869" y="283780"/>
                </a:lnTo>
                <a:lnTo>
                  <a:pt x="756745" y="126124"/>
                </a:lnTo>
                <a:lnTo>
                  <a:pt x="630621" y="63062"/>
                </a:lnTo>
                <a:lnTo>
                  <a:pt x="515007"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5580112" y="908720"/>
            <a:ext cx="864096" cy="895510"/>
          </a:xfrm>
          <a:custGeom>
            <a:avLst/>
            <a:gdLst>
              <a:gd name="connsiteX0" fmla="*/ 515007 w 1397876"/>
              <a:gd name="connsiteY0" fmla="*/ 0 h 1450428"/>
              <a:gd name="connsiteX1" fmla="*/ 0 w 1397876"/>
              <a:gd name="connsiteY1" fmla="*/ 935421 h 1450428"/>
              <a:gd name="connsiteX2" fmla="*/ 10510 w 1397876"/>
              <a:gd name="connsiteY2" fmla="*/ 966952 h 1450428"/>
              <a:gd name="connsiteX3" fmla="*/ 63062 w 1397876"/>
              <a:gd name="connsiteY3" fmla="*/ 987973 h 1450428"/>
              <a:gd name="connsiteX4" fmla="*/ 126124 w 1397876"/>
              <a:gd name="connsiteY4" fmla="*/ 1051035 h 1450428"/>
              <a:gd name="connsiteX5" fmla="*/ 168166 w 1397876"/>
              <a:gd name="connsiteY5" fmla="*/ 1103586 h 1450428"/>
              <a:gd name="connsiteX6" fmla="*/ 273269 w 1397876"/>
              <a:gd name="connsiteY6" fmla="*/ 1219200 h 1450428"/>
              <a:gd name="connsiteX7" fmla="*/ 294290 w 1397876"/>
              <a:gd name="connsiteY7" fmla="*/ 1303283 h 1450428"/>
              <a:gd name="connsiteX8" fmla="*/ 294290 w 1397876"/>
              <a:gd name="connsiteY8" fmla="*/ 1366345 h 1450428"/>
              <a:gd name="connsiteX9" fmla="*/ 315310 w 1397876"/>
              <a:gd name="connsiteY9" fmla="*/ 1450428 h 1450428"/>
              <a:gd name="connsiteX10" fmla="*/ 1397876 w 1397876"/>
              <a:gd name="connsiteY10" fmla="*/ 1250731 h 1450428"/>
              <a:gd name="connsiteX11" fmla="*/ 1387366 w 1397876"/>
              <a:gd name="connsiteY11" fmla="*/ 1156138 h 1450428"/>
              <a:gd name="connsiteX12" fmla="*/ 1292773 w 1397876"/>
              <a:gd name="connsiteY12" fmla="*/ 956442 h 1450428"/>
              <a:gd name="connsiteX13" fmla="*/ 1240221 w 1397876"/>
              <a:gd name="connsiteY13" fmla="*/ 756745 h 1450428"/>
              <a:gd name="connsiteX14" fmla="*/ 1156138 w 1397876"/>
              <a:gd name="connsiteY14" fmla="*/ 620111 h 1450428"/>
              <a:gd name="connsiteX15" fmla="*/ 1008993 w 1397876"/>
              <a:gd name="connsiteY15" fmla="*/ 399393 h 1450428"/>
              <a:gd name="connsiteX16" fmla="*/ 882869 w 1397876"/>
              <a:gd name="connsiteY16" fmla="*/ 283780 h 1450428"/>
              <a:gd name="connsiteX17" fmla="*/ 756745 w 1397876"/>
              <a:gd name="connsiteY17" fmla="*/ 126124 h 1450428"/>
              <a:gd name="connsiteX18" fmla="*/ 630621 w 1397876"/>
              <a:gd name="connsiteY18" fmla="*/ 63062 h 1450428"/>
              <a:gd name="connsiteX19" fmla="*/ 515007 w 1397876"/>
              <a:gd name="connsiteY19" fmla="*/ 0 h 145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7876" h="1450428">
                <a:moveTo>
                  <a:pt x="515007" y="0"/>
                </a:moveTo>
                <a:lnTo>
                  <a:pt x="0" y="935421"/>
                </a:lnTo>
                <a:lnTo>
                  <a:pt x="10510" y="966952"/>
                </a:lnTo>
                <a:lnTo>
                  <a:pt x="63062" y="987973"/>
                </a:lnTo>
                <a:lnTo>
                  <a:pt x="126124" y="1051035"/>
                </a:lnTo>
                <a:lnTo>
                  <a:pt x="168166" y="1103586"/>
                </a:lnTo>
                <a:lnTo>
                  <a:pt x="273269" y="1219200"/>
                </a:lnTo>
                <a:lnTo>
                  <a:pt x="294290" y="1303283"/>
                </a:lnTo>
                <a:lnTo>
                  <a:pt x="294290" y="1366345"/>
                </a:lnTo>
                <a:lnTo>
                  <a:pt x="315310" y="1450428"/>
                </a:lnTo>
                <a:lnTo>
                  <a:pt x="1397876" y="1250731"/>
                </a:lnTo>
                <a:lnTo>
                  <a:pt x="1387366" y="1156138"/>
                </a:lnTo>
                <a:lnTo>
                  <a:pt x="1292773" y="956442"/>
                </a:lnTo>
                <a:lnTo>
                  <a:pt x="1240221" y="756745"/>
                </a:lnTo>
                <a:lnTo>
                  <a:pt x="1156138" y="620111"/>
                </a:lnTo>
                <a:lnTo>
                  <a:pt x="1008993" y="399393"/>
                </a:lnTo>
                <a:lnTo>
                  <a:pt x="882869" y="283780"/>
                </a:lnTo>
                <a:lnTo>
                  <a:pt x="756745" y="126124"/>
                </a:lnTo>
                <a:lnTo>
                  <a:pt x="630621" y="63062"/>
                </a:lnTo>
                <a:lnTo>
                  <a:pt x="515007"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4233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12</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graphicFrame>
        <p:nvGraphicFramePr>
          <p:cNvPr id="16" name="Table 15"/>
          <p:cNvGraphicFramePr>
            <a:graphicFrameLocks noGrp="1"/>
          </p:cNvGraphicFramePr>
          <p:nvPr>
            <p:extLst>
              <p:ext uri="{D42A27DB-BD31-4B8C-83A1-F6EECF244321}">
                <p14:modId xmlns:p14="http://schemas.microsoft.com/office/powerpoint/2010/main" val="432683301"/>
              </p:ext>
            </p:extLst>
          </p:nvPr>
        </p:nvGraphicFramePr>
        <p:xfrm>
          <a:off x="20675" y="3585653"/>
          <a:ext cx="8136904" cy="318783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0" dirty="0" smtClean="0"/>
                        <a:t>E. Canada</a:t>
                      </a:r>
                      <a:endParaRPr lang="en-CA" sz="1400" b="0" dirty="0"/>
                    </a:p>
                  </a:txBody>
                  <a:tcPr/>
                </a:tc>
                <a:tc>
                  <a:txBody>
                    <a:bodyPr/>
                    <a:lstStyle/>
                    <a:p>
                      <a:r>
                        <a:rPr lang="en-CA" sz="1400" b="0" dirty="0" smtClean="0"/>
                        <a:t>Mostly above normal</a:t>
                      </a:r>
                      <a:endParaRPr lang="en-CA" sz="1400" b="0" dirty="0"/>
                    </a:p>
                  </a:txBody>
                  <a:tcPr/>
                </a:tc>
                <a:tc>
                  <a:txBody>
                    <a:bodyPr/>
                    <a:lstStyle/>
                    <a:p>
                      <a:r>
                        <a:rPr lang="en-CA" sz="1400" b="0" dirty="0" smtClean="0"/>
                        <a:t>Mostly 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r>
                        <a:rPr lang="en-CA" sz="1400" b="0" baseline="0" dirty="0" smtClean="0"/>
                        <a:t>Equal chance over east, a</a:t>
                      </a:r>
                      <a:r>
                        <a:rPr lang="en-CA" sz="1400" b="0" dirty="0" smtClean="0"/>
                        <a:t>bove normal over Scand. and Island</a:t>
                      </a:r>
                      <a:endParaRPr lang="en-CA" sz="1400" b="0" dirty="0"/>
                    </a:p>
                  </a:txBody>
                  <a:tcPr/>
                </a:tc>
                <a:tc>
                  <a:txBody>
                    <a:bodyPr/>
                    <a:lstStyle/>
                    <a:p>
                      <a:r>
                        <a:rPr lang="en-CA" sz="1400" b="0" dirty="0" smtClean="0"/>
                        <a:t>Above</a:t>
                      </a:r>
                      <a:r>
                        <a:rPr lang="en-CA" sz="1400" b="0" baseline="0" dirty="0" smtClean="0"/>
                        <a:t> over Scandinavia, near norm over Island</a:t>
                      </a:r>
                      <a:endParaRPr lang="en-CA" sz="1400" b="0" dirty="0"/>
                    </a:p>
                  </a:txBody>
                  <a:tcPr/>
                </a:tc>
                <a:tc>
                  <a:txBody>
                    <a:bodyPr/>
                    <a:lstStyle/>
                    <a:p>
                      <a:r>
                        <a:rPr lang="en-CA" sz="1400" b="0" dirty="0" smtClean="0"/>
                        <a:t>30% hit, 70miss</a:t>
                      </a:r>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r>
                        <a:rPr lang="en-CA" sz="1400" b="0" dirty="0" smtClean="0"/>
                        <a:t>Above normal</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hit</a:t>
                      </a:r>
                    </a:p>
                  </a:txBody>
                  <a:tcPr/>
                </a:tc>
                <a:extLst>
                  <a:ext uri="{0D108BD9-81ED-4DB2-BD59-A6C34878D82A}">
                    <a16:rowId xmlns:a16="http://schemas.microsoft.com/office/drawing/2014/main" val="2318431624"/>
                  </a:ext>
                </a:extLst>
              </a:tr>
              <a:tr h="258128">
                <a:tc>
                  <a:txBody>
                    <a:bodyPr/>
                    <a:lstStyle/>
                    <a:p>
                      <a:r>
                        <a:rPr lang="en-CA" sz="1400" b="1" dirty="0" smtClean="0"/>
                        <a:t>Chukchi</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Above normal, near normal</a:t>
                      </a:r>
                      <a:endParaRPr lang="en-CA" sz="1400" b="1" dirty="0"/>
                    </a:p>
                  </a:txBody>
                  <a:tcPr/>
                </a:tc>
                <a:tc>
                  <a:txBody>
                    <a:bodyPr/>
                    <a:lstStyle/>
                    <a:p>
                      <a:r>
                        <a:rPr lang="en-CA" sz="1400" b="1" dirty="0" smtClean="0"/>
                        <a:t>50% hit/miss</a:t>
                      </a:r>
                    </a:p>
                  </a:txBody>
                  <a:tcPr/>
                </a:tc>
                <a:extLst>
                  <a:ext uri="{0D108BD9-81ED-4DB2-BD59-A6C34878D82A}">
                    <a16:rowId xmlns:a16="http://schemas.microsoft.com/office/drawing/2014/main" val="3329630219"/>
                  </a:ext>
                </a:extLst>
              </a:tr>
            </a:tbl>
          </a:graphicData>
        </a:graphic>
      </p:graphicFrame>
      <p:sp>
        <p:nvSpPr>
          <p:cNvPr id="15" name="Freeform 14"/>
          <p:cNvSpPr/>
          <p:nvPr/>
        </p:nvSpPr>
        <p:spPr>
          <a:xfrm>
            <a:off x="1547664" y="710707"/>
            <a:ext cx="864096" cy="558052"/>
          </a:xfrm>
          <a:custGeom>
            <a:avLst/>
            <a:gdLst>
              <a:gd name="connsiteX0" fmla="*/ 0 w 1261241"/>
              <a:gd name="connsiteY0" fmla="*/ 21021 h 935421"/>
              <a:gd name="connsiteX1" fmla="*/ 168165 w 1261241"/>
              <a:gd name="connsiteY1" fmla="*/ 840828 h 935421"/>
              <a:gd name="connsiteX2" fmla="*/ 210207 w 1261241"/>
              <a:gd name="connsiteY2" fmla="*/ 809297 h 935421"/>
              <a:gd name="connsiteX3" fmla="*/ 315310 w 1261241"/>
              <a:gd name="connsiteY3" fmla="*/ 788276 h 935421"/>
              <a:gd name="connsiteX4" fmla="*/ 430924 w 1261241"/>
              <a:gd name="connsiteY4" fmla="*/ 798786 h 935421"/>
              <a:gd name="connsiteX5" fmla="*/ 599090 w 1261241"/>
              <a:gd name="connsiteY5" fmla="*/ 819807 h 935421"/>
              <a:gd name="connsiteX6" fmla="*/ 704193 w 1261241"/>
              <a:gd name="connsiteY6" fmla="*/ 861849 h 935421"/>
              <a:gd name="connsiteX7" fmla="*/ 767255 w 1261241"/>
              <a:gd name="connsiteY7" fmla="*/ 882869 h 935421"/>
              <a:gd name="connsiteX8" fmla="*/ 809297 w 1261241"/>
              <a:gd name="connsiteY8" fmla="*/ 903890 h 935421"/>
              <a:gd name="connsiteX9" fmla="*/ 872359 w 1261241"/>
              <a:gd name="connsiteY9" fmla="*/ 935421 h 935421"/>
              <a:gd name="connsiteX10" fmla="*/ 1261241 w 1261241"/>
              <a:gd name="connsiteY10" fmla="*/ 241738 h 935421"/>
              <a:gd name="connsiteX11" fmla="*/ 1166648 w 1261241"/>
              <a:gd name="connsiteY11" fmla="*/ 199697 h 935421"/>
              <a:gd name="connsiteX12" fmla="*/ 1082565 w 1261241"/>
              <a:gd name="connsiteY12" fmla="*/ 147145 h 935421"/>
              <a:gd name="connsiteX13" fmla="*/ 998483 w 1261241"/>
              <a:gd name="connsiteY13" fmla="*/ 126124 h 935421"/>
              <a:gd name="connsiteX14" fmla="*/ 882869 w 1261241"/>
              <a:gd name="connsiteY14" fmla="*/ 73573 h 935421"/>
              <a:gd name="connsiteX15" fmla="*/ 798786 w 1261241"/>
              <a:gd name="connsiteY15" fmla="*/ 42042 h 935421"/>
              <a:gd name="connsiteX16" fmla="*/ 651641 w 1261241"/>
              <a:gd name="connsiteY16" fmla="*/ 31531 h 935421"/>
              <a:gd name="connsiteX17" fmla="*/ 504497 w 1261241"/>
              <a:gd name="connsiteY17" fmla="*/ 10511 h 935421"/>
              <a:gd name="connsiteX18" fmla="*/ 409903 w 1261241"/>
              <a:gd name="connsiteY18" fmla="*/ 10511 h 935421"/>
              <a:gd name="connsiteX19" fmla="*/ 262759 w 1261241"/>
              <a:gd name="connsiteY19" fmla="*/ 0 h 935421"/>
              <a:gd name="connsiteX20" fmla="*/ 136634 w 1261241"/>
              <a:gd name="connsiteY20" fmla="*/ 21021 h 935421"/>
              <a:gd name="connsiteX21" fmla="*/ 52552 w 1261241"/>
              <a:gd name="connsiteY21" fmla="*/ 31531 h 935421"/>
              <a:gd name="connsiteX22" fmla="*/ 0 w 1261241"/>
              <a:gd name="connsiteY22" fmla="*/ 21021 h 93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1241" h="935421">
                <a:moveTo>
                  <a:pt x="0" y="21021"/>
                </a:moveTo>
                <a:lnTo>
                  <a:pt x="168165" y="840828"/>
                </a:lnTo>
                <a:lnTo>
                  <a:pt x="210207" y="809297"/>
                </a:lnTo>
                <a:lnTo>
                  <a:pt x="315310" y="788276"/>
                </a:lnTo>
                <a:lnTo>
                  <a:pt x="430924" y="798786"/>
                </a:lnTo>
                <a:lnTo>
                  <a:pt x="599090" y="819807"/>
                </a:lnTo>
                <a:lnTo>
                  <a:pt x="704193" y="861849"/>
                </a:lnTo>
                <a:lnTo>
                  <a:pt x="767255" y="882869"/>
                </a:lnTo>
                <a:lnTo>
                  <a:pt x="809297" y="903890"/>
                </a:lnTo>
                <a:lnTo>
                  <a:pt x="872359" y="935421"/>
                </a:lnTo>
                <a:lnTo>
                  <a:pt x="1261241" y="241738"/>
                </a:lnTo>
                <a:lnTo>
                  <a:pt x="1166648" y="199697"/>
                </a:lnTo>
                <a:lnTo>
                  <a:pt x="1082565" y="147145"/>
                </a:lnTo>
                <a:lnTo>
                  <a:pt x="998483" y="126124"/>
                </a:lnTo>
                <a:lnTo>
                  <a:pt x="882869" y="73573"/>
                </a:lnTo>
                <a:lnTo>
                  <a:pt x="798786" y="42042"/>
                </a:lnTo>
                <a:lnTo>
                  <a:pt x="651641" y="31531"/>
                </a:lnTo>
                <a:lnTo>
                  <a:pt x="504497" y="10511"/>
                </a:lnTo>
                <a:lnTo>
                  <a:pt x="409903" y="10511"/>
                </a:lnTo>
                <a:lnTo>
                  <a:pt x="262759" y="0"/>
                </a:lnTo>
                <a:lnTo>
                  <a:pt x="136634" y="21021"/>
                </a:lnTo>
                <a:lnTo>
                  <a:pt x="52552" y="31531"/>
                </a:lnTo>
                <a:lnTo>
                  <a:pt x="0" y="21021"/>
                </a:lnTo>
                <a:close/>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5076056" y="764704"/>
            <a:ext cx="864096" cy="558052"/>
          </a:xfrm>
          <a:custGeom>
            <a:avLst/>
            <a:gdLst>
              <a:gd name="connsiteX0" fmla="*/ 0 w 1261241"/>
              <a:gd name="connsiteY0" fmla="*/ 21021 h 935421"/>
              <a:gd name="connsiteX1" fmla="*/ 168165 w 1261241"/>
              <a:gd name="connsiteY1" fmla="*/ 840828 h 935421"/>
              <a:gd name="connsiteX2" fmla="*/ 210207 w 1261241"/>
              <a:gd name="connsiteY2" fmla="*/ 809297 h 935421"/>
              <a:gd name="connsiteX3" fmla="*/ 315310 w 1261241"/>
              <a:gd name="connsiteY3" fmla="*/ 788276 h 935421"/>
              <a:gd name="connsiteX4" fmla="*/ 430924 w 1261241"/>
              <a:gd name="connsiteY4" fmla="*/ 798786 h 935421"/>
              <a:gd name="connsiteX5" fmla="*/ 599090 w 1261241"/>
              <a:gd name="connsiteY5" fmla="*/ 819807 h 935421"/>
              <a:gd name="connsiteX6" fmla="*/ 704193 w 1261241"/>
              <a:gd name="connsiteY6" fmla="*/ 861849 h 935421"/>
              <a:gd name="connsiteX7" fmla="*/ 767255 w 1261241"/>
              <a:gd name="connsiteY7" fmla="*/ 882869 h 935421"/>
              <a:gd name="connsiteX8" fmla="*/ 809297 w 1261241"/>
              <a:gd name="connsiteY8" fmla="*/ 903890 h 935421"/>
              <a:gd name="connsiteX9" fmla="*/ 872359 w 1261241"/>
              <a:gd name="connsiteY9" fmla="*/ 935421 h 935421"/>
              <a:gd name="connsiteX10" fmla="*/ 1261241 w 1261241"/>
              <a:gd name="connsiteY10" fmla="*/ 241738 h 935421"/>
              <a:gd name="connsiteX11" fmla="*/ 1166648 w 1261241"/>
              <a:gd name="connsiteY11" fmla="*/ 199697 h 935421"/>
              <a:gd name="connsiteX12" fmla="*/ 1082565 w 1261241"/>
              <a:gd name="connsiteY12" fmla="*/ 147145 h 935421"/>
              <a:gd name="connsiteX13" fmla="*/ 998483 w 1261241"/>
              <a:gd name="connsiteY13" fmla="*/ 126124 h 935421"/>
              <a:gd name="connsiteX14" fmla="*/ 882869 w 1261241"/>
              <a:gd name="connsiteY14" fmla="*/ 73573 h 935421"/>
              <a:gd name="connsiteX15" fmla="*/ 798786 w 1261241"/>
              <a:gd name="connsiteY15" fmla="*/ 42042 h 935421"/>
              <a:gd name="connsiteX16" fmla="*/ 651641 w 1261241"/>
              <a:gd name="connsiteY16" fmla="*/ 31531 h 935421"/>
              <a:gd name="connsiteX17" fmla="*/ 504497 w 1261241"/>
              <a:gd name="connsiteY17" fmla="*/ 10511 h 935421"/>
              <a:gd name="connsiteX18" fmla="*/ 409903 w 1261241"/>
              <a:gd name="connsiteY18" fmla="*/ 10511 h 935421"/>
              <a:gd name="connsiteX19" fmla="*/ 262759 w 1261241"/>
              <a:gd name="connsiteY19" fmla="*/ 0 h 935421"/>
              <a:gd name="connsiteX20" fmla="*/ 136634 w 1261241"/>
              <a:gd name="connsiteY20" fmla="*/ 21021 h 935421"/>
              <a:gd name="connsiteX21" fmla="*/ 52552 w 1261241"/>
              <a:gd name="connsiteY21" fmla="*/ 31531 h 935421"/>
              <a:gd name="connsiteX22" fmla="*/ 0 w 1261241"/>
              <a:gd name="connsiteY22" fmla="*/ 21021 h 93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1241" h="935421">
                <a:moveTo>
                  <a:pt x="0" y="21021"/>
                </a:moveTo>
                <a:lnTo>
                  <a:pt x="168165" y="840828"/>
                </a:lnTo>
                <a:lnTo>
                  <a:pt x="210207" y="809297"/>
                </a:lnTo>
                <a:lnTo>
                  <a:pt x="315310" y="788276"/>
                </a:lnTo>
                <a:lnTo>
                  <a:pt x="430924" y="798786"/>
                </a:lnTo>
                <a:lnTo>
                  <a:pt x="599090" y="819807"/>
                </a:lnTo>
                <a:lnTo>
                  <a:pt x="704193" y="861849"/>
                </a:lnTo>
                <a:lnTo>
                  <a:pt x="767255" y="882869"/>
                </a:lnTo>
                <a:lnTo>
                  <a:pt x="809297" y="903890"/>
                </a:lnTo>
                <a:lnTo>
                  <a:pt x="872359" y="935421"/>
                </a:lnTo>
                <a:lnTo>
                  <a:pt x="1261241" y="241738"/>
                </a:lnTo>
                <a:lnTo>
                  <a:pt x="1166648" y="199697"/>
                </a:lnTo>
                <a:lnTo>
                  <a:pt x="1082565" y="147145"/>
                </a:lnTo>
                <a:lnTo>
                  <a:pt x="998483" y="126124"/>
                </a:lnTo>
                <a:lnTo>
                  <a:pt x="882869" y="73573"/>
                </a:lnTo>
                <a:lnTo>
                  <a:pt x="798786" y="42042"/>
                </a:lnTo>
                <a:lnTo>
                  <a:pt x="651641" y="31531"/>
                </a:lnTo>
                <a:lnTo>
                  <a:pt x="504497" y="10511"/>
                </a:lnTo>
                <a:lnTo>
                  <a:pt x="409903" y="10511"/>
                </a:lnTo>
                <a:lnTo>
                  <a:pt x="262759" y="0"/>
                </a:lnTo>
                <a:lnTo>
                  <a:pt x="136634" y="21021"/>
                </a:lnTo>
                <a:lnTo>
                  <a:pt x="52552" y="31531"/>
                </a:lnTo>
                <a:lnTo>
                  <a:pt x="0" y="21021"/>
                </a:lnTo>
                <a:close/>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spTree>
    <p:extLst>
      <p:ext uri="{BB962C8B-B14F-4D97-AF65-F5344CB8AC3E}">
        <p14:creationId xmlns:p14="http://schemas.microsoft.com/office/powerpoint/2010/main" val="268186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760" t="12200" r="20705" b="10851"/>
          <a:stretch/>
        </p:blipFill>
        <p:spPr>
          <a:xfrm>
            <a:off x="321531" y="413439"/>
            <a:ext cx="3026333" cy="2738111"/>
          </a:xfrm>
          <a:prstGeom prst="rect">
            <a:avLst/>
          </a:prstGeom>
        </p:spPr>
      </p:pic>
      <p:pic>
        <p:nvPicPr>
          <p:cNvPr id="14" name="Picture 13"/>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40568" y="44624"/>
            <a:ext cx="4824535" cy="3484833"/>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13</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aphicFrame>
        <p:nvGraphicFramePr>
          <p:cNvPr id="5" name="Table 4"/>
          <p:cNvGraphicFramePr>
            <a:graphicFrameLocks noGrp="1"/>
          </p:cNvGraphicFramePr>
          <p:nvPr>
            <p:extLst>
              <p:ext uri="{D42A27DB-BD31-4B8C-83A1-F6EECF244321}">
                <p14:modId xmlns:p14="http://schemas.microsoft.com/office/powerpoint/2010/main" val="2693022321"/>
              </p:ext>
            </p:extLst>
          </p:nvPr>
        </p:nvGraphicFramePr>
        <p:xfrm>
          <a:off x="20676" y="3370195"/>
          <a:ext cx="9073452" cy="3490581"/>
        </p:xfrm>
        <a:graphic>
          <a:graphicData uri="http://schemas.openxmlformats.org/drawingml/2006/table">
            <a:tbl>
              <a:tblPr firstRow="1" bandRow="1">
                <a:tableStyleId>{5C22544A-7EE6-4342-B048-85BDC9FD1C3A}</a:tableStyleId>
              </a:tblPr>
              <a:tblGrid>
                <a:gridCol w="1432213">
                  <a:extLst>
                    <a:ext uri="{9D8B030D-6E8A-4147-A177-3AD203B41FA5}">
                      <a16:colId xmlns:a16="http://schemas.microsoft.com/office/drawing/2014/main" val="2728667044"/>
                    </a:ext>
                  </a:extLst>
                </a:gridCol>
                <a:gridCol w="2649593">
                  <a:extLst>
                    <a:ext uri="{9D8B030D-6E8A-4147-A177-3AD203B41FA5}">
                      <a16:colId xmlns:a16="http://schemas.microsoft.com/office/drawing/2014/main" val="791548557"/>
                    </a:ext>
                  </a:extLst>
                </a:gridCol>
                <a:gridCol w="3277831">
                  <a:extLst>
                    <a:ext uri="{9D8B030D-6E8A-4147-A177-3AD203B41FA5}">
                      <a16:colId xmlns:a16="http://schemas.microsoft.com/office/drawing/2014/main" val="118705250"/>
                    </a:ext>
                  </a:extLst>
                </a:gridCol>
                <a:gridCol w="1713815">
                  <a:extLst>
                    <a:ext uri="{9D8B030D-6E8A-4147-A177-3AD203B41FA5}">
                      <a16:colId xmlns:a16="http://schemas.microsoft.com/office/drawing/2014/main" val="1937452192"/>
                    </a:ext>
                  </a:extLst>
                </a:gridCol>
              </a:tblGrid>
              <a:tr h="482763">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 FMA</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82763">
                <a:tc>
                  <a:txBody>
                    <a:bodyPr/>
                    <a:lstStyle/>
                    <a:p>
                      <a:r>
                        <a:rPr lang="en-CA" sz="1400" b="0" dirty="0" smtClean="0"/>
                        <a:t>Alaska, W. Can</a:t>
                      </a:r>
                      <a:endParaRPr lang="en-CA" sz="1400" b="0" dirty="0"/>
                    </a:p>
                  </a:txBody>
                  <a:tcPr/>
                </a:tc>
                <a:tc>
                  <a:txBody>
                    <a:bodyPr/>
                    <a:lstStyle/>
                    <a:p>
                      <a:r>
                        <a:rPr lang="en-CA" sz="1400" b="0" dirty="0" smtClean="0"/>
                        <a:t>Mostly</a:t>
                      </a:r>
                      <a:r>
                        <a:rPr lang="en-CA" sz="1400" b="0" baseline="0" dirty="0" smtClean="0"/>
                        <a:t> above</a:t>
                      </a:r>
                      <a:endParaRPr lang="en-CA" sz="1400" b="0" dirty="0"/>
                    </a:p>
                  </a:txBody>
                  <a:tcPr/>
                </a:tc>
                <a:tc>
                  <a:txBody>
                    <a:bodyPr/>
                    <a:lstStyle/>
                    <a:p>
                      <a:r>
                        <a:rPr lang="en-CA" sz="1400" b="0" dirty="0" smtClean="0"/>
                        <a:t>Mostly above</a:t>
                      </a:r>
                      <a:endParaRPr lang="en-CA" sz="1400" b="0" dirty="0"/>
                    </a:p>
                  </a:txBody>
                  <a:tcPr/>
                </a:tc>
                <a:tc>
                  <a:txBody>
                    <a:bodyPr/>
                    <a:lstStyle/>
                    <a:p>
                      <a:r>
                        <a:rPr lang="en-CA" sz="1400" b="0" dirty="0" smtClean="0"/>
                        <a:t>80% hit</a:t>
                      </a:r>
                      <a:endParaRPr lang="en-CA" sz="1400" b="0" dirty="0"/>
                    </a:p>
                  </a:txBody>
                  <a:tcPr/>
                </a:tc>
                <a:extLst>
                  <a:ext uri="{0D108BD9-81ED-4DB2-BD59-A6C34878D82A}">
                    <a16:rowId xmlns:a16="http://schemas.microsoft.com/office/drawing/2014/main" val="3441113719"/>
                  </a:ext>
                </a:extLst>
              </a:tr>
              <a:tr h="482763">
                <a:tc>
                  <a:txBody>
                    <a:bodyPr/>
                    <a:lstStyle/>
                    <a:p>
                      <a:r>
                        <a:rPr lang="en-CA" sz="1400" b="0" dirty="0" smtClean="0"/>
                        <a:t>E. Canada</a:t>
                      </a:r>
                      <a:endParaRPr lang="en-CA" sz="1400" b="0" dirty="0"/>
                    </a:p>
                  </a:txBody>
                  <a:tcPr/>
                </a:tc>
                <a:tc>
                  <a:txBody>
                    <a:bodyPr/>
                    <a:lstStyle/>
                    <a:p>
                      <a:r>
                        <a:rPr lang="en-CA" sz="1400" dirty="0" smtClean="0"/>
                        <a:t>Mostly Indecisive</a:t>
                      </a:r>
                      <a:endParaRPr lang="en-CA" sz="1400" dirty="0"/>
                    </a:p>
                  </a:txBody>
                  <a:tcPr/>
                </a:tc>
                <a:tc>
                  <a:txBody>
                    <a:bodyPr/>
                    <a:lstStyle/>
                    <a:p>
                      <a:r>
                        <a:rPr lang="en-CA" sz="1400" dirty="0" smtClean="0"/>
                        <a:t>Near normal in the south</a:t>
                      </a:r>
                      <a:r>
                        <a:rPr lang="en-CA" sz="1400" baseline="0" dirty="0" smtClean="0"/>
                        <a:t> and west, below in the center</a:t>
                      </a:r>
                      <a:endParaRPr lang="en-CA" sz="1400" dirty="0"/>
                    </a:p>
                  </a:txBody>
                  <a:tcPr/>
                </a:tc>
                <a:tc>
                  <a:txBody>
                    <a:bodyPr/>
                    <a:lstStyle/>
                    <a:p>
                      <a:r>
                        <a:rPr lang="en-CA" sz="1400" dirty="0" smtClean="0"/>
                        <a:t>%</a:t>
                      </a:r>
                      <a:endParaRPr lang="en-CA" sz="1400" dirty="0"/>
                    </a:p>
                  </a:txBody>
                  <a:tcPr/>
                </a:tc>
                <a:extLst>
                  <a:ext uri="{0D108BD9-81ED-4DB2-BD59-A6C34878D82A}">
                    <a16:rowId xmlns:a16="http://schemas.microsoft.com/office/drawing/2014/main" val="3348256647"/>
                  </a:ext>
                </a:extLst>
              </a:tr>
              <a:tr h="335324">
                <a:tc>
                  <a:txBody>
                    <a:bodyPr/>
                    <a:lstStyle/>
                    <a:p>
                      <a:r>
                        <a:rPr lang="en-CA" sz="1400" dirty="0" smtClean="0"/>
                        <a:t>N. Atlantic</a:t>
                      </a:r>
                      <a:endParaRPr lang="en-CA" sz="1400" dirty="0"/>
                    </a:p>
                  </a:txBody>
                  <a:tcPr/>
                </a:tc>
                <a:tc>
                  <a:txBody>
                    <a:bodyPr/>
                    <a:lstStyle/>
                    <a:p>
                      <a:r>
                        <a:rPr lang="en-CA" sz="1400" dirty="0" smtClean="0"/>
                        <a:t>Indecisive, above normal</a:t>
                      </a:r>
                      <a:endParaRPr lang="en-CA" sz="1400" dirty="0"/>
                    </a:p>
                  </a:txBody>
                  <a:tcPr/>
                </a:tc>
                <a:tc>
                  <a:txBody>
                    <a:bodyPr/>
                    <a:lstStyle/>
                    <a:p>
                      <a:r>
                        <a:rPr lang="en-CA" sz="1400" dirty="0" smtClean="0"/>
                        <a:t>Above over Island</a:t>
                      </a:r>
                      <a:r>
                        <a:rPr lang="en-CA" sz="1400" baseline="0" dirty="0" smtClean="0"/>
                        <a:t> and W and E Scandinavia.</a:t>
                      </a:r>
                      <a:endParaRPr lang="en-CA" sz="1400" dirty="0"/>
                    </a:p>
                  </a:txBody>
                  <a:tcPr/>
                </a:tc>
                <a:tc>
                  <a:txBody>
                    <a:bodyPr/>
                    <a:lstStyle/>
                    <a:p>
                      <a:r>
                        <a:rPr lang="en-CA" sz="1400" dirty="0" smtClean="0"/>
                        <a:t>mostly hit where decisive</a:t>
                      </a:r>
                    </a:p>
                  </a:txBody>
                  <a:tcPr/>
                </a:tc>
                <a:extLst>
                  <a:ext uri="{0D108BD9-81ED-4DB2-BD59-A6C34878D82A}">
                    <a16:rowId xmlns:a16="http://schemas.microsoft.com/office/drawing/2014/main" val="1617820404"/>
                  </a:ext>
                </a:extLst>
              </a:tr>
              <a:tr h="335324">
                <a:tc>
                  <a:txBody>
                    <a:bodyPr/>
                    <a:lstStyle/>
                    <a:p>
                      <a:r>
                        <a:rPr lang="en-CA" sz="1400" dirty="0" smtClean="0"/>
                        <a:t>European</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hit</a:t>
                      </a:r>
                    </a:p>
                  </a:txBody>
                  <a:tcPr/>
                </a:tc>
                <a:extLst>
                  <a:ext uri="{0D108BD9-81ED-4DB2-BD59-A6C34878D82A}">
                    <a16:rowId xmlns:a16="http://schemas.microsoft.com/office/drawing/2014/main" val="1641945776"/>
                  </a:ext>
                </a:extLst>
              </a:tr>
              <a:tr h="482763">
                <a:tc>
                  <a:txBody>
                    <a:bodyPr/>
                    <a:lstStyle/>
                    <a:p>
                      <a:r>
                        <a:rPr lang="en-CA" sz="1400" dirty="0" smtClean="0"/>
                        <a:t>W. Siberia</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hit</a:t>
                      </a:r>
                    </a:p>
                  </a:txBody>
                  <a:tcPr/>
                </a:tc>
                <a:extLst>
                  <a:ext uri="{0D108BD9-81ED-4DB2-BD59-A6C34878D82A}">
                    <a16:rowId xmlns:a16="http://schemas.microsoft.com/office/drawing/2014/main" val="3394540054"/>
                  </a:ext>
                </a:extLst>
              </a:tr>
              <a:tr h="335324">
                <a:tc>
                  <a:txBody>
                    <a:bodyPr/>
                    <a:lstStyle/>
                    <a:p>
                      <a:r>
                        <a:rPr lang="en-CA" sz="1400" dirty="0" smtClean="0"/>
                        <a:t>E. Siberia</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hit</a:t>
                      </a:r>
                    </a:p>
                  </a:txBody>
                  <a:tcPr/>
                </a:tc>
                <a:extLst>
                  <a:ext uri="{0D108BD9-81ED-4DB2-BD59-A6C34878D82A}">
                    <a16:rowId xmlns:a16="http://schemas.microsoft.com/office/drawing/2014/main" val="2318431624"/>
                  </a:ext>
                </a:extLst>
              </a:tr>
              <a:tr h="335324">
                <a:tc>
                  <a:txBody>
                    <a:bodyPr/>
                    <a:lstStyle/>
                    <a:p>
                      <a:r>
                        <a:rPr lang="en-CA" sz="1400" dirty="0" smtClean="0"/>
                        <a:t>Chukchi</a:t>
                      </a:r>
                      <a:endParaRPr lang="en-CA" sz="1400" dirty="0"/>
                    </a:p>
                  </a:txBody>
                  <a:tcPr/>
                </a:tc>
                <a:tc>
                  <a:txBody>
                    <a:bodyPr/>
                    <a:lstStyle/>
                    <a:p>
                      <a:r>
                        <a:rPr lang="en-CA" sz="1400" dirty="0" smtClean="0"/>
                        <a:t>Above</a:t>
                      </a:r>
                      <a:endParaRPr lang="en-CA" sz="1400" dirty="0"/>
                    </a:p>
                  </a:txBody>
                  <a:tcPr/>
                </a:tc>
                <a:tc>
                  <a:txBody>
                    <a:bodyPr/>
                    <a:lstStyle/>
                    <a:p>
                      <a:r>
                        <a:rPr lang="en-CA" sz="1400" dirty="0" smtClean="0"/>
                        <a:t>Mostly near normal</a:t>
                      </a:r>
                      <a:endParaRPr lang="en-CA" sz="1400" dirty="0"/>
                    </a:p>
                  </a:txBody>
                  <a:tcPr/>
                </a:tc>
                <a:tc>
                  <a:txBody>
                    <a:bodyPr/>
                    <a:lstStyle/>
                    <a:p>
                      <a:r>
                        <a:rPr lang="en-CA" sz="1400" dirty="0" smtClean="0"/>
                        <a:t>Mostly miss</a:t>
                      </a:r>
                    </a:p>
                  </a:txBody>
                  <a:tcPr/>
                </a:tc>
                <a:extLst>
                  <a:ext uri="{0D108BD9-81ED-4DB2-BD59-A6C34878D82A}">
                    <a16:rowId xmlns:a16="http://schemas.microsoft.com/office/drawing/2014/main" val="3329630219"/>
                  </a:ext>
                </a:extLst>
              </a:tr>
            </a:tbl>
          </a:graphicData>
        </a:graphic>
      </p:graphicFrame>
      <p:sp>
        <p:nvSpPr>
          <p:cNvPr id="17" name="TextBox 16"/>
          <p:cNvSpPr txBox="1"/>
          <p:nvPr/>
        </p:nvSpPr>
        <p:spPr>
          <a:xfrm>
            <a:off x="75873" y="44624"/>
            <a:ext cx="2766206" cy="400110"/>
          </a:xfrm>
          <a:prstGeom prst="rect">
            <a:avLst/>
          </a:prstGeom>
          <a:noFill/>
        </p:spPr>
        <p:txBody>
          <a:bodyPr wrap="none" rtlCol="0">
            <a:spAutoFit/>
          </a:bodyPr>
          <a:lstStyle/>
          <a:p>
            <a:pPr algn="ctr"/>
            <a:r>
              <a:rPr lang="en-CA" sz="2000" dirty="0" smtClean="0"/>
              <a:t>Forecast, </a:t>
            </a:r>
            <a:r>
              <a:rPr lang="en-CA" sz="2000" dirty="0" err="1" smtClean="0"/>
              <a:t>prec</a:t>
            </a:r>
            <a:r>
              <a:rPr lang="en-CA" sz="2000" dirty="0" smtClean="0"/>
              <a:t> FMA 2020</a:t>
            </a:r>
            <a:endParaRPr lang="en-CA" sz="2000"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9108" y="15007"/>
            <a:ext cx="3848906" cy="3447281"/>
          </a:xfrm>
          <a:prstGeom prst="rect">
            <a:avLst/>
          </a:prstGeom>
        </p:spPr>
      </p:pic>
      <p:sp>
        <p:nvSpPr>
          <p:cNvPr id="6" name="TextBox 5"/>
          <p:cNvSpPr txBox="1"/>
          <p:nvPr/>
        </p:nvSpPr>
        <p:spPr>
          <a:xfrm>
            <a:off x="7320374" y="36344"/>
            <a:ext cx="1773754" cy="830997"/>
          </a:xfrm>
          <a:prstGeom prst="rect">
            <a:avLst/>
          </a:prstGeom>
          <a:noFill/>
        </p:spPr>
        <p:txBody>
          <a:bodyPr wrap="none" rtlCol="0">
            <a:spAutoFit/>
          </a:bodyPr>
          <a:lstStyle/>
          <a:p>
            <a:pPr algn="ctr"/>
            <a:r>
              <a:rPr lang="en-CA" sz="2400" dirty="0" smtClean="0"/>
              <a:t>Verification </a:t>
            </a:r>
          </a:p>
          <a:p>
            <a:pPr algn="ctr"/>
            <a:r>
              <a:rPr lang="en-CA" sz="2400" dirty="0" smtClean="0"/>
              <a:t>Precipitation</a:t>
            </a:r>
            <a:endParaRPr lang="en-CA" sz="2400" dirty="0"/>
          </a:p>
        </p:txBody>
      </p:sp>
    </p:spTree>
    <p:extLst>
      <p:ext uri="{BB962C8B-B14F-4D97-AF65-F5344CB8AC3E}">
        <p14:creationId xmlns:p14="http://schemas.microsoft.com/office/powerpoint/2010/main" val="3762908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DA1878-C850-4409-A8AC-EFBCF45E8D4A}" type="slidenum">
              <a:rPr lang="en-CA" smtClean="0"/>
              <a:t>14</a:t>
            </a:fld>
            <a:endParaRPr lang="en-CA"/>
          </a:p>
        </p:txBody>
      </p:sp>
      <p:sp>
        <p:nvSpPr>
          <p:cNvPr id="3" name="TextBox 2"/>
          <p:cNvSpPr txBox="1"/>
          <p:nvPr/>
        </p:nvSpPr>
        <p:spPr>
          <a:xfrm>
            <a:off x="1763688" y="260648"/>
            <a:ext cx="6251007" cy="584775"/>
          </a:xfrm>
          <a:prstGeom prst="rect">
            <a:avLst/>
          </a:prstGeom>
          <a:noFill/>
        </p:spPr>
        <p:txBody>
          <a:bodyPr wrap="none" rtlCol="0">
            <a:spAutoFit/>
          </a:bodyPr>
          <a:lstStyle/>
          <a:p>
            <a:r>
              <a:rPr lang="en-CA" sz="3200" dirty="0" smtClean="0"/>
              <a:t>Overall result, subjective verification</a:t>
            </a:r>
            <a:endParaRPr lang="en-CA" sz="3200" dirty="0"/>
          </a:p>
        </p:txBody>
      </p:sp>
      <p:sp>
        <p:nvSpPr>
          <p:cNvPr id="5" name="TextBox 4"/>
          <p:cNvSpPr txBox="1"/>
          <p:nvPr/>
        </p:nvSpPr>
        <p:spPr>
          <a:xfrm>
            <a:off x="107504" y="1894180"/>
            <a:ext cx="8928992" cy="4524315"/>
          </a:xfrm>
          <a:prstGeom prst="rect">
            <a:avLst/>
          </a:prstGeom>
          <a:noFill/>
        </p:spPr>
        <p:txBody>
          <a:bodyPr wrap="square" rtlCol="0">
            <a:spAutoFit/>
          </a:bodyPr>
          <a:lstStyle/>
          <a:p>
            <a:pPr marL="342900" indent="-342900">
              <a:buFont typeface="Wingdings" panose="05000000000000000000" pitchFamily="2" charset="2"/>
              <a:buChar char="q"/>
            </a:pPr>
            <a:r>
              <a:rPr lang="en-CA" sz="2400" b="1" dirty="0" smtClean="0"/>
              <a:t>Temperature</a:t>
            </a:r>
            <a:r>
              <a:rPr lang="en-CA" sz="2400" dirty="0" smtClean="0"/>
              <a:t>: In the regions where forecast was decisive the subjective score was 50-60%. This is a good score considering that everything below or equal 33% is considered worse than a pure chance. </a:t>
            </a:r>
          </a:p>
          <a:p>
            <a:pPr marL="342900" indent="-342900">
              <a:buFont typeface="Wingdings" panose="05000000000000000000" pitchFamily="2" charset="2"/>
              <a:buChar char="q"/>
            </a:pPr>
            <a:endParaRPr lang="en-CA" sz="2400" dirty="0"/>
          </a:p>
          <a:p>
            <a:pPr marL="342900" indent="-342900">
              <a:buFont typeface="Wingdings" panose="05000000000000000000" pitchFamily="2" charset="2"/>
              <a:buChar char="q"/>
            </a:pPr>
            <a:r>
              <a:rPr lang="en-CA" sz="2400" b="1" dirty="0" smtClean="0"/>
              <a:t>Precipitation</a:t>
            </a:r>
            <a:r>
              <a:rPr lang="en-CA" sz="2400" dirty="0" smtClean="0"/>
              <a:t>: In the regions where forecast was decisive, the subjective score is ~70%. Very good precipitation forecast for FMA2020!!! </a:t>
            </a:r>
          </a:p>
          <a:p>
            <a:pPr marL="342900" indent="-342900">
              <a:buFont typeface="Wingdings" panose="05000000000000000000" pitchFamily="2" charset="2"/>
              <a:buChar char="q"/>
            </a:pPr>
            <a:r>
              <a:rPr lang="en-CA" sz="2400" dirty="0" smtClean="0"/>
              <a:t>Precipitation forecasts are usually not this skilful over the Arctic, the chance was on our side this time!!</a:t>
            </a:r>
          </a:p>
          <a:p>
            <a:pPr marL="342900" indent="-342900">
              <a:buFont typeface="Wingdings" panose="05000000000000000000" pitchFamily="2" charset="2"/>
              <a:buChar char="q"/>
            </a:pPr>
            <a:endParaRPr lang="en-CA" sz="2400" dirty="0"/>
          </a:p>
          <a:p>
            <a:endParaRPr lang="en-CA" sz="2400" dirty="0" smtClean="0"/>
          </a:p>
        </p:txBody>
      </p:sp>
    </p:spTree>
    <p:extLst>
      <p:ext uri="{BB962C8B-B14F-4D97-AF65-F5344CB8AC3E}">
        <p14:creationId xmlns:p14="http://schemas.microsoft.com/office/powerpoint/2010/main" val="3411033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DA1878-C850-4409-A8AC-EFBCF45E8D4A}" type="slidenum">
              <a:rPr lang="en-CA" smtClean="0"/>
              <a:t>15</a:t>
            </a:fld>
            <a:endParaRPr lang="en-CA"/>
          </a:p>
        </p:txBody>
      </p:sp>
      <p:sp>
        <p:nvSpPr>
          <p:cNvPr id="3" name="AutoShape 2" descr="https://www.wmolc.org/modules/data/plot/veri_image.php?filename=/VRFY/PROB/DAGR/HIND/JJA_global/ROC_map/roc_map_HIND_pmme_TMP2m_JJA.gif"/>
          <p:cNvSpPr>
            <a:spLocks noChangeAspect="1" noChangeArrowheads="1"/>
          </p:cNvSpPr>
          <p:nvPr/>
        </p:nvSpPr>
        <p:spPr bwMode="auto">
          <a:xfrm>
            <a:off x="155575" y="-2743200"/>
            <a:ext cx="7620000"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Rectangle 3"/>
          <p:cNvSpPr/>
          <p:nvPr/>
        </p:nvSpPr>
        <p:spPr>
          <a:xfrm>
            <a:off x="1" y="2564904"/>
            <a:ext cx="9036496" cy="1815882"/>
          </a:xfrm>
          <a:prstGeom prst="rect">
            <a:avLst/>
          </a:prstGeom>
        </p:spPr>
        <p:txBody>
          <a:bodyPr wrap="square">
            <a:spAutoFit/>
          </a:bodyPr>
          <a:lstStyle/>
          <a:p>
            <a:r>
              <a:rPr lang="en-CA" sz="2800" dirty="0" smtClean="0"/>
              <a:t> Actual (real time )seasonal forecasts </a:t>
            </a:r>
            <a:r>
              <a:rPr lang="en-CA" sz="2800" dirty="0"/>
              <a:t>over the </a:t>
            </a:r>
            <a:r>
              <a:rPr lang="en-CA" sz="2800" dirty="0" smtClean="0"/>
              <a:t>Arctic JJA-2020</a:t>
            </a:r>
          </a:p>
          <a:p>
            <a:pPr marL="1828800" lvl="3" indent="-457200">
              <a:buFont typeface="Arial" panose="020B0604020202020204" pitchFamily="34" charset="0"/>
              <a:buChar char="•"/>
            </a:pPr>
            <a:r>
              <a:rPr lang="en-CA" sz="2800" dirty="0" smtClean="0"/>
              <a:t>temperature</a:t>
            </a:r>
          </a:p>
          <a:p>
            <a:pPr marL="1828800" lvl="3" indent="-457200">
              <a:buFont typeface="Arial" panose="020B0604020202020204" pitchFamily="34" charset="0"/>
              <a:buChar char="•"/>
            </a:pPr>
            <a:r>
              <a:rPr lang="en-CA" sz="2800" dirty="0" smtClean="0"/>
              <a:t>precipitation</a:t>
            </a:r>
            <a:endParaRPr lang="en-CA" sz="2800" dirty="0"/>
          </a:p>
          <a:p>
            <a:r>
              <a:rPr lang="en-CA" sz="2800" dirty="0">
                <a:solidFill>
                  <a:srgbClr val="FF0000"/>
                </a:solidFill>
              </a:rPr>
              <a:t>	</a:t>
            </a:r>
            <a:endParaRPr lang="en-CA" sz="2800" dirty="0"/>
          </a:p>
        </p:txBody>
      </p:sp>
    </p:spTree>
    <p:extLst>
      <p:ext uri="{BB962C8B-B14F-4D97-AF65-F5344CB8AC3E}">
        <p14:creationId xmlns:p14="http://schemas.microsoft.com/office/powerpoint/2010/main" val="93245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9362"/>
          <a:stretch/>
        </p:blipFill>
        <p:spPr>
          <a:xfrm>
            <a:off x="155575" y="1524000"/>
            <a:ext cx="6144617" cy="5334000"/>
          </a:xfrm>
          <a:prstGeom prst="rect">
            <a:avLst/>
          </a:prstGeom>
        </p:spPr>
      </p:pic>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1929468" y="-27384"/>
            <a:ext cx="5650842" cy="954107"/>
          </a:xfrm>
          <a:prstGeom prst="rect">
            <a:avLst/>
          </a:prstGeom>
          <a:noFill/>
        </p:spPr>
        <p:txBody>
          <a:bodyPr wrap="none" rtlCol="0">
            <a:spAutoFit/>
          </a:bodyPr>
          <a:lstStyle/>
          <a:p>
            <a:r>
              <a:rPr lang="en-CA" sz="2800" dirty="0" smtClean="0"/>
              <a:t>Temperature outlook over the Arctic: </a:t>
            </a:r>
          </a:p>
          <a:p>
            <a:pPr algn="ctr"/>
            <a:r>
              <a:rPr lang="en-CA" sz="2800" dirty="0" smtClean="0"/>
              <a:t>Jun-July-August 2020</a:t>
            </a:r>
            <a:endParaRPr lang="en-CA" sz="2800" dirty="0"/>
          </a:p>
        </p:txBody>
      </p:sp>
      <p:sp>
        <p:nvSpPr>
          <p:cNvPr id="4" name="AutoShape 2" descr="https://www.wmolc.org/modules/data/plot/autograds4/download_PMME.php?filename=data/PMME205.211.133.12864456.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TextBox 2"/>
          <p:cNvSpPr txBox="1"/>
          <p:nvPr/>
        </p:nvSpPr>
        <p:spPr>
          <a:xfrm>
            <a:off x="6834966" y="1196752"/>
            <a:ext cx="2309034" cy="2308324"/>
          </a:xfrm>
          <a:prstGeom prst="rect">
            <a:avLst/>
          </a:prstGeom>
          <a:noFill/>
        </p:spPr>
        <p:txBody>
          <a:bodyPr wrap="square" rtlCol="0">
            <a:spAutoFit/>
          </a:bodyPr>
          <a:lstStyle/>
          <a:p>
            <a:pPr marL="342900" indent="-342900">
              <a:buAutoNum type="arabicPeriod"/>
            </a:pPr>
            <a:r>
              <a:rPr lang="en-CA" dirty="0" smtClean="0"/>
              <a:t>Alaska W. Canada</a:t>
            </a:r>
          </a:p>
          <a:p>
            <a:pPr marL="342900" indent="-342900">
              <a:buAutoNum type="arabicPeriod"/>
            </a:pPr>
            <a:r>
              <a:rPr lang="en-CA" dirty="0" smtClean="0"/>
              <a:t>Eastern Canadian Arctic</a:t>
            </a:r>
          </a:p>
          <a:p>
            <a:pPr marL="342900" indent="-342900">
              <a:buFontTx/>
              <a:buAutoNum type="arabicPeriod"/>
            </a:pPr>
            <a:r>
              <a:rPr lang="en-CA" dirty="0" smtClean="0"/>
              <a:t>N. Atlantic region</a:t>
            </a:r>
          </a:p>
          <a:p>
            <a:pPr marL="342900" indent="-342900">
              <a:buFontTx/>
              <a:buAutoNum type="arabicPeriod"/>
            </a:pPr>
            <a:r>
              <a:rPr lang="en-CA" dirty="0" smtClean="0"/>
              <a:t>European</a:t>
            </a:r>
            <a:r>
              <a:rPr lang="en-CA" dirty="0" smtClean="0"/>
              <a:t> region</a:t>
            </a:r>
          </a:p>
          <a:p>
            <a:pPr marL="342900" indent="-342900">
              <a:buAutoNum type="arabicPeriod" startAt="5"/>
            </a:pPr>
            <a:r>
              <a:rPr lang="en-CA" dirty="0" smtClean="0"/>
              <a:t>West </a:t>
            </a:r>
            <a:r>
              <a:rPr lang="en-CA" dirty="0" smtClean="0"/>
              <a:t>Siberia</a:t>
            </a:r>
          </a:p>
          <a:p>
            <a:pPr marL="342900" indent="-342900">
              <a:buAutoNum type="arabicPeriod" startAt="5"/>
            </a:pPr>
            <a:r>
              <a:rPr lang="en-CA" dirty="0" smtClean="0"/>
              <a:t>East Siberia</a:t>
            </a:r>
          </a:p>
          <a:p>
            <a:pPr marL="342900" indent="-342900">
              <a:buAutoNum type="arabicPeriod" startAt="5"/>
            </a:pPr>
            <a:r>
              <a:rPr lang="en-CA" dirty="0" smtClean="0"/>
              <a:t>Chukchi</a:t>
            </a:r>
            <a:endParaRPr lang="en-CA" dirty="0"/>
          </a:p>
        </p:txBody>
      </p:sp>
      <p:sp>
        <p:nvSpPr>
          <p:cNvPr id="2" name="TextBox 1"/>
          <p:cNvSpPr txBox="1"/>
          <p:nvPr/>
        </p:nvSpPr>
        <p:spPr>
          <a:xfrm>
            <a:off x="6624736" y="3712964"/>
            <a:ext cx="2627784" cy="2585323"/>
          </a:xfrm>
          <a:prstGeom prst="rect">
            <a:avLst/>
          </a:prstGeom>
          <a:noFill/>
        </p:spPr>
        <p:txBody>
          <a:bodyPr wrap="square" rtlCol="0">
            <a:spAutoFit/>
          </a:bodyPr>
          <a:lstStyle/>
          <a:p>
            <a:pPr marL="285750" indent="-285750">
              <a:buFont typeface="Arial" panose="020B0604020202020204" pitchFamily="34" charset="0"/>
              <a:buChar char="•"/>
            </a:pPr>
            <a:r>
              <a:rPr lang="en-CA" dirty="0" smtClean="0"/>
              <a:t>The redder the color does not mean it is warmer. </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It means we have more confidence in the above normal forecast over that region.</a:t>
            </a:r>
            <a:endParaRPr lang="en-CA" dirty="0"/>
          </a:p>
        </p:txBody>
      </p:sp>
      <p:pic>
        <p:nvPicPr>
          <p:cNvPr id="13" name="Picture 12"/>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rcRect l="20366" t="13485" r="21045" b="13118"/>
          <a:stretch/>
        </p:blipFill>
        <p:spPr>
          <a:xfrm>
            <a:off x="2068245" y="2492896"/>
            <a:ext cx="3794660" cy="3460045"/>
          </a:xfrm>
          <a:prstGeom prst="rect">
            <a:avLst/>
          </a:prstGeom>
        </p:spPr>
      </p:pic>
    </p:spTree>
    <p:extLst>
      <p:ext uri="{BB962C8B-B14F-4D97-AF65-F5344CB8AC3E}">
        <p14:creationId xmlns:p14="http://schemas.microsoft.com/office/powerpoint/2010/main" val="330519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7870"/>
          <a:stretch/>
        </p:blipFill>
        <p:spPr>
          <a:xfrm>
            <a:off x="155575" y="1479375"/>
            <a:ext cx="6258272" cy="5334000"/>
          </a:xfrm>
          <a:prstGeom prst="rect">
            <a:avLst/>
          </a:prstGeom>
        </p:spPr>
      </p:pic>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1929468" y="-27384"/>
            <a:ext cx="5636095" cy="954107"/>
          </a:xfrm>
          <a:prstGeom prst="rect">
            <a:avLst/>
          </a:prstGeom>
          <a:noFill/>
        </p:spPr>
        <p:txBody>
          <a:bodyPr wrap="none" rtlCol="0">
            <a:spAutoFit/>
          </a:bodyPr>
          <a:lstStyle/>
          <a:p>
            <a:r>
              <a:rPr lang="en-CA" sz="2800" dirty="0" smtClean="0"/>
              <a:t>Precipitation outlook over the Arctic: </a:t>
            </a:r>
          </a:p>
          <a:p>
            <a:pPr algn="ctr"/>
            <a:r>
              <a:rPr lang="en-CA" sz="2800" dirty="0" smtClean="0"/>
              <a:t>Jun-July-August 2020</a:t>
            </a:r>
            <a:endParaRPr lang="en-CA" sz="2800" dirty="0"/>
          </a:p>
        </p:txBody>
      </p:sp>
      <p:sp>
        <p:nvSpPr>
          <p:cNvPr id="4" name="AutoShape 2" descr="https://www.wmolc.org/modules/data/plot/autograds4/download_PMME.php?filename=data/PMME205.211.133.12864456.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TextBox 1"/>
          <p:cNvSpPr txBox="1"/>
          <p:nvPr/>
        </p:nvSpPr>
        <p:spPr>
          <a:xfrm>
            <a:off x="6624736" y="3712964"/>
            <a:ext cx="2627784" cy="2585323"/>
          </a:xfrm>
          <a:prstGeom prst="rect">
            <a:avLst/>
          </a:prstGeom>
          <a:noFill/>
        </p:spPr>
        <p:txBody>
          <a:bodyPr wrap="square" rtlCol="0">
            <a:spAutoFit/>
          </a:bodyPr>
          <a:lstStyle/>
          <a:p>
            <a:pPr marL="285750" indent="-285750">
              <a:buFont typeface="Arial" panose="020B0604020202020204" pitchFamily="34" charset="0"/>
              <a:buChar char="•"/>
            </a:pPr>
            <a:r>
              <a:rPr lang="en-CA" dirty="0" smtClean="0"/>
              <a:t>The greener the color does not mean it will precipitate more. </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It means we have more confidence in the above normal precipitation forecast over that region.</a:t>
            </a:r>
            <a:endParaRPr lang="en-CA" dirty="0"/>
          </a:p>
        </p:txBody>
      </p:sp>
      <p:pic>
        <p:nvPicPr>
          <p:cNvPr id="11" name="Picture 10"/>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rcRect l="20366" t="13485" r="21045" b="13118"/>
          <a:stretch/>
        </p:blipFill>
        <p:spPr>
          <a:xfrm>
            <a:off x="2051720" y="2489235"/>
            <a:ext cx="3794660" cy="3460045"/>
          </a:xfrm>
          <a:prstGeom prst="rect">
            <a:avLst/>
          </a:prstGeom>
        </p:spPr>
      </p:pic>
      <p:sp>
        <p:nvSpPr>
          <p:cNvPr id="10" name="TextBox 9"/>
          <p:cNvSpPr txBox="1"/>
          <p:nvPr/>
        </p:nvSpPr>
        <p:spPr>
          <a:xfrm>
            <a:off x="6834966" y="1196752"/>
            <a:ext cx="2309034" cy="2308324"/>
          </a:xfrm>
          <a:prstGeom prst="rect">
            <a:avLst/>
          </a:prstGeom>
          <a:noFill/>
        </p:spPr>
        <p:txBody>
          <a:bodyPr wrap="square" rtlCol="0">
            <a:spAutoFit/>
          </a:bodyPr>
          <a:lstStyle/>
          <a:p>
            <a:pPr marL="342900" indent="-342900">
              <a:buAutoNum type="arabicPeriod"/>
            </a:pPr>
            <a:r>
              <a:rPr lang="en-CA" dirty="0" smtClean="0"/>
              <a:t>Alaska W. Canada</a:t>
            </a:r>
          </a:p>
          <a:p>
            <a:pPr marL="342900" indent="-342900">
              <a:buAutoNum type="arabicPeriod"/>
            </a:pPr>
            <a:r>
              <a:rPr lang="en-CA" dirty="0" smtClean="0"/>
              <a:t>Eastern Canadian Arctic</a:t>
            </a:r>
          </a:p>
          <a:p>
            <a:pPr marL="342900" indent="-342900">
              <a:buFontTx/>
              <a:buAutoNum type="arabicPeriod"/>
            </a:pPr>
            <a:r>
              <a:rPr lang="en-CA" dirty="0" smtClean="0"/>
              <a:t>N. Atlantic region</a:t>
            </a:r>
          </a:p>
          <a:p>
            <a:pPr marL="342900" indent="-342900">
              <a:buFontTx/>
              <a:buAutoNum type="arabicPeriod"/>
            </a:pPr>
            <a:r>
              <a:rPr lang="en-CA" dirty="0" smtClean="0"/>
              <a:t>European</a:t>
            </a:r>
            <a:r>
              <a:rPr lang="en-CA" dirty="0" smtClean="0"/>
              <a:t> region</a:t>
            </a:r>
          </a:p>
          <a:p>
            <a:pPr marL="342900" indent="-342900">
              <a:buAutoNum type="arabicPeriod" startAt="5"/>
            </a:pPr>
            <a:r>
              <a:rPr lang="en-CA" dirty="0" smtClean="0"/>
              <a:t>West </a:t>
            </a:r>
            <a:r>
              <a:rPr lang="en-CA" dirty="0" smtClean="0"/>
              <a:t>Siberia</a:t>
            </a:r>
          </a:p>
          <a:p>
            <a:pPr marL="342900" indent="-342900">
              <a:buAutoNum type="arabicPeriod" startAt="5"/>
            </a:pPr>
            <a:r>
              <a:rPr lang="en-CA" dirty="0" smtClean="0"/>
              <a:t>East Siberia</a:t>
            </a:r>
          </a:p>
          <a:p>
            <a:pPr marL="342900" indent="-342900">
              <a:buAutoNum type="arabicPeriod" startAt="5"/>
            </a:pPr>
            <a:r>
              <a:rPr lang="en-CA" dirty="0" smtClean="0"/>
              <a:t>Chukchi</a:t>
            </a:r>
            <a:endParaRPr lang="en-CA" dirty="0"/>
          </a:p>
        </p:txBody>
      </p:sp>
    </p:spTree>
    <p:extLst>
      <p:ext uri="{BB962C8B-B14F-4D97-AF65-F5344CB8AC3E}">
        <p14:creationId xmlns:p14="http://schemas.microsoft.com/office/powerpoint/2010/main" val="121009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753" t="16401" r="54058" b="71832"/>
          <a:stretch/>
        </p:blipFill>
        <p:spPr>
          <a:xfrm>
            <a:off x="179512" y="926243"/>
            <a:ext cx="7569811" cy="163142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695" t="13550" r="18815"/>
          <a:stretch/>
        </p:blipFill>
        <p:spPr>
          <a:xfrm>
            <a:off x="87200" y="2451748"/>
            <a:ext cx="5532858" cy="4320862"/>
          </a:xfrm>
          <a:prstGeom prst="rect">
            <a:avLst/>
          </a:prstGeom>
        </p:spPr>
      </p:pic>
      <p:sp>
        <p:nvSpPr>
          <p:cNvPr id="3" name="TextBox 2"/>
          <p:cNvSpPr txBox="1"/>
          <p:nvPr/>
        </p:nvSpPr>
        <p:spPr>
          <a:xfrm>
            <a:off x="467544" y="-27384"/>
            <a:ext cx="7983917" cy="861774"/>
          </a:xfrm>
          <a:prstGeom prst="rect">
            <a:avLst/>
          </a:prstGeom>
          <a:noFill/>
        </p:spPr>
        <p:txBody>
          <a:bodyPr wrap="none" rtlCol="0">
            <a:spAutoFit/>
          </a:bodyPr>
          <a:lstStyle/>
          <a:p>
            <a:r>
              <a:rPr lang="en-CA" sz="2800" dirty="0" smtClean="0"/>
              <a:t>Discussing historical skill over the Arctic, Temperature</a:t>
            </a:r>
          </a:p>
          <a:p>
            <a:pPr algn="ctr"/>
            <a:r>
              <a:rPr lang="en-CA" sz="2200" dirty="0" smtClean="0"/>
              <a:t>(confidence with respect to the historical skill)</a:t>
            </a:r>
            <a:endParaRPr lang="en-CA" sz="22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6247" t="31100" r="50000" b="46850"/>
          <a:stretch/>
        </p:blipFill>
        <p:spPr>
          <a:xfrm>
            <a:off x="8100392" y="908720"/>
            <a:ext cx="935779" cy="2376264"/>
          </a:xfrm>
          <a:prstGeom prst="rect">
            <a:avLst/>
          </a:prstGeom>
        </p:spPr>
      </p:pic>
      <p:sp>
        <p:nvSpPr>
          <p:cNvPr id="8" name="Oval 7"/>
          <p:cNvSpPr/>
          <p:nvPr/>
        </p:nvSpPr>
        <p:spPr>
          <a:xfrm>
            <a:off x="465806" y="1708252"/>
            <a:ext cx="576064"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4211960" y="1844824"/>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148064" y="3359314"/>
            <a:ext cx="4151707" cy="2862322"/>
          </a:xfrm>
          <a:prstGeom prst="rect">
            <a:avLst/>
          </a:prstGeom>
          <a:noFill/>
        </p:spPr>
        <p:txBody>
          <a:bodyPr wrap="square" rtlCol="0">
            <a:spAutoFit/>
          </a:bodyPr>
          <a:lstStyle/>
          <a:p>
            <a:pPr marL="285750" indent="-285750">
              <a:buFont typeface="Wingdings" panose="05000000000000000000" pitchFamily="2" charset="2"/>
              <a:buChar char="§"/>
            </a:pPr>
            <a:r>
              <a:rPr lang="en-CA" dirty="0" smtClean="0"/>
              <a:t>If a historical skill was good over a certain region (e.g. colored region on the upper figure) we are more confident about the forecast results over the same region</a:t>
            </a:r>
          </a:p>
          <a:p>
            <a:pPr marL="285750" indent="-285750">
              <a:buFont typeface="Wingdings" panose="05000000000000000000" pitchFamily="2" charset="2"/>
              <a:buChar char="§"/>
            </a:pPr>
            <a:endParaRPr lang="en-CA" dirty="0"/>
          </a:p>
          <a:p>
            <a:pPr marL="285750" indent="-285750">
              <a:buFont typeface="Wingdings" panose="05000000000000000000" pitchFamily="2" charset="2"/>
              <a:buChar char="§"/>
            </a:pPr>
            <a:r>
              <a:rPr lang="en-CA" dirty="0" smtClean="0"/>
              <a:t>Overall confidence is weak in JJA over the Arctic with the exception of the European (Scandinavia), East Siberian region and south Alaska.</a:t>
            </a:r>
            <a:endParaRPr lang="en-CA" dirty="0"/>
          </a:p>
        </p:txBody>
      </p:sp>
      <p:sp>
        <p:nvSpPr>
          <p:cNvPr id="11" name="Oval 10"/>
          <p:cNvSpPr/>
          <p:nvPr/>
        </p:nvSpPr>
        <p:spPr>
          <a:xfrm>
            <a:off x="1979712" y="1628800"/>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318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753" t="16401" r="54057" b="72379"/>
          <a:stretch/>
        </p:blipFill>
        <p:spPr>
          <a:xfrm>
            <a:off x="170379" y="882720"/>
            <a:ext cx="7990878" cy="1642081"/>
          </a:xfrm>
          <a:prstGeom prst="rect">
            <a:avLst/>
          </a:prstGeom>
        </p:spPr>
      </p:pic>
      <p:sp>
        <p:nvSpPr>
          <p:cNvPr id="2" name="Slide Number Placeholder 1"/>
          <p:cNvSpPr>
            <a:spLocks noGrp="1"/>
          </p:cNvSpPr>
          <p:nvPr>
            <p:ph type="sldNum" sz="quarter" idx="12"/>
          </p:nvPr>
        </p:nvSpPr>
        <p:spPr/>
        <p:txBody>
          <a:bodyPr/>
          <a:lstStyle/>
          <a:p>
            <a:fld id="{ECDA1878-C850-4409-A8AC-EFBCF45E8D4A}" type="slidenum">
              <a:rPr lang="en-CA" smtClean="0"/>
              <a:t>19</a:t>
            </a:fld>
            <a:endParaRPr lang="en-CA" dirty="0"/>
          </a:p>
        </p:txBody>
      </p:sp>
      <p:sp>
        <p:nvSpPr>
          <p:cNvPr id="3" name="TextBox 2"/>
          <p:cNvSpPr txBox="1"/>
          <p:nvPr/>
        </p:nvSpPr>
        <p:spPr>
          <a:xfrm>
            <a:off x="467544" y="-46548"/>
            <a:ext cx="7969169" cy="861774"/>
          </a:xfrm>
          <a:prstGeom prst="rect">
            <a:avLst/>
          </a:prstGeom>
          <a:noFill/>
        </p:spPr>
        <p:txBody>
          <a:bodyPr wrap="none" rtlCol="0">
            <a:spAutoFit/>
          </a:bodyPr>
          <a:lstStyle/>
          <a:p>
            <a:r>
              <a:rPr lang="en-CA" sz="2800" dirty="0" smtClean="0"/>
              <a:t>Discussing historical skill over the Arctic, Precipitation</a:t>
            </a:r>
          </a:p>
          <a:p>
            <a:pPr algn="ctr"/>
            <a:r>
              <a:rPr lang="en-CA" sz="2200" dirty="0"/>
              <a:t>(confidence with respect to the historical skill</a:t>
            </a:r>
            <a:r>
              <a:rPr lang="en-CA" sz="2200" dirty="0" smtClean="0"/>
              <a:t>)</a:t>
            </a:r>
            <a:endParaRPr lang="en-CA" sz="22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6247" t="31100" r="50000" b="46850"/>
          <a:stretch/>
        </p:blipFill>
        <p:spPr>
          <a:xfrm>
            <a:off x="8218910" y="1196752"/>
            <a:ext cx="935779" cy="2376264"/>
          </a:xfrm>
          <a:prstGeom prst="rect">
            <a:avLst/>
          </a:prstGeom>
        </p:spPr>
      </p:pic>
      <p:sp>
        <p:nvSpPr>
          <p:cNvPr id="10" name="TextBox 9"/>
          <p:cNvSpPr txBox="1"/>
          <p:nvPr/>
        </p:nvSpPr>
        <p:spPr>
          <a:xfrm>
            <a:off x="5848567" y="4337809"/>
            <a:ext cx="3295433" cy="1015663"/>
          </a:xfrm>
          <a:prstGeom prst="rect">
            <a:avLst/>
          </a:prstGeom>
          <a:noFill/>
        </p:spPr>
        <p:txBody>
          <a:bodyPr wrap="square" rtlCol="0">
            <a:spAutoFit/>
          </a:bodyPr>
          <a:lstStyle/>
          <a:p>
            <a:pPr marL="285750" indent="-285750">
              <a:buFont typeface="Wingdings" panose="05000000000000000000" pitchFamily="2" charset="2"/>
              <a:buChar char="§"/>
            </a:pPr>
            <a:r>
              <a:rPr lang="en-CA" sz="2000" dirty="0" smtClean="0"/>
              <a:t>We don’t have a very high confidence in precipitation skill over the Arctic in JJA. </a:t>
            </a:r>
            <a:endParaRPr lang="en-CA" sz="2000" dirty="0"/>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214" t="11404" r="19132"/>
          <a:stretch/>
        </p:blipFill>
        <p:spPr>
          <a:xfrm>
            <a:off x="323528" y="2524801"/>
            <a:ext cx="5184576" cy="4306997"/>
          </a:xfrm>
          <a:prstGeom prst="rect">
            <a:avLst/>
          </a:prstGeom>
        </p:spPr>
      </p:pic>
      <p:sp>
        <p:nvSpPr>
          <p:cNvPr id="8" name="Oval 7"/>
          <p:cNvSpPr/>
          <p:nvPr/>
        </p:nvSpPr>
        <p:spPr>
          <a:xfrm>
            <a:off x="2339752" y="1844824"/>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329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851" r="16926"/>
          <a:stretch/>
        </p:blipFill>
        <p:spPr>
          <a:xfrm>
            <a:off x="1914128" y="380605"/>
            <a:ext cx="6330280" cy="4755232"/>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2</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96921" y="-27384"/>
            <a:ext cx="8861978" cy="553998"/>
          </a:xfrm>
          <a:prstGeom prst="rect">
            <a:avLst/>
          </a:prstGeom>
          <a:noFill/>
        </p:spPr>
        <p:txBody>
          <a:bodyPr wrap="none" rtlCol="0">
            <a:spAutoFit/>
          </a:bodyPr>
          <a:lstStyle/>
          <a:p>
            <a:pPr algn="ctr"/>
            <a:r>
              <a:rPr lang="en-CA" sz="3000" dirty="0"/>
              <a:t>S</a:t>
            </a:r>
            <a:r>
              <a:rPr lang="en-CA" sz="3000" dirty="0" smtClean="0"/>
              <a:t>easonal forecast over the Arctic, Feb-March-April 2020</a:t>
            </a:r>
            <a:endParaRPr lang="en-CA" sz="3000" dirty="0"/>
          </a:p>
        </p:txBody>
      </p:sp>
      <p:sp>
        <p:nvSpPr>
          <p:cNvPr id="7" name="TextBox 6"/>
          <p:cNvSpPr txBox="1"/>
          <p:nvPr/>
        </p:nvSpPr>
        <p:spPr>
          <a:xfrm>
            <a:off x="683568" y="5178678"/>
            <a:ext cx="7201139" cy="338554"/>
          </a:xfrm>
          <a:prstGeom prst="rect">
            <a:avLst/>
          </a:prstGeom>
          <a:noFill/>
        </p:spPr>
        <p:txBody>
          <a:bodyPr wrap="none" rtlCol="0">
            <a:spAutoFit/>
          </a:bodyPr>
          <a:lstStyle/>
          <a:p>
            <a:r>
              <a:rPr lang="en-CA" sz="1600" dirty="0" smtClean="0"/>
              <a:t>Considering multi-model ensemble forecast and a limited model skill over the Arctic:</a:t>
            </a:r>
            <a:endParaRPr lang="en-CA" sz="1600" dirty="0"/>
          </a:p>
        </p:txBody>
      </p:sp>
      <p:sp>
        <p:nvSpPr>
          <p:cNvPr id="22" name="TextBox 21"/>
          <p:cNvSpPr txBox="1"/>
          <p:nvPr/>
        </p:nvSpPr>
        <p:spPr>
          <a:xfrm>
            <a:off x="35496" y="5517232"/>
            <a:ext cx="9068552" cy="1323439"/>
          </a:xfrm>
          <a:prstGeom prst="rect">
            <a:avLst/>
          </a:prstGeom>
          <a:noFill/>
          <a:ln>
            <a:solidFill>
              <a:schemeClr val="accent1">
                <a:shade val="95000"/>
                <a:satMod val="105000"/>
              </a:schemeClr>
            </a:solidFill>
          </a:ln>
        </p:spPr>
        <p:txBody>
          <a:bodyPr wrap="square" rtlCol="0">
            <a:spAutoFit/>
          </a:bodyPr>
          <a:lstStyle/>
          <a:p>
            <a:pPr algn="just"/>
            <a:r>
              <a:rPr lang="en-CA" sz="2000" b="1" dirty="0" smtClean="0"/>
              <a:t>Temperature:</a:t>
            </a:r>
            <a:r>
              <a:rPr lang="en-CA" sz="2000" dirty="0" smtClean="0"/>
              <a:t> there </a:t>
            </a:r>
            <a:r>
              <a:rPr lang="en-CA" sz="2000" dirty="0"/>
              <a:t>is probability of 40% or more that temperatures will be above normal </a:t>
            </a:r>
            <a:r>
              <a:rPr lang="en-CA" sz="2000" dirty="0" smtClean="0"/>
              <a:t>over </a:t>
            </a:r>
            <a:r>
              <a:rPr lang="en-CA" sz="2000" dirty="0"/>
              <a:t>the </a:t>
            </a:r>
            <a:r>
              <a:rPr lang="en-CA" sz="2000" dirty="0" smtClean="0"/>
              <a:t>Alaska and W. Canada </a:t>
            </a:r>
            <a:r>
              <a:rPr lang="en-CA" sz="2000" dirty="0"/>
              <a:t>and over most of the continental Canadian </a:t>
            </a:r>
            <a:r>
              <a:rPr lang="en-CA" sz="2000" dirty="0" smtClean="0"/>
              <a:t>Arctic. Same above normal probabilities, but with higher confidence, was forecasted for European, Atlantic, W and E Siberian and Chukchi regions. </a:t>
            </a:r>
            <a:endParaRPr lang="en-CA" sz="2000" dirty="0"/>
          </a:p>
        </p:txBody>
      </p:sp>
      <p:sp>
        <p:nvSpPr>
          <p:cNvPr id="2" name="TextBox 1"/>
          <p:cNvSpPr txBox="1"/>
          <p:nvPr/>
        </p:nvSpPr>
        <p:spPr>
          <a:xfrm flipH="1">
            <a:off x="107504" y="1196752"/>
            <a:ext cx="2160240" cy="584775"/>
          </a:xfrm>
          <a:prstGeom prst="rect">
            <a:avLst/>
          </a:prstGeom>
          <a:noFill/>
        </p:spPr>
        <p:txBody>
          <a:bodyPr wrap="square" rtlCol="0">
            <a:spAutoFit/>
          </a:bodyPr>
          <a:lstStyle/>
          <a:p>
            <a:r>
              <a:rPr lang="en-CA" sz="3200" dirty="0" smtClean="0"/>
              <a:t>A reminder</a:t>
            </a:r>
            <a:endParaRPr lang="en-CA" sz="3200" dirty="0"/>
          </a:p>
        </p:txBody>
      </p:sp>
    </p:spTree>
    <p:extLst>
      <p:ext uri="{BB962C8B-B14F-4D97-AF65-F5344CB8AC3E}">
        <p14:creationId xmlns:p14="http://schemas.microsoft.com/office/powerpoint/2010/main" val="1571233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DA1878-C850-4409-A8AC-EFBCF45E8D4A}" type="slidenum">
              <a:rPr lang="en-CA" smtClean="0"/>
              <a:t>20</a:t>
            </a:fld>
            <a:endParaRPr lang="en-CA"/>
          </a:p>
        </p:txBody>
      </p:sp>
      <p:sp>
        <p:nvSpPr>
          <p:cNvPr id="4" name="TextBox 3"/>
          <p:cNvSpPr txBox="1"/>
          <p:nvPr/>
        </p:nvSpPr>
        <p:spPr>
          <a:xfrm>
            <a:off x="3059832" y="188640"/>
            <a:ext cx="2414444" cy="646331"/>
          </a:xfrm>
          <a:prstGeom prst="rect">
            <a:avLst/>
          </a:prstGeom>
          <a:noFill/>
        </p:spPr>
        <p:txBody>
          <a:bodyPr wrap="none" rtlCol="0">
            <a:spAutoFit/>
          </a:bodyPr>
          <a:lstStyle/>
          <a:p>
            <a:r>
              <a:rPr lang="en-CA" sz="3600" dirty="0" smtClean="0"/>
              <a:t>Conclusions</a:t>
            </a:r>
            <a:endParaRPr lang="en-CA" sz="3600" dirty="0"/>
          </a:p>
        </p:txBody>
      </p:sp>
      <p:sp>
        <p:nvSpPr>
          <p:cNvPr id="5" name="TextBox 4"/>
          <p:cNvSpPr txBox="1"/>
          <p:nvPr/>
        </p:nvSpPr>
        <p:spPr>
          <a:xfrm>
            <a:off x="107504" y="1332051"/>
            <a:ext cx="8928992" cy="4939814"/>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CA" sz="2000" dirty="0" smtClean="0"/>
              <a:t>We use Multi Model Ensemble (MME) approach to calculate seasonal forecast.</a:t>
            </a:r>
          </a:p>
          <a:p>
            <a:pPr marL="342900" indent="-342900">
              <a:spcAft>
                <a:spcPts val="1800"/>
              </a:spcAft>
              <a:buFont typeface="Wingdings" panose="05000000000000000000" pitchFamily="2" charset="2"/>
              <a:buChar char="q"/>
            </a:pPr>
            <a:r>
              <a:rPr lang="en-CA" sz="2000" dirty="0" smtClean="0"/>
              <a:t>We use probabilistic approach to communicate seasonal forecast results.</a:t>
            </a:r>
          </a:p>
          <a:p>
            <a:pPr marL="342900" indent="-342900">
              <a:spcAft>
                <a:spcPts val="1800"/>
              </a:spcAft>
              <a:buFont typeface="Wingdings" panose="05000000000000000000" pitchFamily="2" charset="2"/>
              <a:buChar char="q"/>
            </a:pPr>
            <a:r>
              <a:rPr lang="en-CA" sz="2000" dirty="0" smtClean="0"/>
              <a:t>For evaluation over the Arctic we use a combination of observations and model results called re-analysis.</a:t>
            </a:r>
          </a:p>
          <a:p>
            <a:pPr marL="342900" indent="-342900">
              <a:spcAft>
                <a:spcPts val="1800"/>
              </a:spcAft>
              <a:buFont typeface="Wingdings" panose="05000000000000000000" pitchFamily="2" charset="2"/>
              <a:buChar char="q"/>
            </a:pPr>
            <a:r>
              <a:rPr lang="en-CA" sz="2000" dirty="0" smtClean="0"/>
              <a:t>FMA2020 </a:t>
            </a:r>
            <a:r>
              <a:rPr lang="en-CA" sz="2000" dirty="0"/>
              <a:t>MME </a:t>
            </a:r>
            <a:r>
              <a:rPr lang="en-CA" sz="2000" dirty="0" smtClean="0"/>
              <a:t>temperature forecast </a:t>
            </a:r>
            <a:r>
              <a:rPr lang="en-CA" sz="2000" dirty="0"/>
              <a:t>over the Arctic region was </a:t>
            </a:r>
            <a:r>
              <a:rPr lang="en-CA" sz="2000" dirty="0" smtClean="0"/>
              <a:t>50-60% </a:t>
            </a:r>
            <a:r>
              <a:rPr lang="en-CA" sz="2000" dirty="0"/>
              <a:t>correct, which is generally good result and much higher than a pure chance (i.e. 33</a:t>
            </a:r>
            <a:r>
              <a:rPr lang="en-CA" sz="2000" dirty="0" smtClean="0"/>
              <a:t>%).</a:t>
            </a:r>
          </a:p>
          <a:p>
            <a:pPr marL="342900" indent="-342900">
              <a:spcAft>
                <a:spcPts val="1800"/>
              </a:spcAft>
              <a:buFont typeface="Wingdings" panose="05000000000000000000" pitchFamily="2" charset="2"/>
              <a:buChar char="q"/>
            </a:pPr>
            <a:r>
              <a:rPr lang="en-CA" sz="2000" dirty="0" smtClean="0"/>
              <a:t>We expect above normal temperatures over all Arctic regions in JJA2020.</a:t>
            </a:r>
          </a:p>
          <a:p>
            <a:pPr marL="342900" indent="-342900">
              <a:spcAft>
                <a:spcPts val="1800"/>
              </a:spcAft>
              <a:buFont typeface="Wingdings" panose="05000000000000000000" pitchFamily="2" charset="2"/>
              <a:buChar char="q"/>
            </a:pPr>
            <a:r>
              <a:rPr lang="en-CA" sz="2000" dirty="0" smtClean="0"/>
              <a:t>We expect above normal precipitation over the Alaskan Arctic, Chukchi, East Siberian and west Siberian region. Other Arctic regions mostly have equal chances for precipitation except Canadian Archipelago where we expect above normal precipitation in JJA20. </a:t>
            </a:r>
            <a:r>
              <a:rPr lang="en-CA" sz="2000" b="1" dirty="0" smtClean="0"/>
              <a:t>Historically, we do not have a high confidence in precipitation forecast over the Arctic in JJA</a:t>
            </a:r>
            <a:r>
              <a:rPr lang="en-CA" sz="2000" dirty="0" smtClean="0"/>
              <a:t>. </a:t>
            </a:r>
          </a:p>
        </p:txBody>
      </p:sp>
    </p:spTree>
    <p:extLst>
      <p:ext uri="{BB962C8B-B14F-4D97-AF65-F5344CB8AC3E}">
        <p14:creationId xmlns:p14="http://schemas.microsoft.com/office/powerpoint/2010/main" val="20130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DA1878-C850-4409-A8AC-EFBCF45E8D4A}" type="slidenum">
              <a:rPr lang="en-CA" smtClean="0"/>
              <a:t>21</a:t>
            </a:fld>
            <a:endParaRPr lang="en-CA"/>
          </a:p>
        </p:txBody>
      </p:sp>
      <p:sp>
        <p:nvSpPr>
          <p:cNvPr id="2" name="TextBox 1"/>
          <p:cNvSpPr txBox="1"/>
          <p:nvPr/>
        </p:nvSpPr>
        <p:spPr>
          <a:xfrm>
            <a:off x="2574691" y="2348880"/>
            <a:ext cx="5040560" cy="1015663"/>
          </a:xfrm>
          <a:prstGeom prst="rect">
            <a:avLst/>
          </a:prstGeom>
          <a:noFill/>
        </p:spPr>
        <p:txBody>
          <a:bodyPr wrap="square" rtlCol="0">
            <a:spAutoFit/>
          </a:bodyPr>
          <a:lstStyle/>
          <a:p>
            <a:r>
              <a:rPr lang="en-CA" sz="6000" dirty="0" smtClean="0"/>
              <a:t>Thank you!</a:t>
            </a:r>
            <a:endParaRPr lang="en-CA" sz="6000" dirty="0"/>
          </a:p>
        </p:txBody>
      </p:sp>
    </p:spTree>
    <p:extLst>
      <p:ext uri="{BB962C8B-B14F-4D97-AF65-F5344CB8AC3E}">
        <p14:creationId xmlns:p14="http://schemas.microsoft.com/office/powerpoint/2010/main" val="67011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8213" r="16926"/>
          <a:stretch/>
        </p:blipFill>
        <p:spPr>
          <a:xfrm>
            <a:off x="1763688" y="4653136"/>
            <a:ext cx="6330280" cy="628710"/>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3</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96921" y="-27384"/>
            <a:ext cx="8861978" cy="553998"/>
          </a:xfrm>
          <a:prstGeom prst="rect">
            <a:avLst/>
          </a:prstGeom>
          <a:noFill/>
        </p:spPr>
        <p:txBody>
          <a:bodyPr wrap="none" rtlCol="0">
            <a:spAutoFit/>
          </a:bodyPr>
          <a:lstStyle/>
          <a:p>
            <a:pPr algn="ctr"/>
            <a:r>
              <a:rPr lang="en-CA" sz="3000" dirty="0"/>
              <a:t>S</a:t>
            </a:r>
            <a:r>
              <a:rPr lang="en-CA" sz="3000" dirty="0" smtClean="0"/>
              <a:t>easonal forecast over the Arctic, Feb-March-April 2020</a:t>
            </a:r>
            <a:endParaRPr lang="en-CA" sz="3000" dirty="0"/>
          </a:p>
        </p:txBody>
      </p:sp>
      <p:sp>
        <p:nvSpPr>
          <p:cNvPr id="7" name="TextBox 6"/>
          <p:cNvSpPr txBox="1"/>
          <p:nvPr/>
        </p:nvSpPr>
        <p:spPr>
          <a:xfrm>
            <a:off x="969202" y="5209838"/>
            <a:ext cx="7201139" cy="338554"/>
          </a:xfrm>
          <a:prstGeom prst="rect">
            <a:avLst/>
          </a:prstGeom>
          <a:noFill/>
        </p:spPr>
        <p:txBody>
          <a:bodyPr wrap="none" rtlCol="0">
            <a:spAutoFit/>
          </a:bodyPr>
          <a:lstStyle/>
          <a:p>
            <a:r>
              <a:rPr lang="en-CA" sz="1600" dirty="0" smtClean="0"/>
              <a:t>Considering multi-model ensemble forecast and a limited model skill over the Arctic:</a:t>
            </a:r>
            <a:endParaRPr lang="en-CA" sz="1600" dirty="0"/>
          </a:p>
        </p:txBody>
      </p:sp>
      <p:sp>
        <p:nvSpPr>
          <p:cNvPr id="12" name="TextBox 11"/>
          <p:cNvSpPr txBox="1"/>
          <p:nvPr/>
        </p:nvSpPr>
        <p:spPr>
          <a:xfrm flipH="1">
            <a:off x="107504" y="1196752"/>
            <a:ext cx="2160240" cy="584775"/>
          </a:xfrm>
          <a:prstGeom prst="rect">
            <a:avLst/>
          </a:prstGeom>
          <a:noFill/>
        </p:spPr>
        <p:txBody>
          <a:bodyPr wrap="square" rtlCol="0">
            <a:spAutoFit/>
          </a:bodyPr>
          <a:lstStyle/>
          <a:p>
            <a:r>
              <a:rPr lang="en-CA" sz="3200" dirty="0" smtClean="0"/>
              <a:t>A reminder</a:t>
            </a:r>
            <a:endParaRPr lang="en-CA" sz="3200" dirty="0"/>
          </a:p>
        </p:txBody>
      </p:sp>
      <p:sp>
        <p:nvSpPr>
          <p:cNvPr id="13" name="TextBox 12"/>
          <p:cNvSpPr txBox="1"/>
          <p:nvPr/>
        </p:nvSpPr>
        <p:spPr>
          <a:xfrm>
            <a:off x="35495" y="5733256"/>
            <a:ext cx="9068552" cy="1015663"/>
          </a:xfrm>
          <a:prstGeom prst="rect">
            <a:avLst/>
          </a:prstGeom>
          <a:noFill/>
          <a:ln>
            <a:solidFill>
              <a:schemeClr val="accent1">
                <a:shade val="95000"/>
                <a:satMod val="105000"/>
              </a:schemeClr>
            </a:solidFill>
          </a:ln>
        </p:spPr>
        <p:txBody>
          <a:bodyPr wrap="square" rtlCol="0">
            <a:spAutoFit/>
          </a:bodyPr>
          <a:lstStyle/>
          <a:p>
            <a:pPr algn="just"/>
            <a:r>
              <a:rPr lang="en-CA" sz="2000" b="1" dirty="0" smtClean="0"/>
              <a:t>Precipitation:</a:t>
            </a:r>
            <a:r>
              <a:rPr lang="en-CA" sz="2000" dirty="0" smtClean="0"/>
              <a:t> Mostly equal chances were expected over eastern Canada and </a:t>
            </a:r>
            <a:r>
              <a:rPr lang="en-CA" sz="2000" dirty="0" err="1" smtClean="0"/>
              <a:t>and</a:t>
            </a:r>
            <a:r>
              <a:rPr lang="en-CA" sz="2000" dirty="0" smtClean="0"/>
              <a:t> some parts of Atlantic region (mostly Greenland). Over other Arctic regions, above normal precipitation probabilities were expected with ~40% chance.</a:t>
            </a:r>
            <a:endParaRPr lang="en-CA" sz="200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0195" t="12201" r="19327" b="9768"/>
          <a:stretch/>
        </p:blipFill>
        <p:spPr>
          <a:xfrm>
            <a:off x="2411760" y="423487"/>
            <a:ext cx="4852258" cy="4382372"/>
          </a:xfrm>
          <a:prstGeom prst="rect">
            <a:avLst/>
          </a:prstGeom>
        </p:spPr>
      </p:pic>
    </p:spTree>
    <p:extLst>
      <p:ext uri="{BB962C8B-B14F-4D97-AF65-F5344CB8AC3E}">
        <p14:creationId xmlns:p14="http://schemas.microsoft.com/office/powerpoint/2010/main" val="142429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DA1878-C850-4409-A8AC-EFBCF45E8D4A}" type="slidenum">
              <a:rPr lang="en-CA" smtClean="0"/>
              <a:t>4</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1277854" y="-27384"/>
            <a:ext cx="6500114" cy="584775"/>
          </a:xfrm>
          <a:prstGeom prst="rect">
            <a:avLst/>
          </a:prstGeom>
          <a:noFill/>
        </p:spPr>
        <p:txBody>
          <a:bodyPr wrap="none" rtlCol="0">
            <a:spAutoFit/>
          </a:bodyPr>
          <a:lstStyle/>
          <a:p>
            <a:pPr algn="ctr"/>
            <a:r>
              <a:rPr lang="en-CA" sz="3200" dirty="0" smtClean="0"/>
              <a:t>How do we verify seasonal forecasts? </a:t>
            </a:r>
            <a:endParaRPr lang="en-CA" sz="3200" dirty="0"/>
          </a:p>
        </p:txBody>
      </p:sp>
      <p:sp>
        <p:nvSpPr>
          <p:cNvPr id="2" name="TextBox 1"/>
          <p:cNvSpPr txBox="1"/>
          <p:nvPr/>
        </p:nvSpPr>
        <p:spPr>
          <a:xfrm>
            <a:off x="414072" y="1098227"/>
            <a:ext cx="3214726" cy="461665"/>
          </a:xfrm>
          <a:prstGeom prst="rect">
            <a:avLst/>
          </a:prstGeom>
          <a:noFill/>
        </p:spPr>
        <p:txBody>
          <a:bodyPr wrap="none" rtlCol="0">
            <a:spAutoFit/>
          </a:bodyPr>
          <a:lstStyle/>
          <a:p>
            <a:r>
              <a:rPr lang="en-CA" dirty="0" smtClean="0"/>
              <a:t>-</a:t>
            </a:r>
            <a:r>
              <a:rPr lang="en-CA" sz="2400" dirty="0" smtClean="0"/>
              <a:t> We need observations!</a:t>
            </a:r>
            <a:endParaRPr lang="en-CA"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879" y="1141249"/>
            <a:ext cx="793222" cy="10630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1141250"/>
            <a:ext cx="716509" cy="1063081"/>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13287" r="7201"/>
          <a:stretch/>
        </p:blipFill>
        <p:spPr>
          <a:xfrm>
            <a:off x="6695659" y="1141250"/>
            <a:ext cx="1128506" cy="1063080"/>
          </a:xfrm>
          <a:prstGeom prst="rect">
            <a:avLst/>
          </a:prstGeom>
        </p:spPr>
      </p:pic>
      <p:sp>
        <p:nvSpPr>
          <p:cNvPr id="17" name="TextBox 16"/>
          <p:cNvSpPr txBox="1"/>
          <p:nvPr/>
        </p:nvSpPr>
        <p:spPr>
          <a:xfrm>
            <a:off x="-36512" y="2157824"/>
            <a:ext cx="8712968" cy="1554272"/>
          </a:xfrm>
          <a:prstGeom prst="rect">
            <a:avLst/>
          </a:prstGeom>
          <a:noFill/>
        </p:spPr>
        <p:txBody>
          <a:bodyPr wrap="square" rtlCol="0">
            <a:spAutoFit/>
          </a:bodyPr>
          <a:lstStyle/>
          <a:p>
            <a:pPr marL="342900" indent="-342900">
              <a:buFontTx/>
              <a:buChar char="-"/>
            </a:pPr>
            <a:r>
              <a:rPr lang="en-CA" sz="1900" dirty="0" smtClean="0"/>
              <a:t>Unfortunately we can not measure temperature or precipitation on every single point over the globe. </a:t>
            </a:r>
          </a:p>
          <a:p>
            <a:pPr marL="285750" indent="-285750">
              <a:buFontTx/>
              <a:buChar char="-"/>
            </a:pPr>
            <a:endParaRPr lang="en-CA" sz="1900" dirty="0"/>
          </a:p>
          <a:p>
            <a:pPr marL="285750" indent="-285750">
              <a:buFontTx/>
              <a:buChar char="-"/>
            </a:pPr>
            <a:r>
              <a:rPr lang="en-CA" sz="1900" dirty="0" smtClean="0"/>
              <a:t>This is why we use statistical techniques to interpolate measured variables over the regions where we can measure. The results is called </a:t>
            </a:r>
            <a:r>
              <a:rPr lang="en-CA" sz="1900" b="1" dirty="0" smtClean="0"/>
              <a:t>the re-analysis</a:t>
            </a:r>
            <a:r>
              <a:rPr lang="en-CA" sz="1900" dirty="0" smtClean="0"/>
              <a:t>.</a:t>
            </a:r>
            <a:endParaRPr lang="en-CA" sz="1900" dirty="0"/>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t="6591" b="44889"/>
          <a:stretch/>
        </p:blipFill>
        <p:spPr>
          <a:xfrm>
            <a:off x="5126035" y="4005064"/>
            <a:ext cx="3560765" cy="2910936"/>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t="53935"/>
          <a:stretch/>
        </p:blipFill>
        <p:spPr>
          <a:xfrm>
            <a:off x="35496" y="3843571"/>
            <a:ext cx="3716719" cy="2884736"/>
          </a:xfrm>
          <a:prstGeom prst="rect">
            <a:avLst/>
          </a:prstGeom>
        </p:spPr>
      </p:pic>
      <p:sp>
        <p:nvSpPr>
          <p:cNvPr id="19" name="Right Arrow 18"/>
          <p:cNvSpPr/>
          <p:nvPr/>
        </p:nvSpPr>
        <p:spPr>
          <a:xfrm>
            <a:off x="3752215" y="5285939"/>
            <a:ext cx="1373576" cy="231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3802239" y="4615968"/>
            <a:ext cx="1369082" cy="1477328"/>
          </a:xfrm>
          <a:prstGeom prst="rect">
            <a:avLst/>
          </a:prstGeom>
        </p:spPr>
        <p:txBody>
          <a:bodyPr wrap="square">
            <a:spAutoFit/>
          </a:bodyPr>
          <a:lstStyle/>
          <a:p>
            <a:r>
              <a:rPr lang="en-CA" dirty="0" smtClean="0"/>
              <a:t>Data </a:t>
            </a:r>
          </a:p>
          <a:p>
            <a:r>
              <a:rPr lang="en-CA" dirty="0" smtClean="0"/>
              <a:t>Assimilation</a:t>
            </a:r>
          </a:p>
          <a:p>
            <a:endParaRPr lang="en-CA" dirty="0"/>
          </a:p>
          <a:p>
            <a:r>
              <a:rPr lang="en-CA" dirty="0" smtClean="0"/>
              <a:t>+ numerical modeling</a:t>
            </a:r>
            <a:endParaRPr lang="en-CA" dirty="0"/>
          </a:p>
        </p:txBody>
      </p:sp>
      <p:sp>
        <p:nvSpPr>
          <p:cNvPr id="5" name="Rectangle 4"/>
          <p:cNvSpPr/>
          <p:nvPr/>
        </p:nvSpPr>
        <p:spPr>
          <a:xfrm>
            <a:off x="323528" y="6669360"/>
            <a:ext cx="4572000" cy="276999"/>
          </a:xfrm>
          <a:prstGeom prst="rect">
            <a:avLst/>
          </a:prstGeom>
        </p:spPr>
        <p:txBody>
          <a:bodyPr>
            <a:spAutoFit/>
          </a:bodyPr>
          <a:lstStyle/>
          <a:p>
            <a:r>
              <a:rPr lang="en-CA" sz="1200" dirty="0"/>
              <a:t>https://djlorenz.github.io/downscaling2/ProbApp/interp.html</a:t>
            </a:r>
          </a:p>
        </p:txBody>
      </p:sp>
      <p:sp>
        <p:nvSpPr>
          <p:cNvPr id="21" name="Rectangle 20"/>
          <p:cNvSpPr/>
          <p:nvPr/>
        </p:nvSpPr>
        <p:spPr>
          <a:xfrm>
            <a:off x="2766698" y="3841303"/>
            <a:ext cx="1116203" cy="307777"/>
          </a:xfrm>
          <a:prstGeom prst="rect">
            <a:avLst/>
          </a:prstGeom>
        </p:spPr>
        <p:txBody>
          <a:bodyPr wrap="none">
            <a:spAutoFit/>
          </a:bodyPr>
          <a:lstStyle/>
          <a:p>
            <a:r>
              <a:rPr lang="en-CA" sz="1400" dirty="0" smtClean="0"/>
              <a:t>Precipitation</a:t>
            </a:r>
            <a:endParaRPr lang="en-CA" sz="1400" dirty="0"/>
          </a:p>
        </p:txBody>
      </p:sp>
      <p:sp>
        <p:nvSpPr>
          <p:cNvPr id="24" name="Rectangle 23"/>
          <p:cNvSpPr/>
          <p:nvPr/>
        </p:nvSpPr>
        <p:spPr>
          <a:xfrm>
            <a:off x="6056001" y="3769295"/>
            <a:ext cx="1985031" cy="307777"/>
          </a:xfrm>
          <a:prstGeom prst="rect">
            <a:avLst/>
          </a:prstGeom>
        </p:spPr>
        <p:txBody>
          <a:bodyPr wrap="none">
            <a:spAutoFit/>
          </a:bodyPr>
          <a:lstStyle/>
          <a:p>
            <a:r>
              <a:rPr lang="en-CA" sz="1400" dirty="0" smtClean="0"/>
              <a:t>Precipitation Re-Analysis</a:t>
            </a:r>
            <a:endParaRPr lang="en-CA" sz="1400" dirty="0"/>
          </a:p>
        </p:txBody>
      </p:sp>
    </p:spTree>
    <p:extLst>
      <p:ext uri="{BB962C8B-B14F-4D97-AF65-F5344CB8AC3E}">
        <p14:creationId xmlns:p14="http://schemas.microsoft.com/office/powerpoint/2010/main" val="2745892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TextBox 5"/>
          <p:cNvSpPr txBox="1"/>
          <p:nvPr/>
        </p:nvSpPr>
        <p:spPr>
          <a:xfrm>
            <a:off x="1277854" y="-27384"/>
            <a:ext cx="6500114" cy="584775"/>
          </a:xfrm>
          <a:prstGeom prst="rect">
            <a:avLst/>
          </a:prstGeom>
          <a:noFill/>
        </p:spPr>
        <p:txBody>
          <a:bodyPr wrap="none" rtlCol="0">
            <a:spAutoFit/>
          </a:bodyPr>
          <a:lstStyle/>
          <a:p>
            <a:pPr algn="ctr"/>
            <a:r>
              <a:rPr lang="en-CA" sz="3200" dirty="0" smtClean="0"/>
              <a:t>How do we verify seasonal forecasts? </a:t>
            </a:r>
            <a:endParaRPr lang="en-CA" sz="3200" dirty="0"/>
          </a:p>
        </p:txBody>
      </p:sp>
      <p:sp>
        <p:nvSpPr>
          <p:cNvPr id="17" name="TextBox 16"/>
          <p:cNvSpPr txBox="1"/>
          <p:nvPr/>
        </p:nvSpPr>
        <p:spPr>
          <a:xfrm>
            <a:off x="35496" y="884039"/>
            <a:ext cx="9137120" cy="2908489"/>
          </a:xfrm>
          <a:prstGeom prst="rect">
            <a:avLst/>
          </a:prstGeom>
          <a:noFill/>
        </p:spPr>
        <p:txBody>
          <a:bodyPr wrap="square" rtlCol="0">
            <a:spAutoFit/>
          </a:bodyPr>
          <a:lstStyle/>
          <a:p>
            <a:pPr marL="342900" indent="-342900">
              <a:spcAft>
                <a:spcPts val="600"/>
              </a:spcAft>
              <a:buFont typeface="Wingdings" panose="05000000000000000000" pitchFamily="2" charset="2"/>
              <a:buChar char="q"/>
            </a:pPr>
            <a:r>
              <a:rPr lang="en-CA" sz="2400" dirty="0" smtClean="0"/>
              <a:t>We need some metric, some number to quantify the verification result</a:t>
            </a:r>
          </a:p>
          <a:p>
            <a:pPr marL="342900" indent="-342900">
              <a:spcAft>
                <a:spcPts val="600"/>
              </a:spcAft>
              <a:buFont typeface="Wingdings" panose="05000000000000000000" pitchFamily="2" charset="2"/>
              <a:buChar char="q"/>
            </a:pPr>
            <a:r>
              <a:rPr lang="en-CA" sz="2400" dirty="0" smtClean="0"/>
              <a:t>We call this metric a score </a:t>
            </a:r>
          </a:p>
          <a:p>
            <a:pPr marL="342900" indent="-342900">
              <a:spcAft>
                <a:spcPts val="600"/>
              </a:spcAft>
              <a:buFont typeface="Wingdings" panose="05000000000000000000" pitchFamily="2" charset="2"/>
              <a:buChar char="q"/>
            </a:pPr>
            <a:endParaRPr lang="en-CA" sz="2400" dirty="0"/>
          </a:p>
          <a:p>
            <a:pPr marL="342900" indent="-342900">
              <a:spcAft>
                <a:spcPts val="600"/>
              </a:spcAft>
              <a:buFont typeface="Wingdings" panose="05000000000000000000" pitchFamily="2" charset="2"/>
              <a:buChar char="q"/>
            </a:pPr>
            <a:r>
              <a:rPr lang="en-CA" sz="2400" dirty="0" smtClean="0"/>
              <a:t>For the verification over the Arctic we will use a subjective score: a percentage of the correct forecast over a selected region in the Arctic. </a:t>
            </a:r>
            <a:endParaRPr lang="en-CA" sz="2400" dirty="0"/>
          </a:p>
        </p:txBody>
      </p:sp>
      <p:grpSp>
        <p:nvGrpSpPr>
          <p:cNvPr id="14" name="Group 13"/>
          <p:cNvGrpSpPr/>
          <p:nvPr/>
        </p:nvGrpSpPr>
        <p:grpSpPr>
          <a:xfrm>
            <a:off x="107504" y="4077072"/>
            <a:ext cx="3024336" cy="2775952"/>
            <a:chOff x="755576" y="4077072"/>
            <a:chExt cx="3024336" cy="2775952"/>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974" t="18085" r="20245" b="5811"/>
            <a:stretch/>
          </p:blipFill>
          <p:spPr>
            <a:xfrm>
              <a:off x="755576" y="4509163"/>
              <a:ext cx="3024336" cy="2343861"/>
            </a:xfrm>
            <a:prstGeom prst="rect">
              <a:avLst/>
            </a:prstGeom>
          </p:spPr>
        </p:pic>
        <p:sp>
          <p:nvSpPr>
            <p:cNvPr id="8" name="TextBox 7"/>
            <p:cNvSpPr txBox="1"/>
            <p:nvPr/>
          </p:nvSpPr>
          <p:spPr>
            <a:xfrm>
              <a:off x="1295427" y="4077072"/>
              <a:ext cx="972317" cy="369332"/>
            </a:xfrm>
            <a:prstGeom prst="rect">
              <a:avLst/>
            </a:prstGeom>
            <a:noFill/>
          </p:spPr>
          <p:txBody>
            <a:bodyPr wrap="none" rtlCol="0">
              <a:spAutoFit/>
            </a:bodyPr>
            <a:lstStyle/>
            <a:p>
              <a:r>
                <a:rPr lang="en-CA" dirty="0" smtClean="0"/>
                <a:t>Forecast</a:t>
              </a:r>
              <a:endParaRPr lang="en-CA" dirty="0"/>
            </a:p>
          </p:txBody>
        </p:sp>
        <p:sp>
          <p:nvSpPr>
            <p:cNvPr id="10" name="Oval 9"/>
            <p:cNvSpPr/>
            <p:nvPr/>
          </p:nvSpPr>
          <p:spPr>
            <a:xfrm>
              <a:off x="1115616" y="4662428"/>
              <a:ext cx="1728192" cy="782796"/>
            </a:xfrm>
            <a:prstGeom prst="ellipse">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115616" y="5526524"/>
              <a:ext cx="1728192" cy="782796"/>
            </a:xfrm>
            <a:prstGeom prst="ellipse">
              <a:avLst/>
            </a:prstGeom>
            <a:solidFill>
              <a:srgbClr val="FF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p:cNvGrpSpPr/>
          <p:nvPr/>
        </p:nvGrpSpPr>
        <p:grpSpPr>
          <a:xfrm>
            <a:off x="3491880" y="4077072"/>
            <a:ext cx="3024336" cy="2736304"/>
            <a:chOff x="5652120" y="4044669"/>
            <a:chExt cx="3024336" cy="2736304"/>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974" t="18085" r="20245" b="5811"/>
            <a:stretch/>
          </p:blipFill>
          <p:spPr>
            <a:xfrm>
              <a:off x="5652120" y="4437112"/>
              <a:ext cx="3024336" cy="2343861"/>
            </a:xfrm>
            <a:prstGeom prst="rect">
              <a:avLst/>
            </a:prstGeom>
          </p:spPr>
        </p:pic>
        <p:sp>
          <p:nvSpPr>
            <p:cNvPr id="13" name="TextBox 12"/>
            <p:cNvSpPr txBox="1"/>
            <p:nvPr/>
          </p:nvSpPr>
          <p:spPr>
            <a:xfrm>
              <a:off x="6228184" y="4044669"/>
              <a:ext cx="1417632" cy="369332"/>
            </a:xfrm>
            <a:prstGeom prst="rect">
              <a:avLst/>
            </a:prstGeom>
            <a:noFill/>
          </p:spPr>
          <p:txBody>
            <a:bodyPr wrap="none" rtlCol="0">
              <a:spAutoFit/>
            </a:bodyPr>
            <a:lstStyle/>
            <a:p>
              <a:r>
                <a:rPr lang="en-CA" dirty="0" smtClean="0"/>
                <a:t>Observations</a:t>
              </a:r>
              <a:endParaRPr lang="en-CA" dirty="0"/>
            </a:p>
          </p:txBody>
        </p:sp>
        <p:sp>
          <p:nvSpPr>
            <p:cNvPr id="16" name="Oval 15"/>
            <p:cNvSpPr/>
            <p:nvPr/>
          </p:nvSpPr>
          <p:spPr>
            <a:xfrm>
              <a:off x="5664136" y="4436536"/>
              <a:ext cx="2436256" cy="2016800"/>
            </a:xfrm>
            <a:prstGeom prst="ellipse">
              <a:avLst/>
            </a:prstGeom>
            <a:solidFill>
              <a:srgbClr val="FF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0" name="Right Arrow 19"/>
          <p:cNvSpPr/>
          <p:nvPr/>
        </p:nvSpPr>
        <p:spPr>
          <a:xfrm>
            <a:off x="6516216" y="5229200"/>
            <a:ext cx="720080" cy="29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7536920" y="5086925"/>
            <a:ext cx="1499576" cy="646331"/>
          </a:xfrm>
          <a:prstGeom prst="rect">
            <a:avLst/>
          </a:prstGeom>
          <a:noFill/>
        </p:spPr>
        <p:txBody>
          <a:bodyPr wrap="square" rtlCol="0">
            <a:spAutoFit/>
          </a:bodyPr>
          <a:lstStyle/>
          <a:p>
            <a:r>
              <a:rPr lang="en-CA" dirty="0"/>
              <a:t>a</a:t>
            </a:r>
            <a:r>
              <a:rPr lang="en-CA" dirty="0" smtClean="0"/>
              <a:t> 50% correct forecast</a:t>
            </a:r>
            <a:endParaRPr lang="en-CA" dirty="0"/>
          </a:p>
        </p:txBody>
      </p:sp>
      <p:sp>
        <p:nvSpPr>
          <p:cNvPr id="2" name="Rectangle 1"/>
          <p:cNvSpPr/>
          <p:nvPr/>
        </p:nvSpPr>
        <p:spPr>
          <a:xfrm>
            <a:off x="683568" y="6597352"/>
            <a:ext cx="6102424" cy="276999"/>
          </a:xfrm>
          <a:prstGeom prst="rect">
            <a:avLst/>
          </a:prstGeom>
        </p:spPr>
        <p:txBody>
          <a:bodyPr wrap="square">
            <a:spAutoFit/>
          </a:bodyPr>
          <a:lstStyle/>
          <a:p>
            <a:r>
              <a:rPr lang="en-CA" sz="1200" dirty="0"/>
              <a:t>http://www.supercoloring.com/silhouettes/alaska-map</a:t>
            </a:r>
          </a:p>
        </p:txBody>
      </p:sp>
    </p:spTree>
    <p:extLst>
      <p:ext uri="{BB962C8B-B14F-4D97-AF65-F5344CB8AC3E}">
        <p14:creationId xmlns:p14="http://schemas.microsoft.com/office/powerpoint/2010/main" val="605491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6</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4018927864"/>
              </p:ext>
            </p:extLst>
          </p:nvPr>
        </p:nvGraphicFramePr>
        <p:xfrm>
          <a:off x="20675" y="3694888"/>
          <a:ext cx="8136904" cy="297447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1" dirty="0" smtClean="0"/>
                        <a:t>Alaska, W. Can</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Near normal</a:t>
                      </a:r>
                      <a:endParaRPr lang="en-CA" sz="1400" b="1" dirty="0"/>
                    </a:p>
                  </a:txBody>
                  <a:tcPr/>
                </a:tc>
                <a:tc>
                  <a:txBody>
                    <a:bodyPr/>
                    <a:lstStyle/>
                    <a:p>
                      <a:r>
                        <a:rPr lang="en-CA" sz="1400" b="1" dirty="0" smtClean="0"/>
                        <a:t>miss</a:t>
                      </a:r>
                      <a:endParaRPr lang="en-CA" sz="1400" b="1" dirty="0"/>
                    </a:p>
                  </a:txBody>
                  <a:tcPr/>
                </a:tc>
                <a:extLst>
                  <a:ext uri="{0D108BD9-81ED-4DB2-BD59-A6C34878D82A}">
                    <a16:rowId xmlns:a16="http://schemas.microsoft.com/office/drawing/2014/main" val="3441113719"/>
                  </a:ext>
                </a:extLst>
              </a:tr>
              <a:tr h="438818">
                <a:tc>
                  <a:txBody>
                    <a:bodyPr/>
                    <a:lstStyle/>
                    <a:p>
                      <a:r>
                        <a:rPr lang="en-CA" sz="1400" dirty="0" smtClean="0"/>
                        <a:t>E. Canada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22" name="Freeform 21"/>
          <p:cNvSpPr/>
          <p:nvPr/>
        </p:nvSpPr>
        <p:spPr>
          <a:xfrm>
            <a:off x="4427984" y="764704"/>
            <a:ext cx="820247" cy="828092"/>
          </a:xfrm>
          <a:custGeom>
            <a:avLst/>
            <a:gdLst>
              <a:gd name="connsiteX0" fmla="*/ 0 w 1324303"/>
              <a:gd name="connsiteY0" fmla="*/ 830317 h 1250731"/>
              <a:gd name="connsiteX1" fmla="*/ 714703 w 1324303"/>
              <a:gd name="connsiteY1" fmla="*/ 1250731 h 1250731"/>
              <a:gd name="connsiteX2" fmla="*/ 725213 w 1324303"/>
              <a:gd name="connsiteY2" fmla="*/ 1156138 h 1250731"/>
              <a:gd name="connsiteX3" fmla="*/ 767255 w 1324303"/>
              <a:gd name="connsiteY3" fmla="*/ 1103586 h 1250731"/>
              <a:gd name="connsiteX4" fmla="*/ 830317 w 1324303"/>
              <a:gd name="connsiteY4" fmla="*/ 1051034 h 1250731"/>
              <a:gd name="connsiteX5" fmla="*/ 872358 w 1324303"/>
              <a:gd name="connsiteY5" fmla="*/ 998483 h 1250731"/>
              <a:gd name="connsiteX6" fmla="*/ 872358 w 1324303"/>
              <a:gd name="connsiteY6" fmla="*/ 998483 h 1250731"/>
              <a:gd name="connsiteX7" fmla="*/ 977462 w 1324303"/>
              <a:gd name="connsiteY7" fmla="*/ 924910 h 1250731"/>
              <a:gd name="connsiteX8" fmla="*/ 1051034 w 1324303"/>
              <a:gd name="connsiteY8" fmla="*/ 882869 h 1250731"/>
              <a:gd name="connsiteX9" fmla="*/ 1093076 w 1324303"/>
              <a:gd name="connsiteY9" fmla="*/ 861848 h 1250731"/>
              <a:gd name="connsiteX10" fmla="*/ 1145627 w 1324303"/>
              <a:gd name="connsiteY10" fmla="*/ 830317 h 1250731"/>
              <a:gd name="connsiteX11" fmla="*/ 1198179 w 1324303"/>
              <a:gd name="connsiteY11" fmla="*/ 798786 h 1250731"/>
              <a:gd name="connsiteX12" fmla="*/ 1261241 w 1324303"/>
              <a:gd name="connsiteY12" fmla="*/ 788276 h 1250731"/>
              <a:gd name="connsiteX13" fmla="*/ 1261241 w 1324303"/>
              <a:gd name="connsiteY13" fmla="*/ 788276 h 1250731"/>
              <a:gd name="connsiteX14" fmla="*/ 1324303 w 1324303"/>
              <a:gd name="connsiteY14" fmla="*/ 767255 h 1250731"/>
              <a:gd name="connsiteX15" fmla="*/ 1166648 w 1324303"/>
              <a:gd name="connsiteY15" fmla="*/ 0 h 1250731"/>
              <a:gd name="connsiteX16" fmla="*/ 1114096 w 1324303"/>
              <a:gd name="connsiteY16" fmla="*/ 0 h 1250731"/>
              <a:gd name="connsiteX17" fmla="*/ 1030013 w 1324303"/>
              <a:gd name="connsiteY17" fmla="*/ 52552 h 1250731"/>
              <a:gd name="connsiteX18" fmla="*/ 893379 w 1324303"/>
              <a:gd name="connsiteY18" fmla="*/ 84083 h 1250731"/>
              <a:gd name="connsiteX19" fmla="*/ 735724 w 1324303"/>
              <a:gd name="connsiteY19" fmla="*/ 136634 h 1250731"/>
              <a:gd name="connsiteX20" fmla="*/ 641131 w 1324303"/>
              <a:gd name="connsiteY20" fmla="*/ 210207 h 1250731"/>
              <a:gd name="connsiteX21" fmla="*/ 557048 w 1324303"/>
              <a:gd name="connsiteY21" fmla="*/ 252248 h 1250731"/>
              <a:gd name="connsiteX22" fmla="*/ 483476 w 1324303"/>
              <a:gd name="connsiteY22" fmla="*/ 315310 h 1250731"/>
              <a:gd name="connsiteX23" fmla="*/ 388882 w 1324303"/>
              <a:gd name="connsiteY23" fmla="*/ 388883 h 1250731"/>
              <a:gd name="connsiteX24" fmla="*/ 325820 w 1324303"/>
              <a:gd name="connsiteY24" fmla="*/ 451945 h 1250731"/>
              <a:gd name="connsiteX25" fmla="*/ 262758 w 1324303"/>
              <a:gd name="connsiteY25" fmla="*/ 493986 h 1250731"/>
              <a:gd name="connsiteX26" fmla="*/ 168165 w 1324303"/>
              <a:gd name="connsiteY26" fmla="*/ 578069 h 1250731"/>
              <a:gd name="connsiteX27" fmla="*/ 105103 w 1324303"/>
              <a:gd name="connsiteY27" fmla="*/ 662152 h 1250731"/>
              <a:gd name="connsiteX28" fmla="*/ 73572 w 1324303"/>
              <a:gd name="connsiteY28" fmla="*/ 735724 h 1250731"/>
              <a:gd name="connsiteX29" fmla="*/ 0 w 1324303"/>
              <a:gd name="connsiteY29" fmla="*/ 830317 h 12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4303" h="1250731">
                <a:moveTo>
                  <a:pt x="0" y="830317"/>
                </a:moveTo>
                <a:lnTo>
                  <a:pt x="714703" y="1250731"/>
                </a:lnTo>
                <a:lnTo>
                  <a:pt x="725213" y="1156138"/>
                </a:lnTo>
                <a:lnTo>
                  <a:pt x="767255" y="1103586"/>
                </a:lnTo>
                <a:lnTo>
                  <a:pt x="830317" y="1051034"/>
                </a:lnTo>
                <a:lnTo>
                  <a:pt x="872358" y="998483"/>
                </a:lnTo>
                <a:lnTo>
                  <a:pt x="872358" y="998483"/>
                </a:lnTo>
                <a:lnTo>
                  <a:pt x="977462" y="924910"/>
                </a:lnTo>
                <a:lnTo>
                  <a:pt x="1051034" y="882869"/>
                </a:lnTo>
                <a:lnTo>
                  <a:pt x="1093076" y="861848"/>
                </a:lnTo>
                <a:lnTo>
                  <a:pt x="1145627" y="830317"/>
                </a:lnTo>
                <a:lnTo>
                  <a:pt x="1198179" y="798786"/>
                </a:lnTo>
                <a:lnTo>
                  <a:pt x="1261241" y="788276"/>
                </a:lnTo>
                <a:lnTo>
                  <a:pt x="1261241" y="788276"/>
                </a:lnTo>
                <a:lnTo>
                  <a:pt x="1324303" y="767255"/>
                </a:lnTo>
                <a:lnTo>
                  <a:pt x="1166648" y="0"/>
                </a:lnTo>
                <a:lnTo>
                  <a:pt x="1114096" y="0"/>
                </a:lnTo>
                <a:lnTo>
                  <a:pt x="1030013" y="52552"/>
                </a:lnTo>
                <a:lnTo>
                  <a:pt x="893379" y="84083"/>
                </a:lnTo>
                <a:lnTo>
                  <a:pt x="735724" y="136634"/>
                </a:lnTo>
                <a:lnTo>
                  <a:pt x="641131" y="210207"/>
                </a:lnTo>
                <a:lnTo>
                  <a:pt x="557048" y="252248"/>
                </a:lnTo>
                <a:lnTo>
                  <a:pt x="483476" y="315310"/>
                </a:lnTo>
                <a:lnTo>
                  <a:pt x="388882" y="388883"/>
                </a:lnTo>
                <a:lnTo>
                  <a:pt x="325820" y="451945"/>
                </a:lnTo>
                <a:lnTo>
                  <a:pt x="262758" y="493986"/>
                </a:lnTo>
                <a:lnTo>
                  <a:pt x="168165" y="578069"/>
                </a:lnTo>
                <a:lnTo>
                  <a:pt x="105103" y="662152"/>
                </a:lnTo>
                <a:lnTo>
                  <a:pt x="73572" y="735724"/>
                </a:lnTo>
                <a:lnTo>
                  <a:pt x="0" y="830317"/>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Freeform 22"/>
          <p:cNvSpPr/>
          <p:nvPr/>
        </p:nvSpPr>
        <p:spPr>
          <a:xfrm>
            <a:off x="827584" y="800708"/>
            <a:ext cx="837711" cy="720080"/>
          </a:xfrm>
          <a:custGeom>
            <a:avLst/>
            <a:gdLst>
              <a:gd name="connsiteX0" fmla="*/ 0 w 1324303"/>
              <a:gd name="connsiteY0" fmla="*/ 830317 h 1250731"/>
              <a:gd name="connsiteX1" fmla="*/ 714703 w 1324303"/>
              <a:gd name="connsiteY1" fmla="*/ 1250731 h 1250731"/>
              <a:gd name="connsiteX2" fmla="*/ 725213 w 1324303"/>
              <a:gd name="connsiteY2" fmla="*/ 1156138 h 1250731"/>
              <a:gd name="connsiteX3" fmla="*/ 767255 w 1324303"/>
              <a:gd name="connsiteY3" fmla="*/ 1103586 h 1250731"/>
              <a:gd name="connsiteX4" fmla="*/ 830317 w 1324303"/>
              <a:gd name="connsiteY4" fmla="*/ 1051034 h 1250731"/>
              <a:gd name="connsiteX5" fmla="*/ 872358 w 1324303"/>
              <a:gd name="connsiteY5" fmla="*/ 998483 h 1250731"/>
              <a:gd name="connsiteX6" fmla="*/ 872358 w 1324303"/>
              <a:gd name="connsiteY6" fmla="*/ 998483 h 1250731"/>
              <a:gd name="connsiteX7" fmla="*/ 977462 w 1324303"/>
              <a:gd name="connsiteY7" fmla="*/ 924910 h 1250731"/>
              <a:gd name="connsiteX8" fmla="*/ 1051034 w 1324303"/>
              <a:gd name="connsiteY8" fmla="*/ 882869 h 1250731"/>
              <a:gd name="connsiteX9" fmla="*/ 1093076 w 1324303"/>
              <a:gd name="connsiteY9" fmla="*/ 861848 h 1250731"/>
              <a:gd name="connsiteX10" fmla="*/ 1145627 w 1324303"/>
              <a:gd name="connsiteY10" fmla="*/ 830317 h 1250731"/>
              <a:gd name="connsiteX11" fmla="*/ 1198179 w 1324303"/>
              <a:gd name="connsiteY11" fmla="*/ 798786 h 1250731"/>
              <a:gd name="connsiteX12" fmla="*/ 1261241 w 1324303"/>
              <a:gd name="connsiteY12" fmla="*/ 788276 h 1250731"/>
              <a:gd name="connsiteX13" fmla="*/ 1261241 w 1324303"/>
              <a:gd name="connsiteY13" fmla="*/ 788276 h 1250731"/>
              <a:gd name="connsiteX14" fmla="*/ 1324303 w 1324303"/>
              <a:gd name="connsiteY14" fmla="*/ 767255 h 1250731"/>
              <a:gd name="connsiteX15" fmla="*/ 1166648 w 1324303"/>
              <a:gd name="connsiteY15" fmla="*/ 0 h 1250731"/>
              <a:gd name="connsiteX16" fmla="*/ 1114096 w 1324303"/>
              <a:gd name="connsiteY16" fmla="*/ 0 h 1250731"/>
              <a:gd name="connsiteX17" fmla="*/ 1030013 w 1324303"/>
              <a:gd name="connsiteY17" fmla="*/ 52552 h 1250731"/>
              <a:gd name="connsiteX18" fmla="*/ 893379 w 1324303"/>
              <a:gd name="connsiteY18" fmla="*/ 84083 h 1250731"/>
              <a:gd name="connsiteX19" fmla="*/ 735724 w 1324303"/>
              <a:gd name="connsiteY19" fmla="*/ 136634 h 1250731"/>
              <a:gd name="connsiteX20" fmla="*/ 641131 w 1324303"/>
              <a:gd name="connsiteY20" fmla="*/ 210207 h 1250731"/>
              <a:gd name="connsiteX21" fmla="*/ 557048 w 1324303"/>
              <a:gd name="connsiteY21" fmla="*/ 252248 h 1250731"/>
              <a:gd name="connsiteX22" fmla="*/ 483476 w 1324303"/>
              <a:gd name="connsiteY22" fmla="*/ 315310 h 1250731"/>
              <a:gd name="connsiteX23" fmla="*/ 388882 w 1324303"/>
              <a:gd name="connsiteY23" fmla="*/ 388883 h 1250731"/>
              <a:gd name="connsiteX24" fmla="*/ 325820 w 1324303"/>
              <a:gd name="connsiteY24" fmla="*/ 451945 h 1250731"/>
              <a:gd name="connsiteX25" fmla="*/ 262758 w 1324303"/>
              <a:gd name="connsiteY25" fmla="*/ 493986 h 1250731"/>
              <a:gd name="connsiteX26" fmla="*/ 168165 w 1324303"/>
              <a:gd name="connsiteY26" fmla="*/ 578069 h 1250731"/>
              <a:gd name="connsiteX27" fmla="*/ 105103 w 1324303"/>
              <a:gd name="connsiteY27" fmla="*/ 662152 h 1250731"/>
              <a:gd name="connsiteX28" fmla="*/ 73572 w 1324303"/>
              <a:gd name="connsiteY28" fmla="*/ 735724 h 1250731"/>
              <a:gd name="connsiteX29" fmla="*/ 0 w 1324303"/>
              <a:gd name="connsiteY29" fmla="*/ 830317 h 12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4303" h="1250731">
                <a:moveTo>
                  <a:pt x="0" y="830317"/>
                </a:moveTo>
                <a:lnTo>
                  <a:pt x="714703" y="1250731"/>
                </a:lnTo>
                <a:lnTo>
                  <a:pt x="725213" y="1156138"/>
                </a:lnTo>
                <a:lnTo>
                  <a:pt x="767255" y="1103586"/>
                </a:lnTo>
                <a:lnTo>
                  <a:pt x="830317" y="1051034"/>
                </a:lnTo>
                <a:lnTo>
                  <a:pt x="872358" y="998483"/>
                </a:lnTo>
                <a:lnTo>
                  <a:pt x="872358" y="998483"/>
                </a:lnTo>
                <a:lnTo>
                  <a:pt x="977462" y="924910"/>
                </a:lnTo>
                <a:lnTo>
                  <a:pt x="1051034" y="882869"/>
                </a:lnTo>
                <a:lnTo>
                  <a:pt x="1093076" y="861848"/>
                </a:lnTo>
                <a:lnTo>
                  <a:pt x="1145627" y="830317"/>
                </a:lnTo>
                <a:lnTo>
                  <a:pt x="1198179" y="798786"/>
                </a:lnTo>
                <a:lnTo>
                  <a:pt x="1261241" y="788276"/>
                </a:lnTo>
                <a:lnTo>
                  <a:pt x="1261241" y="788276"/>
                </a:lnTo>
                <a:lnTo>
                  <a:pt x="1324303" y="767255"/>
                </a:lnTo>
                <a:lnTo>
                  <a:pt x="1166648" y="0"/>
                </a:lnTo>
                <a:lnTo>
                  <a:pt x="1114096" y="0"/>
                </a:lnTo>
                <a:lnTo>
                  <a:pt x="1030013" y="52552"/>
                </a:lnTo>
                <a:lnTo>
                  <a:pt x="893379" y="84083"/>
                </a:lnTo>
                <a:lnTo>
                  <a:pt x="735724" y="136634"/>
                </a:lnTo>
                <a:lnTo>
                  <a:pt x="641131" y="210207"/>
                </a:lnTo>
                <a:lnTo>
                  <a:pt x="557048" y="252248"/>
                </a:lnTo>
                <a:lnTo>
                  <a:pt x="483476" y="315310"/>
                </a:lnTo>
                <a:lnTo>
                  <a:pt x="388882" y="388883"/>
                </a:lnTo>
                <a:lnTo>
                  <a:pt x="325820" y="451945"/>
                </a:lnTo>
                <a:lnTo>
                  <a:pt x="262758" y="493986"/>
                </a:lnTo>
                <a:lnTo>
                  <a:pt x="168165" y="578069"/>
                </a:lnTo>
                <a:lnTo>
                  <a:pt x="105103" y="662152"/>
                </a:lnTo>
                <a:lnTo>
                  <a:pt x="73572" y="735724"/>
                </a:lnTo>
                <a:lnTo>
                  <a:pt x="0" y="830317"/>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04559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7</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1752861426"/>
              </p:ext>
            </p:extLst>
          </p:nvPr>
        </p:nvGraphicFramePr>
        <p:xfrm>
          <a:off x="20675" y="3694888"/>
          <a:ext cx="8136904" cy="297447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1" dirty="0" smtClean="0"/>
                        <a:t>E. Canada</a:t>
                      </a:r>
                      <a:endParaRPr lang="en-CA" sz="1400" b="1" dirty="0"/>
                    </a:p>
                  </a:txBody>
                  <a:tcPr/>
                </a:tc>
                <a:tc>
                  <a:txBody>
                    <a:bodyPr/>
                    <a:lstStyle/>
                    <a:p>
                      <a:r>
                        <a:rPr lang="en-CA" sz="1400" b="1" dirty="0" smtClean="0"/>
                        <a:t>Mostly above normal</a:t>
                      </a:r>
                      <a:endParaRPr lang="en-CA" sz="1400" b="1" dirty="0"/>
                    </a:p>
                  </a:txBody>
                  <a:tcPr/>
                </a:tc>
                <a:tc>
                  <a:txBody>
                    <a:bodyPr/>
                    <a:lstStyle/>
                    <a:p>
                      <a:r>
                        <a:rPr lang="en-CA" sz="1400" b="1" dirty="0" smtClean="0"/>
                        <a:t>Mostly near normal</a:t>
                      </a:r>
                      <a:endParaRPr lang="en-CA" sz="1400" b="1" dirty="0"/>
                    </a:p>
                  </a:txBody>
                  <a:tcPr/>
                </a:tc>
                <a:tc>
                  <a:txBody>
                    <a:bodyPr/>
                    <a:lstStyle/>
                    <a:p>
                      <a:r>
                        <a:rPr lang="en-CA" sz="1400" b="1" dirty="0" smtClean="0"/>
                        <a:t>miss</a:t>
                      </a:r>
                      <a:endParaRPr lang="en-CA" sz="1400" b="1"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13" name="Freeform 12"/>
          <p:cNvSpPr/>
          <p:nvPr/>
        </p:nvSpPr>
        <p:spPr>
          <a:xfrm>
            <a:off x="4283968" y="1340768"/>
            <a:ext cx="944788" cy="1224136"/>
          </a:xfrm>
          <a:custGeom>
            <a:avLst/>
            <a:gdLst>
              <a:gd name="connsiteX0" fmla="*/ 231228 w 1524000"/>
              <a:gd name="connsiteY0" fmla="*/ 0 h 2028496"/>
              <a:gd name="connsiteX1" fmla="*/ 1502979 w 1524000"/>
              <a:gd name="connsiteY1" fmla="*/ 714703 h 2028496"/>
              <a:gd name="connsiteX2" fmla="*/ 1492469 w 1524000"/>
              <a:gd name="connsiteY2" fmla="*/ 767255 h 2028496"/>
              <a:gd name="connsiteX3" fmla="*/ 1492469 w 1524000"/>
              <a:gd name="connsiteY3" fmla="*/ 798786 h 2028496"/>
              <a:gd name="connsiteX4" fmla="*/ 1481959 w 1524000"/>
              <a:gd name="connsiteY4" fmla="*/ 861848 h 2028496"/>
              <a:gd name="connsiteX5" fmla="*/ 1471448 w 1524000"/>
              <a:gd name="connsiteY5" fmla="*/ 924910 h 2028496"/>
              <a:gd name="connsiteX6" fmla="*/ 1471448 w 1524000"/>
              <a:gd name="connsiteY6" fmla="*/ 924910 h 2028496"/>
              <a:gd name="connsiteX7" fmla="*/ 1502979 w 1524000"/>
              <a:gd name="connsiteY7" fmla="*/ 1051034 h 2028496"/>
              <a:gd name="connsiteX8" fmla="*/ 1524000 w 1524000"/>
              <a:gd name="connsiteY8" fmla="*/ 1082565 h 2028496"/>
              <a:gd name="connsiteX9" fmla="*/ 1513490 w 1524000"/>
              <a:gd name="connsiteY9" fmla="*/ 1114096 h 2028496"/>
              <a:gd name="connsiteX10" fmla="*/ 388883 w 1524000"/>
              <a:gd name="connsiteY10" fmla="*/ 2028496 h 2028496"/>
              <a:gd name="connsiteX11" fmla="*/ 325821 w 1524000"/>
              <a:gd name="connsiteY11" fmla="*/ 1965434 h 2028496"/>
              <a:gd name="connsiteX12" fmla="*/ 283779 w 1524000"/>
              <a:gd name="connsiteY12" fmla="*/ 1891862 h 2028496"/>
              <a:gd name="connsiteX13" fmla="*/ 231228 w 1524000"/>
              <a:gd name="connsiteY13" fmla="*/ 1797269 h 2028496"/>
              <a:gd name="connsiteX14" fmla="*/ 157655 w 1524000"/>
              <a:gd name="connsiteY14" fmla="*/ 1671145 h 2028496"/>
              <a:gd name="connsiteX15" fmla="*/ 136635 w 1524000"/>
              <a:gd name="connsiteY15" fmla="*/ 1555531 h 2028496"/>
              <a:gd name="connsiteX16" fmla="*/ 73573 w 1524000"/>
              <a:gd name="connsiteY16" fmla="*/ 1481959 h 2028496"/>
              <a:gd name="connsiteX17" fmla="*/ 52552 w 1524000"/>
              <a:gd name="connsiteY17" fmla="*/ 1366345 h 2028496"/>
              <a:gd name="connsiteX18" fmla="*/ 31531 w 1524000"/>
              <a:gd name="connsiteY18" fmla="*/ 1229710 h 2028496"/>
              <a:gd name="connsiteX19" fmla="*/ 21021 w 1524000"/>
              <a:gd name="connsiteY19" fmla="*/ 1124607 h 2028496"/>
              <a:gd name="connsiteX20" fmla="*/ 0 w 1524000"/>
              <a:gd name="connsiteY20" fmla="*/ 998483 h 2028496"/>
              <a:gd name="connsiteX21" fmla="*/ 10510 w 1524000"/>
              <a:gd name="connsiteY21" fmla="*/ 914400 h 2028496"/>
              <a:gd name="connsiteX22" fmla="*/ 10510 w 1524000"/>
              <a:gd name="connsiteY22" fmla="*/ 809296 h 2028496"/>
              <a:gd name="connsiteX23" fmla="*/ 10510 w 1524000"/>
              <a:gd name="connsiteY23" fmla="*/ 725214 h 2028496"/>
              <a:gd name="connsiteX24" fmla="*/ 10510 w 1524000"/>
              <a:gd name="connsiteY24" fmla="*/ 641131 h 2028496"/>
              <a:gd name="connsiteX25" fmla="*/ 42041 w 1524000"/>
              <a:gd name="connsiteY25" fmla="*/ 536028 h 2028496"/>
              <a:gd name="connsiteX26" fmla="*/ 42041 w 1524000"/>
              <a:gd name="connsiteY26" fmla="*/ 409903 h 2028496"/>
              <a:gd name="connsiteX27" fmla="*/ 73573 w 1524000"/>
              <a:gd name="connsiteY27" fmla="*/ 315310 h 2028496"/>
              <a:gd name="connsiteX28" fmla="*/ 115614 w 1524000"/>
              <a:gd name="connsiteY28" fmla="*/ 241738 h 2028496"/>
              <a:gd name="connsiteX29" fmla="*/ 178676 w 1524000"/>
              <a:gd name="connsiteY29" fmla="*/ 105103 h 2028496"/>
              <a:gd name="connsiteX30" fmla="*/ 189186 w 1524000"/>
              <a:gd name="connsiteY30" fmla="*/ 73572 h 2028496"/>
              <a:gd name="connsiteX31" fmla="*/ 231228 w 1524000"/>
              <a:gd name="connsiteY31" fmla="*/ 0 h 202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4000" h="2028496">
                <a:moveTo>
                  <a:pt x="231228" y="0"/>
                </a:moveTo>
                <a:lnTo>
                  <a:pt x="1502979" y="714703"/>
                </a:lnTo>
                <a:lnTo>
                  <a:pt x="1492469" y="767255"/>
                </a:lnTo>
                <a:lnTo>
                  <a:pt x="1492469" y="798786"/>
                </a:lnTo>
                <a:lnTo>
                  <a:pt x="1481959" y="861848"/>
                </a:lnTo>
                <a:lnTo>
                  <a:pt x="1471448" y="924910"/>
                </a:lnTo>
                <a:lnTo>
                  <a:pt x="1471448" y="924910"/>
                </a:lnTo>
                <a:lnTo>
                  <a:pt x="1502979" y="1051034"/>
                </a:lnTo>
                <a:lnTo>
                  <a:pt x="1524000" y="1082565"/>
                </a:lnTo>
                <a:lnTo>
                  <a:pt x="1513490" y="1114096"/>
                </a:lnTo>
                <a:lnTo>
                  <a:pt x="388883" y="2028496"/>
                </a:lnTo>
                <a:lnTo>
                  <a:pt x="325821" y="1965434"/>
                </a:lnTo>
                <a:lnTo>
                  <a:pt x="283779" y="1891862"/>
                </a:lnTo>
                <a:lnTo>
                  <a:pt x="231228" y="1797269"/>
                </a:lnTo>
                <a:lnTo>
                  <a:pt x="157655" y="1671145"/>
                </a:lnTo>
                <a:lnTo>
                  <a:pt x="136635" y="1555531"/>
                </a:lnTo>
                <a:lnTo>
                  <a:pt x="73573" y="1481959"/>
                </a:lnTo>
                <a:lnTo>
                  <a:pt x="52552" y="1366345"/>
                </a:lnTo>
                <a:lnTo>
                  <a:pt x="31531" y="1229710"/>
                </a:lnTo>
                <a:lnTo>
                  <a:pt x="21021" y="1124607"/>
                </a:lnTo>
                <a:lnTo>
                  <a:pt x="0" y="998483"/>
                </a:lnTo>
                <a:lnTo>
                  <a:pt x="10510" y="914400"/>
                </a:lnTo>
                <a:lnTo>
                  <a:pt x="10510" y="809296"/>
                </a:lnTo>
                <a:lnTo>
                  <a:pt x="10510" y="725214"/>
                </a:lnTo>
                <a:lnTo>
                  <a:pt x="10510" y="641131"/>
                </a:lnTo>
                <a:lnTo>
                  <a:pt x="42041" y="536028"/>
                </a:lnTo>
                <a:lnTo>
                  <a:pt x="42041" y="409903"/>
                </a:lnTo>
                <a:lnTo>
                  <a:pt x="73573" y="315310"/>
                </a:lnTo>
                <a:lnTo>
                  <a:pt x="115614" y="241738"/>
                </a:lnTo>
                <a:lnTo>
                  <a:pt x="178676" y="105103"/>
                </a:lnTo>
                <a:lnTo>
                  <a:pt x="189186" y="73572"/>
                </a:lnTo>
                <a:lnTo>
                  <a:pt x="231228"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683568" y="1268760"/>
            <a:ext cx="944788" cy="1224136"/>
          </a:xfrm>
          <a:custGeom>
            <a:avLst/>
            <a:gdLst>
              <a:gd name="connsiteX0" fmla="*/ 231228 w 1524000"/>
              <a:gd name="connsiteY0" fmla="*/ 0 h 2028496"/>
              <a:gd name="connsiteX1" fmla="*/ 1502979 w 1524000"/>
              <a:gd name="connsiteY1" fmla="*/ 714703 h 2028496"/>
              <a:gd name="connsiteX2" fmla="*/ 1492469 w 1524000"/>
              <a:gd name="connsiteY2" fmla="*/ 767255 h 2028496"/>
              <a:gd name="connsiteX3" fmla="*/ 1492469 w 1524000"/>
              <a:gd name="connsiteY3" fmla="*/ 798786 h 2028496"/>
              <a:gd name="connsiteX4" fmla="*/ 1481959 w 1524000"/>
              <a:gd name="connsiteY4" fmla="*/ 861848 h 2028496"/>
              <a:gd name="connsiteX5" fmla="*/ 1471448 w 1524000"/>
              <a:gd name="connsiteY5" fmla="*/ 924910 h 2028496"/>
              <a:gd name="connsiteX6" fmla="*/ 1471448 w 1524000"/>
              <a:gd name="connsiteY6" fmla="*/ 924910 h 2028496"/>
              <a:gd name="connsiteX7" fmla="*/ 1502979 w 1524000"/>
              <a:gd name="connsiteY7" fmla="*/ 1051034 h 2028496"/>
              <a:gd name="connsiteX8" fmla="*/ 1524000 w 1524000"/>
              <a:gd name="connsiteY8" fmla="*/ 1082565 h 2028496"/>
              <a:gd name="connsiteX9" fmla="*/ 1513490 w 1524000"/>
              <a:gd name="connsiteY9" fmla="*/ 1114096 h 2028496"/>
              <a:gd name="connsiteX10" fmla="*/ 388883 w 1524000"/>
              <a:gd name="connsiteY10" fmla="*/ 2028496 h 2028496"/>
              <a:gd name="connsiteX11" fmla="*/ 325821 w 1524000"/>
              <a:gd name="connsiteY11" fmla="*/ 1965434 h 2028496"/>
              <a:gd name="connsiteX12" fmla="*/ 283779 w 1524000"/>
              <a:gd name="connsiteY12" fmla="*/ 1891862 h 2028496"/>
              <a:gd name="connsiteX13" fmla="*/ 231228 w 1524000"/>
              <a:gd name="connsiteY13" fmla="*/ 1797269 h 2028496"/>
              <a:gd name="connsiteX14" fmla="*/ 157655 w 1524000"/>
              <a:gd name="connsiteY14" fmla="*/ 1671145 h 2028496"/>
              <a:gd name="connsiteX15" fmla="*/ 136635 w 1524000"/>
              <a:gd name="connsiteY15" fmla="*/ 1555531 h 2028496"/>
              <a:gd name="connsiteX16" fmla="*/ 73573 w 1524000"/>
              <a:gd name="connsiteY16" fmla="*/ 1481959 h 2028496"/>
              <a:gd name="connsiteX17" fmla="*/ 52552 w 1524000"/>
              <a:gd name="connsiteY17" fmla="*/ 1366345 h 2028496"/>
              <a:gd name="connsiteX18" fmla="*/ 31531 w 1524000"/>
              <a:gd name="connsiteY18" fmla="*/ 1229710 h 2028496"/>
              <a:gd name="connsiteX19" fmla="*/ 21021 w 1524000"/>
              <a:gd name="connsiteY19" fmla="*/ 1124607 h 2028496"/>
              <a:gd name="connsiteX20" fmla="*/ 0 w 1524000"/>
              <a:gd name="connsiteY20" fmla="*/ 998483 h 2028496"/>
              <a:gd name="connsiteX21" fmla="*/ 10510 w 1524000"/>
              <a:gd name="connsiteY21" fmla="*/ 914400 h 2028496"/>
              <a:gd name="connsiteX22" fmla="*/ 10510 w 1524000"/>
              <a:gd name="connsiteY22" fmla="*/ 809296 h 2028496"/>
              <a:gd name="connsiteX23" fmla="*/ 10510 w 1524000"/>
              <a:gd name="connsiteY23" fmla="*/ 725214 h 2028496"/>
              <a:gd name="connsiteX24" fmla="*/ 10510 w 1524000"/>
              <a:gd name="connsiteY24" fmla="*/ 641131 h 2028496"/>
              <a:gd name="connsiteX25" fmla="*/ 42041 w 1524000"/>
              <a:gd name="connsiteY25" fmla="*/ 536028 h 2028496"/>
              <a:gd name="connsiteX26" fmla="*/ 42041 w 1524000"/>
              <a:gd name="connsiteY26" fmla="*/ 409903 h 2028496"/>
              <a:gd name="connsiteX27" fmla="*/ 73573 w 1524000"/>
              <a:gd name="connsiteY27" fmla="*/ 315310 h 2028496"/>
              <a:gd name="connsiteX28" fmla="*/ 115614 w 1524000"/>
              <a:gd name="connsiteY28" fmla="*/ 241738 h 2028496"/>
              <a:gd name="connsiteX29" fmla="*/ 178676 w 1524000"/>
              <a:gd name="connsiteY29" fmla="*/ 105103 h 2028496"/>
              <a:gd name="connsiteX30" fmla="*/ 189186 w 1524000"/>
              <a:gd name="connsiteY30" fmla="*/ 73572 h 2028496"/>
              <a:gd name="connsiteX31" fmla="*/ 231228 w 1524000"/>
              <a:gd name="connsiteY31" fmla="*/ 0 h 202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4000" h="2028496">
                <a:moveTo>
                  <a:pt x="231228" y="0"/>
                </a:moveTo>
                <a:lnTo>
                  <a:pt x="1502979" y="714703"/>
                </a:lnTo>
                <a:lnTo>
                  <a:pt x="1492469" y="767255"/>
                </a:lnTo>
                <a:lnTo>
                  <a:pt x="1492469" y="798786"/>
                </a:lnTo>
                <a:lnTo>
                  <a:pt x="1481959" y="861848"/>
                </a:lnTo>
                <a:lnTo>
                  <a:pt x="1471448" y="924910"/>
                </a:lnTo>
                <a:lnTo>
                  <a:pt x="1471448" y="924910"/>
                </a:lnTo>
                <a:lnTo>
                  <a:pt x="1502979" y="1051034"/>
                </a:lnTo>
                <a:lnTo>
                  <a:pt x="1524000" y="1082565"/>
                </a:lnTo>
                <a:lnTo>
                  <a:pt x="1513490" y="1114096"/>
                </a:lnTo>
                <a:lnTo>
                  <a:pt x="388883" y="2028496"/>
                </a:lnTo>
                <a:lnTo>
                  <a:pt x="325821" y="1965434"/>
                </a:lnTo>
                <a:lnTo>
                  <a:pt x="283779" y="1891862"/>
                </a:lnTo>
                <a:lnTo>
                  <a:pt x="231228" y="1797269"/>
                </a:lnTo>
                <a:lnTo>
                  <a:pt x="157655" y="1671145"/>
                </a:lnTo>
                <a:lnTo>
                  <a:pt x="136635" y="1555531"/>
                </a:lnTo>
                <a:lnTo>
                  <a:pt x="73573" y="1481959"/>
                </a:lnTo>
                <a:lnTo>
                  <a:pt x="52552" y="1366345"/>
                </a:lnTo>
                <a:lnTo>
                  <a:pt x="31531" y="1229710"/>
                </a:lnTo>
                <a:lnTo>
                  <a:pt x="21021" y="1124607"/>
                </a:lnTo>
                <a:lnTo>
                  <a:pt x="0" y="998483"/>
                </a:lnTo>
                <a:lnTo>
                  <a:pt x="10510" y="914400"/>
                </a:lnTo>
                <a:lnTo>
                  <a:pt x="10510" y="809296"/>
                </a:lnTo>
                <a:lnTo>
                  <a:pt x="10510" y="725214"/>
                </a:lnTo>
                <a:lnTo>
                  <a:pt x="10510" y="641131"/>
                </a:lnTo>
                <a:lnTo>
                  <a:pt x="42041" y="536028"/>
                </a:lnTo>
                <a:lnTo>
                  <a:pt x="42041" y="409903"/>
                </a:lnTo>
                <a:lnTo>
                  <a:pt x="73573" y="315310"/>
                </a:lnTo>
                <a:lnTo>
                  <a:pt x="115614" y="241738"/>
                </a:lnTo>
                <a:lnTo>
                  <a:pt x="178676" y="105103"/>
                </a:lnTo>
                <a:lnTo>
                  <a:pt x="189186" y="73572"/>
                </a:lnTo>
                <a:lnTo>
                  <a:pt x="231228" y="0"/>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829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8</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915898475"/>
              </p:ext>
            </p:extLst>
          </p:nvPr>
        </p:nvGraphicFramePr>
        <p:xfrm>
          <a:off x="20675" y="3585653"/>
          <a:ext cx="8136904" cy="340119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0" dirty="0" smtClean="0"/>
                        <a:t>E. Canada</a:t>
                      </a:r>
                      <a:endParaRPr lang="en-CA" sz="1400" b="0" dirty="0"/>
                    </a:p>
                  </a:txBody>
                  <a:tcPr/>
                </a:tc>
                <a:tc>
                  <a:txBody>
                    <a:bodyPr/>
                    <a:lstStyle/>
                    <a:p>
                      <a:r>
                        <a:rPr lang="en-CA" sz="1400" b="0" dirty="0" smtClean="0"/>
                        <a:t>Mostly above normal</a:t>
                      </a:r>
                      <a:endParaRPr lang="en-CA" sz="1400" b="0" dirty="0"/>
                    </a:p>
                  </a:txBody>
                  <a:tcPr/>
                </a:tc>
                <a:tc>
                  <a:txBody>
                    <a:bodyPr/>
                    <a:lstStyle/>
                    <a:p>
                      <a:r>
                        <a:rPr lang="en-CA" sz="1400" b="0" dirty="0" smtClean="0"/>
                        <a:t>Mostly 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348256647"/>
                  </a:ext>
                </a:extLst>
              </a:tr>
              <a:tr h="258128">
                <a:tc>
                  <a:txBody>
                    <a:bodyPr/>
                    <a:lstStyle/>
                    <a:p>
                      <a:r>
                        <a:rPr lang="en-CA" sz="1400" b="1" dirty="0" smtClean="0"/>
                        <a:t>N. Atlantic</a:t>
                      </a:r>
                      <a:endParaRPr lang="en-CA" sz="1400" b="1" dirty="0"/>
                    </a:p>
                  </a:txBody>
                  <a:tcPr/>
                </a:tc>
                <a:tc>
                  <a:txBody>
                    <a:bodyPr/>
                    <a:lstStyle/>
                    <a:p>
                      <a:r>
                        <a:rPr lang="en-CA" sz="1400" b="1" baseline="0" dirty="0" smtClean="0"/>
                        <a:t>Equal chance over east, a</a:t>
                      </a:r>
                      <a:r>
                        <a:rPr lang="en-CA" sz="1400" b="1" dirty="0" smtClean="0"/>
                        <a:t>bove normal over Scand. and Island</a:t>
                      </a:r>
                      <a:endParaRPr lang="en-CA" sz="1400" b="1" dirty="0"/>
                    </a:p>
                  </a:txBody>
                  <a:tcPr/>
                </a:tc>
                <a:tc>
                  <a:txBody>
                    <a:bodyPr/>
                    <a:lstStyle/>
                    <a:p>
                      <a:r>
                        <a:rPr lang="en-CA" sz="1400" b="1" dirty="0" smtClean="0"/>
                        <a:t>Above</a:t>
                      </a:r>
                      <a:r>
                        <a:rPr lang="en-CA" sz="1400" b="1" baseline="0" dirty="0" smtClean="0"/>
                        <a:t> over Scandinavia, near norm over Island</a:t>
                      </a:r>
                      <a:endParaRPr lang="en-CA" sz="1400" b="1" dirty="0"/>
                    </a:p>
                  </a:txBody>
                  <a:tcPr/>
                </a:tc>
                <a:tc>
                  <a:txBody>
                    <a:bodyPr/>
                    <a:lstStyle/>
                    <a:p>
                      <a:r>
                        <a:rPr lang="en-CA" sz="1400" b="1" dirty="0" smtClean="0"/>
                        <a:t>30% hit, 70miss</a:t>
                      </a:r>
                    </a:p>
                  </a:txBody>
                  <a:tcPr/>
                </a:tc>
                <a:extLst>
                  <a:ext uri="{0D108BD9-81ED-4DB2-BD59-A6C34878D82A}">
                    <a16:rowId xmlns:a16="http://schemas.microsoft.com/office/drawing/2014/main" val="1617820404"/>
                  </a:ext>
                </a:extLst>
              </a:tr>
              <a:tr h="258128">
                <a:tc>
                  <a:txBody>
                    <a:bodyPr/>
                    <a:lstStyle/>
                    <a:p>
                      <a:r>
                        <a:rPr lang="en-CA" sz="1400" dirty="0" smtClean="0"/>
                        <a:t>European</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15" name="Freeform 14"/>
          <p:cNvSpPr/>
          <p:nvPr/>
        </p:nvSpPr>
        <p:spPr>
          <a:xfrm>
            <a:off x="982835" y="1916832"/>
            <a:ext cx="1356917" cy="936103"/>
          </a:xfrm>
          <a:custGeom>
            <a:avLst/>
            <a:gdLst>
              <a:gd name="connsiteX0" fmla="*/ 0 w 2228193"/>
              <a:gd name="connsiteY0" fmla="*/ 945931 h 1587063"/>
              <a:gd name="connsiteX1" fmla="*/ 1114096 w 2228193"/>
              <a:gd name="connsiteY1" fmla="*/ 0 h 1587063"/>
              <a:gd name="connsiteX2" fmla="*/ 1177158 w 2228193"/>
              <a:gd name="connsiteY2" fmla="*/ 52552 h 1587063"/>
              <a:gd name="connsiteX3" fmla="*/ 1198179 w 2228193"/>
              <a:gd name="connsiteY3" fmla="*/ 63063 h 1587063"/>
              <a:gd name="connsiteX4" fmla="*/ 1250731 w 2228193"/>
              <a:gd name="connsiteY4" fmla="*/ 73573 h 1587063"/>
              <a:gd name="connsiteX5" fmla="*/ 1334813 w 2228193"/>
              <a:gd name="connsiteY5" fmla="*/ 94594 h 1587063"/>
              <a:gd name="connsiteX6" fmla="*/ 1429406 w 2228193"/>
              <a:gd name="connsiteY6" fmla="*/ 94594 h 1587063"/>
              <a:gd name="connsiteX7" fmla="*/ 1481958 w 2228193"/>
              <a:gd name="connsiteY7" fmla="*/ 63063 h 1587063"/>
              <a:gd name="connsiteX8" fmla="*/ 2228193 w 2228193"/>
              <a:gd name="connsiteY8" fmla="*/ 1366345 h 1587063"/>
              <a:gd name="connsiteX9" fmla="*/ 2186151 w 2228193"/>
              <a:gd name="connsiteY9" fmla="*/ 1397876 h 1587063"/>
              <a:gd name="connsiteX10" fmla="*/ 2123089 w 2228193"/>
              <a:gd name="connsiteY10" fmla="*/ 1418897 h 1587063"/>
              <a:gd name="connsiteX11" fmla="*/ 2060027 w 2228193"/>
              <a:gd name="connsiteY11" fmla="*/ 1450428 h 1587063"/>
              <a:gd name="connsiteX12" fmla="*/ 2060027 w 2228193"/>
              <a:gd name="connsiteY12" fmla="*/ 1450428 h 1587063"/>
              <a:gd name="connsiteX13" fmla="*/ 1839310 w 2228193"/>
              <a:gd name="connsiteY13" fmla="*/ 1513490 h 1587063"/>
              <a:gd name="connsiteX14" fmla="*/ 1660634 w 2228193"/>
              <a:gd name="connsiteY14" fmla="*/ 1566042 h 1587063"/>
              <a:gd name="connsiteX15" fmla="*/ 1576551 w 2228193"/>
              <a:gd name="connsiteY15" fmla="*/ 1566042 h 1587063"/>
              <a:gd name="connsiteX16" fmla="*/ 1481958 w 2228193"/>
              <a:gd name="connsiteY16" fmla="*/ 1576552 h 1587063"/>
              <a:gd name="connsiteX17" fmla="*/ 1481958 w 2228193"/>
              <a:gd name="connsiteY17" fmla="*/ 1576552 h 1587063"/>
              <a:gd name="connsiteX18" fmla="*/ 1345324 w 2228193"/>
              <a:gd name="connsiteY18" fmla="*/ 1587063 h 1587063"/>
              <a:gd name="connsiteX19" fmla="*/ 1124606 w 2228193"/>
              <a:gd name="connsiteY19" fmla="*/ 1576552 h 1587063"/>
              <a:gd name="connsiteX20" fmla="*/ 903889 w 2228193"/>
              <a:gd name="connsiteY20" fmla="*/ 1545021 h 1587063"/>
              <a:gd name="connsiteX21" fmla="*/ 798786 w 2228193"/>
              <a:gd name="connsiteY21" fmla="*/ 1524000 h 1587063"/>
              <a:gd name="connsiteX22" fmla="*/ 641131 w 2228193"/>
              <a:gd name="connsiteY22" fmla="*/ 1439918 h 1587063"/>
              <a:gd name="connsiteX23" fmla="*/ 546537 w 2228193"/>
              <a:gd name="connsiteY23" fmla="*/ 1397876 h 1587063"/>
              <a:gd name="connsiteX24" fmla="*/ 441434 w 2228193"/>
              <a:gd name="connsiteY24" fmla="*/ 1355835 h 1587063"/>
              <a:gd name="connsiteX25" fmla="*/ 304800 w 2228193"/>
              <a:gd name="connsiteY25" fmla="*/ 1250731 h 1587063"/>
              <a:gd name="connsiteX26" fmla="*/ 231227 w 2228193"/>
              <a:gd name="connsiteY26" fmla="*/ 1177159 h 1587063"/>
              <a:gd name="connsiteX27" fmla="*/ 157655 w 2228193"/>
              <a:gd name="connsiteY27" fmla="*/ 1103587 h 1587063"/>
              <a:gd name="connsiteX28" fmla="*/ 21020 w 2228193"/>
              <a:gd name="connsiteY28" fmla="*/ 998483 h 1587063"/>
              <a:gd name="connsiteX29" fmla="*/ 0 w 2228193"/>
              <a:gd name="connsiteY29" fmla="*/ 945931 h 158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28193" h="1587063">
                <a:moveTo>
                  <a:pt x="0" y="945931"/>
                </a:moveTo>
                <a:lnTo>
                  <a:pt x="1114096" y="0"/>
                </a:lnTo>
                <a:lnTo>
                  <a:pt x="1177158" y="52552"/>
                </a:lnTo>
                <a:lnTo>
                  <a:pt x="1198179" y="63063"/>
                </a:lnTo>
                <a:lnTo>
                  <a:pt x="1250731" y="73573"/>
                </a:lnTo>
                <a:lnTo>
                  <a:pt x="1334813" y="94594"/>
                </a:lnTo>
                <a:lnTo>
                  <a:pt x="1429406" y="94594"/>
                </a:lnTo>
                <a:lnTo>
                  <a:pt x="1481958" y="63063"/>
                </a:lnTo>
                <a:lnTo>
                  <a:pt x="2228193" y="1366345"/>
                </a:lnTo>
                <a:lnTo>
                  <a:pt x="2186151" y="1397876"/>
                </a:lnTo>
                <a:lnTo>
                  <a:pt x="2123089" y="1418897"/>
                </a:lnTo>
                <a:lnTo>
                  <a:pt x="2060027" y="1450428"/>
                </a:lnTo>
                <a:lnTo>
                  <a:pt x="2060027" y="1450428"/>
                </a:lnTo>
                <a:lnTo>
                  <a:pt x="1839310" y="1513490"/>
                </a:lnTo>
                <a:lnTo>
                  <a:pt x="1660634" y="1566042"/>
                </a:lnTo>
                <a:lnTo>
                  <a:pt x="1576551" y="1566042"/>
                </a:lnTo>
                <a:lnTo>
                  <a:pt x="1481958" y="1576552"/>
                </a:lnTo>
                <a:lnTo>
                  <a:pt x="1481958" y="1576552"/>
                </a:lnTo>
                <a:lnTo>
                  <a:pt x="1345324" y="1587063"/>
                </a:lnTo>
                <a:lnTo>
                  <a:pt x="1124606" y="1576552"/>
                </a:lnTo>
                <a:lnTo>
                  <a:pt x="903889" y="1545021"/>
                </a:lnTo>
                <a:lnTo>
                  <a:pt x="798786" y="1524000"/>
                </a:lnTo>
                <a:lnTo>
                  <a:pt x="641131" y="1439918"/>
                </a:lnTo>
                <a:lnTo>
                  <a:pt x="546537" y="1397876"/>
                </a:lnTo>
                <a:lnTo>
                  <a:pt x="441434" y="1355835"/>
                </a:lnTo>
                <a:lnTo>
                  <a:pt x="304800" y="1250731"/>
                </a:lnTo>
                <a:lnTo>
                  <a:pt x="231227" y="1177159"/>
                </a:lnTo>
                <a:lnTo>
                  <a:pt x="157655" y="1103587"/>
                </a:lnTo>
                <a:lnTo>
                  <a:pt x="21020" y="998483"/>
                </a:lnTo>
                <a:lnTo>
                  <a:pt x="0" y="945931"/>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Freeform 16"/>
          <p:cNvSpPr/>
          <p:nvPr/>
        </p:nvSpPr>
        <p:spPr>
          <a:xfrm>
            <a:off x="4583235" y="1988840"/>
            <a:ext cx="1356917" cy="936103"/>
          </a:xfrm>
          <a:custGeom>
            <a:avLst/>
            <a:gdLst>
              <a:gd name="connsiteX0" fmla="*/ 0 w 2228193"/>
              <a:gd name="connsiteY0" fmla="*/ 945931 h 1587063"/>
              <a:gd name="connsiteX1" fmla="*/ 1114096 w 2228193"/>
              <a:gd name="connsiteY1" fmla="*/ 0 h 1587063"/>
              <a:gd name="connsiteX2" fmla="*/ 1177158 w 2228193"/>
              <a:gd name="connsiteY2" fmla="*/ 52552 h 1587063"/>
              <a:gd name="connsiteX3" fmla="*/ 1198179 w 2228193"/>
              <a:gd name="connsiteY3" fmla="*/ 63063 h 1587063"/>
              <a:gd name="connsiteX4" fmla="*/ 1250731 w 2228193"/>
              <a:gd name="connsiteY4" fmla="*/ 73573 h 1587063"/>
              <a:gd name="connsiteX5" fmla="*/ 1334813 w 2228193"/>
              <a:gd name="connsiteY5" fmla="*/ 94594 h 1587063"/>
              <a:gd name="connsiteX6" fmla="*/ 1429406 w 2228193"/>
              <a:gd name="connsiteY6" fmla="*/ 94594 h 1587063"/>
              <a:gd name="connsiteX7" fmla="*/ 1481958 w 2228193"/>
              <a:gd name="connsiteY7" fmla="*/ 63063 h 1587063"/>
              <a:gd name="connsiteX8" fmla="*/ 2228193 w 2228193"/>
              <a:gd name="connsiteY8" fmla="*/ 1366345 h 1587063"/>
              <a:gd name="connsiteX9" fmla="*/ 2186151 w 2228193"/>
              <a:gd name="connsiteY9" fmla="*/ 1397876 h 1587063"/>
              <a:gd name="connsiteX10" fmla="*/ 2123089 w 2228193"/>
              <a:gd name="connsiteY10" fmla="*/ 1418897 h 1587063"/>
              <a:gd name="connsiteX11" fmla="*/ 2060027 w 2228193"/>
              <a:gd name="connsiteY11" fmla="*/ 1450428 h 1587063"/>
              <a:gd name="connsiteX12" fmla="*/ 2060027 w 2228193"/>
              <a:gd name="connsiteY12" fmla="*/ 1450428 h 1587063"/>
              <a:gd name="connsiteX13" fmla="*/ 1839310 w 2228193"/>
              <a:gd name="connsiteY13" fmla="*/ 1513490 h 1587063"/>
              <a:gd name="connsiteX14" fmla="*/ 1660634 w 2228193"/>
              <a:gd name="connsiteY14" fmla="*/ 1566042 h 1587063"/>
              <a:gd name="connsiteX15" fmla="*/ 1576551 w 2228193"/>
              <a:gd name="connsiteY15" fmla="*/ 1566042 h 1587063"/>
              <a:gd name="connsiteX16" fmla="*/ 1481958 w 2228193"/>
              <a:gd name="connsiteY16" fmla="*/ 1576552 h 1587063"/>
              <a:gd name="connsiteX17" fmla="*/ 1481958 w 2228193"/>
              <a:gd name="connsiteY17" fmla="*/ 1576552 h 1587063"/>
              <a:gd name="connsiteX18" fmla="*/ 1345324 w 2228193"/>
              <a:gd name="connsiteY18" fmla="*/ 1587063 h 1587063"/>
              <a:gd name="connsiteX19" fmla="*/ 1124606 w 2228193"/>
              <a:gd name="connsiteY19" fmla="*/ 1576552 h 1587063"/>
              <a:gd name="connsiteX20" fmla="*/ 903889 w 2228193"/>
              <a:gd name="connsiteY20" fmla="*/ 1545021 h 1587063"/>
              <a:gd name="connsiteX21" fmla="*/ 798786 w 2228193"/>
              <a:gd name="connsiteY21" fmla="*/ 1524000 h 1587063"/>
              <a:gd name="connsiteX22" fmla="*/ 641131 w 2228193"/>
              <a:gd name="connsiteY22" fmla="*/ 1439918 h 1587063"/>
              <a:gd name="connsiteX23" fmla="*/ 546537 w 2228193"/>
              <a:gd name="connsiteY23" fmla="*/ 1397876 h 1587063"/>
              <a:gd name="connsiteX24" fmla="*/ 441434 w 2228193"/>
              <a:gd name="connsiteY24" fmla="*/ 1355835 h 1587063"/>
              <a:gd name="connsiteX25" fmla="*/ 304800 w 2228193"/>
              <a:gd name="connsiteY25" fmla="*/ 1250731 h 1587063"/>
              <a:gd name="connsiteX26" fmla="*/ 231227 w 2228193"/>
              <a:gd name="connsiteY26" fmla="*/ 1177159 h 1587063"/>
              <a:gd name="connsiteX27" fmla="*/ 157655 w 2228193"/>
              <a:gd name="connsiteY27" fmla="*/ 1103587 h 1587063"/>
              <a:gd name="connsiteX28" fmla="*/ 21020 w 2228193"/>
              <a:gd name="connsiteY28" fmla="*/ 998483 h 1587063"/>
              <a:gd name="connsiteX29" fmla="*/ 0 w 2228193"/>
              <a:gd name="connsiteY29" fmla="*/ 945931 h 158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28193" h="1587063">
                <a:moveTo>
                  <a:pt x="0" y="945931"/>
                </a:moveTo>
                <a:lnTo>
                  <a:pt x="1114096" y="0"/>
                </a:lnTo>
                <a:lnTo>
                  <a:pt x="1177158" y="52552"/>
                </a:lnTo>
                <a:lnTo>
                  <a:pt x="1198179" y="63063"/>
                </a:lnTo>
                <a:lnTo>
                  <a:pt x="1250731" y="73573"/>
                </a:lnTo>
                <a:lnTo>
                  <a:pt x="1334813" y="94594"/>
                </a:lnTo>
                <a:lnTo>
                  <a:pt x="1429406" y="94594"/>
                </a:lnTo>
                <a:lnTo>
                  <a:pt x="1481958" y="63063"/>
                </a:lnTo>
                <a:lnTo>
                  <a:pt x="2228193" y="1366345"/>
                </a:lnTo>
                <a:lnTo>
                  <a:pt x="2186151" y="1397876"/>
                </a:lnTo>
                <a:lnTo>
                  <a:pt x="2123089" y="1418897"/>
                </a:lnTo>
                <a:lnTo>
                  <a:pt x="2060027" y="1450428"/>
                </a:lnTo>
                <a:lnTo>
                  <a:pt x="2060027" y="1450428"/>
                </a:lnTo>
                <a:lnTo>
                  <a:pt x="1839310" y="1513490"/>
                </a:lnTo>
                <a:lnTo>
                  <a:pt x="1660634" y="1566042"/>
                </a:lnTo>
                <a:lnTo>
                  <a:pt x="1576551" y="1566042"/>
                </a:lnTo>
                <a:lnTo>
                  <a:pt x="1481958" y="1576552"/>
                </a:lnTo>
                <a:lnTo>
                  <a:pt x="1481958" y="1576552"/>
                </a:lnTo>
                <a:lnTo>
                  <a:pt x="1345324" y="1587063"/>
                </a:lnTo>
                <a:lnTo>
                  <a:pt x="1124606" y="1576552"/>
                </a:lnTo>
                <a:lnTo>
                  <a:pt x="903889" y="1545021"/>
                </a:lnTo>
                <a:lnTo>
                  <a:pt x="798786" y="1524000"/>
                </a:lnTo>
                <a:lnTo>
                  <a:pt x="641131" y="1439918"/>
                </a:lnTo>
                <a:lnTo>
                  <a:pt x="546537" y="1397876"/>
                </a:lnTo>
                <a:lnTo>
                  <a:pt x="441434" y="1355835"/>
                </a:lnTo>
                <a:lnTo>
                  <a:pt x="304800" y="1250731"/>
                </a:lnTo>
                <a:lnTo>
                  <a:pt x="231227" y="1177159"/>
                </a:lnTo>
                <a:lnTo>
                  <a:pt x="157655" y="1103587"/>
                </a:lnTo>
                <a:lnTo>
                  <a:pt x="21020" y="998483"/>
                </a:lnTo>
                <a:lnTo>
                  <a:pt x="0" y="945931"/>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34995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332" y="76482"/>
            <a:ext cx="3984295" cy="356854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9760" t="12201" r="20705" b="9501"/>
          <a:stretch/>
        </p:blipFill>
        <p:spPr>
          <a:xfrm>
            <a:off x="190798" y="378479"/>
            <a:ext cx="3157066" cy="2906505"/>
          </a:xfrm>
          <a:prstGeom prst="rect">
            <a:avLst/>
          </a:prstGeom>
        </p:spPr>
      </p:pic>
      <p:pic>
        <p:nvPicPr>
          <p:cNvPr id="21" name="Picture 20"/>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108000"/>
                    </a14:imgEffect>
                    <a14:imgEffect>
                      <a14:brightnessContrast bright="-4000" contrast="100000"/>
                    </a14:imgEffect>
                  </a14:imgLayer>
                </a14:imgProps>
              </a:ext>
              <a:ext uri="{28A0092B-C50C-407E-A947-70E740481C1C}">
                <a14:useLocalDpi xmlns:a14="http://schemas.microsoft.com/office/drawing/2010/main" val="0"/>
              </a:ext>
            </a:extLst>
          </a:blip>
          <a:stretch/>
        </p:blipFill>
        <p:spPr>
          <a:xfrm>
            <a:off x="-590004" y="57373"/>
            <a:ext cx="4785645" cy="3509116"/>
          </a:xfrm>
          <a:prstGeom prst="rect">
            <a:avLst/>
          </a:prstGeom>
        </p:spPr>
      </p:pic>
      <p:sp>
        <p:nvSpPr>
          <p:cNvPr id="4" name="Slide Number Placeholder 3"/>
          <p:cNvSpPr>
            <a:spLocks noGrp="1"/>
          </p:cNvSpPr>
          <p:nvPr>
            <p:ph type="sldNum" sz="quarter" idx="12"/>
          </p:nvPr>
        </p:nvSpPr>
        <p:spPr/>
        <p:txBody>
          <a:bodyPr/>
          <a:lstStyle/>
          <a:p>
            <a:fld id="{ECDA1878-C850-4409-A8AC-EFBCF45E8D4A}" type="slidenum">
              <a:rPr lang="en-CA" smtClean="0"/>
              <a:t>9</a:t>
            </a:fld>
            <a:endParaRPr lang="en-CA"/>
          </a:p>
        </p:txBody>
      </p:sp>
      <p:sp>
        <p:nvSpPr>
          <p:cNvPr id="9" name="AutoShape 2" descr="https://www.wmolc.org/modules/data/plot/autograds4/download_PMME.php?filename=data/PMME205.211.133.12864785.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1" name="AutoShape 4" descr="https://www.wmolc.org/modules/data/plot/autograds4/download_PMME.php?filename=data/PMME205.211.133.12864785.gif"/>
          <p:cNvSpPr>
            <a:spLocks noChangeAspect="1" noChangeArrowheads="1"/>
          </p:cNvSpPr>
          <p:nvPr/>
        </p:nvSpPr>
        <p:spPr bwMode="auto">
          <a:xfrm>
            <a:off x="307975" y="2297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8" name="TextBox 17"/>
          <p:cNvSpPr txBox="1"/>
          <p:nvPr/>
        </p:nvSpPr>
        <p:spPr>
          <a:xfrm>
            <a:off x="146634" y="4554"/>
            <a:ext cx="2859822" cy="400110"/>
          </a:xfrm>
          <a:prstGeom prst="rect">
            <a:avLst/>
          </a:prstGeom>
          <a:noFill/>
        </p:spPr>
        <p:txBody>
          <a:bodyPr wrap="none" rtlCol="0">
            <a:spAutoFit/>
          </a:bodyPr>
          <a:lstStyle/>
          <a:p>
            <a:pPr algn="ctr"/>
            <a:r>
              <a:rPr lang="en-CA" sz="2000" dirty="0" smtClean="0"/>
              <a:t>Forecast, temp FMA 2020</a:t>
            </a:r>
            <a:endParaRPr lang="en-CA" sz="2000" dirty="0"/>
          </a:p>
        </p:txBody>
      </p:sp>
      <p:sp>
        <p:nvSpPr>
          <p:cNvPr id="20" name="TextBox 19"/>
          <p:cNvSpPr txBox="1"/>
          <p:nvPr/>
        </p:nvSpPr>
        <p:spPr>
          <a:xfrm>
            <a:off x="7452320" y="88481"/>
            <a:ext cx="1790362" cy="830997"/>
          </a:xfrm>
          <a:prstGeom prst="rect">
            <a:avLst/>
          </a:prstGeom>
          <a:noFill/>
        </p:spPr>
        <p:txBody>
          <a:bodyPr wrap="none" rtlCol="0">
            <a:spAutoFit/>
          </a:bodyPr>
          <a:lstStyle/>
          <a:p>
            <a:pPr algn="ctr"/>
            <a:r>
              <a:rPr lang="en-CA" sz="2400" dirty="0" smtClean="0"/>
              <a:t>Verification </a:t>
            </a:r>
          </a:p>
          <a:p>
            <a:pPr algn="ctr"/>
            <a:r>
              <a:rPr lang="en-CA" sz="2400" dirty="0" smtClean="0"/>
              <a:t>Temperature</a:t>
            </a:r>
            <a:endParaRPr lang="en-CA" sz="2400" dirty="0"/>
          </a:p>
        </p:txBody>
      </p:sp>
      <p:graphicFrame>
        <p:nvGraphicFramePr>
          <p:cNvPr id="16" name="Table 15"/>
          <p:cNvGraphicFramePr>
            <a:graphicFrameLocks noGrp="1"/>
          </p:cNvGraphicFramePr>
          <p:nvPr>
            <p:extLst>
              <p:ext uri="{D42A27DB-BD31-4B8C-83A1-F6EECF244321}">
                <p14:modId xmlns:p14="http://schemas.microsoft.com/office/powerpoint/2010/main" val="1183354558"/>
              </p:ext>
            </p:extLst>
          </p:nvPr>
        </p:nvGraphicFramePr>
        <p:xfrm>
          <a:off x="20675" y="3585653"/>
          <a:ext cx="8136904" cy="3187832"/>
        </p:xfrm>
        <a:graphic>
          <a:graphicData uri="http://schemas.openxmlformats.org/drawingml/2006/table">
            <a:tbl>
              <a:tblPr firstRow="1" bandRow="1">
                <a:tableStyleId>{5C22544A-7EE6-4342-B048-85BDC9FD1C3A}</a:tableStyleId>
              </a:tblPr>
              <a:tblGrid>
                <a:gridCol w="1284382">
                  <a:extLst>
                    <a:ext uri="{9D8B030D-6E8A-4147-A177-3AD203B41FA5}">
                      <a16:colId xmlns:a16="http://schemas.microsoft.com/office/drawing/2014/main" val="2728667044"/>
                    </a:ext>
                  </a:extLst>
                </a:gridCol>
                <a:gridCol w="2376106">
                  <a:extLst>
                    <a:ext uri="{9D8B030D-6E8A-4147-A177-3AD203B41FA5}">
                      <a16:colId xmlns:a16="http://schemas.microsoft.com/office/drawing/2014/main" val="791548557"/>
                    </a:ext>
                  </a:extLst>
                </a:gridCol>
                <a:gridCol w="3082516">
                  <a:extLst>
                    <a:ext uri="{9D8B030D-6E8A-4147-A177-3AD203B41FA5}">
                      <a16:colId xmlns:a16="http://schemas.microsoft.com/office/drawing/2014/main" val="118705250"/>
                    </a:ext>
                  </a:extLst>
                </a:gridCol>
                <a:gridCol w="1393900">
                  <a:extLst>
                    <a:ext uri="{9D8B030D-6E8A-4147-A177-3AD203B41FA5}">
                      <a16:colId xmlns:a16="http://schemas.microsoft.com/office/drawing/2014/main" val="1937452192"/>
                    </a:ext>
                  </a:extLst>
                </a:gridCol>
              </a:tblGrid>
              <a:tr h="438818">
                <a:tc>
                  <a:txBody>
                    <a:bodyPr/>
                    <a:lstStyle/>
                    <a:p>
                      <a:r>
                        <a:rPr lang="en-CA" sz="1400" dirty="0" err="1" smtClean="0"/>
                        <a:t>Verif</a:t>
                      </a:r>
                      <a:r>
                        <a:rPr lang="en-CA" sz="1400" dirty="0" smtClean="0"/>
                        <a:t>:</a:t>
                      </a:r>
                      <a:endParaRPr lang="en-CA" sz="1400" dirty="0"/>
                    </a:p>
                  </a:txBody>
                  <a:tcPr/>
                </a:tc>
                <a:tc>
                  <a:txBody>
                    <a:bodyPr/>
                    <a:lstStyle/>
                    <a:p>
                      <a:r>
                        <a:rPr lang="en-CA" sz="1400" dirty="0" smtClean="0"/>
                        <a:t>Forecast</a:t>
                      </a:r>
                      <a:endParaRPr lang="en-CA" sz="1400" dirty="0"/>
                    </a:p>
                  </a:txBody>
                  <a:tcPr/>
                </a:tc>
                <a:tc>
                  <a:txBody>
                    <a:bodyPr/>
                    <a:lstStyle/>
                    <a:p>
                      <a:r>
                        <a:rPr lang="en-CA" sz="1400" dirty="0" smtClean="0"/>
                        <a:t>CFS Reanalysis</a:t>
                      </a:r>
                      <a:endParaRPr lang="en-CA" sz="1400" dirty="0"/>
                    </a:p>
                  </a:txBody>
                  <a:tcPr/>
                </a:tc>
                <a:tc>
                  <a:txBody>
                    <a:bodyPr/>
                    <a:lstStyle/>
                    <a:p>
                      <a:r>
                        <a:rPr lang="en-CA" sz="1400" dirty="0" smtClean="0"/>
                        <a:t>Subj.</a:t>
                      </a:r>
                      <a:r>
                        <a:rPr lang="en-CA" sz="1400" baseline="0" dirty="0" smtClean="0"/>
                        <a:t> </a:t>
                      </a:r>
                      <a:r>
                        <a:rPr lang="en-CA" sz="1400" dirty="0" smtClean="0"/>
                        <a:t>Result </a:t>
                      </a:r>
                      <a:endParaRPr lang="en-CA" sz="1400" dirty="0"/>
                    </a:p>
                  </a:txBody>
                  <a:tcPr/>
                </a:tc>
                <a:extLst>
                  <a:ext uri="{0D108BD9-81ED-4DB2-BD59-A6C34878D82A}">
                    <a16:rowId xmlns:a16="http://schemas.microsoft.com/office/drawing/2014/main" val="3610305654"/>
                  </a:ext>
                </a:extLst>
              </a:tr>
              <a:tr h="438818">
                <a:tc>
                  <a:txBody>
                    <a:bodyPr/>
                    <a:lstStyle/>
                    <a:p>
                      <a:r>
                        <a:rPr lang="en-CA" sz="1400" b="0" dirty="0" smtClean="0"/>
                        <a:t>Alaska, W. Can</a:t>
                      </a:r>
                      <a:endParaRPr lang="en-CA" sz="1400" b="0" dirty="0"/>
                    </a:p>
                  </a:txBody>
                  <a:tcPr/>
                </a:tc>
                <a:tc>
                  <a:txBody>
                    <a:bodyPr/>
                    <a:lstStyle/>
                    <a:p>
                      <a:r>
                        <a:rPr lang="en-CA" sz="1400" b="0" dirty="0" smtClean="0"/>
                        <a:t>Above normal</a:t>
                      </a:r>
                      <a:endParaRPr lang="en-CA" sz="1400" b="0" dirty="0"/>
                    </a:p>
                  </a:txBody>
                  <a:tcPr/>
                </a:tc>
                <a:tc>
                  <a:txBody>
                    <a:bodyPr/>
                    <a:lstStyle/>
                    <a:p>
                      <a:r>
                        <a:rPr lang="en-CA" sz="1400" b="0" dirty="0" smtClean="0"/>
                        <a:t>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441113719"/>
                  </a:ext>
                </a:extLst>
              </a:tr>
              <a:tr h="438818">
                <a:tc>
                  <a:txBody>
                    <a:bodyPr/>
                    <a:lstStyle/>
                    <a:p>
                      <a:r>
                        <a:rPr lang="en-CA" sz="1400" b="0" dirty="0" smtClean="0"/>
                        <a:t>E. Canada</a:t>
                      </a:r>
                      <a:endParaRPr lang="en-CA" sz="1400" b="0" dirty="0"/>
                    </a:p>
                  </a:txBody>
                  <a:tcPr/>
                </a:tc>
                <a:tc>
                  <a:txBody>
                    <a:bodyPr/>
                    <a:lstStyle/>
                    <a:p>
                      <a:r>
                        <a:rPr lang="en-CA" sz="1400" b="0" dirty="0" smtClean="0"/>
                        <a:t>Mostly above normal</a:t>
                      </a:r>
                      <a:endParaRPr lang="en-CA" sz="1400" b="0" dirty="0"/>
                    </a:p>
                  </a:txBody>
                  <a:tcPr/>
                </a:tc>
                <a:tc>
                  <a:txBody>
                    <a:bodyPr/>
                    <a:lstStyle/>
                    <a:p>
                      <a:r>
                        <a:rPr lang="en-CA" sz="1400" b="0" dirty="0" smtClean="0"/>
                        <a:t>Mostly near normal</a:t>
                      </a:r>
                      <a:endParaRPr lang="en-CA" sz="1400" b="0" dirty="0"/>
                    </a:p>
                  </a:txBody>
                  <a:tcPr/>
                </a:tc>
                <a:tc>
                  <a:txBody>
                    <a:bodyPr/>
                    <a:lstStyle/>
                    <a:p>
                      <a:r>
                        <a:rPr lang="en-CA" sz="1400" b="0" dirty="0" smtClean="0"/>
                        <a:t>miss</a:t>
                      </a:r>
                      <a:endParaRPr lang="en-CA" sz="1400" b="0" dirty="0"/>
                    </a:p>
                  </a:txBody>
                  <a:tcPr/>
                </a:tc>
                <a:extLst>
                  <a:ext uri="{0D108BD9-81ED-4DB2-BD59-A6C34878D82A}">
                    <a16:rowId xmlns:a16="http://schemas.microsoft.com/office/drawing/2014/main" val="3348256647"/>
                  </a:ext>
                </a:extLst>
              </a:tr>
              <a:tr h="258128">
                <a:tc>
                  <a:txBody>
                    <a:bodyPr/>
                    <a:lstStyle/>
                    <a:p>
                      <a:r>
                        <a:rPr lang="en-CA" sz="1400" dirty="0" smtClean="0"/>
                        <a:t>N. Atlantic</a:t>
                      </a:r>
                      <a:endParaRPr lang="en-CA" sz="1400" dirty="0"/>
                    </a:p>
                  </a:txBody>
                  <a:tcPr/>
                </a:tc>
                <a:tc>
                  <a:txBody>
                    <a:bodyPr/>
                    <a:lstStyle/>
                    <a:p>
                      <a:r>
                        <a:rPr lang="en-CA" sz="1400" b="0" baseline="0" dirty="0" smtClean="0"/>
                        <a:t>Equal chance over east, a</a:t>
                      </a:r>
                      <a:r>
                        <a:rPr lang="en-CA" sz="1400" b="0" dirty="0" smtClean="0"/>
                        <a:t>bove normal over Scand. and Island</a:t>
                      </a:r>
                      <a:endParaRPr lang="en-CA" sz="1400" b="0" dirty="0"/>
                    </a:p>
                  </a:txBody>
                  <a:tcPr/>
                </a:tc>
                <a:tc>
                  <a:txBody>
                    <a:bodyPr/>
                    <a:lstStyle/>
                    <a:p>
                      <a:r>
                        <a:rPr lang="en-CA" sz="1400" b="0" dirty="0" smtClean="0"/>
                        <a:t>Above</a:t>
                      </a:r>
                      <a:r>
                        <a:rPr lang="en-CA" sz="1400" b="0" baseline="0" dirty="0" smtClean="0"/>
                        <a:t> over Scandinavia, near norm over Island</a:t>
                      </a:r>
                      <a:endParaRPr lang="en-CA" sz="1400" b="0" dirty="0"/>
                    </a:p>
                  </a:txBody>
                  <a:tcPr/>
                </a:tc>
                <a:tc>
                  <a:txBody>
                    <a:bodyPr/>
                    <a:lstStyle/>
                    <a:p>
                      <a:r>
                        <a:rPr lang="en-CA" sz="1400" b="0" dirty="0" smtClean="0"/>
                        <a:t>30% hit, 70miss</a:t>
                      </a:r>
                    </a:p>
                  </a:txBody>
                  <a:tcPr/>
                </a:tc>
                <a:extLst>
                  <a:ext uri="{0D108BD9-81ED-4DB2-BD59-A6C34878D82A}">
                    <a16:rowId xmlns:a16="http://schemas.microsoft.com/office/drawing/2014/main" val="1617820404"/>
                  </a:ext>
                </a:extLst>
              </a:tr>
              <a:tr h="258128">
                <a:tc>
                  <a:txBody>
                    <a:bodyPr/>
                    <a:lstStyle/>
                    <a:p>
                      <a:r>
                        <a:rPr lang="en-CA" sz="1400" b="1" dirty="0" smtClean="0"/>
                        <a:t>European</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Above normal</a:t>
                      </a:r>
                      <a:endParaRPr lang="en-CA" sz="1400" b="1" dirty="0"/>
                    </a:p>
                  </a:txBody>
                  <a:tcPr/>
                </a:tc>
                <a:tc>
                  <a:txBody>
                    <a:bodyPr/>
                    <a:lstStyle/>
                    <a:p>
                      <a:r>
                        <a:rPr lang="en-CA" sz="1400" b="1" dirty="0" smtClean="0"/>
                        <a:t>hit</a:t>
                      </a:r>
                    </a:p>
                  </a:txBody>
                  <a:tcPr/>
                </a:tc>
                <a:extLst>
                  <a:ext uri="{0D108BD9-81ED-4DB2-BD59-A6C34878D82A}">
                    <a16:rowId xmlns:a16="http://schemas.microsoft.com/office/drawing/2014/main" val="1641945776"/>
                  </a:ext>
                </a:extLst>
              </a:tr>
              <a:tr h="438818">
                <a:tc>
                  <a:txBody>
                    <a:bodyPr/>
                    <a:lstStyle/>
                    <a:p>
                      <a:r>
                        <a:rPr lang="en-CA" sz="1400" dirty="0" smtClean="0"/>
                        <a:t>W.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94540054"/>
                  </a:ext>
                </a:extLst>
              </a:tr>
              <a:tr h="258128">
                <a:tc>
                  <a:txBody>
                    <a:bodyPr/>
                    <a:lstStyle/>
                    <a:p>
                      <a:r>
                        <a:rPr lang="en-CA" sz="1400" dirty="0" smtClean="0"/>
                        <a:t>E. Siberia</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2318431624"/>
                  </a:ext>
                </a:extLst>
              </a:tr>
              <a:tr h="258128">
                <a:tc>
                  <a:txBody>
                    <a:bodyPr/>
                    <a:lstStyle/>
                    <a:p>
                      <a:r>
                        <a:rPr lang="en-CA" sz="1400" dirty="0" smtClean="0"/>
                        <a:t>Chukchi</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smtClean="0"/>
                    </a:p>
                  </a:txBody>
                  <a:tcPr/>
                </a:tc>
                <a:extLst>
                  <a:ext uri="{0D108BD9-81ED-4DB2-BD59-A6C34878D82A}">
                    <a16:rowId xmlns:a16="http://schemas.microsoft.com/office/drawing/2014/main" val="3329630219"/>
                  </a:ext>
                </a:extLst>
              </a:tr>
            </a:tbl>
          </a:graphicData>
        </a:graphic>
      </p:graphicFrame>
      <p:sp>
        <p:nvSpPr>
          <p:cNvPr id="13" name="Freeform 12"/>
          <p:cNvSpPr/>
          <p:nvPr/>
        </p:nvSpPr>
        <p:spPr>
          <a:xfrm>
            <a:off x="1929106" y="1844825"/>
            <a:ext cx="821292" cy="936104"/>
          </a:xfrm>
          <a:custGeom>
            <a:avLst/>
            <a:gdLst>
              <a:gd name="connsiteX0" fmla="*/ 714704 w 1387366"/>
              <a:gd name="connsiteY0" fmla="*/ 1366345 h 1366345"/>
              <a:gd name="connsiteX1" fmla="*/ 0 w 1387366"/>
              <a:gd name="connsiteY1" fmla="*/ 84083 h 1366345"/>
              <a:gd name="connsiteX2" fmla="*/ 42042 w 1387366"/>
              <a:gd name="connsiteY2" fmla="*/ 42042 h 1366345"/>
              <a:gd name="connsiteX3" fmla="*/ 84083 w 1387366"/>
              <a:gd name="connsiteY3" fmla="*/ 21021 h 1366345"/>
              <a:gd name="connsiteX4" fmla="*/ 105104 w 1387366"/>
              <a:gd name="connsiteY4" fmla="*/ 0 h 1366345"/>
              <a:gd name="connsiteX5" fmla="*/ 1387366 w 1387366"/>
              <a:gd name="connsiteY5" fmla="*/ 756745 h 1366345"/>
              <a:gd name="connsiteX6" fmla="*/ 1345324 w 1387366"/>
              <a:gd name="connsiteY6" fmla="*/ 840828 h 1366345"/>
              <a:gd name="connsiteX7" fmla="*/ 1313793 w 1387366"/>
              <a:gd name="connsiteY7" fmla="*/ 914400 h 1366345"/>
              <a:gd name="connsiteX8" fmla="*/ 1219200 w 1387366"/>
              <a:gd name="connsiteY8" fmla="*/ 1008994 h 1366345"/>
              <a:gd name="connsiteX9" fmla="*/ 1187669 w 1387366"/>
              <a:gd name="connsiteY9" fmla="*/ 1072056 h 1366345"/>
              <a:gd name="connsiteX10" fmla="*/ 1103586 w 1387366"/>
              <a:gd name="connsiteY10" fmla="*/ 1124607 h 1366345"/>
              <a:gd name="connsiteX11" fmla="*/ 1008993 w 1387366"/>
              <a:gd name="connsiteY11" fmla="*/ 1187669 h 1366345"/>
              <a:gd name="connsiteX12" fmla="*/ 945931 w 1387366"/>
              <a:gd name="connsiteY12" fmla="*/ 1240221 h 1366345"/>
              <a:gd name="connsiteX13" fmla="*/ 830317 w 1387366"/>
              <a:gd name="connsiteY13" fmla="*/ 1345325 h 1366345"/>
              <a:gd name="connsiteX14" fmla="*/ 714704 w 1387366"/>
              <a:gd name="connsiteY14" fmla="*/ 1366345 h 13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7366" h="1366345">
                <a:moveTo>
                  <a:pt x="714704" y="1366345"/>
                </a:moveTo>
                <a:lnTo>
                  <a:pt x="0" y="84083"/>
                </a:lnTo>
                <a:lnTo>
                  <a:pt x="42042" y="42042"/>
                </a:lnTo>
                <a:lnTo>
                  <a:pt x="84083" y="21021"/>
                </a:lnTo>
                <a:lnTo>
                  <a:pt x="105104" y="0"/>
                </a:lnTo>
                <a:lnTo>
                  <a:pt x="1387366" y="756745"/>
                </a:lnTo>
                <a:lnTo>
                  <a:pt x="1345324" y="840828"/>
                </a:lnTo>
                <a:lnTo>
                  <a:pt x="1313793" y="914400"/>
                </a:lnTo>
                <a:lnTo>
                  <a:pt x="1219200" y="1008994"/>
                </a:lnTo>
                <a:lnTo>
                  <a:pt x="1187669" y="1072056"/>
                </a:lnTo>
                <a:lnTo>
                  <a:pt x="1103586" y="1124607"/>
                </a:lnTo>
                <a:lnTo>
                  <a:pt x="1008993" y="1187669"/>
                </a:lnTo>
                <a:lnTo>
                  <a:pt x="945931" y="1240221"/>
                </a:lnTo>
                <a:lnTo>
                  <a:pt x="830317" y="1345325"/>
                </a:lnTo>
                <a:lnTo>
                  <a:pt x="714704" y="1366345"/>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reeform 13"/>
          <p:cNvSpPr/>
          <p:nvPr/>
        </p:nvSpPr>
        <p:spPr>
          <a:xfrm>
            <a:off x="5508104" y="1916832"/>
            <a:ext cx="821292" cy="936104"/>
          </a:xfrm>
          <a:custGeom>
            <a:avLst/>
            <a:gdLst>
              <a:gd name="connsiteX0" fmla="*/ 714704 w 1387366"/>
              <a:gd name="connsiteY0" fmla="*/ 1366345 h 1366345"/>
              <a:gd name="connsiteX1" fmla="*/ 0 w 1387366"/>
              <a:gd name="connsiteY1" fmla="*/ 84083 h 1366345"/>
              <a:gd name="connsiteX2" fmla="*/ 42042 w 1387366"/>
              <a:gd name="connsiteY2" fmla="*/ 42042 h 1366345"/>
              <a:gd name="connsiteX3" fmla="*/ 84083 w 1387366"/>
              <a:gd name="connsiteY3" fmla="*/ 21021 h 1366345"/>
              <a:gd name="connsiteX4" fmla="*/ 105104 w 1387366"/>
              <a:gd name="connsiteY4" fmla="*/ 0 h 1366345"/>
              <a:gd name="connsiteX5" fmla="*/ 1387366 w 1387366"/>
              <a:gd name="connsiteY5" fmla="*/ 756745 h 1366345"/>
              <a:gd name="connsiteX6" fmla="*/ 1345324 w 1387366"/>
              <a:gd name="connsiteY6" fmla="*/ 840828 h 1366345"/>
              <a:gd name="connsiteX7" fmla="*/ 1313793 w 1387366"/>
              <a:gd name="connsiteY7" fmla="*/ 914400 h 1366345"/>
              <a:gd name="connsiteX8" fmla="*/ 1219200 w 1387366"/>
              <a:gd name="connsiteY8" fmla="*/ 1008994 h 1366345"/>
              <a:gd name="connsiteX9" fmla="*/ 1187669 w 1387366"/>
              <a:gd name="connsiteY9" fmla="*/ 1072056 h 1366345"/>
              <a:gd name="connsiteX10" fmla="*/ 1103586 w 1387366"/>
              <a:gd name="connsiteY10" fmla="*/ 1124607 h 1366345"/>
              <a:gd name="connsiteX11" fmla="*/ 1008993 w 1387366"/>
              <a:gd name="connsiteY11" fmla="*/ 1187669 h 1366345"/>
              <a:gd name="connsiteX12" fmla="*/ 945931 w 1387366"/>
              <a:gd name="connsiteY12" fmla="*/ 1240221 h 1366345"/>
              <a:gd name="connsiteX13" fmla="*/ 830317 w 1387366"/>
              <a:gd name="connsiteY13" fmla="*/ 1345325 h 1366345"/>
              <a:gd name="connsiteX14" fmla="*/ 714704 w 1387366"/>
              <a:gd name="connsiteY14" fmla="*/ 1366345 h 13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7366" h="1366345">
                <a:moveTo>
                  <a:pt x="714704" y="1366345"/>
                </a:moveTo>
                <a:lnTo>
                  <a:pt x="0" y="84083"/>
                </a:lnTo>
                <a:lnTo>
                  <a:pt x="42042" y="42042"/>
                </a:lnTo>
                <a:lnTo>
                  <a:pt x="84083" y="21021"/>
                </a:lnTo>
                <a:lnTo>
                  <a:pt x="105104" y="0"/>
                </a:lnTo>
                <a:lnTo>
                  <a:pt x="1387366" y="756745"/>
                </a:lnTo>
                <a:lnTo>
                  <a:pt x="1345324" y="840828"/>
                </a:lnTo>
                <a:lnTo>
                  <a:pt x="1313793" y="914400"/>
                </a:lnTo>
                <a:lnTo>
                  <a:pt x="1219200" y="1008994"/>
                </a:lnTo>
                <a:lnTo>
                  <a:pt x="1187669" y="1072056"/>
                </a:lnTo>
                <a:lnTo>
                  <a:pt x="1103586" y="1124607"/>
                </a:lnTo>
                <a:lnTo>
                  <a:pt x="1008993" y="1187669"/>
                </a:lnTo>
                <a:lnTo>
                  <a:pt x="945931" y="1240221"/>
                </a:lnTo>
                <a:lnTo>
                  <a:pt x="830317" y="1345325"/>
                </a:lnTo>
                <a:lnTo>
                  <a:pt x="714704" y="1366345"/>
                </a:lnTo>
                <a:close/>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63680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20898</TotalTime>
  <Words>1371</Words>
  <Application>Microsoft Office PowerPoint</Application>
  <PresentationFormat>On-screen Show (4:3)</PresentationFormat>
  <Paragraphs>333</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ACF - 5: Verification of the FMA2020 season ACF - 5: Seasonal forecast for the JJA2020 season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Environment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Markovic,Marko [CMC-Dorval]</dc:creator>
  <cp:lastModifiedBy>Markovic,Marko [CMC-Dorval]</cp:lastModifiedBy>
  <cp:revision>782</cp:revision>
  <dcterms:created xsi:type="dcterms:W3CDTF">2018-04-10T19:09:54Z</dcterms:created>
  <dcterms:modified xsi:type="dcterms:W3CDTF">2020-05-27T18:32:19Z</dcterms:modified>
</cp:coreProperties>
</file>