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bookmarkIdSeed="2">
  <p:sldMasterIdLst>
    <p:sldMasterId id="2147483660" r:id="rId1"/>
  </p:sldMasterIdLst>
  <p:notesMasterIdLst>
    <p:notesMasterId r:id="rId23"/>
  </p:notesMasterIdLst>
  <p:handoutMasterIdLst>
    <p:handoutMasterId r:id="rId24"/>
  </p:handoutMasterIdLst>
  <p:sldIdLst>
    <p:sldId id="256" r:id="rId2"/>
    <p:sldId id="393" r:id="rId3"/>
    <p:sldId id="397" r:id="rId4"/>
    <p:sldId id="395" r:id="rId5"/>
    <p:sldId id="401" r:id="rId6"/>
    <p:sldId id="405" r:id="rId7"/>
    <p:sldId id="406" r:id="rId8"/>
    <p:sldId id="400" r:id="rId9"/>
    <p:sldId id="398" r:id="rId10"/>
    <p:sldId id="415" r:id="rId11"/>
    <p:sldId id="410" r:id="rId12"/>
    <p:sldId id="407" r:id="rId13"/>
    <p:sldId id="409" r:id="rId14"/>
    <p:sldId id="412" r:id="rId15"/>
    <p:sldId id="374" r:id="rId16"/>
    <p:sldId id="349" r:id="rId17"/>
    <p:sldId id="411" r:id="rId18"/>
    <p:sldId id="377" r:id="rId19"/>
    <p:sldId id="375" r:id="rId20"/>
    <p:sldId id="416" r:id="rId21"/>
    <p:sldId id="332" r:id="rId22"/>
  </p:sldIdLst>
  <p:sldSz cx="9144000" cy="6858000" type="screen4x3"/>
  <p:notesSz cx="7010400" cy="9236075"/>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vy,Adrienne [NCR]" initials="A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611C"/>
    <a:srgbClr val="FF00FF"/>
    <a:srgbClr val="5B7B41"/>
    <a:srgbClr val="4E7033"/>
    <a:srgbClr val="0033CC"/>
    <a:srgbClr val="3333CC"/>
    <a:srgbClr val="FF9933"/>
    <a:srgbClr val="006600"/>
    <a:srgbClr val="0000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1342" autoAdjust="0"/>
  </p:normalViewPr>
  <p:slideViewPr>
    <p:cSldViewPr snapToGrid="0">
      <p:cViewPr varScale="1">
        <p:scale>
          <a:sx n="55" d="100"/>
          <a:sy n="55" d="100"/>
        </p:scale>
        <p:origin x="1740"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2358"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a:defRPr sz="1200"/>
            </a:lvl1pPr>
          </a:lstStyle>
          <a:p>
            <a:fld id="{8C28E19F-1D02-412E-9316-1EAD9EE40462}" type="datetimeFigureOut">
              <a:rPr lang="en-US" smtClean="0"/>
              <a:t>5/28/2020</a:t>
            </a:fld>
            <a:endParaRPr lang="en-US" dirty="0"/>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a:defRPr sz="1200"/>
            </a:lvl1pPr>
          </a:lstStyle>
          <a:p>
            <a:fld id="{FDD0922F-BF91-44B7-9905-4229FA73A9BE}" type="slidenum">
              <a:rPr lang="en-US" smtClean="0"/>
              <a:t>‹#›</a:t>
            </a:fld>
            <a:endParaRPr lang="en-US" dirty="0"/>
          </a:p>
        </p:txBody>
      </p:sp>
    </p:spTree>
    <p:extLst>
      <p:ext uri="{BB962C8B-B14F-4D97-AF65-F5344CB8AC3E}">
        <p14:creationId xmlns:p14="http://schemas.microsoft.com/office/powerpoint/2010/main" val="230333294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1804"/>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970938" y="0"/>
            <a:ext cx="3037840" cy="461804"/>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Shape 6"/>
          <p:cNvSpPr txBox="1">
            <a:spLocks noGrp="1"/>
          </p:cNvSpPr>
          <p:nvPr>
            <p:ph type="body" idx="1"/>
          </p:nvPr>
        </p:nvSpPr>
        <p:spPr>
          <a:xfrm>
            <a:off x="701040" y="4387136"/>
            <a:ext cx="5608320" cy="4156234"/>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772669"/>
            <a:ext cx="3037840" cy="461804"/>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970938" y="8772669"/>
            <a:ext cx="3037840" cy="461804"/>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Arial"/>
                <a:ea typeface="Arial"/>
                <a:cs typeface="Arial"/>
                <a:sym typeface="Arial"/>
              </a:rPr>
              <a:t>‹#›</a:t>
            </a:fld>
            <a:endParaRPr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096338666"/>
      </p:ext>
    </p:extLst>
  </p:cSld>
  <p:clrMap bg1="lt1" tx1="dk1" bg2="dk2" tx2="lt2" accent1="accent1" accent2="accent2" accent3="accent3" accent4="accent4" accent5="accent5" accent6="accent6" hlink="hlink" folHlink="folHlink"/>
  <p:hf sldNum="0" hdr="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Shape 53"/>
          <p:cNvSpPr>
            <a:spLocks noGrp="1" noRot="1" noChangeAspect="1"/>
          </p:cNvSpPr>
          <p:nvPr>
            <p:ph type="sldImg" idx="2"/>
          </p:nvPr>
        </p:nvSpPr>
        <p:spPr>
          <a:xfrm>
            <a:off x="1195388" y="692150"/>
            <a:ext cx="4619625" cy="3463925"/>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 name="Notes Placeholder 1"/>
          <p:cNvSpPr>
            <a:spLocks noGrp="1"/>
          </p:cNvSpPr>
          <p:nvPr>
            <p:ph type="body" idx="10"/>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extLst>
      <p:ext uri="{BB962C8B-B14F-4D97-AF65-F5344CB8AC3E}">
        <p14:creationId xmlns:p14="http://schemas.microsoft.com/office/powerpoint/2010/main" val="3085960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r>
              <a:rPr lang="en-US" sz="1200" b="0" i="0" u="none" strike="noStrike" cap="none" dirty="0">
                <a:solidFill>
                  <a:schemeClr val="dk1"/>
                </a:solidFill>
                <a:effectLst/>
                <a:latin typeface="Arial"/>
                <a:ea typeface="Arial"/>
                <a:cs typeface="Arial"/>
                <a:sym typeface="Arial"/>
              </a:rPr>
              <a:t>“The Bering Sea ice break-up on the slide is already out of date: daily Bering Sea ice extent has been below 1981-2010 average since early March and is currently at about 75% of the 30-year median for this date. By the time of ACF-5, there is likely to be only limited ice remaining in the Bering Sea</a:t>
            </a:r>
            <a:r>
              <a:rPr lang="en-US" sz="1200" b="0" i="0" u="none" strike="noStrike" cap="none" baseline="0" dirty="0">
                <a:solidFill>
                  <a:schemeClr val="dk1"/>
                </a:solidFill>
                <a:effectLst/>
                <a:latin typeface="Arial"/>
                <a:ea typeface="Arial"/>
                <a:cs typeface="Arial"/>
                <a:sym typeface="Arial"/>
              </a:rPr>
              <a:t> by late May</a:t>
            </a:r>
            <a:endParaRPr lang="en-US" dirty="0"/>
          </a:p>
        </p:txBody>
      </p:sp>
    </p:spTree>
    <p:extLst>
      <p:ext uri="{BB962C8B-B14F-4D97-AF65-F5344CB8AC3E}">
        <p14:creationId xmlns:p14="http://schemas.microsoft.com/office/powerpoint/2010/main" val="1653598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7881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CA" dirty="0"/>
              <a:t>Barents</a:t>
            </a:r>
            <a:r>
              <a:rPr lang="en-CA" baseline="0" dirty="0"/>
              <a:t> </a:t>
            </a:r>
            <a:r>
              <a:rPr lang="en-US" sz="1200" b="0" i="0" u="none" strike="noStrike" cap="none" dirty="0">
                <a:solidFill>
                  <a:schemeClr val="dk1"/>
                </a:solidFill>
                <a:effectLst/>
                <a:latin typeface="Arial"/>
                <a:ea typeface="Arial"/>
                <a:cs typeface="Arial"/>
                <a:sym typeface="Arial"/>
              </a:rPr>
              <a:t>Shipping: Light ice conditions are expected for the whole of the northern sea route.</a:t>
            </a:r>
            <a:r>
              <a:rPr lang="en-US" sz="1200" b="0" i="0" u="none" strike="noStrike" cap="none" baseline="0" dirty="0">
                <a:solidFill>
                  <a:schemeClr val="dk1"/>
                </a:solidFill>
                <a:effectLst/>
                <a:latin typeface="Arial"/>
                <a:ea typeface="Arial"/>
                <a:cs typeface="Arial"/>
                <a:sym typeface="Arial"/>
              </a:rPr>
              <a:t> S</a:t>
            </a:r>
            <a:r>
              <a:rPr lang="en-US" sz="1200" b="0" i="0" u="none" strike="noStrike" cap="none" dirty="0">
                <a:solidFill>
                  <a:schemeClr val="dk1"/>
                </a:solidFill>
                <a:effectLst/>
                <a:latin typeface="Arial"/>
                <a:ea typeface="Arial"/>
                <a:cs typeface="Arial"/>
                <a:sym typeface="Arial"/>
              </a:rPr>
              <a:t>ummer minimum sea ice extent is forecast somewhat above normal, but with low forecast confidence. We expect near normal impacts in terms of sea ice cover around Svalbard for the 2020 summer indicating normal shipping activities.</a:t>
            </a:r>
          </a:p>
          <a:p>
            <a:r>
              <a:rPr lang="en-CA" sz="1200" b="0" i="0" u="none" strike="noStrike" cap="none" dirty="0">
                <a:solidFill>
                  <a:schemeClr val="dk1"/>
                </a:solidFill>
                <a:effectLst/>
                <a:latin typeface="Arial"/>
                <a:ea typeface="Arial"/>
                <a:cs typeface="Arial"/>
                <a:sym typeface="Arial"/>
              </a:rPr>
              <a:t>Greenland: </a:t>
            </a:r>
            <a:r>
              <a:rPr lang="en-US" sz="1200" b="0" i="0" u="none" strike="noStrike" cap="none" dirty="0">
                <a:solidFill>
                  <a:schemeClr val="dk1"/>
                </a:solidFill>
                <a:effectLst/>
                <a:latin typeface="Arial"/>
                <a:ea typeface="Arial"/>
                <a:cs typeface="Arial"/>
                <a:sym typeface="Arial"/>
              </a:rPr>
              <a:t>Sea ice concentration is unusually low in the </a:t>
            </a:r>
            <a:r>
              <a:rPr lang="en-US" sz="1200" b="0" i="0" u="none" strike="noStrike" cap="none" dirty="0" err="1">
                <a:solidFill>
                  <a:schemeClr val="dk1"/>
                </a:solidFill>
                <a:effectLst/>
                <a:latin typeface="Arial"/>
                <a:ea typeface="Arial"/>
                <a:cs typeface="Arial"/>
                <a:sym typeface="Arial"/>
              </a:rPr>
              <a:t>Danmark</a:t>
            </a:r>
            <a:r>
              <a:rPr lang="en-US" sz="1200" b="0" i="0" u="none" strike="noStrike" cap="none" dirty="0">
                <a:solidFill>
                  <a:schemeClr val="dk1"/>
                </a:solidFill>
                <a:effectLst/>
                <a:latin typeface="Arial"/>
                <a:ea typeface="Arial"/>
                <a:cs typeface="Arial"/>
                <a:sym typeface="Arial"/>
              </a:rPr>
              <a:t> Strait even though the marginal ice zone (MIZ) extend is near normal.  </a:t>
            </a:r>
          </a:p>
          <a:p>
            <a:r>
              <a:rPr lang="en-US" sz="1200" b="0" i="0" u="none" strike="noStrike" cap="none" dirty="0">
                <a:solidFill>
                  <a:schemeClr val="dk1"/>
                </a:solidFill>
                <a:effectLst/>
                <a:latin typeface="Arial"/>
                <a:ea typeface="Arial"/>
                <a:cs typeface="Arial"/>
                <a:sym typeface="Arial"/>
              </a:rPr>
              <a:t>The extent of this low concentration ice may pose a risk to shipping.</a:t>
            </a: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endParaRPr lang="en-US" sz="1200" b="0" i="0" u="none" strike="noStrike" cap="none" dirty="0">
              <a:solidFill>
                <a:schemeClr val="dk1"/>
              </a:solidFill>
              <a:effectLst/>
              <a:latin typeface="Arial"/>
              <a:ea typeface="Arial"/>
              <a:cs typeface="Arial"/>
              <a:sym typeface="Arial"/>
            </a:endParaRPr>
          </a:p>
          <a:p>
            <a:endParaRPr lang="en-US" dirty="0"/>
          </a:p>
        </p:txBody>
      </p:sp>
    </p:spTree>
    <p:extLst>
      <p:ext uri="{BB962C8B-B14F-4D97-AF65-F5344CB8AC3E}">
        <p14:creationId xmlns:p14="http://schemas.microsoft.com/office/powerpoint/2010/main" val="1056091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1945926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41714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41714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433719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41714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41714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a:p>
            <a:endParaRPr lang="en-US" dirty="0"/>
          </a:p>
        </p:txBody>
      </p:sp>
    </p:spTree>
    <p:extLst>
      <p:ext uri="{BB962C8B-B14F-4D97-AF65-F5344CB8AC3E}">
        <p14:creationId xmlns:p14="http://schemas.microsoft.com/office/powerpoint/2010/main" val="3129723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13964025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204950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0315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idx="10"/>
          </p:nvPr>
        </p:nvSpPr>
        <p:spPr/>
        <p:txBody>
          <a:bodyPr/>
          <a:lstStyle/>
          <a:p>
            <a:endParaRPr lang="en-US" dirty="0"/>
          </a:p>
        </p:txBody>
      </p:sp>
    </p:spTree>
    <p:extLst>
      <p:ext uri="{BB962C8B-B14F-4D97-AF65-F5344CB8AC3E}">
        <p14:creationId xmlns:p14="http://schemas.microsoft.com/office/powerpoint/2010/main" val="451020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581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5179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r>
              <a:rPr lang="en-CA" dirty="0"/>
              <a:t>Bering</a:t>
            </a:r>
            <a:r>
              <a:rPr lang="en-CA" baseline="0" dirty="0"/>
              <a:t> started slowly then accelerated in early 2020</a:t>
            </a:r>
          </a:p>
          <a:p>
            <a:pPr>
              <a:buFontTx/>
              <a:buChar char="-"/>
            </a:pPr>
            <a:r>
              <a:rPr lang="en-CA" baseline="0" dirty="0"/>
              <a:t>Chukchi was very late, not record though</a:t>
            </a:r>
            <a:endParaRPr lang="en-US" dirty="0"/>
          </a:p>
        </p:txBody>
      </p:sp>
    </p:spTree>
    <p:extLst>
      <p:ext uri="{BB962C8B-B14F-4D97-AF65-F5344CB8AC3E}">
        <p14:creationId xmlns:p14="http://schemas.microsoft.com/office/powerpoint/2010/main" val="42341576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6840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088903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bg>
      <p:bgPr>
        <a:solidFill>
          <a:schemeClr val="lt1"/>
        </a:solidFill>
        <a:effectLst/>
      </p:bgPr>
    </p:bg>
    <p:spTree>
      <p:nvGrpSpPr>
        <p:cNvPr id="1" name="Shape 14"/>
        <p:cNvGrpSpPr/>
        <p:nvPr/>
      </p:nvGrpSpPr>
      <p:grpSpPr>
        <a:xfrm>
          <a:off x="0" y="0"/>
          <a:ext cx="0" cy="0"/>
          <a:chOff x="0" y="0"/>
          <a:chExt cx="0" cy="0"/>
        </a:xfrm>
      </p:grpSpPr>
      <p:pic>
        <p:nvPicPr>
          <p:cNvPr id="15" name="Shape 15"/>
          <p:cNvPicPr preferRelativeResize="0"/>
          <p:nvPr/>
        </p:nvPicPr>
        <p:blipFill rotWithShape="1">
          <a:blip r:embed="rId2">
            <a:alphaModFix/>
          </a:blip>
          <a:srcRect/>
          <a:stretch/>
        </p:blipFill>
        <p:spPr>
          <a:xfrm>
            <a:off x="0" y="0"/>
            <a:ext cx="9144000" cy="6858000"/>
          </a:xfrm>
          <a:prstGeom prst="rect">
            <a:avLst/>
          </a:prstGeom>
          <a:noFill/>
          <a:ln>
            <a:noFill/>
          </a:ln>
        </p:spPr>
      </p:pic>
      <p:pic>
        <p:nvPicPr>
          <p:cNvPr id="16" name="Shape 16" descr="COM1016_corp_banner__03"/>
          <p:cNvPicPr preferRelativeResize="0"/>
          <p:nvPr/>
        </p:nvPicPr>
        <p:blipFill rotWithShape="1">
          <a:blip r:embed="rId3">
            <a:alphaModFix/>
          </a:blip>
          <a:srcRect b="11967"/>
          <a:stretch/>
        </p:blipFill>
        <p:spPr>
          <a:xfrm>
            <a:off x="0" y="836613"/>
            <a:ext cx="9144000" cy="122396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9"/>
        <p:cNvGrpSpPr/>
        <p:nvPr/>
      </p:nvGrpSpPr>
      <p:grpSpPr>
        <a:xfrm>
          <a:off x="0" y="0"/>
          <a:ext cx="0" cy="0"/>
          <a:chOff x="0" y="0"/>
          <a:chExt cx="0" cy="0"/>
        </a:xfrm>
      </p:grpSpPr>
      <p:sp>
        <p:nvSpPr>
          <p:cNvPr id="50" name="Shape 5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51" name="Shape 5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411480" algn="l" rtl="0">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4B05A7BC-7865-4A99-BB2E-93918278B613}" type="datetimeFigureOut">
              <a:rPr lang="en-CA" smtClean="0"/>
              <a:t>2020-05-28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38C26DD-75EF-462B-AA29-E7D81CDA1787}" type="slidenum">
              <a:rPr lang="en-CA" smtClean="0"/>
              <a:t>‹#›</a:t>
            </a:fld>
            <a:endParaRPr lang="en-CA"/>
          </a:p>
        </p:txBody>
      </p:sp>
    </p:spTree>
    <p:extLst>
      <p:ext uri="{BB962C8B-B14F-4D97-AF65-F5344CB8AC3E}">
        <p14:creationId xmlns:p14="http://schemas.microsoft.com/office/powerpoint/2010/main" val="3910146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40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23" name="Shape 23"/>
          <p:cNvSpPr txBox="1">
            <a:spLocks noGrp="1"/>
          </p:cNvSpPr>
          <p:nvPr>
            <p:ph type="body" idx="1"/>
          </p:nvPr>
        </p:nvSpPr>
        <p:spPr>
          <a:xfrm>
            <a:off x="722313" y="2906713"/>
            <a:ext cx="7772400" cy="1500187"/>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FF0000"/>
              </a:buClr>
              <a:buSzPts val="24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rgbClr val="3A601B"/>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rgbClr val="C8A200"/>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userDrawn="1">
  <p:cSld name="TWO_OBJECTS_WITH_TEXT">
    <p:spTree>
      <p:nvGrpSpPr>
        <p:cNvPr id="1" name="Shape 2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273050"/>
            <a:ext cx="3008313" cy="116205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40" name="Shape 40"/>
          <p:cNvSpPr txBox="1">
            <a:spLocks noGrp="1"/>
          </p:cNvSpPr>
          <p:nvPr>
            <p:ph type="body" idx="1"/>
          </p:nvPr>
        </p:nvSpPr>
        <p:spPr>
          <a:xfrm>
            <a:off x="3575050" y="273050"/>
            <a:ext cx="5111750" cy="5853113"/>
          </a:xfrm>
          <a:prstGeom prst="rect">
            <a:avLst/>
          </a:prstGeom>
          <a:noFill/>
          <a:ln>
            <a:noFill/>
          </a:ln>
        </p:spPr>
        <p:txBody>
          <a:bodyPr spcFirstLastPara="1" wrap="square" lIns="91425" tIns="91425" rIns="91425" bIns="91425" anchor="t" anchorCtr="0"/>
          <a:lstStyle>
            <a:lvl1pPr marL="457200" marR="0" lvl="0" indent="-472440" algn="l" rtl="0">
              <a:spcBef>
                <a:spcPts val="640"/>
              </a:spcBef>
              <a:spcAft>
                <a:spcPts val="0"/>
              </a:spcAft>
              <a:buClr>
                <a:srgbClr val="FF0000"/>
              </a:buClr>
              <a:buSzPts val="384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rgbClr val="3A601B"/>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rgbClr val="C8A200"/>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FF0000"/>
              </a:buClr>
              <a:buSzPts val="168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rgbClr val="3A601B"/>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rgbClr val="C8A2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1792288" y="4800600"/>
            <a:ext cx="5486400" cy="566738"/>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20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44" name="Shape 44"/>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rgbClr val="FF0000"/>
              </a:buClr>
              <a:buSzPts val="384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rgbClr val="3A601B"/>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rgbClr val="C8A200"/>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45" name="Shape 45"/>
          <p:cNvSpPr txBox="1">
            <a:spLocks noGrp="1"/>
          </p:cNvSpPr>
          <p:nvPr>
            <p:ph type="body" idx="1"/>
          </p:nvPr>
        </p:nvSpPr>
        <p:spPr>
          <a:xfrm>
            <a:off x="1792288" y="5367338"/>
            <a:ext cx="5486400" cy="804862"/>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rgbClr val="FF0000"/>
              </a:buClr>
              <a:buSzPts val="168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rgbClr val="3A601B"/>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rgbClr val="C8A200"/>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48" name="Shape 4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91425" rIns="91425" bIns="91425" anchor="t" anchorCtr="0"/>
          <a:lstStyle>
            <a:lvl1pPr marL="457200" marR="0" lvl="0" indent="-411480" algn="l" rtl="0">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1" name="Shape 1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3600" b="1" i="0" u="none" strike="noStrike" cap="none">
                <a:solidFill>
                  <a:srgbClr val="3A601B"/>
                </a:solidFill>
                <a:latin typeface="Arial"/>
                <a:ea typeface="Arial"/>
                <a:cs typeface="Arial"/>
                <a:sym typeface="Arial"/>
              </a:defRPr>
            </a:lvl1pPr>
            <a:lvl2pPr marR="0" lvl="1" algn="l" rtl="0">
              <a:spcBef>
                <a:spcPts val="0"/>
              </a:spcBef>
              <a:spcAft>
                <a:spcPts val="0"/>
              </a:spcAft>
              <a:buSzPts val="1400"/>
              <a:buNone/>
              <a:defRPr sz="3600" b="1" i="0" u="none" strike="noStrike" cap="none">
                <a:solidFill>
                  <a:srgbClr val="3A601B"/>
                </a:solidFill>
                <a:latin typeface="Arial"/>
                <a:ea typeface="Arial"/>
                <a:cs typeface="Arial"/>
                <a:sym typeface="Arial"/>
              </a:defRPr>
            </a:lvl2pPr>
            <a:lvl3pPr marR="0" lvl="2" algn="l" rtl="0">
              <a:spcBef>
                <a:spcPts val="0"/>
              </a:spcBef>
              <a:spcAft>
                <a:spcPts val="0"/>
              </a:spcAft>
              <a:buSzPts val="1400"/>
              <a:buNone/>
              <a:defRPr sz="3600" b="1" i="0" u="none" strike="noStrike" cap="none">
                <a:solidFill>
                  <a:srgbClr val="3A601B"/>
                </a:solidFill>
                <a:latin typeface="Arial"/>
                <a:ea typeface="Arial"/>
                <a:cs typeface="Arial"/>
                <a:sym typeface="Arial"/>
              </a:defRPr>
            </a:lvl3pPr>
            <a:lvl4pPr marR="0" lvl="3" algn="l" rtl="0">
              <a:spcBef>
                <a:spcPts val="0"/>
              </a:spcBef>
              <a:spcAft>
                <a:spcPts val="0"/>
              </a:spcAft>
              <a:buSzPts val="1400"/>
              <a:buNone/>
              <a:defRPr sz="3600" b="1" i="0" u="none" strike="noStrike" cap="none">
                <a:solidFill>
                  <a:srgbClr val="3A601B"/>
                </a:solidFill>
                <a:latin typeface="Arial"/>
                <a:ea typeface="Arial"/>
                <a:cs typeface="Arial"/>
                <a:sym typeface="Arial"/>
              </a:defRPr>
            </a:lvl4pPr>
            <a:lvl5pPr marR="0" lvl="4" algn="l" rtl="0">
              <a:spcBef>
                <a:spcPts val="0"/>
              </a:spcBef>
              <a:spcAft>
                <a:spcPts val="0"/>
              </a:spcAft>
              <a:buSzPts val="1400"/>
              <a:buNone/>
              <a:defRPr sz="3600" b="1" i="0" u="none" strike="noStrike" cap="none">
                <a:solidFill>
                  <a:srgbClr val="3A601B"/>
                </a:solidFill>
                <a:latin typeface="Arial"/>
                <a:ea typeface="Arial"/>
                <a:cs typeface="Arial"/>
                <a:sym typeface="Arial"/>
              </a:defRPr>
            </a:lvl5pPr>
            <a:lvl6pPr marR="0" lvl="5" algn="l" rtl="0">
              <a:spcBef>
                <a:spcPts val="0"/>
              </a:spcBef>
              <a:spcAft>
                <a:spcPts val="0"/>
              </a:spcAft>
              <a:buSzPts val="1400"/>
              <a:buNone/>
              <a:defRPr sz="3600" b="1" i="0" u="none" strike="noStrike" cap="none">
                <a:solidFill>
                  <a:srgbClr val="3A601B"/>
                </a:solidFill>
                <a:latin typeface="Arial"/>
                <a:ea typeface="Arial"/>
                <a:cs typeface="Arial"/>
                <a:sym typeface="Arial"/>
              </a:defRPr>
            </a:lvl6pPr>
            <a:lvl7pPr marR="0" lvl="6" algn="l" rtl="0">
              <a:spcBef>
                <a:spcPts val="0"/>
              </a:spcBef>
              <a:spcAft>
                <a:spcPts val="0"/>
              </a:spcAft>
              <a:buSzPts val="1400"/>
              <a:buNone/>
              <a:defRPr sz="3600" b="1" i="0" u="none" strike="noStrike" cap="none">
                <a:solidFill>
                  <a:srgbClr val="3A601B"/>
                </a:solidFill>
                <a:latin typeface="Arial"/>
                <a:ea typeface="Arial"/>
                <a:cs typeface="Arial"/>
                <a:sym typeface="Arial"/>
              </a:defRPr>
            </a:lvl7pPr>
            <a:lvl8pPr marR="0" lvl="7" algn="l" rtl="0">
              <a:spcBef>
                <a:spcPts val="0"/>
              </a:spcBef>
              <a:spcAft>
                <a:spcPts val="0"/>
              </a:spcAft>
              <a:buSzPts val="1400"/>
              <a:buNone/>
              <a:defRPr sz="3600" b="1" i="0" u="none" strike="noStrike" cap="none">
                <a:solidFill>
                  <a:srgbClr val="3A601B"/>
                </a:solidFill>
                <a:latin typeface="Arial"/>
                <a:ea typeface="Arial"/>
                <a:cs typeface="Arial"/>
                <a:sym typeface="Arial"/>
              </a:defRPr>
            </a:lvl8pPr>
            <a:lvl9pPr marR="0" lvl="8" algn="l" rtl="0">
              <a:spcBef>
                <a:spcPts val="0"/>
              </a:spcBef>
              <a:spcAft>
                <a:spcPts val="0"/>
              </a:spcAft>
              <a:buSzPts val="1400"/>
              <a:buNone/>
              <a:defRPr sz="3600" b="1" i="0" u="none" strike="noStrike" cap="none">
                <a:solidFill>
                  <a:srgbClr val="3A601B"/>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lstStyle>
            <a:lvl1pPr marL="457200" marR="0" lvl="0" indent="-411480" algn="l" rtl="0">
              <a:spcBef>
                <a:spcPts val="480"/>
              </a:spcBef>
              <a:spcAft>
                <a:spcPts val="0"/>
              </a:spcAft>
              <a:buClr>
                <a:srgbClr val="FF0000"/>
              </a:buClr>
              <a:buSzPts val="288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3A601B"/>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rgbClr val="C8A200"/>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200" marR="0" lvl="5"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spcBef>
                <a:spcPts val="28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cxnSp>
        <p:nvCxnSpPr>
          <p:cNvPr id="13" name="Shape 13"/>
          <p:cNvCxnSpPr/>
          <p:nvPr/>
        </p:nvCxnSpPr>
        <p:spPr>
          <a:xfrm>
            <a:off x="827088" y="1268413"/>
            <a:ext cx="8316912" cy="0"/>
          </a:xfrm>
          <a:prstGeom prst="straightConnector1">
            <a:avLst/>
          </a:prstGeom>
          <a:noFill/>
          <a:ln w="28575" cap="flat" cmpd="sng">
            <a:solidFill>
              <a:srgbClr val="3A601B"/>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pic>
        <p:nvPicPr>
          <p:cNvPr id="4" name="Picture 3" descr="https://www.un.org/ldcportal/wp-content/uploads/2016/12/wmo-1-3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0020" y="4261730"/>
            <a:ext cx="1763960" cy="1589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162046"/>
            <a:ext cx="9144000" cy="19329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7" name="Shape 57"/>
          <p:cNvSpPr txBox="1">
            <a:spLocks noGrp="1"/>
          </p:cNvSpPr>
          <p:nvPr>
            <p:ph type="ctrTitle" idx="4294967295"/>
          </p:nvPr>
        </p:nvSpPr>
        <p:spPr>
          <a:xfrm>
            <a:off x="0" y="746750"/>
            <a:ext cx="9144000" cy="2046288"/>
          </a:xfrm>
          <a:prstGeom prst="rect">
            <a:avLst/>
          </a:prstGeom>
          <a:solidFill>
            <a:srgbClr val="FFFFFF"/>
          </a:solidFill>
          <a:ln>
            <a:noFill/>
          </a:ln>
        </p:spPr>
        <p:txBody>
          <a:bodyPr spcFirstLastPara="1" wrap="square" lIns="91425" tIns="45700" rIns="91425" bIns="45700" anchor="ctr" anchorCtr="0">
            <a:noAutofit/>
          </a:bodyPr>
          <a:lstStyle/>
          <a:p>
            <a:pPr algn="ctr"/>
            <a:br>
              <a:rPr lang="en-US" sz="3200" strike="sngStrike" dirty="0"/>
            </a:br>
            <a:br>
              <a:rPr lang="en-US" sz="3200" strike="sngStrike" dirty="0"/>
            </a:br>
            <a:r>
              <a:rPr lang="en-US" sz="3200" u="sng" dirty="0">
                <a:solidFill>
                  <a:srgbClr val="006600"/>
                </a:solidFill>
              </a:rPr>
              <a:t>Arctic Regional Climate Centre </a:t>
            </a:r>
            <a:br>
              <a:rPr lang="en-US" sz="3200" dirty="0">
                <a:solidFill>
                  <a:srgbClr val="006600"/>
                </a:solidFill>
              </a:rPr>
            </a:br>
            <a:br>
              <a:rPr lang="en-US" sz="3200" dirty="0">
                <a:solidFill>
                  <a:srgbClr val="006600"/>
                </a:solidFill>
              </a:rPr>
            </a:br>
            <a:r>
              <a:rPr lang="en-US" sz="3200" dirty="0"/>
              <a:t>Review of 2019/20 Winter Sea-Ice Outlook</a:t>
            </a:r>
            <a:br>
              <a:rPr lang="en-US" sz="3200" dirty="0"/>
            </a:br>
            <a:r>
              <a:rPr lang="en-US" sz="3200" dirty="0"/>
              <a:t>Present the 2020 Summer Sea-Ice Outlook </a:t>
            </a:r>
            <a:br>
              <a:rPr lang="en-US" sz="3200" dirty="0"/>
            </a:br>
            <a:br>
              <a:rPr lang="en-US" sz="3200" dirty="0"/>
            </a:br>
            <a:r>
              <a:rPr lang="en-US" sz="3200" b="0" dirty="0"/>
              <a:t>Scott Weese and Katherine Wilson</a:t>
            </a:r>
            <a:br>
              <a:rPr lang="en-US" sz="3200" b="0" dirty="0"/>
            </a:br>
            <a:r>
              <a:rPr lang="en-US" sz="3200" b="0" dirty="0"/>
              <a:t>Canadian Ice Service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5"/>
          <p:cNvPicPr preferRelativeResize="0"/>
          <p:nvPr/>
        </p:nvPicPr>
        <p:blipFill rotWithShape="1">
          <a:blip r:embed="rId3">
            <a:alphaModFix/>
          </a:blip>
          <a:srcRect/>
          <a:stretch/>
        </p:blipFill>
        <p:spPr>
          <a:xfrm>
            <a:off x="76200" y="1263400"/>
            <a:ext cx="5635150" cy="5512646"/>
          </a:xfrm>
          <a:prstGeom prst="rect">
            <a:avLst/>
          </a:prstGeom>
          <a:noFill/>
          <a:ln>
            <a:noFill/>
          </a:ln>
        </p:spPr>
      </p:pic>
      <p:sp>
        <p:nvSpPr>
          <p:cNvPr id="100" name="Google Shape;100;p15"/>
          <p:cNvSpPr/>
          <p:nvPr/>
        </p:nvSpPr>
        <p:spPr>
          <a:xfrm rot="2465535">
            <a:off x="2207421" y="2930273"/>
            <a:ext cx="759501" cy="1796704"/>
          </a:xfrm>
          <a:prstGeom prst="ellipse">
            <a:avLst/>
          </a:prstGeom>
          <a:noFill/>
          <a:ln w="19050"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1" name="Google Shape;101;p15"/>
          <p:cNvSpPr/>
          <p:nvPr/>
        </p:nvSpPr>
        <p:spPr>
          <a:xfrm rot="2470786">
            <a:off x="1229097" y="2504913"/>
            <a:ext cx="1050691" cy="1639818"/>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2" name="Google Shape;102;p15"/>
          <p:cNvSpPr/>
          <p:nvPr/>
        </p:nvSpPr>
        <p:spPr>
          <a:xfrm rot="1768884">
            <a:off x="2086691" y="4903735"/>
            <a:ext cx="590684" cy="1387329"/>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3" name="Google Shape;103;p15"/>
          <p:cNvSpPr/>
          <p:nvPr/>
        </p:nvSpPr>
        <p:spPr>
          <a:xfrm rot="1768258">
            <a:off x="1191178" y="5161073"/>
            <a:ext cx="661609" cy="1110853"/>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4" name="Google Shape;104;p15"/>
          <p:cNvSpPr/>
          <p:nvPr/>
        </p:nvSpPr>
        <p:spPr>
          <a:xfrm rot="194598">
            <a:off x="3296473" y="3554865"/>
            <a:ext cx="721155" cy="1274070"/>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5" name="Google Shape;105;p15"/>
          <p:cNvSpPr/>
          <p:nvPr/>
        </p:nvSpPr>
        <p:spPr>
          <a:xfrm>
            <a:off x="3148587" y="1896906"/>
            <a:ext cx="428059" cy="267009"/>
          </a:xfrm>
          <a:prstGeom prst="ellipse">
            <a:avLst/>
          </a:prstGeom>
          <a:noFill/>
          <a:ln w="28575" cap="flat" cmpd="sng">
            <a:solidFill>
              <a:srgbClr val="00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6" name="Google Shape;106;p15"/>
          <p:cNvSpPr/>
          <p:nvPr/>
        </p:nvSpPr>
        <p:spPr>
          <a:xfrm>
            <a:off x="3148588" y="2273554"/>
            <a:ext cx="428059" cy="251778"/>
          </a:xfrm>
          <a:prstGeom prst="ellipse">
            <a:avLst/>
          </a:prstGeom>
          <a:no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107" name="Google Shape;107;p15"/>
          <p:cNvSpPr txBox="1"/>
          <p:nvPr/>
        </p:nvSpPr>
        <p:spPr>
          <a:xfrm>
            <a:off x="3601850" y="1778100"/>
            <a:ext cx="4136700" cy="411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 sz="2000" dirty="0">
                <a:solidFill>
                  <a:schemeClr val="dk1"/>
                </a:solidFill>
                <a:latin typeface="Calibri"/>
                <a:ea typeface="Calibri"/>
                <a:cs typeface="Calibri"/>
                <a:sym typeface="Calibri"/>
              </a:rPr>
              <a:t>Lower trust</a:t>
            </a:r>
            <a:endParaRPr sz="2000" dirty="0">
              <a:solidFill>
                <a:schemeClr val="dk1"/>
              </a:solidFill>
              <a:latin typeface="Calibri"/>
              <a:ea typeface="Calibri"/>
              <a:cs typeface="Calibri"/>
              <a:sym typeface="Calibri"/>
            </a:endParaRPr>
          </a:p>
        </p:txBody>
      </p:sp>
      <p:sp>
        <p:nvSpPr>
          <p:cNvPr id="108" name="Google Shape;108;p15"/>
          <p:cNvSpPr txBox="1"/>
          <p:nvPr/>
        </p:nvSpPr>
        <p:spPr>
          <a:xfrm>
            <a:off x="3601850" y="2149212"/>
            <a:ext cx="4136700" cy="4119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2000"/>
              <a:buFont typeface="Calibri"/>
              <a:buNone/>
            </a:pPr>
            <a:r>
              <a:rPr lang="en" sz="2000" dirty="0">
                <a:solidFill>
                  <a:schemeClr val="dk1"/>
                </a:solidFill>
                <a:latin typeface="Calibri"/>
                <a:ea typeface="Calibri"/>
                <a:cs typeface="Calibri"/>
                <a:sym typeface="Calibri"/>
              </a:rPr>
              <a:t>Higher trust</a:t>
            </a:r>
            <a:endParaRPr sz="2000" dirty="0">
              <a:solidFill>
                <a:schemeClr val="dk1"/>
              </a:solidFill>
              <a:latin typeface="Calibri"/>
              <a:ea typeface="Calibri"/>
              <a:cs typeface="Calibri"/>
              <a:sym typeface="Calibri"/>
            </a:endParaRPr>
          </a:p>
        </p:txBody>
      </p:sp>
      <p:sp>
        <p:nvSpPr>
          <p:cNvPr id="109" name="Google Shape;109;p15"/>
          <p:cNvSpPr/>
          <p:nvPr/>
        </p:nvSpPr>
        <p:spPr>
          <a:xfrm rot="752465">
            <a:off x="3256712" y="4941153"/>
            <a:ext cx="303952" cy="1029292"/>
          </a:xfrm>
          <a:prstGeom prst="ellipse">
            <a:avLst/>
          </a:prstGeom>
          <a:noFill/>
          <a:ln w="19050"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pic>
        <p:nvPicPr>
          <p:cNvPr id="110" name="Google Shape;110;p15"/>
          <p:cNvPicPr preferRelativeResize="0"/>
          <p:nvPr/>
        </p:nvPicPr>
        <p:blipFill>
          <a:blip r:embed="rId4">
            <a:alphaModFix/>
          </a:blip>
          <a:stretch>
            <a:fillRect/>
          </a:stretch>
        </p:blipFill>
        <p:spPr>
          <a:xfrm>
            <a:off x="5946700" y="217725"/>
            <a:ext cx="2656130" cy="6640275"/>
          </a:xfrm>
          <a:prstGeom prst="rect">
            <a:avLst/>
          </a:prstGeom>
          <a:noFill/>
          <a:ln>
            <a:noFill/>
          </a:ln>
        </p:spPr>
      </p:pic>
      <p:sp>
        <p:nvSpPr>
          <p:cNvPr id="15" name="Google Shape;92;p14"/>
          <p:cNvSpPr txBox="1"/>
          <p:nvPr/>
        </p:nvSpPr>
        <p:spPr>
          <a:xfrm>
            <a:off x="5819" y="59062"/>
            <a:ext cx="651038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b="1" dirty="0">
                <a:solidFill>
                  <a:srgbClr val="3B611C"/>
                </a:solidFill>
                <a:latin typeface="Arial"/>
                <a:ea typeface="Arial"/>
                <a:cs typeface="Arial"/>
                <a:sym typeface="Arial"/>
              </a:rPr>
              <a:t>C. ECCC Ice-Free Date Probability Forecast Summer 2020 </a:t>
            </a:r>
            <a:r>
              <a:rPr lang="en" sz="2000" b="1" dirty="0">
                <a:solidFill>
                  <a:srgbClr val="3B611C"/>
                </a:solidFill>
                <a:latin typeface="Arial"/>
                <a:ea typeface="Arial"/>
                <a:cs typeface="Arial"/>
                <a:sym typeface="Arial"/>
              </a:rPr>
              <a:t>(Experimental)</a:t>
            </a:r>
            <a:endParaRPr sz="2000" b="1" dirty="0">
              <a:solidFill>
                <a:srgbClr val="3B611C"/>
              </a:solidFill>
              <a:latin typeface="Arial"/>
              <a:ea typeface="Arial"/>
              <a:cs typeface="Arial"/>
              <a:sym typeface="Arial"/>
            </a:endParaRPr>
          </a:p>
        </p:txBody>
      </p:sp>
    </p:spTree>
    <p:extLst>
      <p:ext uri="{BB962C8B-B14F-4D97-AF65-F5344CB8AC3E}">
        <p14:creationId xmlns:p14="http://schemas.microsoft.com/office/powerpoint/2010/main" val="60472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1687" y="15215"/>
            <a:ext cx="4286132" cy="1366865"/>
          </a:xfrm>
          <a:solidFill>
            <a:schemeClr val="bg1"/>
          </a:solidFill>
        </p:spPr>
        <p:txBody>
          <a:bodyPr anchor="t"/>
          <a:lstStyle/>
          <a:p>
            <a:r>
              <a:rPr lang="en-US" sz="2800" dirty="0"/>
              <a:t>C.  </a:t>
            </a:r>
            <a:r>
              <a:rPr lang="en-US" sz="2800" dirty="0" err="1"/>
              <a:t>ArcRCC</a:t>
            </a:r>
            <a:r>
              <a:rPr lang="en-US" sz="2800" dirty="0"/>
              <a:t> Sea-Ice Break-up Outlook </a:t>
            </a:r>
            <a:r>
              <a:rPr lang="en-US" sz="2800" dirty="0">
                <a:solidFill>
                  <a:srgbClr val="3B611C"/>
                </a:solidFill>
              </a:rPr>
              <a:t>2020</a:t>
            </a:r>
          </a:p>
        </p:txBody>
      </p:sp>
      <p:sp>
        <p:nvSpPr>
          <p:cNvPr id="3" name="Rectangle 2"/>
          <p:cNvSpPr/>
          <p:nvPr/>
        </p:nvSpPr>
        <p:spPr>
          <a:xfrm>
            <a:off x="277" y="5995686"/>
            <a:ext cx="9143723" cy="862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TextBox 20"/>
          <p:cNvSpPr txBox="1"/>
          <p:nvPr/>
        </p:nvSpPr>
        <p:spPr>
          <a:xfrm>
            <a:off x="1" y="6334780"/>
            <a:ext cx="9057714" cy="307777"/>
          </a:xfrm>
          <a:prstGeom prst="rect">
            <a:avLst/>
          </a:prstGeom>
          <a:solidFill>
            <a:schemeClr val="bg1"/>
          </a:solidFill>
        </p:spPr>
        <p:txBody>
          <a:bodyPr wrap="square" rtlCol="0">
            <a:spAutoFit/>
          </a:bodyPr>
          <a:lstStyle/>
          <a:p>
            <a:endParaRPr lang="en-US" dirty="0"/>
          </a:p>
        </p:txBody>
      </p:sp>
      <p:sp>
        <p:nvSpPr>
          <p:cNvPr id="22" name="TextBox 21"/>
          <p:cNvSpPr txBox="1"/>
          <p:nvPr/>
        </p:nvSpPr>
        <p:spPr>
          <a:xfrm>
            <a:off x="4141188" y="78970"/>
            <a:ext cx="4916527" cy="1815882"/>
          </a:xfrm>
          <a:prstGeom prst="rect">
            <a:avLst/>
          </a:prstGeom>
          <a:solidFill>
            <a:schemeClr val="bg1"/>
          </a:solidFill>
          <a:ln>
            <a:solidFill>
              <a:schemeClr val="tx1"/>
            </a:solidFill>
          </a:ln>
        </p:spPr>
        <p:txBody>
          <a:bodyPr wrap="square" rtlCol="0">
            <a:spAutoFit/>
          </a:bodyPr>
          <a:lstStyle/>
          <a:p>
            <a:r>
              <a:rPr lang="en-US" b="1" dirty="0"/>
              <a:t>What is Normal break-up?</a:t>
            </a:r>
          </a:p>
          <a:p>
            <a:pPr marL="285750" indent="-285750">
              <a:buFont typeface="Arial" panose="020B0604020202020204" pitchFamily="34" charset="0"/>
              <a:buChar char="•"/>
            </a:pPr>
            <a:r>
              <a:rPr lang="en-CA" dirty="0"/>
              <a:t>The date when the ice concentration goes above 50%</a:t>
            </a:r>
          </a:p>
          <a:p>
            <a:pPr marL="285750" indent="-285750">
              <a:buFont typeface="Arial" panose="020B0604020202020204" pitchFamily="34" charset="0"/>
              <a:buChar char="•"/>
            </a:pPr>
            <a:r>
              <a:rPr lang="en-US" dirty="0"/>
              <a:t>based on climatological period (2009-2017)</a:t>
            </a:r>
          </a:p>
          <a:p>
            <a:endParaRPr lang="en-US" b="1" u="sng" dirty="0"/>
          </a:p>
          <a:p>
            <a:r>
              <a:rPr lang="en-US" b="1" u="sng" dirty="0"/>
              <a:t>Break-Up Categories</a:t>
            </a:r>
            <a:r>
              <a:rPr lang="en-US" b="1" dirty="0"/>
              <a:t>:</a:t>
            </a:r>
          </a:p>
          <a:p>
            <a:pPr marL="285750" indent="-285750">
              <a:buFont typeface="Arial" panose="020B0604020202020204" pitchFamily="34" charset="0"/>
              <a:buChar char="•"/>
            </a:pPr>
            <a:r>
              <a:rPr lang="en-US" dirty="0">
                <a:solidFill>
                  <a:schemeClr val="tx1"/>
                </a:solidFill>
              </a:rPr>
              <a:t>Late break-up</a:t>
            </a:r>
          </a:p>
          <a:p>
            <a:pPr marL="285750" indent="-285750">
              <a:buFont typeface="Arial" panose="020B0604020202020204" pitchFamily="34" charset="0"/>
              <a:buChar char="•"/>
            </a:pPr>
            <a:r>
              <a:rPr lang="en-US" dirty="0">
                <a:solidFill>
                  <a:schemeClr val="tx1"/>
                </a:solidFill>
              </a:rPr>
              <a:t>Near normal break-up </a:t>
            </a:r>
          </a:p>
          <a:p>
            <a:pPr marL="285750" indent="-285750">
              <a:buFont typeface="Arial" panose="020B0604020202020204" pitchFamily="34" charset="0"/>
              <a:buChar char="•"/>
            </a:pPr>
            <a:r>
              <a:rPr lang="en-US" dirty="0">
                <a:solidFill>
                  <a:schemeClr val="tx1"/>
                </a:solidFill>
              </a:rPr>
              <a:t>Early break-up</a:t>
            </a:r>
          </a:p>
        </p:txBody>
      </p:sp>
      <p:graphicFrame>
        <p:nvGraphicFramePr>
          <p:cNvPr id="23" name="Table 22"/>
          <p:cNvGraphicFramePr>
            <a:graphicFrameLocks noGrp="1"/>
          </p:cNvGraphicFramePr>
          <p:nvPr>
            <p:extLst>
              <p:ext uri="{D42A27DB-BD31-4B8C-83A1-F6EECF244321}">
                <p14:modId xmlns:p14="http://schemas.microsoft.com/office/powerpoint/2010/main" val="453051329"/>
              </p:ext>
            </p:extLst>
          </p:nvPr>
        </p:nvGraphicFramePr>
        <p:xfrm>
          <a:off x="4145064" y="1990090"/>
          <a:ext cx="4912652" cy="4553649"/>
        </p:xfrm>
        <a:graphic>
          <a:graphicData uri="http://schemas.openxmlformats.org/drawingml/2006/table">
            <a:tbl>
              <a:tblPr firstRow="1" firstCol="1" bandRow="1"/>
              <a:tblGrid>
                <a:gridCol w="1188936">
                  <a:extLst>
                    <a:ext uri="{9D8B030D-6E8A-4147-A177-3AD203B41FA5}">
                      <a16:colId xmlns:a16="http://schemas.microsoft.com/office/drawing/2014/main" val="52121252"/>
                    </a:ext>
                  </a:extLst>
                </a:gridCol>
                <a:gridCol w="1207120">
                  <a:extLst>
                    <a:ext uri="{9D8B030D-6E8A-4147-A177-3AD203B41FA5}">
                      <a16:colId xmlns:a16="http://schemas.microsoft.com/office/drawing/2014/main" val="535956018"/>
                    </a:ext>
                  </a:extLst>
                </a:gridCol>
                <a:gridCol w="2516596">
                  <a:extLst>
                    <a:ext uri="{9D8B030D-6E8A-4147-A177-3AD203B41FA5}">
                      <a16:colId xmlns:a16="http://schemas.microsoft.com/office/drawing/2014/main" val="4002146638"/>
                    </a:ext>
                  </a:extLst>
                </a:gridCol>
              </a:tblGrid>
              <a:tr h="177800">
                <a:tc>
                  <a:txBody>
                    <a:bodyPr/>
                    <a:lstStyle/>
                    <a:p>
                      <a:pPr>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Regions </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000" b="1" dirty="0" err="1">
                          <a:solidFill>
                            <a:srgbClr val="000000"/>
                          </a:solidFill>
                          <a:effectLst/>
                          <a:latin typeface="Arial" panose="020B0604020202020204" pitchFamily="34" charset="0"/>
                          <a:ea typeface="Arial" panose="020B0604020202020204" pitchFamily="34" charset="0"/>
                        </a:rPr>
                        <a:t>CanSIPS</a:t>
                      </a:r>
                      <a:r>
                        <a:rPr lang="en-CA" sz="1000" b="1" dirty="0">
                          <a:solidFill>
                            <a:srgbClr val="000000"/>
                          </a:solidFill>
                          <a:effectLst/>
                          <a:latin typeface="Arial" panose="020B0604020202020204" pitchFamily="34" charset="0"/>
                          <a:ea typeface="Arial" panose="020B0604020202020204" pitchFamily="34" charset="0"/>
                        </a:rPr>
                        <a:t> Sea-Ice Forecast Confidence</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000" b="1" dirty="0" err="1">
                          <a:solidFill>
                            <a:srgbClr val="000000"/>
                          </a:solidFill>
                          <a:effectLst/>
                          <a:latin typeface="Arial" panose="020B0604020202020204" pitchFamily="34" charset="0"/>
                          <a:ea typeface="Arial" panose="020B0604020202020204" pitchFamily="34" charset="0"/>
                        </a:rPr>
                        <a:t>CanSIPS</a:t>
                      </a:r>
                      <a:r>
                        <a:rPr lang="en-CA" sz="1000" b="1" dirty="0">
                          <a:solidFill>
                            <a:srgbClr val="000000"/>
                          </a:solidFill>
                          <a:effectLst/>
                          <a:latin typeface="Arial" panose="020B0604020202020204" pitchFamily="34" charset="0"/>
                          <a:ea typeface="Arial" panose="020B0604020202020204" pitchFamily="34" charset="0"/>
                        </a:rPr>
                        <a:t> Sea-Ice Break-up Forecast</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015678"/>
                  </a:ext>
                </a:extLst>
              </a:tr>
              <a:tr h="177800">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Baffin Bay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15000"/>
                        </a:lnSpc>
                        <a:spcAft>
                          <a:spcPts val="0"/>
                        </a:spcAft>
                      </a:pPr>
                      <a:r>
                        <a:rPr lang="en-CA" sz="1100" b="1">
                          <a:solidFill>
                            <a:srgbClr val="000000"/>
                          </a:solidFill>
                          <a:effectLst/>
                          <a:latin typeface="Arial" panose="020B0604020202020204" pitchFamily="34" charset="0"/>
                          <a:ea typeface="Arial" panose="020B0604020202020204" pitchFamily="34" charset="0"/>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a:lnSpc>
                          <a:spcPct val="115000"/>
                        </a:lnSpc>
                        <a:spcAft>
                          <a:spcPts val="0"/>
                        </a:spcAft>
                      </a:pPr>
                      <a:r>
                        <a:rPr lang="en-CA" sz="1100" b="1" dirty="0">
                          <a:solidFill>
                            <a:srgbClr val="000000"/>
                          </a:solidFill>
                          <a:effectLst/>
                          <a:latin typeface="Arial" panose="020B0604020202020204" pitchFamily="34" charset="0"/>
                          <a:ea typeface="Arial" panose="020B0604020202020204" pitchFamily="34" charset="0"/>
                        </a:rPr>
                        <a:t>Early </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888866421"/>
                  </a:ext>
                </a:extLst>
              </a:tr>
              <a:tr h="177800">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Barents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Late in northern section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832254"/>
                  </a:ext>
                </a:extLst>
              </a:tr>
              <a:tr h="177800">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Beaufort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Early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600183838"/>
                  </a:ext>
                </a:extLst>
              </a:tr>
              <a:tr h="177800">
                <a:tc>
                  <a:txBody>
                    <a:bodyPr/>
                    <a:lstStyle/>
                    <a:p>
                      <a:pPr>
                        <a:lnSpc>
                          <a:spcPct val="115000"/>
                        </a:lnSpc>
                        <a:spcAft>
                          <a:spcPts val="0"/>
                        </a:spcAft>
                      </a:pPr>
                      <a:r>
                        <a:rPr lang="en-CA" sz="1100" dirty="0">
                          <a:solidFill>
                            <a:srgbClr val="FF0000"/>
                          </a:solidFill>
                          <a:effectLst/>
                          <a:latin typeface="Arial" panose="020B0604020202020204" pitchFamily="34" charset="0"/>
                          <a:ea typeface="Arial" panose="020B0604020202020204" pitchFamily="34" charset="0"/>
                        </a:rPr>
                        <a:t>Bering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Moderate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Near normal to late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97121919"/>
                  </a:ext>
                </a:extLst>
              </a:tr>
              <a:tr h="177800">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Chukchi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Early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962415865"/>
                  </a:ext>
                </a:extLst>
              </a:tr>
              <a:tr h="177800">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East Siberian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Low</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Early southern section, near normal northern section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3041580"/>
                  </a:ext>
                </a:extLst>
              </a:tr>
              <a:tr h="177800">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Greenland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Late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701097702"/>
                  </a:ext>
                </a:extLst>
              </a:tr>
              <a:tr h="177800">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Hudson Bay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Moderate </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Late eastern half, near normal western half</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2128190"/>
                  </a:ext>
                </a:extLst>
              </a:tr>
              <a:tr h="177800">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Kara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Moderate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Early in the west, near normal in the east</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4005506945"/>
                  </a:ext>
                </a:extLst>
              </a:tr>
              <a:tr h="177800">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Labrador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Early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209478"/>
                  </a:ext>
                </a:extLst>
              </a:tr>
              <a:tr h="177800">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Laptev Sea</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a:solidFill>
                            <a:schemeClr val="tx1"/>
                          </a:solidFill>
                          <a:effectLst/>
                          <a:latin typeface="Arial" panose="020B0604020202020204" pitchFamily="34" charset="0"/>
                          <a:ea typeface="Arial" panose="020B0604020202020204" pitchFamily="34" charset="0"/>
                        </a:rPr>
                        <a:t>Low</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dirty="0">
                          <a:solidFill>
                            <a:schemeClr val="tx1"/>
                          </a:solidFill>
                          <a:effectLst/>
                          <a:latin typeface="Arial" panose="020B0604020202020204" pitchFamily="34" charset="0"/>
                          <a:ea typeface="Arial" panose="020B0604020202020204" pitchFamily="34" charset="0"/>
                        </a:rPr>
                        <a:t>Early</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755752830"/>
                  </a:ext>
                </a:extLst>
              </a:tr>
            </a:tbl>
          </a:graphicData>
        </a:graphic>
      </p:graphicFrame>
      <p:pic>
        <p:nvPicPr>
          <p:cNvPr id="2" name="Picture 1"/>
          <p:cNvPicPr>
            <a:picLocks noChangeAspect="1"/>
          </p:cNvPicPr>
          <p:nvPr/>
        </p:nvPicPr>
        <p:blipFill>
          <a:blip r:embed="rId3"/>
          <a:stretch>
            <a:fillRect/>
          </a:stretch>
        </p:blipFill>
        <p:spPr>
          <a:xfrm>
            <a:off x="189545" y="1065524"/>
            <a:ext cx="3800475" cy="4191000"/>
          </a:xfrm>
          <a:prstGeom prst="rect">
            <a:avLst/>
          </a:prstGeom>
        </p:spPr>
      </p:pic>
      <p:sp>
        <p:nvSpPr>
          <p:cNvPr id="4" name="TextBox 3"/>
          <p:cNvSpPr txBox="1"/>
          <p:nvPr/>
        </p:nvSpPr>
        <p:spPr>
          <a:xfrm>
            <a:off x="189545" y="5214007"/>
            <a:ext cx="3778951" cy="1600438"/>
          </a:xfrm>
          <a:prstGeom prst="rect">
            <a:avLst/>
          </a:prstGeom>
          <a:solidFill>
            <a:schemeClr val="bg1"/>
          </a:solidFill>
        </p:spPr>
        <p:txBody>
          <a:bodyPr wrap="square" rtlCol="0">
            <a:spAutoFit/>
          </a:bodyPr>
          <a:lstStyle/>
          <a:p>
            <a:r>
              <a:rPr lang="en-US" dirty="0"/>
              <a:t>Forecast for the 2020 spring/summer break-up expressed as an anomaly (difference from normal) where break-up is defined as the first day in a 10-day interval where ice concentration falls below 50%. </a:t>
            </a:r>
          </a:p>
          <a:p>
            <a:r>
              <a:rPr lang="en-US" dirty="0"/>
              <a:t>Source: </a:t>
            </a:r>
            <a:r>
              <a:rPr lang="en-US" dirty="0" err="1"/>
              <a:t>CanSIPS</a:t>
            </a:r>
            <a:r>
              <a:rPr lang="en-US" dirty="0"/>
              <a:t> (ECCC)</a:t>
            </a:r>
          </a:p>
          <a:p>
            <a:endParaRPr lang="en-CA" dirty="0"/>
          </a:p>
        </p:txBody>
      </p:sp>
      <p:sp>
        <p:nvSpPr>
          <p:cNvPr id="6" name="Rectangle 5"/>
          <p:cNvSpPr/>
          <p:nvPr/>
        </p:nvSpPr>
        <p:spPr>
          <a:xfrm>
            <a:off x="189545" y="1065524"/>
            <a:ext cx="3778951" cy="5490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09869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63" y="5822004"/>
            <a:ext cx="9143999" cy="1169551"/>
          </a:xfrm>
          <a:prstGeom prst="rect">
            <a:avLst/>
          </a:prstGeom>
          <a:solidFill>
            <a:schemeClr val="bg1"/>
          </a:solidFill>
        </p:spPr>
        <p:txBody>
          <a:bodyPr wrap="square" rtlCol="0" anchor="b">
            <a:spAutoFit/>
          </a:bodyPr>
          <a:lstStyle/>
          <a:p>
            <a:pPr algn="r"/>
            <a:endParaRPr lang="en-US" dirty="0"/>
          </a:p>
          <a:p>
            <a:pPr algn="r"/>
            <a:endParaRPr lang="en-US" dirty="0"/>
          </a:p>
          <a:p>
            <a:pPr algn="r"/>
            <a:endParaRPr lang="en-US" dirty="0"/>
          </a:p>
          <a:p>
            <a:pPr algn="r"/>
            <a:r>
              <a:rPr lang="en-US" dirty="0"/>
              <a:t>Source: </a:t>
            </a:r>
            <a:r>
              <a:rPr lang="en-US" dirty="0" err="1"/>
              <a:t>CanSIPS</a:t>
            </a:r>
            <a:r>
              <a:rPr lang="en-US" dirty="0"/>
              <a:t> (ECCC)</a:t>
            </a:r>
          </a:p>
          <a:p>
            <a:endParaRPr lang="en-US" dirty="0"/>
          </a:p>
        </p:txBody>
      </p:sp>
      <p:sp>
        <p:nvSpPr>
          <p:cNvPr id="5" name="Title 4"/>
          <p:cNvSpPr>
            <a:spLocks noGrp="1"/>
          </p:cNvSpPr>
          <p:nvPr>
            <p:ph type="title" idx="4294967295"/>
          </p:nvPr>
        </p:nvSpPr>
        <p:spPr>
          <a:xfrm>
            <a:off x="1057531" y="100483"/>
            <a:ext cx="7091681" cy="1058025"/>
          </a:xfrm>
          <a:solidFill>
            <a:schemeClr val="bg1"/>
          </a:solidFill>
          <a:ln>
            <a:solidFill>
              <a:schemeClr val="bg1"/>
            </a:solidFill>
          </a:ln>
        </p:spPr>
        <p:txBody>
          <a:bodyPr/>
          <a:lstStyle/>
          <a:p>
            <a:pPr algn="ctr"/>
            <a:r>
              <a:rPr lang="en-US" sz="2800" dirty="0"/>
              <a:t>D. </a:t>
            </a:r>
            <a:r>
              <a:rPr lang="en-US" sz="2800" dirty="0" err="1"/>
              <a:t>ArcRCC</a:t>
            </a:r>
            <a:r>
              <a:rPr lang="en-US" sz="2800" dirty="0"/>
              <a:t> Sea-Ice Extent Outlook</a:t>
            </a:r>
            <a:br>
              <a:rPr lang="en-US" sz="2800" dirty="0"/>
            </a:br>
            <a:r>
              <a:rPr lang="en-US" sz="2800" dirty="0"/>
              <a:t>Summer </a:t>
            </a:r>
            <a:r>
              <a:rPr lang="en-US" sz="2800" dirty="0">
                <a:solidFill>
                  <a:srgbClr val="3B611C"/>
                </a:solidFill>
              </a:rPr>
              <a:t>2020</a:t>
            </a:r>
            <a:br>
              <a:rPr lang="en-US" sz="2800" dirty="0"/>
            </a:br>
            <a:r>
              <a:rPr lang="en-US" sz="2000" dirty="0"/>
              <a:t>Minimum = September </a:t>
            </a:r>
          </a:p>
        </p:txBody>
      </p:sp>
      <p:sp>
        <p:nvSpPr>
          <p:cNvPr id="14" name="TextBox 13"/>
          <p:cNvSpPr txBox="1"/>
          <p:nvPr/>
        </p:nvSpPr>
        <p:spPr>
          <a:xfrm>
            <a:off x="1" y="1328467"/>
            <a:ext cx="4350936" cy="5078313"/>
          </a:xfrm>
          <a:prstGeom prst="rect">
            <a:avLst/>
          </a:prstGeom>
          <a:solidFill>
            <a:schemeClr val="bg1"/>
          </a:solidFill>
          <a:ln>
            <a:noFill/>
          </a:ln>
        </p:spPr>
        <p:txBody>
          <a:bodyPr wrap="square" rtlCol="0">
            <a:spAutoFit/>
          </a:bodyPr>
          <a:lstStyle/>
          <a:p>
            <a:pPr marL="285750" indent="-195263"/>
            <a:r>
              <a:rPr lang="en-US" sz="1800" b="1" dirty="0"/>
              <a:t>What is Normal ?</a:t>
            </a:r>
          </a:p>
          <a:p>
            <a:pPr marL="285750" indent="-195263"/>
            <a:r>
              <a:rPr lang="en-US" sz="1800" dirty="0"/>
              <a:t>Average ice extent based on conditions from 2009-2017.</a:t>
            </a:r>
          </a:p>
          <a:p>
            <a:pPr marL="285750" indent="-195263"/>
            <a:endParaRPr lang="en-US" sz="1800" b="1" u="sng" dirty="0"/>
          </a:p>
          <a:p>
            <a:pPr marL="285750" indent="-195263"/>
            <a:endParaRPr lang="en-US" sz="1800" b="1" u="sng" dirty="0"/>
          </a:p>
          <a:p>
            <a:pPr marL="285750" indent="-195263"/>
            <a:r>
              <a:rPr lang="en-US" sz="1800" b="1" u="sng" dirty="0"/>
              <a:t>Forecast Categories</a:t>
            </a:r>
            <a:r>
              <a:rPr lang="en-US" sz="1800" b="1" dirty="0"/>
              <a:t>:</a:t>
            </a:r>
          </a:p>
          <a:p>
            <a:pPr marL="285750" indent="-195263"/>
            <a:r>
              <a:rPr lang="en-US" sz="1800" dirty="0">
                <a:solidFill>
                  <a:schemeClr val="tx1"/>
                </a:solidFill>
              </a:rPr>
              <a:t>Above normal ice extent </a:t>
            </a:r>
          </a:p>
          <a:p>
            <a:pPr marL="285750" indent="-195263"/>
            <a:r>
              <a:rPr lang="en-US" sz="1800" dirty="0">
                <a:solidFill>
                  <a:schemeClr val="tx1"/>
                </a:solidFill>
              </a:rPr>
              <a:t>Near normal ice extent </a:t>
            </a:r>
          </a:p>
          <a:p>
            <a:pPr marL="285750" indent="-195263"/>
            <a:r>
              <a:rPr lang="en-US" sz="1800" dirty="0">
                <a:solidFill>
                  <a:schemeClr val="tx1"/>
                </a:solidFill>
              </a:rPr>
              <a:t>Below normal </a:t>
            </a:r>
            <a:r>
              <a:rPr lang="en-US" sz="1800" dirty="0"/>
              <a:t>ice extent </a:t>
            </a:r>
          </a:p>
          <a:p>
            <a:pPr marL="285750" indent="-195263"/>
            <a:endParaRPr lang="en-US" sz="1800" b="1" u="sng" dirty="0">
              <a:solidFill>
                <a:schemeClr val="tx1"/>
              </a:solidFill>
            </a:endParaRPr>
          </a:p>
          <a:p>
            <a:pPr marL="285750" indent="-195263"/>
            <a:endParaRPr lang="en-US" sz="1800" b="1" u="sng" dirty="0">
              <a:solidFill>
                <a:schemeClr val="tx1"/>
              </a:solidFill>
            </a:endParaRPr>
          </a:p>
          <a:p>
            <a:pPr marL="285750" indent="-195263"/>
            <a:r>
              <a:rPr lang="en-US" sz="1800" b="1" u="sng" dirty="0">
                <a:solidFill>
                  <a:schemeClr val="tx1"/>
                </a:solidFill>
              </a:rPr>
              <a:t>Outlook Confidence</a:t>
            </a:r>
            <a:endParaRPr lang="en-US" sz="1800" b="1" u="sng" dirty="0"/>
          </a:p>
          <a:p>
            <a:pPr marL="285750" indent="-195263">
              <a:buFont typeface="Arial" panose="020B0604020202020204" pitchFamily="34" charset="0"/>
              <a:buChar char="•"/>
            </a:pPr>
            <a:r>
              <a:rPr lang="en-US" sz="1800" dirty="0"/>
              <a:t>low agreement between the models</a:t>
            </a:r>
          </a:p>
          <a:p>
            <a:pPr marL="285750" indent="-195263">
              <a:buFont typeface="Arial" panose="020B0604020202020204" pitchFamily="34" charset="0"/>
              <a:buChar char="•"/>
            </a:pPr>
            <a:r>
              <a:rPr lang="en-US" sz="1800" dirty="0"/>
              <a:t>moderate agreement between models</a:t>
            </a:r>
          </a:p>
          <a:p>
            <a:pPr marL="285750" indent="-195263">
              <a:buFont typeface="Arial" panose="020B0604020202020204" pitchFamily="34" charset="0"/>
              <a:buChar char="•"/>
            </a:pPr>
            <a:r>
              <a:rPr lang="en-US" sz="1800" dirty="0"/>
              <a:t>high agreement between models</a:t>
            </a:r>
          </a:p>
          <a:p>
            <a:pPr marL="266700" indent="-266700"/>
            <a:endParaRPr lang="en-US" sz="1800" dirty="0"/>
          </a:p>
          <a:p>
            <a:pPr marL="266700" indent="-266700"/>
            <a:endParaRPr lang="en-US" sz="1800" dirty="0"/>
          </a:p>
          <a:p>
            <a:pPr marL="266700" indent="-266700"/>
            <a:endParaRPr lang="en-US" sz="1800" dirty="0"/>
          </a:p>
        </p:txBody>
      </p:sp>
      <p:pic>
        <p:nvPicPr>
          <p:cNvPr id="6" name="image31.png"/>
          <p:cNvPicPr/>
          <p:nvPr/>
        </p:nvPicPr>
        <p:blipFill>
          <a:blip r:embed="rId3">
            <a:extLst>
              <a:ext uri="{28A0092B-C50C-407E-A947-70E740481C1C}">
                <a14:useLocalDpi xmlns:a14="http://schemas.microsoft.com/office/drawing/2010/main" val="0"/>
              </a:ext>
            </a:extLst>
          </a:blip>
          <a:stretch>
            <a:fillRect/>
          </a:stretch>
        </p:blipFill>
        <p:spPr>
          <a:xfrm>
            <a:off x="4807585" y="1337892"/>
            <a:ext cx="4262830" cy="5106988"/>
          </a:xfrm>
          <a:prstGeom prst="rect">
            <a:avLst/>
          </a:prstGeom>
          <a:ln>
            <a:solidFill>
              <a:schemeClr val="tx1"/>
            </a:solidFill>
          </a:ln>
        </p:spPr>
      </p:pic>
    </p:spTree>
    <p:extLst>
      <p:ext uri="{BB962C8B-B14F-4D97-AF65-F5344CB8AC3E}">
        <p14:creationId xmlns:p14="http://schemas.microsoft.com/office/powerpoint/2010/main" val="2835753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03385" y="6137745"/>
            <a:ext cx="8440615"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idx="4294967295"/>
          </p:nvPr>
        </p:nvSpPr>
        <p:spPr>
          <a:xfrm>
            <a:off x="12616" y="29130"/>
            <a:ext cx="5580110" cy="6000632"/>
          </a:xfrm>
          <a:solidFill>
            <a:schemeClr val="bg1"/>
          </a:solidFill>
          <a:ln>
            <a:solidFill>
              <a:schemeClr val="bg1"/>
            </a:solidFill>
          </a:ln>
        </p:spPr>
        <p:txBody>
          <a:bodyPr anchor="t"/>
          <a:lstStyle/>
          <a:p>
            <a:pPr algn="ctr"/>
            <a:r>
              <a:rPr lang="en-US" sz="2800" dirty="0"/>
              <a:t>D. </a:t>
            </a:r>
            <a:r>
              <a:rPr lang="en-US" sz="2800" dirty="0" err="1"/>
              <a:t>ArcRCC</a:t>
            </a:r>
            <a:r>
              <a:rPr lang="en-US" sz="2800" dirty="0"/>
              <a:t> Sea-Ice Extent Outlook Summer </a:t>
            </a:r>
            <a:r>
              <a:rPr lang="en-US" sz="2800" dirty="0">
                <a:solidFill>
                  <a:srgbClr val="3B611C"/>
                </a:solidFill>
              </a:rPr>
              <a:t>2020</a:t>
            </a:r>
            <a:br>
              <a:rPr lang="en-US" sz="2800" dirty="0">
                <a:solidFill>
                  <a:srgbClr val="FF0000"/>
                </a:solidFill>
              </a:rPr>
            </a:br>
            <a:r>
              <a:rPr lang="en-US" sz="2000" dirty="0"/>
              <a:t>Minimum = September</a:t>
            </a:r>
            <a:br>
              <a:rPr lang="en-US" sz="2000" dirty="0"/>
            </a:br>
            <a:br>
              <a:rPr lang="en-US" sz="2000" dirty="0"/>
            </a:br>
            <a:br>
              <a:rPr lang="en-US" sz="2000" dirty="0"/>
            </a:br>
            <a:br>
              <a:rPr lang="en-US" sz="2000" dirty="0"/>
            </a:br>
            <a:endParaRPr lang="en-US" sz="2000" dirty="0"/>
          </a:p>
        </p:txBody>
      </p:sp>
      <p:pic>
        <p:nvPicPr>
          <p:cNvPr id="12" name="image15.png"/>
          <p:cNvPicPr/>
          <p:nvPr/>
        </p:nvPicPr>
        <p:blipFill rotWithShape="1">
          <a:blip r:embed="rId3">
            <a:extLst>
              <a:ext uri="{28A0092B-C50C-407E-A947-70E740481C1C}">
                <a14:useLocalDpi xmlns:a14="http://schemas.microsoft.com/office/drawing/2010/main" val="0"/>
              </a:ext>
            </a:extLst>
          </a:blip>
          <a:srcRect t="11366"/>
          <a:stretch/>
        </p:blipFill>
        <p:spPr>
          <a:xfrm>
            <a:off x="5592726" y="0"/>
            <a:ext cx="3551274" cy="3125037"/>
          </a:xfrm>
          <a:prstGeom prst="rect">
            <a:avLst/>
          </a:prstGeom>
          <a:ln/>
        </p:spPr>
      </p:pic>
      <p:graphicFrame>
        <p:nvGraphicFramePr>
          <p:cNvPr id="3" name="Table 2"/>
          <p:cNvGraphicFramePr>
            <a:graphicFrameLocks noGrp="1"/>
          </p:cNvGraphicFramePr>
          <p:nvPr>
            <p:extLst>
              <p:ext uri="{D42A27DB-BD31-4B8C-83A1-F6EECF244321}">
                <p14:modId xmlns:p14="http://schemas.microsoft.com/office/powerpoint/2010/main" val="1303207006"/>
              </p:ext>
            </p:extLst>
          </p:nvPr>
        </p:nvGraphicFramePr>
        <p:xfrm>
          <a:off x="4161385" y="3292031"/>
          <a:ext cx="4908184" cy="3257868"/>
        </p:xfrm>
        <a:graphic>
          <a:graphicData uri="http://schemas.openxmlformats.org/drawingml/2006/table">
            <a:tbl>
              <a:tblPr firstRow="1" firstCol="1" bandRow="1"/>
              <a:tblGrid>
                <a:gridCol w="1632764">
                  <a:extLst>
                    <a:ext uri="{9D8B030D-6E8A-4147-A177-3AD203B41FA5}">
                      <a16:colId xmlns:a16="http://schemas.microsoft.com/office/drawing/2014/main" val="2078703814"/>
                    </a:ext>
                  </a:extLst>
                </a:gridCol>
                <a:gridCol w="1522320">
                  <a:extLst>
                    <a:ext uri="{9D8B030D-6E8A-4147-A177-3AD203B41FA5}">
                      <a16:colId xmlns:a16="http://schemas.microsoft.com/office/drawing/2014/main" val="3701415367"/>
                    </a:ext>
                  </a:extLst>
                </a:gridCol>
                <a:gridCol w="1753100">
                  <a:extLst>
                    <a:ext uri="{9D8B030D-6E8A-4147-A177-3AD203B41FA5}">
                      <a16:colId xmlns:a16="http://schemas.microsoft.com/office/drawing/2014/main" val="339217654"/>
                    </a:ext>
                  </a:extLst>
                </a:gridCol>
              </a:tblGrid>
              <a:tr h="439997">
                <a:tc>
                  <a:txBody>
                    <a:bodyPr/>
                    <a:lstStyle/>
                    <a:p>
                      <a:pPr indent="18415">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Regions </a:t>
                      </a:r>
                      <a:endParaRPr lang="en-CA"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b="1" dirty="0" err="1">
                          <a:solidFill>
                            <a:srgbClr val="000000"/>
                          </a:solidFill>
                          <a:effectLst/>
                          <a:latin typeface="Arial" panose="020B0604020202020204" pitchFamily="34" charset="0"/>
                          <a:ea typeface="Arial" panose="020B0604020202020204" pitchFamily="34" charset="0"/>
                        </a:rPr>
                        <a:t>CanSIPS</a:t>
                      </a:r>
                      <a:r>
                        <a:rPr lang="en-CA" sz="1000" b="1" dirty="0">
                          <a:solidFill>
                            <a:srgbClr val="000000"/>
                          </a:solidFill>
                          <a:effectLst/>
                          <a:latin typeface="Arial" panose="020B0604020202020204" pitchFamily="34" charset="0"/>
                          <a:ea typeface="Arial" panose="020B0604020202020204" pitchFamily="34" charset="0"/>
                        </a:rPr>
                        <a:t> Sea-Ice Forecast Confidence</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b="1" dirty="0" err="1">
                          <a:solidFill>
                            <a:srgbClr val="000000"/>
                          </a:solidFill>
                          <a:effectLst/>
                          <a:latin typeface="Arial" panose="020B0604020202020204" pitchFamily="34" charset="0"/>
                          <a:ea typeface="Arial" panose="020B0604020202020204" pitchFamily="34" charset="0"/>
                        </a:rPr>
                        <a:t>CanSIPS</a:t>
                      </a:r>
                      <a:r>
                        <a:rPr lang="en-CA" sz="1000" b="1" dirty="0">
                          <a:solidFill>
                            <a:srgbClr val="000000"/>
                          </a:solidFill>
                          <a:effectLst/>
                          <a:latin typeface="Arial" panose="020B0604020202020204" pitchFamily="34" charset="0"/>
                          <a:ea typeface="Arial" panose="020B0604020202020204" pitchFamily="34" charset="0"/>
                        </a:rPr>
                        <a:t> Sea-Ice Forecast</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4339786"/>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Barents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b="0">
                          <a:solidFill>
                            <a:srgbClr val="000000"/>
                          </a:solidFill>
                          <a:effectLst/>
                          <a:latin typeface="Arial" panose="020B0604020202020204" pitchFamily="34" charset="0"/>
                          <a:ea typeface="Arial" panose="020B0604020202020204" pitchFamily="34" charset="0"/>
                        </a:rPr>
                        <a:t>Low</a:t>
                      </a:r>
                      <a:endParaRPr lang="en-CA" sz="1100" b="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b="0" dirty="0">
                          <a:solidFill>
                            <a:srgbClr val="000000"/>
                          </a:solidFill>
                          <a:effectLst/>
                          <a:latin typeface="Arial" panose="020B0604020202020204" pitchFamily="34" charset="0"/>
                          <a:ea typeface="Arial" panose="020B0604020202020204" pitchFamily="34" charset="0"/>
                        </a:rPr>
                        <a:t>Above normal (northern section)</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2913432"/>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Beaufort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Moderate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004905"/>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Canadian Arctic Archipelago</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Moderate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2470919"/>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Chukchi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1271588"/>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Eastern Siberian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Moderate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02721164"/>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Greenland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a:solidFill>
                            <a:srgbClr val="000000"/>
                          </a:solidFill>
                          <a:effectLst/>
                          <a:latin typeface="Arial" panose="020B0604020202020204" pitchFamily="34" charset="0"/>
                          <a:ea typeface="Arial" panose="020B0604020202020204" pitchFamily="34" charset="0"/>
                        </a:rPr>
                        <a:t>Above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504827"/>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Kara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598995459"/>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Laptev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100" dirty="0">
                          <a:solidFill>
                            <a:srgbClr val="000000"/>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08002462"/>
                  </a:ext>
                </a:extLst>
              </a:tr>
            </a:tbl>
          </a:graphicData>
        </a:graphic>
      </p:graphicFrame>
      <p:grpSp>
        <p:nvGrpSpPr>
          <p:cNvPr id="22" name="Group 21"/>
          <p:cNvGrpSpPr/>
          <p:nvPr/>
        </p:nvGrpSpPr>
        <p:grpSpPr>
          <a:xfrm>
            <a:off x="60405" y="2179479"/>
            <a:ext cx="3686016" cy="3655146"/>
            <a:chOff x="0" y="0"/>
            <a:chExt cx="2213610" cy="2417641"/>
          </a:xfrm>
          <a:solidFill>
            <a:schemeClr val="bg1"/>
          </a:solidFill>
        </p:grpSpPr>
        <p:pic>
          <p:nvPicPr>
            <p:cNvPr id="23" name="Picture 22"/>
            <p:cNvPicPr>
              <a:picLocks noChangeAspect="1"/>
            </p:cNvPicPr>
            <p:nvPr/>
          </p:nvPicPr>
          <p:blipFill rotWithShape="1">
            <a:blip r:embed="rId4" cstate="print">
              <a:extLst>
                <a:ext uri="{28A0092B-C50C-407E-A947-70E740481C1C}">
                  <a14:useLocalDpi xmlns:a14="http://schemas.microsoft.com/office/drawing/2010/main" val="0"/>
                </a:ext>
              </a:extLst>
            </a:blip>
            <a:srcRect l="79582" t="23676" b="21298"/>
            <a:stretch/>
          </p:blipFill>
          <p:spPr>
            <a:xfrm rot="2700000">
              <a:off x="280896" y="657661"/>
              <a:ext cx="1564640" cy="1453925"/>
            </a:xfrm>
            <a:prstGeom prst="rect">
              <a:avLst/>
            </a:prstGeom>
            <a:grpFill/>
            <a:ln>
              <a:solidFill>
                <a:schemeClr val="bg1"/>
              </a:solidFill>
            </a:ln>
          </p:spPr>
        </p:pic>
        <p:pic>
          <p:nvPicPr>
            <p:cNvPr id="24" name="Picture 23"/>
            <p:cNvPicPr>
              <a:picLocks noChangeAspect="1"/>
            </p:cNvPicPr>
            <p:nvPr/>
          </p:nvPicPr>
          <p:blipFill rotWithShape="1">
            <a:blip r:embed="rId5" cstate="print">
              <a:extLst>
                <a:ext uri="{28A0092B-C50C-407E-A947-70E740481C1C}">
                  <a14:useLocalDpi xmlns:a14="http://schemas.microsoft.com/office/drawing/2010/main" val="0"/>
                </a:ext>
              </a:extLst>
            </a:blip>
            <a:srcRect l="23221" t="78610" r="22391" b="2614"/>
            <a:stretch/>
          </p:blipFill>
          <p:spPr>
            <a:xfrm>
              <a:off x="0" y="2131256"/>
              <a:ext cx="2213610" cy="286385"/>
            </a:xfrm>
            <a:prstGeom prst="rect">
              <a:avLst/>
            </a:prstGeom>
            <a:grpFill/>
            <a:ln>
              <a:solidFill>
                <a:schemeClr val="bg1"/>
              </a:solidFill>
            </a:ln>
          </p:spPr>
        </p:pic>
        <p:pic>
          <p:nvPicPr>
            <p:cNvPr id="25" name="Picture 24"/>
            <p:cNvPicPr>
              <a:picLocks noChangeAspect="1"/>
            </p:cNvPicPr>
            <p:nvPr/>
          </p:nvPicPr>
          <p:blipFill rotWithShape="1">
            <a:blip r:embed="rId6" cstate="print">
              <a:extLst>
                <a:ext uri="{28A0092B-C50C-407E-A947-70E740481C1C}">
                  <a14:useLocalDpi xmlns:a14="http://schemas.microsoft.com/office/drawing/2010/main" val="0"/>
                </a:ext>
              </a:extLst>
            </a:blip>
            <a:srcRect l="45840" t="8043" r="17017" b="83793"/>
            <a:stretch/>
          </p:blipFill>
          <p:spPr>
            <a:xfrm>
              <a:off x="0" y="0"/>
              <a:ext cx="2213610" cy="182245"/>
            </a:xfrm>
            <a:prstGeom prst="rect">
              <a:avLst/>
            </a:prstGeom>
            <a:grpFill/>
            <a:ln>
              <a:solidFill>
                <a:schemeClr val="bg1"/>
              </a:solidFill>
            </a:ln>
          </p:spPr>
        </p:pic>
        <p:pic>
          <p:nvPicPr>
            <p:cNvPr id="26" name="Picture 25"/>
            <p:cNvPicPr>
              <a:picLocks noChangeAspect="1"/>
            </p:cNvPicPr>
            <p:nvPr/>
          </p:nvPicPr>
          <p:blipFill rotWithShape="1">
            <a:blip r:embed="rId7" cstate="print">
              <a:extLst>
                <a:ext uri="{28A0092B-C50C-407E-A947-70E740481C1C}">
                  <a14:useLocalDpi xmlns:a14="http://schemas.microsoft.com/office/drawing/2010/main" val="0"/>
                </a:ext>
              </a:extLst>
            </a:blip>
            <a:srcRect l="17371" t="6955" r="56031" b="84972"/>
            <a:stretch/>
          </p:blipFill>
          <p:spPr>
            <a:xfrm>
              <a:off x="0" y="196948"/>
              <a:ext cx="1600200" cy="181610"/>
            </a:xfrm>
            <a:prstGeom prst="rect">
              <a:avLst/>
            </a:prstGeom>
            <a:grpFill/>
            <a:ln>
              <a:solidFill>
                <a:schemeClr val="bg1"/>
              </a:solidFill>
            </a:ln>
          </p:spPr>
        </p:pic>
      </p:grpSp>
      <p:sp>
        <p:nvSpPr>
          <p:cNvPr id="13" name="TextBox 12"/>
          <p:cNvSpPr txBox="1"/>
          <p:nvPr/>
        </p:nvSpPr>
        <p:spPr>
          <a:xfrm>
            <a:off x="12617" y="1554162"/>
            <a:ext cx="4062482" cy="523220"/>
          </a:xfrm>
          <a:prstGeom prst="rect">
            <a:avLst/>
          </a:prstGeom>
          <a:noFill/>
        </p:spPr>
        <p:txBody>
          <a:bodyPr wrap="square" rtlCol="0">
            <a:spAutoFit/>
          </a:bodyPr>
          <a:lstStyle/>
          <a:p>
            <a:r>
              <a:rPr lang="en-CA" b="1" dirty="0"/>
              <a:t>September 2020 sea ice probability of ice concentration &gt; 15%</a:t>
            </a:r>
            <a:endParaRPr lang="en-CA" dirty="0"/>
          </a:p>
        </p:txBody>
      </p:sp>
      <p:sp>
        <p:nvSpPr>
          <p:cNvPr id="14" name="TextBox 13"/>
          <p:cNvSpPr txBox="1"/>
          <p:nvPr/>
        </p:nvSpPr>
        <p:spPr>
          <a:xfrm>
            <a:off x="0" y="6035648"/>
            <a:ext cx="4075098" cy="830997"/>
          </a:xfrm>
          <a:prstGeom prst="rect">
            <a:avLst/>
          </a:prstGeom>
          <a:solidFill>
            <a:schemeClr val="bg1"/>
          </a:solidFill>
        </p:spPr>
        <p:txBody>
          <a:bodyPr wrap="square" rtlCol="0">
            <a:spAutoFit/>
          </a:bodyPr>
          <a:lstStyle/>
          <a:p>
            <a:r>
              <a:rPr lang="en-CA" sz="1200" dirty="0"/>
              <a:t>September 2020 probability of sea ice at concentrations greater than 15% from CanSIPSv2 (ECCC). Forecast median ice extent from CanSIPSv2 (black) and observed mean ice edge 2011-2019 (red).</a:t>
            </a:r>
          </a:p>
        </p:txBody>
      </p:sp>
      <p:sp>
        <p:nvSpPr>
          <p:cNvPr id="15" name="Rectangle 14"/>
          <p:cNvSpPr/>
          <p:nvPr/>
        </p:nvSpPr>
        <p:spPr>
          <a:xfrm>
            <a:off x="60405" y="2077382"/>
            <a:ext cx="4014693" cy="39523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022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nvGrpSpPr>
          <p:cNvPr id="3" name="Group 2"/>
          <p:cNvGrpSpPr/>
          <p:nvPr/>
        </p:nvGrpSpPr>
        <p:grpSpPr>
          <a:xfrm>
            <a:off x="11576" y="1260694"/>
            <a:ext cx="5116010" cy="4977114"/>
            <a:chOff x="0" y="1343025"/>
            <a:chExt cx="4321629" cy="41028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5"/>
              <a:ext cx="4321629" cy="4102812"/>
            </a:xfrm>
            <a:prstGeom prst="rect">
              <a:avLst/>
            </a:prstGeom>
          </p:spPr>
        </p:pic>
        <p:sp>
          <p:nvSpPr>
            <p:cNvPr id="11" name="Rectangle 10"/>
            <p:cNvSpPr/>
            <p:nvPr/>
          </p:nvSpPr>
          <p:spPr>
            <a:xfrm>
              <a:off x="1714690" y="1898983"/>
              <a:ext cx="401217" cy="404063"/>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Rectangle 11"/>
          <p:cNvSpPr/>
          <p:nvPr/>
        </p:nvSpPr>
        <p:spPr>
          <a:xfrm>
            <a:off x="0" y="6213847"/>
            <a:ext cx="5220182"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10" name="TextBox 9"/>
          <p:cNvSpPr txBox="1"/>
          <p:nvPr/>
        </p:nvSpPr>
        <p:spPr>
          <a:xfrm>
            <a:off x="5127586" y="1666383"/>
            <a:ext cx="3845610" cy="3477875"/>
          </a:xfrm>
          <a:prstGeom prst="rect">
            <a:avLst/>
          </a:prstGeom>
          <a:noFill/>
          <a:ln>
            <a:solidFill>
              <a:schemeClr val="tx1"/>
            </a:solidFill>
          </a:ln>
        </p:spPr>
        <p:txBody>
          <a:bodyPr wrap="square" rtlCol="0">
            <a:spAutoFit/>
          </a:bodyPr>
          <a:lstStyle/>
          <a:p>
            <a:r>
              <a:rPr lang="en-US" sz="2000" b="1" dirty="0"/>
              <a:t>Bering Sea</a:t>
            </a:r>
          </a:p>
          <a:p>
            <a:endParaRPr lang="en-US" sz="1800" dirty="0"/>
          </a:p>
          <a:p>
            <a:r>
              <a:rPr lang="en-US" sz="1800" dirty="0"/>
              <a:t>Bering Sea ice extent has been below 1981-2010 average since early March and is currently at about 75% of the 30-year median for this date. </a:t>
            </a:r>
          </a:p>
          <a:p>
            <a:endParaRPr lang="en-US" sz="1800" dirty="0"/>
          </a:p>
          <a:p>
            <a:r>
              <a:rPr lang="en-US" sz="1800" dirty="0"/>
              <a:t>There will be limited ice remaining in the Bering Sea</a:t>
            </a:r>
            <a:r>
              <a:rPr lang="en-CA" sz="1800" dirty="0"/>
              <a:t> by the end of May 2020</a:t>
            </a:r>
          </a:p>
          <a:p>
            <a:endParaRPr lang="en-US" sz="2000" b="1" dirty="0"/>
          </a:p>
        </p:txBody>
      </p:sp>
      <p:sp>
        <p:nvSpPr>
          <p:cNvPr id="9" name="Title 4"/>
          <p:cNvSpPr txBox="1">
            <a:spLocks/>
          </p:cNvSpPr>
          <p:nvPr/>
        </p:nvSpPr>
        <p:spPr>
          <a:xfrm>
            <a:off x="0" y="32202"/>
            <a:ext cx="9144000" cy="1280554"/>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r>
              <a:rPr lang="en-US" sz="2400" dirty="0">
                <a:solidFill>
                  <a:srgbClr val="3B611C"/>
                </a:solidFill>
              </a:rPr>
              <a:t>E.  2020</a:t>
            </a:r>
            <a:r>
              <a:rPr lang="en-US" sz="2400" dirty="0"/>
              <a:t> Summer Ice Conditions in Key Shipping Areas</a:t>
            </a:r>
            <a:br>
              <a:rPr lang="en-US" sz="2800" dirty="0"/>
            </a:br>
            <a:r>
              <a:rPr lang="en-US" sz="2000" b="0" dirty="0"/>
              <a:t>Produced</a:t>
            </a:r>
            <a:r>
              <a:rPr lang="en-US" sz="1800" b="0" dirty="0"/>
              <a:t> by the National Ice Services (forecaster experience and statistical methods)</a:t>
            </a:r>
          </a:p>
        </p:txBody>
      </p:sp>
    </p:spTree>
    <p:extLst>
      <p:ext uri="{BB962C8B-B14F-4D97-AF65-F5344CB8AC3E}">
        <p14:creationId xmlns:p14="http://schemas.microsoft.com/office/powerpoint/2010/main" val="743862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p:cNvSpPr/>
          <p:nvPr/>
        </p:nvSpPr>
        <p:spPr>
          <a:xfrm>
            <a:off x="0" y="6213847"/>
            <a:ext cx="5220182"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13" name="Title 4"/>
          <p:cNvSpPr txBox="1">
            <a:spLocks/>
          </p:cNvSpPr>
          <p:nvPr/>
        </p:nvSpPr>
        <p:spPr>
          <a:xfrm>
            <a:off x="89013" y="1"/>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sp>
        <p:nvSpPr>
          <p:cNvPr id="10" name="TextBox 9"/>
          <p:cNvSpPr txBox="1"/>
          <p:nvPr/>
        </p:nvSpPr>
        <p:spPr>
          <a:xfrm>
            <a:off x="5127586" y="708254"/>
            <a:ext cx="3845610" cy="5632311"/>
          </a:xfrm>
          <a:prstGeom prst="rect">
            <a:avLst/>
          </a:prstGeom>
          <a:noFill/>
          <a:ln>
            <a:solidFill>
              <a:schemeClr val="tx1"/>
            </a:solidFill>
          </a:ln>
        </p:spPr>
        <p:txBody>
          <a:bodyPr wrap="square" rtlCol="0">
            <a:spAutoFit/>
          </a:bodyPr>
          <a:lstStyle/>
          <a:p>
            <a:r>
              <a:rPr lang="en-US" sz="2000" b="1" dirty="0"/>
              <a:t>Coastal Beaufort Sea</a:t>
            </a:r>
          </a:p>
          <a:p>
            <a:endParaRPr lang="en-CA" sz="2000" dirty="0"/>
          </a:p>
          <a:p>
            <a:r>
              <a:rPr lang="en-CA" sz="2000" dirty="0"/>
              <a:t>Break-up of sea ice is expected to be earlier than normal throughout the Northwest Passage this summer, and areas of consolidated ice will become mobile earlier in the season than normal. </a:t>
            </a:r>
          </a:p>
          <a:p>
            <a:endParaRPr lang="en-CA" sz="2000" dirty="0"/>
          </a:p>
          <a:p>
            <a:r>
              <a:rPr lang="en-CA" sz="2000" dirty="0"/>
              <a:t>Anomalous concentrations of old ice are a potential hazard for the northern route and the western portion of the passage, as higher than normal amounts of old sea ice are present in these areas.  </a:t>
            </a:r>
          </a:p>
          <a:p>
            <a:endParaRPr lang="en-US" sz="2000" b="1" dirty="0"/>
          </a:p>
        </p:txBody>
      </p:sp>
      <p:grpSp>
        <p:nvGrpSpPr>
          <p:cNvPr id="3" name="Group 2"/>
          <p:cNvGrpSpPr/>
          <p:nvPr/>
        </p:nvGrpSpPr>
        <p:grpSpPr>
          <a:xfrm>
            <a:off x="11576" y="1250061"/>
            <a:ext cx="5116010" cy="4977114"/>
            <a:chOff x="0" y="1343025"/>
            <a:chExt cx="4321629" cy="41028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5"/>
              <a:ext cx="4321629" cy="4102812"/>
            </a:xfrm>
            <a:prstGeom prst="rect">
              <a:avLst/>
            </a:prstGeom>
          </p:spPr>
        </p:pic>
        <p:sp>
          <p:nvSpPr>
            <p:cNvPr id="11" name="Rectangle 10"/>
            <p:cNvSpPr/>
            <p:nvPr/>
          </p:nvSpPr>
          <p:spPr>
            <a:xfrm>
              <a:off x="1362075" y="2363275"/>
              <a:ext cx="504825" cy="518247"/>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2622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0" y="6211669"/>
            <a:ext cx="4962525"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10" name="Title 4"/>
          <p:cNvSpPr txBox="1">
            <a:spLocks/>
          </p:cNvSpPr>
          <p:nvPr/>
        </p:nvSpPr>
        <p:spPr>
          <a:xfrm>
            <a:off x="89013" y="1"/>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sp>
        <p:nvSpPr>
          <p:cNvPr id="2" name="Rectangle 1"/>
          <p:cNvSpPr/>
          <p:nvPr/>
        </p:nvSpPr>
        <p:spPr>
          <a:xfrm>
            <a:off x="5005534" y="1055253"/>
            <a:ext cx="4054598" cy="5047536"/>
          </a:xfrm>
          <a:prstGeom prst="rect">
            <a:avLst/>
          </a:prstGeom>
          <a:ln>
            <a:solidFill>
              <a:schemeClr val="tx1"/>
            </a:solidFill>
          </a:ln>
        </p:spPr>
        <p:txBody>
          <a:bodyPr wrap="square">
            <a:spAutoFit/>
          </a:bodyPr>
          <a:lstStyle/>
          <a:p>
            <a:r>
              <a:rPr lang="en-US" sz="1800" b="1" dirty="0"/>
              <a:t>Northwest Passage</a:t>
            </a:r>
          </a:p>
          <a:p>
            <a:endParaRPr lang="en-US" sz="1800" b="1" u="sng" dirty="0"/>
          </a:p>
          <a:p>
            <a:r>
              <a:rPr lang="en-CA" sz="1600" dirty="0"/>
              <a:t>Break-up of sea ice is expected to be earlier than normal throughout the Northwest Passage this summer, and areas of consolidated ice will become mobile earlier in the season than normal. </a:t>
            </a:r>
          </a:p>
          <a:p>
            <a:endParaRPr lang="en-CA" sz="1600" dirty="0"/>
          </a:p>
          <a:p>
            <a:r>
              <a:rPr lang="en-CA" sz="1600" dirty="0"/>
              <a:t>Ice conditions will be light in the southern route of the Northwest Passage in August with lessening ice conditions following in northern route by early September. </a:t>
            </a:r>
          </a:p>
          <a:p>
            <a:endParaRPr lang="en-CA" sz="1600" dirty="0"/>
          </a:p>
          <a:p>
            <a:endParaRPr lang="en-CA" sz="1600" dirty="0"/>
          </a:p>
          <a:p>
            <a:r>
              <a:rPr lang="en-CA" sz="1600" dirty="0"/>
              <a:t>Enhanced mobility of sea ice in the Canadian Arctic Archipelago could maintain elevated old ice concentrations in the aforementioned sectors throughout the summer 2020 period.</a:t>
            </a:r>
          </a:p>
          <a:p>
            <a:pPr marL="285750" indent="-285750">
              <a:buFont typeface="Arial" panose="020B0604020202020204" pitchFamily="34" charset="0"/>
              <a:buChar char="•"/>
            </a:pPr>
            <a:endParaRPr lang="en-US" dirty="0"/>
          </a:p>
        </p:txBody>
      </p:sp>
      <p:grpSp>
        <p:nvGrpSpPr>
          <p:cNvPr id="3" name="Group 2"/>
          <p:cNvGrpSpPr/>
          <p:nvPr/>
        </p:nvGrpSpPr>
        <p:grpSpPr>
          <a:xfrm>
            <a:off x="0" y="1331448"/>
            <a:ext cx="4962525" cy="4872581"/>
            <a:chOff x="0" y="1343024"/>
            <a:chExt cx="4589259" cy="447904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4"/>
              <a:ext cx="4589259" cy="4479042"/>
            </a:xfrm>
            <a:prstGeom prst="rect">
              <a:avLst/>
            </a:prstGeom>
          </p:spPr>
        </p:pic>
        <p:sp>
          <p:nvSpPr>
            <p:cNvPr id="11" name="Rectangle 10"/>
            <p:cNvSpPr/>
            <p:nvPr/>
          </p:nvSpPr>
          <p:spPr>
            <a:xfrm>
              <a:off x="1000125" y="2683882"/>
              <a:ext cx="504825" cy="1036495"/>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15368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0" y="6211669"/>
            <a:ext cx="4962525"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10" name="Title 4"/>
          <p:cNvSpPr txBox="1">
            <a:spLocks/>
          </p:cNvSpPr>
          <p:nvPr/>
        </p:nvSpPr>
        <p:spPr>
          <a:xfrm>
            <a:off x="89013" y="1"/>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sp>
        <p:nvSpPr>
          <p:cNvPr id="2" name="Rectangle 1"/>
          <p:cNvSpPr/>
          <p:nvPr/>
        </p:nvSpPr>
        <p:spPr>
          <a:xfrm>
            <a:off x="4962525" y="938294"/>
            <a:ext cx="4054598" cy="5293757"/>
          </a:xfrm>
          <a:prstGeom prst="rect">
            <a:avLst/>
          </a:prstGeom>
          <a:ln>
            <a:solidFill>
              <a:schemeClr val="tx1"/>
            </a:solidFill>
          </a:ln>
        </p:spPr>
        <p:txBody>
          <a:bodyPr wrap="square">
            <a:spAutoFit/>
          </a:bodyPr>
          <a:lstStyle/>
          <a:p>
            <a:r>
              <a:rPr lang="en-US" sz="1800" b="1" dirty="0"/>
              <a:t>Baffin Bay</a:t>
            </a:r>
          </a:p>
          <a:p>
            <a:endParaRPr lang="en-US" sz="1800" b="1" u="sng" dirty="0"/>
          </a:p>
          <a:p>
            <a:r>
              <a:rPr lang="en-CA" sz="1800" dirty="0"/>
              <a:t>Early than normal sea ice break-up is forecasted for Baffin Bay this summer, due to current lower than normal ice extents in the region and predicted warmer than normal temperatures in the area of interest. </a:t>
            </a:r>
          </a:p>
          <a:p>
            <a:endParaRPr lang="en-CA" sz="1800" dirty="0"/>
          </a:p>
          <a:p>
            <a:r>
              <a:rPr lang="en-CA" sz="1800" dirty="0"/>
              <a:t>Old ice concentrations in the bay are in line with climatological </a:t>
            </a:r>
            <a:r>
              <a:rPr lang="en-CA" sz="1800" dirty="0" err="1"/>
              <a:t>normals</a:t>
            </a:r>
            <a:r>
              <a:rPr lang="en-CA" sz="1800" dirty="0"/>
              <a:t> and no specific hazards are anticipated. The presence of an ice bridge in Nares Strait well into this spring has cut off the inflow of old ice from the Arctic Ocean into northern Baffin Bay, thereby maintaining a limited influx of old ice into the region</a:t>
            </a:r>
            <a:r>
              <a:rPr lang="en-CA" dirty="0"/>
              <a:t>.</a:t>
            </a:r>
            <a:endParaRPr lang="en-US" sz="1800" b="1" dirty="0"/>
          </a:p>
          <a:p>
            <a:pPr marL="285750" indent="-285750">
              <a:buFont typeface="Arial" panose="020B0604020202020204" pitchFamily="34" charset="0"/>
              <a:buChar char="•"/>
            </a:pPr>
            <a:endParaRPr lang="en-US" dirty="0"/>
          </a:p>
        </p:txBody>
      </p:sp>
      <p:grpSp>
        <p:nvGrpSpPr>
          <p:cNvPr id="3" name="Group 2"/>
          <p:cNvGrpSpPr/>
          <p:nvPr/>
        </p:nvGrpSpPr>
        <p:grpSpPr>
          <a:xfrm>
            <a:off x="0" y="1331448"/>
            <a:ext cx="4962525" cy="4872581"/>
            <a:chOff x="0" y="1343024"/>
            <a:chExt cx="4589259" cy="447904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4"/>
              <a:ext cx="4589259" cy="4479042"/>
            </a:xfrm>
            <a:prstGeom prst="rect">
              <a:avLst/>
            </a:prstGeom>
          </p:spPr>
        </p:pic>
        <p:sp>
          <p:nvSpPr>
            <p:cNvPr id="11" name="Rectangle 10"/>
            <p:cNvSpPr/>
            <p:nvPr/>
          </p:nvSpPr>
          <p:spPr>
            <a:xfrm rot="2588644">
              <a:off x="1145076" y="3600357"/>
              <a:ext cx="314106" cy="921220"/>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70719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9" name="Rectangle 8"/>
          <p:cNvSpPr/>
          <p:nvPr/>
        </p:nvSpPr>
        <p:spPr>
          <a:xfrm>
            <a:off x="0" y="5422917"/>
            <a:ext cx="4838700" cy="276999"/>
          </a:xfrm>
          <a:prstGeom prst="rect">
            <a:avLst/>
          </a:prstGeom>
          <a:solidFill>
            <a:schemeClr val="bg1"/>
          </a:solidFill>
        </p:spPr>
        <p:txBody>
          <a:bodyPr wrap="square">
            <a:spAutoFit/>
          </a:bodyPr>
          <a:lstStyle/>
          <a:p>
            <a:r>
              <a:rPr lang="en-US" sz="1200" b="1" dirty="0"/>
              <a:t>Figure from Arctic Council - Arctic marine shipping assessment</a:t>
            </a:r>
          </a:p>
        </p:txBody>
      </p:sp>
      <p:sp>
        <p:nvSpPr>
          <p:cNvPr id="8" name="TextBox 7"/>
          <p:cNvSpPr txBox="1"/>
          <p:nvPr/>
        </p:nvSpPr>
        <p:spPr>
          <a:xfrm>
            <a:off x="5532471" y="2500971"/>
            <a:ext cx="3290224" cy="2616101"/>
          </a:xfrm>
          <a:prstGeom prst="rect">
            <a:avLst/>
          </a:prstGeom>
          <a:noFill/>
          <a:ln>
            <a:solidFill>
              <a:schemeClr val="tx1"/>
            </a:solidFill>
          </a:ln>
        </p:spPr>
        <p:txBody>
          <a:bodyPr wrap="square" rtlCol="0">
            <a:spAutoFit/>
          </a:bodyPr>
          <a:lstStyle/>
          <a:p>
            <a:r>
              <a:rPr lang="en-US" sz="2000" b="1" dirty="0"/>
              <a:t>Svalbard</a:t>
            </a:r>
          </a:p>
          <a:p>
            <a:endParaRPr lang="en-US" sz="2000" dirty="0">
              <a:solidFill>
                <a:srgbClr val="FF00FF"/>
              </a:solidFill>
            </a:endParaRPr>
          </a:p>
          <a:p>
            <a:r>
              <a:rPr lang="en-US" dirty="0"/>
              <a:t>Summer minimum sea ice extent is forecast somewhat above normal, but with low forecast confidence. Expecting near normal impacts from sea ice cover around Svalbard for the 2020 summer indicating normal shipping activities.</a:t>
            </a:r>
          </a:p>
          <a:p>
            <a:endParaRPr lang="en-US" sz="2000" b="1" dirty="0"/>
          </a:p>
          <a:p>
            <a:endParaRPr lang="en-US" sz="2000" b="1" dirty="0"/>
          </a:p>
        </p:txBody>
      </p:sp>
      <p:sp>
        <p:nvSpPr>
          <p:cNvPr id="12" name="Rectangle 11"/>
          <p:cNvSpPr/>
          <p:nvPr/>
        </p:nvSpPr>
        <p:spPr>
          <a:xfrm>
            <a:off x="0" y="6211669"/>
            <a:ext cx="5220182"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14" name="Title 4"/>
          <p:cNvSpPr txBox="1">
            <a:spLocks/>
          </p:cNvSpPr>
          <p:nvPr/>
        </p:nvSpPr>
        <p:spPr>
          <a:xfrm>
            <a:off x="89013" y="1"/>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grpSp>
        <p:nvGrpSpPr>
          <p:cNvPr id="3" name="Group 2"/>
          <p:cNvGrpSpPr/>
          <p:nvPr/>
        </p:nvGrpSpPr>
        <p:grpSpPr>
          <a:xfrm>
            <a:off x="0" y="1250424"/>
            <a:ext cx="5220182" cy="4965179"/>
            <a:chOff x="0" y="1343025"/>
            <a:chExt cx="4321629" cy="41028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5"/>
              <a:ext cx="4321629" cy="4102812"/>
            </a:xfrm>
            <a:prstGeom prst="rect">
              <a:avLst/>
            </a:prstGeom>
          </p:spPr>
        </p:pic>
        <p:sp>
          <p:nvSpPr>
            <p:cNvPr id="11" name="Rectangle 10"/>
            <p:cNvSpPr/>
            <p:nvPr/>
          </p:nvSpPr>
          <p:spPr>
            <a:xfrm>
              <a:off x="2160814" y="3724275"/>
              <a:ext cx="258536" cy="411304"/>
            </a:xfrm>
            <a:prstGeom prst="rect">
              <a:avLst/>
            </a:prstGeom>
            <a:solidFill>
              <a:srgbClr val="FFFF00">
                <a:alpha val="3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784092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6211669"/>
            <a:ext cx="5220182"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9" name="Title 4"/>
          <p:cNvSpPr txBox="1">
            <a:spLocks/>
          </p:cNvSpPr>
          <p:nvPr/>
        </p:nvSpPr>
        <p:spPr>
          <a:xfrm>
            <a:off x="89013" y="1"/>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grpSp>
        <p:nvGrpSpPr>
          <p:cNvPr id="3" name="Group 2"/>
          <p:cNvGrpSpPr/>
          <p:nvPr/>
        </p:nvGrpSpPr>
        <p:grpSpPr>
          <a:xfrm>
            <a:off x="0" y="1343025"/>
            <a:ext cx="5081286" cy="4907304"/>
            <a:chOff x="0" y="1343025"/>
            <a:chExt cx="4321629" cy="41028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5"/>
              <a:ext cx="4321629" cy="4102812"/>
            </a:xfrm>
            <a:prstGeom prst="rect">
              <a:avLst/>
            </a:prstGeom>
          </p:spPr>
        </p:pic>
        <p:sp>
          <p:nvSpPr>
            <p:cNvPr id="11" name="Rectangle 10"/>
            <p:cNvSpPr/>
            <p:nvPr/>
          </p:nvSpPr>
          <p:spPr>
            <a:xfrm>
              <a:off x="2300967" y="2173758"/>
              <a:ext cx="508907" cy="1867313"/>
            </a:xfrm>
            <a:prstGeom prst="rect">
              <a:avLst/>
            </a:prstGeom>
            <a:solidFill>
              <a:srgbClr val="FFFF00">
                <a:alpha val="39000"/>
              </a:srgbClr>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170299" y="1068112"/>
            <a:ext cx="3680750" cy="4770537"/>
          </a:xfrm>
          <a:prstGeom prst="rect">
            <a:avLst/>
          </a:prstGeom>
          <a:solidFill>
            <a:schemeClr val="bg1"/>
          </a:solidFill>
          <a:ln>
            <a:solidFill>
              <a:schemeClr val="tx1"/>
            </a:solidFill>
          </a:ln>
        </p:spPr>
        <p:txBody>
          <a:bodyPr wrap="square" rtlCol="0">
            <a:spAutoFit/>
          </a:bodyPr>
          <a:lstStyle/>
          <a:p>
            <a:r>
              <a:rPr lang="en-US" sz="1600" b="1" dirty="0"/>
              <a:t>Northern Sea Route</a:t>
            </a:r>
          </a:p>
          <a:p>
            <a:endParaRPr lang="en-US" sz="1600" b="1" dirty="0"/>
          </a:p>
          <a:p>
            <a:r>
              <a:rPr lang="en-CA" sz="1600" dirty="0"/>
              <a:t>Ice conditions are not expected to be problematic for the whole of the NSR during the spring and summer seasons in 2020. </a:t>
            </a:r>
          </a:p>
          <a:p>
            <a:endParaRPr lang="en-CA" sz="1600" dirty="0"/>
          </a:p>
          <a:p>
            <a:r>
              <a:rPr lang="en-CA" sz="1600" dirty="0"/>
              <a:t>Currently observed below normal ice conditions, and projected above normal air temperatures and earlier than normal sea ice deterioration form the basis for this assessment. </a:t>
            </a:r>
          </a:p>
          <a:p>
            <a:endParaRPr lang="en-CA" sz="1600" dirty="0"/>
          </a:p>
          <a:p>
            <a:r>
              <a:rPr lang="en-CA" sz="1600" dirty="0"/>
              <a:t>Light ice conditions will prevail throughout the sector and areas of </a:t>
            </a:r>
            <a:r>
              <a:rPr lang="en-CA" sz="1600" dirty="0" err="1"/>
              <a:t>landfast</a:t>
            </a:r>
            <a:r>
              <a:rPr lang="en-CA" sz="1600" dirty="0"/>
              <a:t> ice will break-up earlier than normal. Significant incursions of old ice are not expected along the route this summer season.</a:t>
            </a:r>
            <a:endParaRPr lang="en-US" sz="1600" b="1" dirty="0"/>
          </a:p>
        </p:txBody>
      </p:sp>
    </p:spTree>
    <p:extLst>
      <p:ext uri="{BB962C8B-B14F-4D97-AF65-F5344CB8AC3E}">
        <p14:creationId xmlns:p14="http://schemas.microsoft.com/office/powerpoint/2010/main" val="392622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87749" y="6177516"/>
            <a:ext cx="1148316" cy="590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idx="4294967295"/>
          </p:nvPr>
        </p:nvSpPr>
        <p:spPr>
          <a:xfrm>
            <a:off x="97972" y="0"/>
            <a:ext cx="9046028" cy="1143000"/>
          </a:xfrm>
          <a:solidFill>
            <a:schemeClr val="bg1"/>
          </a:solidFill>
        </p:spPr>
        <p:txBody>
          <a:bodyPr/>
          <a:lstStyle/>
          <a:p>
            <a:pPr algn="ctr"/>
            <a:r>
              <a:rPr lang="en-US" sz="2800" dirty="0"/>
              <a:t>Models used for the </a:t>
            </a:r>
            <a:r>
              <a:rPr lang="en-US" sz="2800" dirty="0" err="1"/>
              <a:t>ArcRCC</a:t>
            </a:r>
            <a:r>
              <a:rPr lang="en-US" sz="2800" dirty="0"/>
              <a:t> Sea-Ice Outlooks</a:t>
            </a:r>
          </a:p>
        </p:txBody>
      </p:sp>
      <p:sp>
        <p:nvSpPr>
          <p:cNvPr id="6" name="Rectangle 5"/>
          <p:cNvSpPr/>
          <p:nvPr/>
        </p:nvSpPr>
        <p:spPr>
          <a:xfrm>
            <a:off x="976792" y="1561402"/>
            <a:ext cx="7743464" cy="1477328"/>
          </a:xfrm>
          <a:prstGeom prst="rect">
            <a:avLst/>
          </a:prstGeom>
        </p:spPr>
        <p:txBody>
          <a:bodyPr wrap="square">
            <a:spAutoFit/>
          </a:bodyPr>
          <a:lstStyle/>
          <a:p>
            <a:pPr marL="285750" indent="-285750">
              <a:buFont typeface="Arial" panose="020B0604020202020204" pitchFamily="34" charset="0"/>
              <a:buChar char="•"/>
            </a:pPr>
            <a:r>
              <a:rPr lang="en-US" sz="1800" b="1" dirty="0"/>
              <a:t>Based on 4 experimental forecasts from 4 WMO Global Producing Centers Output: </a:t>
            </a:r>
            <a:r>
              <a:rPr lang="en-US" sz="1800" dirty="0"/>
              <a:t>France - ECMWF, United States- NOAA/CPC, Canada - ECCC/CCCMA and the </a:t>
            </a:r>
            <a:r>
              <a:rPr lang="en-US" sz="1800" dirty="0" err="1"/>
              <a:t>UKMetOffice</a:t>
            </a:r>
            <a:r>
              <a:rPr lang="en-US" sz="1800" dirty="0"/>
              <a:t>, 3 shown below)</a:t>
            </a:r>
          </a:p>
          <a:p>
            <a:pPr marL="285750" indent="-285750">
              <a:buFont typeface="Arial" panose="020B0604020202020204" pitchFamily="34" charset="0"/>
              <a:buChar char="•"/>
            </a:pPr>
            <a:r>
              <a:rPr lang="en-US" sz="1800" b="1" dirty="0"/>
              <a:t>Experts at the ArcRCC compare these models, so you don’t have to, and develop products for users.</a:t>
            </a:r>
            <a:endParaRPr lang="en-US" sz="2000" dirty="0"/>
          </a:p>
        </p:txBody>
      </p:sp>
      <p:sp>
        <p:nvSpPr>
          <p:cNvPr id="7" name="TextBox 13"/>
          <p:cNvSpPr txBox="1"/>
          <p:nvPr/>
        </p:nvSpPr>
        <p:spPr>
          <a:xfrm>
            <a:off x="995145" y="3258445"/>
            <a:ext cx="2117887" cy="646331"/>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200" dirty="0"/>
              <a:t>Probability of Sea Ice &gt; 15%</a:t>
            </a:r>
          </a:p>
          <a:p>
            <a:pPr algn="ctr"/>
            <a:r>
              <a:rPr lang="en-US" sz="1200" dirty="0"/>
              <a:t>September 2018</a:t>
            </a:r>
          </a:p>
          <a:p>
            <a:pPr algn="ctr"/>
            <a:r>
              <a:rPr lang="en-US" sz="1200" dirty="0"/>
              <a:t>ECCC (CanCM3+CanCM4</a:t>
            </a:r>
            <a:r>
              <a:rPr lang="en-US" sz="1200" b="1" dirty="0"/>
              <a:t>)</a:t>
            </a:r>
          </a:p>
        </p:txBody>
      </p:sp>
      <p:sp>
        <p:nvSpPr>
          <p:cNvPr id="8" name="TextBox 14"/>
          <p:cNvSpPr txBox="1"/>
          <p:nvPr/>
        </p:nvSpPr>
        <p:spPr>
          <a:xfrm>
            <a:off x="3454500" y="3209721"/>
            <a:ext cx="2702984" cy="73866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Sea Ice Concentration Anomaly</a:t>
            </a:r>
          </a:p>
          <a:p>
            <a:pPr algn="ctr"/>
            <a:r>
              <a:rPr lang="en-US" dirty="0"/>
              <a:t>September 2019</a:t>
            </a:r>
          </a:p>
          <a:p>
            <a:pPr algn="ctr"/>
            <a:r>
              <a:rPr lang="en-US" dirty="0"/>
              <a:t>ECMWF (SEAS5)</a:t>
            </a:r>
          </a:p>
        </p:txBody>
      </p:sp>
      <p:sp>
        <p:nvSpPr>
          <p:cNvPr id="9" name="TextBox 15"/>
          <p:cNvSpPr txBox="1"/>
          <p:nvPr/>
        </p:nvSpPr>
        <p:spPr>
          <a:xfrm>
            <a:off x="6487783" y="3289226"/>
            <a:ext cx="2440092" cy="73866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dirty="0"/>
              <a:t>Probability of Sea Ice &gt; 15%</a:t>
            </a:r>
          </a:p>
          <a:p>
            <a:pPr algn="ctr"/>
            <a:r>
              <a:rPr lang="en-US" dirty="0"/>
              <a:t>September 2019</a:t>
            </a:r>
          </a:p>
          <a:p>
            <a:pPr algn="ctr"/>
            <a:r>
              <a:rPr lang="en-US" dirty="0"/>
              <a:t>UK Met Office (GloSea5)</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097" y="3884592"/>
            <a:ext cx="2470260" cy="3037205"/>
          </a:xfrm>
          <a:prstGeom prst="rect">
            <a:avLst/>
          </a:prstGeom>
        </p:spPr>
      </p:pic>
      <p:pic>
        <p:nvPicPr>
          <p:cNvPr id="11"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520" y="4223288"/>
            <a:ext cx="2524416" cy="251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66515" y="4085063"/>
            <a:ext cx="2403419" cy="268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078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nvSpPr>
        <p:spPr>
          <a:xfrm>
            <a:off x="0" y="6211669"/>
            <a:ext cx="5220182" cy="646331"/>
          </a:xfrm>
          <a:prstGeom prst="rect">
            <a:avLst/>
          </a:prstGeom>
          <a:solidFill>
            <a:schemeClr val="bg1"/>
          </a:solidFill>
        </p:spPr>
        <p:txBody>
          <a:bodyPr wrap="square">
            <a:spAutoFit/>
          </a:bodyPr>
          <a:lstStyle/>
          <a:p>
            <a:r>
              <a:rPr lang="en-US" sz="1800" b="1" dirty="0"/>
              <a:t>Figure from Arctic Council - Arctic marine shipping assessment</a:t>
            </a:r>
          </a:p>
        </p:txBody>
      </p:sp>
      <p:sp>
        <p:nvSpPr>
          <p:cNvPr id="9" name="Title 4"/>
          <p:cNvSpPr txBox="1">
            <a:spLocks/>
          </p:cNvSpPr>
          <p:nvPr/>
        </p:nvSpPr>
        <p:spPr>
          <a:xfrm>
            <a:off x="97972" y="104842"/>
            <a:ext cx="9046028" cy="1416506"/>
          </a:xfrm>
          <a:prstGeom prst="rect">
            <a:avLst/>
          </a:prstGeom>
          <a:solidFill>
            <a:schemeClr val="bg1"/>
          </a:solid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endParaRPr lang="en-US" sz="2800" dirty="0"/>
          </a:p>
        </p:txBody>
      </p:sp>
      <p:grpSp>
        <p:nvGrpSpPr>
          <p:cNvPr id="3" name="Group 2"/>
          <p:cNvGrpSpPr/>
          <p:nvPr/>
        </p:nvGrpSpPr>
        <p:grpSpPr>
          <a:xfrm>
            <a:off x="0" y="1343025"/>
            <a:ext cx="5081286" cy="4907304"/>
            <a:chOff x="0" y="1343025"/>
            <a:chExt cx="4321629" cy="4102812"/>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43025"/>
              <a:ext cx="4321629" cy="4102812"/>
            </a:xfrm>
            <a:prstGeom prst="rect">
              <a:avLst/>
            </a:prstGeom>
          </p:spPr>
        </p:pic>
        <p:sp>
          <p:nvSpPr>
            <p:cNvPr id="11" name="Rectangle 10"/>
            <p:cNvSpPr/>
            <p:nvPr/>
          </p:nvSpPr>
          <p:spPr>
            <a:xfrm>
              <a:off x="378329" y="3267535"/>
              <a:ext cx="508907" cy="913148"/>
            </a:xfrm>
            <a:prstGeom prst="rect">
              <a:avLst/>
            </a:prstGeom>
            <a:solidFill>
              <a:srgbClr val="FFFF00">
                <a:alpha val="39000"/>
              </a:srgbClr>
            </a:solidFill>
            <a:ln>
              <a:noFill/>
            </a:ln>
            <a:scene3d>
              <a:camera prst="orthographicFront">
                <a:rot lat="0" lon="0" rev="1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p:cNvSpPr txBox="1"/>
          <p:nvPr/>
        </p:nvSpPr>
        <p:spPr>
          <a:xfrm>
            <a:off x="5135910" y="218027"/>
            <a:ext cx="3894038" cy="6494085"/>
          </a:xfrm>
          <a:prstGeom prst="rect">
            <a:avLst/>
          </a:prstGeom>
          <a:solidFill>
            <a:schemeClr val="bg1"/>
          </a:solidFill>
          <a:ln>
            <a:solidFill>
              <a:schemeClr val="tx1"/>
            </a:solidFill>
          </a:ln>
        </p:spPr>
        <p:txBody>
          <a:bodyPr wrap="square" rtlCol="0">
            <a:spAutoFit/>
          </a:bodyPr>
          <a:lstStyle/>
          <a:p>
            <a:r>
              <a:rPr lang="en-US" sz="1600" b="1" dirty="0"/>
              <a:t>Hudson Bay and Hudson Strait</a:t>
            </a:r>
          </a:p>
          <a:p>
            <a:endParaRPr lang="en-US" sz="1600" b="1" dirty="0"/>
          </a:p>
          <a:p>
            <a:r>
              <a:rPr lang="en-US" sz="1600" dirty="0"/>
              <a:t>Faster than normal sea ice break-up is underway in Hudson Strait with areas of open water expanding in the northern portion of the strait this spring</a:t>
            </a:r>
          </a:p>
          <a:p>
            <a:endParaRPr lang="en-US" sz="1600" dirty="0"/>
          </a:p>
          <a:p>
            <a:r>
              <a:rPr lang="en-US" sz="1600" dirty="0"/>
              <a:t>Near normal break-up forecasted for the western portion of Hudson Bay and later than normal in the eastern section. </a:t>
            </a:r>
          </a:p>
          <a:p>
            <a:endParaRPr lang="en-US" sz="1600" dirty="0"/>
          </a:p>
          <a:p>
            <a:r>
              <a:rPr lang="en-US" sz="1600" dirty="0"/>
              <a:t>Ice thicknesses throughout Hudson Bay are thicker this spring than spring 2019, as predominantly thick first-year ice covers the western and central portions of the bay while in 2019 medium first-year ice comprised a significant fraction of the ice cover </a:t>
            </a:r>
          </a:p>
          <a:p>
            <a:endParaRPr lang="en-US" sz="1600" dirty="0"/>
          </a:p>
          <a:p>
            <a:r>
              <a:rPr lang="en-US" sz="1600" dirty="0"/>
              <a:t>Thicker ice coverage along with forecasted colder than normal surface air temperatures over Hudson Bay could lead to a more challenging navigation season, particularly in the eastern half of Hudson Bay</a:t>
            </a:r>
            <a:endParaRPr lang="en-US" sz="1600" b="1" dirty="0"/>
          </a:p>
        </p:txBody>
      </p:sp>
    </p:spTree>
    <p:extLst>
      <p:ext uri="{BB962C8B-B14F-4D97-AF65-F5344CB8AC3E}">
        <p14:creationId xmlns:p14="http://schemas.microsoft.com/office/powerpoint/2010/main" val="1211115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74638"/>
            <a:ext cx="8229600" cy="1143000"/>
          </a:xfrm>
        </p:spPr>
        <p:txBody>
          <a:bodyPr/>
          <a:lstStyle/>
          <a:p>
            <a:pPr algn="ctr"/>
            <a:r>
              <a:rPr lang="en-US" dirty="0"/>
              <a:t>Questions?</a:t>
            </a:r>
          </a:p>
        </p:txBody>
      </p:sp>
      <p:sp>
        <p:nvSpPr>
          <p:cNvPr id="5" name="Rectangle 4"/>
          <p:cNvSpPr/>
          <p:nvPr/>
        </p:nvSpPr>
        <p:spPr>
          <a:xfrm>
            <a:off x="914400" y="6273209"/>
            <a:ext cx="8080744" cy="4678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974756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a:spLocks noGrp="1"/>
          </p:cNvSpPr>
          <p:nvPr>
            <p:ph type="body" idx="4294967295"/>
          </p:nvPr>
        </p:nvSpPr>
        <p:spPr>
          <a:xfrm>
            <a:off x="371788" y="1026033"/>
            <a:ext cx="9174145" cy="3951287"/>
          </a:xfrm>
          <a:noFill/>
        </p:spPr>
        <p:txBody>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lgn="ctr">
              <a:buNone/>
            </a:pPr>
            <a:r>
              <a:rPr lang="en-US" sz="2800" b="1" dirty="0"/>
              <a:t>Review of </a:t>
            </a:r>
            <a:r>
              <a:rPr lang="en-US" sz="2800" b="1" dirty="0">
                <a:solidFill>
                  <a:srgbClr val="3B611C"/>
                </a:solidFill>
              </a:rPr>
              <a:t>2019/20</a:t>
            </a:r>
            <a:r>
              <a:rPr lang="en-US" sz="2800" b="1" dirty="0"/>
              <a:t> Winter </a:t>
            </a:r>
          </a:p>
          <a:p>
            <a:pPr marL="45720" indent="0" algn="ctr">
              <a:buNone/>
            </a:pPr>
            <a:r>
              <a:rPr lang="en-US" sz="2800" b="1" dirty="0"/>
              <a:t>Arctic sea-ice conditions</a:t>
            </a:r>
            <a:endParaRPr lang="en-US" sz="2800" b="1" dirty="0">
              <a:solidFill>
                <a:schemeClr val="tx1"/>
              </a:solidFill>
            </a:endParaRPr>
          </a:p>
        </p:txBody>
      </p:sp>
    </p:spTree>
    <p:extLst>
      <p:ext uri="{BB962C8B-B14F-4D97-AF65-F5344CB8AC3E}">
        <p14:creationId xmlns:p14="http://schemas.microsoft.com/office/powerpoint/2010/main" val="1369552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 name="TextBox 1"/>
          <p:cNvSpPr txBox="1"/>
          <p:nvPr/>
        </p:nvSpPr>
        <p:spPr>
          <a:xfrm>
            <a:off x="5481227" y="1713642"/>
            <a:ext cx="321056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CA" sz="1800" b="1" noProof="0" dirty="0">
                <a:solidFill>
                  <a:schemeClr val="tx1"/>
                </a:solidFill>
              </a:rPr>
              <a:t>Left: Blended weekly ice charts for mid-March 2020</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CA" sz="1800" b="1" noProof="0"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CA" sz="1800" b="1" i="0" u="none" strike="noStrike" kern="0" cap="none" spc="0" normalizeH="0" baseline="0" dirty="0">
                <a:ln>
                  <a:noFill/>
                </a:ln>
                <a:solidFill>
                  <a:schemeClr val="tx1"/>
                </a:solidFill>
                <a:effectLst/>
                <a:uLnTx/>
                <a:uFillTx/>
                <a:latin typeface="Arial"/>
                <a:cs typeface="Arial"/>
                <a:sym typeface="Arial"/>
              </a:rPr>
              <a:t>Below: March Northern</a:t>
            </a:r>
            <a:r>
              <a:rPr kumimoji="0" lang="en-CA" sz="1800" b="1" i="0" u="none" strike="noStrike" kern="0" cap="none" spc="0" normalizeH="0" dirty="0">
                <a:ln>
                  <a:noFill/>
                </a:ln>
                <a:solidFill>
                  <a:schemeClr val="tx1"/>
                </a:solidFill>
                <a:effectLst/>
                <a:uLnTx/>
                <a:uFillTx/>
                <a:latin typeface="Arial"/>
                <a:cs typeface="Arial"/>
                <a:sym typeface="Arial"/>
              </a:rPr>
              <a:t> Hemisphere sea ice extent</a:t>
            </a:r>
            <a:endParaRPr kumimoji="0" lang="en-US" sz="1800" b="1" i="0" u="none" strike="noStrike" kern="0" cap="none" spc="0" normalizeH="0" baseline="0" noProof="0" dirty="0">
              <a:ln>
                <a:noFill/>
              </a:ln>
              <a:solidFill>
                <a:schemeClr val="tx1"/>
              </a:solidFill>
              <a:effectLst/>
              <a:uLnTx/>
              <a:uFillTx/>
              <a:latin typeface="Arial"/>
              <a:cs typeface="Arial"/>
              <a:sym typeface="Arial"/>
            </a:endParaRPr>
          </a:p>
        </p:txBody>
      </p:sp>
      <p:sp>
        <p:nvSpPr>
          <p:cNvPr id="5" name="Title 4"/>
          <p:cNvSpPr>
            <a:spLocks noGrp="1"/>
          </p:cNvSpPr>
          <p:nvPr>
            <p:ph type="title" idx="4294967295"/>
          </p:nvPr>
        </p:nvSpPr>
        <p:spPr>
          <a:xfrm>
            <a:off x="-228600" y="29638"/>
            <a:ext cx="9514114" cy="1143000"/>
          </a:xfrm>
        </p:spPr>
        <p:txBody>
          <a:bodyPr/>
          <a:lstStyle/>
          <a:p>
            <a:pPr algn="ctr"/>
            <a:r>
              <a:rPr lang="en-US" sz="2800" dirty="0"/>
              <a:t>Actual March </a:t>
            </a:r>
            <a:r>
              <a:rPr lang="en-US" sz="2800" dirty="0">
                <a:solidFill>
                  <a:srgbClr val="3B611C"/>
                </a:solidFill>
              </a:rPr>
              <a:t>2020</a:t>
            </a:r>
            <a:r>
              <a:rPr lang="en-US" sz="2800" dirty="0">
                <a:solidFill>
                  <a:srgbClr val="FF0000"/>
                </a:solidFill>
              </a:rPr>
              <a:t> </a:t>
            </a:r>
            <a:r>
              <a:rPr lang="en-US" sz="2800" dirty="0"/>
              <a:t>Maximum</a:t>
            </a:r>
            <a:br>
              <a:rPr lang="en-US" sz="2800" dirty="0">
                <a:solidFill>
                  <a:srgbClr val="FF0000"/>
                </a:solidFill>
              </a:rPr>
            </a:br>
            <a:r>
              <a:rPr lang="en-US" sz="2800" dirty="0"/>
              <a:t>Sea-Ice Extent</a:t>
            </a:r>
          </a:p>
        </p:txBody>
      </p:sp>
      <p:sp>
        <p:nvSpPr>
          <p:cNvPr id="8" name="TextBox 7"/>
          <p:cNvSpPr txBox="1"/>
          <p:nvPr/>
        </p:nvSpPr>
        <p:spPr>
          <a:xfrm>
            <a:off x="5363270" y="6323825"/>
            <a:ext cx="3446473" cy="276999"/>
          </a:xfrm>
          <a:prstGeom prst="rect">
            <a:avLst/>
          </a:prstGeom>
          <a:noFill/>
        </p:spPr>
        <p:txBody>
          <a:bodyPr wrap="square" rtlCol="0">
            <a:spAutoFit/>
          </a:bodyPr>
          <a:lstStyle/>
          <a:p>
            <a:r>
              <a:rPr lang="en-CA" sz="1200" dirty="0"/>
              <a:t>Source: National Snow and Ice Data Center</a:t>
            </a:r>
          </a:p>
        </p:txBody>
      </p:sp>
      <p:pic>
        <p:nvPicPr>
          <p:cNvPr id="9" name="Picture 8"/>
          <p:cNvPicPr>
            <a:picLocks noChangeAspect="1"/>
          </p:cNvPicPr>
          <p:nvPr/>
        </p:nvPicPr>
        <p:blipFill>
          <a:blip r:embed="rId3"/>
          <a:stretch>
            <a:fillRect/>
          </a:stretch>
        </p:blipFill>
        <p:spPr>
          <a:xfrm>
            <a:off x="5110388" y="3454976"/>
            <a:ext cx="3952238" cy="27483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938" y="1345720"/>
            <a:ext cx="4879076" cy="4997930"/>
          </a:xfrm>
          <a:prstGeom prst="rect">
            <a:avLst/>
          </a:prstGeom>
        </p:spPr>
      </p:pic>
      <p:sp>
        <p:nvSpPr>
          <p:cNvPr id="10" name="TextBox 9"/>
          <p:cNvSpPr txBox="1"/>
          <p:nvPr/>
        </p:nvSpPr>
        <p:spPr>
          <a:xfrm>
            <a:off x="924560" y="6462325"/>
            <a:ext cx="3446473" cy="276999"/>
          </a:xfrm>
          <a:prstGeom prst="rect">
            <a:avLst/>
          </a:prstGeom>
          <a:noFill/>
        </p:spPr>
        <p:txBody>
          <a:bodyPr wrap="square" rtlCol="0">
            <a:spAutoFit/>
          </a:bodyPr>
          <a:lstStyle/>
          <a:p>
            <a:r>
              <a:rPr lang="en-CA" sz="1200" dirty="0"/>
              <a:t>Source: Arctic and Antarctic Research Institute</a:t>
            </a:r>
          </a:p>
        </p:txBody>
      </p:sp>
    </p:spTree>
    <p:extLst>
      <p:ext uri="{BB962C8B-B14F-4D97-AF65-F5344CB8AC3E}">
        <p14:creationId xmlns:p14="http://schemas.microsoft.com/office/powerpoint/2010/main" val="381816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a:spLocks noGrp="1"/>
          </p:cNvSpPr>
          <p:nvPr>
            <p:ph type="body" idx="4294967295"/>
          </p:nvPr>
        </p:nvSpPr>
        <p:spPr>
          <a:xfrm>
            <a:off x="703385" y="1106420"/>
            <a:ext cx="8223445" cy="3951287"/>
          </a:xfrm>
          <a:noFill/>
        </p:spPr>
        <p:txBody>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lgn="ctr">
              <a:buNone/>
            </a:pPr>
            <a:r>
              <a:rPr lang="en-CA" sz="2800" b="1" dirty="0"/>
              <a:t>Comparison: Actual Winter </a:t>
            </a:r>
            <a:r>
              <a:rPr lang="en-CA" sz="2800" b="1" dirty="0">
                <a:solidFill>
                  <a:srgbClr val="3B611C"/>
                </a:solidFill>
              </a:rPr>
              <a:t>2019/20</a:t>
            </a:r>
            <a:r>
              <a:rPr lang="en-CA" sz="2800" b="1" dirty="0"/>
              <a:t> Conditions with </a:t>
            </a:r>
          </a:p>
          <a:p>
            <a:pPr marL="45720" indent="0" algn="ctr">
              <a:buNone/>
            </a:pPr>
            <a:r>
              <a:rPr lang="en-CA" sz="2800" b="1" dirty="0" err="1"/>
              <a:t>ArcRCC</a:t>
            </a:r>
            <a:r>
              <a:rPr lang="en-CA" sz="2800" b="1" dirty="0"/>
              <a:t> Sea-Ice Winter </a:t>
            </a:r>
            <a:r>
              <a:rPr lang="en-CA" sz="2800" b="1" dirty="0">
                <a:solidFill>
                  <a:srgbClr val="3B611C"/>
                </a:solidFill>
              </a:rPr>
              <a:t>2019/20</a:t>
            </a:r>
            <a:r>
              <a:rPr lang="en-CA" sz="2800" b="1" dirty="0"/>
              <a:t> Outlook</a:t>
            </a:r>
            <a:endParaRPr lang="en-US" sz="2800" b="1" dirty="0">
              <a:solidFill>
                <a:schemeClr val="tx1"/>
              </a:solidFill>
            </a:endParaRPr>
          </a:p>
        </p:txBody>
      </p:sp>
    </p:spTree>
    <p:extLst>
      <p:ext uri="{BB962C8B-B14F-4D97-AF65-F5344CB8AC3E}">
        <p14:creationId xmlns:p14="http://schemas.microsoft.com/office/powerpoint/2010/main" val="30751197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391998" y="213803"/>
            <a:ext cx="8289778" cy="1143000"/>
          </a:xfrm>
        </p:spPr>
        <p:txBody>
          <a:bodyPr/>
          <a:lstStyle/>
          <a:p>
            <a:pPr algn="ctr"/>
            <a:r>
              <a:rPr lang="en-US" sz="2800" dirty="0"/>
              <a:t>A.  </a:t>
            </a:r>
            <a:r>
              <a:rPr lang="en-US" sz="2800" dirty="0" err="1"/>
              <a:t>ArcRCC</a:t>
            </a:r>
            <a:r>
              <a:rPr lang="en-US" sz="2800" dirty="0"/>
              <a:t> Sea-Ice Freeze-up Outlook</a:t>
            </a:r>
            <a:br>
              <a:rPr lang="en-US" sz="2800" dirty="0"/>
            </a:br>
            <a:r>
              <a:rPr lang="en-US" sz="2800" dirty="0">
                <a:solidFill>
                  <a:srgbClr val="3B611C"/>
                </a:solidFill>
              </a:rPr>
              <a:t>2019</a:t>
            </a:r>
            <a:r>
              <a:rPr lang="en-US" sz="2800" dirty="0"/>
              <a:t> Categories</a:t>
            </a:r>
            <a:br>
              <a:rPr lang="en-US" sz="2800" dirty="0"/>
            </a:br>
            <a:endParaRPr lang="en-US" sz="2800" dirty="0"/>
          </a:p>
        </p:txBody>
      </p:sp>
      <p:sp>
        <p:nvSpPr>
          <p:cNvPr id="6" name="TextBox 5"/>
          <p:cNvSpPr txBox="1"/>
          <p:nvPr/>
        </p:nvSpPr>
        <p:spPr>
          <a:xfrm>
            <a:off x="4937290" y="1483737"/>
            <a:ext cx="4029388" cy="4524315"/>
          </a:xfrm>
          <a:prstGeom prst="rect">
            <a:avLst/>
          </a:prstGeom>
          <a:solidFill>
            <a:schemeClr val="bg1"/>
          </a:solidFill>
          <a:ln>
            <a:solidFill>
              <a:schemeClr val="tx1"/>
            </a:solidFill>
          </a:ln>
        </p:spPr>
        <p:txBody>
          <a:bodyPr wrap="square" rtlCol="0">
            <a:spAutoFit/>
          </a:bodyPr>
          <a:lstStyle/>
          <a:p>
            <a:pPr marL="266700" indent="-266700"/>
            <a:endParaRPr lang="en-US" sz="1800" dirty="0"/>
          </a:p>
          <a:p>
            <a:r>
              <a:rPr lang="en-US" sz="1800" b="1" dirty="0"/>
              <a:t>What is Normal freeze-up?</a:t>
            </a:r>
          </a:p>
          <a:p>
            <a:pPr marL="285750" indent="-285750">
              <a:buFont typeface="Arial" panose="020B0604020202020204" pitchFamily="34" charset="0"/>
              <a:buChar char="•"/>
            </a:pPr>
            <a:r>
              <a:rPr lang="en-CA" sz="1800" dirty="0"/>
              <a:t>The average date when the ice concentration rises above 50%</a:t>
            </a:r>
          </a:p>
          <a:p>
            <a:pPr marL="285750" indent="-285750">
              <a:buFont typeface="Arial" panose="020B0604020202020204" pitchFamily="34" charset="0"/>
              <a:buChar char="•"/>
            </a:pPr>
            <a:r>
              <a:rPr lang="en-US" sz="1800" dirty="0"/>
              <a:t>based on climatological period (2009-2017)</a:t>
            </a:r>
          </a:p>
          <a:p>
            <a:endParaRPr lang="en-US" sz="1800" b="1" u="sng" dirty="0"/>
          </a:p>
          <a:p>
            <a:r>
              <a:rPr lang="en-US" sz="1800" b="1" u="sng" dirty="0"/>
              <a:t>Freeze-Up Categories</a:t>
            </a:r>
            <a:r>
              <a:rPr lang="en-US" sz="1800" b="1" dirty="0"/>
              <a:t>:</a:t>
            </a:r>
          </a:p>
          <a:p>
            <a:pPr marL="285750" indent="-285750">
              <a:buFont typeface="Arial" panose="020B0604020202020204" pitchFamily="34" charset="0"/>
              <a:buChar char="•"/>
            </a:pPr>
            <a:r>
              <a:rPr lang="en-US" sz="1800" dirty="0">
                <a:solidFill>
                  <a:schemeClr val="tx1"/>
                </a:solidFill>
              </a:rPr>
              <a:t>Late freeze-up</a:t>
            </a:r>
          </a:p>
          <a:p>
            <a:pPr marL="285750" indent="-285750">
              <a:buFont typeface="Arial" panose="020B0604020202020204" pitchFamily="34" charset="0"/>
              <a:buChar char="•"/>
            </a:pPr>
            <a:r>
              <a:rPr lang="en-US" sz="1800" dirty="0">
                <a:solidFill>
                  <a:schemeClr val="tx1"/>
                </a:solidFill>
              </a:rPr>
              <a:t>Near normal freeze-up </a:t>
            </a:r>
          </a:p>
          <a:p>
            <a:pPr marL="285750" indent="-285750">
              <a:buFont typeface="Arial" panose="020B0604020202020204" pitchFamily="34" charset="0"/>
              <a:buChar char="•"/>
            </a:pPr>
            <a:r>
              <a:rPr lang="en-US" sz="1800" dirty="0">
                <a:solidFill>
                  <a:schemeClr val="tx1"/>
                </a:solidFill>
              </a:rPr>
              <a:t>Early freeze-up</a:t>
            </a:r>
          </a:p>
          <a:p>
            <a:pPr marL="285750" indent="-285750">
              <a:buFont typeface="Arial" panose="020B0604020202020204" pitchFamily="34" charset="0"/>
              <a:buChar char="•"/>
            </a:pPr>
            <a:r>
              <a:rPr lang="en-CA" sz="1800" dirty="0">
                <a:latin typeface="Arial" panose="020B0604020202020204" pitchFamily="34" charset="0"/>
                <a:ea typeface="Arial" panose="020B0604020202020204" pitchFamily="34" charset="0"/>
              </a:rPr>
              <a:t>Only regions where the model has historical skill are included in the outlook </a:t>
            </a:r>
            <a:r>
              <a:rPr lang="en-CA" sz="1800" dirty="0">
                <a:latin typeface="Arial" panose="020B0604020202020204" pitchFamily="34" charset="0"/>
              </a:rPr>
              <a:t>The freeze-up outlook has three confidence categories; low, moderate and high</a:t>
            </a:r>
            <a:endParaRPr lang="en-CA" sz="1800" dirty="0"/>
          </a:p>
        </p:txBody>
      </p:sp>
      <p:sp>
        <p:nvSpPr>
          <p:cNvPr id="2" name="Rectangle 1"/>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7" name="image21.png"/>
          <p:cNvPicPr/>
          <p:nvPr/>
        </p:nvPicPr>
        <p:blipFill rotWithShape="1">
          <a:blip r:embed="rId3">
            <a:extLst>
              <a:ext uri="{28A0092B-C50C-407E-A947-70E740481C1C}">
                <a14:useLocalDpi xmlns:a14="http://schemas.microsoft.com/office/drawing/2010/main" val="0"/>
              </a:ext>
            </a:extLst>
          </a:blip>
          <a:srcRect r="49660"/>
          <a:stretch/>
        </p:blipFill>
        <p:spPr>
          <a:xfrm>
            <a:off x="0" y="1356803"/>
            <a:ext cx="4635795" cy="4998073"/>
          </a:xfrm>
          <a:prstGeom prst="rect">
            <a:avLst/>
          </a:prstGeom>
          <a:ln/>
        </p:spPr>
      </p:pic>
      <p:sp>
        <p:nvSpPr>
          <p:cNvPr id="11" name="TextBox 10"/>
          <p:cNvSpPr txBox="1"/>
          <p:nvPr/>
        </p:nvSpPr>
        <p:spPr>
          <a:xfrm>
            <a:off x="0" y="6354876"/>
            <a:ext cx="4369981" cy="738664"/>
          </a:xfrm>
          <a:prstGeom prst="rect">
            <a:avLst/>
          </a:prstGeom>
          <a:solidFill>
            <a:schemeClr val="bg1"/>
          </a:solidFill>
        </p:spPr>
        <p:txBody>
          <a:bodyPr wrap="square" rtlCol="0">
            <a:spAutoFit/>
          </a:bodyPr>
          <a:lstStyle/>
          <a:p>
            <a:r>
              <a:rPr lang="en-US" dirty="0"/>
              <a:t>Source: Canadian Seasonal to Inter-Annual Prediction System (</a:t>
            </a:r>
            <a:r>
              <a:rPr lang="en-US" dirty="0" err="1"/>
              <a:t>CanSIPS</a:t>
            </a:r>
            <a:r>
              <a:rPr lang="en-US" dirty="0"/>
              <a:t>, courtesy ECCC)</a:t>
            </a:r>
          </a:p>
          <a:p>
            <a:endParaRPr lang="en-US" dirty="0"/>
          </a:p>
        </p:txBody>
      </p:sp>
    </p:spTree>
    <p:extLst>
      <p:ext uri="{BB962C8B-B14F-4D97-AF65-F5344CB8AC3E}">
        <p14:creationId xmlns:p14="http://schemas.microsoft.com/office/powerpoint/2010/main" val="4281881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txBox="1">
            <a:spLocks/>
          </p:cNvSpPr>
          <p:nvPr/>
        </p:nvSpPr>
        <p:spPr>
          <a:xfrm>
            <a:off x="497449" y="286275"/>
            <a:ext cx="8289778" cy="1143000"/>
          </a:xfrm>
          <a:prstGeom prst="rect">
            <a:avLst/>
          </a:prstGeom>
          <a:noFill/>
          <a:ln>
            <a:noFill/>
          </a:ln>
        </p:spPr>
        <p:txBody>
          <a:bodyPr spcFirstLastPara="1" wrap="square" lIns="91425" tIns="91425" rIns="91425" bIns="91425" anchor="ctr"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1" i="0" u="none" strike="noStrike" cap="none">
                <a:solidFill>
                  <a:srgbClr val="3A601B"/>
                </a:solidFill>
                <a:latin typeface="Arial"/>
                <a:ea typeface="Arial"/>
                <a:cs typeface="Arial"/>
                <a:sym typeface="Arial"/>
              </a:defRPr>
            </a:lvl9pPr>
          </a:lstStyle>
          <a:p>
            <a:pPr algn="ctr"/>
            <a:r>
              <a:rPr lang="en-US" sz="2800" dirty="0"/>
              <a:t>A. </a:t>
            </a:r>
            <a:r>
              <a:rPr lang="en-US" sz="2800" dirty="0" err="1"/>
              <a:t>ArcRCC</a:t>
            </a:r>
            <a:r>
              <a:rPr lang="en-US" sz="2800" dirty="0"/>
              <a:t> Sea-Ice Freeze-up Outlook</a:t>
            </a:r>
            <a:br>
              <a:rPr lang="en-US" sz="2800" dirty="0"/>
            </a:br>
            <a:r>
              <a:rPr lang="en-US" sz="2800" dirty="0">
                <a:solidFill>
                  <a:srgbClr val="3B611C"/>
                </a:solidFill>
              </a:rPr>
              <a:t>2019/20</a:t>
            </a:r>
          </a:p>
          <a:p>
            <a:pPr algn="ctr"/>
            <a:r>
              <a:rPr lang="en-US" sz="2400" dirty="0"/>
              <a:t>Actual vs. Outlook</a:t>
            </a:r>
            <a:br>
              <a:rPr lang="en-US" sz="2800" dirty="0"/>
            </a:br>
            <a:endParaRPr lang="en-US" sz="2800" dirty="0"/>
          </a:p>
        </p:txBody>
      </p:sp>
      <p:sp>
        <p:nvSpPr>
          <p:cNvPr id="7" name="TextBox 6"/>
          <p:cNvSpPr txBox="1"/>
          <p:nvPr/>
        </p:nvSpPr>
        <p:spPr>
          <a:xfrm>
            <a:off x="803867" y="6334780"/>
            <a:ext cx="8253847" cy="523220"/>
          </a:xfrm>
          <a:prstGeom prst="rect">
            <a:avLst/>
          </a:prstGeom>
          <a:solidFill>
            <a:schemeClr val="bg1"/>
          </a:solidFill>
        </p:spPr>
        <p:txBody>
          <a:bodyPr wrap="square" rtlCol="0">
            <a:spAutoFit/>
          </a:bodyPr>
          <a:lstStyle/>
          <a:p>
            <a:endParaRPr lang="en-US" dirty="0"/>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308253702"/>
              </p:ext>
            </p:extLst>
          </p:nvPr>
        </p:nvGraphicFramePr>
        <p:xfrm>
          <a:off x="803867" y="1802741"/>
          <a:ext cx="8253847" cy="4088947"/>
        </p:xfrm>
        <a:graphic>
          <a:graphicData uri="http://schemas.openxmlformats.org/drawingml/2006/table">
            <a:tbl>
              <a:tblPr firstRow="1" firstCol="1" bandRow="1">
                <a:tableStyleId>{9D7B26C5-4107-4FEC-AEDC-1716B250A1EF}</a:tableStyleId>
              </a:tblPr>
              <a:tblGrid>
                <a:gridCol w="2088314">
                  <a:extLst>
                    <a:ext uri="{9D8B030D-6E8A-4147-A177-3AD203B41FA5}">
                      <a16:colId xmlns:a16="http://schemas.microsoft.com/office/drawing/2014/main" val="52121252"/>
                    </a:ext>
                  </a:extLst>
                </a:gridCol>
                <a:gridCol w="1477800">
                  <a:extLst>
                    <a:ext uri="{9D8B030D-6E8A-4147-A177-3AD203B41FA5}">
                      <a16:colId xmlns:a16="http://schemas.microsoft.com/office/drawing/2014/main" val="535956018"/>
                    </a:ext>
                  </a:extLst>
                </a:gridCol>
                <a:gridCol w="1641860">
                  <a:extLst>
                    <a:ext uri="{9D8B030D-6E8A-4147-A177-3AD203B41FA5}">
                      <a16:colId xmlns:a16="http://schemas.microsoft.com/office/drawing/2014/main" val="4002146638"/>
                    </a:ext>
                  </a:extLst>
                </a:gridCol>
                <a:gridCol w="1594135">
                  <a:extLst>
                    <a:ext uri="{9D8B030D-6E8A-4147-A177-3AD203B41FA5}">
                      <a16:colId xmlns:a16="http://schemas.microsoft.com/office/drawing/2014/main" val="1599938639"/>
                    </a:ext>
                  </a:extLst>
                </a:gridCol>
                <a:gridCol w="1451738">
                  <a:extLst>
                    <a:ext uri="{9D8B030D-6E8A-4147-A177-3AD203B41FA5}">
                      <a16:colId xmlns:a16="http://schemas.microsoft.com/office/drawing/2014/main" val="3209634379"/>
                    </a:ext>
                  </a:extLst>
                </a:gridCol>
              </a:tblGrid>
              <a:tr h="542878">
                <a:tc>
                  <a:txBody>
                    <a:bodyPr/>
                    <a:lstStyle/>
                    <a:p>
                      <a:pPr>
                        <a:lnSpc>
                          <a:spcPct val="115000"/>
                        </a:lnSpc>
                        <a:spcAft>
                          <a:spcPts val="0"/>
                        </a:spcAft>
                      </a:pPr>
                      <a:r>
                        <a:rPr lang="en-CA" sz="1000" dirty="0">
                          <a:effectLst/>
                        </a:rPr>
                        <a:t>Regions </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CanSIPS Sea-Ice Forecast Confidence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err="1">
                          <a:effectLst/>
                        </a:rPr>
                        <a:t>CanSIPS</a:t>
                      </a:r>
                      <a:r>
                        <a:rPr lang="en-CA" sz="1000" dirty="0">
                          <a:effectLst/>
                        </a:rPr>
                        <a:t> Sea-Ice Forecast</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Observed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err="1">
                          <a:effectLst/>
                        </a:rPr>
                        <a:t>CanSIPS</a:t>
                      </a:r>
                      <a:r>
                        <a:rPr lang="en-CA" sz="1000" dirty="0">
                          <a:effectLst/>
                        </a:rPr>
                        <a:t> Sea-Ice Forecast Accuracy </a:t>
                      </a:r>
                      <a:endParaRPr lang="en-CA" sz="1000" b="1" dirty="0">
                        <a:solidFill>
                          <a:schemeClr val="tx1"/>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895015678"/>
                  </a:ext>
                </a:extLst>
              </a:tr>
              <a:tr h="258225">
                <a:tc>
                  <a:txBody>
                    <a:bodyPr/>
                    <a:lstStyle/>
                    <a:p>
                      <a:pPr>
                        <a:lnSpc>
                          <a:spcPct val="115000"/>
                        </a:lnSpc>
                        <a:spcAft>
                          <a:spcPts val="0"/>
                        </a:spcAft>
                      </a:pPr>
                      <a:r>
                        <a:rPr lang="en-CA" sz="1000">
                          <a:effectLst/>
                        </a:rPr>
                        <a:t>Hudson Bay </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moderate to 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near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effectLst/>
                        </a:rPr>
                        <a:t>late freeze-up</a:t>
                      </a:r>
                      <a:endParaRPr lang="en-CA" sz="1100" dirty="0">
                        <a:solidFill>
                          <a:schemeClr val="tx1"/>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FF0000"/>
                          </a:solidFill>
                          <a:effectLst/>
                        </a:rPr>
                        <a:t>low</a:t>
                      </a:r>
                      <a:endParaRPr lang="en-CA" sz="1100" dirty="0">
                        <a:solidFill>
                          <a:srgbClr val="FF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888866421"/>
                  </a:ext>
                </a:extLst>
              </a:tr>
              <a:tr h="258225">
                <a:tc>
                  <a:txBody>
                    <a:bodyPr/>
                    <a:lstStyle/>
                    <a:p>
                      <a:pPr>
                        <a:lnSpc>
                          <a:spcPct val="115000"/>
                        </a:lnSpc>
                        <a:spcAft>
                          <a:spcPts val="0"/>
                        </a:spcAft>
                      </a:pPr>
                      <a:r>
                        <a:rPr lang="en-CA" sz="1000">
                          <a:effectLst/>
                        </a:rPr>
                        <a:t>Baffin Bay/Labrador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moderate to high</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 freeze-up</a:t>
                      </a:r>
                      <a:endParaRPr lang="en-CA" sz="1100" dirty="0">
                        <a:solidFill>
                          <a:schemeClr val="tx1"/>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773832254"/>
                  </a:ext>
                </a:extLst>
              </a:tr>
              <a:tr h="272168">
                <a:tc>
                  <a:txBody>
                    <a:bodyPr/>
                    <a:lstStyle/>
                    <a:p>
                      <a:pPr>
                        <a:lnSpc>
                          <a:spcPct val="115000"/>
                        </a:lnSpc>
                        <a:spcAft>
                          <a:spcPts val="0"/>
                        </a:spcAft>
                      </a:pPr>
                      <a:r>
                        <a:rPr lang="en-CA" sz="1000">
                          <a:effectLst/>
                        </a:rPr>
                        <a:t>Greenland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moderate </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effectLst/>
                        </a:rPr>
                        <a:t>near normal to early freeze-up</a:t>
                      </a:r>
                      <a:endParaRPr lang="en-CA" sz="1100" dirty="0">
                        <a:solidFill>
                          <a:srgbClr val="FF00FF"/>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FF0000"/>
                          </a:solidFill>
                          <a:effectLst/>
                        </a:rPr>
                        <a:t>low</a:t>
                      </a:r>
                      <a:endParaRPr lang="en-CA" sz="1100" dirty="0">
                        <a:solidFill>
                          <a:srgbClr val="FF000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277170871"/>
                  </a:ext>
                </a:extLst>
              </a:tr>
              <a:tr h="442034">
                <a:tc>
                  <a:txBody>
                    <a:bodyPr/>
                    <a:lstStyle/>
                    <a:p>
                      <a:pPr>
                        <a:lnSpc>
                          <a:spcPct val="115000"/>
                        </a:lnSpc>
                        <a:spcAft>
                          <a:spcPts val="0"/>
                        </a:spcAft>
                      </a:pPr>
                      <a:r>
                        <a:rPr lang="en-CA" sz="1000" dirty="0">
                          <a:effectLst/>
                        </a:rPr>
                        <a:t>Barents Sea</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moderate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early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early freeze-up</a:t>
                      </a:r>
                      <a:endParaRPr lang="en-CA" sz="1100" dirty="0">
                        <a:solidFill>
                          <a:srgbClr val="FF00FF"/>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600183838"/>
                  </a:ext>
                </a:extLst>
              </a:tr>
              <a:tr h="393714">
                <a:tc>
                  <a:txBody>
                    <a:bodyPr/>
                    <a:lstStyle/>
                    <a:p>
                      <a:pPr>
                        <a:lnSpc>
                          <a:spcPct val="115000"/>
                        </a:lnSpc>
                        <a:spcAft>
                          <a:spcPts val="0"/>
                        </a:spcAft>
                      </a:pPr>
                      <a:r>
                        <a:rPr lang="en-CA" sz="1000" dirty="0">
                          <a:effectLst/>
                        </a:rPr>
                        <a:t>East Siberian/Laptev Seas</a:t>
                      </a:r>
                      <a:endParaRPr lang="en-CA" sz="1100" dirty="0">
                        <a:solidFill>
                          <a:srgbClr val="FFFF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moderate to high</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 freeze-up</a:t>
                      </a:r>
                      <a:endParaRPr lang="en-CA" sz="1100" dirty="0">
                        <a:solidFill>
                          <a:srgbClr val="FF00FF"/>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012216278"/>
                  </a:ext>
                </a:extLst>
              </a:tr>
              <a:tr h="393714">
                <a:tc>
                  <a:txBody>
                    <a:bodyPr/>
                    <a:lstStyle/>
                    <a:p>
                      <a:pPr>
                        <a:lnSpc>
                          <a:spcPct val="115000"/>
                        </a:lnSpc>
                        <a:spcAft>
                          <a:spcPts val="0"/>
                        </a:spcAft>
                      </a:pPr>
                      <a:r>
                        <a:rPr lang="en-CA" sz="1100" dirty="0">
                          <a:effectLst/>
                        </a:rPr>
                        <a:t>Kara Sea</a:t>
                      </a:r>
                      <a:endParaRPr lang="en-CA" sz="1100" dirty="0">
                        <a:solidFill>
                          <a:srgbClr val="FFFF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effectLst/>
                        </a:rPr>
                        <a:t>moderate</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effectLst/>
                        </a:rPr>
                        <a:t>lat</a:t>
                      </a:r>
                      <a:r>
                        <a:rPr lang="en-CA" sz="1100" baseline="0" dirty="0">
                          <a:effectLst/>
                        </a:rPr>
                        <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near</a:t>
                      </a:r>
                      <a:r>
                        <a:rPr lang="en-CA" sz="1100" baseline="0" dirty="0">
                          <a:effectLst/>
                        </a:rPr>
                        <a:t> normal freeze-up</a:t>
                      </a:r>
                      <a:endParaRPr lang="en-CA" sz="1100" dirty="0">
                        <a:solidFill>
                          <a:srgbClr val="FF00FF"/>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70C0"/>
                          </a:solidFill>
                          <a:effectLst/>
                        </a:rPr>
                        <a:t>moderate</a:t>
                      </a:r>
                      <a:endParaRPr lang="en-CA" sz="1100" dirty="0">
                        <a:solidFill>
                          <a:srgbClr val="0070C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620267892"/>
                  </a:ext>
                </a:extLst>
              </a:tr>
              <a:tr h="258225">
                <a:tc>
                  <a:txBody>
                    <a:bodyPr/>
                    <a:lstStyle/>
                    <a:p>
                      <a:pPr>
                        <a:lnSpc>
                          <a:spcPct val="115000"/>
                        </a:lnSpc>
                        <a:spcAft>
                          <a:spcPts val="0"/>
                        </a:spcAft>
                      </a:pPr>
                      <a:r>
                        <a:rPr lang="en-CA" sz="1000" dirty="0">
                          <a:effectLst/>
                        </a:rPr>
                        <a:t>Chukchi Sea</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high</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 freeze-up</a:t>
                      </a:r>
                      <a:endParaRPr lang="en-CA" sz="1100" dirty="0">
                        <a:solidFill>
                          <a:sysClr val="windowText" lastClr="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3222890568"/>
                  </a:ext>
                </a:extLst>
              </a:tr>
              <a:tr h="258225">
                <a:tc>
                  <a:txBody>
                    <a:bodyPr/>
                    <a:lstStyle/>
                    <a:p>
                      <a:pPr>
                        <a:lnSpc>
                          <a:spcPct val="115000"/>
                        </a:lnSpc>
                        <a:spcAft>
                          <a:spcPts val="0"/>
                        </a:spcAft>
                      </a:pPr>
                      <a:r>
                        <a:rPr lang="en-CA" sz="1000">
                          <a:effectLst/>
                        </a:rPr>
                        <a:t>Beaufort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high</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 freeze-up</a:t>
                      </a:r>
                      <a:endParaRPr lang="en-CA" sz="1100" dirty="0">
                        <a:solidFill>
                          <a:schemeClr val="tx1"/>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1755752830"/>
                  </a:ext>
                </a:extLst>
              </a:tr>
              <a:tr h="258225">
                <a:tc>
                  <a:txBody>
                    <a:bodyPr/>
                    <a:lstStyle/>
                    <a:p>
                      <a:pPr>
                        <a:lnSpc>
                          <a:spcPct val="115000"/>
                        </a:lnSpc>
                        <a:spcAft>
                          <a:spcPts val="0"/>
                        </a:spcAft>
                      </a:pPr>
                      <a:r>
                        <a:rPr lang="en-CA" sz="1000">
                          <a:effectLst/>
                        </a:rPr>
                        <a:t>Sea of Okhotsk</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a:effectLst/>
                        </a:rPr>
                        <a:t>low</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 freeze-up</a:t>
                      </a:r>
                      <a:endParaRPr lang="en-CA" sz="1100" dirty="0">
                        <a:solidFill>
                          <a:srgbClr val="FF00FF"/>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60434320"/>
                  </a:ext>
                </a:extLst>
              </a:tr>
              <a:tr h="258225">
                <a:tc>
                  <a:txBody>
                    <a:bodyPr/>
                    <a:lstStyle/>
                    <a:p>
                      <a:pPr>
                        <a:lnSpc>
                          <a:spcPct val="115000"/>
                        </a:lnSpc>
                        <a:spcAft>
                          <a:spcPts val="0"/>
                        </a:spcAft>
                      </a:pPr>
                      <a:r>
                        <a:rPr lang="en-CA" sz="1000">
                          <a:effectLst/>
                        </a:rPr>
                        <a:t>Bering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low</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000" dirty="0">
                          <a:effectLst/>
                        </a:rPr>
                        <a:t>late freeze-up</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100" dirty="0">
                          <a:effectLst/>
                        </a:rPr>
                        <a:t>late</a:t>
                      </a:r>
                      <a:r>
                        <a:rPr lang="en-CA" sz="1100" baseline="0" dirty="0">
                          <a:effectLst/>
                        </a:rPr>
                        <a:t> freeze-up</a:t>
                      </a:r>
                      <a:endParaRPr lang="en-CA" sz="1100" dirty="0">
                        <a:solidFill>
                          <a:sysClr val="windowText" lastClr="000000"/>
                        </a:solidFill>
                        <a:effectLst/>
                        <a:latin typeface="Arial" panose="020B0604020202020204" pitchFamily="34" charset="0"/>
                        <a:ea typeface="Arial" panose="020B0604020202020204" pitchFamily="34" charset="0"/>
                      </a:endParaRPr>
                    </a:p>
                  </a:txBody>
                  <a:tcPr marL="63500" marR="63500" marT="63500" marB="63500"/>
                </a:tc>
                <a:tc>
                  <a:txBody>
                    <a:bodyPr/>
                    <a:lstStyle/>
                    <a:p>
                      <a:pPr>
                        <a:lnSpc>
                          <a:spcPct val="115000"/>
                        </a:lnSpc>
                        <a:spcAft>
                          <a:spcPts val="0"/>
                        </a:spcAft>
                      </a:pPr>
                      <a:r>
                        <a:rPr lang="en-CA" sz="1100" dirty="0">
                          <a:solidFill>
                            <a:srgbClr val="00B050"/>
                          </a:solidFill>
                          <a:effectLst/>
                        </a:rPr>
                        <a:t>high</a:t>
                      </a:r>
                      <a:endParaRPr lang="en-CA" sz="1100" dirty="0">
                        <a:solidFill>
                          <a:srgbClr val="00B050"/>
                        </a:solidFill>
                        <a:effectLst/>
                        <a:latin typeface="Arial" panose="020B0604020202020204" pitchFamily="34" charset="0"/>
                        <a:ea typeface="Arial" panose="020B0604020202020204" pitchFamily="34" charset="0"/>
                      </a:endParaRPr>
                    </a:p>
                  </a:txBody>
                  <a:tcPr marL="63500" marR="63500" marT="63500" marB="63500"/>
                </a:tc>
                <a:extLst>
                  <a:ext uri="{0D108BD9-81ED-4DB2-BD59-A6C34878D82A}">
                    <a16:rowId xmlns:a16="http://schemas.microsoft.com/office/drawing/2014/main" val="2823086340"/>
                  </a:ext>
                </a:extLst>
              </a:tr>
            </a:tbl>
          </a:graphicData>
        </a:graphic>
      </p:graphicFrame>
      <p:pic>
        <p:nvPicPr>
          <p:cNvPr id="9" name="Picture 2"/>
          <p:cNvPicPr>
            <a:picLocks noChangeAspect="1"/>
          </p:cNvPicPr>
          <p:nvPr/>
        </p:nvPicPr>
        <p:blipFill>
          <a:blip r:embed="rId3">
            <a:extLst>
              <a:ext uri="{28A0092B-C50C-407E-A947-70E740481C1C}">
                <a14:useLocalDpi xmlns:a14="http://schemas.microsoft.com/office/drawing/2010/main" val="0"/>
              </a:ext>
            </a:extLst>
          </a:blip>
          <a:srcRect t="5959"/>
          <a:stretch>
            <a:fillRect/>
          </a:stretch>
        </p:blipFill>
        <p:spPr bwMode="auto">
          <a:xfrm>
            <a:off x="4008474" y="3771258"/>
            <a:ext cx="5135526" cy="3086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82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itle 4"/>
          <p:cNvSpPr>
            <a:spLocks noGrp="1"/>
          </p:cNvSpPr>
          <p:nvPr>
            <p:ph type="title" idx="4294967295"/>
          </p:nvPr>
        </p:nvSpPr>
        <p:spPr>
          <a:xfrm>
            <a:off x="12616" y="29130"/>
            <a:ext cx="5182382" cy="2310033"/>
          </a:xfrm>
          <a:solidFill>
            <a:schemeClr val="bg1"/>
          </a:solidFill>
          <a:ln>
            <a:solidFill>
              <a:schemeClr val="bg1"/>
            </a:solidFill>
          </a:ln>
        </p:spPr>
        <p:txBody>
          <a:bodyPr/>
          <a:lstStyle/>
          <a:p>
            <a:pPr algn="ctr"/>
            <a:br>
              <a:rPr lang="en-US" sz="2800" dirty="0"/>
            </a:br>
            <a:br>
              <a:rPr lang="en-US" sz="2800" dirty="0"/>
            </a:br>
            <a:r>
              <a:rPr lang="en-US" sz="2800" dirty="0"/>
              <a:t>B. </a:t>
            </a:r>
            <a:r>
              <a:rPr lang="en-US" sz="2800" dirty="0" err="1"/>
              <a:t>ArcRCC</a:t>
            </a:r>
            <a:r>
              <a:rPr lang="en-US" sz="2800" dirty="0"/>
              <a:t> Sea-Ice Extent Outlook Winter </a:t>
            </a:r>
            <a:r>
              <a:rPr lang="en-US" sz="2800" dirty="0">
                <a:solidFill>
                  <a:srgbClr val="3B611C"/>
                </a:solidFill>
              </a:rPr>
              <a:t>2020</a:t>
            </a:r>
            <a:br>
              <a:rPr lang="en-US" sz="2800" dirty="0"/>
            </a:br>
            <a:r>
              <a:rPr lang="en-US" sz="2000" dirty="0"/>
              <a:t>Actual vs. Outlook</a:t>
            </a:r>
            <a:br>
              <a:rPr lang="en-US" sz="2000" dirty="0"/>
            </a:br>
            <a:r>
              <a:rPr lang="en-US" sz="2000" dirty="0"/>
              <a:t>Maximum = March (Winter)</a:t>
            </a:r>
            <a:br>
              <a:rPr lang="en-US" sz="2000" dirty="0"/>
            </a:br>
            <a:br>
              <a:rPr lang="en-US" sz="2000" dirty="0"/>
            </a:br>
            <a:br>
              <a:rPr lang="en-US" sz="2000" dirty="0"/>
            </a:br>
            <a:br>
              <a:rPr lang="en-US" sz="2000" dirty="0"/>
            </a:br>
            <a:endParaRPr lang="en-US" sz="2000" dirty="0"/>
          </a:p>
        </p:txBody>
      </p:sp>
      <p:pic>
        <p:nvPicPr>
          <p:cNvPr id="12" name="image15.png"/>
          <p:cNvPicPr/>
          <p:nvPr/>
        </p:nvPicPr>
        <p:blipFill>
          <a:blip r:embed="rId3">
            <a:extLst>
              <a:ext uri="{28A0092B-C50C-407E-A947-70E740481C1C}">
                <a14:useLocalDpi xmlns:a14="http://schemas.microsoft.com/office/drawing/2010/main" val="0"/>
              </a:ext>
            </a:extLst>
          </a:blip>
          <a:stretch>
            <a:fillRect/>
          </a:stretch>
        </p:blipFill>
        <p:spPr>
          <a:xfrm>
            <a:off x="5194998" y="0"/>
            <a:ext cx="3949002" cy="3928905"/>
          </a:xfrm>
          <a:prstGeom prst="rect">
            <a:avLst/>
          </a:prstGeom>
          <a:ln/>
        </p:spPr>
      </p:pic>
      <p:graphicFrame>
        <p:nvGraphicFramePr>
          <p:cNvPr id="3" name="Table 2"/>
          <p:cNvGraphicFramePr>
            <a:graphicFrameLocks noGrp="1"/>
          </p:cNvGraphicFramePr>
          <p:nvPr>
            <p:extLst>
              <p:ext uri="{D42A27DB-BD31-4B8C-83A1-F6EECF244321}">
                <p14:modId xmlns:p14="http://schemas.microsoft.com/office/powerpoint/2010/main" val="2809899841"/>
              </p:ext>
            </p:extLst>
          </p:nvPr>
        </p:nvGraphicFramePr>
        <p:xfrm>
          <a:off x="1140487" y="4037974"/>
          <a:ext cx="6953460" cy="2602672"/>
        </p:xfrm>
        <a:graphic>
          <a:graphicData uri="http://schemas.openxmlformats.org/drawingml/2006/table">
            <a:tbl>
              <a:tblPr firstRow="1" firstCol="1" bandRow="1"/>
              <a:tblGrid>
                <a:gridCol w="1349412">
                  <a:extLst>
                    <a:ext uri="{9D8B030D-6E8A-4147-A177-3AD203B41FA5}">
                      <a16:colId xmlns:a16="http://schemas.microsoft.com/office/drawing/2014/main" val="2078703814"/>
                    </a:ext>
                  </a:extLst>
                </a:gridCol>
                <a:gridCol w="1258135">
                  <a:extLst>
                    <a:ext uri="{9D8B030D-6E8A-4147-A177-3AD203B41FA5}">
                      <a16:colId xmlns:a16="http://schemas.microsoft.com/office/drawing/2014/main" val="3701415367"/>
                    </a:ext>
                  </a:extLst>
                </a:gridCol>
                <a:gridCol w="1448865">
                  <a:extLst>
                    <a:ext uri="{9D8B030D-6E8A-4147-A177-3AD203B41FA5}">
                      <a16:colId xmlns:a16="http://schemas.microsoft.com/office/drawing/2014/main" val="339217654"/>
                    </a:ext>
                  </a:extLst>
                </a:gridCol>
                <a:gridCol w="1448865">
                  <a:extLst>
                    <a:ext uri="{9D8B030D-6E8A-4147-A177-3AD203B41FA5}">
                      <a16:colId xmlns:a16="http://schemas.microsoft.com/office/drawing/2014/main" val="4227858851"/>
                    </a:ext>
                  </a:extLst>
                </a:gridCol>
                <a:gridCol w="1448183">
                  <a:extLst>
                    <a:ext uri="{9D8B030D-6E8A-4147-A177-3AD203B41FA5}">
                      <a16:colId xmlns:a16="http://schemas.microsoft.com/office/drawing/2014/main" val="594945259"/>
                    </a:ext>
                  </a:extLst>
                </a:gridCol>
              </a:tblGrid>
              <a:tr h="703384">
                <a:tc>
                  <a:txBody>
                    <a:bodyPr/>
                    <a:lstStyle/>
                    <a:p>
                      <a:pPr indent="18415">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Regions </a:t>
                      </a:r>
                      <a:endParaRPr lang="en-CA" sz="1100" dirty="0">
                        <a:solidFill>
                          <a:srgbClr val="000000"/>
                        </a:solidFill>
                        <a:effectLst/>
                        <a:latin typeface="Arial" panose="020B0604020202020204" pitchFamily="34" charset="0"/>
                        <a:ea typeface="Arial" panose="020B0604020202020204" pitchFamily="34" charset="0"/>
                      </a:endParaRPr>
                    </a:p>
                    <a:p>
                      <a:pPr>
                        <a:lnSpc>
                          <a:spcPct val="115000"/>
                        </a:lnSpc>
                        <a:spcAft>
                          <a:spcPts val="0"/>
                        </a:spcAft>
                      </a:pP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CanSIPS Sea-Ice Forecast Confidence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b="1" dirty="0" err="1">
                          <a:solidFill>
                            <a:srgbClr val="000000"/>
                          </a:solidFill>
                          <a:effectLst/>
                          <a:latin typeface="Arial" panose="020B0604020202020204" pitchFamily="34" charset="0"/>
                          <a:ea typeface="Arial" panose="020B0604020202020204" pitchFamily="34" charset="0"/>
                        </a:rPr>
                        <a:t>CanSIPS</a:t>
                      </a:r>
                      <a:r>
                        <a:rPr lang="en-CA" sz="1000" b="1" dirty="0">
                          <a:solidFill>
                            <a:srgbClr val="000000"/>
                          </a:solidFill>
                          <a:effectLst/>
                          <a:latin typeface="Arial" panose="020B0604020202020204" pitchFamily="34" charset="0"/>
                          <a:ea typeface="Arial" panose="020B0604020202020204" pitchFamily="34" charset="0"/>
                        </a:rPr>
                        <a:t> Sea-Ice Forecast (2009-2017 climate</a:t>
                      </a:r>
                      <a:r>
                        <a:rPr lang="en-CA" sz="1000" b="1" baseline="0" dirty="0">
                          <a:solidFill>
                            <a:srgbClr val="000000"/>
                          </a:solidFill>
                          <a:effectLst/>
                          <a:latin typeface="Arial" panose="020B0604020202020204" pitchFamily="34" charset="0"/>
                          <a:ea typeface="Arial" panose="020B0604020202020204" pitchFamily="34" charset="0"/>
                        </a:rPr>
                        <a:t>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b="1" dirty="0">
                          <a:solidFill>
                            <a:srgbClr val="000000"/>
                          </a:solidFill>
                          <a:effectLst/>
                          <a:latin typeface="Arial" panose="020B0604020202020204" pitchFamily="34" charset="0"/>
                          <a:ea typeface="Arial" panose="020B0604020202020204" pitchFamily="34" charset="0"/>
                        </a:rPr>
                        <a:t>Observed Ice Extent (2009-2017 climate</a:t>
                      </a:r>
                      <a:r>
                        <a:rPr lang="en-CA" sz="1000" b="1" baseline="0" dirty="0">
                          <a:solidFill>
                            <a:srgbClr val="000000"/>
                          </a:solidFill>
                          <a:effectLst/>
                          <a:latin typeface="Arial" panose="020B0604020202020204" pitchFamily="34" charset="0"/>
                          <a:ea typeface="Arial" panose="020B0604020202020204" pitchFamily="34" charset="0"/>
                        </a:rPr>
                        <a:t>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b="1" dirty="0" err="1">
                          <a:solidFill>
                            <a:schemeClr val="tx1"/>
                          </a:solidFill>
                          <a:effectLst/>
                          <a:latin typeface="Arial" panose="020B0604020202020204" pitchFamily="34" charset="0"/>
                          <a:ea typeface="Arial" panose="020B0604020202020204" pitchFamily="34" charset="0"/>
                        </a:rPr>
                        <a:t>CanSIPS</a:t>
                      </a:r>
                      <a:r>
                        <a:rPr lang="en-CA" sz="1000" b="1" dirty="0">
                          <a:solidFill>
                            <a:schemeClr val="tx1"/>
                          </a:solidFill>
                          <a:effectLst/>
                          <a:latin typeface="Arial" panose="020B0604020202020204" pitchFamily="34" charset="0"/>
                          <a:ea typeface="Arial" panose="020B0604020202020204" pitchFamily="34" charset="0"/>
                        </a:rPr>
                        <a:t> Sea-Ice Forecast Accuracy </a:t>
                      </a:r>
                    </a:p>
                    <a:p>
                      <a:pPr>
                        <a:lnSpc>
                          <a:spcPct val="115000"/>
                        </a:lnSpc>
                        <a:spcAft>
                          <a:spcPts val="0"/>
                        </a:spcAft>
                      </a:pPr>
                      <a:endParaRPr lang="en-CA" sz="1100" dirty="0">
                        <a:solidFill>
                          <a:schemeClr val="tx1"/>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14339786"/>
                  </a:ext>
                </a:extLst>
              </a:tr>
              <a:tr h="177800">
                <a:tc>
                  <a:txBody>
                    <a:bodyPr/>
                    <a:lstStyle/>
                    <a:p>
                      <a:pPr>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Bering Strait</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low</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below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dirty="0">
                          <a:solidFill>
                            <a:schemeClr val="tx1"/>
                          </a:solidFill>
                          <a:effectLst/>
                          <a:latin typeface="Arial" panose="020B0604020202020204" pitchFamily="34" charset="0"/>
                          <a:ea typeface="Arial" panose="020B0604020202020204" pitchFamily="34" charset="0"/>
                        </a:rPr>
                        <a:t> low</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582913432"/>
                  </a:ext>
                </a:extLst>
              </a:tr>
              <a:tr h="177800">
                <a:tc>
                  <a:txBody>
                    <a:bodyPr/>
                    <a:lstStyle/>
                    <a:p>
                      <a:pPr>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Sea of Okhotsk</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low </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below to near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dirty="0">
                          <a:solidFill>
                            <a:schemeClr val="tx1"/>
                          </a:solidFill>
                          <a:effectLst/>
                          <a:latin typeface="Arial" panose="020B0604020202020204" pitchFamily="34" charset="0"/>
                          <a:ea typeface="Arial" panose="020B0604020202020204" pitchFamily="34" charset="0"/>
                        </a:rPr>
                        <a:t>below to near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 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0004905"/>
                  </a:ext>
                </a:extLst>
              </a:tr>
              <a:tr h="177800">
                <a:tc>
                  <a:txBody>
                    <a:bodyPr/>
                    <a:lstStyle/>
                    <a:p>
                      <a:pPr>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Barents Sea</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low </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near normal</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below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 low</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282470919"/>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Greenland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high</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near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dirty="0">
                          <a:solidFill>
                            <a:schemeClr val="tx1"/>
                          </a:solidFill>
                          <a:effectLst/>
                          <a:latin typeface="Arial" panose="020B0604020202020204" pitchFamily="34" charset="0"/>
                          <a:ea typeface="Arial" panose="020B0604020202020204" pitchFamily="34" charset="0"/>
                        </a:rPr>
                        <a:t>below to near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 moderate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51271588"/>
                  </a:ext>
                </a:extLst>
              </a:tr>
              <a:tr h="177800">
                <a:tc>
                  <a:txBody>
                    <a:bodyPr/>
                    <a:lstStyle/>
                    <a:p>
                      <a:pPr>
                        <a:lnSpc>
                          <a:spcPct val="115000"/>
                        </a:lnSpc>
                        <a:spcAft>
                          <a:spcPts val="0"/>
                        </a:spcAft>
                      </a:pPr>
                      <a:r>
                        <a:rPr lang="en-CA" sz="1000" b="1" dirty="0">
                          <a:solidFill>
                            <a:srgbClr val="000000"/>
                          </a:solidFill>
                          <a:effectLst/>
                          <a:latin typeface="Arial" panose="020B0604020202020204" pitchFamily="34" charset="0"/>
                          <a:ea typeface="Arial" panose="020B0604020202020204" pitchFamily="34" charset="0"/>
                        </a:rPr>
                        <a:t>Gulf of St. Lawrence</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low</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below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dirty="0">
                          <a:solidFill>
                            <a:schemeClr val="tx1"/>
                          </a:solidFill>
                          <a:effectLst/>
                          <a:latin typeface="Arial" panose="020B0604020202020204" pitchFamily="34" charset="0"/>
                          <a:ea typeface="Arial" panose="020B0604020202020204" pitchFamily="34" charset="0"/>
                        </a:rPr>
                        <a:t>below to near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 high</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102721164"/>
                  </a:ext>
                </a:extLst>
              </a:tr>
              <a:tr h="177800">
                <a:tc>
                  <a:txBody>
                    <a:bodyPr/>
                    <a:lstStyle/>
                    <a:p>
                      <a:pPr>
                        <a:lnSpc>
                          <a:spcPct val="115000"/>
                        </a:lnSpc>
                        <a:spcAft>
                          <a:spcPts val="0"/>
                        </a:spcAft>
                      </a:pPr>
                      <a:r>
                        <a:rPr lang="en-CA" sz="1000" b="1">
                          <a:solidFill>
                            <a:srgbClr val="000000"/>
                          </a:solidFill>
                          <a:effectLst/>
                          <a:latin typeface="Arial" panose="020B0604020202020204" pitchFamily="34" charset="0"/>
                          <a:ea typeface="Arial" panose="020B0604020202020204" pitchFamily="34" charset="0"/>
                        </a:rPr>
                        <a:t>Labrador Sea</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a:solidFill>
                            <a:srgbClr val="000000"/>
                          </a:solidFill>
                          <a:effectLst/>
                          <a:latin typeface="Arial" panose="020B0604020202020204" pitchFamily="34" charset="0"/>
                          <a:ea typeface="Arial" panose="020B0604020202020204" pitchFamily="34" charset="0"/>
                        </a:rPr>
                        <a:t>moderate</a:t>
                      </a:r>
                      <a:endParaRPr lang="en-CA" sz="110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rgbClr val="000000"/>
                          </a:solidFill>
                          <a:effectLst/>
                          <a:latin typeface="Arial" panose="020B0604020202020204" pitchFamily="34" charset="0"/>
                          <a:ea typeface="Arial" panose="020B0604020202020204" pitchFamily="34" charset="0"/>
                        </a:rPr>
                        <a:t>below normal</a:t>
                      </a:r>
                      <a:endParaRPr lang="en-CA" sz="1100" dirty="0">
                        <a:solidFill>
                          <a:srgbClr val="000000"/>
                        </a:solidFill>
                        <a:effectLst/>
                        <a:latin typeface="Arial" panose="020B0604020202020204" pitchFamily="34" charset="0"/>
                        <a:ea typeface="Arial" panose="020B0604020202020204" pitchFamily="34" charset="0"/>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lang="en-CA" sz="1000" dirty="0">
                          <a:solidFill>
                            <a:schemeClr val="tx1"/>
                          </a:solidFill>
                          <a:effectLst/>
                          <a:latin typeface="Arial" panose="020B0604020202020204" pitchFamily="34" charset="0"/>
                          <a:ea typeface="Arial" panose="020B0604020202020204" pitchFamily="34" charset="0"/>
                        </a:rPr>
                        <a:t>below to near normal</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nSpc>
                          <a:spcPct val="115000"/>
                        </a:lnSpc>
                        <a:spcAft>
                          <a:spcPts val="0"/>
                        </a:spcAft>
                      </a:pPr>
                      <a:r>
                        <a:rPr lang="en-CA" sz="1000" dirty="0">
                          <a:solidFill>
                            <a:schemeClr val="tx1"/>
                          </a:solidFill>
                          <a:effectLst/>
                          <a:latin typeface="Arial" panose="020B0604020202020204" pitchFamily="34" charset="0"/>
                          <a:ea typeface="Arial" panose="020B0604020202020204" pitchFamily="34" charset="0"/>
                        </a:rPr>
                        <a:t> moderate</a:t>
                      </a: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2504827"/>
                  </a:ext>
                </a:extLst>
              </a:tr>
            </a:tbl>
          </a:graphicData>
        </a:graphic>
      </p:graphicFrame>
      <p:sp>
        <p:nvSpPr>
          <p:cNvPr id="6" name="TextBox 5"/>
          <p:cNvSpPr txBox="1"/>
          <p:nvPr/>
        </p:nvSpPr>
        <p:spPr>
          <a:xfrm>
            <a:off x="826479" y="1861505"/>
            <a:ext cx="4368520" cy="2031325"/>
          </a:xfrm>
          <a:prstGeom prst="rect">
            <a:avLst/>
          </a:prstGeom>
          <a:solidFill>
            <a:schemeClr val="bg1"/>
          </a:solidFill>
          <a:ln>
            <a:noFill/>
          </a:ln>
        </p:spPr>
        <p:txBody>
          <a:bodyPr wrap="square" rtlCol="0">
            <a:spAutoFit/>
          </a:bodyPr>
          <a:lstStyle/>
          <a:p>
            <a:pPr marL="285750" indent="-195263"/>
            <a:r>
              <a:rPr lang="en-US" b="1" u="sng" dirty="0"/>
              <a:t>Forecast Categories</a:t>
            </a:r>
            <a:r>
              <a:rPr lang="en-US" b="1" dirty="0"/>
              <a:t>:</a:t>
            </a:r>
          </a:p>
          <a:p>
            <a:pPr marL="376237" indent="-285750">
              <a:buFont typeface="Arial" panose="020B0604020202020204" pitchFamily="34" charset="0"/>
              <a:buChar char="•"/>
            </a:pPr>
            <a:r>
              <a:rPr lang="en-US" dirty="0">
                <a:solidFill>
                  <a:schemeClr val="tx1"/>
                </a:solidFill>
              </a:rPr>
              <a:t>Above normal ice extent </a:t>
            </a:r>
          </a:p>
          <a:p>
            <a:pPr marL="376237" indent="-285750">
              <a:buFont typeface="Arial" panose="020B0604020202020204" pitchFamily="34" charset="0"/>
              <a:buChar char="•"/>
            </a:pPr>
            <a:r>
              <a:rPr lang="en-US" dirty="0">
                <a:solidFill>
                  <a:schemeClr val="tx1"/>
                </a:solidFill>
              </a:rPr>
              <a:t>Near normal ice extent</a:t>
            </a:r>
          </a:p>
          <a:p>
            <a:pPr marL="376237" indent="-285750">
              <a:buFont typeface="Arial" panose="020B0604020202020204" pitchFamily="34" charset="0"/>
              <a:buChar char="•"/>
            </a:pPr>
            <a:r>
              <a:rPr lang="en-US" dirty="0">
                <a:solidFill>
                  <a:schemeClr val="tx1"/>
                </a:solidFill>
              </a:rPr>
              <a:t>Below normal </a:t>
            </a:r>
            <a:r>
              <a:rPr lang="en-US" dirty="0"/>
              <a:t>ice extent </a:t>
            </a:r>
          </a:p>
          <a:p>
            <a:pPr marL="285750" indent="-195263"/>
            <a:endParaRPr lang="en-US" b="1" u="sng" dirty="0">
              <a:solidFill>
                <a:schemeClr val="tx1"/>
              </a:solidFill>
            </a:endParaRPr>
          </a:p>
          <a:p>
            <a:pPr marL="285750" indent="-195263"/>
            <a:r>
              <a:rPr lang="en-US" b="1" u="sng" dirty="0">
                <a:solidFill>
                  <a:schemeClr val="tx1"/>
                </a:solidFill>
              </a:rPr>
              <a:t>Outlook Confidence Categories</a:t>
            </a:r>
            <a:endParaRPr lang="en-US" b="1" u="sng" dirty="0"/>
          </a:p>
          <a:p>
            <a:pPr marL="285750" indent="-195263">
              <a:buFont typeface="Arial" panose="020B0604020202020204" pitchFamily="34" charset="0"/>
              <a:buChar char="•"/>
            </a:pPr>
            <a:r>
              <a:rPr lang="en-US" dirty="0"/>
              <a:t>low agreement between the models</a:t>
            </a:r>
          </a:p>
          <a:p>
            <a:pPr marL="285750" indent="-195263">
              <a:buFont typeface="Arial" panose="020B0604020202020204" pitchFamily="34" charset="0"/>
              <a:buChar char="•"/>
            </a:pPr>
            <a:r>
              <a:rPr lang="en-US" dirty="0"/>
              <a:t>moderate agreement between models</a:t>
            </a:r>
          </a:p>
          <a:p>
            <a:pPr marL="285750" indent="-195263">
              <a:buFont typeface="Arial" panose="020B0604020202020204" pitchFamily="34" charset="0"/>
              <a:buChar char="•"/>
            </a:pPr>
            <a:r>
              <a:rPr lang="en-US" dirty="0"/>
              <a:t>high agreement between models</a:t>
            </a:r>
          </a:p>
        </p:txBody>
      </p:sp>
    </p:spTree>
    <p:extLst>
      <p:ext uri="{BB962C8B-B14F-4D97-AF65-F5344CB8AC3E}">
        <p14:creationId xmlns:p14="http://schemas.microsoft.com/office/powerpoint/2010/main" val="100513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24560" y="6134986"/>
            <a:ext cx="8219440" cy="7230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Title 1"/>
          <p:cNvSpPr>
            <a:spLocks noGrp="1"/>
          </p:cNvSpPr>
          <p:nvPr>
            <p:ph type="body" idx="4294967295"/>
          </p:nvPr>
        </p:nvSpPr>
        <p:spPr>
          <a:xfrm>
            <a:off x="847830" y="332696"/>
            <a:ext cx="8296170" cy="3951287"/>
          </a:xfrm>
          <a:solidFill>
            <a:schemeClr val="bg1"/>
          </a:solidFill>
        </p:spPr>
        <p:txBody>
          <a:bodyPr/>
          <a:lstStyle/>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45720" indent="0" algn="ctr">
              <a:buNone/>
            </a:pPr>
            <a:r>
              <a:rPr lang="en-US" sz="3200" b="1" dirty="0" err="1"/>
              <a:t>ArcRCC</a:t>
            </a:r>
            <a:r>
              <a:rPr lang="en-US" sz="3200" b="1" dirty="0"/>
              <a:t> Sea-Ice Outlook</a:t>
            </a:r>
          </a:p>
          <a:p>
            <a:pPr marL="45720" indent="0" algn="ctr">
              <a:buNone/>
            </a:pPr>
            <a:r>
              <a:rPr lang="en-US" sz="3200" b="1" dirty="0">
                <a:solidFill>
                  <a:schemeClr val="tx1"/>
                </a:solidFill>
              </a:rPr>
              <a:t>Summer </a:t>
            </a:r>
            <a:r>
              <a:rPr lang="en-US" sz="3200" b="1" dirty="0">
                <a:solidFill>
                  <a:srgbClr val="3B611C"/>
                </a:solidFill>
              </a:rPr>
              <a:t>2020</a:t>
            </a:r>
          </a:p>
        </p:txBody>
      </p:sp>
    </p:spTree>
    <p:extLst>
      <p:ext uri="{BB962C8B-B14F-4D97-AF65-F5344CB8AC3E}">
        <p14:creationId xmlns:p14="http://schemas.microsoft.com/office/powerpoint/2010/main" val="6209647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11250</TotalTime>
  <Words>1740</Words>
  <Application>Microsoft Office PowerPoint</Application>
  <PresentationFormat>On-screen Show (4:3)</PresentationFormat>
  <Paragraphs>310</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Default Design</vt:lpstr>
      <vt:lpstr>  Arctic Regional Climate Centre   Review of 2019/20 Winter Sea-Ice Outlook Present the 2020 Summer Sea-Ice Outlook   Scott Weese and Katherine Wilson Canadian Ice Service</vt:lpstr>
      <vt:lpstr>Models used for the ArcRCC Sea-Ice Outlooks</vt:lpstr>
      <vt:lpstr>PowerPoint Presentation</vt:lpstr>
      <vt:lpstr>Actual March 2020 Maximum Sea-Ice Extent</vt:lpstr>
      <vt:lpstr>PowerPoint Presentation</vt:lpstr>
      <vt:lpstr>A.  ArcRCC Sea-Ice Freeze-up Outlook 2019 Categories </vt:lpstr>
      <vt:lpstr>PowerPoint Presentation</vt:lpstr>
      <vt:lpstr>  B. ArcRCC Sea-Ice Extent Outlook Winter 2020 Actual vs. Outlook Maximum = March (Winter)    </vt:lpstr>
      <vt:lpstr>PowerPoint Presentation</vt:lpstr>
      <vt:lpstr>PowerPoint Presentation</vt:lpstr>
      <vt:lpstr>C.  ArcRCC Sea-Ice Break-up Outlook 2020</vt:lpstr>
      <vt:lpstr>D. ArcRCC Sea-Ice Extent Outlook Summer 2020 Minimum = September </vt:lpstr>
      <vt:lpstr>D. ArcRCC Sea-Ice Extent Outlook Summer 2020 Minimum = September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the Arctic Climate</dc:title>
  <dc:creator>Tivy,Adrienne [NCR]</dc:creator>
  <cp:lastModifiedBy>VS</cp:lastModifiedBy>
  <cp:revision>411</cp:revision>
  <cp:lastPrinted>2018-10-30T15:00:11Z</cp:lastPrinted>
  <dcterms:modified xsi:type="dcterms:W3CDTF">2020-05-28T13:01:39Z</dcterms:modified>
</cp:coreProperties>
</file>