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4" r:id="rId2"/>
    <p:sldMasterId id="2147483696" r:id="rId3"/>
    <p:sldMasterId id="2147483708" r:id="rId4"/>
    <p:sldMasterId id="2147483722" r:id="rId5"/>
    <p:sldMasterId id="2147483734" r:id="rId6"/>
    <p:sldMasterId id="2147483746" r:id="rId7"/>
    <p:sldMasterId id="2147483758" r:id="rId8"/>
  </p:sldMasterIdLst>
  <p:notesMasterIdLst>
    <p:notesMasterId r:id="rId89"/>
  </p:notesMasterIdLst>
  <p:sldIdLst>
    <p:sldId id="262" r:id="rId9"/>
    <p:sldId id="514" r:id="rId10"/>
    <p:sldId id="287" r:id="rId11"/>
    <p:sldId id="501" r:id="rId12"/>
    <p:sldId id="351" r:id="rId13"/>
    <p:sldId id="507" r:id="rId14"/>
    <p:sldId id="483" r:id="rId15"/>
    <p:sldId id="490" r:id="rId16"/>
    <p:sldId id="478" r:id="rId17"/>
    <p:sldId id="479" r:id="rId18"/>
    <p:sldId id="495" r:id="rId19"/>
    <p:sldId id="482" r:id="rId20"/>
    <p:sldId id="496" r:id="rId21"/>
    <p:sldId id="497" r:id="rId22"/>
    <p:sldId id="469" r:id="rId23"/>
    <p:sldId id="477" r:id="rId24"/>
    <p:sldId id="491" r:id="rId25"/>
    <p:sldId id="499" r:id="rId26"/>
    <p:sldId id="459" r:id="rId27"/>
    <p:sldId id="475" r:id="rId28"/>
    <p:sldId id="473" r:id="rId29"/>
    <p:sldId id="480" r:id="rId30"/>
    <p:sldId id="481" r:id="rId31"/>
    <p:sldId id="461" r:id="rId32"/>
    <p:sldId id="493" r:id="rId33"/>
    <p:sldId id="498" r:id="rId34"/>
    <p:sldId id="494" r:id="rId35"/>
    <p:sldId id="500" r:id="rId36"/>
    <p:sldId id="462" r:id="rId37"/>
    <p:sldId id="508" r:id="rId38"/>
    <p:sldId id="502" r:id="rId39"/>
    <p:sldId id="257" r:id="rId40"/>
    <p:sldId id="259" r:id="rId41"/>
    <p:sldId id="260" r:id="rId42"/>
    <p:sldId id="506" r:id="rId43"/>
    <p:sldId id="512" r:id="rId44"/>
    <p:sldId id="332" r:id="rId45"/>
    <p:sldId id="347" r:id="rId46"/>
    <p:sldId id="312" r:id="rId47"/>
    <p:sldId id="314" r:id="rId48"/>
    <p:sldId id="319" r:id="rId49"/>
    <p:sldId id="363" r:id="rId50"/>
    <p:sldId id="364" r:id="rId51"/>
    <p:sldId id="365" r:id="rId52"/>
    <p:sldId id="366" r:id="rId53"/>
    <p:sldId id="367" r:id="rId54"/>
    <p:sldId id="368" r:id="rId55"/>
    <p:sldId id="311" r:id="rId56"/>
    <p:sldId id="256" r:id="rId57"/>
    <p:sldId id="355" r:id="rId58"/>
    <p:sldId id="356" r:id="rId59"/>
    <p:sldId id="357" r:id="rId60"/>
    <p:sldId id="358" r:id="rId61"/>
    <p:sldId id="359" r:id="rId62"/>
    <p:sldId id="360" r:id="rId63"/>
    <p:sldId id="362" r:id="rId64"/>
    <p:sldId id="511" r:id="rId65"/>
    <p:sldId id="513" r:id="rId66"/>
    <p:sldId id="393" r:id="rId67"/>
    <p:sldId id="397" r:id="rId68"/>
    <p:sldId id="395" r:id="rId69"/>
    <p:sldId id="401" r:id="rId70"/>
    <p:sldId id="405" r:id="rId71"/>
    <p:sldId id="406" r:id="rId72"/>
    <p:sldId id="400" r:id="rId73"/>
    <p:sldId id="398" r:id="rId74"/>
    <p:sldId id="415" r:id="rId75"/>
    <p:sldId id="410" r:id="rId76"/>
    <p:sldId id="407" r:id="rId77"/>
    <p:sldId id="409" r:id="rId78"/>
    <p:sldId id="412" r:id="rId79"/>
    <p:sldId id="374" r:id="rId80"/>
    <p:sldId id="349" r:id="rId81"/>
    <p:sldId id="411" r:id="rId82"/>
    <p:sldId id="377" r:id="rId83"/>
    <p:sldId id="375" r:id="rId84"/>
    <p:sldId id="416" r:id="rId85"/>
    <p:sldId id="505" r:id="rId86"/>
    <p:sldId id="504" r:id="rId87"/>
    <p:sldId id="258"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230" y="72"/>
      </p:cViewPr>
      <p:guideLst>
        <p:guide orient="horz" pos="2160"/>
        <p:guide pos="288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notesMaster" Target="notesMasters/notes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CC3868-2D7D-40F7-B9C0-1C2278E9F735}" type="datetimeFigureOut">
              <a:rPr lang="en-GB" smtClean="0"/>
              <a:t>03/06/2020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A29308-7247-4AED-9219-581E13FEC039}" type="slidenum">
              <a:rPr lang="en-GB" smtClean="0"/>
              <a:t>‹#›</a:t>
            </a:fld>
            <a:endParaRPr lang="en-GB"/>
          </a:p>
        </p:txBody>
      </p:sp>
    </p:spTree>
    <p:extLst>
      <p:ext uri="{BB962C8B-B14F-4D97-AF65-F5344CB8AC3E}">
        <p14:creationId xmlns:p14="http://schemas.microsoft.com/office/powerpoint/2010/main" val="169355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A29308-7247-4AED-9219-581E13FEC039}" type="slidenum">
              <a:rPr lang="en-GB" smtClean="0"/>
              <a:t>3</a:t>
            </a:fld>
            <a:endParaRPr lang="en-GB"/>
          </a:p>
        </p:txBody>
      </p:sp>
    </p:spTree>
    <p:extLst>
      <p:ext uri="{BB962C8B-B14F-4D97-AF65-F5344CB8AC3E}">
        <p14:creationId xmlns:p14="http://schemas.microsoft.com/office/powerpoint/2010/main" val="220328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23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49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48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77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07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57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03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76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05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31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71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1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endParaRPr lang="en-CA"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15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endParaRPr lang="en-CA"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67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711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1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673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33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a:p>
            <a:endParaRPr lang="en-US" dirty="0"/>
          </a:p>
        </p:txBody>
      </p:sp>
    </p:spTree>
    <p:extLst>
      <p:ext uri="{BB962C8B-B14F-4D97-AF65-F5344CB8AC3E}">
        <p14:creationId xmlns:p14="http://schemas.microsoft.com/office/powerpoint/2010/main" val="3129723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0315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45102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813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792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CA" dirty="0"/>
              <a:t>Bering</a:t>
            </a:r>
            <a:r>
              <a:rPr lang="en-CA" baseline="0" dirty="0"/>
              <a:t> started slowly then accelerated in early 2020</a:t>
            </a:r>
          </a:p>
          <a:p>
            <a:pPr>
              <a:buFontTx/>
              <a:buChar char="-"/>
            </a:pPr>
            <a:r>
              <a:rPr lang="en-CA" baseline="0" dirty="0"/>
              <a:t>Chukchi was very late, not record though</a:t>
            </a:r>
            <a:endParaRPr lang="en-US" dirty="0"/>
          </a:p>
        </p:txBody>
      </p:sp>
    </p:spTree>
    <p:extLst>
      <p:ext uri="{BB962C8B-B14F-4D97-AF65-F5344CB8AC3E}">
        <p14:creationId xmlns:p14="http://schemas.microsoft.com/office/powerpoint/2010/main" val="4234157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840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8890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085960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r>
              <a:rPr lang="en-US" sz="1200" b="0" i="0" u="none" strike="noStrike" cap="none" dirty="0">
                <a:solidFill>
                  <a:schemeClr val="dk1"/>
                </a:solidFill>
                <a:effectLst/>
                <a:latin typeface="Arial"/>
                <a:ea typeface="Arial"/>
                <a:cs typeface="Arial"/>
                <a:sym typeface="Arial"/>
              </a:rPr>
              <a:t>“The Bering Sea ice break-up on the slide is already out of date: daily Bering Sea ice extent has been below 1981-2010 average since early March and is currently at about 75% of the 30-year median for this date. By the time of ACF-5, there is likely to be only limited ice remaining in the Bering Sea</a:t>
            </a:r>
            <a:r>
              <a:rPr lang="en-US" sz="1200" b="0" i="0" u="none" strike="noStrike" cap="none" baseline="0" dirty="0">
                <a:solidFill>
                  <a:schemeClr val="dk1"/>
                </a:solidFill>
                <a:effectLst/>
                <a:latin typeface="Arial"/>
                <a:ea typeface="Arial"/>
                <a:cs typeface="Arial"/>
                <a:sym typeface="Arial"/>
              </a:rPr>
              <a:t> by late May</a:t>
            </a:r>
            <a:endParaRPr lang="en-US" dirty="0"/>
          </a:p>
        </p:txBody>
      </p:sp>
    </p:spTree>
    <p:extLst>
      <p:ext uri="{BB962C8B-B14F-4D97-AF65-F5344CB8AC3E}">
        <p14:creationId xmlns:p14="http://schemas.microsoft.com/office/powerpoint/2010/main" val="1653598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881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CA" dirty="0"/>
              <a:t>Barents</a:t>
            </a:r>
            <a:r>
              <a:rPr lang="en-CA" baseline="0" dirty="0"/>
              <a:t> </a:t>
            </a:r>
            <a:r>
              <a:rPr lang="en-US" sz="1200" b="0" i="0" u="none" strike="noStrike" cap="none" dirty="0">
                <a:solidFill>
                  <a:schemeClr val="dk1"/>
                </a:solidFill>
                <a:effectLst/>
                <a:latin typeface="Arial"/>
                <a:ea typeface="Arial"/>
                <a:cs typeface="Arial"/>
                <a:sym typeface="Arial"/>
              </a:rPr>
              <a:t>Shipping: Light ice conditions are expected for the whole of the northern sea route.</a:t>
            </a:r>
            <a:r>
              <a:rPr lang="en-US" sz="1200" b="0" i="0" u="none" strike="noStrike" cap="none" baseline="0" dirty="0">
                <a:solidFill>
                  <a:schemeClr val="dk1"/>
                </a:solidFill>
                <a:effectLst/>
                <a:latin typeface="Arial"/>
                <a:ea typeface="Arial"/>
                <a:cs typeface="Arial"/>
                <a:sym typeface="Arial"/>
              </a:rPr>
              <a:t> S</a:t>
            </a:r>
            <a:r>
              <a:rPr lang="en-US" sz="1200" b="0" i="0" u="none" strike="noStrike" cap="none" dirty="0">
                <a:solidFill>
                  <a:schemeClr val="dk1"/>
                </a:solidFill>
                <a:effectLst/>
                <a:latin typeface="Arial"/>
                <a:ea typeface="Arial"/>
                <a:cs typeface="Arial"/>
                <a:sym typeface="Arial"/>
              </a:rPr>
              <a:t>ummer minimum sea ice extent is forecast somewhat above normal, but with low forecast confidence. We expect near normal impacts in terms of sea ice cover around Svalbard for the 2020 summer indicating normal shipping activities.</a:t>
            </a:r>
          </a:p>
          <a:p>
            <a:r>
              <a:rPr lang="en-CA" sz="1200" b="0" i="0" u="none" strike="noStrike" cap="none" dirty="0">
                <a:solidFill>
                  <a:schemeClr val="dk1"/>
                </a:solidFill>
                <a:effectLst/>
                <a:latin typeface="Arial"/>
                <a:ea typeface="Arial"/>
                <a:cs typeface="Arial"/>
                <a:sym typeface="Arial"/>
              </a:rPr>
              <a:t>Greenland: </a:t>
            </a:r>
            <a:r>
              <a:rPr lang="en-US" sz="1200" b="0" i="0" u="none" strike="noStrike" cap="none" dirty="0">
                <a:solidFill>
                  <a:schemeClr val="dk1"/>
                </a:solidFill>
                <a:effectLst/>
                <a:latin typeface="Arial"/>
                <a:ea typeface="Arial"/>
                <a:cs typeface="Arial"/>
                <a:sym typeface="Arial"/>
              </a:rPr>
              <a:t>Sea ice concentration is unusually low in the </a:t>
            </a:r>
            <a:r>
              <a:rPr lang="en-US" sz="1200" b="0" i="0" u="none" strike="noStrike" cap="none" dirty="0" err="1">
                <a:solidFill>
                  <a:schemeClr val="dk1"/>
                </a:solidFill>
                <a:effectLst/>
                <a:latin typeface="Arial"/>
                <a:ea typeface="Arial"/>
                <a:cs typeface="Arial"/>
                <a:sym typeface="Arial"/>
              </a:rPr>
              <a:t>Danmark</a:t>
            </a:r>
            <a:r>
              <a:rPr lang="en-US" sz="1200" b="0" i="0" u="none" strike="noStrike" cap="none" dirty="0">
                <a:solidFill>
                  <a:schemeClr val="dk1"/>
                </a:solidFill>
                <a:effectLst/>
                <a:latin typeface="Arial"/>
                <a:ea typeface="Arial"/>
                <a:cs typeface="Arial"/>
                <a:sym typeface="Arial"/>
              </a:rPr>
              <a:t> Strait even though the marginal ice zone (MIZ) extend is near normal.  </a:t>
            </a:r>
          </a:p>
          <a:p>
            <a:r>
              <a:rPr lang="en-US" sz="1200" b="0" i="0" u="none" strike="noStrike" cap="none" dirty="0">
                <a:solidFill>
                  <a:schemeClr val="dk1"/>
                </a:solidFill>
                <a:effectLst/>
                <a:latin typeface="Arial"/>
                <a:ea typeface="Arial"/>
                <a:cs typeface="Arial"/>
                <a:sym typeface="Arial"/>
              </a:rPr>
              <a:t>The extent of this low concentration ice may pose a risk to shipping.</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056091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19459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087D32-4259-4F82-892A-5ABD16A42AE6}" type="slidenum">
              <a:rPr kumimoji="0" lang="en-CA" alt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CA" altLang="en-US"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4265506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2041714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2041714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2433719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2041714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2041714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1396402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6428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74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087D32-4259-4F82-892A-5ABD16A42AE6}" type="slidenum">
              <a:rPr kumimoji="0" lang="en-CA" alt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CA" altLang="en-US"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360600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699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94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963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1D772-CDD6-40E2-ABE3-2F4C547B756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57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988425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855784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79660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63524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69641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75478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4" name="Google Shape;64;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399791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836387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030641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9692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108865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734458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1727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744512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25442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32283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95171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3029056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147134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CA93C33-0DD5-45F1-9C22-989CC41D7E8A}"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89521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b="0" smtClean="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03C10C3-19B9-4DBC-B0D2-BE286FFFC873}" type="slidenum">
              <a:rPr lang="en-CA" altLang="en-US"/>
              <a:pPr>
                <a:defRPr/>
              </a:pPr>
              <a:t>‹#›</a:t>
            </a:fld>
            <a:endParaRPr lang="en-CA" altLang="en-US"/>
          </a:p>
        </p:txBody>
      </p:sp>
    </p:spTree>
    <p:extLst>
      <p:ext uri="{BB962C8B-B14F-4D97-AF65-F5344CB8AC3E}">
        <p14:creationId xmlns:p14="http://schemas.microsoft.com/office/powerpoint/2010/main" val="325271878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US" noProof="0"/>
              <a:t>Click to edit Master title style</a:t>
            </a:r>
            <a:endParaRPr lang="en-GB" noProof="0"/>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US" noProof="0"/>
              <a:t>Click to edit Master subtitle style</a:t>
            </a:r>
            <a:endParaRPr lang="en-GB" noProof="0"/>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1B1D04F-572F-4942-9CCA-6A5D0FD3D7DF}" type="slidenum">
              <a:rPr lang="en-CA" altLang="en-US"/>
              <a:pPr>
                <a:defRPr/>
              </a:pPr>
              <a:t>‹#›</a:t>
            </a:fld>
            <a:endParaRPr lang="en-CA" altLang="en-US"/>
          </a:p>
        </p:txBody>
      </p:sp>
    </p:spTree>
    <p:extLst>
      <p:ext uri="{BB962C8B-B14F-4D97-AF65-F5344CB8AC3E}">
        <p14:creationId xmlns:p14="http://schemas.microsoft.com/office/powerpoint/2010/main" val="4246798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72800C7F-3B88-4190-8C7E-FEE22BFB0396}" type="slidenum">
              <a:rPr lang="en-CA" altLang="en-US"/>
              <a:pPr>
                <a:defRPr/>
              </a:pPr>
              <a:t>‹#›</a:t>
            </a:fld>
            <a:endParaRPr lang="en-CA" altLang="en-US"/>
          </a:p>
        </p:txBody>
      </p:sp>
    </p:spTree>
    <p:extLst>
      <p:ext uri="{BB962C8B-B14F-4D97-AF65-F5344CB8AC3E}">
        <p14:creationId xmlns:p14="http://schemas.microsoft.com/office/powerpoint/2010/main" val="2621773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924CEFF3-942C-4E4C-B449-9707A0AD0884}" type="slidenum">
              <a:rPr lang="en-CA" altLang="en-US"/>
              <a:pPr>
                <a:defRPr/>
              </a:pPr>
              <a:t>‹#›</a:t>
            </a:fld>
            <a:endParaRPr lang="en-CA" altLang="en-US"/>
          </a:p>
        </p:txBody>
      </p:sp>
    </p:spTree>
    <p:extLst>
      <p:ext uri="{BB962C8B-B14F-4D97-AF65-F5344CB8AC3E}">
        <p14:creationId xmlns:p14="http://schemas.microsoft.com/office/powerpoint/2010/main" val="3004196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FFCAAB69-3DEF-4F90-BDB3-6779504AADF8}" type="slidenum">
              <a:rPr lang="en-CA" altLang="en-US"/>
              <a:pPr>
                <a:defRPr/>
              </a:pPr>
              <a:t>‹#›</a:t>
            </a:fld>
            <a:endParaRPr lang="en-CA" altLang="en-US"/>
          </a:p>
        </p:txBody>
      </p:sp>
    </p:spTree>
    <p:extLst>
      <p:ext uri="{BB962C8B-B14F-4D97-AF65-F5344CB8AC3E}">
        <p14:creationId xmlns:p14="http://schemas.microsoft.com/office/powerpoint/2010/main" val="396936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7"/>
          <p:cNvSpPr>
            <a:spLocks noGrp="1" noChangeArrowheads="1"/>
          </p:cNvSpPr>
          <p:nvPr>
            <p:ph type="sldNum" sz="quarter" idx="11"/>
          </p:nvPr>
        </p:nvSpPr>
        <p:spPr>
          <a:ln/>
        </p:spPr>
        <p:txBody>
          <a:bodyPr/>
          <a:lstStyle>
            <a:lvl1pPr>
              <a:defRPr/>
            </a:lvl1pPr>
          </a:lstStyle>
          <a:p>
            <a:pPr>
              <a:defRPr/>
            </a:pPr>
            <a:fld id="{36A729A7-DFCE-45DF-BEC7-A67D287CE28F}" type="slidenum">
              <a:rPr lang="en-CA" altLang="en-US"/>
              <a:pPr>
                <a:defRPr/>
              </a:pPr>
              <a:t>‹#›</a:t>
            </a:fld>
            <a:endParaRPr lang="en-CA" altLang="en-US"/>
          </a:p>
        </p:txBody>
      </p:sp>
    </p:spTree>
    <p:extLst>
      <p:ext uri="{BB962C8B-B14F-4D97-AF65-F5344CB8AC3E}">
        <p14:creationId xmlns:p14="http://schemas.microsoft.com/office/powerpoint/2010/main" val="3353395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AADA1A76-D0BD-48F2-93E3-CA3E325BFEBB}" type="slidenum">
              <a:rPr lang="en-CA" altLang="en-US"/>
              <a:pPr>
                <a:defRPr/>
              </a:pPr>
              <a:t>‹#›</a:t>
            </a:fld>
            <a:endParaRPr lang="en-CA" altLang="en-US"/>
          </a:p>
        </p:txBody>
      </p:sp>
    </p:spTree>
    <p:extLst>
      <p:ext uri="{BB962C8B-B14F-4D97-AF65-F5344CB8AC3E}">
        <p14:creationId xmlns:p14="http://schemas.microsoft.com/office/powerpoint/2010/main" val="3106657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7"/>
          <p:cNvSpPr>
            <a:spLocks noGrp="1" noChangeArrowheads="1"/>
          </p:cNvSpPr>
          <p:nvPr>
            <p:ph type="sldNum" sz="quarter" idx="11"/>
          </p:nvPr>
        </p:nvSpPr>
        <p:spPr>
          <a:ln/>
        </p:spPr>
        <p:txBody>
          <a:bodyPr/>
          <a:lstStyle>
            <a:lvl1pPr>
              <a:defRPr/>
            </a:lvl1pPr>
          </a:lstStyle>
          <a:p>
            <a:pPr>
              <a:defRPr/>
            </a:pPr>
            <a:fld id="{342B1B9C-214C-4020-8E19-8E04C992B5E3}" type="slidenum">
              <a:rPr lang="en-CA" altLang="en-US"/>
              <a:pPr>
                <a:defRPr/>
              </a:pPr>
              <a:t>‹#›</a:t>
            </a:fld>
            <a:endParaRPr lang="en-CA" altLang="en-US"/>
          </a:p>
        </p:txBody>
      </p:sp>
    </p:spTree>
    <p:extLst>
      <p:ext uri="{BB962C8B-B14F-4D97-AF65-F5344CB8AC3E}">
        <p14:creationId xmlns:p14="http://schemas.microsoft.com/office/powerpoint/2010/main" val="2604626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031F573F-F789-462A-BAD8-C6D2DEFCE0FF}" type="slidenum">
              <a:rPr lang="en-CA" altLang="en-US"/>
              <a:pPr>
                <a:defRPr/>
              </a:pPr>
              <a:t>‹#›</a:t>
            </a:fld>
            <a:endParaRPr lang="en-CA" altLang="en-US"/>
          </a:p>
        </p:txBody>
      </p:sp>
    </p:spTree>
    <p:extLst>
      <p:ext uri="{BB962C8B-B14F-4D97-AF65-F5344CB8AC3E}">
        <p14:creationId xmlns:p14="http://schemas.microsoft.com/office/powerpoint/2010/main" val="1936825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22758DE3-F936-44D6-A459-DF8BB7A44CD2}" type="slidenum">
              <a:rPr lang="en-CA" altLang="en-US"/>
              <a:pPr>
                <a:defRPr/>
              </a:pPr>
              <a:t>‹#›</a:t>
            </a:fld>
            <a:endParaRPr lang="en-CA" altLang="en-US"/>
          </a:p>
        </p:txBody>
      </p:sp>
    </p:spTree>
    <p:extLst>
      <p:ext uri="{BB962C8B-B14F-4D97-AF65-F5344CB8AC3E}">
        <p14:creationId xmlns:p14="http://schemas.microsoft.com/office/powerpoint/2010/main" val="14172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BBA27F48-3E5B-4BF4-999F-638F9A0C2880}" type="slidenum">
              <a:rPr lang="en-CA" altLang="en-US"/>
              <a:pPr>
                <a:defRPr/>
              </a:pPr>
              <a:t>‹#›</a:t>
            </a:fld>
            <a:endParaRPr lang="en-CA" altLang="en-US"/>
          </a:p>
        </p:txBody>
      </p:sp>
    </p:spTree>
    <p:extLst>
      <p:ext uri="{BB962C8B-B14F-4D97-AF65-F5344CB8AC3E}">
        <p14:creationId xmlns:p14="http://schemas.microsoft.com/office/powerpoint/2010/main" val="2001787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5EF23EBE-D5F0-4910-A54C-2F8539A4CDFB}" type="slidenum">
              <a:rPr lang="en-CA" altLang="en-US"/>
              <a:pPr>
                <a:defRPr/>
              </a:pPr>
              <a:t>‹#›</a:t>
            </a:fld>
            <a:endParaRPr lang="en-CA" altLang="en-US"/>
          </a:p>
        </p:txBody>
      </p:sp>
    </p:spTree>
    <p:extLst>
      <p:ext uri="{BB962C8B-B14F-4D97-AF65-F5344CB8AC3E}">
        <p14:creationId xmlns:p14="http://schemas.microsoft.com/office/powerpoint/2010/main" val="2689476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endParaRPr lang="en-CA"/>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83125" y="1052513"/>
            <a:ext cx="4281488"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303F97B0-8877-44E9-84A7-252012AFEB19}" type="slidenum">
              <a:rPr lang="en-CA" altLang="en-US"/>
              <a:pPr>
                <a:defRPr/>
              </a:pPr>
              <a:t>‹#›</a:t>
            </a:fld>
            <a:endParaRPr lang="en-CA" altLang="en-US"/>
          </a:p>
        </p:txBody>
      </p:sp>
    </p:spTree>
    <p:extLst>
      <p:ext uri="{BB962C8B-B14F-4D97-AF65-F5344CB8AC3E}">
        <p14:creationId xmlns:p14="http://schemas.microsoft.com/office/powerpoint/2010/main" val="2505228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1199C2DF-B302-42AD-A669-71CC7750D34E}" type="slidenum">
              <a:rPr lang="en-CA" altLang="en-US"/>
              <a:pPr>
                <a:defRPr/>
              </a:pPr>
              <a:t>‹#›</a:t>
            </a:fld>
            <a:endParaRPr lang="en-CA" altLang="en-US"/>
          </a:p>
        </p:txBody>
      </p:sp>
    </p:spTree>
    <p:extLst>
      <p:ext uri="{BB962C8B-B14F-4D97-AF65-F5344CB8AC3E}">
        <p14:creationId xmlns:p14="http://schemas.microsoft.com/office/powerpoint/2010/main" val="1430372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DED3BC81-36EA-4EC4-839F-A580B6C1CCF2}" type="slidenum">
              <a:rPr lang="en-CA" altLang="en-US"/>
              <a:pPr>
                <a:defRPr/>
              </a:pPr>
              <a:t>‹#›</a:t>
            </a:fld>
            <a:endParaRPr lang="en-CA" altLang="en-US"/>
          </a:p>
        </p:txBody>
      </p:sp>
    </p:spTree>
    <p:extLst>
      <p:ext uri="{BB962C8B-B14F-4D97-AF65-F5344CB8AC3E}">
        <p14:creationId xmlns:p14="http://schemas.microsoft.com/office/powerpoint/2010/main" val="1390253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920E4C3-6CE5-4EC3-9EFE-A8A3E611C8C0}" type="slidenum">
              <a:rPr lang="en-CA" altLang="en-US"/>
              <a:pPr>
                <a:defRPr/>
              </a:pPr>
              <a:t>‹#›</a:t>
            </a:fld>
            <a:endParaRPr lang="en-CA" altLang="en-US"/>
          </a:p>
        </p:txBody>
      </p:sp>
    </p:spTree>
    <p:extLst>
      <p:ext uri="{BB962C8B-B14F-4D97-AF65-F5344CB8AC3E}">
        <p14:creationId xmlns:p14="http://schemas.microsoft.com/office/powerpoint/2010/main" val="192836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16412"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81075"/>
            <a:ext cx="4316413"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413137BF-EA17-4437-AAA3-0485AD485E62}" type="slidenum">
              <a:rPr lang="en-CA" altLang="en-US"/>
              <a:pPr>
                <a:defRPr/>
              </a:pPr>
              <a:t>‹#›</a:t>
            </a:fld>
            <a:endParaRPr lang="en-CA" altLang="en-US"/>
          </a:p>
        </p:txBody>
      </p:sp>
    </p:spTree>
    <p:extLst>
      <p:ext uri="{BB962C8B-B14F-4D97-AF65-F5344CB8AC3E}">
        <p14:creationId xmlns:p14="http://schemas.microsoft.com/office/powerpoint/2010/main" val="4187311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11"/>
          <p:cNvSpPr>
            <a:spLocks noGrp="1" noChangeArrowheads="1"/>
          </p:cNvSpPr>
          <p:nvPr>
            <p:ph type="sldNum" sz="quarter" idx="11"/>
          </p:nvPr>
        </p:nvSpPr>
        <p:spPr>
          <a:ln/>
        </p:spPr>
        <p:txBody>
          <a:bodyPr/>
          <a:lstStyle>
            <a:lvl1pPr>
              <a:defRPr/>
            </a:lvl1pPr>
          </a:lstStyle>
          <a:p>
            <a:pPr>
              <a:defRPr/>
            </a:pPr>
            <a:fld id="{A283A226-0CF9-4286-A196-E8831A738619}" type="slidenum">
              <a:rPr lang="en-CA" altLang="en-US"/>
              <a:pPr>
                <a:defRPr/>
              </a:pPr>
              <a:t>‹#›</a:t>
            </a:fld>
            <a:endParaRPr lang="en-CA" altLang="en-US"/>
          </a:p>
        </p:txBody>
      </p:sp>
    </p:spTree>
    <p:extLst>
      <p:ext uri="{BB962C8B-B14F-4D97-AF65-F5344CB8AC3E}">
        <p14:creationId xmlns:p14="http://schemas.microsoft.com/office/powerpoint/2010/main" val="3397529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4" name="Rectangle 11"/>
          <p:cNvSpPr>
            <a:spLocks noGrp="1" noChangeArrowheads="1"/>
          </p:cNvSpPr>
          <p:nvPr>
            <p:ph type="sldNum" sz="quarter" idx="11"/>
          </p:nvPr>
        </p:nvSpPr>
        <p:spPr>
          <a:ln/>
        </p:spPr>
        <p:txBody>
          <a:bodyPr/>
          <a:lstStyle>
            <a:lvl1pPr>
              <a:defRPr/>
            </a:lvl1pPr>
          </a:lstStyle>
          <a:p>
            <a:pPr>
              <a:defRPr/>
            </a:pPr>
            <a:fld id="{C36E2F3D-ED41-402F-A89C-00C2DD08D1F9}" type="slidenum">
              <a:rPr lang="en-CA" altLang="en-US"/>
              <a:pPr>
                <a:defRPr/>
              </a:pPr>
              <a:t>‹#›</a:t>
            </a:fld>
            <a:endParaRPr lang="en-CA" altLang="en-US"/>
          </a:p>
        </p:txBody>
      </p:sp>
    </p:spTree>
    <p:extLst>
      <p:ext uri="{BB962C8B-B14F-4D97-AF65-F5344CB8AC3E}">
        <p14:creationId xmlns:p14="http://schemas.microsoft.com/office/powerpoint/2010/main" val="404497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11"/>
          <p:cNvSpPr>
            <a:spLocks noGrp="1" noChangeArrowheads="1"/>
          </p:cNvSpPr>
          <p:nvPr>
            <p:ph type="sldNum" sz="quarter" idx="11"/>
          </p:nvPr>
        </p:nvSpPr>
        <p:spPr>
          <a:ln/>
        </p:spPr>
        <p:txBody>
          <a:bodyPr/>
          <a:lstStyle>
            <a:lvl1pPr>
              <a:defRPr/>
            </a:lvl1pPr>
          </a:lstStyle>
          <a:p>
            <a:pPr>
              <a:defRPr/>
            </a:pPr>
            <a:fld id="{4ADA39D3-1CA2-45F6-891F-7FD98E38A519}" type="slidenum">
              <a:rPr lang="en-CA" altLang="en-US"/>
              <a:pPr>
                <a:defRPr/>
              </a:pPr>
              <a:t>‹#›</a:t>
            </a:fld>
            <a:endParaRPr lang="en-CA" altLang="en-US"/>
          </a:p>
        </p:txBody>
      </p:sp>
    </p:spTree>
    <p:extLst>
      <p:ext uri="{BB962C8B-B14F-4D97-AF65-F5344CB8AC3E}">
        <p14:creationId xmlns:p14="http://schemas.microsoft.com/office/powerpoint/2010/main" val="403534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50CDF93B-4F72-4F6A-8307-581DBCC8FAE2}" type="slidenum">
              <a:rPr lang="en-CA" altLang="en-US"/>
              <a:pPr>
                <a:defRPr/>
              </a:pPr>
              <a:t>‹#›</a:t>
            </a:fld>
            <a:endParaRPr lang="en-CA" altLang="en-US"/>
          </a:p>
        </p:txBody>
      </p:sp>
    </p:spTree>
    <p:extLst>
      <p:ext uri="{BB962C8B-B14F-4D97-AF65-F5344CB8AC3E}">
        <p14:creationId xmlns:p14="http://schemas.microsoft.com/office/powerpoint/2010/main" val="3793684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665E21A1-A4FC-41D2-AA9B-9B8C948461AC}" type="slidenum">
              <a:rPr lang="en-CA" altLang="en-US"/>
              <a:pPr>
                <a:defRPr/>
              </a:pPr>
              <a:t>‹#›</a:t>
            </a:fld>
            <a:endParaRPr lang="en-CA" altLang="en-US"/>
          </a:p>
        </p:txBody>
      </p:sp>
    </p:spTree>
    <p:extLst>
      <p:ext uri="{BB962C8B-B14F-4D97-AF65-F5344CB8AC3E}">
        <p14:creationId xmlns:p14="http://schemas.microsoft.com/office/powerpoint/2010/main" val="3278052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9575DE75-A074-47D7-A03B-BFD06F9ADE95}" type="slidenum">
              <a:rPr lang="en-CA" altLang="en-US"/>
              <a:pPr>
                <a:defRPr/>
              </a:pPr>
              <a:t>‹#›</a:t>
            </a:fld>
            <a:endParaRPr lang="en-CA" altLang="en-US"/>
          </a:p>
        </p:txBody>
      </p:sp>
    </p:spTree>
    <p:extLst>
      <p:ext uri="{BB962C8B-B14F-4D97-AF65-F5344CB8AC3E}">
        <p14:creationId xmlns:p14="http://schemas.microsoft.com/office/powerpoint/2010/main" val="2053953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88913"/>
            <a:ext cx="2195513" cy="626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88913"/>
            <a:ext cx="6437312"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55A52C8-8A7E-4BC2-8293-6257F271AFAF}" type="slidenum">
              <a:rPr lang="en-CA" altLang="en-US"/>
              <a:pPr>
                <a:defRPr/>
              </a:pPr>
              <a:t>‹#›</a:t>
            </a:fld>
            <a:endParaRPr lang="en-CA" altLang="en-US"/>
          </a:p>
        </p:txBody>
      </p:sp>
    </p:spTree>
    <p:extLst>
      <p:ext uri="{BB962C8B-B14F-4D97-AF65-F5344CB8AC3E}">
        <p14:creationId xmlns:p14="http://schemas.microsoft.com/office/powerpoint/2010/main" val="186818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FC30BA9-9019-4A22-AC52-3A288C464818}" type="datetimeFigureOut">
              <a:rPr lang="ru-RU" smtClean="0"/>
              <a:t>03.06.2020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2952031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C30BA9-9019-4A22-AC52-3A288C464818}" type="datetimeFigureOut">
              <a:rPr lang="ru-RU" smtClean="0"/>
              <a:t>03.06.2020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2300760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FC30BA9-9019-4A22-AC52-3A288C464818}" type="datetimeFigureOut">
              <a:rPr lang="ru-RU" smtClean="0"/>
              <a:t>03.06.2020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514937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FC30BA9-9019-4A22-AC52-3A288C464818}" type="datetimeFigureOut">
              <a:rPr lang="ru-RU" smtClean="0"/>
              <a:t>03.06.2020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3664240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FC30BA9-9019-4A22-AC52-3A288C464818}" type="datetimeFigureOut">
              <a:rPr lang="ru-RU" smtClean="0"/>
              <a:t>03.06.2020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569893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FC30BA9-9019-4A22-AC52-3A288C464818}" type="datetimeFigureOut">
              <a:rPr lang="ru-RU" smtClean="0"/>
              <a:t>03.06.2020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33635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30BA9-9019-4A22-AC52-3A288C464818}" type="datetimeFigureOut">
              <a:rPr lang="ru-RU" smtClean="0"/>
              <a:t>03.06.2020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203026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FC30BA9-9019-4A22-AC52-3A288C464818}" type="datetimeFigureOut">
              <a:rPr lang="ru-RU" smtClean="0"/>
              <a:t>03.06.2020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1193828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FC30BA9-9019-4A22-AC52-3A288C464818}" type="datetimeFigureOut">
              <a:rPr lang="ru-RU" smtClean="0"/>
              <a:t>03.06.2020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2483218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C30BA9-9019-4A22-AC52-3A288C464818}" type="datetimeFigureOut">
              <a:rPr lang="ru-RU" smtClean="0"/>
              <a:t>03.06.2020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3105248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C30BA9-9019-4A22-AC52-3A288C464818}" type="datetimeFigureOut">
              <a:rPr lang="ru-RU" smtClean="0"/>
              <a:t>03.06.2020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DED6740-877A-41F6-8FA5-BA0B0E461840}" type="slidenum">
              <a:rPr lang="ru-RU" smtClean="0"/>
              <a:t>‹#›</a:t>
            </a:fld>
            <a:endParaRPr lang="ru-RU"/>
          </a:p>
        </p:txBody>
      </p:sp>
    </p:spTree>
    <p:extLst>
      <p:ext uri="{BB962C8B-B14F-4D97-AF65-F5344CB8AC3E}">
        <p14:creationId xmlns:p14="http://schemas.microsoft.com/office/powerpoint/2010/main" val="3477059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23" name="Shape 23"/>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FF0000"/>
              </a:buClr>
              <a:buSzPts val="24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3A601B"/>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rgbClr val="C8A200"/>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44730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3262875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6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Tree>
    <p:extLst>
      <p:ext uri="{BB962C8B-B14F-4D97-AF65-F5344CB8AC3E}">
        <p14:creationId xmlns:p14="http://schemas.microsoft.com/office/powerpoint/2010/main" val="1057322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2901799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10841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40" name="Shape 4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72440" algn="l" rtl="0">
              <a:spcBef>
                <a:spcPts val="640"/>
              </a:spcBef>
              <a:spcAft>
                <a:spcPts val="0"/>
              </a:spcAft>
              <a:buClr>
                <a:srgbClr val="FF0000"/>
              </a:buClr>
              <a:buSzPts val="384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3A601B"/>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rgbClr val="C8A200"/>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FF0000"/>
              </a:buClr>
              <a:buSzPts val="168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rgbClr val="3A601B"/>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rgbClr val="C8A200"/>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85242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44" name="Shape 4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FF0000"/>
              </a:buClr>
              <a:buSzPts val="384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rgbClr val="3A601B"/>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rgbClr val="C8A200"/>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5" name="Shape 45"/>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FF0000"/>
              </a:buClr>
              <a:buSzPts val="168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rgbClr val="3A601B"/>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rgbClr val="C8A200"/>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08820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6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48" name="Shape 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11480" algn="l" rtl="0">
              <a:spcBef>
                <a:spcPts val="480"/>
              </a:spcBef>
              <a:spcAft>
                <a:spcPts val="0"/>
              </a:spcAft>
              <a:buClr>
                <a:srgbClr val="FF0000"/>
              </a:buClr>
              <a:buSzPts val="288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A601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C8A200"/>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87369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6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51" name="Shape 5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11480" algn="l" rtl="0">
              <a:spcBef>
                <a:spcPts val="480"/>
              </a:spcBef>
              <a:spcAft>
                <a:spcPts val="0"/>
              </a:spcAft>
              <a:buClr>
                <a:srgbClr val="FF0000"/>
              </a:buClr>
              <a:buSzPts val="288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A601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C8A200"/>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18942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B05A7BC-7865-4A99-BB2E-93918278B613}" type="datetimeFigureOut">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8C26DD-75EF-462B-AA29-E7D81CDA1787}" type="slidenum">
              <a:rPr lang="en-CA" smtClean="0"/>
              <a:t>‹#›</a:t>
            </a:fld>
            <a:endParaRPr lang="en-CA"/>
          </a:p>
        </p:txBody>
      </p:sp>
    </p:spTree>
    <p:extLst>
      <p:ext uri="{BB962C8B-B14F-4D97-AF65-F5344CB8AC3E}">
        <p14:creationId xmlns:p14="http://schemas.microsoft.com/office/powerpoint/2010/main" val="3890931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CA93C33-0DD5-45F1-9C22-989CC41D7E8A}"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1681377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C0AA1B8-13F0-4FD6-8EA1-314C9305BB9D}"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116279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A6566B-4E2A-4E5D-8552-A7681F9C4D07}"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4188048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756DE19-EA18-46A8-A632-4FEC2FB9ECAF}" type="datetime1">
              <a:rPr lang="en-CA" smtClean="0"/>
              <a:t>2020-06-03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3033871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0E505DC-DE67-4F08-A250-AF9880DF083B}" type="datetime1">
              <a:rPr lang="en-CA" smtClean="0"/>
              <a:t>2020-06-03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80980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1A23D16-A207-4DB1-BA2D-C5DAA7D51BAE}" type="datetime1">
              <a:rPr lang="en-CA" smtClean="0"/>
              <a:t>2020-06-03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1857302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F5458-9FAB-4B21-9A11-2035569F1096}" type="datetime1">
              <a:rPr lang="en-CA" smtClean="0"/>
              <a:t>2020-06-03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113028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E46AC9-26A2-468F-83AD-926E6D224086}" type="datetime1">
              <a:rPr lang="en-CA" smtClean="0"/>
              <a:t>2020-06-03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3900357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D30C55-8808-4C2F-8C68-03E49DD1348D}" type="datetime1">
              <a:rPr lang="en-CA" smtClean="0"/>
              <a:t>2020-06-03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388019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102242F-8CF5-45AE-B0FC-13CD7ACFF746}"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15896729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CFF2D37-8F65-4391-BDD4-C5C6C5B2E689}" type="datetime1">
              <a:rPr lang="en-CA" smtClean="0"/>
              <a:t>2020-06-03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CDA1878-C850-4409-A8AC-EFBCF45E8D4A}" type="slidenum">
              <a:rPr lang="en-CA" smtClean="0"/>
              <a:t>‹#›</a:t>
            </a:fld>
            <a:endParaRPr lang="en-CA"/>
          </a:p>
        </p:txBody>
      </p:sp>
    </p:spTree>
    <p:extLst>
      <p:ext uri="{BB962C8B-B14F-4D97-AF65-F5344CB8AC3E}">
        <p14:creationId xmlns:p14="http://schemas.microsoft.com/office/powerpoint/2010/main" val="271155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5.jp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277185938"/>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1" r:id="rId5"/>
    <p:sldLayoutId id="2147483692" r:id="rId6"/>
    <p:sldLayoutId id="2147483693" r:id="rId7"/>
    <p:sldLayoutId id="2147483694" r:id="rId8"/>
    <p:sldLayoutId id="214748369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extLst>
      <p:ext uri="{BB962C8B-B14F-4D97-AF65-F5344CB8AC3E}">
        <p14:creationId xmlns:p14="http://schemas.microsoft.com/office/powerpoint/2010/main" val="1257557853"/>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BFF14A14-4843-4858-B968-BA55A35AE339}" type="slidenum">
              <a:rPr lang="en-CA" altLang="en-US"/>
              <a:pPr>
                <a:defRPr/>
              </a:pPr>
              <a:t>‹#›</a:t>
            </a:fld>
            <a:endParaRPr lang="en-CA" altLang="en-US"/>
          </a:p>
        </p:txBody>
      </p:sp>
    </p:spTree>
    <p:extLst>
      <p:ext uri="{BB962C8B-B14F-4D97-AF65-F5344CB8AC3E}">
        <p14:creationId xmlns:p14="http://schemas.microsoft.com/office/powerpoint/2010/main" val="28548696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dt="0"/>
  <p:txStyles>
    <p:title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pitchFamily="34"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_las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D005344D-E664-4608-8301-92ABA53EE9C9}" type="slidenum">
              <a:rPr lang="en-CA" altLang="en-US"/>
              <a:pPr>
                <a:defRPr/>
              </a:pPr>
              <a:t>‹#›</a:t>
            </a:fld>
            <a:endParaRPr lang="en-CA" altLang="en-US"/>
          </a:p>
        </p:txBody>
      </p:sp>
      <p:sp>
        <p:nvSpPr>
          <p:cNvPr id="2054"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2055"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Arial" pitchFamily="34" charset="0"/>
              </a:defRPr>
            </a:lvl1pPr>
            <a:lvl2pPr marL="742950" indent="-285750" defTabSz="457200">
              <a:defRPr sz="2400" b="1">
                <a:solidFill>
                  <a:schemeClr val="tx1"/>
                </a:solidFill>
                <a:latin typeface="Arial" pitchFamily="34" charset="0"/>
              </a:defRPr>
            </a:lvl2pPr>
            <a:lvl3pPr marL="1143000" indent="-228600" defTabSz="457200">
              <a:defRPr sz="2400" b="1">
                <a:solidFill>
                  <a:schemeClr val="tx1"/>
                </a:solidFill>
                <a:latin typeface="Arial" pitchFamily="34" charset="0"/>
              </a:defRPr>
            </a:lvl3pPr>
            <a:lvl4pPr marL="1600200" indent="-228600" defTabSz="457200">
              <a:defRPr sz="2400" b="1">
                <a:solidFill>
                  <a:schemeClr val="tx1"/>
                </a:solidFill>
                <a:latin typeface="Arial" pitchFamily="34" charset="0"/>
              </a:defRPr>
            </a:lvl4pPr>
            <a:lvl5pPr marL="2057400" indent="-228600" defTabSz="457200">
              <a:defRPr sz="2400" b="1">
                <a:solidFill>
                  <a:schemeClr val="tx1"/>
                </a:solidFill>
                <a:latin typeface="Arial" pitchFamily="34" charset="0"/>
              </a:defRPr>
            </a:lvl5pPr>
            <a:lvl6pPr marL="25146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6pPr>
            <a:lvl7pPr marL="29718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7pPr>
            <a:lvl8pPr marL="34290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8pPr>
            <a:lvl9pPr marL="38862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9pPr>
          </a:lstStyle>
          <a:p>
            <a:pPr eaLnBrk="1" hangingPunct="1">
              <a:defRPr/>
            </a:pPr>
            <a:r>
              <a:rPr lang="en-US" altLang="en-US" sz="1200" b="0">
                <a:cs typeface="Arial" pitchFamily="34" charset="0"/>
              </a:rPr>
              <a:t>www.wmo.int</a:t>
            </a:r>
          </a:p>
        </p:txBody>
      </p:sp>
    </p:spTree>
    <p:extLst>
      <p:ext uri="{BB962C8B-B14F-4D97-AF65-F5344CB8AC3E}">
        <p14:creationId xmlns:p14="http://schemas.microsoft.com/office/powerpoint/2010/main" val="8228447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3200">
          <a:solidFill>
            <a:schemeClr val="tx2"/>
          </a:solidFill>
          <a:latin typeface="Arial Narrow" pitchFamily="34" charset="0"/>
        </a:defRPr>
      </a:lvl6pPr>
      <a:lvl7pPr marL="914400" algn="l" rtl="0" fontAlgn="base">
        <a:spcBef>
          <a:spcPct val="0"/>
        </a:spcBef>
        <a:spcAft>
          <a:spcPct val="0"/>
        </a:spcAft>
        <a:defRPr sz="3200">
          <a:solidFill>
            <a:schemeClr val="tx2"/>
          </a:solidFill>
          <a:latin typeface="Arial Narrow" pitchFamily="34" charset="0"/>
        </a:defRPr>
      </a:lvl7pPr>
      <a:lvl8pPr marL="1371600" algn="l" rtl="0" fontAlgn="base">
        <a:spcBef>
          <a:spcPct val="0"/>
        </a:spcBef>
        <a:spcAft>
          <a:spcPct val="0"/>
        </a:spcAft>
        <a:defRPr sz="3200">
          <a:solidFill>
            <a:schemeClr val="tx2"/>
          </a:solidFill>
          <a:latin typeface="Arial Narrow" pitchFamily="34" charset="0"/>
        </a:defRPr>
      </a:lvl8pPr>
      <a:lvl9pPr marL="1828800" algn="l" rtl="0" fontAlgn="base">
        <a:spcBef>
          <a:spcPct val="0"/>
        </a:spcBef>
        <a:spcAft>
          <a:spcPct val="0"/>
        </a:spcAft>
        <a:defRPr sz="32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Arial" pitchFamily="34" charset="0"/>
          <a:ea typeface="+mn-ea"/>
          <a:cs typeface="+mn-cs"/>
        </a:defRPr>
      </a:lvl1pPr>
      <a:lvl2pPr marL="742950" indent="-285750" algn="ctr" rtl="0" eaLnBrk="0" fontAlgn="base" hangingPunct="0">
        <a:spcBef>
          <a:spcPct val="20000"/>
        </a:spcBef>
        <a:spcAft>
          <a:spcPct val="0"/>
        </a:spcAft>
        <a:buClr>
          <a:srgbClr val="FF9900"/>
        </a:buClr>
        <a:buFont typeface="Wingdings" pitchFamily="2" charset="2"/>
        <a:buChar char="§"/>
        <a:defRPr sz="2800">
          <a:solidFill>
            <a:schemeClr val="bg1"/>
          </a:solidFill>
          <a:latin typeface="Arial" pitchFamily="34" charset="0"/>
        </a:defRPr>
      </a:lvl2pPr>
      <a:lvl3pPr marL="1143000" indent="-228600" algn="ctr" rtl="0" eaLnBrk="0" fontAlgn="base" hangingPunct="0">
        <a:spcBef>
          <a:spcPct val="20000"/>
        </a:spcBef>
        <a:spcAft>
          <a:spcPct val="0"/>
        </a:spcAft>
        <a:buClr>
          <a:srgbClr val="FF9900"/>
        </a:buClr>
        <a:buFont typeface="Wingdings" pitchFamily="2" charset="2"/>
        <a:buChar char="§"/>
        <a:defRPr sz="2400">
          <a:solidFill>
            <a:schemeClr val="bg1"/>
          </a:solidFill>
          <a:latin typeface="Arial" pitchFamily="34" charset="0"/>
        </a:defRPr>
      </a:lvl3pPr>
      <a:lvl4pPr marL="1600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4pPr>
      <a:lvl5pPr marL="20574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30BA9-9019-4A22-AC52-3A288C464818}" type="datetimeFigureOut">
              <a:rPr lang="ru-RU" smtClean="0"/>
              <a:t>03.06.2020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D6740-877A-41F6-8FA5-BA0B0E461840}" type="slidenum">
              <a:rPr lang="ru-RU" smtClean="0"/>
              <a:t>‹#›</a:t>
            </a:fld>
            <a:endParaRPr lang="ru-RU"/>
          </a:p>
        </p:txBody>
      </p:sp>
    </p:spTree>
    <p:extLst>
      <p:ext uri="{BB962C8B-B14F-4D97-AF65-F5344CB8AC3E}">
        <p14:creationId xmlns:p14="http://schemas.microsoft.com/office/powerpoint/2010/main" val="36029749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1" name="Shape 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3600" b="1" i="0" u="none" strike="noStrike" cap="none">
                <a:solidFill>
                  <a:srgbClr val="3A601B"/>
                </a:solidFill>
                <a:latin typeface="Arial"/>
                <a:ea typeface="Arial"/>
                <a:cs typeface="Arial"/>
                <a:sym typeface="Arial"/>
              </a:defRPr>
            </a:lvl1pPr>
            <a:lvl2pPr marR="0" lvl="1" algn="l" rtl="0">
              <a:spcBef>
                <a:spcPts val="0"/>
              </a:spcBef>
              <a:spcAft>
                <a:spcPts val="0"/>
              </a:spcAft>
              <a:buSzPts val="1400"/>
              <a:buNone/>
              <a:defRPr sz="3600" b="1" i="0" u="none" strike="noStrike" cap="none">
                <a:solidFill>
                  <a:srgbClr val="3A601B"/>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3A601B"/>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3A601B"/>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3A601B"/>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3A601B"/>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3A601B"/>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3A601B"/>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3A601B"/>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11480" algn="l" rtl="0">
              <a:spcBef>
                <a:spcPts val="480"/>
              </a:spcBef>
              <a:spcAft>
                <a:spcPts val="0"/>
              </a:spcAft>
              <a:buClr>
                <a:srgbClr val="FF0000"/>
              </a:buClr>
              <a:buSzPts val="288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3A601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C8A200"/>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cxnSp>
        <p:nvCxnSpPr>
          <p:cNvPr id="13" name="Shape 13"/>
          <p:cNvCxnSpPr/>
          <p:nvPr/>
        </p:nvCxnSpPr>
        <p:spPr>
          <a:xfrm>
            <a:off x="827088" y="1268413"/>
            <a:ext cx="8316912" cy="0"/>
          </a:xfrm>
          <a:prstGeom prst="straightConnector1">
            <a:avLst/>
          </a:prstGeom>
          <a:noFill/>
          <a:ln w="28575" cap="flat" cmpd="sng">
            <a:solidFill>
              <a:srgbClr val="3A601B"/>
            </a:solidFill>
            <a:prstDash val="solid"/>
            <a:round/>
            <a:headEnd type="none" w="med" len="med"/>
            <a:tailEnd type="none" w="med" len="med"/>
          </a:ln>
        </p:spPr>
      </p:cxnSp>
    </p:spTree>
    <p:extLst>
      <p:ext uri="{BB962C8B-B14F-4D97-AF65-F5344CB8AC3E}">
        <p14:creationId xmlns:p14="http://schemas.microsoft.com/office/powerpoint/2010/main" val="3110221352"/>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3D42F-0C85-4E2F-9E5D-59701DD4D1E4}" type="datetime1">
              <a:rPr lang="en-CA" smtClean="0"/>
              <a:t>2020-06-03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A1878-C850-4409-A8AC-EFBCF45E8D4A}" type="slidenum">
              <a:rPr lang="en-CA" smtClean="0"/>
              <a:t>‹#›</a:t>
            </a:fld>
            <a:endParaRPr lang="en-CA"/>
          </a:p>
        </p:txBody>
      </p:sp>
    </p:spTree>
    <p:extLst>
      <p:ext uri="{BB962C8B-B14F-4D97-AF65-F5344CB8AC3E}">
        <p14:creationId xmlns:p14="http://schemas.microsoft.com/office/powerpoint/2010/main" val="232544708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6.bin"/><Relationship Id="rId18" Type="http://schemas.openxmlformats.org/officeDocument/2006/relationships/image" Target="../media/image23.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1.wmf"/><Relationship Id="rId17" Type="http://schemas.openxmlformats.org/officeDocument/2006/relationships/oleObject" Target="../embeddings/oleObject7.bin"/><Relationship Id="rId2" Type="http://schemas.openxmlformats.org/officeDocument/2006/relationships/slideLayout" Target="../slideLayouts/slideLayout36.xml"/><Relationship Id="rId16"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image" Target="../media/image18.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4.wmf"/><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4.bin"/><Relationship Id="rId14" Type="http://schemas.openxmlformats.org/officeDocument/2006/relationships/image" Target="../media/image22.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0.wmf"/><Relationship Id="rId18" Type="http://schemas.openxmlformats.org/officeDocument/2006/relationships/oleObject" Target="../embeddings/oleObject15.bin"/><Relationship Id="rId3" Type="http://schemas.openxmlformats.org/officeDocument/2006/relationships/image" Target="../media/image25.png"/><Relationship Id="rId7" Type="http://schemas.openxmlformats.org/officeDocument/2006/relationships/image" Target="../media/image27.wmf"/><Relationship Id="rId12" Type="http://schemas.openxmlformats.org/officeDocument/2006/relationships/oleObject" Target="../embeddings/oleObject12.bin"/><Relationship Id="rId17" Type="http://schemas.openxmlformats.org/officeDocument/2006/relationships/image" Target="../media/image32.wmf"/><Relationship Id="rId2" Type="http://schemas.openxmlformats.org/officeDocument/2006/relationships/slideLayout" Target="../slideLayouts/slideLayout36.xml"/><Relationship Id="rId16"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9.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11.bin"/><Relationship Id="rId19" Type="http://schemas.openxmlformats.org/officeDocument/2006/relationships/image" Target="../media/image33.wmf"/><Relationship Id="rId4" Type="http://schemas.openxmlformats.org/officeDocument/2006/relationships/oleObject" Target="../embeddings/oleObject8.bin"/><Relationship Id="rId9" Type="http://schemas.openxmlformats.org/officeDocument/2006/relationships/image" Target="../media/image28.wmf"/><Relationship Id="rId1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3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3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6.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hyperlink" Target="http://wdc.aari.ru/acf5/" TargetMode="External"/><Relationship Id="rId3" Type="http://schemas.openxmlformats.org/officeDocument/2006/relationships/hyperlink" Target="http://wdc.aari.ru/acf5/27May/ACF-5_May27_1620_Non_Technical_Summary.pdf" TargetMode="External"/><Relationship Id="rId7" Type="http://schemas.openxmlformats.org/officeDocument/2006/relationships/hyperlink" Target="https://arctic-rcc.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bluejeans.com/431362831/9648?src=calendarLink" TargetMode="External"/><Relationship Id="rId5" Type="http://schemas.openxmlformats.org/officeDocument/2006/relationships/hyperlink" Target="https://arctic-rcc.org/acf-spring-2020" TargetMode="External"/><Relationship Id="rId4" Type="http://schemas.openxmlformats.org/officeDocument/2006/relationships/hyperlink" Target="http://wdc.aari.ru/acf5/27May/ACF-5_May27_1710_Consensus_statement_draft.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2.emf"/><Relationship Id="rId2" Type="http://schemas.openxmlformats.org/officeDocument/2006/relationships/slideLayout" Target="../slideLayouts/slideLayout55.xml"/><Relationship Id="rId1" Type="http://schemas.openxmlformats.org/officeDocument/2006/relationships/vmlDrawing" Target="../drawings/vmlDrawing3.vml"/><Relationship Id="rId6" Type="http://schemas.openxmlformats.org/officeDocument/2006/relationships/oleObject" Target="../embeddings/oleObject16.bin"/><Relationship Id="rId5" Type="http://schemas.openxmlformats.org/officeDocument/2006/relationships/hyperlink" Target="http://asunp.meteo.ru/" TargetMode="External"/><Relationship Id="rId4" Type="http://schemas.openxmlformats.org/officeDocument/2006/relationships/hyperlink" Target="http://portal.intaros.meteo.ru/portal/intaros/meta"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portal.intaros.meteo.ru/portal/intaros/data" TargetMode="External"/><Relationship Id="rId2" Type="http://schemas.openxmlformats.org/officeDocument/2006/relationships/image" Target="../media/image104.png"/><Relationship Id="rId1" Type="http://schemas.openxmlformats.org/officeDocument/2006/relationships/slideLayout" Target="../slideLayouts/slideLayout59.xml"/><Relationship Id="rId6" Type="http://schemas.openxmlformats.org/officeDocument/2006/relationships/hyperlink" Target="https://arctic-rcc.org/"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hyperlink" Target="http://portal.intaros.meteo.ru/portal/intaros/services/climate_monitoring" TargetMode="External"/><Relationship Id="rId2" Type="http://schemas.openxmlformats.org/officeDocument/2006/relationships/image" Target="../media/image107.png"/><Relationship Id="rId1" Type="http://schemas.openxmlformats.org/officeDocument/2006/relationships/slideLayout" Target="../slideLayouts/slideLayout59.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5.xml"/><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wdc.aari.ru/acf5/Chat_QA_ACF5_non-technical%202020_05_27.pdf" TargetMode="Externa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6.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7.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8.xml"/><Relationship Id="rId1" Type="http://schemas.openxmlformats.org/officeDocument/2006/relationships/slideLayout" Target="../slideLayouts/slideLayout75.xml"/><Relationship Id="rId6" Type="http://schemas.microsoft.com/office/2007/relationships/hdphoto" Target="../media/hdphoto1.wdp"/><Relationship Id="rId5" Type="http://schemas.openxmlformats.org/officeDocument/2006/relationships/image" Target="../media/image120.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75.xml"/><Relationship Id="rId6" Type="http://schemas.openxmlformats.org/officeDocument/2006/relationships/image" Target="../media/image121.gif"/><Relationship Id="rId5" Type="http://schemas.microsoft.com/office/2007/relationships/hdphoto" Target="../media/hdphoto1.wdp"/><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hyperlink" Target="http://wdc.aari.ru/acf5/28May/ACF-5_May28_1650_Summer_TP_Outlook_2020.pptx" TargetMode="External"/><Relationship Id="rId3" Type="http://schemas.openxmlformats.org/officeDocument/2006/relationships/hyperlink" Target="http://wdc.aari.ru/acf5/Chat_QA_ACF5_non-technical%202020_05_27.docx" TargetMode="External"/><Relationship Id="rId7" Type="http://schemas.openxmlformats.org/officeDocument/2006/relationships/hyperlink" Target="http://wdc.aari.ru/acf5/28May/ACF-5_May28_1630_INTAROS_and_data_portal.pdf" TargetMode="External"/><Relationship Id="rId2" Type="http://schemas.openxmlformats.org/officeDocument/2006/relationships/hyperlink" Target="https://www.timeanddate.com/worldclock/timezone/utc" TargetMode="External"/><Relationship Id="rId1" Type="http://schemas.openxmlformats.org/officeDocument/2006/relationships/slideLayout" Target="../slideLayouts/slideLayout2.xml"/><Relationship Id="rId6" Type="http://schemas.openxmlformats.org/officeDocument/2006/relationships/hyperlink" Target="http://wdc.aari.ru/acf5/28May/ACF-5_May28_1630_INTAROS_and_data_portal.pptx" TargetMode="External"/><Relationship Id="rId5" Type="http://schemas.openxmlformats.org/officeDocument/2006/relationships/hyperlink" Target="http://wdc.aari.ru/acf5/28May/ACF-5_May28_1610_Arctic_summary_winter-spring_2019-2020.pdf" TargetMode="External"/><Relationship Id="rId10" Type="http://schemas.openxmlformats.org/officeDocument/2006/relationships/hyperlink" Target="http://wdc.aari.ru/acf5/28May/ACF-5_May28_1725_Summer_Sea-Ice_Outlook_2020.pptx" TargetMode="External"/><Relationship Id="rId4" Type="http://schemas.openxmlformats.org/officeDocument/2006/relationships/hyperlink" Target="http://wdc.aari.ru/acf5/28May/ACF-5_May28_1610_Arctic_summary_winter-spring_2019-2020.pptx" TargetMode="External"/><Relationship Id="rId9" Type="http://schemas.openxmlformats.org/officeDocument/2006/relationships/hyperlink" Target="http://wdc.aari.ru/acf5/28May/ACF-5_May28_1650_Summer_TP_Outlook_2020.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microsoft.com/office/2007/relationships/hdphoto" Target="../media/hdphoto1.wdp"/><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microsoft.com/office/2007/relationships/hdphoto" Target="../media/hdphoto1.wdp"/><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75.xml"/><Relationship Id="rId5" Type="http://schemas.openxmlformats.org/officeDocument/2006/relationships/image" Target="../media/image125.gif"/><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123.png"/><Relationship Id="rId4" Type="http://schemas.openxmlformats.org/officeDocument/2006/relationships/image" Target="../media/image125.gi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9.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27.xml"/><Relationship Id="rId1" Type="http://schemas.openxmlformats.org/officeDocument/2006/relationships/slideLayout" Target="../slideLayouts/slideLayout66.xml"/><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66.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74.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g"/><Relationship Id="rId7"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6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0"/>
            <a:ext cx="9216000" cy="6912000"/>
          </a:xfrm>
          <a:prstGeom prst="rect">
            <a:avLst/>
          </a:prstGeom>
        </p:spPr>
      </p:pic>
      <p:sp>
        <p:nvSpPr>
          <p:cNvPr id="5" name="Title 1"/>
          <p:cNvSpPr txBox="1">
            <a:spLocks/>
          </p:cNvSpPr>
          <p:nvPr/>
        </p:nvSpPr>
        <p:spPr>
          <a:xfrm>
            <a:off x="195653" y="1444246"/>
            <a:ext cx="8593667"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0090"/>
                </a:solidFill>
              </a:rPr>
              <a:t>5</a:t>
            </a:r>
            <a:r>
              <a:rPr lang="en-US" sz="4000" baseline="30000" dirty="0">
                <a:solidFill>
                  <a:srgbClr val="000090"/>
                </a:solidFill>
              </a:rPr>
              <a:t>th</a:t>
            </a:r>
            <a:r>
              <a:rPr lang="en-US" sz="4000" dirty="0">
                <a:solidFill>
                  <a:srgbClr val="000090"/>
                </a:solidFill>
              </a:rPr>
              <a:t> Arctic Climate Forum (ACF-5) </a:t>
            </a:r>
          </a:p>
          <a:p>
            <a:r>
              <a:rPr lang="en-US" sz="3600" dirty="0">
                <a:solidFill>
                  <a:srgbClr val="000090"/>
                </a:solidFill>
              </a:rPr>
              <a:t>Arctic Regional Climate Center – network (</a:t>
            </a:r>
            <a:r>
              <a:rPr lang="en-US" sz="3600" dirty="0" err="1">
                <a:solidFill>
                  <a:srgbClr val="000090"/>
                </a:solidFill>
              </a:rPr>
              <a:t>ArcRCC</a:t>
            </a:r>
            <a:r>
              <a:rPr lang="en-US" sz="3600" dirty="0">
                <a:solidFill>
                  <a:srgbClr val="000090"/>
                </a:solidFill>
              </a:rPr>
              <a:t>-N)</a:t>
            </a:r>
          </a:p>
        </p:txBody>
      </p:sp>
      <p:sp>
        <p:nvSpPr>
          <p:cNvPr id="3" name="TextBox 2"/>
          <p:cNvSpPr txBox="1"/>
          <p:nvPr/>
        </p:nvSpPr>
        <p:spPr>
          <a:xfrm>
            <a:off x="4800599" y="4925808"/>
            <a:ext cx="4250268" cy="1815882"/>
          </a:xfrm>
          <a:prstGeom prst="rect">
            <a:avLst/>
          </a:prstGeom>
          <a:noFill/>
        </p:spPr>
        <p:txBody>
          <a:bodyPr wrap="square" rtlCol="0">
            <a:spAutoFit/>
          </a:bodyPr>
          <a:lstStyle/>
          <a:p>
            <a:r>
              <a:rPr lang="en-US" sz="1600" dirty="0"/>
              <a:t>Helge </a:t>
            </a:r>
            <a:r>
              <a:rPr lang="en-US" sz="1600" dirty="0" err="1"/>
              <a:t>Tangen</a:t>
            </a:r>
            <a:r>
              <a:rPr lang="en-US" sz="1600" dirty="0"/>
              <a:t>, </a:t>
            </a:r>
            <a:r>
              <a:rPr lang="en-US" sz="1600" dirty="0" err="1"/>
              <a:t>ArcRCC</a:t>
            </a:r>
            <a:r>
              <a:rPr lang="en-US" sz="1600" dirty="0"/>
              <a:t>-N coordinator, </a:t>
            </a:r>
          </a:p>
          <a:p>
            <a:r>
              <a:rPr lang="en-US" sz="1600" dirty="0"/>
              <a:t>Norwegian Meteorological Institute</a:t>
            </a:r>
          </a:p>
          <a:p>
            <a:endParaRPr lang="en-US" sz="1600" dirty="0"/>
          </a:p>
          <a:p>
            <a:r>
              <a:rPr lang="en-US" sz="1600" dirty="0" err="1"/>
              <a:t>Vasily</a:t>
            </a:r>
            <a:r>
              <a:rPr lang="en-US" sz="1600" dirty="0"/>
              <a:t> </a:t>
            </a:r>
            <a:r>
              <a:rPr lang="en-US" sz="1600" dirty="0" err="1"/>
              <a:t>Smolyanitsky</a:t>
            </a:r>
            <a:r>
              <a:rPr lang="en-US" sz="1600" dirty="0"/>
              <a:t>, </a:t>
            </a:r>
            <a:r>
              <a:rPr lang="en-US" sz="1600" dirty="0" err="1"/>
              <a:t>ArcRCC</a:t>
            </a:r>
            <a:r>
              <a:rPr lang="en-US" sz="1600" dirty="0"/>
              <a:t> – N Northern Eurasia node coordinator (host)</a:t>
            </a:r>
          </a:p>
          <a:p>
            <a:r>
              <a:rPr lang="en-US" sz="1600" dirty="0"/>
              <a:t>Arctic and Antarctic Research Institute (AARI)</a:t>
            </a:r>
          </a:p>
          <a:p>
            <a:endParaRPr lang="en-US" sz="1600" dirty="0"/>
          </a:p>
        </p:txBody>
      </p:sp>
      <p:sp>
        <p:nvSpPr>
          <p:cNvPr id="6" name="Rectangle 5"/>
          <p:cNvSpPr/>
          <p:nvPr/>
        </p:nvSpPr>
        <p:spPr>
          <a:xfrm>
            <a:off x="2452099" y="3285059"/>
            <a:ext cx="4914472" cy="1409617"/>
          </a:xfrm>
          <a:prstGeom prst="rect">
            <a:avLst/>
          </a:prstGeom>
        </p:spPr>
        <p:txBody>
          <a:bodyPr wrap="square">
            <a:spAutoFit/>
          </a:bodyPr>
          <a:lstStyle/>
          <a:p>
            <a:pPr lvl="0" algn="ctr">
              <a:spcBef>
                <a:spcPct val="20000"/>
              </a:spcBef>
            </a:pPr>
            <a:r>
              <a:rPr lang="en-US" sz="2800" b="1" dirty="0"/>
              <a:t>27-28 May, 2020</a:t>
            </a:r>
          </a:p>
          <a:p>
            <a:pPr lvl="0" algn="ctr">
              <a:spcBef>
                <a:spcPct val="20000"/>
              </a:spcBef>
            </a:pPr>
            <a:r>
              <a:rPr lang="en-US" sz="2400" dirty="0"/>
              <a:t>Videoconferences</a:t>
            </a:r>
          </a:p>
          <a:p>
            <a:pPr lvl="0" algn="ctr">
              <a:spcBef>
                <a:spcPct val="20000"/>
              </a:spcBef>
            </a:pPr>
            <a:r>
              <a:rPr lang="en-US" sz="2400" dirty="0"/>
              <a:t>Summary version May 28</a:t>
            </a:r>
            <a:r>
              <a:rPr lang="en-US" sz="2400" baseline="30000" dirty="0"/>
              <a:t>th</a:t>
            </a:r>
            <a:r>
              <a:rPr lang="en-US" sz="2400" dirty="0"/>
              <a:t> </a:t>
            </a:r>
            <a:endParaRPr lang="en-GB" sz="2400" dirty="0"/>
          </a:p>
        </p:txBody>
      </p:sp>
      <p:pic>
        <p:nvPicPr>
          <p:cNvPr id="7" name="Picture 4">
            <a:extLst>
              <a:ext uri="{FF2B5EF4-FFF2-40B4-BE49-F238E27FC236}">
                <a16:creationId xmlns:a16="http://schemas.microsoft.com/office/drawing/2014/main" id="{6AACDFBE-9C71-4F67-9707-4BB9917735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113" y="8853"/>
            <a:ext cx="1254404" cy="1574930"/>
          </a:xfrm>
          <a:prstGeom prst="rect">
            <a:avLst/>
          </a:prstGeom>
          <a:noFill/>
          <a:ln>
            <a:noFill/>
          </a:ln>
        </p:spPr>
      </p:pic>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0F57CF4-DA36-422C-8F48-3FBE49B4328B}"/>
              </a:ext>
            </a:extLst>
          </p:cNvPr>
          <p:cNvPicPr>
            <a:picLocks noChangeAspect="1"/>
          </p:cNvPicPr>
          <p:nvPr/>
        </p:nvPicPr>
        <p:blipFill>
          <a:blip r:embed="rId2"/>
          <a:stretch>
            <a:fillRect/>
          </a:stretch>
        </p:blipFill>
        <p:spPr>
          <a:xfrm>
            <a:off x="220696" y="483983"/>
            <a:ext cx="3657607" cy="3230399"/>
          </a:xfrm>
          <a:prstGeom prst="rect">
            <a:avLst/>
          </a:prstGeom>
        </p:spPr>
      </p:pic>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FMA 2020 atmospheric circulation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31" name="Прямоугольник 30"/>
          <p:cNvSpPr/>
          <p:nvPr/>
        </p:nvSpPr>
        <p:spPr>
          <a:xfrm>
            <a:off x="653924" y="3436694"/>
            <a:ext cx="2791149"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MSLP </a:t>
            </a: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hPa</a:t>
            </a: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anomalies (norms 1981-2010)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2" name="Прямоугольник 31"/>
          <p:cNvSpPr/>
          <p:nvPr/>
        </p:nvSpPr>
        <p:spPr>
          <a:xfrm>
            <a:off x="727002" y="5877272"/>
            <a:ext cx="2658100"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H50 (left) and H500 ranks (1979-2020)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Title 1"/>
          <p:cNvSpPr txBox="1">
            <a:spLocks/>
          </p:cNvSpPr>
          <p:nvPr/>
        </p:nvSpPr>
        <p:spPr bwMode="auto">
          <a:xfrm>
            <a:off x="5024136" y="498439"/>
            <a:ext cx="3775240" cy="5270538"/>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Much stronger negative MSLP anomalies (lower pressure, marked in blue) were observed during FMA 2020 in the European region, Western Siberia, Arctic Ocean but not in Alaska and Bering Sea </a:t>
            </a: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That again led to increased cyclonic activity, more polar lows with further increased precipitation</a:t>
            </a: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Polar vortex was very intense as observed at H50 pattern and caused meridian type of circulation with several ‘heat waves’ in Western and Eastern Siberia</a:t>
            </a:r>
          </a:p>
        </p:txBody>
      </p:sp>
      <p:pic>
        <p:nvPicPr>
          <p:cNvPr id="4" name="Рисунок 3">
            <a:extLst>
              <a:ext uri="{FF2B5EF4-FFF2-40B4-BE49-F238E27FC236}">
                <a16:creationId xmlns:a16="http://schemas.microsoft.com/office/drawing/2014/main" id="{F508E8EB-0493-4B16-B24D-21AB5724DDD5}"/>
              </a:ext>
            </a:extLst>
          </p:cNvPr>
          <p:cNvPicPr>
            <a:picLocks noChangeAspect="1"/>
          </p:cNvPicPr>
          <p:nvPr/>
        </p:nvPicPr>
        <p:blipFill>
          <a:blip r:embed="rId3"/>
          <a:stretch>
            <a:fillRect/>
          </a:stretch>
        </p:blipFill>
        <p:spPr>
          <a:xfrm>
            <a:off x="0" y="3749978"/>
            <a:ext cx="2286004" cy="2018999"/>
          </a:xfrm>
          <a:prstGeom prst="rect">
            <a:avLst/>
          </a:prstGeom>
        </p:spPr>
      </p:pic>
      <p:pic>
        <p:nvPicPr>
          <p:cNvPr id="6" name="Рисунок 5">
            <a:extLst>
              <a:ext uri="{FF2B5EF4-FFF2-40B4-BE49-F238E27FC236}">
                <a16:creationId xmlns:a16="http://schemas.microsoft.com/office/drawing/2014/main" id="{B6A917E6-55EB-470A-A950-29E9C7AD4AE5}"/>
              </a:ext>
            </a:extLst>
          </p:cNvPr>
          <p:cNvPicPr>
            <a:picLocks noChangeAspect="1"/>
          </p:cNvPicPr>
          <p:nvPr/>
        </p:nvPicPr>
        <p:blipFill>
          <a:blip r:embed="rId4"/>
          <a:stretch>
            <a:fillRect/>
          </a:stretch>
        </p:blipFill>
        <p:spPr>
          <a:xfrm>
            <a:off x="2232244" y="3749978"/>
            <a:ext cx="2286004" cy="2018999"/>
          </a:xfrm>
          <a:prstGeom prst="rect">
            <a:avLst/>
          </a:prstGeom>
        </p:spPr>
      </p:pic>
      <p:sp>
        <p:nvSpPr>
          <p:cNvPr id="13" name="TextBox 12">
            <a:extLst>
              <a:ext uri="{FF2B5EF4-FFF2-40B4-BE49-F238E27FC236}">
                <a16:creationId xmlns:a16="http://schemas.microsoft.com/office/drawing/2014/main" id="{B76E5BC6-FDC7-4F3C-8955-67731E10DEB8}"/>
              </a:ext>
            </a:extLst>
          </p:cNvPr>
          <p:cNvSpPr txBox="1"/>
          <p:nvPr/>
        </p:nvSpPr>
        <p:spPr>
          <a:xfrm>
            <a:off x="6732240" y="5817072"/>
            <a:ext cx="219106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 ERA5 reanalysis]</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30397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154" y="646035"/>
            <a:ext cx="4879796" cy="432048"/>
          </a:xfrm>
        </p:spPr>
        <p:txBody>
          <a:bodyPr/>
          <a:lstStyle/>
          <a:p>
            <a:pPr algn="ctr"/>
            <a:r>
              <a:rPr lang="en-US" sz="2400" dirty="0">
                <a:solidFill>
                  <a:schemeClr val="tx1"/>
                </a:solidFill>
                <a:latin typeface="Calibri" panose="020F0502020204030204" pitchFamily="34" charset="0"/>
                <a:cs typeface="Calibri" panose="020F0502020204030204" pitchFamily="34" charset="0"/>
              </a:rPr>
              <a:t>December 2019 – February 2020 SAT (T2m): anomalies and ranks (observation)</a:t>
            </a:r>
            <a:endParaRPr lang="ru-RU" sz="24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5753812" y="1078083"/>
            <a:ext cx="3087952" cy="4031873"/>
          </a:xfrm>
          <a:prstGeom prst="rect">
            <a:avLst/>
          </a:prstGeom>
          <a:noFill/>
          <a:ln w="25400">
            <a:solidFill>
              <a:srgbClr val="FF0000"/>
            </a:solidFill>
          </a:ln>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winter air temperature across Arctic was above normal except Alaska, Greenland, Svalbard, some parts of Canadian archipelago and Chukchi region.</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most notable positive anomalies were present across of Western and Eastern Siberia Alaska and some parts of N Atlantic</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Very close to record high temperatures were observed in Eastern Siberia. </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7994148" y="5850087"/>
            <a:ext cx="84307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098" name="Picture 2">
            <a:extLst>
              <a:ext uri="{FF2B5EF4-FFF2-40B4-BE49-F238E27FC236}">
                <a16:creationId xmlns:a16="http://schemas.microsoft.com/office/drawing/2014/main" id="{3A86006E-56FE-4F0D-924E-A4ACCA9BC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254" y="1677915"/>
            <a:ext cx="4129595" cy="404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24">
            <a:extLst>
              <a:ext uri="{FF2B5EF4-FFF2-40B4-BE49-F238E27FC236}">
                <a16:creationId xmlns:a16="http://schemas.microsoft.com/office/drawing/2014/main" id="{77C5A163-DA00-42D7-8BDA-E371DAE359F0}"/>
              </a:ext>
            </a:extLst>
          </p:cNvPr>
          <p:cNvSpPr/>
          <p:nvPr/>
        </p:nvSpPr>
        <p:spPr>
          <a:xfrm>
            <a:off x="1927954" y="1707966"/>
            <a:ext cx="1055097"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Cold !</a:t>
            </a:r>
            <a:endParaRPr kumimoji="0" lang="ru-RU" sz="2400" b="1"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endParaRPr>
          </a:p>
        </p:txBody>
      </p:sp>
      <p:sp>
        <p:nvSpPr>
          <p:cNvPr id="16" name="Прямоугольник 24">
            <a:extLst>
              <a:ext uri="{FF2B5EF4-FFF2-40B4-BE49-F238E27FC236}">
                <a16:creationId xmlns:a16="http://schemas.microsoft.com/office/drawing/2014/main" id="{656E1AB8-56E0-4D26-8F83-FFBED0C43249}"/>
              </a:ext>
            </a:extLst>
          </p:cNvPr>
          <p:cNvSpPr/>
          <p:nvPr/>
        </p:nvSpPr>
        <p:spPr>
          <a:xfrm>
            <a:off x="1376172" y="4005064"/>
            <a:ext cx="1055097"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Cold</a:t>
            </a:r>
            <a:r>
              <a:rPr kumimoji="0" lang="en-US" sz="2400" b="1" i="0" u="none" strike="noStrike" kern="1200" cap="none" spc="0" normalizeH="0" baseline="0" noProof="0" dirty="0">
                <a:ln>
                  <a:noFill/>
                </a:ln>
                <a:solidFill>
                  <a:srgbClr val="0066FF"/>
                </a:solidFill>
                <a:effectLst/>
                <a:uLnTx/>
                <a:uFillTx/>
                <a:latin typeface="Arial" pitchFamily="34" charset="0"/>
                <a:ea typeface="+mn-ea"/>
                <a:cs typeface="Arial" panose="020B0604020202020204" pitchFamily="34" charset="0"/>
              </a:rPr>
              <a:t> !</a:t>
            </a:r>
            <a:endParaRPr kumimoji="0" lang="ru-RU" sz="2400" b="1" i="0" u="none" strike="noStrike" kern="1200" cap="none" spc="0" normalizeH="0" baseline="0" noProof="0" dirty="0">
              <a:ln>
                <a:noFill/>
              </a:ln>
              <a:solidFill>
                <a:srgbClr val="0066FF"/>
              </a:solidFill>
              <a:effectLst/>
              <a:uLnTx/>
              <a:uFillTx/>
              <a:latin typeface="Arial" pitchFamily="34" charset="0"/>
              <a:ea typeface="+mn-ea"/>
              <a:cs typeface="+mn-cs"/>
            </a:endParaRPr>
          </a:p>
        </p:txBody>
      </p:sp>
      <p:sp>
        <p:nvSpPr>
          <p:cNvPr id="17" name="Прямоугольник 20">
            <a:extLst>
              <a:ext uri="{FF2B5EF4-FFF2-40B4-BE49-F238E27FC236}">
                <a16:creationId xmlns:a16="http://schemas.microsoft.com/office/drawing/2014/main" id="{E1861831-870D-4B57-8875-06E8A05A4800}"/>
              </a:ext>
            </a:extLst>
          </p:cNvPr>
          <p:cNvSpPr/>
          <p:nvPr/>
        </p:nvSpPr>
        <p:spPr>
          <a:xfrm>
            <a:off x="3944284" y="3702779"/>
            <a:ext cx="113377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Warm !</a:t>
            </a:r>
            <a:endParaRPr kumimoji="0" lang="ru-RU"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7024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 name="Объект 2052">
            <a:extLst>
              <a:ext uri="{FF2B5EF4-FFF2-40B4-BE49-F238E27FC236}">
                <a16:creationId xmlns:a16="http://schemas.microsoft.com/office/drawing/2014/main" id="{B7BF1C9D-E6A3-4868-B3F0-DB428B4CE75F}"/>
              </a:ext>
            </a:extLst>
          </p:cNvPr>
          <p:cNvGraphicFramePr>
            <a:graphicFrameLocks noChangeAspect="1"/>
          </p:cNvGraphicFramePr>
          <p:nvPr/>
        </p:nvGraphicFramePr>
        <p:xfrm>
          <a:off x="6394580" y="4459304"/>
          <a:ext cx="2298141" cy="1527380"/>
        </p:xfrm>
        <a:graphic>
          <a:graphicData uri="http://schemas.openxmlformats.org/presentationml/2006/ole">
            <mc:AlternateContent xmlns:mc="http://schemas.openxmlformats.org/markup-compatibility/2006">
              <mc:Choice xmlns:v="urn:schemas-microsoft-com:vml" Requires="v">
                <p:oleObj spid="_x0000_s3172" name="Chart" r:id="rId3" imgW="3095625" imgH="2057400" progId="Excel.Chart.8">
                  <p:embed/>
                </p:oleObj>
              </mc:Choice>
              <mc:Fallback>
                <p:oleObj name="Chart" r:id="rId3" imgW="3095625" imgH="2057400" progId="Excel.Chart.8">
                  <p:embed/>
                  <p:pic>
                    <p:nvPicPr>
                      <p:cNvPr id="2053" name="Объект 2052">
                        <a:extLst>
                          <a:ext uri="{FF2B5EF4-FFF2-40B4-BE49-F238E27FC236}">
                            <a16:creationId xmlns:a16="http://schemas.microsoft.com/office/drawing/2014/main" id="{B7BF1C9D-E6A3-4868-B3F0-DB428B4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580" y="4459304"/>
                        <a:ext cx="2298141" cy="1527380"/>
                      </a:xfrm>
                      <a:prstGeom prst="rect">
                        <a:avLst/>
                      </a:prstGeom>
                      <a:noFill/>
                    </p:spPr>
                  </p:pic>
                </p:oleObj>
              </mc:Fallback>
            </mc:AlternateContent>
          </a:graphicData>
        </a:graphic>
      </p:graphicFrame>
      <p:graphicFrame>
        <p:nvGraphicFramePr>
          <p:cNvPr id="2051" name="Объект 2050">
            <a:extLst>
              <a:ext uri="{FF2B5EF4-FFF2-40B4-BE49-F238E27FC236}">
                <a16:creationId xmlns:a16="http://schemas.microsoft.com/office/drawing/2014/main" id="{1A7B69AC-B742-405F-881D-B9E224866C42}"/>
              </a:ext>
            </a:extLst>
          </p:cNvPr>
          <p:cNvGraphicFramePr>
            <a:graphicFrameLocks noChangeAspect="1"/>
          </p:cNvGraphicFramePr>
          <p:nvPr/>
        </p:nvGraphicFramePr>
        <p:xfrm>
          <a:off x="4211960" y="4409963"/>
          <a:ext cx="2382200" cy="1583247"/>
        </p:xfrm>
        <a:graphic>
          <a:graphicData uri="http://schemas.openxmlformats.org/presentationml/2006/ole">
            <mc:AlternateContent xmlns:mc="http://schemas.openxmlformats.org/markup-compatibility/2006">
              <mc:Choice xmlns:v="urn:schemas-microsoft-com:vml" Requires="v">
                <p:oleObj spid="_x0000_s3173" name="Chart" r:id="rId5" imgW="3095625" imgH="2057400" progId="Excel.Chart.8">
                  <p:embed/>
                </p:oleObj>
              </mc:Choice>
              <mc:Fallback>
                <p:oleObj name="Chart" r:id="rId5" imgW="3095625" imgH="2057400" progId="Excel.Chart.8">
                  <p:embed/>
                  <p:pic>
                    <p:nvPicPr>
                      <p:cNvPr id="2051" name="Объект 2050">
                        <a:extLst>
                          <a:ext uri="{FF2B5EF4-FFF2-40B4-BE49-F238E27FC236}">
                            <a16:creationId xmlns:a16="http://schemas.microsoft.com/office/drawing/2014/main" id="{1A7B69AC-B742-405F-881D-B9E224866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4409963"/>
                        <a:ext cx="2382200" cy="1583247"/>
                      </a:xfrm>
                      <a:prstGeom prst="rect">
                        <a:avLst/>
                      </a:prstGeom>
                      <a:noFill/>
                    </p:spPr>
                  </p:pic>
                </p:oleObj>
              </mc:Fallback>
            </mc:AlternateContent>
          </a:graphicData>
        </a:graphic>
      </p:graphicFrame>
      <p:graphicFrame>
        <p:nvGraphicFramePr>
          <p:cNvPr id="2049" name="Объект 2048">
            <a:extLst>
              <a:ext uri="{FF2B5EF4-FFF2-40B4-BE49-F238E27FC236}">
                <a16:creationId xmlns:a16="http://schemas.microsoft.com/office/drawing/2014/main" id="{508BE7F0-5DC8-4ADB-AB9B-EDC22FD62F89}"/>
              </a:ext>
            </a:extLst>
          </p:cNvPr>
          <p:cNvGraphicFramePr>
            <a:graphicFrameLocks noChangeAspect="1"/>
          </p:cNvGraphicFramePr>
          <p:nvPr/>
        </p:nvGraphicFramePr>
        <p:xfrm>
          <a:off x="6345712" y="2727612"/>
          <a:ext cx="2702501" cy="1796124"/>
        </p:xfrm>
        <a:graphic>
          <a:graphicData uri="http://schemas.openxmlformats.org/presentationml/2006/ole">
            <mc:AlternateContent xmlns:mc="http://schemas.openxmlformats.org/markup-compatibility/2006">
              <mc:Choice xmlns:v="urn:schemas-microsoft-com:vml" Requires="v">
                <p:oleObj spid="_x0000_s3174" name="Chart" r:id="rId7" imgW="3095625" imgH="2057400" progId="Excel.Chart.8">
                  <p:embed/>
                </p:oleObj>
              </mc:Choice>
              <mc:Fallback>
                <p:oleObj name="Chart" r:id="rId7" imgW="3095625" imgH="2057400" progId="Excel.Chart.8">
                  <p:embed/>
                  <p:pic>
                    <p:nvPicPr>
                      <p:cNvPr id="2049" name="Объект 2048">
                        <a:extLst>
                          <a:ext uri="{FF2B5EF4-FFF2-40B4-BE49-F238E27FC236}">
                            <a16:creationId xmlns:a16="http://schemas.microsoft.com/office/drawing/2014/main" id="{508BE7F0-5DC8-4ADB-AB9B-EDC22FD62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5712" y="2727612"/>
                        <a:ext cx="2702501" cy="1796124"/>
                      </a:xfrm>
                      <a:prstGeom prst="rect">
                        <a:avLst/>
                      </a:prstGeom>
                      <a:noFill/>
                    </p:spPr>
                  </p:pic>
                </p:oleObj>
              </mc:Fallback>
            </mc:AlternateContent>
          </a:graphicData>
        </a:graphic>
      </p:graphicFrame>
      <p:graphicFrame>
        <p:nvGraphicFramePr>
          <p:cNvPr id="27" name="Объект 26">
            <a:extLst>
              <a:ext uri="{FF2B5EF4-FFF2-40B4-BE49-F238E27FC236}">
                <a16:creationId xmlns:a16="http://schemas.microsoft.com/office/drawing/2014/main" id="{8E71501D-B8E8-4D5F-851D-B422DBBC9C0F}"/>
              </a:ext>
            </a:extLst>
          </p:cNvPr>
          <p:cNvGraphicFramePr>
            <a:graphicFrameLocks noChangeAspect="1"/>
          </p:cNvGraphicFramePr>
          <p:nvPr/>
        </p:nvGraphicFramePr>
        <p:xfrm>
          <a:off x="2123728" y="4437112"/>
          <a:ext cx="2327854" cy="1547128"/>
        </p:xfrm>
        <a:graphic>
          <a:graphicData uri="http://schemas.openxmlformats.org/presentationml/2006/ole">
            <mc:AlternateContent xmlns:mc="http://schemas.openxmlformats.org/markup-compatibility/2006">
              <mc:Choice xmlns:v="urn:schemas-microsoft-com:vml" Requires="v">
                <p:oleObj spid="_x0000_s3175" name="Chart" r:id="rId9" imgW="3095625" imgH="2057400" progId="Excel.Chart.8">
                  <p:embed/>
                </p:oleObj>
              </mc:Choice>
              <mc:Fallback>
                <p:oleObj name="Chart" r:id="rId9" imgW="3095625" imgH="2057400" progId="Excel.Chart.8">
                  <p:embed/>
                  <p:pic>
                    <p:nvPicPr>
                      <p:cNvPr id="27" name="Объект 26">
                        <a:extLst>
                          <a:ext uri="{FF2B5EF4-FFF2-40B4-BE49-F238E27FC236}">
                            <a16:creationId xmlns:a16="http://schemas.microsoft.com/office/drawing/2014/main" id="{8E71501D-B8E8-4D5F-851D-B422DBBC9C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3728" y="4437112"/>
                        <a:ext cx="2327854" cy="1547128"/>
                      </a:xfrm>
                      <a:prstGeom prst="rect">
                        <a:avLst/>
                      </a:prstGeom>
                      <a:noFill/>
                    </p:spPr>
                  </p:pic>
                </p:oleObj>
              </mc:Fallback>
            </mc:AlternateContent>
          </a:graphicData>
        </a:graphic>
      </p:graphicFrame>
      <p:graphicFrame>
        <p:nvGraphicFramePr>
          <p:cNvPr id="25" name="Объект 24">
            <a:extLst>
              <a:ext uri="{FF2B5EF4-FFF2-40B4-BE49-F238E27FC236}">
                <a16:creationId xmlns:a16="http://schemas.microsoft.com/office/drawing/2014/main" id="{81590739-A783-47A4-AF95-3E7B292B34CF}"/>
              </a:ext>
            </a:extLst>
          </p:cNvPr>
          <p:cNvGraphicFramePr>
            <a:graphicFrameLocks noChangeAspect="1"/>
          </p:cNvGraphicFramePr>
          <p:nvPr/>
        </p:nvGraphicFramePr>
        <p:xfrm>
          <a:off x="-42448" y="4424010"/>
          <a:ext cx="2382200" cy="1583247"/>
        </p:xfrm>
        <a:graphic>
          <a:graphicData uri="http://schemas.openxmlformats.org/presentationml/2006/ole">
            <mc:AlternateContent xmlns:mc="http://schemas.openxmlformats.org/markup-compatibility/2006">
              <mc:Choice xmlns:v="urn:schemas-microsoft-com:vml" Requires="v">
                <p:oleObj spid="_x0000_s3176" name="Chart" r:id="rId11" imgW="3095625" imgH="2057400" progId="Excel.Chart.8">
                  <p:embed/>
                </p:oleObj>
              </mc:Choice>
              <mc:Fallback>
                <p:oleObj name="Chart" r:id="rId11" imgW="3095625" imgH="2057400" progId="Excel.Chart.8">
                  <p:embed/>
                  <p:pic>
                    <p:nvPicPr>
                      <p:cNvPr id="25" name="Объект 24">
                        <a:extLst>
                          <a:ext uri="{FF2B5EF4-FFF2-40B4-BE49-F238E27FC236}">
                            <a16:creationId xmlns:a16="http://schemas.microsoft.com/office/drawing/2014/main" id="{81590739-A783-47A4-AF95-3E7B292B34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48" y="4424010"/>
                        <a:ext cx="2382200" cy="1583247"/>
                      </a:xfrm>
                      <a:prstGeom prst="rect">
                        <a:avLst/>
                      </a:prstGeom>
                      <a:noFill/>
                    </p:spPr>
                  </p:pic>
                </p:oleObj>
              </mc:Fallback>
            </mc:AlternateContent>
          </a:graphicData>
        </a:graphic>
      </p:graphicFrame>
      <p:sp>
        <p:nvSpPr>
          <p:cNvPr id="22" name="Rectangle 33">
            <a:extLst>
              <a:ext uri="{FF2B5EF4-FFF2-40B4-BE49-F238E27FC236}">
                <a16:creationId xmlns:a16="http://schemas.microsoft.com/office/drawing/2014/main" id="{2C2F271B-E0E5-45EE-A11D-1733E331955D}"/>
              </a:ext>
            </a:extLst>
          </p:cNvPr>
          <p:cNvSpPr>
            <a:spLocks noChangeArrowheads="1"/>
          </p:cNvSpPr>
          <p:nvPr/>
        </p:nvSpPr>
        <p:spPr bwMode="auto">
          <a:xfrm>
            <a:off x="2339752" y="2819054"/>
            <a:ext cx="72719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3" name="Объект 22">
            <a:extLst>
              <a:ext uri="{FF2B5EF4-FFF2-40B4-BE49-F238E27FC236}">
                <a16:creationId xmlns:a16="http://schemas.microsoft.com/office/drawing/2014/main" id="{BE23EEA3-56EB-445B-B6D9-D6F8A037776F}"/>
              </a:ext>
            </a:extLst>
          </p:cNvPr>
          <p:cNvGraphicFramePr>
            <a:graphicFrameLocks noChangeAspect="1"/>
          </p:cNvGraphicFramePr>
          <p:nvPr/>
        </p:nvGraphicFramePr>
        <p:xfrm>
          <a:off x="2075318" y="2882056"/>
          <a:ext cx="2339783" cy="1555056"/>
        </p:xfrm>
        <a:graphic>
          <a:graphicData uri="http://schemas.openxmlformats.org/presentationml/2006/ole">
            <mc:AlternateContent xmlns:mc="http://schemas.openxmlformats.org/markup-compatibility/2006">
              <mc:Choice xmlns:v="urn:schemas-microsoft-com:vml" Requires="v">
                <p:oleObj spid="_x0000_s3177" name="Chart" r:id="rId13" imgW="3095625" imgH="2057400" progId="Excel.Chart.8">
                  <p:embed/>
                </p:oleObj>
              </mc:Choice>
              <mc:Fallback>
                <p:oleObj name="Chart" r:id="rId13" imgW="3095625" imgH="2057400" progId="Excel.Chart.8">
                  <p:embed/>
                  <p:pic>
                    <p:nvPicPr>
                      <p:cNvPr id="23" name="Объект 22">
                        <a:extLst>
                          <a:ext uri="{FF2B5EF4-FFF2-40B4-BE49-F238E27FC236}">
                            <a16:creationId xmlns:a16="http://schemas.microsoft.com/office/drawing/2014/main" id="{BE23EEA3-56EB-445B-B6D9-D6F8A03777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5318" y="2882056"/>
                        <a:ext cx="2339783" cy="1555056"/>
                      </a:xfrm>
                      <a:prstGeom prst="rect">
                        <a:avLst/>
                      </a:prstGeom>
                      <a:noFill/>
                    </p:spPr>
                  </p:pic>
                </p:oleObj>
              </mc:Fallback>
            </mc:AlternateContent>
          </a:graphicData>
        </a:graphic>
      </p:graphicFrame>
      <p:pic>
        <p:nvPicPr>
          <p:cNvPr id="3103" name="Picture 31">
            <a:extLst>
              <a:ext uri="{FF2B5EF4-FFF2-40B4-BE49-F238E27FC236}">
                <a16:creationId xmlns:a16="http://schemas.microsoft.com/office/drawing/2014/main" id="{F56469AB-0AD5-4CBF-85EB-4F8493C15C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12" y="2891600"/>
            <a:ext cx="2305447" cy="15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79512" y="404664"/>
            <a:ext cx="3240360"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regions during winter 2019/20 (DJF)</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622540" y="2835724"/>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1</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N Atlantic</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TextBox 9"/>
          <p:cNvSpPr txBox="1"/>
          <p:nvPr/>
        </p:nvSpPr>
        <p:spPr>
          <a:xfrm>
            <a:off x="2627784" y="2817803"/>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2</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N Europe</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p:cNvSpPr txBox="1"/>
          <p:nvPr/>
        </p:nvSpPr>
        <p:spPr>
          <a:xfrm>
            <a:off x="6682015" y="2775016"/>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6</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W Canada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TextBox 13"/>
          <p:cNvSpPr txBox="1"/>
          <p:nvPr/>
        </p:nvSpPr>
        <p:spPr>
          <a:xfrm>
            <a:off x="2699792" y="4412758"/>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4</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East Siberia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Box 14"/>
          <p:cNvSpPr txBox="1"/>
          <p:nvPr/>
        </p:nvSpPr>
        <p:spPr>
          <a:xfrm>
            <a:off x="4568518" y="4386430"/>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7</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E Canada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Прямоугольник 5"/>
          <p:cNvSpPr/>
          <p:nvPr/>
        </p:nvSpPr>
        <p:spPr>
          <a:xfrm>
            <a:off x="6300192" y="2495433"/>
            <a:ext cx="2610010"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Reference period: 1961-1990</a:t>
            </a:r>
            <a:endParaRPr kumimoji="0" lang="ru-RU"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Прямоугольник 16"/>
          <p:cNvSpPr/>
          <p:nvPr/>
        </p:nvSpPr>
        <p:spPr>
          <a:xfrm>
            <a:off x="8243184" y="5877301"/>
            <a:ext cx="805029"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 name="TextBox 27"/>
          <p:cNvSpPr txBox="1"/>
          <p:nvPr/>
        </p:nvSpPr>
        <p:spPr>
          <a:xfrm>
            <a:off x="3347864" y="3043473"/>
            <a:ext cx="1008112" cy="2308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 name="TextBox 30"/>
          <p:cNvSpPr txBox="1"/>
          <p:nvPr/>
        </p:nvSpPr>
        <p:spPr>
          <a:xfrm>
            <a:off x="5374981" y="3183820"/>
            <a:ext cx="1008112" cy="2308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6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1" name="Таблица 20">
            <a:extLst>
              <a:ext uri="{FF2B5EF4-FFF2-40B4-BE49-F238E27FC236}">
                <a16:creationId xmlns:a16="http://schemas.microsoft.com/office/drawing/2014/main" id="{032C2A15-006D-4585-B8BA-E864FC4757D3}"/>
              </a:ext>
            </a:extLst>
          </p:cNvPr>
          <p:cNvGraphicFramePr>
            <a:graphicFrameLocks noGrp="1"/>
          </p:cNvGraphicFramePr>
          <p:nvPr>
            <p:extLst>
              <p:ext uri="{D42A27DB-BD31-4B8C-83A1-F6EECF244321}">
                <p14:modId xmlns:p14="http://schemas.microsoft.com/office/powerpoint/2010/main" val="385598388"/>
              </p:ext>
            </p:extLst>
          </p:nvPr>
        </p:nvGraphicFramePr>
        <p:xfrm>
          <a:off x="3712352" y="696888"/>
          <a:ext cx="5180128" cy="1828800"/>
        </p:xfrm>
        <a:graphic>
          <a:graphicData uri="http://schemas.openxmlformats.org/drawingml/2006/table">
            <a:tbl>
              <a:tblPr>
                <a:tableStyleId>{5C22544A-7EE6-4342-B048-85BDC9FD1C3A}</a:tableStyleId>
              </a:tblPr>
              <a:tblGrid>
                <a:gridCol w="1219688">
                  <a:extLst>
                    <a:ext uri="{9D8B030D-6E8A-4147-A177-3AD203B41FA5}">
                      <a16:colId xmlns:a16="http://schemas.microsoft.com/office/drawing/2014/main" val="3585577528"/>
                    </a:ext>
                  </a:extLst>
                </a:gridCol>
                <a:gridCol w="843179">
                  <a:extLst>
                    <a:ext uri="{9D8B030D-6E8A-4147-A177-3AD203B41FA5}">
                      <a16:colId xmlns:a16="http://schemas.microsoft.com/office/drawing/2014/main" val="2241364147"/>
                    </a:ext>
                  </a:extLst>
                </a:gridCol>
                <a:gridCol w="813005">
                  <a:extLst>
                    <a:ext uri="{9D8B030D-6E8A-4147-A177-3AD203B41FA5}">
                      <a16:colId xmlns:a16="http://schemas.microsoft.com/office/drawing/2014/main" val="2987871469"/>
                    </a:ext>
                  </a:extLst>
                </a:gridCol>
                <a:gridCol w="1213043">
                  <a:extLst>
                    <a:ext uri="{9D8B030D-6E8A-4147-A177-3AD203B41FA5}">
                      <a16:colId xmlns:a16="http://schemas.microsoft.com/office/drawing/2014/main" val="2988926984"/>
                    </a:ext>
                  </a:extLst>
                </a:gridCol>
                <a:gridCol w="1091213">
                  <a:extLst>
                    <a:ext uri="{9D8B030D-6E8A-4147-A177-3AD203B41FA5}">
                      <a16:colId xmlns:a16="http://schemas.microsoft.com/office/drawing/2014/main" val="895807596"/>
                    </a:ext>
                  </a:extLst>
                </a:gridCol>
              </a:tblGrid>
              <a:tr h="327660">
                <a:tc>
                  <a:txBody>
                    <a:bodyPr/>
                    <a:lstStyle/>
                    <a:p>
                      <a:pPr>
                        <a:spcAft>
                          <a:spcPts val="0"/>
                        </a:spcAft>
                      </a:pPr>
                      <a:r>
                        <a:rPr lang="en-US" sz="1200" dirty="0">
                          <a:effectLst/>
                          <a:latin typeface="Calibri" panose="020F0502020204030204" pitchFamily="34" charset="0"/>
                          <a:cs typeface="Calibri" panose="020F0502020204030204" pitchFamily="34" charset="0"/>
                        </a:rPr>
                        <a:t>Region</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Rank</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warmest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coldest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3695493317"/>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North Atlantic</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(3,9)</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(-2,4)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604973781"/>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Barents</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5,4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600" b="1" dirty="0">
                          <a:solidFill>
                            <a:srgbClr val="FF0000"/>
                          </a:solidFill>
                          <a:effectLst/>
                          <a:latin typeface="Calibri" panose="020F0502020204030204" pitchFamily="34" charset="0"/>
                          <a:cs typeface="Calibri" panose="020F0502020204030204" pitchFamily="34" charset="0"/>
                        </a:rPr>
                        <a:t>3</a:t>
                      </a:r>
                      <a:endParaRPr lang="ru-RU" sz="11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400" b="1" dirty="0">
                          <a:solidFill>
                            <a:srgbClr val="FF0000"/>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(6,5)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1979 (-4,4)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26944884"/>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7,2</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600" b="1" dirty="0">
                          <a:solidFill>
                            <a:srgbClr val="FF0000"/>
                          </a:solidFill>
                          <a:effectLst/>
                          <a:latin typeface="Calibri" panose="020F0502020204030204" pitchFamily="34" charset="0"/>
                          <a:cs typeface="Calibri" panose="020F0502020204030204" pitchFamily="34" charset="0"/>
                        </a:rPr>
                        <a:t>3</a:t>
                      </a:r>
                      <a:endParaRPr lang="ru-RU" sz="11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2012, 2016 (7,6)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1969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826944155"/>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4,6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600" b="1" dirty="0">
                          <a:solidFill>
                            <a:srgbClr val="FF0000"/>
                          </a:solidFill>
                          <a:effectLst/>
                          <a:latin typeface="Calibri" panose="020F0502020204030204" pitchFamily="34" charset="0"/>
                          <a:cs typeface="Calibri" panose="020F0502020204030204" pitchFamily="34" charset="0"/>
                        </a:rPr>
                        <a:t>2</a:t>
                      </a:r>
                      <a:endParaRPr lang="ru-RU" sz="11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2016 (4,6)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(-4,5)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766092558"/>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Chukchi</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1,8</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13</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2018 (6,7)</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b="1" dirty="0">
                          <a:solidFill>
                            <a:srgbClr val="333399"/>
                          </a:solidFill>
                          <a:effectLst/>
                          <a:latin typeface="Calibri" panose="020F0502020204030204" pitchFamily="34" charset="0"/>
                          <a:cs typeface="Calibri" panose="020F0502020204030204" pitchFamily="34" charset="0"/>
                        </a:rPr>
                        <a:t>2002</a:t>
                      </a:r>
                      <a:r>
                        <a:rPr lang="ru-RU" sz="1200" dirty="0">
                          <a:effectLst/>
                          <a:latin typeface="Calibri" panose="020F0502020204030204" pitchFamily="34" charset="0"/>
                          <a:cs typeface="Calibri" panose="020F0502020204030204" pitchFamily="34" charset="0"/>
                        </a:rPr>
                        <a:t> (-2,3)</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509135873"/>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-0,9</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42</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2018 (6,1)</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1965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2162600610"/>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1,2</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18</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2010 (5,0)</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1972 (-3,6)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421721126"/>
                  </a:ext>
                </a:extLst>
              </a:tr>
            </a:tbl>
          </a:graphicData>
        </a:graphic>
      </p:graphicFrame>
      <p:sp>
        <p:nvSpPr>
          <p:cNvPr id="24" name="Rectangle 35">
            <a:extLst>
              <a:ext uri="{FF2B5EF4-FFF2-40B4-BE49-F238E27FC236}">
                <a16:creationId xmlns:a16="http://schemas.microsoft.com/office/drawing/2014/main" id="{D06427C5-0DE6-4854-9E96-AEBB07268673}"/>
              </a:ext>
            </a:extLst>
          </p:cNvPr>
          <p:cNvSpPr>
            <a:spLocks noChangeArrowheads="1"/>
          </p:cNvSpPr>
          <p:nvPr/>
        </p:nvSpPr>
        <p:spPr bwMode="auto">
          <a:xfrm>
            <a:off x="2129290" y="4348259"/>
            <a:ext cx="6534641" cy="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Box 12"/>
          <p:cNvSpPr txBox="1"/>
          <p:nvPr/>
        </p:nvSpPr>
        <p:spPr>
          <a:xfrm>
            <a:off x="179512" y="4365104"/>
            <a:ext cx="207914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3</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Western Siberia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6" name="Rectangle 39">
            <a:extLst>
              <a:ext uri="{FF2B5EF4-FFF2-40B4-BE49-F238E27FC236}">
                <a16:creationId xmlns:a16="http://schemas.microsoft.com/office/drawing/2014/main" id="{D3840F7A-35BA-4DBA-8496-7389E9FEC11B}"/>
              </a:ext>
            </a:extLst>
          </p:cNvPr>
          <p:cNvSpPr>
            <a:spLocks noChangeArrowheads="1"/>
          </p:cNvSpPr>
          <p:nvPr/>
        </p:nvSpPr>
        <p:spPr bwMode="auto">
          <a:xfrm>
            <a:off x="2326151" y="4348616"/>
            <a:ext cx="74846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30" name="Объект 29">
            <a:extLst>
              <a:ext uri="{FF2B5EF4-FFF2-40B4-BE49-F238E27FC236}">
                <a16:creationId xmlns:a16="http://schemas.microsoft.com/office/drawing/2014/main" id="{27B53005-D897-48DC-B10B-EEA78A930F93}"/>
              </a:ext>
            </a:extLst>
          </p:cNvPr>
          <p:cNvGraphicFramePr>
            <a:graphicFrameLocks noChangeAspect="1"/>
          </p:cNvGraphicFramePr>
          <p:nvPr/>
        </p:nvGraphicFramePr>
        <p:xfrm>
          <a:off x="4211933" y="2924944"/>
          <a:ext cx="2312323" cy="1536805"/>
        </p:xfrm>
        <a:graphic>
          <a:graphicData uri="http://schemas.openxmlformats.org/presentationml/2006/ole">
            <mc:AlternateContent xmlns:mc="http://schemas.openxmlformats.org/markup-compatibility/2006">
              <mc:Choice xmlns:v="urn:schemas-microsoft-com:vml" Requires="v">
                <p:oleObj spid="_x0000_s3178" name="Chart" r:id="rId17" imgW="3095625" imgH="2057400" progId="Excel.Chart.8">
                  <p:embed/>
                </p:oleObj>
              </mc:Choice>
              <mc:Fallback>
                <p:oleObj name="Chart" r:id="rId17" imgW="3095625" imgH="2057400" progId="Excel.Chart.8">
                  <p:embed/>
                  <p:pic>
                    <p:nvPicPr>
                      <p:cNvPr id="30" name="Объект 29">
                        <a:extLst>
                          <a:ext uri="{FF2B5EF4-FFF2-40B4-BE49-F238E27FC236}">
                            <a16:creationId xmlns:a16="http://schemas.microsoft.com/office/drawing/2014/main" id="{27B53005-D897-48DC-B10B-EEA78A930F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1933" y="2924944"/>
                        <a:ext cx="2312323" cy="1536805"/>
                      </a:xfrm>
                      <a:prstGeom prst="rect">
                        <a:avLst/>
                      </a:prstGeom>
                      <a:noFill/>
                    </p:spPr>
                  </p:pic>
                </p:oleObj>
              </mc:Fallback>
            </mc:AlternateContent>
          </a:graphicData>
        </a:graphic>
      </p:graphicFrame>
      <p:sp>
        <p:nvSpPr>
          <p:cNvPr id="11" name="TextBox 10"/>
          <p:cNvSpPr txBox="1"/>
          <p:nvPr/>
        </p:nvSpPr>
        <p:spPr>
          <a:xfrm>
            <a:off x="4597024" y="2919470"/>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5</a:t>
            </a: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 - Chukchi</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4225533" y="4365103"/>
            <a:ext cx="63417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 name="TextBox 15"/>
          <p:cNvSpPr txBox="1"/>
          <p:nvPr/>
        </p:nvSpPr>
        <p:spPr>
          <a:xfrm>
            <a:off x="6784041" y="4446350"/>
            <a:ext cx="165618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mn-cs"/>
              </a:rPr>
              <a:t>Zone </a:t>
            </a:r>
            <a:r>
              <a:rPr kumimoji="0" lang="en-CA" sz="1500" b="1" i="0" u="none" strike="noStrike" kern="1200" cap="none" spc="0" normalizeH="0" baseline="0" noProof="0" dirty="0">
                <a:ln>
                  <a:noFill/>
                </a:ln>
                <a:solidFill>
                  <a:srgbClr val="FF0000"/>
                </a:solidFill>
                <a:effectLst/>
                <a:uLnTx/>
                <a:uFillTx/>
                <a:latin typeface="Arial" pitchFamily="34" charset="0"/>
                <a:ea typeface="+mn-ea"/>
                <a:cs typeface="+mn-cs"/>
              </a:rPr>
              <a:t>60-85 °N</a:t>
            </a:r>
            <a:endParaRPr kumimoji="0" lang="en-US" sz="15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7950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07" y="370524"/>
            <a:ext cx="3528392" cy="1871935"/>
          </a:xfrm>
        </p:spPr>
        <p:txBody>
          <a:bodyPr/>
          <a:lstStyle/>
          <a:p>
            <a:pPr algn="ctr"/>
            <a:r>
              <a:rPr lang="en-US" sz="2400" dirty="0">
                <a:solidFill>
                  <a:schemeClr val="tx1"/>
                </a:solidFill>
                <a:latin typeface="Calibri" panose="020F0502020204030204" pitchFamily="34" charset="0"/>
                <a:cs typeface="Calibri" panose="020F0502020204030204" pitchFamily="34" charset="0"/>
              </a:rPr>
              <a:t>SAT anomalies by Arctic seas during winter 2019/20 (DJF)</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(observations)</a:t>
            </a:r>
            <a:endParaRPr lang="ru-RU" sz="2400" dirty="0">
              <a:solidFill>
                <a:schemeClr val="tx1"/>
              </a:solidFill>
              <a:latin typeface="Calibri" panose="020F0502020204030204" pitchFamily="34" charset="0"/>
              <a:cs typeface="Calibri" panose="020F0502020204030204" pitchFamily="34" charset="0"/>
            </a:endParaRPr>
          </a:p>
        </p:txBody>
      </p:sp>
      <p:sp>
        <p:nvSpPr>
          <p:cNvPr id="6" name="Прямоугольник 5"/>
          <p:cNvSpPr/>
          <p:nvPr/>
        </p:nvSpPr>
        <p:spPr>
          <a:xfrm>
            <a:off x="6843140" y="2420888"/>
            <a:ext cx="2265364"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Reference period: 1961-1990</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Прямоугольник 16"/>
          <p:cNvSpPr/>
          <p:nvPr/>
        </p:nvSpPr>
        <p:spPr>
          <a:xfrm>
            <a:off x="8222117" y="5919638"/>
            <a:ext cx="739305" cy="338554"/>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06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459" y="4629881"/>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772110" y="181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8" name="Таблица 7">
            <a:extLst>
              <a:ext uri="{FF2B5EF4-FFF2-40B4-BE49-F238E27FC236}">
                <a16:creationId xmlns:a16="http://schemas.microsoft.com/office/drawing/2014/main" id="{A0E1729E-7B68-4DA9-8BE7-CE591838135D}"/>
              </a:ext>
            </a:extLst>
          </p:cNvPr>
          <p:cNvGraphicFramePr>
            <a:graphicFrameLocks noGrp="1"/>
          </p:cNvGraphicFramePr>
          <p:nvPr/>
        </p:nvGraphicFramePr>
        <p:xfrm>
          <a:off x="3923928" y="44624"/>
          <a:ext cx="5124284" cy="2377440"/>
        </p:xfrm>
        <a:graphic>
          <a:graphicData uri="http://schemas.openxmlformats.org/drawingml/2006/table">
            <a:tbl>
              <a:tblPr>
                <a:tableStyleId>{5C22544A-7EE6-4342-B048-85BDC9FD1C3A}</a:tableStyleId>
              </a:tblPr>
              <a:tblGrid>
                <a:gridCol w="1620058">
                  <a:extLst>
                    <a:ext uri="{9D8B030D-6E8A-4147-A177-3AD203B41FA5}">
                      <a16:colId xmlns:a16="http://schemas.microsoft.com/office/drawing/2014/main" val="957014890"/>
                    </a:ext>
                  </a:extLst>
                </a:gridCol>
                <a:gridCol w="635253">
                  <a:extLst>
                    <a:ext uri="{9D8B030D-6E8A-4147-A177-3AD203B41FA5}">
                      <a16:colId xmlns:a16="http://schemas.microsoft.com/office/drawing/2014/main" val="2885927438"/>
                    </a:ext>
                  </a:extLst>
                </a:gridCol>
                <a:gridCol w="508202">
                  <a:extLst>
                    <a:ext uri="{9D8B030D-6E8A-4147-A177-3AD203B41FA5}">
                      <a16:colId xmlns:a16="http://schemas.microsoft.com/office/drawing/2014/main" val="2170668837"/>
                    </a:ext>
                  </a:extLst>
                </a:gridCol>
                <a:gridCol w="1270505">
                  <a:extLst>
                    <a:ext uri="{9D8B030D-6E8A-4147-A177-3AD203B41FA5}">
                      <a16:colId xmlns:a16="http://schemas.microsoft.com/office/drawing/2014/main" val="1050351907"/>
                    </a:ext>
                  </a:extLst>
                </a:gridCol>
                <a:gridCol w="1090266">
                  <a:extLst>
                    <a:ext uri="{9D8B030D-6E8A-4147-A177-3AD203B41FA5}">
                      <a16:colId xmlns:a16="http://schemas.microsoft.com/office/drawing/2014/main" val="4194970455"/>
                    </a:ext>
                  </a:extLst>
                </a:gridCol>
              </a:tblGrid>
              <a:tr h="339616">
                <a:tc>
                  <a:txBody>
                    <a:bodyPr/>
                    <a:lstStyle/>
                    <a:p>
                      <a:pPr algn="ctr">
                        <a:spcAft>
                          <a:spcPts val="0"/>
                        </a:spcAft>
                      </a:pPr>
                      <a:r>
                        <a:rPr lang="en-US" sz="1200" dirty="0">
                          <a:effectLst/>
                          <a:latin typeface="Calibri" panose="020F0502020204030204" pitchFamily="34" charset="0"/>
                          <a:cs typeface="Calibri" panose="020F0502020204030204" pitchFamily="34" charset="0"/>
                        </a:rPr>
                        <a:t>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Rank</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warmest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coldest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r>
                        <a:rPr lang="ru-RU" sz="1200">
                          <a:effectLst/>
                          <a:latin typeface="Calibri" panose="020F0502020204030204" pitchFamily="34" charset="0"/>
                          <a:cs typeface="Calibri" panose="020F0502020204030204" pitchFamily="34" charset="0"/>
                        </a:rPr>
                        <a:t>)</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extLst>
                  <a:ext uri="{0D108BD9-81ED-4DB2-BD59-A6C34878D82A}">
                    <a16:rowId xmlns:a16="http://schemas.microsoft.com/office/drawing/2014/main" val="3863066758"/>
                  </a:ext>
                </a:extLst>
              </a:tr>
              <a:tr h="472515">
                <a:tc>
                  <a:txBody>
                    <a:bodyPr/>
                    <a:lstStyle/>
                    <a:p>
                      <a:pPr>
                        <a:spcAft>
                          <a:spcPts val="0"/>
                        </a:spcAft>
                      </a:pPr>
                      <a:r>
                        <a:rPr lang="en-US" sz="1200" dirty="0">
                          <a:effectLst/>
                          <a:latin typeface="Calibri" panose="020F0502020204030204" pitchFamily="34" charset="0"/>
                          <a:cs typeface="Calibri" panose="020F0502020204030204" pitchFamily="34" charset="0"/>
                        </a:rPr>
                        <a:t>Northern part of Greenland and Norwegian Seas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2,1</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(6,1)</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(-2,7)</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002938074"/>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Barents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3,3</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(7,6)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38392672"/>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Kara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6,5</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1945 (9,8)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(-5,9)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2725431392"/>
                  </a:ext>
                </a:extLst>
              </a:tr>
              <a:tr h="169808">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Laptev Sea</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4,4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b="1" dirty="0">
                          <a:solidFill>
                            <a:srgbClr val="FF0000"/>
                          </a:solidFill>
                          <a:effectLst/>
                          <a:latin typeface="Calibri" panose="020F0502020204030204" pitchFamily="34" charset="0"/>
                          <a:cs typeface="Calibri" panose="020F0502020204030204" pitchFamily="34" charset="0"/>
                        </a:rPr>
                        <a:t>3</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2012 (4,6)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(-4,4)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1995116661"/>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Eastern Siberian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7</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(6,5)</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(-3,3)</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72941590"/>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Chukchi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1,6</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(8,8)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1939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679507858"/>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Beaufort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0,7</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(6,3)</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(-3,1)</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4103719993"/>
                  </a:ext>
                </a:extLst>
              </a:tr>
              <a:tr h="339616">
                <a:tc>
                  <a:txBody>
                    <a:bodyPr/>
                    <a:lstStyle/>
                    <a:p>
                      <a:pPr>
                        <a:spcAft>
                          <a:spcPts val="0"/>
                        </a:spcAft>
                      </a:pPr>
                      <a:r>
                        <a:rPr lang="en-US" sz="1200">
                          <a:effectLst/>
                          <a:latin typeface="Calibri" panose="020F0502020204030204" pitchFamily="34" charset="0"/>
                          <a:cs typeface="Calibri" panose="020F0502020204030204" pitchFamily="34" charset="0"/>
                        </a:rPr>
                        <a:t>N part of Canadian arhipelago</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1,0</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18</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2010 (5,0)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1949 (-3,6)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1"/>
                    </a:solidFill>
                  </a:tcPr>
                </a:tc>
                <a:extLst>
                  <a:ext uri="{0D108BD9-81ED-4DB2-BD59-A6C34878D82A}">
                    <a16:rowId xmlns:a16="http://schemas.microsoft.com/office/drawing/2014/main" val="922047193"/>
                  </a:ext>
                </a:extLst>
              </a:tr>
            </a:tbl>
          </a:graphicData>
        </a:graphic>
      </p:graphicFrame>
      <p:sp>
        <p:nvSpPr>
          <p:cNvPr id="9" name="Rectangle 17">
            <a:extLst>
              <a:ext uri="{FF2B5EF4-FFF2-40B4-BE49-F238E27FC236}">
                <a16:creationId xmlns:a16="http://schemas.microsoft.com/office/drawing/2014/main" id="{C4B3074E-3D3F-4F93-8E30-BEAF1ECF0873}"/>
              </a:ext>
            </a:extLst>
          </p:cNvPr>
          <p:cNvSpPr>
            <a:spLocks noChangeArrowheads="1"/>
          </p:cNvSpPr>
          <p:nvPr/>
        </p:nvSpPr>
        <p:spPr bwMode="auto">
          <a:xfrm>
            <a:off x="-254862" y="2598366"/>
            <a:ext cx="8302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19" name="Объект 18">
            <a:extLst>
              <a:ext uri="{FF2B5EF4-FFF2-40B4-BE49-F238E27FC236}">
                <a16:creationId xmlns:a16="http://schemas.microsoft.com/office/drawing/2014/main" id="{05FE9EB7-B5F0-4CE0-B788-D988AE116817}"/>
              </a:ext>
            </a:extLst>
          </p:cNvPr>
          <p:cNvGraphicFramePr>
            <a:graphicFrameLocks noChangeAspect="1"/>
          </p:cNvGraphicFramePr>
          <p:nvPr/>
        </p:nvGraphicFramePr>
        <p:xfrm>
          <a:off x="-36512" y="2630452"/>
          <a:ext cx="2476500" cy="1645920"/>
        </p:xfrm>
        <a:graphic>
          <a:graphicData uri="http://schemas.openxmlformats.org/presentationml/2006/ole">
            <mc:AlternateContent xmlns:mc="http://schemas.openxmlformats.org/markup-compatibility/2006">
              <mc:Choice xmlns:v="urn:schemas-microsoft-com:vml" Requires="v">
                <p:oleObj spid="_x0000_s4194" name="Chart" r:id="rId4" imgW="3095625" imgH="2057400" progId="Excel.Chart.8">
                  <p:embed/>
                </p:oleObj>
              </mc:Choice>
              <mc:Fallback>
                <p:oleObj name="Chart" r:id="rId4" imgW="3095625" imgH="2057400" progId="Excel.Chart.8">
                  <p:embed/>
                  <p:pic>
                    <p:nvPicPr>
                      <p:cNvPr id="19" name="Объект 18">
                        <a:extLst>
                          <a:ext uri="{FF2B5EF4-FFF2-40B4-BE49-F238E27FC236}">
                            <a16:creationId xmlns:a16="http://schemas.microsoft.com/office/drawing/2014/main" id="{05FE9EB7-B5F0-4CE0-B788-D988AE116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630452"/>
                        <a:ext cx="2476500" cy="1645920"/>
                      </a:xfrm>
                      <a:prstGeom prst="rect">
                        <a:avLst/>
                      </a:prstGeom>
                      <a:noFill/>
                    </p:spPr>
                  </p:pic>
                </p:oleObj>
              </mc:Fallback>
            </mc:AlternateContent>
          </a:graphicData>
        </a:graphic>
      </p:graphicFrame>
      <p:sp>
        <p:nvSpPr>
          <p:cNvPr id="20" name="Rectangle 19">
            <a:extLst>
              <a:ext uri="{FF2B5EF4-FFF2-40B4-BE49-F238E27FC236}">
                <a16:creationId xmlns:a16="http://schemas.microsoft.com/office/drawing/2014/main" id="{B012D1E1-5200-4E07-BA34-398DF7A1C258}"/>
              </a:ext>
            </a:extLst>
          </p:cNvPr>
          <p:cNvSpPr>
            <a:spLocks noChangeArrowheads="1"/>
          </p:cNvSpPr>
          <p:nvPr/>
        </p:nvSpPr>
        <p:spPr bwMode="auto">
          <a:xfrm flipV="1">
            <a:off x="-113235" y="4179912"/>
            <a:ext cx="7709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54" name="Объект 2053">
            <a:extLst>
              <a:ext uri="{FF2B5EF4-FFF2-40B4-BE49-F238E27FC236}">
                <a16:creationId xmlns:a16="http://schemas.microsoft.com/office/drawing/2014/main" id="{22C95872-93D0-4DA0-B81B-03052EB14901}"/>
              </a:ext>
            </a:extLst>
          </p:cNvPr>
          <p:cNvGraphicFramePr>
            <a:graphicFrameLocks noChangeAspect="1"/>
          </p:cNvGraphicFramePr>
          <p:nvPr/>
        </p:nvGraphicFramePr>
        <p:xfrm>
          <a:off x="2262313" y="2681982"/>
          <a:ext cx="2480937" cy="1648869"/>
        </p:xfrm>
        <a:graphic>
          <a:graphicData uri="http://schemas.openxmlformats.org/presentationml/2006/ole">
            <mc:AlternateContent xmlns:mc="http://schemas.openxmlformats.org/markup-compatibility/2006">
              <mc:Choice xmlns:v="urn:schemas-microsoft-com:vml" Requires="v">
                <p:oleObj spid="_x0000_s4195" name="Chart" r:id="rId6" imgW="3095625" imgH="2057400" progId="Excel.Chart.8">
                  <p:embed/>
                </p:oleObj>
              </mc:Choice>
              <mc:Fallback>
                <p:oleObj name="Chart" r:id="rId6" imgW="3095625" imgH="2057400" progId="Excel.Chart.8">
                  <p:embed/>
                  <p:pic>
                    <p:nvPicPr>
                      <p:cNvPr id="2054" name="Объект 2053">
                        <a:extLst>
                          <a:ext uri="{FF2B5EF4-FFF2-40B4-BE49-F238E27FC236}">
                            <a16:creationId xmlns:a16="http://schemas.microsoft.com/office/drawing/2014/main" id="{22C95872-93D0-4DA0-B81B-03052EB149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313" y="2681982"/>
                        <a:ext cx="2480937" cy="1648869"/>
                      </a:xfrm>
                      <a:prstGeom prst="rect">
                        <a:avLst/>
                      </a:prstGeom>
                      <a:noFill/>
                    </p:spPr>
                  </p:pic>
                </p:oleObj>
              </mc:Fallback>
            </mc:AlternateContent>
          </a:graphicData>
        </a:graphic>
      </p:graphicFrame>
      <p:sp>
        <p:nvSpPr>
          <p:cNvPr id="2055" name="Rectangle 21">
            <a:extLst>
              <a:ext uri="{FF2B5EF4-FFF2-40B4-BE49-F238E27FC236}">
                <a16:creationId xmlns:a16="http://schemas.microsoft.com/office/drawing/2014/main" id="{15DDF682-1A7A-44BF-9A31-36E0D708B7DA}"/>
              </a:ext>
            </a:extLst>
          </p:cNvPr>
          <p:cNvSpPr>
            <a:spLocks noChangeArrowheads="1"/>
          </p:cNvSpPr>
          <p:nvPr/>
        </p:nvSpPr>
        <p:spPr bwMode="auto">
          <a:xfrm>
            <a:off x="4847832" y="2768943"/>
            <a:ext cx="60984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56" name="Объект 2055">
            <a:extLst>
              <a:ext uri="{FF2B5EF4-FFF2-40B4-BE49-F238E27FC236}">
                <a16:creationId xmlns:a16="http://schemas.microsoft.com/office/drawing/2014/main" id="{AD35B85F-E4A6-46DD-AAA9-91C506C0E537}"/>
              </a:ext>
            </a:extLst>
          </p:cNvPr>
          <p:cNvGraphicFramePr>
            <a:graphicFrameLocks noChangeAspect="1"/>
          </p:cNvGraphicFramePr>
          <p:nvPr/>
        </p:nvGraphicFramePr>
        <p:xfrm>
          <a:off x="4565574" y="2716235"/>
          <a:ext cx="2480937" cy="1648869"/>
        </p:xfrm>
        <a:graphic>
          <a:graphicData uri="http://schemas.openxmlformats.org/presentationml/2006/ole">
            <mc:AlternateContent xmlns:mc="http://schemas.openxmlformats.org/markup-compatibility/2006">
              <mc:Choice xmlns:v="urn:schemas-microsoft-com:vml" Requires="v">
                <p:oleObj spid="_x0000_s4196" name="Chart" r:id="rId8" imgW="3095625" imgH="2057400" progId="Excel.Chart.8">
                  <p:embed/>
                </p:oleObj>
              </mc:Choice>
              <mc:Fallback>
                <p:oleObj name="Chart" r:id="rId8" imgW="3095625" imgH="2057400" progId="Excel.Chart.8">
                  <p:embed/>
                  <p:pic>
                    <p:nvPicPr>
                      <p:cNvPr id="2056" name="Объект 2055">
                        <a:extLst>
                          <a:ext uri="{FF2B5EF4-FFF2-40B4-BE49-F238E27FC236}">
                            <a16:creationId xmlns:a16="http://schemas.microsoft.com/office/drawing/2014/main" id="{AD35B85F-E4A6-46DD-AAA9-91C506C0E5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5574" y="2716235"/>
                        <a:ext cx="2480937" cy="1648869"/>
                      </a:xfrm>
                      <a:prstGeom prst="rect">
                        <a:avLst/>
                      </a:prstGeom>
                      <a:noFill/>
                    </p:spPr>
                  </p:pic>
                </p:oleObj>
              </mc:Fallback>
            </mc:AlternateContent>
          </a:graphicData>
        </a:graphic>
      </p:graphicFrame>
      <p:sp>
        <p:nvSpPr>
          <p:cNvPr id="2057" name="Rectangle 23">
            <a:extLst>
              <a:ext uri="{FF2B5EF4-FFF2-40B4-BE49-F238E27FC236}">
                <a16:creationId xmlns:a16="http://schemas.microsoft.com/office/drawing/2014/main" id="{7AC2C6BA-6F4C-40C1-A98A-0A1A31ADD17C}"/>
              </a:ext>
            </a:extLst>
          </p:cNvPr>
          <p:cNvSpPr>
            <a:spLocks noChangeArrowheads="1"/>
          </p:cNvSpPr>
          <p:nvPr/>
        </p:nvSpPr>
        <p:spPr bwMode="auto">
          <a:xfrm>
            <a:off x="6814625" y="2780928"/>
            <a:ext cx="101608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58" name="Объект 2057">
            <a:extLst>
              <a:ext uri="{FF2B5EF4-FFF2-40B4-BE49-F238E27FC236}">
                <a16:creationId xmlns:a16="http://schemas.microsoft.com/office/drawing/2014/main" id="{1FA4B2F8-5D9E-4327-BBED-2593FC3F2960}"/>
              </a:ext>
            </a:extLst>
          </p:cNvPr>
          <p:cNvGraphicFramePr>
            <a:graphicFrameLocks noChangeAspect="1"/>
          </p:cNvGraphicFramePr>
          <p:nvPr/>
        </p:nvGraphicFramePr>
        <p:xfrm>
          <a:off x="6783353" y="2780928"/>
          <a:ext cx="2325151" cy="1545333"/>
        </p:xfrm>
        <a:graphic>
          <a:graphicData uri="http://schemas.openxmlformats.org/presentationml/2006/ole">
            <mc:AlternateContent xmlns:mc="http://schemas.openxmlformats.org/markup-compatibility/2006">
              <mc:Choice xmlns:v="urn:schemas-microsoft-com:vml" Requires="v">
                <p:oleObj spid="_x0000_s4197" name="Chart" r:id="rId10" imgW="3095625" imgH="2057400" progId="Excel.Chart.8">
                  <p:embed/>
                </p:oleObj>
              </mc:Choice>
              <mc:Fallback>
                <p:oleObj name="Chart" r:id="rId10" imgW="3095625" imgH="2057400" progId="Excel.Chart.8">
                  <p:embed/>
                  <p:pic>
                    <p:nvPicPr>
                      <p:cNvPr id="2058" name="Объект 2057">
                        <a:extLst>
                          <a:ext uri="{FF2B5EF4-FFF2-40B4-BE49-F238E27FC236}">
                            <a16:creationId xmlns:a16="http://schemas.microsoft.com/office/drawing/2014/main" id="{1FA4B2F8-5D9E-4327-BBED-2593FC3F29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3353" y="2780928"/>
                        <a:ext cx="2325151" cy="1545333"/>
                      </a:xfrm>
                      <a:prstGeom prst="rect">
                        <a:avLst/>
                      </a:prstGeom>
                      <a:noFill/>
                    </p:spPr>
                  </p:pic>
                </p:oleObj>
              </mc:Fallback>
            </mc:AlternateContent>
          </a:graphicData>
        </a:graphic>
      </p:graphicFrame>
      <p:sp>
        <p:nvSpPr>
          <p:cNvPr id="5" name="TextBox 4"/>
          <p:cNvSpPr txBox="1"/>
          <p:nvPr/>
        </p:nvSpPr>
        <p:spPr>
          <a:xfrm>
            <a:off x="268593" y="2716235"/>
            <a:ext cx="2079145"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N Greenland and Norwegian</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 name="TextBox 49">
            <a:extLst>
              <a:ext uri="{FF2B5EF4-FFF2-40B4-BE49-F238E27FC236}">
                <a16:creationId xmlns:a16="http://schemas.microsoft.com/office/drawing/2014/main" id="{7FE3ED92-C729-418E-8325-233A8C5C5D18}"/>
              </a:ext>
            </a:extLst>
          </p:cNvPr>
          <p:cNvSpPr txBox="1"/>
          <p:nvPr/>
        </p:nvSpPr>
        <p:spPr>
          <a:xfrm>
            <a:off x="2834338" y="2743073"/>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Barents</a:t>
            </a:r>
          </a:p>
        </p:txBody>
      </p:sp>
      <p:sp>
        <p:nvSpPr>
          <p:cNvPr id="51" name="TextBox 50">
            <a:extLst>
              <a:ext uri="{FF2B5EF4-FFF2-40B4-BE49-F238E27FC236}">
                <a16:creationId xmlns:a16="http://schemas.microsoft.com/office/drawing/2014/main" id="{218B2628-9D2D-4561-BCA0-3CEB92DFC07D}"/>
              </a:ext>
            </a:extLst>
          </p:cNvPr>
          <p:cNvSpPr txBox="1"/>
          <p:nvPr/>
        </p:nvSpPr>
        <p:spPr>
          <a:xfrm>
            <a:off x="5083087" y="2784953"/>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Kara</a:t>
            </a:r>
          </a:p>
        </p:txBody>
      </p:sp>
      <p:sp>
        <p:nvSpPr>
          <p:cNvPr id="52" name="TextBox 51">
            <a:extLst>
              <a:ext uri="{FF2B5EF4-FFF2-40B4-BE49-F238E27FC236}">
                <a16:creationId xmlns:a16="http://schemas.microsoft.com/office/drawing/2014/main" id="{31F28641-EC1F-413E-8C7C-C3E31EC80E4B}"/>
              </a:ext>
            </a:extLst>
          </p:cNvPr>
          <p:cNvSpPr txBox="1"/>
          <p:nvPr/>
        </p:nvSpPr>
        <p:spPr>
          <a:xfrm>
            <a:off x="7203003" y="2828517"/>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Laptev</a:t>
            </a:r>
          </a:p>
        </p:txBody>
      </p:sp>
      <p:sp>
        <p:nvSpPr>
          <p:cNvPr id="2059" name="Rectangle 29">
            <a:extLst>
              <a:ext uri="{FF2B5EF4-FFF2-40B4-BE49-F238E27FC236}">
                <a16:creationId xmlns:a16="http://schemas.microsoft.com/office/drawing/2014/main" id="{EA9CC7F0-488D-429B-8BD9-2F6E0AF88378}"/>
              </a:ext>
            </a:extLst>
          </p:cNvPr>
          <p:cNvSpPr>
            <a:spLocks noChangeArrowheads="1"/>
          </p:cNvSpPr>
          <p:nvPr/>
        </p:nvSpPr>
        <p:spPr bwMode="auto">
          <a:xfrm>
            <a:off x="-92061" y="4337462"/>
            <a:ext cx="76876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60" name="Объект 2059">
            <a:extLst>
              <a:ext uri="{FF2B5EF4-FFF2-40B4-BE49-F238E27FC236}">
                <a16:creationId xmlns:a16="http://schemas.microsoft.com/office/drawing/2014/main" id="{AF4074FF-DB39-4CD5-8D24-934188FD1D75}"/>
              </a:ext>
            </a:extLst>
          </p:cNvPr>
          <p:cNvGraphicFramePr>
            <a:graphicFrameLocks noChangeAspect="1"/>
          </p:cNvGraphicFramePr>
          <p:nvPr/>
        </p:nvGraphicFramePr>
        <p:xfrm>
          <a:off x="-92060" y="4337463"/>
          <a:ext cx="2475506" cy="1645259"/>
        </p:xfrm>
        <a:graphic>
          <a:graphicData uri="http://schemas.openxmlformats.org/presentationml/2006/ole">
            <mc:AlternateContent xmlns:mc="http://schemas.openxmlformats.org/markup-compatibility/2006">
              <mc:Choice xmlns:v="urn:schemas-microsoft-com:vml" Requires="v">
                <p:oleObj spid="_x0000_s4198" name="Chart" r:id="rId12" imgW="3095625" imgH="2057400" progId="Excel.Chart.8">
                  <p:embed/>
                </p:oleObj>
              </mc:Choice>
              <mc:Fallback>
                <p:oleObj name="Chart" r:id="rId12" imgW="3095625" imgH="2057400" progId="Excel.Chart.8">
                  <p:embed/>
                  <p:pic>
                    <p:nvPicPr>
                      <p:cNvPr id="2060" name="Объект 2059">
                        <a:extLst>
                          <a:ext uri="{FF2B5EF4-FFF2-40B4-BE49-F238E27FC236}">
                            <a16:creationId xmlns:a16="http://schemas.microsoft.com/office/drawing/2014/main" id="{AF4074FF-DB39-4CD5-8D24-934188FD1D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060" y="4337463"/>
                        <a:ext cx="2475506" cy="1645259"/>
                      </a:xfrm>
                      <a:prstGeom prst="rect">
                        <a:avLst/>
                      </a:prstGeom>
                      <a:noFill/>
                    </p:spPr>
                  </p:pic>
                </p:oleObj>
              </mc:Fallback>
            </mc:AlternateContent>
          </a:graphicData>
        </a:graphic>
      </p:graphicFrame>
      <p:sp>
        <p:nvSpPr>
          <p:cNvPr id="2061" name="Rectangle 31">
            <a:extLst>
              <a:ext uri="{FF2B5EF4-FFF2-40B4-BE49-F238E27FC236}">
                <a16:creationId xmlns:a16="http://schemas.microsoft.com/office/drawing/2014/main" id="{ACD91B1E-B091-44B4-ABBD-7A9AAA23C1F4}"/>
              </a:ext>
            </a:extLst>
          </p:cNvPr>
          <p:cNvSpPr>
            <a:spLocks noChangeArrowheads="1"/>
          </p:cNvSpPr>
          <p:nvPr/>
        </p:nvSpPr>
        <p:spPr bwMode="auto">
          <a:xfrm flipV="1">
            <a:off x="2267744" y="3933056"/>
            <a:ext cx="72156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62" name="Объект 2061">
            <a:extLst>
              <a:ext uri="{FF2B5EF4-FFF2-40B4-BE49-F238E27FC236}">
                <a16:creationId xmlns:a16="http://schemas.microsoft.com/office/drawing/2014/main" id="{1951679F-51BE-41C4-A8CE-02E55878415A}"/>
              </a:ext>
            </a:extLst>
          </p:cNvPr>
          <p:cNvGraphicFramePr>
            <a:graphicFrameLocks noChangeAspect="1"/>
          </p:cNvGraphicFramePr>
          <p:nvPr/>
        </p:nvGraphicFramePr>
        <p:xfrm>
          <a:off x="2240511" y="4345198"/>
          <a:ext cx="2475505" cy="1645259"/>
        </p:xfrm>
        <a:graphic>
          <a:graphicData uri="http://schemas.openxmlformats.org/presentationml/2006/ole">
            <mc:AlternateContent xmlns:mc="http://schemas.openxmlformats.org/markup-compatibility/2006">
              <mc:Choice xmlns:v="urn:schemas-microsoft-com:vml" Requires="v">
                <p:oleObj spid="_x0000_s4199" name="Chart" r:id="rId14" imgW="3095625" imgH="2057400" progId="Excel.Chart.8">
                  <p:embed/>
                </p:oleObj>
              </mc:Choice>
              <mc:Fallback>
                <p:oleObj name="Chart" r:id="rId14" imgW="3095625" imgH="2057400" progId="Excel.Chart.8">
                  <p:embed/>
                  <p:pic>
                    <p:nvPicPr>
                      <p:cNvPr id="2062" name="Объект 2061">
                        <a:extLst>
                          <a:ext uri="{FF2B5EF4-FFF2-40B4-BE49-F238E27FC236}">
                            <a16:creationId xmlns:a16="http://schemas.microsoft.com/office/drawing/2014/main" id="{1951679F-51BE-41C4-A8CE-02E5587841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0511" y="4345198"/>
                        <a:ext cx="2475505" cy="1645259"/>
                      </a:xfrm>
                      <a:prstGeom prst="rect">
                        <a:avLst/>
                      </a:prstGeom>
                      <a:noFill/>
                    </p:spPr>
                  </p:pic>
                </p:oleObj>
              </mc:Fallback>
            </mc:AlternateContent>
          </a:graphicData>
        </a:graphic>
      </p:graphicFrame>
      <p:sp>
        <p:nvSpPr>
          <p:cNvPr id="2063" name="Rectangle 33">
            <a:extLst>
              <a:ext uri="{FF2B5EF4-FFF2-40B4-BE49-F238E27FC236}">
                <a16:creationId xmlns:a16="http://schemas.microsoft.com/office/drawing/2014/main" id="{2F09FB52-E4A8-4D12-A228-7753DA35F9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64" name="Объект 2063">
            <a:extLst>
              <a:ext uri="{FF2B5EF4-FFF2-40B4-BE49-F238E27FC236}">
                <a16:creationId xmlns:a16="http://schemas.microsoft.com/office/drawing/2014/main" id="{1E887A3B-A660-4FC1-B532-DAC823AB47BB}"/>
              </a:ext>
            </a:extLst>
          </p:cNvPr>
          <p:cNvGraphicFramePr>
            <a:graphicFrameLocks noChangeAspect="1"/>
          </p:cNvGraphicFramePr>
          <p:nvPr/>
        </p:nvGraphicFramePr>
        <p:xfrm>
          <a:off x="4499992" y="4381453"/>
          <a:ext cx="2429422" cy="1614631"/>
        </p:xfrm>
        <a:graphic>
          <a:graphicData uri="http://schemas.openxmlformats.org/presentationml/2006/ole">
            <mc:AlternateContent xmlns:mc="http://schemas.openxmlformats.org/markup-compatibility/2006">
              <mc:Choice xmlns:v="urn:schemas-microsoft-com:vml" Requires="v">
                <p:oleObj spid="_x0000_s4200" name="Chart" r:id="rId16" imgW="3095625" imgH="2057400" progId="Excel.Chart.8">
                  <p:embed/>
                </p:oleObj>
              </mc:Choice>
              <mc:Fallback>
                <p:oleObj name="Chart" r:id="rId16" imgW="3095625" imgH="2057400" progId="Excel.Chart.8">
                  <p:embed/>
                  <p:pic>
                    <p:nvPicPr>
                      <p:cNvPr id="2064" name="Объект 2063">
                        <a:extLst>
                          <a:ext uri="{FF2B5EF4-FFF2-40B4-BE49-F238E27FC236}">
                            <a16:creationId xmlns:a16="http://schemas.microsoft.com/office/drawing/2014/main" id="{1E887A3B-A660-4FC1-B532-DAC823AB47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9992" y="4381453"/>
                        <a:ext cx="2429422" cy="1614631"/>
                      </a:xfrm>
                      <a:prstGeom prst="rect">
                        <a:avLst/>
                      </a:prstGeom>
                      <a:noFill/>
                    </p:spPr>
                  </p:pic>
                </p:oleObj>
              </mc:Fallback>
            </mc:AlternateContent>
          </a:graphicData>
        </a:graphic>
      </p:graphicFrame>
      <p:sp>
        <p:nvSpPr>
          <p:cNvPr id="2066" name="Rectangle 35">
            <a:extLst>
              <a:ext uri="{FF2B5EF4-FFF2-40B4-BE49-F238E27FC236}">
                <a16:creationId xmlns:a16="http://schemas.microsoft.com/office/drawing/2014/main" id="{8A0121C1-51BA-4E46-A067-753C621079BD}"/>
              </a:ext>
            </a:extLst>
          </p:cNvPr>
          <p:cNvSpPr>
            <a:spLocks noChangeArrowheads="1"/>
          </p:cNvSpPr>
          <p:nvPr/>
        </p:nvSpPr>
        <p:spPr bwMode="auto">
          <a:xfrm>
            <a:off x="8288744" y="4408174"/>
            <a:ext cx="68681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000000"/>
              </a:solidFill>
              <a:effectLst/>
              <a:uLnTx/>
              <a:uFillTx/>
              <a:latin typeface="Arial" pitchFamily="34" charset="0"/>
              <a:ea typeface="+mn-ea"/>
              <a:cs typeface="+mn-cs"/>
            </a:endParaRPr>
          </a:p>
        </p:txBody>
      </p:sp>
      <p:graphicFrame>
        <p:nvGraphicFramePr>
          <p:cNvPr id="2069" name="Объект 2068">
            <a:extLst>
              <a:ext uri="{FF2B5EF4-FFF2-40B4-BE49-F238E27FC236}">
                <a16:creationId xmlns:a16="http://schemas.microsoft.com/office/drawing/2014/main" id="{A667F1A9-DF1B-41F4-8680-9A23A947785E}"/>
              </a:ext>
            </a:extLst>
          </p:cNvPr>
          <p:cNvGraphicFramePr>
            <a:graphicFrameLocks noChangeAspect="1"/>
          </p:cNvGraphicFramePr>
          <p:nvPr/>
        </p:nvGraphicFramePr>
        <p:xfrm>
          <a:off x="6732240" y="4365104"/>
          <a:ext cx="2429422" cy="1614631"/>
        </p:xfrm>
        <a:graphic>
          <a:graphicData uri="http://schemas.openxmlformats.org/presentationml/2006/ole">
            <mc:AlternateContent xmlns:mc="http://schemas.openxmlformats.org/markup-compatibility/2006">
              <mc:Choice xmlns:v="urn:schemas-microsoft-com:vml" Requires="v">
                <p:oleObj spid="_x0000_s4201" name="Chart" r:id="rId18" imgW="3095625" imgH="2057400" progId="Excel.Chart.8">
                  <p:embed/>
                </p:oleObj>
              </mc:Choice>
              <mc:Fallback>
                <p:oleObj name="Chart" r:id="rId18" imgW="3095625" imgH="2057400" progId="Excel.Chart.8">
                  <p:embed/>
                  <p:pic>
                    <p:nvPicPr>
                      <p:cNvPr id="2069" name="Объект 2068">
                        <a:extLst>
                          <a:ext uri="{FF2B5EF4-FFF2-40B4-BE49-F238E27FC236}">
                            <a16:creationId xmlns:a16="http://schemas.microsoft.com/office/drawing/2014/main" id="{A667F1A9-DF1B-41F4-8680-9A23A94778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32240" y="4365104"/>
                        <a:ext cx="2429422" cy="1614631"/>
                      </a:xfrm>
                      <a:prstGeom prst="rect">
                        <a:avLst/>
                      </a:prstGeom>
                      <a:noFill/>
                    </p:spPr>
                  </p:pic>
                </p:oleObj>
              </mc:Fallback>
            </mc:AlternateContent>
          </a:graphicData>
        </a:graphic>
      </p:graphicFrame>
      <p:sp>
        <p:nvSpPr>
          <p:cNvPr id="61" name="TextBox 60">
            <a:extLst>
              <a:ext uri="{FF2B5EF4-FFF2-40B4-BE49-F238E27FC236}">
                <a16:creationId xmlns:a16="http://schemas.microsoft.com/office/drawing/2014/main" id="{48B378BB-6103-4827-AE75-B802D6D5F80A}"/>
              </a:ext>
            </a:extLst>
          </p:cNvPr>
          <p:cNvSpPr txBox="1"/>
          <p:nvPr/>
        </p:nvSpPr>
        <p:spPr>
          <a:xfrm>
            <a:off x="401725" y="4469803"/>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E Siberian</a:t>
            </a:r>
          </a:p>
        </p:txBody>
      </p:sp>
      <p:sp>
        <p:nvSpPr>
          <p:cNvPr id="62" name="TextBox 61">
            <a:extLst>
              <a:ext uri="{FF2B5EF4-FFF2-40B4-BE49-F238E27FC236}">
                <a16:creationId xmlns:a16="http://schemas.microsoft.com/office/drawing/2014/main" id="{E4A31858-E983-440D-A4DB-71A2A9611F13}"/>
              </a:ext>
            </a:extLst>
          </p:cNvPr>
          <p:cNvSpPr txBox="1"/>
          <p:nvPr/>
        </p:nvSpPr>
        <p:spPr>
          <a:xfrm>
            <a:off x="2723258" y="4450323"/>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Chukchi</a:t>
            </a:r>
          </a:p>
        </p:txBody>
      </p:sp>
      <p:sp>
        <p:nvSpPr>
          <p:cNvPr id="63" name="TextBox 62">
            <a:extLst>
              <a:ext uri="{FF2B5EF4-FFF2-40B4-BE49-F238E27FC236}">
                <a16:creationId xmlns:a16="http://schemas.microsoft.com/office/drawing/2014/main" id="{D6F842BB-74A1-477E-9C12-4AC158C8F676}"/>
              </a:ext>
            </a:extLst>
          </p:cNvPr>
          <p:cNvSpPr txBox="1"/>
          <p:nvPr/>
        </p:nvSpPr>
        <p:spPr>
          <a:xfrm>
            <a:off x="5147417" y="4426735"/>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Beaufort</a:t>
            </a:r>
          </a:p>
        </p:txBody>
      </p:sp>
      <p:sp>
        <p:nvSpPr>
          <p:cNvPr id="64" name="TextBox 63">
            <a:extLst>
              <a:ext uri="{FF2B5EF4-FFF2-40B4-BE49-F238E27FC236}">
                <a16:creationId xmlns:a16="http://schemas.microsoft.com/office/drawing/2014/main" id="{28A375FD-7E18-47F0-8046-9C66525A1B8A}"/>
              </a:ext>
            </a:extLst>
          </p:cNvPr>
          <p:cNvSpPr txBox="1"/>
          <p:nvPr/>
        </p:nvSpPr>
        <p:spPr>
          <a:xfrm>
            <a:off x="7046511" y="4461771"/>
            <a:ext cx="184231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N Canadian archipelago</a:t>
            </a:r>
          </a:p>
        </p:txBody>
      </p:sp>
    </p:spTree>
    <p:extLst>
      <p:ext uri="{BB962C8B-B14F-4D97-AF65-F5344CB8AC3E}">
        <p14:creationId xmlns:p14="http://schemas.microsoft.com/office/powerpoint/2010/main" val="136223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4C9325-72C7-4A1E-8576-4426FBC2CBB5}"/>
              </a:ext>
            </a:extLst>
          </p:cNvPr>
          <p:cNvPicPr>
            <a:picLocks noChangeAspect="1"/>
          </p:cNvPicPr>
          <p:nvPr/>
        </p:nvPicPr>
        <p:blipFill>
          <a:blip r:embed="rId2"/>
          <a:stretch>
            <a:fillRect/>
          </a:stretch>
        </p:blipFill>
        <p:spPr>
          <a:xfrm>
            <a:off x="-47702" y="769668"/>
            <a:ext cx="2857506" cy="2523749"/>
          </a:xfrm>
          <a:prstGeom prst="rect">
            <a:avLst/>
          </a:prstGeom>
        </p:spPr>
      </p:pic>
      <p:pic>
        <p:nvPicPr>
          <p:cNvPr id="6" name="Picture 5">
            <a:extLst>
              <a:ext uri="{FF2B5EF4-FFF2-40B4-BE49-F238E27FC236}">
                <a16:creationId xmlns:a16="http://schemas.microsoft.com/office/drawing/2014/main" id="{5DDB65FF-9021-4858-A8DE-67FEFEA297A0}"/>
              </a:ext>
            </a:extLst>
          </p:cNvPr>
          <p:cNvPicPr>
            <a:picLocks noChangeAspect="1"/>
          </p:cNvPicPr>
          <p:nvPr/>
        </p:nvPicPr>
        <p:blipFill>
          <a:blip r:embed="rId3"/>
          <a:stretch>
            <a:fillRect/>
          </a:stretch>
        </p:blipFill>
        <p:spPr>
          <a:xfrm>
            <a:off x="2868999" y="744959"/>
            <a:ext cx="2857506" cy="2523749"/>
          </a:xfrm>
          <a:prstGeom prst="rect">
            <a:avLst/>
          </a:prstGeom>
        </p:spPr>
      </p:pic>
      <p:sp>
        <p:nvSpPr>
          <p:cNvPr id="11" name="Прямоугольник 10"/>
          <p:cNvSpPr/>
          <p:nvPr/>
        </p:nvSpPr>
        <p:spPr>
          <a:xfrm>
            <a:off x="5890384" y="765068"/>
            <a:ext cx="3169784" cy="4707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NDJ 2019-2020, FMA 2020 – SAT (T2m): anomalies and ranks</a:t>
            </a:r>
            <a:endParaRPr lang="ru-RU" sz="2000" dirty="0">
              <a:solidFill>
                <a:schemeClr val="tx1"/>
              </a:solidFill>
            </a:endParaRPr>
          </a:p>
        </p:txBody>
      </p:sp>
      <p:sp>
        <p:nvSpPr>
          <p:cNvPr id="4" name="TextBox 3"/>
          <p:cNvSpPr txBox="1"/>
          <p:nvPr/>
        </p:nvSpPr>
        <p:spPr>
          <a:xfrm>
            <a:off x="5826617" y="783491"/>
            <a:ext cx="3087952" cy="4524315"/>
          </a:xfrm>
          <a:prstGeom prst="rect">
            <a:avLst/>
          </a:prstGeom>
          <a:noFill/>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the whole season from November 2019 – April 2010 positive close to maximum air temperature anomalies prevailed over Western and Eastern Siberia, with negative anomalies prevailing in marine Barents, Alaska and parts of Western Canada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Atlantic and partly Chukchi areas experienced switch from positive to negative anomalies during NDJ - FMA</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6732240" y="5817072"/>
            <a:ext cx="194827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 ERA5 reanalysis</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193753" y="3158077"/>
            <a:ext cx="2502518"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anomaly, 1981-2010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989454" y="3121223"/>
            <a:ext cx="2502518"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rank, 1979-2020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E9EAAA8-AE62-45A2-B96F-0E163A63ACC4}"/>
              </a:ext>
            </a:extLst>
          </p:cNvPr>
          <p:cNvPicPr>
            <a:picLocks noChangeAspect="1"/>
          </p:cNvPicPr>
          <p:nvPr/>
        </p:nvPicPr>
        <p:blipFill>
          <a:blip r:embed="rId4"/>
          <a:stretch>
            <a:fillRect/>
          </a:stretch>
        </p:blipFill>
        <p:spPr>
          <a:xfrm>
            <a:off x="11391" y="3654315"/>
            <a:ext cx="2916804" cy="2576121"/>
          </a:xfrm>
          <a:prstGeom prst="rect">
            <a:avLst/>
          </a:prstGeom>
        </p:spPr>
      </p:pic>
      <p:pic>
        <p:nvPicPr>
          <p:cNvPr id="5" name="Picture 4">
            <a:extLst>
              <a:ext uri="{FF2B5EF4-FFF2-40B4-BE49-F238E27FC236}">
                <a16:creationId xmlns:a16="http://schemas.microsoft.com/office/drawing/2014/main" id="{D93F7290-334B-4CF5-B08F-0F66657D1F87}"/>
              </a:ext>
            </a:extLst>
          </p:cNvPr>
          <p:cNvPicPr>
            <a:picLocks noChangeAspect="1"/>
          </p:cNvPicPr>
          <p:nvPr/>
        </p:nvPicPr>
        <p:blipFill>
          <a:blip r:embed="rId5"/>
          <a:stretch>
            <a:fillRect/>
          </a:stretch>
        </p:blipFill>
        <p:spPr>
          <a:xfrm>
            <a:off x="2823512" y="3706687"/>
            <a:ext cx="2857506" cy="2523749"/>
          </a:xfrm>
          <a:prstGeom prst="rect">
            <a:avLst/>
          </a:prstGeom>
        </p:spPr>
      </p:pic>
      <p:sp>
        <p:nvSpPr>
          <p:cNvPr id="18" name="TextBox 17">
            <a:extLst>
              <a:ext uri="{FF2B5EF4-FFF2-40B4-BE49-F238E27FC236}">
                <a16:creationId xmlns:a16="http://schemas.microsoft.com/office/drawing/2014/main" id="{6109321E-5DCA-4B21-A7B6-443509629404}"/>
              </a:ext>
            </a:extLst>
          </p:cNvPr>
          <p:cNvSpPr txBox="1"/>
          <p:nvPr/>
        </p:nvSpPr>
        <p:spPr>
          <a:xfrm>
            <a:off x="3036971" y="6113041"/>
            <a:ext cx="2255109"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Rank, 1979-2020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52744" y="6076547"/>
            <a:ext cx="2502518"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anomaly, 1981-2010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Прямоугольник 15">
            <a:extLst>
              <a:ext uri="{FF2B5EF4-FFF2-40B4-BE49-F238E27FC236}">
                <a16:creationId xmlns:a16="http://schemas.microsoft.com/office/drawing/2014/main" id="{3DE59863-31F1-406A-8CD0-DF2E82CC7057}"/>
              </a:ext>
            </a:extLst>
          </p:cNvPr>
          <p:cNvSpPr/>
          <p:nvPr/>
        </p:nvSpPr>
        <p:spPr>
          <a:xfrm>
            <a:off x="107504" y="54868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Прямоугольник 16">
            <a:extLst>
              <a:ext uri="{FF2B5EF4-FFF2-40B4-BE49-F238E27FC236}">
                <a16:creationId xmlns:a16="http://schemas.microsoft.com/office/drawing/2014/main" id="{EA7E2831-C7BC-4A28-BF16-85BCB3DC5E15}"/>
              </a:ext>
            </a:extLst>
          </p:cNvPr>
          <p:cNvSpPr/>
          <p:nvPr/>
        </p:nvSpPr>
        <p:spPr>
          <a:xfrm>
            <a:off x="2195736" y="467380"/>
            <a:ext cx="1698414"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NDJ 2019/2020 </a:t>
            </a:r>
            <a:endParaRPr kumimoji="0" lang="ru-RU"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0" name="Прямоугольник 19">
            <a:extLst>
              <a:ext uri="{FF2B5EF4-FFF2-40B4-BE49-F238E27FC236}">
                <a16:creationId xmlns:a16="http://schemas.microsoft.com/office/drawing/2014/main" id="{95EA7FE8-6313-48EB-AA4E-3A2CC8CE3A8D}"/>
              </a:ext>
            </a:extLst>
          </p:cNvPr>
          <p:cNvSpPr/>
          <p:nvPr/>
        </p:nvSpPr>
        <p:spPr>
          <a:xfrm>
            <a:off x="107313" y="370135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Прямоугольник 20">
            <a:extLst>
              <a:ext uri="{FF2B5EF4-FFF2-40B4-BE49-F238E27FC236}">
                <a16:creationId xmlns:a16="http://schemas.microsoft.com/office/drawing/2014/main" id="{3709F0E0-F55B-424F-9F72-52A0E6A467E1}"/>
              </a:ext>
            </a:extLst>
          </p:cNvPr>
          <p:cNvSpPr/>
          <p:nvPr/>
        </p:nvSpPr>
        <p:spPr>
          <a:xfrm>
            <a:off x="2078988" y="3629606"/>
            <a:ext cx="1205779"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FMA 2020 </a:t>
            </a:r>
            <a:endParaRPr kumimoji="0" lang="ru-RU"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2947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65ABD120-EF60-4996-A019-0B03EAFCF796}"/>
              </a:ext>
            </a:extLst>
          </p:cNvPr>
          <p:cNvPicPr>
            <a:picLocks noChangeAspect="1"/>
          </p:cNvPicPr>
          <p:nvPr/>
        </p:nvPicPr>
        <p:blipFill>
          <a:blip r:embed="rId2"/>
          <a:stretch>
            <a:fillRect/>
          </a:stretch>
        </p:blipFill>
        <p:spPr>
          <a:xfrm>
            <a:off x="4680799" y="255991"/>
            <a:ext cx="4211681" cy="5616364"/>
          </a:xfrm>
          <a:prstGeom prst="rect">
            <a:avLst/>
          </a:prstGeom>
        </p:spPr>
      </p:pic>
      <p:sp>
        <p:nvSpPr>
          <p:cNvPr id="2" name="Заголовок 1"/>
          <p:cNvSpPr>
            <a:spLocks noGrp="1"/>
          </p:cNvSpPr>
          <p:nvPr>
            <p:ph type="title"/>
          </p:nvPr>
        </p:nvSpPr>
        <p:spPr>
          <a:xfrm>
            <a:off x="178817" y="836712"/>
            <a:ext cx="4465191" cy="1108849"/>
          </a:xfrm>
        </p:spPr>
        <p:txBody>
          <a:bodyPr/>
          <a:lstStyle/>
          <a:p>
            <a:pPr algn="ctr"/>
            <a:r>
              <a:rPr lang="en-US" sz="2800" dirty="0">
                <a:solidFill>
                  <a:schemeClr val="tx1"/>
                </a:solidFill>
                <a:latin typeface="Calibri" panose="020F0502020204030204" pitchFamily="34" charset="0"/>
                <a:cs typeface="Calibri" panose="020F0502020204030204" pitchFamily="34" charset="0"/>
              </a:rPr>
              <a:t>Precipitation trends for </a:t>
            </a:r>
            <a:br>
              <a:rPr lang="en-US" sz="2800"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ND 2019 - J 2020</a:t>
            </a:r>
            <a:endParaRPr lang="ru-RU" sz="2800" dirty="0">
              <a:solidFill>
                <a:schemeClr val="tx1"/>
              </a:solidFill>
              <a:latin typeface="Calibri" panose="020F0502020204030204" pitchFamily="34" charset="0"/>
              <a:cs typeface="Calibri" panose="020F0502020204030204" pitchFamily="34" charset="0"/>
            </a:endParaRPr>
          </a:p>
        </p:txBody>
      </p:sp>
      <p:sp>
        <p:nvSpPr>
          <p:cNvPr id="3" name="Нижний колонтитул 2"/>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8" name="TextBox 7"/>
          <p:cNvSpPr txBox="1"/>
          <p:nvPr/>
        </p:nvSpPr>
        <p:spPr>
          <a:xfrm>
            <a:off x="5004048" y="92075"/>
            <a:ext cx="1656184" cy="4001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N Greenland and Norwegian Seas</a:t>
            </a:r>
          </a:p>
        </p:txBody>
      </p:sp>
      <p:sp>
        <p:nvSpPr>
          <p:cNvPr id="9" name="TextBox 8"/>
          <p:cNvSpPr txBox="1"/>
          <p:nvPr/>
        </p:nvSpPr>
        <p:spPr>
          <a:xfrm>
            <a:off x="7115307" y="169019"/>
            <a:ext cx="1656184"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Barents Sea</a:t>
            </a:r>
          </a:p>
        </p:txBody>
      </p:sp>
      <p:sp>
        <p:nvSpPr>
          <p:cNvPr id="10" name="TextBox 9"/>
          <p:cNvSpPr txBox="1"/>
          <p:nvPr/>
        </p:nvSpPr>
        <p:spPr>
          <a:xfrm>
            <a:off x="7225456" y="1702743"/>
            <a:ext cx="1656184"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Laptev Sea</a:t>
            </a:r>
          </a:p>
        </p:txBody>
      </p:sp>
      <p:sp>
        <p:nvSpPr>
          <p:cNvPr id="11" name="TextBox 10"/>
          <p:cNvSpPr txBox="1"/>
          <p:nvPr/>
        </p:nvSpPr>
        <p:spPr>
          <a:xfrm>
            <a:off x="5092373" y="1658990"/>
            <a:ext cx="1656184"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Kara Sea</a:t>
            </a:r>
          </a:p>
        </p:txBody>
      </p:sp>
      <p:sp>
        <p:nvSpPr>
          <p:cNvPr id="12" name="TextBox 11"/>
          <p:cNvSpPr txBox="1"/>
          <p:nvPr/>
        </p:nvSpPr>
        <p:spPr>
          <a:xfrm>
            <a:off x="5364088" y="3110771"/>
            <a:ext cx="1440160"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Eastern Siberian Sea</a:t>
            </a:r>
          </a:p>
        </p:txBody>
      </p:sp>
      <p:sp>
        <p:nvSpPr>
          <p:cNvPr id="13" name="TextBox 12"/>
          <p:cNvSpPr txBox="1"/>
          <p:nvPr/>
        </p:nvSpPr>
        <p:spPr>
          <a:xfrm>
            <a:off x="5148064" y="4550931"/>
            <a:ext cx="1656184"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Beaufort Sea</a:t>
            </a:r>
          </a:p>
        </p:txBody>
      </p:sp>
      <p:sp>
        <p:nvSpPr>
          <p:cNvPr id="14" name="TextBox 13"/>
          <p:cNvSpPr txBox="1"/>
          <p:nvPr/>
        </p:nvSpPr>
        <p:spPr>
          <a:xfrm>
            <a:off x="7308304" y="3068960"/>
            <a:ext cx="1368152" cy="246221"/>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Chukchi Sea</a:t>
            </a:r>
          </a:p>
        </p:txBody>
      </p:sp>
      <p:sp>
        <p:nvSpPr>
          <p:cNvPr id="15" name="TextBox 14"/>
          <p:cNvSpPr txBox="1"/>
          <p:nvPr/>
        </p:nvSpPr>
        <p:spPr>
          <a:xfrm>
            <a:off x="7308304" y="4509120"/>
            <a:ext cx="1368152" cy="4001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N Canadian Archipelago</a:t>
            </a:r>
          </a:p>
        </p:txBody>
      </p:sp>
      <p:sp>
        <p:nvSpPr>
          <p:cNvPr id="16" name="Прямоугольник 15"/>
          <p:cNvSpPr/>
          <p:nvPr/>
        </p:nvSpPr>
        <p:spPr>
          <a:xfrm>
            <a:off x="1331640" y="5904742"/>
            <a:ext cx="2329997"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Reference period: 1961-1990</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Прямоугольник 16"/>
          <p:cNvSpPr/>
          <p:nvPr/>
        </p:nvSpPr>
        <p:spPr>
          <a:xfrm>
            <a:off x="8101090" y="5873965"/>
            <a:ext cx="739305" cy="338554"/>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Прямоугольник 3"/>
          <p:cNvSpPr/>
          <p:nvPr/>
        </p:nvSpPr>
        <p:spPr>
          <a:xfrm>
            <a:off x="238074" y="2276872"/>
            <a:ext cx="4311928" cy="2862322"/>
          </a:xfrm>
          <a:prstGeom prst="rect">
            <a:avLst/>
          </a:prstGeom>
          <a:ln w="25400">
            <a:solidFill>
              <a:srgbClr val="FF0000"/>
            </a:solidFill>
          </a:ln>
        </p:spPr>
        <p:txBody>
          <a:bodyPr wrap="square">
            <a:spAutoFit/>
          </a:bodyPr>
          <a:lstStyle/>
          <a:p>
            <a:pPr marL="285750" marR="0" lvl="0" indent="-285750" algn="just"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based on observations by the Arctic seas</a:t>
            </a:r>
          </a:p>
          <a:p>
            <a:pPr marL="285750" marR="0" lvl="0" indent="-285750" algn="just"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positive trends – wetter conditions – for the Nordic seas, Beaufort Sea</a:t>
            </a:r>
          </a:p>
          <a:p>
            <a:pPr marL="285750" marR="0" lvl="0" indent="-285750" algn="just"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negative trends – drier conditions - for Siberian shelf  seas</a:t>
            </a:r>
          </a:p>
          <a:p>
            <a:pPr marL="285750" marR="0" lvl="0" indent="-285750" algn="just"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general significant trends for Canadian Arctic regions</a:t>
            </a:r>
          </a:p>
        </p:txBody>
      </p:sp>
    </p:spTree>
    <p:extLst>
      <p:ext uri="{BB962C8B-B14F-4D97-AF65-F5344CB8AC3E}">
        <p14:creationId xmlns:p14="http://schemas.microsoft.com/office/powerpoint/2010/main" val="265465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39BE96C-D325-4906-B405-B3195EFCF801}"/>
              </a:ext>
            </a:extLst>
          </p:cNvPr>
          <p:cNvPicPr>
            <a:picLocks noChangeAspect="1"/>
          </p:cNvPicPr>
          <p:nvPr/>
        </p:nvPicPr>
        <p:blipFill>
          <a:blip r:embed="rId2"/>
          <a:stretch>
            <a:fillRect/>
          </a:stretch>
        </p:blipFill>
        <p:spPr>
          <a:xfrm>
            <a:off x="3052582" y="692696"/>
            <a:ext cx="2857506" cy="2523749"/>
          </a:xfrm>
          <a:prstGeom prst="rect">
            <a:avLst/>
          </a:prstGeom>
        </p:spPr>
      </p:pic>
      <p:pic>
        <p:nvPicPr>
          <p:cNvPr id="4" name="Рисунок 3">
            <a:extLst>
              <a:ext uri="{FF2B5EF4-FFF2-40B4-BE49-F238E27FC236}">
                <a16:creationId xmlns:a16="http://schemas.microsoft.com/office/drawing/2014/main" id="{D2097612-8FB0-42A1-8952-979AB3EA2CC7}"/>
              </a:ext>
            </a:extLst>
          </p:cNvPr>
          <p:cNvPicPr>
            <a:picLocks noChangeAspect="1"/>
          </p:cNvPicPr>
          <p:nvPr/>
        </p:nvPicPr>
        <p:blipFill>
          <a:blip r:embed="rId3"/>
          <a:stretch>
            <a:fillRect/>
          </a:stretch>
        </p:blipFill>
        <p:spPr>
          <a:xfrm>
            <a:off x="307181" y="689227"/>
            <a:ext cx="2857506" cy="2523749"/>
          </a:xfrm>
          <a:prstGeom prst="rect">
            <a:avLst/>
          </a:prstGeom>
        </p:spPr>
      </p:pic>
      <p:sp>
        <p:nvSpPr>
          <p:cNvPr id="2" name="Заголовок 1"/>
          <p:cNvSpPr>
            <a:spLocks noGrp="1"/>
          </p:cNvSpPr>
          <p:nvPr>
            <p:ph type="title"/>
          </p:nvPr>
        </p:nvSpPr>
        <p:spPr>
          <a:xfrm>
            <a:off x="0" y="44624"/>
            <a:ext cx="9252520" cy="309518"/>
          </a:xfrm>
        </p:spPr>
        <p:txBody>
          <a:bodyPr/>
          <a:lstStyle/>
          <a:p>
            <a:pPr algn="ctr"/>
            <a:r>
              <a:rPr lang="en-US" sz="2000" dirty="0">
                <a:solidFill>
                  <a:schemeClr val="tx1"/>
                </a:solidFill>
                <a:latin typeface="Calibri" panose="020F0502020204030204" pitchFamily="34" charset="0"/>
                <a:cs typeface="Calibri" panose="020F0502020204030204" pitchFamily="34" charset="0"/>
              </a:rPr>
              <a:t>Precipitation (</a:t>
            </a:r>
            <a:r>
              <a:rPr lang="en-US" sz="2000" dirty="0" err="1">
                <a:solidFill>
                  <a:schemeClr val="tx1"/>
                </a:solidFill>
                <a:latin typeface="Calibri" panose="020F0502020204030204" pitchFamily="34" charset="0"/>
                <a:cs typeface="Calibri" panose="020F0502020204030204" pitchFamily="34" charset="0"/>
              </a:rPr>
              <a:t>Prec</a:t>
            </a:r>
            <a:r>
              <a:rPr lang="en-US" sz="2000" dirty="0">
                <a:solidFill>
                  <a:schemeClr val="tx1"/>
                </a:solidFill>
                <a:latin typeface="Calibri" panose="020F0502020204030204" pitchFamily="34" charset="0"/>
                <a:cs typeface="Calibri" panose="020F0502020204030204" pitchFamily="34" charset="0"/>
              </a:rPr>
              <a:t>) NDJ and FMA 2019/2020: anomalies and ranks </a:t>
            </a:r>
            <a:endParaRPr lang="ru-RU" sz="2000" dirty="0">
              <a:solidFill>
                <a:schemeClr val="tx1"/>
              </a:solidFill>
              <a:latin typeface="Calibri" panose="020F0502020204030204" pitchFamily="34" charset="0"/>
              <a:cs typeface="Calibri" panose="020F0502020204030204" pitchFamily="34" charset="0"/>
            </a:endParaRPr>
          </a:p>
        </p:txBody>
      </p:sp>
      <p:sp>
        <p:nvSpPr>
          <p:cNvPr id="19" name="Прямоугольник 18"/>
          <p:cNvSpPr/>
          <p:nvPr/>
        </p:nvSpPr>
        <p:spPr>
          <a:xfrm>
            <a:off x="179512" y="548680"/>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Прямоугольник 4"/>
          <p:cNvSpPr/>
          <p:nvPr/>
        </p:nvSpPr>
        <p:spPr>
          <a:xfrm>
            <a:off x="2416454" y="379403"/>
            <a:ext cx="1698414"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NDJ 2019/2020 </a:t>
            </a:r>
            <a:endParaRPr kumimoji="0" lang="ru-RU"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Прямоугольник 21"/>
          <p:cNvSpPr/>
          <p:nvPr/>
        </p:nvSpPr>
        <p:spPr>
          <a:xfrm>
            <a:off x="179512" y="3645025"/>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Прямоугольник 27"/>
          <p:cNvSpPr/>
          <p:nvPr/>
        </p:nvSpPr>
        <p:spPr>
          <a:xfrm>
            <a:off x="2307739" y="3522494"/>
            <a:ext cx="1205779"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FMA 2020 </a:t>
            </a:r>
            <a:endParaRPr kumimoji="0" lang="ru-RU"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Прямоугольник 2"/>
          <p:cNvSpPr/>
          <p:nvPr/>
        </p:nvSpPr>
        <p:spPr>
          <a:xfrm>
            <a:off x="6289182" y="908720"/>
            <a:ext cx="2592288" cy="4524315"/>
          </a:xfrm>
          <a:prstGeom prst="rect">
            <a:avLst/>
          </a:prstGeom>
          <a:solidFill>
            <a:schemeClr val="bg1"/>
          </a:solidFill>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NDJ 2019/2020 and FMA 2020 Barents and Western Siberia regions saw very wet seasons</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Same wetter conditions observed for Alaska during  FMA 2020</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Drier conditions were observed over Svalbard, parts of Greenland, Sea of Okhotsk </a:t>
            </a:r>
          </a:p>
        </p:txBody>
      </p:sp>
      <p:sp>
        <p:nvSpPr>
          <p:cNvPr id="23" name="TextBox 22">
            <a:extLst>
              <a:ext uri="{FF2B5EF4-FFF2-40B4-BE49-F238E27FC236}">
                <a16:creationId xmlns:a16="http://schemas.microsoft.com/office/drawing/2014/main" id="{614FA1E0-02D7-49DE-BA3C-E113252B419E}"/>
              </a:ext>
            </a:extLst>
          </p:cNvPr>
          <p:cNvSpPr txBox="1"/>
          <p:nvPr/>
        </p:nvSpPr>
        <p:spPr>
          <a:xfrm>
            <a:off x="629785" y="3121223"/>
            <a:ext cx="2113986"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Prec</a:t>
            </a: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Anomaly, 1981-2010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Рисунок 6">
            <a:extLst>
              <a:ext uri="{FF2B5EF4-FFF2-40B4-BE49-F238E27FC236}">
                <a16:creationId xmlns:a16="http://schemas.microsoft.com/office/drawing/2014/main" id="{30C98DD0-9038-49E9-A4F2-AA95F61AE448}"/>
              </a:ext>
            </a:extLst>
          </p:cNvPr>
          <p:cNvPicPr>
            <a:picLocks noChangeAspect="1"/>
          </p:cNvPicPr>
          <p:nvPr/>
        </p:nvPicPr>
        <p:blipFill>
          <a:blip r:embed="rId4"/>
          <a:stretch>
            <a:fillRect/>
          </a:stretch>
        </p:blipFill>
        <p:spPr>
          <a:xfrm>
            <a:off x="228796" y="3838699"/>
            <a:ext cx="2857506" cy="2523749"/>
          </a:xfrm>
          <a:prstGeom prst="rect">
            <a:avLst/>
          </a:prstGeom>
        </p:spPr>
      </p:pic>
      <p:sp>
        <p:nvSpPr>
          <p:cNvPr id="24" name="TextBox 23">
            <a:extLst>
              <a:ext uri="{FF2B5EF4-FFF2-40B4-BE49-F238E27FC236}">
                <a16:creationId xmlns:a16="http://schemas.microsoft.com/office/drawing/2014/main" id="{E43FC5C0-19AA-4EA3-9520-7340001F9EC1}"/>
              </a:ext>
            </a:extLst>
          </p:cNvPr>
          <p:cNvSpPr txBox="1"/>
          <p:nvPr/>
        </p:nvSpPr>
        <p:spPr>
          <a:xfrm>
            <a:off x="3473498" y="3130078"/>
            <a:ext cx="2113986"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Prec</a:t>
            </a: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Rank, 1979-2020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Рисунок 7">
            <a:extLst>
              <a:ext uri="{FF2B5EF4-FFF2-40B4-BE49-F238E27FC236}">
                <a16:creationId xmlns:a16="http://schemas.microsoft.com/office/drawing/2014/main" id="{BB647FF6-3945-41EC-922A-A1B0B7A39704}"/>
              </a:ext>
            </a:extLst>
          </p:cNvPr>
          <p:cNvPicPr>
            <a:picLocks noChangeAspect="1"/>
          </p:cNvPicPr>
          <p:nvPr/>
        </p:nvPicPr>
        <p:blipFill>
          <a:blip r:embed="rId5"/>
          <a:stretch>
            <a:fillRect/>
          </a:stretch>
        </p:blipFill>
        <p:spPr>
          <a:xfrm>
            <a:off x="3056198" y="3837815"/>
            <a:ext cx="2857506" cy="2523749"/>
          </a:xfrm>
          <a:prstGeom prst="rect">
            <a:avLst/>
          </a:prstGeom>
        </p:spPr>
      </p:pic>
      <p:sp>
        <p:nvSpPr>
          <p:cNvPr id="25" name="TextBox 24">
            <a:extLst>
              <a:ext uri="{FF2B5EF4-FFF2-40B4-BE49-F238E27FC236}">
                <a16:creationId xmlns:a16="http://schemas.microsoft.com/office/drawing/2014/main" id="{8772E4C4-DF47-436E-A2DD-4B27F90F3C6E}"/>
              </a:ext>
            </a:extLst>
          </p:cNvPr>
          <p:cNvSpPr txBox="1"/>
          <p:nvPr/>
        </p:nvSpPr>
        <p:spPr>
          <a:xfrm>
            <a:off x="567983" y="6252663"/>
            <a:ext cx="2113986"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Prec</a:t>
            </a: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Anomaly, 1981-2010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5354EB52-A4F3-4096-823C-FABE8A6AE9F7}"/>
              </a:ext>
            </a:extLst>
          </p:cNvPr>
          <p:cNvSpPr txBox="1"/>
          <p:nvPr/>
        </p:nvSpPr>
        <p:spPr>
          <a:xfrm>
            <a:off x="3425489" y="6208137"/>
            <a:ext cx="2113986" cy="30777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Prec</a:t>
            </a:r>
            <a:r>
              <a:rPr kumimoji="0" lang="en-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Rank, 1979-2020</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EC122682-ACFE-468D-91F6-AACD1F9FAF71}"/>
              </a:ext>
            </a:extLst>
          </p:cNvPr>
          <p:cNvSpPr txBox="1"/>
          <p:nvPr/>
        </p:nvSpPr>
        <p:spPr>
          <a:xfrm>
            <a:off x="6627744" y="5963734"/>
            <a:ext cx="211336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 ERA5 reanalysis]</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8917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Номер слайда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A1A76-D0BD-48F2-93E3-CA3E325BFEBB}" type="slidenum">
              <a:rPr kumimoji="0" lang="en-CA"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CA"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Прямоугольник 4"/>
          <p:cNvSpPr/>
          <p:nvPr/>
        </p:nvSpPr>
        <p:spPr>
          <a:xfrm>
            <a:off x="755576" y="1196752"/>
            <a:ext cx="7848872" cy="236988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Black" panose="020B0A04020102020204" pitchFamily="34" charset="0"/>
                <a:cs typeface="Calibri" panose="020F0502020204030204" pitchFamily="34" charset="0"/>
              </a:rPr>
              <a:t>Sea ice:</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Precursors in atmosphere and polar ocean</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Ice extent and ice conditions analysis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Sea ice thickness and volume based on coastal stations and reanalysis</a:t>
            </a:r>
          </a:p>
        </p:txBody>
      </p:sp>
    </p:spTree>
    <p:extLst>
      <p:ext uri="{BB962C8B-B14F-4D97-AF65-F5344CB8AC3E}">
        <p14:creationId xmlns:p14="http://schemas.microsoft.com/office/powerpoint/2010/main" val="415009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547F1A-1043-4D54-80E0-BAF31FB76C7B}"/>
              </a:ext>
            </a:extLst>
          </p:cNvPr>
          <p:cNvPicPr>
            <a:picLocks noChangeAspect="1"/>
          </p:cNvPicPr>
          <p:nvPr/>
        </p:nvPicPr>
        <p:blipFill>
          <a:blip r:embed="rId2"/>
          <a:stretch>
            <a:fillRect/>
          </a:stretch>
        </p:blipFill>
        <p:spPr>
          <a:xfrm>
            <a:off x="2845698" y="3481242"/>
            <a:ext cx="2643230" cy="2682245"/>
          </a:xfrm>
          <a:prstGeom prst="rect">
            <a:avLst/>
          </a:prstGeom>
        </p:spPr>
      </p:pic>
      <p:pic>
        <p:nvPicPr>
          <p:cNvPr id="9" name="Picture 8">
            <a:extLst>
              <a:ext uri="{FF2B5EF4-FFF2-40B4-BE49-F238E27FC236}">
                <a16:creationId xmlns:a16="http://schemas.microsoft.com/office/drawing/2014/main" id="{7FD38A67-B696-4550-A2B6-5F77EB7AFB0B}"/>
              </a:ext>
            </a:extLst>
          </p:cNvPr>
          <p:cNvPicPr>
            <a:picLocks noChangeAspect="1"/>
          </p:cNvPicPr>
          <p:nvPr/>
        </p:nvPicPr>
        <p:blipFill>
          <a:blip r:embed="rId3"/>
          <a:stretch>
            <a:fillRect/>
          </a:stretch>
        </p:blipFill>
        <p:spPr>
          <a:xfrm>
            <a:off x="161415" y="3481242"/>
            <a:ext cx="2643230" cy="2682245"/>
          </a:xfrm>
          <a:prstGeom prst="rect">
            <a:avLst/>
          </a:prstGeom>
        </p:spPr>
      </p:pic>
      <p:pic>
        <p:nvPicPr>
          <p:cNvPr id="3" name="Picture 2">
            <a:extLst>
              <a:ext uri="{FF2B5EF4-FFF2-40B4-BE49-F238E27FC236}">
                <a16:creationId xmlns:a16="http://schemas.microsoft.com/office/drawing/2014/main" id="{C28E0289-B9EC-464A-9B88-0BADB39BDC03}"/>
              </a:ext>
            </a:extLst>
          </p:cNvPr>
          <p:cNvPicPr>
            <a:picLocks noChangeAspect="1"/>
          </p:cNvPicPr>
          <p:nvPr/>
        </p:nvPicPr>
        <p:blipFill>
          <a:blip r:embed="rId4"/>
          <a:stretch>
            <a:fillRect/>
          </a:stretch>
        </p:blipFill>
        <p:spPr>
          <a:xfrm>
            <a:off x="110579" y="764704"/>
            <a:ext cx="2857506" cy="2523749"/>
          </a:xfrm>
          <a:prstGeom prst="rect">
            <a:avLst/>
          </a:prstGeom>
        </p:spPr>
      </p:pic>
      <p:pic>
        <p:nvPicPr>
          <p:cNvPr id="5" name="Picture 4">
            <a:extLst>
              <a:ext uri="{FF2B5EF4-FFF2-40B4-BE49-F238E27FC236}">
                <a16:creationId xmlns:a16="http://schemas.microsoft.com/office/drawing/2014/main" id="{79B11CE8-C92B-4877-A7BE-802D6C67693F}"/>
              </a:ext>
            </a:extLst>
          </p:cNvPr>
          <p:cNvPicPr>
            <a:picLocks noChangeAspect="1"/>
          </p:cNvPicPr>
          <p:nvPr/>
        </p:nvPicPr>
        <p:blipFill>
          <a:blip r:embed="rId5"/>
          <a:stretch>
            <a:fillRect/>
          </a:stretch>
        </p:blipFill>
        <p:spPr>
          <a:xfrm>
            <a:off x="2792603" y="764704"/>
            <a:ext cx="2857506" cy="2523749"/>
          </a:xfrm>
          <a:prstGeom prst="rect">
            <a:avLst/>
          </a:prstGeom>
        </p:spPr>
      </p:pic>
      <p:sp>
        <p:nvSpPr>
          <p:cNvPr id="2" name="Заголовок 1"/>
          <p:cNvSpPr>
            <a:spLocks noGrp="1"/>
          </p:cNvSpPr>
          <p:nvPr>
            <p:ph type="title"/>
          </p:nvPr>
        </p:nvSpPr>
        <p:spPr>
          <a:xfrm>
            <a:off x="556300" y="124424"/>
            <a:ext cx="8280920" cy="432048"/>
          </a:xfrm>
        </p:spPr>
        <p:txBody>
          <a:bodyPr/>
          <a:lstStyle/>
          <a:p>
            <a:pPr algn="ctr"/>
            <a:r>
              <a:rPr lang="en-US" sz="2000" dirty="0">
                <a:solidFill>
                  <a:schemeClr val="tx1"/>
                </a:solidFill>
              </a:rPr>
              <a:t>Atmosphere – polar ocean precursors for winter – spring 2019 – 2020 sea ice conditions</a:t>
            </a:r>
            <a:endParaRPr lang="ru-RU" sz="2000" dirty="0">
              <a:solidFill>
                <a:schemeClr val="tx1"/>
              </a:solidFill>
            </a:endParaRPr>
          </a:p>
        </p:txBody>
      </p:sp>
      <p:sp>
        <p:nvSpPr>
          <p:cNvPr id="4" name="TextBox 3"/>
          <p:cNvSpPr txBox="1"/>
          <p:nvPr/>
        </p:nvSpPr>
        <p:spPr>
          <a:xfrm>
            <a:off x="5763440" y="921201"/>
            <a:ext cx="3087952" cy="5016758"/>
          </a:xfrm>
          <a:prstGeom prst="rect">
            <a:avLst/>
          </a:prstGeom>
          <a:noFill/>
          <a:ln w="25400">
            <a:solidFill>
              <a:srgbClr val="FF0000"/>
            </a:solidFill>
          </a:ln>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High positive anomalies in surface air temperature (SAT) as well as prevailing positive polar ocean heat capacity (HC) in upper 15m during OND 2019 slowed in general freeze-up and  sea ice growth in the Arctic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Further in time lesser positive SAT anomalies as well as in general neutral HC anomalies during JFM stimulated ice extent growth</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Prominent negative HC anomalies lead to close to normal ice growth in the N Barents Sea and Sea of Okhotsk</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5815794" y="6302689"/>
            <a:ext cx="3163291" cy="43088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[AARI / Copernicus Climate Change Service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(ERA5 &amp; MERCATOR reanalysis)]</a:t>
            </a:r>
            <a:endParaRPr kumimoji="0" lang="ru-RU"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171820" y="3141548"/>
            <a:ext cx="2502518" cy="4616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SON anomaly,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1981-2010</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26818" y="6137145"/>
            <a:ext cx="2502518" cy="4616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Heat Capacity anomaly OND,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2000-2019</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2948850" y="3158077"/>
            <a:ext cx="2502518" cy="4616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DJF anomaly,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1981-2010</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A24C426A-5E7D-437F-8F62-19DEA8566C72}"/>
              </a:ext>
            </a:extLst>
          </p:cNvPr>
          <p:cNvSpPr txBox="1"/>
          <p:nvPr/>
        </p:nvSpPr>
        <p:spPr>
          <a:xfrm>
            <a:off x="2979012" y="6163487"/>
            <a:ext cx="2770256" cy="4616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Heat Capacity anomaly JFM,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2000-2019</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963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440" y="4077072"/>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EB137A0-EE8D-4AD0-A747-BEADCC62092E}"/>
              </a:ext>
            </a:extLst>
          </p:cNvPr>
          <p:cNvPicPr>
            <a:picLocks noChangeAspect="1"/>
          </p:cNvPicPr>
          <p:nvPr/>
        </p:nvPicPr>
        <p:blipFill>
          <a:blip r:embed="rId3"/>
          <a:stretch>
            <a:fillRect/>
          </a:stretch>
        </p:blipFill>
        <p:spPr>
          <a:xfrm>
            <a:off x="3540579" y="3226626"/>
            <a:ext cx="3522459" cy="2465410"/>
          </a:xfrm>
          <a:prstGeom prst="rect">
            <a:avLst/>
          </a:prstGeom>
        </p:spPr>
      </p:pic>
      <p:pic>
        <p:nvPicPr>
          <p:cNvPr id="7" name="Picture 6">
            <a:extLst>
              <a:ext uri="{FF2B5EF4-FFF2-40B4-BE49-F238E27FC236}">
                <a16:creationId xmlns:a16="http://schemas.microsoft.com/office/drawing/2014/main" id="{690E876A-87AE-4287-A6DF-FED1996287F0}"/>
              </a:ext>
            </a:extLst>
          </p:cNvPr>
          <p:cNvPicPr>
            <a:picLocks noChangeAspect="1"/>
          </p:cNvPicPr>
          <p:nvPr/>
        </p:nvPicPr>
        <p:blipFill>
          <a:blip r:embed="rId4"/>
          <a:stretch>
            <a:fillRect/>
          </a:stretch>
        </p:blipFill>
        <p:spPr>
          <a:xfrm>
            <a:off x="99264" y="3229374"/>
            <a:ext cx="3522459" cy="2465410"/>
          </a:xfrm>
          <a:prstGeom prst="rect">
            <a:avLst/>
          </a:prstGeom>
        </p:spPr>
      </p:pic>
      <p:pic>
        <p:nvPicPr>
          <p:cNvPr id="6" name="Picture 5">
            <a:extLst>
              <a:ext uri="{FF2B5EF4-FFF2-40B4-BE49-F238E27FC236}">
                <a16:creationId xmlns:a16="http://schemas.microsoft.com/office/drawing/2014/main" id="{19723267-1899-4CD3-8DA1-282DF569F3B9}"/>
              </a:ext>
            </a:extLst>
          </p:cNvPr>
          <p:cNvPicPr>
            <a:picLocks noChangeAspect="1"/>
          </p:cNvPicPr>
          <p:nvPr/>
        </p:nvPicPr>
        <p:blipFill>
          <a:blip r:embed="rId5"/>
          <a:stretch>
            <a:fillRect/>
          </a:stretch>
        </p:blipFill>
        <p:spPr>
          <a:xfrm>
            <a:off x="3558548" y="770728"/>
            <a:ext cx="3522459" cy="2465410"/>
          </a:xfrm>
          <a:prstGeom prst="rect">
            <a:avLst/>
          </a:prstGeom>
        </p:spPr>
      </p:pic>
      <p:pic>
        <p:nvPicPr>
          <p:cNvPr id="3" name="Picture 2">
            <a:extLst>
              <a:ext uri="{FF2B5EF4-FFF2-40B4-BE49-F238E27FC236}">
                <a16:creationId xmlns:a16="http://schemas.microsoft.com/office/drawing/2014/main" id="{4BD0ACA0-E938-4BF0-A10E-72EDE66E5990}"/>
              </a:ext>
            </a:extLst>
          </p:cNvPr>
          <p:cNvPicPr>
            <a:picLocks noChangeAspect="1"/>
          </p:cNvPicPr>
          <p:nvPr/>
        </p:nvPicPr>
        <p:blipFill>
          <a:blip r:embed="rId6"/>
          <a:stretch>
            <a:fillRect/>
          </a:stretch>
        </p:blipFill>
        <p:spPr>
          <a:xfrm>
            <a:off x="117233" y="741540"/>
            <a:ext cx="3522459" cy="2465410"/>
          </a:xfrm>
          <a:prstGeom prst="rect">
            <a:avLst/>
          </a:prstGeom>
        </p:spPr>
      </p:pic>
      <p:sp>
        <p:nvSpPr>
          <p:cNvPr id="2" name="Title 1"/>
          <p:cNvSpPr>
            <a:spLocks noGrp="1"/>
          </p:cNvSpPr>
          <p:nvPr>
            <p:ph type="title"/>
          </p:nvPr>
        </p:nvSpPr>
        <p:spPr>
          <a:xfrm>
            <a:off x="250825" y="44624"/>
            <a:ext cx="8713788" cy="431775"/>
          </a:xfrm>
        </p:spPr>
        <p:txBody>
          <a:bodyPr anchor="t"/>
          <a:lstStyle/>
          <a:p>
            <a:pPr algn="ctr"/>
            <a:r>
              <a:rPr lang="en-US" sz="2800" dirty="0">
                <a:solidFill>
                  <a:schemeClr val="tx1"/>
                </a:solidFill>
                <a:cs typeface="Arial" panose="020B0604020202020204" pitchFamily="34" charset="0"/>
              </a:rPr>
              <a:t>Arctic (NH) seasonal ice extent 1978…. 2020</a:t>
            </a:r>
          </a:p>
        </p:txBody>
      </p:sp>
      <p:sp>
        <p:nvSpPr>
          <p:cNvPr id="10" name="Прямоугольник 9"/>
          <p:cNvSpPr/>
          <p:nvPr/>
        </p:nvSpPr>
        <p:spPr>
          <a:xfrm>
            <a:off x="107504" y="5736158"/>
            <a:ext cx="6768752" cy="1077218"/>
          </a:xfrm>
          <a:prstGeom prst="rect">
            <a:avLst/>
          </a:prstGeom>
          <a:solidFill>
            <a:schemeClr val="bg1"/>
          </a:solidFill>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1000"/>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Maximum winter ice extent</a:t>
            </a: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11</a:t>
            </a:r>
            <a:r>
              <a:rPr kumimoji="0" lang="en-US" sz="1600" b="1"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row, 15,16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mln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km</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(14,89 in 2019) reached 4 March 2020 (11 March in 2019)</a:t>
            </a:r>
          </a:p>
          <a:p>
            <a:pPr marL="285750" marR="0" lvl="0" indent="-285750" algn="l" defTabSz="914400" rtl="0" eaLnBrk="0" fontAlgn="base" latinLnBrk="0" hangingPunct="0">
              <a:lnSpc>
                <a:spcPct val="100000"/>
              </a:lnSpc>
              <a:spcBef>
                <a:spcPct val="0"/>
              </a:spcBef>
              <a:spcAft>
                <a:spcPct val="0"/>
              </a:spcAft>
              <a:buClr>
                <a:srgbClr val="FF0000"/>
              </a:buClr>
              <a:buSzPct val="121000"/>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During freezing period (ND 2019) lowest on record was observed due to extreme minimums in Bering, Chukchi Seas</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Прямоугольник 11"/>
          <p:cNvSpPr/>
          <p:nvPr/>
        </p:nvSpPr>
        <p:spPr>
          <a:xfrm>
            <a:off x="611560" y="5578996"/>
            <a:ext cx="6678488"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 name="TextBox 16"/>
          <p:cNvSpPr txBox="1"/>
          <p:nvPr/>
        </p:nvSpPr>
        <p:spPr>
          <a:xfrm>
            <a:off x="1403648" y="945595"/>
            <a:ext cx="2160240"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Northern Hemisphere</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8" name="TextBox 17"/>
          <p:cNvSpPr txBox="1"/>
          <p:nvPr/>
        </p:nvSpPr>
        <p:spPr>
          <a:xfrm>
            <a:off x="4788024" y="945595"/>
            <a:ext cx="2016224"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Western Arctic (WA)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9" name="TextBox 18"/>
          <p:cNvSpPr txBox="1"/>
          <p:nvPr/>
        </p:nvSpPr>
        <p:spPr>
          <a:xfrm>
            <a:off x="1403648" y="3393867"/>
            <a:ext cx="2088232"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Eastern Arctic (EA)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0" name="TextBox 19"/>
          <p:cNvSpPr txBox="1"/>
          <p:nvPr/>
        </p:nvSpPr>
        <p:spPr>
          <a:xfrm>
            <a:off x="4788625" y="3393867"/>
            <a:ext cx="2087631" cy="32316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Canadian Arctic (CA)</a:t>
            </a:r>
            <a:endParaRPr kumimoji="0" lang="en-US" sz="15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3" name="Прямоугольник 22"/>
          <p:cNvSpPr/>
          <p:nvPr/>
        </p:nvSpPr>
        <p:spPr>
          <a:xfrm>
            <a:off x="395536" y="3268350"/>
            <a:ext cx="936705" cy="161583"/>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 1000 km</a:t>
            </a:r>
            <a:r>
              <a:rPr kumimoji="0" lang="en-US"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rPr>
              <a:t>2</a:t>
            </a:r>
            <a:endParaRPr kumimoji="0" lang="ru-RU"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4" name="Прямоугольник 23"/>
          <p:cNvSpPr/>
          <p:nvPr/>
        </p:nvSpPr>
        <p:spPr>
          <a:xfrm>
            <a:off x="323528" y="764704"/>
            <a:ext cx="936705" cy="161583"/>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 1000 km</a:t>
            </a:r>
            <a:r>
              <a:rPr kumimoji="0" lang="en-US"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rPr>
              <a:t>2</a:t>
            </a:r>
            <a:endParaRPr kumimoji="0" lang="ru-RU"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5" name="Прямоугольник 24"/>
          <p:cNvSpPr/>
          <p:nvPr/>
        </p:nvSpPr>
        <p:spPr>
          <a:xfrm>
            <a:off x="3707904" y="3281666"/>
            <a:ext cx="936705" cy="161583"/>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 1000 km</a:t>
            </a:r>
            <a:r>
              <a:rPr kumimoji="0" lang="en-US"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rPr>
              <a:t>2</a:t>
            </a:r>
            <a:endParaRPr kumimoji="0" lang="ru-RU"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7" name="Прямоугольник 26"/>
          <p:cNvSpPr/>
          <p:nvPr/>
        </p:nvSpPr>
        <p:spPr>
          <a:xfrm>
            <a:off x="3779912" y="692696"/>
            <a:ext cx="936705" cy="161583"/>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 1000 km</a:t>
            </a:r>
            <a:r>
              <a:rPr kumimoji="0" lang="en-US"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rPr>
              <a:t>2</a:t>
            </a:r>
            <a:endParaRPr kumimoji="0" lang="ru-RU" sz="1050" b="1" i="0" u="none" strike="noStrike" kern="1200" cap="none" spc="0" normalizeH="0" baseline="3000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 name="Прямоугольник 3"/>
          <p:cNvSpPr/>
          <p:nvPr/>
        </p:nvSpPr>
        <p:spPr>
          <a:xfrm>
            <a:off x="7596336" y="4767638"/>
            <a:ext cx="259686" cy="215444"/>
          </a:xfrm>
          <a:prstGeom prst="rect">
            <a:avLst/>
          </a:prstGeom>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CA</a:t>
            </a: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8" name="Прямоугольник 27"/>
          <p:cNvSpPr/>
          <p:nvPr/>
        </p:nvSpPr>
        <p:spPr>
          <a:xfrm>
            <a:off x="7954520" y="5271694"/>
            <a:ext cx="289888" cy="215444"/>
          </a:xfrm>
          <a:prstGeom prst="rect">
            <a:avLst/>
          </a:prstGeom>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WA</a:t>
            </a: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29" name="Прямоугольник 28"/>
          <p:cNvSpPr/>
          <p:nvPr/>
        </p:nvSpPr>
        <p:spPr>
          <a:xfrm>
            <a:off x="8028384" y="4767638"/>
            <a:ext cx="250068" cy="215444"/>
          </a:xfrm>
          <a:prstGeom prst="rect">
            <a:avLst/>
          </a:prstGeom>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EA</a:t>
            </a:r>
            <a:endParaRPr kumimoji="0" lang="ru-RU" sz="2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0" name="Прямоугольник 29"/>
          <p:cNvSpPr/>
          <p:nvPr/>
        </p:nvSpPr>
        <p:spPr>
          <a:xfrm>
            <a:off x="7524328" y="476672"/>
            <a:ext cx="1189361" cy="215444"/>
          </a:xfrm>
          <a:prstGeom prst="rect">
            <a:avLst/>
          </a:prstGeom>
          <a:solidFill>
            <a:schemeClr val="bg1"/>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 1000 km</a:t>
            </a:r>
            <a:r>
              <a:rPr kumimoji="0" lang="en-US" sz="1400" b="1" i="0" u="sng"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ru-RU" sz="1400" b="1" i="0" u="sng"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Прямоугольник 4"/>
          <p:cNvSpPr/>
          <p:nvPr/>
        </p:nvSpPr>
        <p:spPr>
          <a:xfrm>
            <a:off x="323528" y="5576701"/>
            <a:ext cx="3366306" cy="138499"/>
          </a:xfrm>
          <a:prstGeom prst="rect">
            <a:avLst/>
          </a:prstGeom>
          <a:solidFill>
            <a:schemeClr val="bg1"/>
          </a:solidFill>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Jan Feb Mar  Apr  May  Jun Jul  Aug  Sep Oct  Nov  Dec Jan</a:t>
            </a:r>
            <a:endParaRPr kumimoji="0" lang="ru-RU"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1" name="Прямоугольник 30"/>
          <p:cNvSpPr/>
          <p:nvPr/>
        </p:nvSpPr>
        <p:spPr>
          <a:xfrm>
            <a:off x="395536" y="3074477"/>
            <a:ext cx="3366306" cy="138499"/>
          </a:xfrm>
          <a:prstGeom prst="rect">
            <a:avLst/>
          </a:prstGeom>
          <a:solidFill>
            <a:schemeClr val="bg1"/>
          </a:solidFill>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Jan Feb Mar  Apr  May  Jun Jul  Aug  Sep Oct  Nov  Dec Jan</a:t>
            </a:r>
            <a:endParaRPr kumimoji="0" lang="ru-RU"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2" name="Прямоугольник 31"/>
          <p:cNvSpPr/>
          <p:nvPr/>
        </p:nvSpPr>
        <p:spPr>
          <a:xfrm>
            <a:off x="3797982" y="5578996"/>
            <a:ext cx="3366306" cy="138499"/>
          </a:xfrm>
          <a:prstGeom prst="rect">
            <a:avLst/>
          </a:prstGeom>
          <a:solidFill>
            <a:schemeClr val="bg1"/>
          </a:solidFill>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Jan Feb Mar  Apr  May  Jun Jul  Aug  Sep Oct  Nov  Dec Jan</a:t>
            </a:r>
            <a:endParaRPr kumimoji="0" lang="ru-RU"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3" name="Прямоугольник 32"/>
          <p:cNvSpPr/>
          <p:nvPr/>
        </p:nvSpPr>
        <p:spPr>
          <a:xfrm>
            <a:off x="3851920" y="3074477"/>
            <a:ext cx="3366306" cy="138499"/>
          </a:xfrm>
          <a:prstGeom prst="rect">
            <a:avLst/>
          </a:prstGeom>
          <a:solidFill>
            <a:schemeClr val="bg1"/>
          </a:solidFill>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Jan Feb Mar  Apr  May  Jun Jul  Aug  Sep Oct  Nov  Dec Jan</a:t>
            </a:r>
            <a:endParaRPr kumimoji="0" lang="ru-RU"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4" name="Прямоугольник 33"/>
          <p:cNvSpPr/>
          <p:nvPr/>
        </p:nvSpPr>
        <p:spPr>
          <a:xfrm>
            <a:off x="7137392" y="3838213"/>
            <a:ext cx="1728192" cy="230832"/>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 maximum for Mar (AARI)</a:t>
            </a:r>
            <a:endParaRPr kumimoji="0" lang="ru-RU" sz="9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5" name="Прямоугольник 34"/>
          <p:cNvSpPr/>
          <p:nvPr/>
        </p:nvSpPr>
        <p:spPr>
          <a:xfrm>
            <a:off x="7462026" y="6488668"/>
            <a:ext cx="1213794"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NSIDC]</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7443227" y="614742"/>
            <a:ext cx="1804767" cy="332398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2017 14467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2018 14516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2015 14526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2016 14580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2011 14701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2006 14867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2019 14891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2007 14931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2014 14972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2005 15101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2020 15159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1988 16461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1983 16547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1979 16769</a:t>
            </a:r>
            <a:endParaRPr kumimoji="0" lang="ru-RU"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35506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0C5726-BEBF-4E30-A85D-39D321CBA83E}"/>
              </a:ext>
            </a:extLst>
          </p:cNvPr>
          <p:cNvSpPr>
            <a:spLocks noGrp="1"/>
          </p:cNvSpPr>
          <p:nvPr>
            <p:ph type="sldNum" sz="quarter" idx="12"/>
          </p:nvPr>
        </p:nvSpPr>
        <p:spPr/>
        <p:txBody>
          <a:bodyPr/>
          <a:lstStyle/>
          <a:p>
            <a:fld id="{9259AF2F-52C6-9B46-B8B2-0579234AE62E}" type="slidenum">
              <a:rPr lang="en-US" smtClean="0"/>
              <a:t>2</a:t>
            </a:fld>
            <a:endParaRPr lang="en-US"/>
          </a:p>
        </p:txBody>
      </p:sp>
      <p:pic>
        <p:nvPicPr>
          <p:cNvPr id="6" name="Picture 5">
            <a:extLst>
              <a:ext uri="{FF2B5EF4-FFF2-40B4-BE49-F238E27FC236}">
                <a16:creationId xmlns:a16="http://schemas.microsoft.com/office/drawing/2014/main" id="{B974AB2C-AD8B-42A0-A521-E0DE7812739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2124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BBF37-F613-4A46-BDCA-B2D54D6C63DF}"/>
              </a:ext>
            </a:extLst>
          </p:cNvPr>
          <p:cNvPicPr>
            <a:picLocks noChangeAspect="1"/>
          </p:cNvPicPr>
          <p:nvPr/>
        </p:nvPicPr>
        <p:blipFill>
          <a:blip r:embed="rId2"/>
          <a:stretch>
            <a:fillRect/>
          </a:stretch>
        </p:blipFill>
        <p:spPr>
          <a:xfrm>
            <a:off x="20851" y="834657"/>
            <a:ext cx="6869230" cy="5256584"/>
          </a:xfrm>
          <a:prstGeom prst="rect">
            <a:avLst/>
          </a:prstGeom>
        </p:spPr>
      </p:pic>
      <p:sp>
        <p:nvSpPr>
          <p:cNvPr id="2" name="Заголовок 1"/>
          <p:cNvSpPr>
            <a:spLocks noGrp="1"/>
          </p:cNvSpPr>
          <p:nvPr>
            <p:ph type="title"/>
          </p:nvPr>
        </p:nvSpPr>
        <p:spPr>
          <a:xfrm>
            <a:off x="106684" y="188640"/>
            <a:ext cx="8713788" cy="792162"/>
          </a:xfrm>
        </p:spPr>
        <p:txBody>
          <a:bodyPr/>
          <a:lstStyle/>
          <a:p>
            <a:pPr algn="ctr"/>
            <a:r>
              <a:rPr lang="en-US" sz="2800" dirty="0">
                <a:solidFill>
                  <a:schemeClr val="tx1"/>
                </a:solidFill>
                <a:cs typeface="Arial" panose="020B0604020202020204" pitchFamily="34" charset="0"/>
              </a:rPr>
              <a:t>Seasonal NH ice extent variability: 1978 - 2020</a:t>
            </a:r>
            <a:endParaRPr lang="ru-RU" sz="2800" dirty="0">
              <a:solidFill>
                <a:schemeClr val="tx1"/>
              </a:solidFill>
              <a:cs typeface="Arial" panose="020B0604020202020204" pitchFamily="34" charset="0"/>
            </a:endParaRPr>
          </a:p>
        </p:txBody>
      </p:sp>
      <p:sp>
        <p:nvSpPr>
          <p:cNvPr id="5" name="Прямоугольник 4"/>
          <p:cNvSpPr/>
          <p:nvPr/>
        </p:nvSpPr>
        <p:spPr>
          <a:xfrm>
            <a:off x="107504" y="6451281"/>
            <a:ext cx="1364476" cy="338554"/>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NSIDC]</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Овал 5"/>
          <p:cNvSpPr/>
          <p:nvPr/>
        </p:nvSpPr>
        <p:spPr>
          <a:xfrm>
            <a:off x="467544" y="4221088"/>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Прямоугольник 7"/>
          <p:cNvSpPr/>
          <p:nvPr/>
        </p:nvSpPr>
        <p:spPr>
          <a:xfrm>
            <a:off x="6804248" y="908720"/>
            <a:ext cx="2173901" cy="4801314"/>
          </a:xfrm>
          <a:prstGeom prst="rect">
            <a:avLst/>
          </a:prstGeom>
          <a:solidFill>
            <a:schemeClr val="bg1"/>
          </a:solidFill>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Pct val="121000"/>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Seasonal patterns of daily ice extent allows to analysis seasonal variability of ice extent</a:t>
            </a:r>
          </a:p>
          <a:p>
            <a:pPr marL="285750" marR="0" lvl="0" indent="-285750" algn="l" defTabSz="914400" rtl="0" eaLnBrk="0" fontAlgn="base" latinLnBrk="0" hangingPunct="0">
              <a:lnSpc>
                <a:spcPct val="100000"/>
              </a:lnSpc>
              <a:spcBef>
                <a:spcPct val="0"/>
              </a:spcBef>
              <a:spcAft>
                <a:spcPct val="0"/>
              </a:spcAft>
              <a:buClr>
                <a:srgbClr val="FF0000"/>
              </a:buClr>
              <a:buSzPct val="121000"/>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Both winter maximums and summer minimums continue to  diminish</a:t>
            </a:r>
          </a:p>
          <a:p>
            <a:pPr marL="285750" marR="0" lvl="0" indent="-285750" algn="l" defTabSz="914400" rtl="0" eaLnBrk="0" fontAlgn="base" latinLnBrk="0" hangingPunct="0">
              <a:lnSpc>
                <a:spcPct val="100000"/>
              </a:lnSpc>
              <a:spcBef>
                <a:spcPct val="0"/>
              </a:spcBef>
              <a:spcAft>
                <a:spcPct val="0"/>
              </a:spcAft>
              <a:buClr>
                <a:srgbClr val="FF0000"/>
              </a:buClr>
              <a:buSzPct val="121000"/>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Though, significant interannual variability of ice extent occurs</a:t>
            </a:r>
          </a:p>
        </p:txBody>
      </p:sp>
      <p:sp>
        <p:nvSpPr>
          <p:cNvPr id="9" name="Овал 8"/>
          <p:cNvSpPr/>
          <p:nvPr/>
        </p:nvSpPr>
        <p:spPr>
          <a:xfrm>
            <a:off x="539552" y="1988840"/>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BBFE0E-3C02-4992-833A-5345C3E93815}"/>
              </a:ext>
            </a:extLst>
          </p:cNvPr>
          <p:cNvPicPr>
            <a:picLocks noChangeAspect="1"/>
          </p:cNvPicPr>
          <p:nvPr/>
        </p:nvPicPr>
        <p:blipFill>
          <a:blip r:embed="rId2"/>
          <a:stretch>
            <a:fillRect/>
          </a:stretch>
        </p:blipFill>
        <p:spPr>
          <a:xfrm>
            <a:off x="5764696" y="3480381"/>
            <a:ext cx="2952908" cy="3024841"/>
          </a:xfrm>
          <a:prstGeom prst="rect">
            <a:avLst/>
          </a:prstGeom>
        </p:spPr>
      </p:pic>
      <p:pic>
        <p:nvPicPr>
          <p:cNvPr id="8" name="Picture 7">
            <a:extLst>
              <a:ext uri="{FF2B5EF4-FFF2-40B4-BE49-F238E27FC236}">
                <a16:creationId xmlns:a16="http://schemas.microsoft.com/office/drawing/2014/main" id="{CFAA7C50-B969-4A7E-9210-698707C9AC9B}"/>
              </a:ext>
            </a:extLst>
          </p:cNvPr>
          <p:cNvPicPr>
            <a:picLocks noChangeAspect="1"/>
          </p:cNvPicPr>
          <p:nvPr/>
        </p:nvPicPr>
        <p:blipFill>
          <a:blip r:embed="rId3"/>
          <a:stretch>
            <a:fillRect/>
          </a:stretch>
        </p:blipFill>
        <p:spPr>
          <a:xfrm>
            <a:off x="5757583" y="417579"/>
            <a:ext cx="2952908" cy="3024841"/>
          </a:xfrm>
          <a:prstGeom prst="rect">
            <a:avLst/>
          </a:prstGeom>
        </p:spPr>
      </p:pic>
      <p:pic>
        <p:nvPicPr>
          <p:cNvPr id="7" name="Picture 6">
            <a:extLst>
              <a:ext uri="{FF2B5EF4-FFF2-40B4-BE49-F238E27FC236}">
                <a16:creationId xmlns:a16="http://schemas.microsoft.com/office/drawing/2014/main" id="{E56D84EF-CBFA-4549-A192-389A1377E67F}"/>
              </a:ext>
            </a:extLst>
          </p:cNvPr>
          <p:cNvPicPr>
            <a:picLocks noChangeAspect="1"/>
          </p:cNvPicPr>
          <p:nvPr/>
        </p:nvPicPr>
        <p:blipFill>
          <a:blip r:embed="rId4"/>
          <a:stretch>
            <a:fillRect/>
          </a:stretch>
        </p:blipFill>
        <p:spPr>
          <a:xfrm>
            <a:off x="2803703" y="3471123"/>
            <a:ext cx="2952908" cy="3024841"/>
          </a:xfrm>
          <a:prstGeom prst="rect">
            <a:avLst/>
          </a:prstGeom>
        </p:spPr>
      </p:pic>
      <p:pic>
        <p:nvPicPr>
          <p:cNvPr id="6" name="Picture 5">
            <a:extLst>
              <a:ext uri="{FF2B5EF4-FFF2-40B4-BE49-F238E27FC236}">
                <a16:creationId xmlns:a16="http://schemas.microsoft.com/office/drawing/2014/main" id="{8B945E82-2D70-43A4-BEDB-CE4D04FD4FF9}"/>
              </a:ext>
            </a:extLst>
          </p:cNvPr>
          <p:cNvPicPr>
            <a:picLocks noChangeAspect="1"/>
          </p:cNvPicPr>
          <p:nvPr/>
        </p:nvPicPr>
        <p:blipFill>
          <a:blip r:embed="rId5"/>
          <a:stretch>
            <a:fillRect/>
          </a:stretch>
        </p:blipFill>
        <p:spPr>
          <a:xfrm>
            <a:off x="2803703" y="408320"/>
            <a:ext cx="2952908" cy="3024841"/>
          </a:xfrm>
          <a:prstGeom prst="rect">
            <a:avLst/>
          </a:prstGeom>
        </p:spPr>
      </p:pic>
      <p:pic>
        <p:nvPicPr>
          <p:cNvPr id="4" name="Picture 3">
            <a:extLst>
              <a:ext uri="{FF2B5EF4-FFF2-40B4-BE49-F238E27FC236}">
                <a16:creationId xmlns:a16="http://schemas.microsoft.com/office/drawing/2014/main" id="{4F168F83-454C-49C1-9B24-D9844A36DC36}"/>
              </a:ext>
            </a:extLst>
          </p:cNvPr>
          <p:cNvPicPr>
            <a:picLocks noChangeAspect="1"/>
          </p:cNvPicPr>
          <p:nvPr/>
        </p:nvPicPr>
        <p:blipFill>
          <a:blip r:embed="rId6"/>
          <a:stretch>
            <a:fillRect/>
          </a:stretch>
        </p:blipFill>
        <p:spPr>
          <a:xfrm>
            <a:off x="-9573" y="3444363"/>
            <a:ext cx="2952908" cy="3024841"/>
          </a:xfrm>
          <a:prstGeom prst="rect">
            <a:avLst/>
          </a:prstGeom>
        </p:spPr>
      </p:pic>
      <p:pic>
        <p:nvPicPr>
          <p:cNvPr id="3" name="Picture 2">
            <a:extLst>
              <a:ext uri="{FF2B5EF4-FFF2-40B4-BE49-F238E27FC236}">
                <a16:creationId xmlns:a16="http://schemas.microsoft.com/office/drawing/2014/main" id="{58B29A25-EA36-4F42-B720-B1A4213DA2F6}"/>
              </a:ext>
            </a:extLst>
          </p:cNvPr>
          <p:cNvPicPr>
            <a:picLocks noChangeAspect="1"/>
          </p:cNvPicPr>
          <p:nvPr/>
        </p:nvPicPr>
        <p:blipFill>
          <a:blip r:embed="rId7"/>
          <a:stretch>
            <a:fillRect/>
          </a:stretch>
        </p:blipFill>
        <p:spPr>
          <a:xfrm>
            <a:off x="-6015" y="406678"/>
            <a:ext cx="2934465" cy="3005949"/>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NDJ 2019/2020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07504" y="6453336"/>
            <a:ext cx="6443110"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Blended </a:t>
            </a:r>
            <a:r>
              <a:rPr kumimoji="0" lang="en-US" sz="12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AARI/CIS/NIC (JCOMM)</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ice charts; ice edge – nearest 5days, reference period: 1999-2018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Прямоугольник 12"/>
          <p:cNvSpPr/>
          <p:nvPr/>
        </p:nvSpPr>
        <p:spPr>
          <a:xfrm>
            <a:off x="6692009" y="3267013"/>
            <a:ext cx="1090363"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13-16 Jan</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Прямоугольник 4"/>
          <p:cNvSpPr/>
          <p:nvPr/>
        </p:nvSpPr>
        <p:spPr>
          <a:xfrm>
            <a:off x="892873" y="3259721"/>
            <a:ext cx="1160189"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18-21 Nov</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Прямоугольник 16"/>
          <p:cNvSpPr/>
          <p:nvPr/>
        </p:nvSpPr>
        <p:spPr>
          <a:xfrm>
            <a:off x="3742164" y="3275692"/>
            <a:ext cx="1133644"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16-19 Dec</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 name="Овал 20"/>
          <p:cNvSpPr/>
          <p:nvPr/>
        </p:nvSpPr>
        <p:spPr>
          <a:xfrm>
            <a:off x="7964264" y="65340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2" name="Овал 21"/>
          <p:cNvSpPr/>
          <p:nvPr/>
        </p:nvSpPr>
        <p:spPr>
          <a:xfrm>
            <a:off x="4501142" y="204951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3" name="Овал 22"/>
          <p:cNvSpPr/>
          <p:nvPr/>
        </p:nvSpPr>
        <p:spPr>
          <a:xfrm>
            <a:off x="7466502" y="20314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4" name="Овал 23"/>
          <p:cNvSpPr/>
          <p:nvPr/>
        </p:nvSpPr>
        <p:spPr>
          <a:xfrm>
            <a:off x="1299355" y="90872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5" name="Овал 24"/>
          <p:cNvSpPr/>
          <p:nvPr/>
        </p:nvSpPr>
        <p:spPr>
          <a:xfrm>
            <a:off x="4068852" y="76470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8" name="Овал 27"/>
          <p:cNvSpPr/>
          <p:nvPr/>
        </p:nvSpPr>
        <p:spPr>
          <a:xfrm>
            <a:off x="762989" y="498354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9" name="Овал 28"/>
          <p:cNvSpPr/>
          <p:nvPr/>
        </p:nvSpPr>
        <p:spPr>
          <a:xfrm rot="3082619">
            <a:off x="7057518" y="4377358"/>
            <a:ext cx="1080486" cy="415080"/>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7" name="Овал 23">
            <a:extLst>
              <a:ext uri="{FF2B5EF4-FFF2-40B4-BE49-F238E27FC236}">
                <a16:creationId xmlns:a16="http://schemas.microsoft.com/office/drawing/2014/main" id="{3F604AFD-5863-4CA6-8851-D2232F00DEFB}"/>
              </a:ext>
            </a:extLst>
          </p:cNvPr>
          <p:cNvSpPr/>
          <p:nvPr/>
        </p:nvSpPr>
        <p:spPr>
          <a:xfrm>
            <a:off x="1299354" y="399184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0" name="Овал 23">
            <a:extLst>
              <a:ext uri="{FF2B5EF4-FFF2-40B4-BE49-F238E27FC236}">
                <a16:creationId xmlns:a16="http://schemas.microsoft.com/office/drawing/2014/main" id="{80A1FEC8-FF71-48BF-81A6-50C1928F4E71}"/>
              </a:ext>
            </a:extLst>
          </p:cNvPr>
          <p:cNvSpPr/>
          <p:nvPr/>
        </p:nvSpPr>
        <p:spPr>
          <a:xfrm>
            <a:off x="1936709" y="4970561"/>
            <a:ext cx="403043" cy="39950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1" name="Овал 23">
            <a:extLst>
              <a:ext uri="{FF2B5EF4-FFF2-40B4-BE49-F238E27FC236}">
                <a16:creationId xmlns:a16="http://schemas.microsoft.com/office/drawing/2014/main" id="{9FC3B758-A747-4E12-A762-AB21813B9A4C}"/>
              </a:ext>
            </a:extLst>
          </p:cNvPr>
          <p:cNvSpPr/>
          <p:nvPr/>
        </p:nvSpPr>
        <p:spPr>
          <a:xfrm>
            <a:off x="4136589" y="39657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2" name="Овал 21">
            <a:extLst>
              <a:ext uri="{FF2B5EF4-FFF2-40B4-BE49-F238E27FC236}">
                <a16:creationId xmlns:a16="http://schemas.microsoft.com/office/drawing/2014/main" id="{E51B1E2B-595D-4929-A5D0-CC443BCB9630}"/>
              </a:ext>
            </a:extLst>
          </p:cNvPr>
          <p:cNvSpPr/>
          <p:nvPr/>
        </p:nvSpPr>
        <p:spPr>
          <a:xfrm>
            <a:off x="4427874" y="50413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3" name="Овал 24">
            <a:extLst>
              <a:ext uri="{FF2B5EF4-FFF2-40B4-BE49-F238E27FC236}">
                <a16:creationId xmlns:a16="http://schemas.microsoft.com/office/drawing/2014/main" id="{FA9573A6-8D01-49FE-88AE-1C9F56A6A35B}"/>
              </a:ext>
            </a:extLst>
          </p:cNvPr>
          <p:cNvSpPr/>
          <p:nvPr/>
        </p:nvSpPr>
        <p:spPr>
          <a:xfrm>
            <a:off x="7079255" y="73369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4" name="Овал 21">
            <a:extLst>
              <a:ext uri="{FF2B5EF4-FFF2-40B4-BE49-F238E27FC236}">
                <a16:creationId xmlns:a16="http://schemas.microsoft.com/office/drawing/2014/main" id="{E8DE0024-3F16-4193-AA5E-A0AC165D5E4B}"/>
              </a:ext>
            </a:extLst>
          </p:cNvPr>
          <p:cNvSpPr/>
          <p:nvPr/>
        </p:nvSpPr>
        <p:spPr>
          <a:xfrm>
            <a:off x="3961093" y="2234497"/>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5" name="Овал 21">
            <a:extLst>
              <a:ext uri="{FF2B5EF4-FFF2-40B4-BE49-F238E27FC236}">
                <a16:creationId xmlns:a16="http://schemas.microsoft.com/office/drawing/2014/main" id="{40762617-7602-479A-AE43-C92517957B12}"/>
              </a:ext>
            </a:extLst>
          </p:cNvPr>
          <p:cNvSpPr/>
          <p:nvPr/>
        </p:nvSpPr>
        <p:spPr>
          <a:xfrm>
            <a:off x="3868351" y="539992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6" name="Овал 22">
            <a:extLst>
              <a:ext uri="{FF2B5EF4-FFF2-40B4-BE49-F238E27FC236}">
                <a16:creationId xmlns:a16="http://schemas.microsoft.com/office/drawing/2014/main" id="{8ABD8CB3-A79D-4B73-9D0E-CA619CFCA44B}"/>
              </a:ext>
            </a:extLst>
          </p:cNvPr>
          <p:cNvSpPr/>
          <p:nvPr/>
        </p:nvSpPr>
        <p:spPr>
          <a:xfrm>
            <a:off x="7366888" y="514953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Tree>
    <p:extLst>
      <p:ext uri="{BB962C8B-B14F-4D97-AF65-F5344CB8AC3E}">
        <p14:creationId xmlns:p14="http://schemas.microsoft.com/office/powerpoint/2010/main" val="66704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B85924-8069-4D20-9E39-ADB924005BC9}"/>
              </a:ext>
            </a:extLst>
          </p:cNvPr>
          <p:cNvPicPr>
            <a:picLocks noChangeAspect="1"/>
          </p:cNvPicPr>
          <p:nvPr/>
        </p:nvPicPr>
        <p:blipFill>
          <a:blip r:embed="rId3"/>
          <a:stretch>
            <a:fillRect/>
          </a:stretch>
        </p:blipFill>
        <p:spPr>
          <a:xfrm>
            <a:off x="5792396" y="3512348"/>
            <a:ext cx="2952908" cy="3024841"/>
          </a:xfrm>
          <a:prstGeom prst="rect">
            <a:avLst/>
          </a:prstGeom>
        </p:spPr>
      </p:pic>
      <p:pic>
        <p:nvPicPr>
          <p:cNvPr id="8" name="Picture 7">
            <a:extLst>
              <a:ext uri="{FF2B5EF4-FFF2-40B4-BE49-F238E27FC236}">
                <a16:creationId xmlns:a16="http://schemas.microsoft.com/office/drawing/2014/main" id="{47A10DBC-538C-4B32-A391-BEA476E5FF04}"/>
              </a:ext>
            </a:extLst>
          </p:cNvPr>
          <p:cNvPicPr>
            <a:picLocks noChangeAspect="1"/>
          </p:cNvPicPr>
          <p:nvPr/>
        </p:nvPicPr>
        <p:blipFill>
          <a:blip r:embed="rId4"/>
          <a:stretch>
            <a:fillRect/>
          </a:stretch>
        </p:blipFill>
        <p:spPr>
          <a:xfrm>
            <a:off x="5805777" y="410354"/>
            <a:ext cx="2952908" cy="3024841"/>
          </a:xfrm>
          <a:prstGeom prst="rect">
            <a:avLst/>
          </a:prstGeom>
        </p:spPr>
      </p:pic>
      <p:pic>
        <p:nvPicPr>
          <p:cNvPr id="7" name="Picture 6">
            <a:extLst>
              <a:ext uri="{FF2B5EF4-FFF2-40B4-BE49-F238E27FC236}">
                <a16:creationId xmlns:a16="http://schemas.microsoft.com/office/drawing/2014/main" id="{63C99994-B0AB-4180-91CA-BE553F703EC5}"/>
              </a:ext>
            </a:extLst>
          </p:cNvPr>
          <p:cNvPicPr>
            <a:picLocks noChangeAspect="1"/>
          </p:cNvPicPr>
          <p:nvPr/>
        </p:nvPicPr>
        <p:blipFill>
          <a:blip r:embed="rId5"/>
          <a:stretch>
            <a:fillRect/>
          </a:stretch>
        </p:blipFill>
        <p:spPr>
          <a:xfrm>
            <a:off x="2857416" y="3501956"/>
            <a:ext cx="2952908" cy="3024841"/>
          </a:xfrm>
          <a:prstGeom prst="rect">
            <a:avLst/>
          </a:prstGeom>
        </p:spPr>
      </p:pic>
      <p:pic>
        <p:nvPicPr>
          <p:cNvPr id="6" name="Picture 5">
            <a:extLst>
              <a:ext uri="{FF2B5EF4-FFF2-40B4-BE49-F238E27FC236}">
                <a16:creationId xmlns:a16="http://schemas.microsoft.com/office/drawing/2014/main" id="{FE290357-CC68-4844-BB8C-185AC123E590}"/>
              </a:ext>
            </a:extLst>
          </p:cNvPr>
          <p:cNvPicPr>
            <a:picLocks noChangeAspect="1"/>
          </p:cNvPicPr>
          <p:nvPr/>
        </p:nvPicPr>
        <p:blipFill>
          <a:blip r:embed="rId6"/>
          <a:stretch>
            <a:fillRect/>
          </a:stretch>
        </p:blipFill>
        <p:spPr>
          <a:xfrm>
            <a:off x="2854104" y="398422"/>
            <a:ext cx="2952908" cy="3024841"/>
          </a:xfrm>
          <a:prstGeom prst="rect">
            <a:avLst/>
          </a:prstGeom>
        </p:spPr>
      </p:pic>
      <p:pic>
        <p:nvPicPr>
          <p:cNvPr id="4" name="Picture 3">
            <a:extLst>
              <a:ext uri="{FF2B5EF4-FFF2-40B4-BE49-F238E27FC236}">
                <a16:creationId xmlns:a16="http://schemas.microsoft.com/office/drawing/2014/main" id="{0A5A3370-E66D-4465-B9F4-5E9CC3FDD340}"/>
              </a:ext>
            </a:extLst>
          </p:cNvPr>
          <p:cNvPicPr>
            <a:picLocks noChangeAspect="1"/>
          </p:cNvPicPr>
          <p:nvPr/>
        </p:nvPicPr>
        <p:blipFill>
          <a:blip r:embed="rId7"/>
          <a:stretch>
            <a:fillRect/>
          </a:stretch>
        </p:blipFill>
        <p:spPr>
          <a:xfrm>
            <a:off x="57642" y="3491564"/>
            <a:ext cx="2952908" cy="3024841"/>
          </a:xfrm>
          <a:prstGeom prst="rect">
            <a:avLst/>
          </a:prstGeom>
        </p:spPr>
      </p:pic>
      <p:pic>
        <p:nvPicPr>
          <p:cNvPr id="3" name="Picture 2">
            <a:extLst>
              <a:ext uri="{FF2B5EF4-FFF2-40B4-BE49-F238E27FC236}">
                <a16:creationId xmlns:a16="http://schemas.microsoft.com/office/drawing/2014/main" id="{8363E47C-B9D9-4A13-8936-2E14D069DBE4}"/>
              </a:ext>
            </a:extLst>
          </p:cNvPr>
          <p:cNvPicPr>
            <a:picLocks noChangeAspect="1"/>
          </p:cNvPicPr>
          <p:nvPr/>
        </p:nvPicPr>
        <p:blipFill>
          <a:blip r:embed="rId8"/>
          <a:stretch>
            <a:fillRect/>
          </a:stretch>
        </p:blipFill>
        <p:spPr>
          <a:xfrm>
            <a:off x="57642" y="406309"/>
            <a:ext cx="2952908" cy="3024841"/>
          </a:xfrm>
          <a:prstGeom prst="rect">
            <a:avLst/>
          </a:prstGeom>
        </p:spPr>
      </p:pic>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latin typeface="Calibri" panose="020F0502020204030204" pitchFamily="34" charset="0"/>
                <a:cs typeface="Calibri" panose="020F0502020204030204" pitchFamily="34" charset="0"/>
              </a:rPr>
              <a:t>FMA 2020 Arctic sea ice – concentration and stage of development</a:t>
            </a:r>
            <a:endParaRPr lang="ru-RU" sz="18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79512" y="6453336"/>
            <a:ext cx="6478377"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Blended </a:t>
            </a:r>
            <a:r>
              <a:rPr kumimoji="0" lang="en-US" sz="12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AARI/CIS/NIC (JCOMM)</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ice charts; ice edge – nearest 5 days, reference period:  1999-2018</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Прямоугольник 12"/>
          <p:cNvSpPr/>
          <p:nvPr/>
        </p:nvSpPr>
        <p:spPr>
          <a:xfrm>
            <a:off x="6728028" y="3284984"/>
            <a:ext cx="1120820"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13-17 Apr</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Прямоугольник 9"/>
          <p:cNvSpPr/>
          <p:nvPr/>
        </p:nvSpPr>
        <p:spPr>
          <a:xfrm>
            <a:off x="3770764" y="3260228"/>
            <a:ext cx="1173719"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16-19 Mar</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Прямоугольник 4"/>
          <p:cNvSpPr/>
          <p:nvPr/>
        </p:nvSpPr>
        <p:spPr>
          <a:xfrm>
            <a:off x="892873" y="3259721"/>
            <a:ext cx="1117422" cy="369332"/>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17-21 Feb</a:t>
            </a:r>
            <a:endParaRPr kumimoji="0" lang="ru-RU"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Овал 13"/>
          <p:cNvSpPr/>
          <p:nvPr/>
        </p:nvSpPr>
        <p:spPr>
          <a:xfrm>
            <a:off x="7422625" y="522920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15" name="Овал 14"/>
          <p:cNvSpPr/>
          <p:nvPr/>
        </p:nvSpPr>
        <p:spPr>
          <a:xfrm>
            <a:off x="7942912"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16" name="Овал 15"/>
          <p:cNvSpPr/>
          <p:nvPr/>
        </p:nvSpPr>
        <p:spPr>
          <a:xfrm>
            <a:off x="5108910"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18" name="Овал 17"/>
          <p:cNvSpPr/>
          <p:nvPr/>
        </p:nvSpPr>
        <p:spPr>
          <a:xfrm>
            <a:off x="1209070" y="69269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19" name="Овал 18"/>
          <p:cNvSpPr/>
          <p:nvPr/>
        </p:nvSpPr>
        <p:spPr>
          <a:xfrm>
            <a:off x="2160611" y="61971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1" name="Овал 20"/>
          <p:cNvSpPr/>
          <p:nvPr/>
        </p:nvSpPr>
        <p:spPr>
          <a:xfrm rot="19579790">
            <a:off x="1707873" y="409984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2" name="Овал 21"/>
          <p:cNvSpPr/>
          <p:nvPr/>
        </p:nvSpPr>
        <p:spPr>
          <a:xfrm>
            <a:off x="7478803" y="213285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3" name="Овал 22"/>
          <p:cNvSpPr/>
          <p:nvPr/>
        </p:nvSpPr>
        <p:spPr>
          <a:xfrm rot="19484124">
            <a:off x="4137624" y="2228891"/>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29" name="Овал 20">
            <a:extLst>
              <a:ext uri="{FF2B5EF4-FFF2-40B4-BE49-F238E27FC236}">
                <a16:creationId xmlns:a16="http://schemas.microsoft.com/office/drawing/2014/main" id="{D0450551-73FB-436C-83F1-D29ED792C14C}"/>
              </a:ext>
            </a:extLst>
          </p:cNvPr>
          <p:cNvSpPr/>
          <p:nvPr/>
        </p:nvSpPr>
        <p:spPr>
          <a:xfrm rot="19579790">
            <a:off x="4574262" y="4129203"/>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0" name="Овал 22">
            <a:extLst>
              <a:ext uri="{FF2B5EF4-FFF2-40B4-BE49-F238E27FC236}">
                <a16:creationId xmlns:a16="http://schemas.microsoft.com/office/drawing/2014/main" id="{173E5419-90A7-46DC-BE89-8E0337F5836A}"/>
              </a:ext>
            </a:extLst>
          </p:cNvPr>
          <p:cNvSpPr/>
          <p:nvPr/>
        </p:nvSpPr>
        <p:spPr>
          <a:xfrm rot="19484124">
            <a:off x="1383315" y="2279193"/>
            <a:ext cx="746187" cy="3389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3" name="Овал 20">
            <a:extLst>
              <a:ext uri="{FF2B5EF4-FFF2-40B4-BE49-F238E27FC236}">
                <a16:creationId xmlns:a16="http://schemas.microsoft.com/office/drawing/2014/main" id="{62309FBF-8783-45FD-A0A2-93FF8F6FAC2D}"/>
              </a:ext>
            </a:extLst>
          </p:cNvPr>
          <p:cNvSpPr/>
          <p:nvPr/>
        </p:nvSpPr>
        <p:spPr>
          <a:xfrm rot="19579790">
            <a:off x="7552278" y="4155996"/>
            <a:ext cx="397348" cy="114268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4" name="Овал 15">
            <a:extLst>
              <a:ext uri="{FF2B5EF4-FFF2-40B4-BE49-F238E27FC236}">
                <a16:creationId xmlns:a16="http://schemas.microsoft.com/office/drawing/2014/main" id="{60CD6569-1A1B-4C13-8304-994F7C911D38}"/>
              </a:ext>
            </a:extLst>
          </p:cNvPr>
          <p:cNvSpPr/>
          <p:nvPr/>
        </p:nvSpPr>
        <p:spPr>
          <a:xfrm>
            <a:off x="7017060" y="372062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
        <p:nvSpPr>
          <p:cNvPr id="35" name="Овал 15">
            <a:extLst>
              <a:ext uri="{FF2B5EF4-FFF2-40B4-BE49-F238E27FC236}">
                <a16:creationId xmlns:a16="http://schemas.microsoft.com/office/drawing/2014/main" id="{4DAC72A6-FCED-4E68-8B9C-FBF0CBE34D80}"/>
              </a:ext>
            </a:extLst>
          </p:cNvPr>
          <p:cNvSpPr/>
          <p:nvPr/>
        </p:nvSpPr>
        <p:spPr>
          <a:xfrm>
            <a:off x="6048217" y="575491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400" b="1" i="0" u="none" strike="noStrike" kern="1200" cap="none" spc="0" normalizeH="0" baseline="0" noProof="0">
              <a:ln>
                <a:noFill/>
              </a:ln>
              <a:solidFill>
                <a:srgbClr val="FFFFFF"/>
              </a:solidFill>
              <a:effectLst/>
              <a:uLnTx/>
              <a:uFillTx/>
              <a:latin typeface="Arial Narrow"/>
              <a:ea typeface="+mn-ea"/>
              <a:cs typeface="+mn-cs"/>
            </a:endParaRPr>
          </a:p>
        </p:txBody>
      </p:sp>
    </p:spTree>
    <p:extLst>
      <p:ext uri="{BB962C8B-B14F-4D97-AF65-F5344CB8AC3E}">
        <p14:creationId xmlns:p14="http://schemas.microsoft.com/office/powerpoint/2010/main" val="3949373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29208" y="44624"/>
            <a:ext cx="90364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itchFamily="34" charset="0"/>
                <a:ea typeface="+mj-ea"/>
                <a:cs typeface="Arial" panose="020B0604020202020204" pitchFamily="34" charset="0"/>
              </a:rPr>
              <a:t>Sea ice fast ice maximum thickness values and anomalies by end of April/Mar 2019 (stations</a:t>
            </a:r>
            <a:r>
              <a:rPr kumimoji="0" lang="en-US" sz="2400" b="1" i="0" u="none" strike="noStrike" kern="0" cap="none" spc="0" normalizeH="0" baseline="0" noProof="0" dirty="0">
                <a:ln>
                  <a:noFill/>
                </a:ln>
                <a:solidFill>
                  <a:srgbClr val="000000"/>
                </a:solidFill>
                <a:effectLst/>
                <a:uLnTx/>
                <a:uFillTx/>
                <a:latin typeface="Arial" pitchFamily="34" charset="0"/>
                <a:ea typeface="+mj-ea"/>
                <a:cs typeface="Arial" panose="020B0604020202020204" pitchFamily="34" charset="0"/>
              </a:rPr>
              <a:t>)</a:t>
            </a:r>
            <a:endParaRPr kumimoji="0" lang="ru-RU" sz="2400" b="1" i="0" u="none" strike="noStrike" kern="0" cap="none" spc="0" normalizeH="0" baseline="0" noProof="0" dirty="0">
              <a:ln>
                <a:noFill/>
              </a:ln>
              <a:solidFill>
                <a:srgbClr val="000000"/>
              </a:solidFill>
              <a:effectLst/>
              <a:uLnTx/>
              <a:uFillTx/>
              <a:latin typeface="Arial" pitchFamily="34" charset="0"/>
              <a:ea typeface="+mj-ea"/>
              <a:cs typeface="Arial" panose="020B0604020202020204" pitchFamily="34" charset="0"/>
            </a:endParaRPr>
          </a:p>
        </p:txBody>
      </p:sp>
      <p:sp>
        <p:nvSpPr>
          <p:cNvPr id="6" name="Прямоугольник 5"/>
          <p:cNvSpPr/>
          <p:nvPr/>
        </p:nvSpPr>
        <p:spPr>
          <a:xfrm>
            <a:off x="5033264" y="1153875"/>
            <a:ext cx="3888432"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WMO stations used: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Russia: 12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Varandey</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Amderma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Belyi,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Dikson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Sterlegova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Cheluskin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Tiksi,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Kotelnyi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Sannikova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Ayon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Valkarkay</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8" name="Прямоугольник 7"/>
          <p:cNvSpPr/>
          <p:nvPr/>
        </p:nvSpPr>
        <p:spPr>
          <a:xfrm>
            <a:off x="126225" y="5720462"/>
            <a:ext cx="1237647"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Ref [1989-2019]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Прямоугольник 8"/>
          <p:cNvSpPr/>
          <p:nvPr/>
        </p:nvSpPr>
        <p:spPr>
          <a:xfrm>
            <a:off x="8182391" y="5828184"/>
            <a:ext cx="739305" cy="338554"/>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Прямоугольник 1"/>
          <p:cNvSpPr/>
          <p:nvPr/>
        </p:nvSpPr>
        <p:spPr>
          <a:xfrm>
            <a:off x="4909603" y="2498688"/>
            <a:ext cx="4032448" cy="2308324"/>
          </a:xfrm>
          <a:prstGeom prst="rect">
            <a:avLst/>
          </a:prstGeom>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Observed maximum winter ice thicknesses significantly less than normal (for the last 30 years)  for Kara Sea (up to -50 cm, which is opposite to 2019) and slightly less than normal for Eastern Siberian Sea </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Slightly thicker ice observed in Laptev  Sea </a:t>
            </a:r>
          </a:p>
        </p:txBody>
      </p:sp>
      <p:pic>
        <p:nvPicPr>
          <p:cNvPr id="3" name="Picture 2">
            <a:extLst>
              <a:ext uri="{FF2B5EF4-FFF2-40B4-BE49-F238E27FC236}">
                <a16:creationId xmlns:a16="http://schemas.microsoft.com/office/drawing/2014/main" id="{E56E755F-C02E-42AD-891B-1507D8AEFB42}"/>
              </a:ext>
            </a:extLst>
          </p:cNvPr>
          <p:cNvPicPr>
            <a:picLocks noChangeAspect="1"/>
          </p:cNvPicPr>
          <p:nvPr/>
        </p:nvPicPr>
        <p:blipFill>
          <a:blip r:embed="rId2"/>
          <a:stretch>
            <a:fillRect/>
          </a:stretch>
        </p:blipFill>
        <p:spPr>
          <a:xfrm>
            <a:off x="142099" y="965046"/>
            <a:ext cx="4702893" cy="4464496"/>
          </a:xfrm>
          <a:prstGeom prst="rect">
            <a:avLst/>
          </a:prstGeom>
        </p:spPr>
      </p:pic>
    </p:spTree>
    <p:extLst>
      <p:ext uri="{BB962C8B-B14F-4D97-AF65-F5344CB8AC3E}">
        <p14:creationId xmlns:p14="http://schemas.microsoft.com/office/powerpoint/2010/main" val="348311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CFD7B-9A06-42A9-83E5-F52D44DD1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598" y="366586"/>
            <a:ext cx="3879015" cy="3278438"/>
          </a:xfrm>
          <a:prstGeom prst="rect">
            <a:avLst/>
          </a:prstGeom>
        </p:spPr>
      </p:pic>
      <p:pic>
        <p:nvPicPr>
          <p:cNvPr id="1128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11" y="48697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2275" y="3378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688" y="339159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337924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01" y="338721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767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108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7604"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83" y="1863596"/>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7410" y="416578"/>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9538" y="431873"/>
            <a:ext cx="1478776" cy="155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7624" y="44552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6509" y="487471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9912" y="486916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a:cxnSpLocks/>
          </p:cNvCxnSpPr>
          <p:nvPr/>
        </p:nvCxnSpPr>
        <p:spPr>
          <a:xfrm flipV="1">
            <a:off x="6514735" y="1699427"/>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330207" y="2016756"/>
            <a:ext cx="63991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D2D8A">
                    <a:lumMod val="75000"/>
                  </a:srgbClr>
                </a:solidFill>
                <a:effectLst/>
                <a:uLnTx/>
                <a:uFillTx/>
                <a:latin typeface="Arial" pitchFamily="34" charset="0"/>
                <a:ea typeface="+mn-ea"/>
                <a:cs typeface="Arial" panose="020B0604020202020204" pitchFamily="34" charset="0"/>
              </a:rPr>
              <a:t>2020</a:t>
            </a:r>
            <a:endParaRPr kumimoji="0" lang="ru-RU"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4" name="Прямоугольник 33"/>
          <p:cNvSpPr/>
          <p:nvPr/>
        </p:nvSpPr>
        <p:spPr>
          <a:xfrm>
            <a:off x="2086223" y="1484784"/>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2019</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5" name="Прямоугольник 34"/>
          <p:cNvSpPr/>
          <p:nvPr/>
        </p:nvSpPr>
        <p:spPr>
          <a:xfrm>
            <a:off x="3380833" y="1484784"/>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2018</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6" name="Прямоугольник 35"/>
          <p:cNvSpPr/>
          <p:nvPr/>
        </p:nvSpPr>
        <p:spPr>
          <a:xfrm>
            <a:off x="4590107" y="1491576"/>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2017</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7" name="Прямоугольник 36"/>
          <p:cNvSpPr/>
          <p:nvPr/>
        </p:nvSpPr>
        <p:spPr>
          <a:xfrm>
            <a:off x="851511" y="2899879"/>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2016</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8" name="Прямоугольник 37"/>
          <p:cNvSpPr/>
          <p:nvPr/>
        </p:nvSpPr>
        <p:spPr>
          <a:xfrm>
            <a:off x="2030845" y="2923997"/>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2015</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39" name="Прямоугольник 38"/>
          <p:cNvSpPr/>
          <p:nvPr/>
        </p:nvSpPr>
        <p:spPr>
          <a:xfrm>
            <a:off x="3350358" y="2954014"/>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2014</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0" name="Прямоугольник 39"/>
          <p:cNvSpPr/>
          <p:nvPr/>
        </p:nvSpPr>
        <p:spPr>
          <a:xfrm>
            <a:off x="4588889" y="2954014"/>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2013</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1" name="Прямоугольник 40"/>
          <p:cNvSpPr/>
          <p:nvPr/>
        </p:nvSpPr>
        <p:spPr>
          <a:xfrm>
            <a:off x="827963" y="4406099"/>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2012</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2" name="Прямоугольник 41"/>
          <p:cNvSpPr/>
          <p:nvPr/>
        </p:nvSpPr>
        <p:spPr>
          <a:xfrm>
            <a:off x="1988672" y="4407290"/>
            <a:ext cx="424022"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2011</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3" name="Прямоугольник 42"/>
          <p:cNvSpPr/>
          <p:nvPr/>
        </p:nvSpPr>
        <p:spPr>
          <a:xfrm>
            <a:off x="3309161" y="4400818"/>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2010</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4" name="Прямоугольник 43"/>
          <p:cNvSpPr/>
          <p:nvPr/>
        </p:nvSpPr>
        <p:spPr>
          <a:xfrm>
            <a:off x="4547692" y="4407290"/>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2009</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5" name="Прямоугольник 44"/>
          <p:cNvSpPr/>
          <p:nvPr/>
        </p:nvSpPr>
        <p:spPr>
          <a:xfrm>
            <a:off x="650822" y="5907543"/>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2008</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7" name="Прямоугольник 46"/>
          <p:cNvSpPr/>
          <p:nvPr/>
        </p:nvSpPr>
        <p:spPr>
          <a:xfrm>
            <a:off x="3203848" y="5919190"/>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2006</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8" name="Прямоугольник 47"/>
          <p:cNvSpPr/>
          <p:nvPr/>
        </p:nvSpPr>
        <p:spPr>
          <a:xfrm>
            <a:off x="4716016" y="5919190"/>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2004</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7" name="Прямоугольник 6"/>
          <p:cNvSpPr/>
          <p:nvPr/>
        </p:nvSpPr>
        <p:spPr>
          <a:xfrm>
            <a:off x="5436096" y="3735030"/>
            <a:ext cx="3528175" cy="2585323"/>
          </a:xfrm>
          <a:prstGeom prst="rect">
            <a:avLst/>
          </a:prstGeom>
          <a:solidFill>
            <a:schemeClr val="bg1"/>
          </a:solidFill>
          <a:ln w="25400">
            <a:solidFill>
              <a:schemeClr val="tx1"/>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Models show Arctic ice volume in 2020 the lowest from Oct 2019 for 2004-2020 with 2</a:t>
            </a:r>
            <a:r>
              <a:rPr kumimoji="0" 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nd</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row in 2016</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present ice extent slightly higher then in 2016 means sea ice thicknesses in winter / spring 2019/2020 are in general lower then in 2019</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Прямоугольник 10"/>
          <p:cNvSpPr/>
          <p:nvPr/>
        </p:nvSpPr>
        <p:spPr>
          <a:xfrm>
            <a:off x="179512" y="6381328"/>
            <a:ext cx="3762735" cy="400110"/>
          </a:xfrm>
          <a:prstGeom prst="rect">
            <a:avLst/>
          </a:prstGeom>
          <a:ln w="25400">
            <a:solidFill>
              <a:schemeClr val="accent2"/>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DMI North Atlantic - Arctic Ocean model HYCOM-CICE - http://ocean.dmi.dk/models/hycom.uk.php</a:t>
            </a:r>
            <a:endParaRPr kumimoji="0" lang="ru-RU" sz="1000" b="0" i="0" u="none" strike="noStrike" kern="1200" cap="none" spc="0" normalizeH="0" baseline="0" noProof="0" dirty="0">
              <a:ln>
                <a:noFill/>
              </a:ln>
              <a:solidFill>
                <a:srgbClr val="2D2D8A">
                  <a:lumMod val="75000"/>
                </a:srgbClr>
              </a:solidFill>
              <a:effectLst/>
              <a:uLnTx/>
              <a:uFillTx/>
              <a:latin typeface="Arial" pitchFamily="34" charset="0"/>
              <a:ea typeface="+mn-ea"/>
              <a:cs typeface="Arial" panose="020B0604020202020204" pitchFamily="34" charset="0"/>
            </a:endParaRPr>
          </a:p>
        </p:txBody>
      </p:sp>
      <p:sp>
        <p:nvSpPr>
          <p:cNvPr id="18" name="Прямоугольник 17"/>
          <p:cNvSpPr/>
          <p:nvPr/>
        </p:nvSpPr>
        <p:spPr>
          <a:xfrm>
            <a:off x="5700109" y="686652"/>
            <a:ext cx="1464179" cy="253916"/>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[Madsen et al, 2015]</a:t>
            </a:r>
            <a:endParaRPr kumimoji="0" lang="ru-RU" sz="10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50" name="Заголовок 1"/>
          <p:cNvSpPr txBox="1">
            <a:spLocks/>
          </p:cNvSpPr>
          <p:nvPr/>
        </p:nvSpPr>
        <p:spPr bwMode="auto">
          <a:xfrm>
            <a:off x="-46484"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Sea ice thickness for 15 Mar 2004…2020 and ice volume</a:t>
            </a:r>
            <a:endParaRPr kumimoji="0" lang="ru-RU"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127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9830" y="4898089"/>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2058615" y="5916851"/>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2007</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3B36619-6300-4FD3-8245-4601038546EB}"/>
              </a:ext>
            </a:extLst>
          </p:cNvPr>
          <p:cNvPicPr>
            <a:picLocks noChangeAspect="1"/>
          </p:cNvPicPr>
          <p:nvPr/>
        </p:nvPicPr>
        <p:blipFill>
          <a:blip r:embed="rId18"/>
          <a:stretch>
            <a:fillRect/>
          </a:stretch>
        </p:blipFill>
        <p:spPr>
          <a:xfrm>
            <a:off x="-109083" y="442431"/>
            <a:ext cx="1478588" cy="1526594"/>
          </a:xfrm>
          <a:prstGeom prst="rect">
            <a:avLst/>
          </a:prstGeom>
        </p:spPr>
      </p:pic>
      <p:sp>
        <p:nvSpPr>
          <p:cNvPr id="49" name="Прямоугольник 33">
            <a:extLst>
              <a:ext uri="{FF2B5EF4-FFF2-40B4-BE49-F238E27FC236}">
                <a16:creationId xmlns:a16="http://schemas.microsoft.com/office/drawing/2014/main" id="{76AB1938-0B18-4647-84A3-8874162B38F4}"/>
              </a:ext>
            </a:extLst>
          </p:cNvPr>
          <p:cNvSpPr/>
          <p:nvPr/>
        </p:nvSpPr>
        <p:spPr>
          <a:xfrm>
            <a:off x="827963" y="1483983"/>
            <a:ext cx="433896" cy="215444"/>
          </a:xfrm>
          <a:prstGeom prst="rect">
            <a:avLst/>
          </a:prstGeom>
          <a:solidFill>
            <a:schemeClr val="bg1"/>
          </a:solidFill>
        </p:spPr>
        <p:txBody>
          <a:bodyPr wrap="none" lIns="0" tIns="0" rIns="36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2020</a:t>
            </a:r>
            <a:endParaRPr kumimoji="0" lang="ru-RU"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46" name="Прямоугольник 45">
            <a:extLst>
              <a:ext uri="{FF2B5EF4-FFF2-40B4-BE49-F238E27FC236}">
                <a16:creationId xmlns:a16="http://schemas.microsoft.com/office/drawing/2014/main" id="{773B0786-41F5-479F-AE18-FF3B98EC3F97}"/>
              </a:ext>
            </a:extLst>
          </p:cNvPr>
          <p:cNvSpPr/>
          <p:nvPr/>
        </p:nvSpPr>
        <p:spPr>
          <a:xfrm>
            <a:off x="7812360" y="6442884"/>
            <a:ext cx="683200" cy="338554"/>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[DMI]</a:t>
            </a:r>
            <a:endParaRPr kumimoji="0" lang="ru-RU"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6969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800C7F-3B88-4190-8C7E-FEE22BFB0396}" type="slidenum">
              <a:rPr kumimoji="0" lang="en-CA"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CA"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Прямоугольник 4"/>
          <p:cNvSpPr/>
          <p:nvPr/>
        </p:nvSpPr>
        <p:spPr>
          <a:xfrm>
            <a:off x="899592" y="1400577"/>
            <a:ext cx="7848872" cy="261610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Black" panose="020B0A04020102020204" pitchFamily="34" charset="0"/>
                <a:cs typeface="Calibri" panose="020F0502020204030204" pitchFamily="34" charset="0"/>
              </a:rPr>
              <a:t>Polar Ocean: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Sea surface temperature</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 and acidification or alkalization of the Arctic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Storms - Wave and swell height</a:t>
            </a:r>
          </a:p>
        </p:txBody>
      </p:sp>
    </p:spTree>
    <p:extLst>
      <p:ext uri="{BB962C8B-B14F-4D97-AF65-F5344CB8AC3E}">
        <p14:creationId xmlns:p14="http://schemas.microsoft.com/office/powerpoint/2010/main" val="242469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79176-AB5B-40BC-A1F7-13200D16560A}"/>
              </a:ext>
            </a:extLst>
          </p:cNvPr>
          <p:cNvPicPr>
            <a:picLocks noChangeAspect="1"/>
          </p:cNvPicPr>
          <p:nvPr/>
        </p:nvPicPr>
        <p:blipFill>
          <a:blip r:embed="rId2"/>
          <a:stretch>
            <a:fillRect/>
          </a:stretch>
        </p:blipFill>
        <p:spPr>
          <a:xfrm>
            <a:off x="286583" y="4293096"/>
            <a:ext cx="2197185" cy="2229616"/>
          </a:xfrm>
          <a:prstGeom prst="rect">
            <a:avLst/>
          </a:prstGeom>
        </p:spPr>
      </p:pic>
      <p:sp>
        <p:nvSpPr>
          <p:cNvPr id="2" name="Заголовок 1"/>
          <p:cNvSpPr>
            <a:spLocks noGrp="1"/>
          </p:cNvSpPr>
          <p:nvPr>
            <p:ph type="title"/>
          </p:nvPr>
        </p:nvSpPr>
        <p:spPr>
          <a:xfrm>
            <a:off x="431540" y="57110"/>
            <a:ext cx="8280920" cy="432048"/>
          </a:xfrm>
        </p:spPr>
        <p:txBody>
          <a:bodyPr/>
          <a:lstStyle/>
          <a:p>
            <a:pPr algn="ctr"/>
            <a:r>
              <a:rPr lang="en-US" sz="2000" dirty="0">
                <a:solidFill>
                  <a:schemeClr val="tx1"/>
                </a:solidFill>
              </a:rPr>
              <a:t>Waves and </a:t>
            </a:r>
            <a:r>
              <a:rPr lang="en-US" sz="2000" dirty="0" err="1">
                <a:solidFill>
                  <a:schemeClr val="tx1"/>
                </a:solidFill>
              </a:rPr>
              <a:t>ph</a:t>
            </a:r>
            <a:r>
              <a:rPr lang="en-US" sz="2000" dirty="0">
                <a:solidFill>
                  <a:schemeClr val="tx1"/>
                </a:solidFill>
              </a:rPr>
              <a:t> in the Arctic Ocean - NDJ 2019-2020, FMA 2020</a:t>
            </a:r>
            <a:endParaRPr lang="ru-RU" sz="2000" dirty="0">
              <a:solidFill>
                <a:schemeClr val="tx1"/>
              </a:solidFill>
            </a:endParaRPr>
          </a:p>
        </p:txBody>
      </p:sp>
      <p:sp>
        <p:nvSpPr>
          <p:cNvPr id="4" name="TextBox 3"/>
          <p:cNvSpPr txBox="1"/>
          <p:nvPr/>
        </p:nvSpPr>
        <p:spPr>
          <a:xfrm>
            <a:off x="5692362" y="646147"/>
            <a:ext cx="3087952" cy="5262979"/>
          </a:xfrm>
          <a:prstGeom prst="rect">
            <a:avLst/>
          </a:prstGeom>
          <a:solidFill>
            <a:schemeClr val="accent6">
              <a:lumMod val="20000"/>
              <a:lumOff val="80000"/>
            </a:schemeClr>
          </a:solidFill>
          <a:ln w="25400">
            <a:solidFill>
              <a:schemeClr val="tx1"/>
            </a:solidFill>
          </a:ln>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Boundary seas of the Arctic Ocean were in general warmer and stormy during winter-spring 2019-2020 with exceptions Svalbard and N Greenland (colder, calmer), Sea of Okhotsk (colder)</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Numerical models show both positive (Arctic Basin, Chukchi Sea) and negative pH (Barents, Kara Sea, Canadian Arctic)  anomalies to the last 20 years, that allows occurrence of both alkalization and acidification processes in the Arctic (no effect to wildlife? </a:t>
            </a:r>
            <a:endParaRPr kumimoji="0" lang="ru-RU" sz="1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TextBox 15">
            <a:extLst>
              <a:ext uri="{FF2B5EF4-FFF2-40B4-BE49-F238E27FC236}">
                <a16:creationId xmlns:a16="http://schemas.microsoft.com/office/drawing/2014/main" id="{0B7572EB-FF0C-4397-9850-6DAEB9BB8BD9}"/>
              </a:ext>
            </a:extLst>
          </p:cNvPr>
          <p:cNvSpPr txBox="1"/>
          <p:nvPr/>
        </p:nvSpPr>
        <p:spPr>
          <a:xfrm>
            <a:off x="-18750" y="6551766"/>
            <a:ext cx="2502518"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pH anomaly 2m SON 2000-2019</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D5A7A354-8766-4A09-81A8-FBBF2B7ACCAD}"/>
              </a:ext>
            </a:extLst>
          </p:cNvPr>
          <p:cNvPicPr>
            <a:picLocks noChangeAspect="1"/>
          </p:cNvPicPr>
          <p:nvPr/>
        </p:nvPicPr>
        <p:blipFill>
          <a:blip r:embed="rId3"/>
          <a:stretch>
            <a:fillRect/>
          </a:stretch>
        </p:blipFill>
        <p:spPr>
          <a:xfrm>
            <a:off x="2915816" y="4365104"/>
            <a:ext cx="2197185" cy="2229616"/>
          </a:xfrm>
          <a:prstGeom prst="rect">
            <a:avLst/>
          </a:prstGeom>
        </p:spPr>
      </p:pic>
      <p:sp>
        <p:nvSpPr>
          <p:cNvPr id="17" name="TextBox 16">
            <a:extLst>
              <a:ext uri="{FF2B5EF4-FFF2-40B4-BE49-F238E27FC236}">
                <a16:creationId xmlns:a16="http://schemas.microsoft.com/office/drawing/2014/main" id="{94F0935C-F9FA-409D-B4D3-D5ACF8BEACCF}"/>
              </a:ext>
            </a:extLst>
          </p:cNvPr>
          <p:cNvSpPr txBox="1"/>
          <p:nvPr/>
        </p:nvSpPr>
        <p:spPr>
          <a:xfrm>
            <a:off x="2573538" y="6525344"/>
            <a:ext cx="2502518"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pH anomaly 2m DJF 2000-2019</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5" name="Picture 24">
            <a:extLst>
              <a:ext uri="{FF2B5EF4-FFF2-40B4-BE49-F238E27FC236}">
                <a16:creationId xmlns:a16="http://schemas.microsoft.com/office/drawing/2014/main" id="{44D0CD14-71FE-4F1F-BA94-3267E2A0FD61}"/>
              </a:ext>
            </a:extLst>
          </p:cNvPr>
          <p:cNvPicPr>
            <a:picLocks noChangeAspect="1"/>
          </p:cNvPicPr>
          <p:nvPr/>
        </p:nvPicPr>
        <p:blipFill>
          <a:blip r:embed="rId4"/>
          <a:stretch>
            <a:fillRect/>
          </a:stretch>
        </p:blipFill>
        <p:spPr>
          <a:xfrm>
            <a:off x="2879023" y="447387"/>
            <a:ext cx="2286004" cy="2018999"/>
          </a:xfrm>
          <a:prstGeom prst="rect">
            <a:avLst/>
          </a:prstGeom>
        </p:spPr>
      </p:pic>
      <p:pic>
        <p:nvPicPr>
          <p:cNvPr id="26" name="Picture 25">
            <a:extLst>
              <a:ext uri="{FF2B5EF4-FFF2-40B4-BE49-F238E27FC236}">
                <a16:creationId xmlns:a16="http://schemas.microsoft.com/office/drawing/2014/main" id="{A0E1DD61-5CD1-4B9C-8B7C-F548DF8AA2CA}"/>
              </a:ext>
            </a:extLst>
          </p:cNvPr>
          <p:cNvPicPr>
            <a:picLocks noChangeAspect="1"/>
          </p:cNvPicPr>
          <p:nvPr/>
        </p:nvPicPr>
        <p:blipFill>
          <a:blip r:embed="rId5"/>
          <a:stretch>
            <a:fillRect/>
          </a:stretch>
        </p:blipFill>
        <p:spPr>
          <a:xfrm>
            <a:off x="287534" y="406011"/>
            <a:ext cx="2286004" cy="2018999"/>
          </a:xfrm>
          <a:prstGeom prst="rect">
            <a:avLst/>
          </a:prstGeom>
        </p:spPr>
      </p:pic>
      <p:pic>
        <p:nvPicPr>
          <p:cNvPr id="29" name="Picture 28">
            <a:extLst>
              <a:ext uri="{FF2B5EF4-FFF2-40B4-BE49-F238E27FC236}">
                <a16:creationId xmlns:a16="http://schemas.microsoft.com/office/drawing/2014/main" id="{4F0968BA-B8C7-435A-84CA-071F3EE350D0}"/>
              </a:ext>
            </a:extLst>
          </p:cNvPr>
          <p:cNvPicPr>
            <a:picLocks noChangeAspect="1"/>
          </p:cNvPicPr>
          <p:nvPr/>
        </p:nvPicPr>
        <p:blipFill>
          <a:blip r:embed="rId6"/>
          <a:stretch>
            <a:fillRect/>
          </a:stretch>
        </p:blipFill>
        <p:spPr>
          <a:xfrm>
            <a:off x="2843667" y="2348880"/>
            <a:ext cx="2286004" cy="2018999"/>
          </a:xfrm>
          <a:prstGeom prst="rect">
            <a:avLst/>
          </a:prstGeom>
        </p:spPr>
      </p:pic>
      <p:pic>
        <p:nvPicPr>
          <p:cNvPr id="30" name="Picture 29">
            <a:extLst>
              <a:ext uri="{FF2B5EF4-FFF2-40B4-BE49-F238E27FC236}">
                <a16:creationId xmlns:a16="http://schemas.microsoft.com/office/drawing/2014/main" id="{CD22BBBE-204F-4D1A-A369-CB715BC1EE14}"/>
              </a:ext>
            </a:extLst>
          </p:cNvPr>
          <p:cNvPicPr>
            <a:picLocks noChangeAspect="1"/>
          </p:cNvPicPr>
          <p:nvPr/>
        </p:nvPicPr>
        <p:blipFill>
          <a:blip r:embed="rId7"/>
          <a:stretch>
            <a:fillRect/>
          </a:stretch>
        </p:blipFill>
        <p:spPr>
          <a:xfrm>
            <a:off x="287534" y="2348880"/>
            <a:ext cx="2286004" cy="2018999"/>
          </a:xfrm>
          <a:prstGeom prst="rect">
            <a:avLst/>
          </a:prstGeom>
        </p:spPr>
      </p:pic>
      <p:sp>
        <p:nvSpPr>
          <p:cNvPr id="31" name="TextBox 30">
            <a:extLst>
              <a:ext uri="{FF2B5EF4-FFF2-40B4-BE49-F238E27FC236}">
                <a16:creationId xmlns:a16="http://schemas.microsoft.com/office/drawing/2014/main" id="{283C724B-F57F-486E-A279-EB8C22A49303}"/>
              </a:ext>
            </a:extLst>
          </p:cNvPr>
          <p:cNvSpPr txBox="1"/>
          <p:nvPr/>
        </p:nvSpPr>
        <p:spPr>
          <a:xfrm>
            <a:off x="2618002" y="4170213"/>
            <a:ext cx="267792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WW&amp;S height FMA rank, 1979-2020</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7" name="TextBox 26">
            <a:extLst>
              <a:ext uri="{FF2B5EF4-FFF2-40B4-BE49-F238E27FC236}">
                <a16:creationId xmlns:a16="http://schemas.microsoft.com/office/drawing/2014/main" id="{78BD5E13-C32A-48B5-965C-B7F47FA2E4A9}"/>
              </a:ext>
            </a:extLst>
          </p:cNvPr>
          <p:cNvSpPr txBox="1"/>
          <p:nvPr/>
        </p:nvSpPr>
        <p:spPr>
          <a:xfrm>
            <a:off x="194439" y="2245135"/>
            <a:ext cx="2502518"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SST NDJ anomaly, 1981-2010</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8" name="TextBox 27">
            <a:extLst>
              <a:ext uri="{FF2B5EF4-FFF2-40B4-BE49-F238E27FC236}">
                <a16:creationId xmlns:a16="http://schemas.microsoft.com/office/drawing/2014/main" id="{DE2D1092-B156-423A-A05F-CD527A48BB8E}"/>
              </a:ext>
            </a:extLst>
          </p:cNvPr>
          <p:cNvSpPr txBox="1"/>
          <p:nvPr/>
        </p:nvSpPr>
        <p:spPr>
          <a:xfrm>
            <a:off x="2807015" y="2250362"/>
            <a:ext cx="2502518"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SST FMA anomaly, 1981-2010</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 name="TextBox 31">
            <a:extLst>
              <a:ext uri="{FF2B5EF4-FFF2-40B4-BE49-F238E27FC236}">
                <a16:creationId xmlns:a16="http://schemas.microsoft.com/office/drawing/2014/main" id="{FF694600-3734-4807-AA41-000A4E014179}"/>
              </a:ext>
            </a:extLst>
          </p:cNvPr>
          <p:cNvSpPr txBox="1"/>
          <p:nvPr/>
        </p:nvSpPr>
        <p:spPr>
          <a:xfrm>
            <a:off x="80103" y="4162291"/>
            <a:ext cx="2677926"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0000"/>
                </a:solidFill>
                <a:effectLst/>
                <a:uLnTx/>
                <a:uFillTx/>
                <a:latin typeface="Arial" pitchFamily="34" charset="0"/>
                <a:ea typeface="+mn-ea"/>
                <a:cs typeface="+mn-cs"/>
              </a:rPr>
              <a:t>WW&amp;S height NDJ rank, 1979-2020</a:t>
            </a:r>
            <a:endPar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3" name="TextBox 32">
            <a:extLst>
              <a:ext uri="{FF2B5EF4-FFF2-40B4-BE49-F238E27FC236}">
                <a16:creationId xmlns:a16="http://schemas.microsoft.com/office/drawing/2014/main" id="{AC3689D8-6EC6-400B-BB5E-4A729F449EA7}"/>
              </a:ext>
            </a:extLst>
          </p:cNvPr>
          <p:cNvSpPr txBox="1"/>
          <p:nvPr/>
        </p:nvSpPr>
        <p:spPr>
          <a:xfrm>
            <a:off x="5785701" y="5909126"/>
            <a:ext cx="4333161"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AARI / Copernicus Climate Change Service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mn-cs"/>
              </a:rPr>
              <a:t>(ERA5 &amp; MERCATOR reanalysis)</a:t>
            </a:r>
            <a:endParaRPr kumimoji="0" lang="ru-RU" sz="11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94094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800C7F-3B88-4190-8C7E-FEE22BFB0396}" type="slidenum">
              <a:rPr kumimoji="0" lang="en-CA"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CA"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Прямоугольник 4"/>
          <p:cNvSpPr/>
          <p:nvPr/>
        </p:nvSpPr>
        <p:spPr>
          <a:xfrm>
            <a:off x="899592" y="1400577"/>
            <a:ext cx="7848872"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Black" panose="020B0A04020102020204" pitchFamily="34" charset="0"/>
                <a:cs typeface="Calibri" panose="020F0502020204030204" pitchFamily="34" charset="0"/>
              </a:rPr>
              <a:t>Land Snow: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Snow water equivalent</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814"/>
            <a:ext cx="5617444" cy="432048"/>
          </a:xfrm>
        </p:spPr>
        <p:txBody>
          <a:bodyPr/>
          <a:lstStyle/>
          <a:p>
            <a:pPr algn="ctr"/>
            <a:r>
              <a:rPr lang="en-US" sz="2800" dirty="0">
                <a:solidFill>
                  <a:schemeClr val="tx1"/>
                </a:solidFill>
                <a:cs typeface="Arial" panose="020B0604020202020204" pitchFamily="34" charset="0"/>
              </a:rPr>
              <a:t>Land snow (satellite, </a:t>
            </a:r>
            <a:r>
              <a:rPr lang="en-US" sz="2800" dirty="0" err="1">
                <a:solidFill>
                  <a:schemeClr val="tx1"/>
                </a:solidFill>
                <a:cs typeface="Arial" panose="020B0604020202020204" pitchFamily="34" charset="0"/>
              </a:rPr>
              <a:t>obs</a:t>
            </a:r>
            <a:r>
              <a:rPr lang="en-US" sz="2800" dirty="0">
                <a:solidFill>
                  <a:schemeClr val="tx1"/>
                </a:solidFill>
                <a:cs typeface="Arial" panose="020B0604020202020204" pitchFamily="34" charset="0"/>
              </a:rPr>
              <a:t>)</a:t>
            </a:r>
            <a:endParaRPr lang="ru-RU" sz="2800" dirty="0">
              <a:solidFill>
                <a:schemeClr val="tx1"/>
              </a:solidFill>
              <a:cs typeface="Arial" panose="020B0604020202020204" pitchFamily="34" charset="0"/>
            </a:endParaRPr>
          </a:p>
        </p:txBody>
      </p:sp>
      <p:sp>
        <p:nvSpPr>
          <p:cNvPr id="20" name="Прямоугольник 19"/>
          <p:cNvSpPr/>
          <p:nvPr/>
        </p:nvSpPr>
        <p:spPr>
          <a:xfrm>
            <a:off x="59554" y="635792"/>
            <a:ext cx="5375196" cy="1815882"/>
          </a:xfrm>
          <a:prstGeom prst="rect">
            <a:avLst/>
          </a:prstGeom>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Snow extent in winter-spring 2019/2020 was less than normal with prominent negative anomalies (no snow) in most of European sector</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Positive anomalies (more snow) were observed in Scandinavia, southern Canada</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Greater Snow Water Equivalent in 2019/2020 means higher snow height observed</a:t>
            </a:r>
            <a:endParaRPr kumimoji="0" lang="ru-R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 name="Прямоугольник 20"/>
          <p:cNvSpPr/>
          <p:nvPr/>
        </p:nvSpPr>
        <p:spPr>
          <a:xfrm>
            <a:off x="6019405" y="6535626"/>
            <a:ext cx="3010568"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[FMI, ECCC, Rutgers Glob Snow Lab  / GCW)]</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Рисунок 4">
            <a:extLst>
              <a:ext uri="{FF2B5EF4-FFF2-40B4-BE49-F238E27FC236}">
                <a16:creationId xmlns:a16="http://schemas.microsoft.com/office/drawing/2014/main" id="{B0A56D89-B465-48D3-A198-2F13DED9D371}"/>
              </a:ext>
            </a:extLst>
          </p:cNvPr>
          <p:cNvPicPr>
            <a:picLocks noChangeAspect="1"/>
          </p:cNvPicPr>
          <p:nvPr/>
        </p:nvPicPr>
        <p:blipFill>
          <a:blip r:embed="rId2"/>
          <a:stretch>
            <a:fillRect/>
          </a:stretch>
        </p:blipFill>
        <p:spPr>
          <a:xfrm>
            <a:off x="3664096" y="4670582"/>
            <a:ext cx="1844040" cy="2019300"/>
          </a:xfrm>
          <a:prstGeom prst="rect">
            <a:avLst/>
          </a:prstGeom>
        </p:spPr>
      </p:pic>
      <p:pic>
        <p:nvPicPr>
          <p:cNvPr id="6" name="Рисунок 5">
            <a:extLst>
              <a:ext uri="{FF2B5EF4-FFF2-40B4-BE49-F238E27FC236}">
                <a16:creationId xmlns:a16="http://schemas.microsoft.com/office/drawing/2014/main" id="{9134517E-6D3D-4611-A273-A33C6B21A431}"/>
              </a:ext>
            </a:extLst>
          </p:cNvPr>
          <p:cNvPicPr>
            <a:picLocks noChangeAspect="1"/>
          </p:cNvPicPr>
          <p:nvPr/>
        </p:nvPicPr>
        <p:blipFill>
          <a:blip r:embed="rId3"/>
          <a:stretch>
            <a:fillRect/>
          </a:stretch>
        </p:blipFill>
        <p:spPr>
          <a:xfrm>
            <a:off x="1962600" y="4670582"/>
            <a:ext cx="1722120" cy="2023110"/>
          </a:xfrm>
          <a:prstGeom prst="rect">
            <a:avLst/>
          </a:prstGeom>
        </p:spPr>
      </p:pic>
      <p:pic>
        <p:nvPicPr>
          <p:cNvPr id="8" name="Рисунок 7">
            <a:extLst>
              <a:ext uri="{FF2B5EF4-FFF2-40B4-BE49-F238E27FC236}">
                <a16:creationId xmlns:a16="http://schemas.microsoft.com/office/drawing/2014/main" id="{1E22FA69-1D37-42A3-B143-4D59B3D50FFE}"/>
              </a:ext>
            </a:extLst>
          </p:cNvPr>
          <p:cNvPicPr>
            <a:picLocks noChangeAspect="1"/>
          </p:cNvPicPr>
          <p:nvPr/>
        </p:nvPicPr>
        <p:blipFill>
          <a:blip r:embed="rId4"/>
          <a:stretch>
            <a:fillRect/>
          </a:stretch>
        </p:blipFill>
        <p:spPr>
          <a:xfrm>
            <a:off x="142608" y="4672061"/>
            <a:ext cx="1729740" cy="2011680"/>
          </a:xfrm>
          <a:prstGeom prst="rect">
            <a:avLst/>
          </a:prstGeom>
        </p:spPr>
      </p:pic>
      <p:pic>
        <p:nvPicPr>
          <p:cNvPr id="9" name="Рисунок 8">
            <a:extLst>
              <a:ext uri="{FF2B5EF4-FFF2-40B4-BE49-F238E27FC236}">
                <a16:creationId xmlns:a16="http://schemas.microsoft.com/office/drawing/2014/main" id="{E4B0B7AB-CCB0-4EF9-9162-323A25FFFB2A}"/>
              </a:ext>
            </a:extLst>
          </p:cNvPr>
          <p:cNvPicPr>
            <a:picLocks noChangeAspect="1"/>
          </p:cNvPicPr>
          <p:nvPr/>
        </p:nvPicPr>
        <p:blipFill>
          <a:blip r:embed="rId5"/>
          <a:stretch>
            <a:fillRect/>
          </a:stretch>
        </p:blipFill>
        <p:spPr>
          <a:xfrm>
            <a:off x="3723685" y="2658902"/>
            <a:ext cx="1725930" cy="2011680"/>
          </a:xfrm>
          <a:prstGeom prst="rect">
            <a:avLst/>
          </a:prstGeom>
        </p:spPr>
      </p:pic>
      <p:pic>
        <p:nvPicPr>
          <p:cNvPr id="10" name="Рисунок 9">
            <a:extLst>
              <a:ext uri="{FF2B5EF4-FFF2-40B4-BE49-F238E27FC236}">
                <a16:creationId xmlns:a16="http://schemas.microsoft.com/office/drawing/2014/main" id="{ABF1D4E4-3255-4E4D-AEF8-DC5B7BDE5198}"/>
              </a:ext>
            </a:extLst>
          </p:cNvPr>
          <p:cNvPicPr>
            <a:picLocks noChangeAspect="1"/>
          </p:cNvPicPr>
          <p:nvPr/>
        </p:nvPicPr>
        <p:blipFill>
          <a:blip r:embed="rId6"/>
          <a:stretch>
            <a:fillRect/>
          </a:stretch>
        </p:blipFill>
        <p:spPr>
          <a:xfrm>
            <a:off x="150228" y="2627243"/>
            <a:ext cx="1722120" cy="2015490"/>
          </a:xfrm>
          <a:prstGeom prst="rect">
            <a:avLst/>
          </a:prstGeom>
        </p:spPr>
      </p:pic>
      <p:pic>
        <p:nvPicPr>
          <p:cNvPr id="11" name="Рисунок 10">
            <a:extLst>
              <a:ext uri="{FF2B5EF4-FFF2-40B4-BE49-F238E27FC236}">
                <a16:creationId xmlns:a16="http://schemas.microsoft.com/office/drawing/2014/main" id="{0A70071C-D1C4-4CC7-AACB-54CEB0234553}"/>
              </a:ext>
            </a:extLst>
          </p:cNvPr>
          <p:cNvPicPr>
            <a:picLocks noChangeAspect="1"/>
          </p:cNvPicPr>
          <p:nvPr/>
        </p:nvPicPr>
        <p:blipFill>
          <a:blip r:embed="rId7"/>
          <a:stretch>
            <a:fillRect/>
          </a:stretch>
        </p:blipFill>
        <p:spPr>
          <a:xfrm>
            <a:off x="1940873" y="2655092"/>
            <a:ext cx="1725930" cy="2015490"/>
          </a:xfrm>
          <a:prstGeom prst="rect">
            <a:avLst/>
          </a:prstGeom>
        </p:spPr>
      </p:pic>
      <p:pic>
        <p:nvPicPr>
          <p:cNvPr id="15" name="Рисунок 14">
            <a:extLst>
              <a:ext uri="{FF2B5EF4-FFF2-40B4-BE49-F238E27FC236}">
                <a16:creationId xmlns:a16="http://schemas.microsoft.com/office/drawing/2014/main" id="{E32B3FE5-076D-48AD-8011-543870D5E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5121" y="2016728"/>
            <a:ext cx="3451188" cy="2588390"/>
          </a:xfrm>
          <a:prstGeom prst="rect">
            <a:avLst/>
          </a:prstGeom>
        </p:spPr>
      </p:pic>
      <p:pic>
        <p:nvPicPr>
          <p:cNvPr id="17" name="Рисунок 16">
            <a:extLst>
              <a:ext uri="{FF2B5EF4-FFF2-40B4-BE49-F238E27FC236}">
                <a16:creationId xmlns:a16="http://schemas.microsoft.com/office/drawing/2014/main" id="{946C30EC-93B0-4BEE-83F0-21ED4950A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9615" y="44624"/>
            <a:ext cx="3606391" cy="2060795"/>
          </a:xfrm>
          <a:prstGeom prst="rect">
            <a:avLst/>
          </a:prstGeom>
        </p:spPr>
      </p:pic>
      <p:pic>
        <p:nvPicPr>
          <p:cNvPr id="23" name="Рисунок 22">
            <a:extLst>
              <a:ext uri="{FF2B5EF4-FFF2-40B4-BE49-F238E27FC236}">
                <a16:creationId xmlns:a16="http://schemas.microsoft.com/office/drawing/2014/main" id="{BFC34AC8-0643-44CA-9AB5-FAF812E699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30241" y="4516427"/>
            <a:ext cx="3533599" cy="2019199"/>
          </a:xfrm>
          <a:prstGeom prst="rect">
            <a:avLst/>
          </a:prstGeom>
        </p:spPr>
      </p:pic>
      <p:sp>
        <p:nvSpPr>
          <p:cNvPr id="30" name="Прямоугольник 29">
            <a:extLst>
              <a:ext uri="{FF2B5EF4-FFF2-40B4-BE49-F238E27FC236}">
                <a16:creationId xmlns:a16="http://schemas.microsoft.com/office/drawing/2014/main" id="{63FC5F4A-655E-4909-BEEE-01C7133C37E8}"/>
              </a:ext>
            </a:extLst>
          </p:cNvPr>
          <p:cNvSpPr/>
          <p:nvPr/>
        </p:nvSpPr>
        <p:spPr>
          <a:xfrm>
            <a:off x="4331828" y="6588554"/>
            <a:ext cx="1157689" cy="26161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Ref [1981-2010] </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Прямоугольник 30">
            <a:extLst>
              <a:ext uri="{FF2B5EF4-FFF2-40B4-BE49-F238E27FC236}">
                <a16:creationId xmlns:a16="http://schemas.microsoft.com/office/drawing/2014/main" id="{998A202E-508D-488B-B779-E786AB31F8BC}"/>
              </a:ext>
            </a:extLst>
          </p:cNvPr>
          <p:cNvSpPr/>
          <p:nvPr/>
        </p:nvSpPr>
        <p:spPr>
          <a:xfrm>
            <a:off x="1347090" y="4138324"/>
            <a:ext cx="483915"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Nov</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2" name="Прямоугольник 31">
            <a:extLst>
              <a:ext uri="{FF2B5EF4-FFF2-40B4-BE49-F238E27FC236}">
                <a16:creationId xmlns:a16="http://schemas.microsoft.com/office/drawing/2014/main" id="{84BB3EB2-92DB-4A74-90F4-1697E951EDB6}"/>
              </a:ext>
            </a:extLst>
          </p:cNvPr>
          <p:cNvSpPr/>
          <p:nvPr/>
        </p:nvSpPr>
        <p:spPr>
          <a:xfrm>
            <a:off x="3139736" y="4138324"/>
            <a:ext cx="463588"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Прямоугольник 32">
            <a:extLst>
              <a:ext uri="{FF2B5EF4-FFF2-40B4-BE49-F238E27FC236}">
                <a16:creationId xmlns:a16="http://schemas.microsoft.com/office/drawing/2014/main" id="{AFA4B852-8FC0-4EF3-84A0-772970843158}"/>
              </a:ext>
            </a:extLst>
          </p:cNvPr>
          <p:cNvSpPr/>
          <p:nvPr/>
        </p:nvSpPr>
        <p:spPr>
          <a:xfrm>
            <a:off x="4911548" y="4138325"/>
            <a:ext cx="428322"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Jan</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Прямоугольник 33">
            <a:extLst>
              <a:ext uri="{FF2B5EF4-FFF2-40B4-BE49-F238E27FC236}">
                <a16:creationId xmlns:a16="http://schemas.microsoft.com/office/drawing/2014/main" id="{CBA886FE-2647-47C9-B5E3-D0EE70FC9DC7}"/>
              </a:ext>
            </a:extLst>
          </p:cNvPr>
          <p:cNvSpPr/>
          <p:nvPr/>
        </p:nvSpPr>
        <p:spPr>
          <a:xfrm>
            <a:off x="1347090" y="6139929"/>
            <a:ext cx="428322"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Jan</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5" name="Прямоугольник 34">
            <a:extLst>
              <a:ext uri="{FF2B5EF4-FFF2-40B4-BE49-F238E27FC236}">
                <a16:creationId xmlns:a16="http://schemas.microsoft.com/office/drawing/2014/main" id="{771A8FE2-021F-4A9A-8BC8-FF541DDC8968}"/>
              </a:ext>
            </a:extLst>
          </p:cNvPr>
          <p:cNvSpPr/>
          <p:nvPr/>
        </p:nvSpPr>
        <p:spPr>
          <a:xfrm>
            <a:off x="3135055" y="6144537"/>
            <a:ext cx="494046"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6" name="Прямоугольник 35">
            <a:extLst>
              <a:ext uri="{FF2B5EF4-FFF2-40B4-BE49-F238E27FC236}">
                <a16:creationId xmlns:a16="http://schemas.microsoft.com/office/drawing/2014/main" id="{91F40A02-25C6-469F-9611-E2B7535E3517}"/>
              </a:ext>
            </a:extLst>
          </p:cNvPr>
          <p:cNvSpPr/>
          <p:nvPr/>
        </p:nvSpPr>
        <p:spPr>
          <a:xfrm>
            <a:off x="4926004" y="6139593"/>
            <a:ext cx="453970" cy="307777"/>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Apr</a:t>
            </a:r>
            <a:endParaRPr kumimoji="0" lang="ru-RU"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05336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31"/>
            <a:ext cx="7128792" cy="535696"/>
          </a:xfrm>
        </p:spPr>
        <p:txBody>
          <a:bodyPr anchor="t"/>
          <a:lstStyle/>
          <a:p>
            <a:pPr algn="ctr"/>
            <a:r>
              <a:rPr lang="en-US" sz="2800" dirty="0">
                <a:solidFill>
                  <a:schemeClr val="tx1"/>
                </a:solidFill>
                <a:latin typeface="+mj-lt"/>
              </a:rPr>
              <a:t>Current Conditions (21-26 May 2020)</a:t>
            </a:r>
          </a:p>
        </p:txBody>
      </p:sp>
      <p:sp>
        <p:nvSpPr>
          <p:cNvPr id="13" name="Прямоугольник 12"/>
          <p:cNvSpPr/>
          <p:nvPr/>
        </p:nvSpPr>
        <p:spPr>
          <a:xfrm>
            <a:off x="6228184" y="495508"/>
            <a:ext cx="2808312" cy="5755422"/>
          </a:xfrm>
          <a:prstGeom prst="rect">
            <a:avLst/>
          </a:prstGeom>
          <a:ln w="25400">
            <a:solidFill>
              <a:srgbClr val="FF0000"/>
            </a:solidFill>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Till now week westerly, moderate northern winds in European sector and strong southern winds over Siberia (NAO~0) led to lower SAT in European sector, prominent higher SAT over Siberia and the Arctic Ocean (‘heat waves’)</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Northern Scandinavia, Arctic coasts, Chukchi peninsula are still under snow</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 part of Barents Sea, Kara, W Laptev Seas, Chukchi Sea are under intense ice melt which is extreme</a:t>
            </a:r>
          </a:p>
          <a:p>
            <a:pPr marL="285750" marR="0" lvl="0" indent="-285750" algn="l" defTabSz="914400" rtl="0" eaLnBrk="0" fontAlgn="base" latinLnBrk="0" hangingPunct="0">
              <a:lnSpc>
                <a:spcPct val="100000"/>
              </a:lnSpc>
              <a:spcBef>
                <a:spcPct val="0"/>
              </a:spcBef>
              <a:spcAft>
                <a:spcPct val="0"/>
              </a:spcAft>
              <a:buClr>
                <a:srgbClr val="FF0000"/>
              </a:buClr>
              <a:buSzTx/>
              <a:buFont typeface="Wingdings" panose="05000000000000000000" pitchFamily="2" charset="2"/>
              <a:buChar char="v"/>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However general pattern of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TransArctic</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drift keeps ice conditions in Greenland Sea and Svalbard waters near normal</a:t>
            </a:r>
            <a:endParaRPr kumimoji="0" lang="ru-R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Прямоугольник 11"/>
          <p:cNvSpPr/>
          <p:nvPr/>
        </p:nvSpPr>
        <p:spPr>
          <a:xfrm>
            <a:off x="74218" y="6374852"/>
            <a:ext cx="3170408" cy="276999"/>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AARI/NIC ice chart for 21-26 May 2020</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C687EC3-9180-4AB0-81A9-5BFE8CE89D78}"/>
              </a:ext>
            </a:extLst>
          </p:cNvPr>
          <p:cNvPicPr>
            <a:picLocks noChangeAspect="1"/>
          </p:cNvPicPr>
          <p:nvPr/>
        </p:nvPicPr>
        <p:blipFill>
          <a:blip r:embed="rId2"/>
          <a:stretch>
            <a:fillRect/>
          </a:stretch>
        </p:blipFill>
        <p:spPr>
          <a:xfrm>
            <a:off x="55342" y="3467435"/>
            <a:ext cx="2808311" cy="2876721"/>
          </a:xfrm>
          <a:prstGeom prst="rect">
            <a:avLst/>
          </a:prstGeom>
        </p:spPr>
      </p:pic>
      <p:pic>
        <p:nvPicPr>
          <p:cNvPr id="5" name="Рисунок 4">
            <a:extLst>
              <a:ext uri="{FF2B5EF4-FFF2-40B4-BE49-F238E27FC236}">
                <a16:creationId xmlns:a16="http://schemas.microsoft.com/office/drawing/2014/main" id="{211C78D0-1E94-49B1-8512-5F7F2FA5DEDA}"/>
              </a:ext>
            </a:extLst>
          </p:cNvPr>
          <p:cNvPicPr>
            <a:picLocks noChangeAspect="1"/>
          </p:cNvPicPr>
          <p:nvPr/>
        </p:nvPicPr>
        <p:blipFill>
          <a:blip r:embed="rId3"/>
          <a:stretch>
            <a:fillRect/>
          </a:stretch>
        </p:blipFill>
        <p:spPr>
          <a:xfrm>
            <a:off x="3131840" y="3467435"/>
            <a:ext cx="2520280" cy="2889921"/>
          </a:xfrm>
          <a:prstGeom prst="rect">
            <a:avLst/>
          </a:prstGeom>
        </p:spPr>
      </p:pic>
      <p:pic>
        <p:nvPicPr>
          <p:cNvPr id="9" name="Рисунок 8">
            <a:extLst>
              <a:ext uri="{FF2B5EF4-FFF2-40B4-BE49-F238E27FC236}">
                <a16:creationId xmlns:a16="http://schemas.microsoft.com/office/drawing/2014/main" id="{256FE3FB-4221-48CE-8DE6-ACC78A77A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6" y="495508"/>
            <a:ext cx="2662238" cy="2571750"/>
          </a:xfrm>
          <a:prstGeom prst="rect">
            <a:avLst/>
          </a:prstGeom>
        </p:spPr>
      </p:pic>
      <p:sp>
        <p:nvSpPr>
          <p:cNvPr id="7" name="Прямоугольник 6"/>
          <p:cNvSpPr/>
          <p:nvPr/>
        </p:nvSpPr>
        <p:spPr>
          <a:xfrm>
            <a:off x="0" y="2986493"/>
            <a:ext cx="6156176"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  precipitation, mean wind vectors, NAO</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23</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05.</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 </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http</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polarportal</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dk</a:t>
            </a:r>
            <a:r>
              <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Рисунок 10">
            <a:extLst>
              <a:ext uri="{FF2B5EF4-FFF2-40B4-BE49-F238E27FC236}">
                <a16:creationId xmlns:a16="http://schemas.microsoft.com/office/drawing/2014/main" id="{F6B8525C-2DA1-42B4-B2A6-F5EFC98152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9890" y="506315"/>
            <a:ext cx="2664619" cy="2571750"/>
          </a:xfrm>
          <a:prstGeom prst="rect">
            <a:avLst/>
          </a:prstGeom>
        </p:spPr>
      </p:pic>
      <p:sp>
        <p:nvSpPr>
          <p:cNvPr id="14" name="Прямоугольник 13">
            <a:extLst>
              <a:ext uri="{FF2B5EF4-FFF2-40B4-BE49-F238E27FC236}">
                <a16:creationId xmlns:a16="http://schemas.microsoft.com/office/drawing/2014/main" id="{7E3BA4AC-09CA-48D3-8415-96C0D49BDC9F}"/>
              </a:ext>
            </a:extLst>
          </p:cNvPr>
          <p:cNvSpPr/>
          <p:nvPr/>
        </p:nvSpPr>
        <p:spPr>
          <a:xfrm>
            <a:off x="3085858" y="6368409"/>
            <a:ext cx="2418651" cy="461665"/>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Snow extent for 27 May 2020,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Rutgers Global snow lab</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5916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665401"/>
          </a:xfrm>
        </p:spPr>
        <p:txBody>
          <a:bodyPr>
            <a:noAutofit/>
          </a:bodyPr>
          <a:lstStyle/>
          <a:p>
            <a:r>
              <a:rPr lang="en-US" sz="3200" b="1" dirty="0"/>
              <a:t>5</a:t>
            </a:r>
            <a:r>
              <a:rPr lang="en-US" sz="3200" b="1" baseline="30000" dirty="0"/>
              <a:t>th</a:t>
            </a:r>
            <a:r>
              <a:rPr lang="en-US" sz="3200" b="1" dirty="0"/>
              <a:t> Arctic Climate Forum (ACF-5) videoconference - format</a:t>
            </a:r>
            <a:endParaRPr lang="en-GB" sz="3200" b="1" dirty="0"/>
          </a:p>
        </p:txBody>
      </p:sp>
      <p:sp>
        <p:nvSpPr>
          <p:cNvPr id="3" name="Content Placeholder 2"/>
          <p:cNvSpPr>
            <a:spLocks noGrp="1"/>
          </p:cNvSpPr>
          <p:nvPr>
            <p:ph idx="1"/>
          </p:nvPr>
        </p:nvSpPr>
        <p:spPr>
          <a:xfrm>
            <a:off x="211075" y="801927"/>
            <a:ext cx="8721849" cy="5919548"/>
          </a:xfrm>
        </p:spPr>
        <p:txBody>
          <a:bodyPr>
            <a:normAutofit fontScale="55000" lnSpcReduction="20000"/>
          </a:bodyPr>
          <a:lstStyle/>
          <a:p>
            <a:pPr>
              <a:buFont typeface="Wingdings" panose="05000000000000000000" pitchFamily="2" charset="2"/>
              <a:buChar char="q"/>
            </a:pPr>
            <a:r>
              <a:rPr lang="en-US" sz="2900" b="1" dirty="0">
                <a:solidFill>
                  <a:srgbClr val="FF0000"/>
                </a:solidFill>
              </a:rPr>
              <a:t>Schedule</a:t>
            </a:r>
            <a:r>
              <a:rPr lang="en-US" sz="2900" dirty="0"/>
              <a:t>: </a:t>
            </a:r>
          </a:p>
          <a:p>
            <a:pPr lvl="1">
              <a:buFont typeface="Calibri" panose="020F0502020204030204" pitchFamily="34" charset="0"/>
              <a:buChar char="‒"/>
            </a:pPr>
            <a:r>
              <a:rPr lang="en-US" sz="2900" b="1" dirty="0">
                <a:solidFill>
                  <a:srgbClr val="FF0000"/>
                </a:solidFill>
              </a:rPr>
              <a:t>May 27</a:t>
            </a:r>
            <a:r>
              <a:rPr lang="en-US" sz="2900" b="1" baseline="30000" dirty="0">
                <a:solidFill>
                  <a:srgbClr val="FF0000"/>
                </a:solidFill>
              </a:rPr>
              <a:t>th</a:t>
            </a:r>
            <a:r>
              <a:rPr lang="en-US" sz="2900" b="1" dirty="0">
                <a:solidFill>
                  <a:srgbClr val="FF0000"/>
                </a:solidFill>
              </a:rPr>
              <a:t> 2020, Wednesday, Day 1, 1600-1740 UTC</a:t>
            </a:r>
            <a:r>
              <a:rPr lang="en-US" sz="2900" dirty="0"/>
              <a:t>, non-technical session, will present: key climate information from Winter/Spring 2019/20 and the Arctic Summer 2020 outlook for 8 regions in the Arctic (see </a:t>
            </a:r>
            <a:r>
              <a:rPr lang="en-US" sz="2900" u="sng" dirty="0">
                <a:hlinkClick r:id="rId3"/>
              </a:rPr>
              <a:t>ACF-5 draft</a:t>
            </a:r>
            <a:r>
              <a:rPr lang="en-US" sz="2900" dirty="0"/>
              <a:t> as explanation); and the Consensus Statement (see </a:t>
            </a:r>
            <a:r>
              <a:rPr lang="en-US" sz="2900" dirty="0">
                <a:hlinkClick r:id="rId4"/>
              </a:rPr>
              <a:t>ACF-5 draft</a:t>
            </a:r>
            <a:r>
              <a:rPr lang="en-US" sz="2900" dirty="0"/>
              <a:t> as explanation) which provides an overall summary for the circumpolar Arctic;</a:t>
            </a:r>
          </a:p>
          <a:p>
            <a:pPr lvl="1">
              <a:buFont typeface="Calibri" panose="020F0502020204030204" pitchFamily="34" charset="0"/>
              <a:buChar char="‒"/>
            </a:pPr>
            <a:r>
              <a:rPr lang="en-US" sz="2900" b="1" dirty="0">
                <a:solidFill>
                  <a:srgbClr val="FF0000"/>
                </a:solidFill>
              </a:rPr>
              <a:t>May 28</a:t>
            </a:r>
            <a:r>
              <a:rPr lang="en-US" sz="2900" b="1" baseline="30000" dirty="0">
                <a:solidFill>
                  <a:srgbClr val="FF0000"/>
                </a:solidFill>
              </a:rPr>
              <a:t>th </a:t>
            </a:r>
            <a:r>
              <a:rPr lang="en-US" sz="2900" b="1" dirty="0">
                <a:solidFill>
                  <a:srgbClr val="FF0000"/>
                </a:solidFill>
              </a:rPr>
              <a:t>2020, Thursday, Day 2, 1600-1810 UTC</a:t>
            </a:r>
            <a:r>
              <a:rPr lang="en-US" sz="2900" dirty="0"/>
              <a:t>, technical session, will provide greater detail on the Winter/Spring 2019/20 observations, and the modelled and consensus aspects of the temperature, precipitation and sea-ice information used to develop the </a:t>
            </a:r>
            <a:r>
              <a:rPr lang="en-US" sz="2900" dirty="0" err="1"/>
              <a:t>ArcRCC</a:t>
            </a:r>
            <a:r>
              <a:rPr lang="en-US" sz="2900" dirty="0"/>
              <a:t> products. </a:t>
            </a:r>
          </a:p>
          <a:p>
            <a:pPr lvl="1">
              <a:buFont typeface="Calibri" panose="020F0502020204030204" pitchFamily="34" charset="0"/>
              <a:buChar char="‒"/>
            </a:pPr>
            <a:r>
              <a:rPr lang="en-US" sz="2900" dirty="0"/>
              <a:t>Following each session, the organizing committee will distribute summaries of key points</a:t>
            </a:r>
            <a:endParaRPr lang="en-GB" sz="2900" dirty="0"/>
          </a:p>
          <a:p>
            <a:pPr>
              <a:buFont typeface="Wingdings" panose="05000000000000000000" pitchFamily="2" charset="2"/>
              <a:buChar char="q"/>
            </a:pPr>
            <a:r>
              <a:rPr lang="en-GB" sz="2900" b="1" dirty="0">
                <a:solidFill>
                  <a:srgbClr val="FF0000"/>
                </a:solidFill>
              </a:rPr>
              <a:t>Recording </a:t>
            </a:r>
            <a:r>
              <a:rPr lang="en-GB" sz="2900" dirty="0"/>
              <a:t> – sessions will be recorded and available later at </a:t>
            </a:r>
            <a:r>
              <a:rPr lang="en-GB" sz="2900" b="1" dirty="0">
                <a:hlinkClick r:id="rId5"/>
              </a:rPr>
              <a:t>https://arctic-rcc.org/acf-spring-2020</a:t>
            </a:r>
            <a:r>
              <a:rPr lang="en-GB" sz="2900" b="1" dirty="0"/>
              <a:t> </a:t>
            </a:r>
            <a:endParaRPr lang="en-GB" sz="2900" b="1" dirty="0">
              <a:solidFill>
                <a:srgbClr val="FF0000"/>
              </a:solidFill>
            </a:endParaRPr>
          </a:p>
          <a:p>
            <a:pPr>
              <a:buFont typeface="Wingdings" panose="05000000000000000000" pitchFamily="2" charset="2"/>
              <a:buChar char="q"/>
            </a:pPr>
            <a:r>
              <a:rPr lang="en-GB" sz="2900" b="1" dirty="0">
                <a:solidFill>
                  <a:srgbClr val="FF0000"/>
                </a:solidFill>
              </a:rPr>
              <a:t>Connection and session rules (same for 2 days):</a:t>
            </a:r>
          </a:p>
          <a:p>
            <a:pPr lvl="1"/>
            <a:r>
              <a:rPr lang="en-GB" sz="2900" dirty="0"/>
              <a:t>16:00 UTC: </a:t>
            </a:r>
            <a:r>
              <a:rPr lang="en-GB" sz="2900" b="1" dirty="0">
                <a:solidFill>
                  <a:srgbClr val="FF0000"/>
                </a:solidFill>
                <a:hlinkClick r:id="rId6"/>
              </a:rPr>
              <a:t>https://bluejeans.com/431362831/9648?src=calendarLink </a:t>
            </a:r>
            <a:endParaRPr lang="en-GB" sz="2900" b="1" dirty="0">
              <a:solidFill>
                <a:srgbClr val="FF0000"/>
              </a:solidFill>
            </a:endParaRPr>
          </a:p>
          <a:p>
            <a:pPr lvl="1"/>
            <a:r>
              <a:rPr lang="en-GB" sz="2900" dirty="0"/>
              <a:t>for stable and better performance, you are </a:t>
            </a:r>
            <a:r>
              <a:rPr lang="en-GB" sz="2900" b="1" dirty="0">
                <a:solidFill>
                  <a:srgbClr val="FF0000"/>
                </a:solidFill>
              </a:rPr>
              <a:t>very kindly asked to turn off your video </a:t>
            </a:r>
            <a:r>
              <a:rPr lang="en-GB" sz="2900" dirty="0"/>
              <a:t>and </a:t>
            </a:r>
            <a:r>
              <a:rPr lang="en-GB" sz="2900" b="1" dirty="0">
                <a:solidFill>
                  <a:srgbClr val="FF0000"/>
                </a:solidFill>
              </a:rPr>
              <a:t>mute microphone </a:t>
            </a:r>
            <a:r>
              <a:rPr lang="en-GB" sz="2900" dirty="0"/>
              <a:t>for most of the time of the sessions, unless you intend to speak – during the sessions only </a:t>
            </a:r>
            <a:r>
              <a:rPr lang="en-GB" sz="2900" b="1" dirty="0">
                <a:solidFill>
                  <a:srgbClr val="FF0000"/>
                </a:solidFill>
              </a:rPr>
              <a:t>moderators will be unmuted </a:t>
            </a:r>
            <a:r>
              <a:rPr lang="en-GB" sz="2900" dirty="0"/>
              <a:t>by default</a:t>
            </a:r>
          </a:p>
          <a:p>
            <a:pPr lvl="1"/>
            <a:r>
              <a:rPr lang="en-GB" sz="2900" dirty="0"/>
              <a:t>During the sessions use the </a:t>
            </a:r>
            <a:r>
              <a:rPr lang="en-GB" sz="2900" dirty="0" err="1"/>
              <a:t>BlueJeans</a:t>
            </a:r>
            <a:r>
              <a:rPr lang="en-GB" sz="2900" dirty="0"/>
              <a:t> </a:t>
            </a:r>
            <a:r>
              <a:rPr lang="en-GB" sz="2900" b="1" dirty="0">
                <a:solidFill>
                  <a:srgbClr val="FF0000"/>
                </a:solidFill>
              </a:rPr>
              <a:t>“CHAT function” </a:t>
            </a:r>
            <a:r>
              <a:rPr lang="en-GB" sz="2900" dirty="0"/>
              <a:t>to </a:t>
            </a:r>
            <a:r>
              <a:rPr lang="en-GB" sz="2900" b="1" dirty="0"/>
              <a:t>ask</a:t>
            </a:r>
            <a:r>
              <a:rPr lang="en-GB" sz="2900" dirty="0"/>
              <a:t> the questions, </a:t>
            </a:r>
            <a:r>
              <a:rPr lang="en-GB" sz="2900" b="1" dirty="0"/>
              <a:t>pass comments</a:t>
            </a:r>
            <a:r>
              <a:rPr lang="en-GB" sz="2900" dirty="0"/>
              <a:t> to </a:t>
            </a:r>
            <a:r>
              <a:rPr lang="en-GB" sz="2900" u="sng" dirty="0"/>
              <a:t>moderator</a:t>
            </a:r>
            <a:r>
              <a:rPr lang="en-GB" sz="2900" dirty="0"/>
              <a:t>, </a:t>
            </a:r>
            <a:r>
              <a:rPr lang="en-GB" sz="2900" u="sng" dirty="0"/>
              <a:t>everyone</a:t>
            </a:r>
            <a:r>
              <a:rPr lang="en-GB" sz="2900" dirty="0"/>
              <a:t> or </a:t>
            </a:r>
            <a:r>
              <a:rPr lang="en-GB" sz="2900" u="sng" dirty="0"/>
              <a:t>particular person</a:t>
            </a:r>
            <a:r>
              <a:rPr lang="en-GB" sz="2900" dirty="0"/>
              <a:t> or </a:t>
            </a:r>
            <a:r>
              <a:rPr lang="en-GB" sz="2900" b="1" dirty="0"/>
              <a:t>rise your hand </a:t>
            </a:r>
            <a:r>
              <a:rPr lang="en-GB" sz="2900" dirty="0"/>
              <a:t>for a question during the time for discussion - all notes will be properly considered by the moderator(s) and answered during discussions</a:t>
            </a:r>
          </a:p>
          <a:p>
            <a:pPr>
              <a:buFont typeface="Wingdings" panose="05000000000000000000" pitchFamily="2" charset="2"/>
              <a:buChar char="q"/>
            </a:pPr>
            <a:r>
              <a:rPr lang="en-GB" sz="2900" b="1" dirty="0">
                <a:solidFill>
                  <a:srgbClr val="FF0000"/>
                </a:solidFill>
              </a:rPr>
              <a:t>Access to </a:t>
            </a:r>
            <a:r>
              <a:rPr lang="en-GB" sz="2900" b="1" dirty="0" err="1">
                <a:solidFill>
                  <a:srgbClr val="FF0000"/>
                </a:solidFill>
              </a:rPr>
              <a:t>ArcRCC</a:t>
            </a:r>
            <a:r>
              <a:rPr lang="en-GB" sz="2900" b="1" dirty="0">
                <a:solidFill>
                  <a:srgbClr val="FF0000"/>
                </a:solidFill>
              </a:rPr>
              <a:t> products and session ppts </a:t>
            </a:r>
            <a:r>
              <a:rPr lang="en-GB" sz="2900" dirty="0"/>
              <a:t> </a:t>
            </a:r>
          </a:p>
          <a:p>
            <a:pPr lvl="1">
              <a:buFont typeface="Calibri" panose="020F0502020204030204" pitchFamily="34" charset="0"/>
              <a:buChar char="‒"/>
            </a:pPr>
            <a:r>
              <a:rPr lang="en-GB" sz="2900" dirty="0"/>
              <a:t>All </a:t>
            </a:r>
            <a:r>
              <a:rPr lang="en-GB" sz="2900" dirty="0" err="1"/>
              <a:t>ArcRCC</a:t>
            </a:r>
            <a:r>
              <a:rPr lang="en-GB" sz="2900" dirty="0"/>
              <a:t> information (including the ACFs) is available at </a:t>
            </a:r>
            <a:r>
              <a:rPr lang="en-GB" sz="2900" b="1" dirty="0">
                <a:hlinkClick r:id="rId7"/>
              </a:rPr>
              <a:t>https://arctic-rcc.org/</a:t>
            </a:r>
            <a:endParaRPr lang="en-GB" sz="2900" b="1" dirty="0"/>
          </a:p>
          <a:p>
            <a:pPr lvl="1">
              <a:buFont typeface="Calibri" panose="020F0502020204030204" pitchFamily="34" charset="0"/>
              <a:buChar char="‒"/>
            </a:pPr>
            <a:r>
              <a:rPr lang="en-GB" sz="2900" dirty="0"/>
              <a:t>Fast access to ACF-5 information (ppts, pdf, docs) is organized at </a:t>
            </a:r>
            <a:r>
              <a:rPr lang="en-GB" sz="2900" b="1" dirty="0">
                <a:hlinkClick r:id="rId8"/>
              </a:rPr>
              <a:t>http://wdc.aari.ru/acf5/</a:t>
            </a:r>
            <a:r>
              <a:rPr lang="en-GB" sz="2900" b="1" dirty="0"/>
              <a:t> </a:t>
            </a:r>
          </a:p>
          <a:p>
            <a:pPr>
              <a:buFont typeface="Wingdings" panose="05000000000000000000" pitchFamily="2" charset="2"/>
              <a:buChar char="q"/>
            </a:pPr>
            <a:r>
              <a:rPr lang="en-GB" sz="3300" b="1" dirty="0">
                <a:solidFill>
                  <a:srgbClr val="FF0000"/>
                </a:solidFill>
              </a:rPr>
              <a:t>Group Photo </a:t>
            </a:r>
            <a:r>
              <a:rPr lang="en-US" sz="3300" b="1" dirty="0">
                <a:solidFill>
                  <a:srgbClr val="FF0000"/>
                </a:solidFill>
              </a:rPr>
              <a:t>? – at the end of sessions you’ll be asked to switch on your cameras and the Secretariat will try to make a screenshot</a:t>
            </a:r>
            <a:endParaRPr lang="en-GB" sz="3300" b="1" dirty="0">
              <a:solidFill>
                <a:srgbClr val="FF0000"/>
              </a:solidFill>
            </a:endParaRP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494ADA6B-01DF-4B36-B504-8B6D081FF649}" type="slidenum">
              <a:rPr lang="en-US" b="1" smtClean="0"/>
              <a:t>3</a:t>
            </a:fld>
            <a:endParaRPr lang="en-US" b="1" dirty="0"/>
          </a:p>
        </p:txBody>
      </p:sp>
    </p:spTree>
    <p:extLst>
      <p:ext uri="{BB962C8B-B14F-4D97-AF65-F5344CB8AC3E}">
        <p14:creationId xmlns:p14="http://schemas.microsoft.com/office/powerpoint/2010/main" val="237404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724884" y="2954809"/>
            <a:ext cx="8206200" cy="2444836"/>
          </a:xfrm>
          <a:prstGeom prst="rect">
            <a:avLst/>
          </a:prstGeom>
          <a:noFill/>
          <a:ln>
            <a:noFill/>
          </a:ln>
        </p:spPr>
        <p:txBody>
          <a:bodyPr spcFirstLastPara="1" wrap="square" lIns="91425" tIns="45700" rIns="91425" bIns="45700" anchor="ctr" anchorCtr="0">
            <a:normAutofit fontScale="90000"/>
          </a:bodyPr>
          <a:lstStyle/>
          <a:p>
            <a:r>
              <a:rPr lang="en-US" sz="3600" b="1" dirty="0">
                <a:cs typeface="Arial" panose="020B0604020202020204" pitchFamily="34" charset="0"/>
              </a:rPr>
              <a:t>Using INTAROS</a:t>
            </a:r>
            <a:r>
              <a:rPr lang="ru-RU" sz="3600" b="1" dirty="0">
                <a:cs typeface="Arial" panose="020B0604020202020204" pitchFamily="34" charset="0"/>
              </a:rPr>
              <a:t> </a:t>
            </a:r>
            <a:r>
              <a:rPr lang="en-US" sz="3600" b="1" dirty="0">
                <a:cs typeface="Arial" panose="020B0604020202020204" pitchFamily="34" charset="0"/>
              </a:rPr>
              <a:t>project results  for</a:t>
            </a:r>
            <a:r>
              <a:rPr lang="ru-RU" sz="3600" b="1" dirty="0">
                <a:cs typeface="Arial" panose="020B0604020202020204" pitchFamily="34" charset="0"/>
              </a:rPr>
              <a:t> </a:t>
            </a:r>
            <a:r>
              <a:rPr lang="en-CA" sz="3600" b="1" dirty="0">
                <a:cs typeface="Arial" panose="020B0604020202020204" pitchFamily="34" charset="0"/>
              </a:rPr>
              <a:t>North Eurasia node: Access to seasonal summary data</a:t>
            </a:r>
            <a:br>
              <a:rPr lang="fr-CH" sz="2400" b="1" kern="1200" dirty="0">
                <a:solidFill>
                  <a:srgbClr val="FFFFFF"/>
                </a:solidFill>
                <a:cs typeface="Arial" panose="020B0604020202020204" pitchFamily="34" charset="0"/>
              </a:rPr>
            </a:br>
            <a:br>
              <a:rPr lang="fr-CH" sz="2400" b="1" kern="1200" dirty="0">
                <a:solidFill>
                  <a:srgbClr val="FFFFFF"/>
                </a:solidFill>
                <a:cs typeface="Arial" panose="020B0604020202020204" pitchFamily="34" charset="0"/>
              </a:rPr>
            </a:br>
            <a:r>
              <a:rPr lang="en-US" dirty="0">
                <a:solidFill>
                  <a:srgbClr val="92D050"/>
                </a:solidFill>
                <a:effectLst>
                  <a:outerShdw blurRad="38100" dist="38100" dir="2700000" algn="tl">
                    <a:srgbClr val="000000">
                      <a:alpha val="43137"/>
                    </a:srgbClr>
                  </a:outerShdw>
                </a:effectLst>
                <a:cs typeface="Arial" panose="020B0604020202020204" pitchFamily="34" charset="0"/>
              </a:rPr>
              <a:t>Evgenii </a:t>
            </a:r>
            <a:r>
              <a:rPr lang="en-US" dirty="0" err="1">
                <a:solidFill>
                  <a:srgbClr val="92D050"/>
                </a:solidFill>
                <a:effectLst>
                  <a:outerShdw blurRad="38100" dist="38100" dir="2700000" algn="tl">
                    <a:srgbClr val="000000">
                      <a:alpha val="43137"/>
                    </a:srgbClr>
                  </a:outerShdw>
                </a:effectLst>
                <a:cs typeface="Arial" panose="020B0604020202020204" pitchFamily="34" charset="0"/>
              </a:rPr>
              <a:t>Viazilov</a:t>
            </a:r>
            <a:br>
              <a:rPr lang="en-US" dirty="0">
                <a:solidFill>
                  <a:srgbClr val="92D050"/>
                </a:solidFill>
                <a:effectLst>
                  <a:outerShdw blurRad="38100" dist="38100" dir="2700000" algn="tl">
                    <a:srgbClr val="000000">
                      <a:alpha val="43137"/>
                    </a:srgbClr>
                  </a:outerShdw>
                </a:effectLst>
                <a:cs typeface="Arial" panose="020B0604020202020204" pitchFamily="34" charset="0"/>
              </a:rPr>
            </a:br>
            <a:r>
              <a:rPr lang="en-US" sz="2700" dirty="0">
                <a:solidFill>
                  <a:srgbClr val="92D050"/>
                </a:solidFill>
                <a:effectLst>
                  <a:outerShdw blurRad="38100" dist="38100" dir="2700000" algn="tl">
                    <a:srgbClr val="000000">
                      <a:alpha val="43137"/>
                    </a:srgbClr>
                  </a:outerShdw>
                </a:effectLst>
                <a:cs typeface="Arial" panose="020B0604020202020204" pitchFamily="34" charset="0"/>
              </a:rPr>
              <a:t>All-Russian Research Institute of Hydrometeorological Information - World Data Center (RIHMI-WDC)</a:t>
            </a:r>
            <a:br>
              <a:rPr lang="en-US" sz="2700" dirty="0">
                <a:solidFill>
                  <a:srgbClr val="92D050"/>
                </a:solidFill>
                <a:effectLst>
                  <a:outerShdw blurRad="38100" dist="38100" dir="2700000" algn="tl">
                    <a:srgbClr val="000000">
                      <a:alpha val="43137"/>
                    </a:srgbClr>
                  </a:outerShdw>
                </a:effectLst>
                <a:cs typeface="Arial" panose="020B0604020202020204" pitchFamily="34" charset="0"/>
              </a:rPr>
            </a:br>
            <a:br>
              <a:rPr lang="en-US" b="1" kern="1200" dirty="0">
                <a:solidFill>
                  <a:srgbClr val="92D050"/>
                </a:solidFill>
                <a:effectLst>
                  <a:outerShdw blurRad="38100" dist="38100" dir="2700000" algn="tl">
                    <a:srgbClr val="000000">
                      <a:alpha val="43137"/>
                    </a:srgbClr>
                  </a:outerShdw>
                </a:effectLst>
                <a:cs typeface="Arial" panose="020B0604020202020204" pitchFamily="34" charset="0"/>
              </a:rPr>
            </a:br>
            <a:endParaRPr sz="3959" dirty="0"/>
          </a:p>
        </p:txBody>
      </p:sp>
      <p:sp>
        <p:nvSpPr>
          <p:cNvPr id="85" name="Google Shape;85;p1"/>
          <p:cNvSpPr txBox="1">
            <a:spLocks noGrp="1"/>
          </p:cNvSpPr>
          <p:nvPr>
            <p:ph type="subTitle" idx="1"/>
          </p:nvPr>
        </p:nvSpPr>
        <p:spPr>
          <a:xfrm>
            <a:off x="1371600" y="5713022"/>
            <a:ext cx="6912768" cy="127099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dirty="0"/>
              <a:t>Arctic Regional Climate Center</a:t>
            </a:r>
            <a:endParaRPr dirty="0"/>
          </a:p>
        </p:txBody>
      </p:sp>
      <p:pic>
        <p:nvPicPr>
          <p:cNvPr id="87" name="Google Shape;87;p1"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88" name="Google Shape;88;p1"/>
          <p:cNvPicPr preferRelativeResize="0"/>
          <p:nvPr/>
        </p:nvPicPr>
        <p:blipFill rotWithShape="1">
          <a:blip r:embed="rId4">
            <a:alphaModFix/>
          </a:blip>
          <a:srcRect/>
          <a:stretch/>
        </p:blipFill>
        <p:spPr>
          <a:xfrm>
            <a:off x="7380312" y="188640"/>
            <a:ext cx="1391206" cy="1751844"/>
          </a:xfrm>
          <a:prstGeom prst="rect">
            <a:avLst/>
          </a:prstGeom>
          <a:noFill/>
          <a:ln>
            <a:noFill/>
          </a:ln>
        </p:spPr>
      </p:pic>
    </p:spTree>
    <p:extLst>
      <p:ext uri="{BB962C8B-B14F-4D97-AF65-F5344CB8AC3E}">
        <p14:creationId xmlns:p14="http://schemas.microsoft.com/office/powerpoint/2010/main" val="173648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p:cNvPicPr>
            <a:picLocks noChangeAspect="1"/>
          </p:cNvPicPr>
          <p:nvPr/>
        </p:nvPicPr>
        <p:blipFill>
          <a:blip r:embed="rId3"/>
          <a:srcRect/>
          <a:stretch>
            <a:fillRect/>
          </a:stretch>
        </p:blipFill>
        <p:spPr bwMode="auto">
          <a:xfrm>
            <a:off x="17465" y="1173162"/>
            <a:ext cx="9126535" cy="5684838"/>
          </a:xfrm>
          <a:prstGeom prst="rect">
            <a:avLst/>
          </a:prstGeom>
          <a:noFill/>
          <a:ln w="9525">
            <a:noFill/>
            <a:miter lim="800000"/>
            <a:headEnd/>
            <a:tailEnd/>
          </a:ln>
        </p:spPr>
      </p:pic>
      <p:sp>
        <p:nvSpPr>
          <p:cNvPr id="6" name="Text Box 2"/>
          <p:cNvSpPr txBox="1">
            <a:spLocks noChangeArrowheads="1"/>
          </p:cNvSpPr>
          <p:nvPr/>
        </p:nvSpPr>
        <p:spPr bwMode="auto">
          <a:xfrm>
            <a:off x="0" y="80555"/>
            <a:ext cx="9144000" cy="892552"/>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Assessment of Russian observing systems and 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http://portal.intaros.meteo.ru/portal/intaros/meta</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8" name="TextBox 7"/>
          <p:cNvSpPr txBox="1"/>
          <p:nvPr/>
        </p:nvSpPr>
        <p:spPr>
          <a:xfrm>
            <a:off x="114300" y="1171338"/>
            <a:ext cx="4724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Russian systems of account of observation networks and metadata</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http://asunp.meteo.ru</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Object 54"/>
          <p:cNvGraphicFramePr>
            <a:graphicFrameLocks noChangeAspect="1"/>
          </p:cNvGraphicFramePr>
          <p:nvPr/>
        </p:nvGraphicFramePr>
        <p:xfrm>
          <a:off x="3962400" y="2462176"/>
          <a:ext cx="5216530" cy="2592424"/>
        </p:xfrm>
        <a:graphic>
          <a:graphicData uri="http://schemas.openxmlformats.org/presentationml/2006/ole">
            <mc:AlternateContent xmlns:mc="http://schemas.openxmlformats.org/markup-compatibility/2006">
              <mc:Choice xmlns:v="urn:schemas-microsoft-com:vml" Requires="v">
                <p:oleObj spid="_x0000_s5135" name="Диаграмма" r:id="rId6" imgW="6187477" imgH="2552708" progId="MSGraph.Chart.8">
                  <p:embed/>
                </p:oleObj>
              </mc:Choice>
              <mc:Fallback>
                <p:oleObj name="Диаграмма" r:id="rId6" imgW="6187477" imgH="2552708" progId="MSGraph.Chart.8">
                  <p:embed/>
                  <p:pic>
                    <p:nvPicPr>
                      <p:cNvPr id="9"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2462176"/>
                        <a:ext cx="5216530" cy="2592424"/>
                      </a:xfrm>
                      <a:prstGeom prst="rect">
                        <a:avLst/>
                      </a:prstGeom>
                      <a:noFill/>
                    </p:spPr>
                  </p:pic>
                </p:oleObj>
              </mc:Fallback>
            </mc:AlternateContent>
          </a:graphicData>
        </a:graphic>
      </p:graphicFrame>
    </p:spTree>
    <p:extLst>
      <p:ext uri="{BB962C8B-B14F-4D97-AF65-F5344CB8AC3E}">
        <p14:creationId xmlns:p14="http://schemas.microsoft.com/office/powerpoint/2010/main" val="2114528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57115"/>
            <a:ext cx="9144000" cy="95410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ct val="500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Integration of multidisciplinary, distributed and heterogeneous databases within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iAOS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-Russian Node</a:t>
            </a:r>
          </a:p>
        </p:txBody>
      </p:sp>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28" y="853299"/>
            <a:ext cx="5530025" cy="4389102"/>
          </a:xfrm>
          <a:prstGeom prst="rect">
            <a:avLst/>
          </a:prstGeom>
        </p:spPr>
      </p:pic>
      <p:sp>
        <p:nvSpPr>
          <p:cNvPr id="14" name="Прямоугольник 13"/>
          <p:cNvSpPr/>
          <p:nvPr/>
        </p:nvSpPr>
        <p:spPr>
          <a:xfrm>
            <a:off x="0" y="786538"/>
            <a:ext cx="559832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C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http://portal.intaros.meteo.ru/portal/intaros/data</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ru-RU" sz="20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94" y="4466891"/>
            <a:ext cx="2772162" cy="2391109"/>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643" y="3007840"/>
            <a:ext cx="2639381" cy="2130318"/>
          </a:xfrm>
          <a:prstGeom prst="rect">
            <a:avLst/>
          </a:prstGeom>
        </p:spPr>
      </p:pic>
      <p:sp>
        <p:nvSpPr>
          <p:cNvPr id="17" name="TextBox 16"/>
          <p:cNvSpPr txBox="1"/>
          <p:nvPr/>
        </p:nvSpPr>
        <p:spPr>
          <a:xfrm>
            <a:off x="4091749" y="3748187"/>
            <a:ext cx="14382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Metadata</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1361881" y="4648200"/>
            <a:ext cx="1038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Стрелка вниз 18"/>
          <p:cNvSpPr/>
          <p:nvPr/>
        </p:nvSpPr>
        <p:spPr>
          <a:xfrm>
            <a:off x="3781618" y="2756153"/>
            <a:ext cx="523875" cy="768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Стрелка вниз 19"/>
          <p:cNvSpPr/>
          <p:nvPr/>
        </p:nvSpPr>
        <p:spPr>
          <a:xfrm>
            <a:off x="1881090" y="4276127"/>
            <a:ext cx="438343" cy="621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5598322" y="859197"/>
            <a:ext cx="3545678" cy="5755422"/>
          </a:xfrm>
          <a:prstGeom prst="rect">
            <a:avLst/>
          </a:prstGeom>
          <a:noFill/>
          <a:ln w="254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Short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- 226 information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RIHMI-WDC 	- 165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AARI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Nansen Centre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Rubric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Meteo</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for river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Hydrochemistry 	-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24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Ice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24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Function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integration data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metadata access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search information resources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access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exchange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delivery to ftp or e-mail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visualization data (map, graphic, table)</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Прямоугольник 1"/>
          <p:cNvSpPr/>
          <p:nvPr/>
        </p:nvSpPr>
        <p:spPr>
          <a:xfrm>
            <a:off x="125629" y="6426596"/>
            <a:ext cx="5270620" cy="338554"/>
          </a:xfrm>
          <a:prstGeom prst="rect">
            <a:avLst/>
          </a:prstGeom>
          <a:ln w="254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Link for “Data Access” is on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ArcRCC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site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https://arctic-rcc.org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10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5725"/>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ct val="50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iAOS</a:t>
            </a:r>
            <a:r>
              <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applications for information support of marine activities in the Arctic</a:t>
            </a:r>
            <a:r>
              <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7677"/>
            <a:ext cx="4818085" cy="3242873"/>
          </a:xfrm>
          <a:prstGeom prst="rect">
            <a:avLst/>
          </a:prstGeom>
        </p:spPr>
      </p:pic>
      <p:sp>
        <p:nvSpPr>
          <p:cNvPr id="6" name="Прямоугольник 5"/>
          <p:cNvSpPr/>
          <p:nvPr/>
        </p:nvSpPr>
        <p:spPr>
          <a:xfrm>
            <a:off x="721217" y="699105"/>
            <a:ext cx="76114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C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http://portal.intaros.meteo.ru/portal/intaros/services/climate_monitoring</a:t>
            </a:r>
            <a:r>
              <a:rPr kumimoji="0" lang="en-US"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ru-RU"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423" y="3776133"/>
            <a:ext cx="4521577" cy="2984040"/>
          </a:xfrm>
          <a:prstGeom prst="rect">
            <a:avLst/>
          </a:prstGeom>
        </p:spPr>
      </p:pic>
      <p:sp>
        <p:nvSpPr>
          <p:cNvPr id="8" name="TextBox 7"/>
          <p:cNvSpPr txBox="1"/>
          <p:nvPr/>
        </p:nvSpPr>
        <p:spPr>
          <a:xfrm>
            <a:off x="5418667" y="1157677"/>
            <a:ext cx="3429000" cy="2308324"/>
          </a:xfrm>
          <a:prstGeom prst="rect">
            <a:avLst/>
          </a:prstGeom>
          <a:noFill/>
          <a:ln w="254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Applied tasks: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Disasters and support decision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Assessment of climate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Monitoring of climate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Support of Long-Range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forecasts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Hydrometeorological support of transport operations</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115912" y="4295775"/>
            <a:ext cx="4622423" cy="2308324"/>
          </a:xfrm>
          <a:prstGeom prst="rect">
            <a:avLst/>
          </a:prstGeom>
          <a:noFill/>
          <a:ln w="254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Functions: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Configuring information resources, portlets, tools, geo-area, parameters for applied tasks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Calculation of anomalies, trends, rank, extrema, statistical characteristics by macro-regions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visualization (map, graph, table)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Preparation of materials for the report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72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915108"/>
            <a:ext cx="9134475" cy="457356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accent5">
                    <a:lumMod val="75000"/>
                  </a:schemeClr>
                </a:solidFill>
                <a:effectLst/>
                <a:uLnTx/>
                <a:uFillTx/>
                <a:latin typeface="Arial Black" panose="020B0A04020102020204" pitchFamily="34" charset="0"/>
                <a:cs typeface="Arial" panose="020B0604020202020204" pitchFamily="34" charset="0"/>
              </a:rPr>
              <a:t>INTegrated</a:t>
            </a:r>
            <a:r>
              <a:rPr kumimoji="0" lang="en-GB" sz="28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 </a:t>
            </a:r>
            <a:r>
              <a:rPr kumimoji="0" lang="en-GB" sz="2800" b="1" i="0" u="none" strike="noStrike" kern="1200" cap="none" spc="0" normalizeH="0" baseline="0" noProof="0" dirty="0" err="1">
                <a:ln>
                  <a:noFill/>
                </a:ln>
                <a:solidFill>
                  <a:schemeClr val="accent5">
                    <a:lumMod val="75000"/>
                  </a:schemeClr>
                </a:solidFill>
                <a:effectLst/>
                <a:uLnTx/>
                <a:uFillTx/>
                <a:latin typeface="Arial Black" panose="020B0A04020102020204" pitchFamily="34" charset="0"/>
                <a:cs typeface="Arial" panose="020B0604020202020204" pitchFamily="34" charset="0"/>
              </a:rPr>
              <a:t>ARctic</a:t>
            </a:r>
            <a:r>
              <a:rPr kumimoji="0" lang="en-GB" sz="28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 Observing System (INTAROS) </a:t>
            </a:r>
            <a:endParaRPr kumimoji="0" lang="en-US" sz="28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EC </a:t>
            </a:r>
            <a:r>
              <a:rPr kumimoji="0" lang="ru-RU" sz="20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H</a:t>
            </a:r>
            <a:r>
              <a:rPr kumimoji="0" lang="en-US" sz="20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ORIZON 2</a:t>
            </a:r>
            <a:r>
              <a:rPr kumimoji="0" lang="ru-RU" sz="2000" b="1" i="0" u="none" strike="noStrike" kern="1200" cap="none" spc="0" normalizeH="0" baseline="0" noProof="0" dirty="0">
                <a:ln>
                  <a:noFill/>
                </a:ln>
                <a:solidFill>
                  <a:schemeClr val="accent5">
                    <a:lumMod val="75000"/>
                  </a:schemeClr>
                </a:solidFill>
                <a:effectLst/>
                <a:uLnTx/>
                <a:uFillTx/>
                <a:latin typeface="Arial Black" panose="020B0A04020102020204" pitchFamily="34" charset="0"/>
                <a:cs typeface="Arial" panose="020B0604020202020204" pitchFamily="34" charset="0"/>
              </a:rPr>
              <a:t>020-BG-09-2016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Agreement between Ministry of Education and Science of Russia and RIHMI-WDC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RFMEFI61618X0103</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BD0D9"/>
              </a:buClr>
              <a:buSzPct val="95000"/>
              <a:buFontTx/>
              <a:buNone/>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Participants of project:</a:t>
            </a: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SzPct val="95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All-Russian Research Institute of Hydrometeorological Information - World Data Center (RIHMI-WDC)</a:t>
            </a:r>
          </a:p>
          <a:p>
            <a:pPr marL="342900" marR="0" lvl="0" indent="-342900" algn="l" defTabSz="914400" rtl="0" eaLnBrk="1" fontAlgn="auto" latinLnBrk="0" hangingPunct="1">
              <a:lnSpc>
                <a:spcPct val="100000"/>
              </a:lnSpc>
              <a:spcBef>
                <a:spcPct val="20000"/>
              </a:spcBef>
              <a:spcAft>
                <a:spcPts val="0"/>
              </a:spcAft>
              <a:buSzPct val="95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Arctic and Antarctic Institute (AARI)</a:t>
            </a:r>
          </a:p>
          <a:p>
            <a:pPr marL="342900" marR="0" lvl="0" indent="-342900" algn="l" defTabSz="914400" rtl="0" eaLnBrk="1" fontAlgn="auto" latinLnBrk="0" hangingPunct="1">
              <a:lnSpc>
                <a:spcPct val="100000"/>
              </a:lnSpc>
              <a:spcBef>
                <a:spcPct val="20000"/>
              </a:spcBef>
              <a:spcAft>
                <a:spcPts val="0"/>
              </a:spcAft>
              <a:buSzPct val="95000"/>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Nansen International Environmental Remote Sensing Center</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(NIERSC</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9525" y="729533"/>
            <a:ext cx="9144000" cy="707886"/>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Black" panose="020B0A04020102020204" pitchFamily="34" charset="0"/>
              </a:rPr>
              <a:t>Thank you for your attention ! </a:t>
            </a:r>
            <a:endParaRPr kumimoji="0" lang="ru-RU" sz="4000" b="1"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23180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ctrTitle"/>
          </p:nvPr>
        </p:nvSpPr>
        <p:spPr>
          <a:xfrm>
            <a:off x="361950" y="854996"/>
            <a:ext cx="7283894" cy="14700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Arial"/>
              <a:buNone/>
            </a:pPr>
            <a:r>
              <a:rPr lang="en-CA" sz="3600" dirty="0">
                <a:latin typeface="Arial Black" panose="020B0A04020102020204" pitchFamily="34" charset="0"/>
              </a:rPr>
              <a:t>On-line discussion with end-users on seasonal summary</a:t>
            </a:r>
            <a:endParaRPr sz="3600" dirty="0">
              <a:latin typeface="Arial Black" panose="020B0A04020102020204" pitchFamily="34" charset="0"/>
            </a:endParaRPr>
          </a:p>
        </p:txBody>
      </p:sp>
      <p:pic>
        <p:nvPicPr>
          <p:cNvPr id="251" name="Google Shape;251;p15"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7661560" y="54698"/>
            <a:ext cx="1391206" cy="1751844"/>
          </a:xfrm>
          <a:prstGeom prst="rect">
            <a:avLst/>
          </a:prstGeom>
          <a:noFill/>
          <a:ln>
            <a:noFill/>
          </a:ln>
        </p:spPr>
      </p:pic>
      <p:sp>
        <p:nvSpPr>
          <p:cNvPr id="2" name="Rectangle 1">
            <a:extLst>
              <a:ext uri="{FF2B5EF4-FFF2-40B4-BE49-F238E27FC236}">
                <a16:creationId xmlns:a16="http://schemas.microsoft.com/office/drawing/2014/main" id="{B0ED987B-BE0C-40A8-984C-2D1A170667D0}"/>
              </a:ext>
            </a:extLst>
          </p:cNvPr>
          <p:cNvSpPr/>
          <p:nvPr/>
        </p:nvSpPr>
        <p:spPr>
          <a:xfrm>
            <a:off x="2427667" y="2363777"/>
            <a:ext cx="4011769" cy="52322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Shanna </a:t>
            </a:r>
            <a:r>
              <a:rPr kumimoji="0" lang="en-CA" sz="2800" b="1"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Combley</a:t>
            </a:r>
            <a:endParaRPr kumimoji="0" lang="ru-RU" sz="2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8" name="Rectangle 7">
            <a:extLst>
              <a:ext uri="{FF2B5EF4-FFF2-40B4-BE49-F238E27FC236}">
                <a16:creationId xmlns:a16="http://schemas.microsoft.com/office/drawing/2014/main" id="{9D5F4458-F82B-4509-BD74-2CCCD98FAEA4}"/>
              </a:ext>
            </a:extLst>
          </p:cNvPr>
          <p:cNvSpPr/>
          <p:nvPr/>
        </p:nvSpPr>
        <p:spPr>
          <a:xfrm>
            <a:off x="361950" y="3091321"/>
            <a:ext cx="8523860" cy="2308324"/>
          </a:xfrm>
          <a:prstGeom prst="rect">
            <a:avLst/>
          </a:prstGeom>
          <a:solidFill>
            <a:schemeClr val="lt1">
              <a:alpha val="52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Possible themes - points for discussion (using CHAT function raise your hand or ask a question):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Is the content of the summary appropriate (details, variable)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parameters are missing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What regions are missing ?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Any other ?</a:t>
            </a:r>
          </a:p>
        </p:txBody>
      </p:sp>
    </p:spTree>
    <p:extLst>
      <p:ext uri="{BB962C8B-B14F-4D97-AF65-F5344CB8AC3E}">
        <p14:creationId xmlns:p14="http://schemas.microsoft.com/office/powerpoint/2010/main" val="2550303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COM1016_corp_banner__03"/>
          <p:cNvPicPr>
            <a:picLocks noChangeAspect="1" noChangeArrowheads="1"/>
          </p:cNvPicPr>
          <p:nvPr/>
        </p:nvPicPr>
        <p:blipFill>
          <a:blip r:embed="rId3">
            <a:extLst>
              <a:ext uri="{28A0092B-C50C-407E-A947-70E740481C1C}">
                <a14:useLocalDpi xmlns:a14="http://schemas.microsoft.com/office/drawing/2010/main" val="0"/>
              </a:ext>
            </a:extLst>
          </a:blip>
          <a:srcRect b="11967"/>
          <a:stretch>
            <a:fillRect/>
          </a:stretch>
        </p:blipFill>
        <p:spPr bwMode="auto">
          <a:xfrm>
            <a:off x="0" y="8366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107504" y="2352621"/>
            <a:ext cx="9214792" cy="1470025"/>
          </a:xfrm>
        </p:spPr>
        <p:txBody>
          <a:bodyPr>
            <a:noAutofit/>
          </a:bodyPr>
          <a:lstStyle/>
          <a:p>
            <a:pPr lvl="0" algn="l"/>
            <a:r>
              <a:rPr lang="en-CA" sz="3000" b="1" dirty="0"/>
              <a:t>ACF - 5: Verification of the FMA2020 season</a:t>
            </a:r>
            <a:br>
              <a:rPr lang="en-CA" sz="3000" b="1" dirty="0"/>
            </a:br>
            <a:r>
              <a:rPr lang="en-CA" sz="3000" b="1" dirty="0"/>
              <a:t>ACF - 5: Seasonal forecast for the JJA2020 season</a:t>
            </a:r>
            <a:endParaRPr lang="en-CA" sz="3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ubtitle 2"/>
          <p:cNvSpPr txBox="1">
            <a:spLocks/>
          </p:cNvSpPr>
          <p:nvPr/>
        </p:nvSpPr>
        <p:spPr bwMode="auto">
          <a:xfrm>
            <a:off x="347179" y="4196680"/>
            <a:ext cx="804124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FF0000"/>
              </a:buClr>
              <a:buSzPct val="120000"/>
              <a:buFontTx/>
              <a:buNone/>
              <a:tabLst/>
              <a:defRPr/>
            </a:pPr>
            <a:r>
              <a:rPr kumimoji="1" lang="en-CA" sz="2200" b="0" i="0" u="none" strike="noStrike" kern="0" cap="none" spc="0" normalizeH="0" baseline="0" noProof="0" dirty="0">
                <a:ln>
                  <a:noFill/>
                </a:ln>
                <a:solidFill>
                  <a:prstClr val="black"/>
                </a:solidFill>
                <a:effectLst/>
                <a:uLnTx/>
                <a:uFillTx/>
                <a:latin typeface="Calibri"/>
                <a:ea typeface="+mn-ea"/>
                <a:cs typeface="+mn-cs"/>
              </a:rPr>
              <a:t>Marko Markovic</a:t>
            </a:r>
          </a:p>
          <a:p>
            <a:pPr marL="0" marR="0" lvl="0" indent="0" algn="ctr" defTabSz="914400" rtl="0" eaLnBrk="0" fontAlgn="base" latinLnBrk="0" hangingPunct="0">
              <a:lnSpc>
                <a:spcPct val="100000"/>
              </a:lnSpc>
              <a:spcBef>
                <a:spcPct val="20000"/>
              </a:spcBef>
              <a:spcAft>
                <a:spcPct val="0"/>
              </a:spcAft>
              <a:buClr>
                <a:srgbClr val="FF0000"/>
              </a:buClr>
              <a:buSzPct val="120000"/>
              <a:buFontTx/>
              <a:buNone/>
              <a:tabLst/>
              <a:defRPr/>
            </a:pPr>
            <a:r>
              <a:rPr kumimoji="1" lang="en-CA" sz="2200" b="0" i="0" u="none" strike="noStrike" kern="0" cap="none" spc="0" normalizeH="0" baseline="0" noProof="0" dirty="0">
                <a:ln>
                  <a:noFill/>
                </a:ln>
                <a:solidFill>
                  <a:prstClr val="black"/>
                </a:solidFill>
                <a:effectLst/>
                <a:uLnTx/>
                <a:uFillTx/>
                <a:latin typeface="Calibri"/>
                <a:ea typeface="+mn-ea"/>
                <a:cs typeface="+mn-cs"/>
              </a:rPr>
              <a:t>Meteorological Service of Canada</a:t>
            </a:r>
          </a:p>
        </p:txBody>
      </p:sp>
      <p:pic>
        <p:nvPicPr>
          <p:cNvPr id="10" name="Picture 5" descr="https://www.un.org/ldcportal/wp-content/uploads/2016/12/wmo-1-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120" y="5229200"/>
            <a:ext cx="1763960" cy="158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031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51" r="16926"/>
          <a:stretch/>
        </p:blipFill>
        <p:spPr>
          <a:xfrm>
            <a:off x="1914128" y="380605"/>
            <a:ext cx="6330280" cy="4755232"/>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96921" y="-27384"/>
            <a:ext cx="886197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black"/>
                </a:solidFill>
                <a:effectLst/>
                <a:uLnTx/>
                <a:uFillTx/>
                <a:latin typeface="Calibri"/>
                <a:ea typeface="+mn-ea"/>
                <a:cs typeface="+mn-cs"/>
              </a:rPr>
              <a:t>Seasonal forecast over the Arctic, Feb-March-April 2020</a:t>
            </a:r>
          </a:p>
        </p:txBody>
      </p:sp>
      <p:sp>
        <p:nvSpPr>
          <p:cNvPr id="7" name="TextBox 6"/>
          <p:cNvSpPr txBox="1"/>
          <p:nvPr/>
        </p:nvSpPr>
        <p:spPr>
          <a:xfrm>
            <a:off x="683568" y="5178678"/>
            <a:ext cx="72011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mn-cs"/>
              </a:rPr>
              <a:t>Considering multi-model ensemble forecast and a limited model skill over the Arctic:</a:t>
            </a:r>
          </a:p>
        </p:txBody>
      </p:sp>
      <p:sp>
        <p:nvSpPr>
          <p:cNvPr id="22" name="TextBox 21"/>
          <p:cNvSpPr txBox="1"/>
          <p:nvPr/>
        </p:nvSpPr>
        <p:spPr>
          <a:xfrm>
            <a:off x="35496" y="5517232"/>
            <a:ext cx="9068552" cy="1323439"/>
          </a:xfrm>
          <a:prstGeom prst="rect">
            <a:avLst/>
          </a:prstGeom>
          <a:noFill/>
          <a:ln>
            <a:solidFill>
              <a:schemeClr val="accent1">
                <a:shade val="95000"/>
                <a:satMod val="10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alibri"/>
                <a:ea typeface="+mn-ea"/>
                <a:cs typeface="+mn-cs"/>
              </a:rPr>
              <a:t>Temperature:</a:t>
            </a:r>
            <a:r>
              <a:rPr kumimoji="0" lang="en-CA" sz="2000" b="0" i="0" u="none" strike="noStrike" kern="1200" cap="none" spc="0" normalizeH="0" baseline="0" noProof="0" dirty="0">
                <a:ln>
                  <a:noFill/>
                </a:ln>
                <a:solidFill>
                  <a:prstClr val="black"/>
                </a:solidFill>
                <a:effectLst/>
                <a:uLnTx/>
                <a:uFillTx/>
                <a:latin typeface="Calibri"/>
                <a:ea typeface="+mn-ea"/>
                <a:cs typeface="+mn-cs"/>
              </a:rPr>
              <a:t> there is probability of 40% or more that temperatures will be above normal over the Alaska and W. Canada and over most of the continental Canadian Arctic. Same above normal probabilities, but with higher confidence, was forecasted for European, Atlantic, W and E Siberian and Chukchi regions. </a:t>
            </a:r>
          </a:p>
        </p:txBody>
      </p:sp>
      <p:sp>
        <p:nvSpPr>
          <p:cNvPr id="2" name="TextBox 1"/>
          <p:cNvSpPr txBox="1"/>
          <p:nvPr/>
        </p:nvSpPr>
        <p:spPr>
          <a:xfrm flipH="1">
            <a:off x="107504" y="1196752"/>
            <a:ext cx="2160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mn-cs"/>
              </a:rPr>
              <a:t>A reminder</a:t>
            </a:r>
          </a:p>
        </p:txBody>
      </p:sp>
    </p:spTree>
    <p:extLst>
      <p:ext uri="{BB962C8B-B14F-4D97-AF65-F5344CB8AC3E}">
        <p14:creationId xmlns:p14="http://schemas.microsoft.com/office/powerpoint/2010/main" val="1571233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8213" r="16926"/>
          <a:stretch/>
        </p:blipFill>
        <p:spPr>
          <a:xfrm>
            <a:off x="1763688" y="4653136"/>
            <a:ext cx="6330280" cy="62871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96921" y="-27384"/>
            <a:ext cx="886197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prstClr val="black"/>
                </a:solidFill>
                <a:effectLst/>
                <a:uLnTx/>
                <a:uFillTx/>
                <a:latin typeface="Calibri"/>
                <a:ea typeface="+mn-ea"/>
                <a:cs typeface="+mn-cs"/>
              </a:rPr>
              <a:t>Seasonal forecast over the Arctic, Feb-March-April 2020</a:t>
            </a:r>
          </a:p>
        </p:txBody>
      </p:sp>
      <p:sp>
        <p:nvSpPr>
          <p:cNvPr id="7" name="TextBox 6"/>
          <p:cNvSpPr txBox="1"/>
          <p:nvPr/>
        </p:nvSpPr>
        <p:spPr>
          <a:xfrm>
            <a:off x="969202" y="5209838"/>
            <a:ext cx="72011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mn-cs"/>
              </a:rPr>
              <a:t>Considering multi-model ensemble forecast and a limited model skill over the Arctic:</a:t>
            </a:r>
          </a:p>
        </p:txBody>
      </p:sp>
      <p:sp>
        <p:nvSpPr>
          <p:cNvPr id="12" name="TextBox 11"/>
          <p:cNvSpPr txBox="1"/>
          <p:nvPr/>
        </p:nvSpPr>
        <p:spPr>
          <a:xfrm flipH="1">
            <a:off x="107504" y="1196752"/>
            <a:ext cx="2160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mn-cs"/>
              </a:rPr>
              <a:t>A reminder</a:t>
            </a:r>
          </a:p>
        </p:txBody>
      </p:sp>
      <p:sp>
        <p:nvSpPr>
          <p:cNvPr id="13" name="TextBox 12"/>
          <p:cNvSpPr txBox="1"/>
          <p:nvPr/>
        </p:nvSpPr>
        <p:spPr>
          <a:xfrm>
            <a:off x="35495" y="5733256"/>
            <a:ext cx="9068552" cy="1015663"/>
          </a:xfrm>
          <a:prstGeom prst="rect">
            <a:avLst/>
          </a:prstGeom>
          <a:noFill/>
          <a:ln>
            <a:solidFill>
              <a:schemeClr val="accent1">
                <a:shade val="95000"/>
                <a:satMod val="10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alibri"/>
                <a:ea typeface="+mn-ea"/>
                <a:cs typeface="+mn-cs"/>
              </a:rPr>
              <a:t>Precipitation:</a:t>
            </a:r>
            <a:r>
              <a:rPr kumimoji="0" lang="en-CA" sz="2000" b="0" i="0" u="none" strike="noStrike" kern="1200" cap="none" spc="0" normalizeH="0" baseline="0" noProof="0" dirty="0">
                <a:ln>
                  <a:noFill/>
                </a:ln>
                <a:solidFill>
                  <a:prstClr val="black"/>
                </a:solidFill>
                <a:effectLst/>
                <a:uLnTx/>
                <a:uFillTx/>
                <a:latin typeface="Calibri"/>
                <a:ea typeface="+mn-ea"/>
                <a:cs typeface="+mn-cs"/>
              </a:rPr>
              <a:t> Mostly equal chances were expected over eastern Canada and </a:t>
            </a:r>
            <a:r>
              <a:rPr kumimoji="0" lang="en-CA" sz="2000" b="0" i="0" u="none" strike="noStrike" kern="1200" cap="none" spc="0" normalizeH="0" baseline="0" noProof="0" dirty="0" err="1">
                <a:ln>
                  <a:noFill/>
                </a:ln>
                <a:solidFill>
                  <a:prstClr val="black"/>
                </a:solidFill>
                <a:effectLst/>
                <a:uLnTx/>
                <a:uFillTx/>
                <a:latin typeface="Calibri"/>
                <a:ea typeface="+mn-ea"/>
                <a:cs typeface="+mn-cs"/>
              </a:rPr>
              <a:t>and</a:t>
            </a:r>
            <a:r>
              <a:rPr kumimoji="0" lang="en-CA" sz="2000" b="0" i="0" u="none" strike="noStrike" kern="1200" cap="none" spc="0" normalizeH="0" baseline="0" noProof="0" dirty="0">
                <a:ln>
                  <a:noFill/>
                </a:ln>
                <a:solidFill>
                  <a:prstClr val="black"/>
                </a:solidFill>
                <a:effectLst/>
                <a:uLnTx/>
                <a:uFillTx/>
                <a:latin typeface="Calibri"/>
                <a:ea typeface="+mn-ea"/>
                <a:cs typeface="+mn-cs"/>
              </a:rPr>
              <a:t> some parts of Atlantic region (mostly Greenland). Over other Arctic regions, above normal precipitation probabilities were expected with ~40% chance.</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0195" t="12201" r="19327" b="9768"/>
          <a:stretch/>
        </p:blipFill>
        <p:spPr>
          <a:xfrm>
            <a:off x="2411760" y="423487"/>
            <a:ext cx="4852258" cy="4382372"/>
          </a:xfrm>
          <a:prstGeom prst="rect">
            <a:avLst/>
          </a:prstGeom>
        </p:spPr>
      </p:pic>
    </p:spTree>
    <p:extLst>
      <p:ext uri="{BB962C8B-B14F-4D97-AF65-F5344CB8AC3E}">
        <p14:creationId xmlns:p14="http://schemas.microsoft.com/office/powerpoint/2010/main" val="1424299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1277854" y="-27384"/>
            <a:ext cx="650011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mn-cs"/>
              </a:rPr>
              <a:t>How do we verify seasonal forecasts? </a:t>
            </a:r>
          </a:p>
        </p:txBody>
      </p:sp>
      <p:sp>
        <p:nvSpPr>
          <p:cNvPr id="2" name="TextBox 1"/>
          <p:cNvSpPr txBox="1"/>
          <p:nvPr/>
        </p:nvSpPr>
        <p:spPr>
          <a:xfrm>
            <a:off x="414072" y="1098227"/>
            <a:ext cx="32147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t>
            </a:r>
            <a:r>
              <a:rPr kumimoji="0" lang="en-CA" sz="2400" b="0" i="0" u="none" strike="noStrike" kern="1200" cap="none" spc="0" normalizeH="0" baseline="0" noProof="0" dirty="0">
                <a:ln>
                  <a:noFill/>
                </a:ln>
                <a:solidFill>
                  <a:prstClr val="black"/>
                </a:solidFill>
                <a:effectLst/>
                <a:uLnTx/>
                <a:uFillTx/>
                <a:latin typeface="Calibri"/>
                <a:ea typeface="+mn-ea"/>
                <a:cs typeface="+mn-cs"/>
              </a:rPr>
              <a:t> We need observations!</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879" y="1141249"/>
            <a:ext cx="793222" cy="10630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141250"/>
            <a:ext cx="716509" cy="106308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3287" r="7201"/>
          <a:stretch/>
        </p:blipFill>
        <p:spPr>
          <a:xfrm>
            <a:off x="6695659" y="1141250"/>
            <a:ext cx="1128506" cy="1063080"/>
          </a:xfrm>
          <a:prstGeom prst="rect">
            <a:avLst/>
          </a:prstGeom>
        </p:spPr>
      </p:pic>
      <p:sp>
        <p:nvSpPr>
          <p:cNvPr id="17" name="TextBox 16"/>
          <p:cNvSpPr txBox="1"/>
          <p:nvPr/>
        </p:nvSpPr>
        <p:spPr>
          <a:xfrm>
            <a:off x="-36512" y="2157824"/>
            <a:ext cx="8712968" cy="155427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CA" sz="1900" b="0" i="0" u="none" strike="noStrike" kern="1200" cap="none" spc="0" normalizeH="0" baseline="0" noProof="0" dirty="0">
                <a:ln>
                  <a:noFill/>
                </a:ln>
                <a:solidFill>
                  <a:prstClr val="black"/>
                </a:solidFill>
                <a:effectLst/>
                <a:uLnTx/>
                <a:uFillTx/>
                <a:latin typeface="Calibri"/>
                <a:ea typeface="+mn-ea"/>
                <a:cs typeface="+mn-cs"/>
              </a:rPr>
              <a:t>Unfortunately we can not measure temperature or precipitation on every single point over the globe.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CA" sz="19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CA" sz="1900" b="0" i="0" u="none" strike="noStrike" kern="1200" cap="none" spc="0" normalizeH="0" baseline="0" noProof="0" dirty="0">
                <a:ln>
                  <a:noFill/>
                </a:ln>
                <a:solidFill>
                  <a:prstClr val="black"/>
                </a:solidFill>
                <a:effectLst/>
                <a:uLnTx/>
                <a:uFillTx/>
                <a:latin typeface="Calibri"/>
                <a:ea typeface="+mn-ea"/>
                <a:cs typeface="+mn-cs"/>
              </a:rPr>
              <a:t>This is why we use statistical techniques to interpolate measured variables over the regions where we can measure. The results is called </a:t>
            </a:r>
            <a:r>
              <a:rPr kumimoji="0" lang="en-CA" sz="1900" b="1" i="0" u="none" strike="noStrike" kern="1200" cap="none" spc="0" normalizeH="0" baseline="0" noProof="0" dirty="0">
                <a:ln>
                  <a:noFill/>
                </a:ln>
                <a:solidFill>
                  <a:prstClr val="black"/>
                </a:solidFill>
                <a:effectLst/>
                <a:uLnTx/>
                <a:uFillTx/>
                <a:latin typeface="Calibri"/>
                <a:ea typeface="+mn-ea"/>
                <a:cs typeface="+mn-cs"/>
              </a:rPr>
              <a:t>the re-analysis</a:t>
            </a:r>
            <a:r>
              <a:rPr kumimoji="0" lang="en-CA" sz="19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6591" b="44889"/>
          <a:stretch/>
        </p:blipFill>
        <p:spPr>
          <a:xfrm>
            <a:off x="5126035" y="4005064"/>
            <a:ext cx="3560765" cy="2910936"/>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53935"/>
          <a:stretch/>
        </p:blipFill>
        <p:spPr>
          <a:xfrm>
            <a:off x="35496" y="3843571"/>
            <a:ext cx="3716719" cy="2884736"/>
          </a:xfrm>
          <a:prstGeom prst="rect">
            <a:avLst/>
          </a:prstGeom>
        </p:spPr>
      </p:pic>
      <p:sp>
        <p:nvSpPr>
          <p:cNvPr id="19" name="Right Arrow 18"/>
          <p:cNvSpPr/>
          <p:nvPr/>
        </p:nvSpPr>
        <p:spPr>
          <a:xfrm>
            <a:off x="3752215" y="5285939"/>
            <a:ext cx="1373576" cy="231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802239" y="4615968"/>
            <a:ext cx="136908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Assimilation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 numerical modeling</a:t>
            </a:r>
          </a:p>
        </p:txBody>
      </p:sp>
      <p:sp>
        <p:nvSpPr>
          <p:cNvPr id="5" name="Rectangle 4"/>
          <p:cNvSpPr/>
          <p:nvPr/>
        </p:nvSpPr>
        <p:spPr>
          <a:xfrm>
            <a:off x="323528" y="6669360"/>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https://djlorenz.github.io/downscaling2/ProbApp/interp.html</a:t>
            </a:r>
          </a:p>
        </p:txBody>
      </p:sp>
      <p:sp>
        <p:nvSpPr>
          <p:cNvPr id="21" name="Rectangle 20"/>
          <p:cNvSpPr/>
          <p:nvPr/>
        </p:nvSpPr>
        <p:spPr>
          <a:xfrm>
            <a:off x="2766698" y="3841303"/>
            <a:ext cx="111620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Precipitation</a:t>
            </a:r>
          </a:p>
        </p:txBody>
      </p:sp>
      <p:sp>
        <p:nvSpPr>
          <p:cNvPr id="24" name="Rectangle 23"/>
          <p:cNvSpPr/>
          <p:nvPr/>
        </p:nvSpPr>
        <p:spPr>
          <a:xfrm>
            <a:off x="6056001" y="3769295"/>
            <a:ext cx="19850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Precipitation Re-Analysis</a:t>
            </a:r>
          </a:p>
        </p:txBody>
      </p:sp>
    </p:spTree>
    <p:extLst>
      <p:ext uri="{BB962C8B-B14F-4D97-AF65-F5344CB8AC3E}">
        <p14:creationId xmlns:p14="http://schemas.microsoft.com/office/powerpoint/2010/main" val="274589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a:spLocks noGrp="1"/>
          </p:cNvSpPr>
          <p:nvPr>
            <p:ph type="ctrTitle"/>
          </p:nvPr>
        </p:nvSpPr>
        <p:spPr>
          <a:xfrm>
            <a:off x="74147" y="204292"/>
            <a:ext cx="7678647" cy="594198"/>
          </a:xfrm>
          <a:prstGeom prst="rect">
            <a:avLst/>
          </a:prstGeom>
          <a:noFill/>
          <a:ln>
            <a:noFill/>
          </a:ln>
        </p:spPr>
        <p:txBody>
          <a:bodyPr spcFirstLastPara="1" wrap="square" lIns="91425" tIns="45700" rIns="91425" bIns="45700" anchor="ctr" anchorCtr="0">
            <a:noAutofit/>
          </a:bodyPr>
          <a:lstStyle/>
          <a:p>
            <a:pPr lvl="0"/>
            <a:r>
              <a:rPr lang="en-CA" sz="2400" dirty="0">
                <a:latin typeface="Arial Black" panose="020B0A04020102020204" pitchFamily="34" charset="0"/>
              </a:rPr>
              <a:t>Brief review of May 27</a:t>
            </a:r>
            <a:r>
              <a:rPr lang="en-CA" sz="2400" baseline="30000" dirty="0">
                <a:latin typeface="Arial Black" panose="020B0A04020102020204" pitchFamily="34" charset="0"/>
              </a:rPr>
              <a:t>th</a:t>
            </a:r>
            <a:r>
              <a:rPr lang="en-CA" sz="2400" dirty="0">
                <a:latin typeface="Arial Black" panose="020B0A04020102020204" pitchFamily="34" charset="0"/>
              </a:rPr>
              <a:t> Non-Technical Regional Briefing session</a:t>
            </a:r>
            <a:endParaRPr sz="2000" dirty="0">
              <a:latin typeface="Arial Black" panose="020B0A04020102020204" pitchFamily="34" charset="0"/>
            </a:endParaRPr>
          </a:p>
        </p:txBody>
      </p:sp>
      <p:sp>
        <p:nvSpPr>
          <p:cNvPr id="342" name="Google Shape;342;p24"/>
          <p:cNvSpPr txBox="1">
            <a:spLocks noGrp="1"/>
          </p:cNvSpPr>
          <p:nvPr>
            <p:ph type="subTitle" idx="1"/>
          </p:nvPr>
        </p:nvSpPr>
        <p:spPr>
          <a:xfrm>
            <a:off x="1371600" y="5713022"/>
            <a:ext cx="6912768" cy="127099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dirty="0"/>
              <a:t>Arctic Regional Climate Center</a:t>
            </a:r>
            <a:endParaRPr dirty="0"/>
          </a:p>
        </p:txBody>
      </p:sp>
      <p:pic>
        <p:nvPicPr>
          <p:cNvPr id="344" name="Google Shape;344;p24"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345" name="Google Shape;345;p24"/>
          <p:cNvPicPr preferRelativeResize="0"/>
          <p:nvPr/>
        </p:nvPicPr>
        <p:blipFill rotWithShape="1">
          <a:blip r:embed="rId4">
            <a:alphaModFix/>
          </a:blip>
          <a:srcRect/>
          <a:stretch/>
        </p:blipFill>
        <p:spPr>
          <a:xfrm>
            <a:off x="8100810" y="76903"/>
            <a:ext cx="1043189" cy="1398381"/>
          </a:xfrm>
          <a:prstGeom prst="rect">
            <a:avLst/>
          </a:prstGeom>
          <a:noFill/>
          <a:ln>
            <a:noFill/>
          </a:ln>
        </p:spPr>
      </p:pic>
      <p:sp>
        <p:nvSpPr>
          <p:cNvPr id="3" name="Rectangle 2">
            <a:extLst>
              <a:ext uri="{FF2B5EF4-FFF2-40B4-BE49-F238E27FC236}">
                <a16:creationId xmlns:a16="http://schemas.microsoft.com/office/drawing/2014/main" id="{026A99CC-E622-4D6A-AEA6-E733E5FBC754}"/>
              </a:ext>
            </a:extLst>
          </p:cNvPr>
          <p:cNvSpPr/>
          <p:nvPr/>
        </p:nvSpPr>
        <p:spPr>
          <a:xfrm>
            <a:off x="74147" y="801151"/>
            <a:ext cx="8617751" cy="5693866"/>
          </a:xfrm>
          <a:prstGeom prst="rect">
            <a:avLst/>
          </a:prstGeom>
          <a:solidFill>
            <a:schemeClr val="lt1">
              <a:alpha val="80000"/>
            </a:schemeClr>
          </a:solidFill>
        </p:spPr>
        <p:txBody>
          <a:bodyPr wrap="square">
            <a:spAutoFit/>
          </a:bodyPr>
          <a:lstStyle/>
          <a:p>
            <a:pPr marL="342900" indent="-342900">
              <a:buFont typeface="Wingdings" panose="05000000000000000000" pitchFamily="2" charset="2"/>
              <a:buChar char="q"/>
            </a:pPr>
            <a:r>
              <a:rPr lang="ru-RU" sz="2400" dirty="0">
                <a:latin typeface="Calibri" panose="020F0502020204030204" pitchFamily="34" charset="0"/>
                <a:cs typeface="Calibri" panose="020F0502020204030204" pitchFamily="34" charset="0"/>
              </a:rPr>
              <a:t>81 </a:t>
            </a:r>
            <a:r>
              <a:rPr lang="ru-RU" sz="2400" dirty="0" err="1">
                <a:latin typeface="Calibri" panose="020F0502020204030204" pitchFamily="34" charset="0"/>
                <a:cs typeface="Calibri" panose="020F0502020204030204" pitchFamily="34" charset="0"/>
              </a:rPr>
              <a:t>participants</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at</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most</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slightly</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varying</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during</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the</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session</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between</a:t>
            </a:r>
            <a:r>
              <a:rPr lang="ru-RU" sz="2400" dirty="0">
                <a:latin typeface="Calibri" panose="020F0502020204030204" pitchFamily="34" charset="0"/>
                <a:cs typeface="Calibri" panose="020F0502020204030204" pitchFamily="34" charset="0"/>
              </a:rPr>
              <a:t> 65….73</a:t>
            </a:r>
            <a:endParaRPr lang="en-US"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ru-RU" sz="2400" dirty="0">
                <a:latin typeface="Calibri" panose="020F0502020204030204" pitchFamily="34" charset="0"/>
                <a:cs typeface="Calibri" panose="020F0502020204030204" pitchFamily="34" charset="0"/>
              </a:rPr>
              <a:t>2 </a:t>
            </a:r>
            <a:r>
              <a:rPr lang="ru-RU" sz="2400" dirty="0" err="1">
                <a:latin typeface="Calibri" panose="020F0502020204030204" pitchFamily="34" charset="0"/>
                <a:cs typeface="Calibri" panose="020F0502020204030204" pitchFamily="34" charset="0"/>
              </a:rPr>
              <a:t>non-technical</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presentations</a:t>
            </a:r>
            <a:endParaRPr lang="ru-RU" sz="2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v"/>
            </a:pPr>
            <a:r>
              <a:rPr lang="ru-RU" sz="2000" dirty="0" err="1">
                <a:latin typeface="Calibri" panose="020F0502020204030204" pitchFamily="34" charset="0"/>
                <a:cs typeface="Calibri" panose="020F0502020204030204" pitchFamily="34" charset="0"/>
              </a:rPr>
              <a:t>Review</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on</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past</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season</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climate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winter-spring</a:t>
            </a:r>
            <a:r>
              <a:rPr lang="ru-RU" sz="2000" dirty="0">
                <a:latin typeface="Calibri" panose="020F0502020204030204" pitchFamily="34" charset="0"/>
                <a:cs typeface="Calibri" panose="020F0502020204030204" pitchFamily="34" charset="0"/>
              </a:rPr>
              <a:t> 2019/2020)  </a:t>
            </a:r>
            <a:r>
              <a:rPr lang="ru-RU" sz="2000" dirty="0" err="1">
                <a:latin typeface="Calibri" panose="020F0502020204030204" pitchFamily="34" charset="0"/>
                <a:cs typeface="Calibri" panose="020F0502020204030204" pitchFamily="34" charset="0"/>
              </a:rPr>
              <a:t>by</a:t>
            </a:r>
            <a:r>
              <a:rPr lang="ru-RU" sz="2000" dirty="0">
                <a:latin typeface="Calibri" panose="020F0502020204030204" pitchFamily="34" charset="0"/>
                <a:cs typeface="Calibri" panose="020F0502020204030204" pitchFamily="34" charset="0"/>
              </a:rPr>
              <a:t> 8 </a:t>
            </a:r>
            <a:r>
              <a:rPr lang="ru-RU" sz="2000" dirty="0" err="1">
                <a:latin typeface="Calibri" panose="020F0502020204030204" pitchFamily="34" charset="0"/>
                <a:cs typeface="Calibri" panose="020F0502020204030204" pitchFamily="34" charset="0"/>
              </a:rPr>
              <a:t>regions</a:t>
            </a:r>
            <a:r>
              <a:rPr lang="ru-RU" sz="2000" dirty="0">
                <a:latin typeface="Calibri" panose="020F0502020204030204" pitchFamily="34" charset="0"/>
                <a:cs typeface="Calibri" panose="020F0502020204030204" pitchFamily="34" charset="0"/>
              </a:rPr>
              <a:t> – SAT, </a:t>
            </a:r>
            <a:r>
              <a:rPr lang="ru-RU" sz="2000" dirty="0" err="1">
                <a:latin typeface="Calibri" panose="020F0502020204030204" pitchFamily="34" charset="0"/>
                <a:cs typeface="Calibri" panose="020F0502020204030204" pitchFamily="34" charset="0"/>
              </a:rPr>
              <a:t>Prec</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sea-ice</a:t>
            </a:r>
            <a:endParaRPr lang="ru-RU" sz="2000" dirty="0">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ü"/>
            </a:pPr>
            <a:r>
              <a:rPr lang="ru-RU" sz="2000" dirty="0" err="1">
                <a:latin typeface="Calibri" panose="020F0502020204030204" pitchFamily="34" charset="0"/>
                <a:cs typeface="Calibri" panose="020F0502020204030204" pitchFamily="34" charset="0"/>
              </a:rPr>
              <a:t>Briefs</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on</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the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forecasted</a:t>
            </a:r>
            <a:r>
              <a:rPr lang="ru-RU" sz="2000" dirty="0">
                <a:latin typeface="Calibri" panose="020F0502020204030204" pitchFamily="34" charset="0"/>
                <a:cs typeface="Calibri" panose="020F0502020204030204" pitchFamily="34" charset="0"/>
              </a:rPr>
              <a:t> SAT, </a:t>
            </a:r>
            <a:r>
              <a:rPr lang="ru-RU" sz="2000" dirty="0" err="1">
                <a:latin typeface="Calibri" panose="020F0502020204030204" pitchFamily="34" charset="0"/>
                <a:cs typeface="Calibri" panose="020F0502020204030204" pitchFamily="34" charset="0"/>
              </a:rPr>
              <a:t>Prec</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sea-ice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for</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the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coming</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summer</a:t>
            </a:r>
            <a:r>
              <a:rPr lang="ru-RU" sz="2000" dirty="0">
                <a:latin typeface="Calibri" panose="020F0502020204030204" pitchFamily="34" charset="0"/>
                <a:cs typeface="Calibri" panose="020F0502020204030204" pitchFamily="34" charset="0"/>
              </a:rPr>
              <a:t> 2020  </a:t>
            </a:r>
            <a:r>
              <a:rPr lang="ru-RU" sz="2000" dirty="0" err="1">
                <a:latin typeface="Calibri" panose="020F0502020204030204" pitchFamily="34" charset="0"/>
                <a:cs typeface="Calibri" panose="020F0502020204030204" pitchFamily="34" charset="0"/>
              </a:rPr>
              <a:t>for</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the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same</a:t>
            </a:r>
            <a:r>
              <a:rPr lang="ru-RU" sz="2000" dirty="0">
                <a:latin typeface="Calibri" panose="020F0502020204030204" pitchFamily="34" charset="0"/>
                <a:cs typeface="Calibri" panose="020F0502020204030204" pitchFamily="34" charset="0"/>
              </a:rPr>
              <a:t> 8 </a:t>
            </a:r>
            <a:r>
              <a:rPr lang="ru-RU" sz="2000" dirty="0" err="1">
                <a:latin typeface="Calibri" panose="020F0502020204030204" pitchFamily="34" charset="0"/>
                <a:cs typeface="Calibri" panose="020F0502020204030204" pitchFamily="34" charset="0"/>
              </a:rPr>
              <a:t>regions</a:t>
            </a:r>
            <a:endParaRPr lang="ru-RU" sz="2000" dirty="0">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ü"/>
            </a:pPr>
            <a:r>
              <a:rPr lang="ru-RU" sz="2000" dirty="0" err="1">
                <a:latin typeface="Calibri" panose="020F0502020204030204" pitchFamily="34" charset="0"/>
                <a:cs typeface="Calibri" panose="020F0502020204030204" pitchFamily="34" charset="0"/>
              </a:rPr>
              <a:t>Risks</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and</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impacts</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including</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wildfires</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river</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flooding</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erosion</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wildlife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hunting</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and</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shipping</a:t>
            </a:r>
            <a:r>
              <a:rPr lang="ru-RU" sz="2000" dirty="0">
                <a:latin typeface="Calibri" panose="020F0502020204030204" pitchFamily="34" charset="0"/>
                <a:cs typeface="Calibri" panose="020F0502020204030204" pitchFamily="34" charset="0"/>
              </a:rPr>
              <a:t> – </a:t>
            </a:r>
            <a:r>
              <a:rPr lang="ru-RU" sz="2000" dirty="0" err="1">
                <a:latin typeface="Calibri" panose="020F0502020204030204" pitchFamily="34" charset="0"/>
                <a:cs typeface="Calibri" panose="020F0502020204030204" pitchFamily="34" charset="0"/>
              </a:rPr>
              <a:t>actually</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for</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ACFs</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for</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the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first</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time</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with</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such</a:t>
            </a:r>
            <a:r>
              <a:rPr lang="ru-RU" sz="2000" dirty="0">
                <a:latin typeface="Calibri" panose="020F0502020204030204" pitchFamily="34" charset="0"/>
                <a:cs typeface="Calibri" panose="020F0502020204030204" pitchFamily="34" charset="0"/>
              </a:rPr>
              <a:t> </a:t>
            </a:r>
            <a:r>
              <a:rPr lang="ru-RU" sz="2000" dirty="0" err="1">
                <a:latin typeface="Calibri" panose="020F0502020204030204" pitchFamily="34" charset="0"/>
                <a:cs typeface="Calibri" panose="020F0502020204030204" pitchFamily="34" charset="0"/>
              </a:rPr>
              <a:t>details</a:t>
            </a:r>
            <a:endParaRPr lang="en-US" sz="20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v"/>
            </a:pPr>
            <a:r>
              <a:rPr lang="ru-RU" sz="2400" dirty="0" err="1">
                <a:latin typeface="Calibri" panose="020F0502020204030204" pitchFamily="34" charset="0"/>
                <a:cs typeface="Calibri" panose="020F0502020204030204" pitchFamily="34" charset="0"/>
              </a:rPr>
              <a:t>Presentation</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of</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the</a:t>
            </a:r>
            <a:r>
              <a:rPr lang="ru-RU" sz="2400" dirty="0">
                <a:latin typeface="Calibri" panose="020F0502020204030204" pitchFamily="34" charset="0"/>
                <a:cs typeface="Calibri" panose="020F0502020204030204" pitchFamily="34" charset="0"/>
              </a:rPr>
              <a:t> ACF-5 </a:t>
            </a:r>
            <a:r>
              <a:rPr lang="ru-RU" sz="2400" dirty="0" err="1">
                <a:latin typeface="Calibri" panose="020F0502020204030204" pitchFamily="34" charset="0"/>
                <a:cs typeface="Calibri" panose="020F0502020204030204" pitchFamily="34" charset="0"/>
              </a:rPr>
              <a:t>Consensus</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statement</a:t>
            </a:r>
            <a:endParaRPr lang="en-US" sz="2400" dirty="0">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ü"/>
            </a:pPr>
            <a:r>
              <a:rPr lang="ru-RU" sz="2400" dirty="0" err="1">
                <a:latin typeface="Calibri" panose="020F0502020204030204" pitchFamily="34" charset="0"/>
                <a:cs typeface="Calibri" panose="020F0502020204030204" pitchFamily="34" charset="0"/>
              </a:rPr>
              <a:t>Content</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technique</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of</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creation</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the</a:t>
            </a:r>
            <a:r>
              <a:rPr lang="ru-RU" sz="2400" dirty="0">
                <a:latin typeface="Calibri" panose="020F0502020204030204" pitchFamily="34" charset="0"/>
                <a:cs typeface="Calibri" panose="020F0502020204030204" pitchFamily="34" charset="0"/>
              </a:rPr>
              <a:t> </a:t>
            </a:r>
            <a:r>
              <a:rPr lang="ru-RU" sz="2400" dirty="0" err="1">
                <a:latin typeface="Calibri" panose="020F0502020204030204" pitchFamily="34" charset="0"/>
                <a:cs typeface="Calibri" panose="020F0502020204030204" pitchFamily="34" charset="0"/>
              </a:rPr>
              <a:t>statement</a:t>
            </a:r>
            <a:endParaRPr lang="en-US"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sz="2400" dirty="0">
                <a:latin typeface="Calibri" panose="020F0502020204030204" pitchFamily="34" charset="0"/>
                <a:cs typeface="Calibri" panose="020F0502020204030204" pitchFamily="34" charset="0"/>
              </a:rPr>
              <a:t>3 on-line discussions , 4 pages </a:t>
            </a:r>
            <a:r>
              <a:rPr lang="en-US" sz="2400" dirty="0">
                <a:latin typeface="Calibri" panose="020F0502020204030204" pitchFamily="34" charset="0"/>
                <a:cs typeface="Calibri" panose="020F0502020204030204" pitchFamily="34" charset="0"/>
                <a:hlinkClick r:id="rId5"/>
              </a:rPr>
              <a:t>doc</a:t>
            </a:r>
            <a:r>
              <a:rPr lang="en-US" sz="2400" dirty="0">
                <a:latin typeface="Calibri" panose="020F0502020204030204" pitchFamily="34" charset="0"/>
                <a:cs typeface="Calibri" panose="020F0502020204030204" pitchFamily="34" charset="0"/>
              </a:rPr>
              <a:t>  </a:t>
            </a:r>
          </a:p>
          <a:p>
            <a:pPr marL="800100" lvl="1" indent="-342900">
              <a:buFont typeface="Wingdings" panose="05000000000000000000" pitchFamily="2" charset="2"/>
              <a:buChar char="v"/>
            </a:pPr>
            <a:r>
              <a:rPr lang="en-US" sz="2000" dirty="0">
                <a:latin typeface="Calibri" panose="020F0502020204030204" pitchFamily="34" charset="0"/>
                <a:cs typeface="Calibri" panose="020F0502020204030204" pitchFamily="34" charset="0"/>
              </a:rPr>
              <a:t>Questions touched – additional observations at end-user side</a:t>
            </a:r>
          </a:p>
          <a:p>
            <a:pPr marL="800100" lvl="1" indent="-342900">
              <a:buFont typeface="Wingdings" panose="05000000000000000000" pitchFamily="2" charset="2"/>
              <a:buChar char="v"/>
            </a:pPr>
            <a:r>
              <a:rPr lang="en-US" sz="2000" dirty="0">
                <a:latin typeface="Calibri" panose="020F0502020204030204" pitchFamily="34" charset="0"/>
                <a:cs typeface="Calibri" panose="020F0502020204030204" pitchFamily="34" charset="0"/>
              </a:rPr>
              <a:t>Normal s– what and where</a:t>
            </a:r>
          </a:p>
          <a:p>
            <a:pPr marL="800100" lvl="1" indent="-342900">
              <a:buFont typeface="Wingdings" panose="05000000000000000000" pitchFamily="2" charset="2"/>
              <a:buChar char="v"/>
            </a:pPr>
            <a:r>
              <a:rPr lang="en-US" sz="2000" dirty="0" err="1">
                <a:latin typeface="Calibri" panose="020F0502020204030204" pitchFamily="34" charset="0"/>
                <a:cs typeface="Calibri" panose="020F0502020204030204" pitchFamily="34" charset="0"/>
              </a:rPr>
              <a:t>Etc</a:t>
            </a:r>
            <a:endParaRPr lang="en-US"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sz="2000" dirty="0">
                <a:latin typeface="Calibri" panose="020F0502020204030204" pitchFamily="34" charset="0"/>
                <a:cs typeface="Calibri" panose="020F0502020204030204" pitchFamily="34" charset="0"/>
              </a:rPr>
              <a:t>General reflection – professional, useful information and presentations</a:t>
            </a:r>
          </a:p>
        </p:txBody>
      </p:sp>
    </p:spTree>
    <p:extLst>
      <p:ext uri="{BB962C8B-B14F-4D97-AF65-F5344CB8AC3E}">
        <p14:creationId xmlns:p14="http://schemas.microsoft.com/office/powerpoint/2010/main" val="3778933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1277854" y="-27384"/>
            <a:ext cx="650011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mn-cs"/>
              </a:rPr>
              <a:t>How do we verify seasonal forecasts? </a:t>
            </a:r>
          </a:p>
        </p:txBody>
      </p:sp>
      <p:sp>
        <p:nvSpPr>
          <p:cNvPr id="17" name="TextBox 16"/>
          <p:cNvSpPr txBox="1"/>
          <p:nvPr/>
        </p:nvSpPr>
        <p:spPr>
          <a:xfrm>
            <a:off x="35496" y="884039"/>
            <a:ext cx="9137120" cy="290848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We need some metric, some number to quantify the verification result</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We call this metric a score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For the verification over the Arctic we will use a subjective score: a percentage of the correct forecast over a selected region in the Arctic. </a:t>
            </a:r>
          </a:p>
        </p:txBody>
      </p:sp>
      <p:grpSp>
        <p:nvGrpSpPr>
          <p:cNvPr id="14" name="Group 13"/>
          <p:cNvGrpSpPr/>
          <p:nvPr/>
        </p:nvGrpSpPr>
        <p:grpSpPr>
          <a:xfrm>
            <a:off x="107504" y="4077072"/>
            <a:ext cx="3024336" cy="2775952"/>
            <a:chOff x="755576" y="4077072"/>
            <a:chExt cx="3024336" cy="2775952"/>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974" t="18085" r="20245" b="5811"/>
            <a:stretch/>
          </p:blipFill>
          <p:spPr>
            <a:xfrm>
              <a:off x="755576" y="4509163"/>
              <a:ext cx="3024336" cy="2343861"/>
            </a:xfrm>
            <a:prstGeom prst="rect">
              <a:avLst/>
            </a:prstGeom>
          </p:spPr>
        </p:pic>
        <p:sp>
          <p:nvSpPr>
            <p:cNvPr id="8" name="TextBox 7"/>
            <p:cNvSpPr txBox="1"/>
            <p:nvPr/>
          </p:nvSpPr>
          <p:spPr>
            <a:xfrm>
              <a:off x="1295427" y="4077072"/>
              <a:ext cx="972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Forecast</a:t>
              </a:r>
            </a:p>
          </p:txBody>
        </p:sp>
        <p:sp>
          <p:nvSpPr>
            <p:cNvPr id="10" name="Oval 9"/>
            <p:cNvSpPr/>
            <p:nvPr/>
          </p:nvSpPr>
          <p:spPr>
            <a:xfrm>
              <a:off x="1115616" y="4662428"/>
              <a:ext cx="1728192" cy="782796"/>
            </a:xfrm>
            <a:prstGeom prst="ellipse">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1115616" y="5526524"/>
              <a:ext cx="1728192" cy="782796"/>
            </a:xfrm>
            <a:prstGeom prst="ellipse">
              <a:avLst/>
            </a:prstGeom>
            <a:solidFill>
              <a:srgbClr val="FF00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a:off x="3491880" y="4077072"/>
            <a:ext cx="3024336" cy="2736304"/>
            <a:chOff x="5652120" y="4044669"/>
            <a:chExt cx="3024336" cy="2736304"/>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974" t="18085" r="20245" b="5811"/>
            <a:stretch/>
          </p:blipFill>
          <p:spPr>
            <a:xfrm>
              <a:off x="5652120" y="4437112"/>
              <a:ext cx="3024336" cy="2343861"/>
            </a:xfrm>
            <a:prstGeom prst="rect">
              <a:avLst/>
            </a:prstGeom>
          </p:spPr>
        </p:pic>
        <p:sp>
          <p:nvSpPr>
            <p:cNvPr id="13" name="TextBox 12"/>
            <p:cNvSpPr txBox="1"/>
            <p:nvPr/>
          </p:nvSpPr>
          <p:spPr>
            <a:xfrm>
              <a:off x="6228184" y="4044669"/>
              <a:ext cx="14176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Observations</a:t>
              </a:r>
            </a:p>
          </p:txBody>
        </p:sp>
        <p:sp>
          <p:nvSpPr>
            <p:cNvPr id="16" name="Oval 15"/>
            <p:cNvSpPr/>
            <p:nvPr/>
          </p:nvSpPr>
          <p:spPr>
            <a:xfrm>
              <a:off x="5664136" y="4436536"/>
              <a:ext cx="2436256" cy="2016800"/>
            </a:xfrm>
            <a:prstGeom prst="ellipse">
              <a:avLst/>
            </a:prstGeom>
            <a:solidFill>
              <a:srgbClr val="FF00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Right Arrow 19"/>
          <p:cNvSpPr/>
          <p:nvPr/>
        </p:nvSpPr>
        <p:spPr>
          <a:xfrm>
            <a:off x="6516216" y="5229200"/>
            <a:ext cx="720080" cy="29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7536920" y="5086925"/>
            <a:ext cx="1499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 50% correct forecast</a:t>
            </a:r>
          </a:p>
        </p:txBody>
      </p:sp>
      <p:sp>
        <p:nvSpPr>
          <p:cNvPr id="2" name="Rectangle 1"/>
          <p:cNvSpPr/>
          <p:nvPr/>
        </p:nvSpPr>
        <p:spPr>
          <a:xfrm>
            <a:off x="683568" y="6597352"/>
            <a:ext cx="610242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http://www.supercoloring.com/silhouettes/alaska-map</a:t>
            </a:r>
          </a:p>
        </p:txBody>
      </p:sp>
    </p:spTree>
    <p:extLst>
      <p:ext uri="{BB962C8B-B14F-4D97-AF65-F5344CB8AC3E}">
        <p14:creationId xmlns:p14="http://schemas.microsoft.com/office/powerpoint/2010/main" val="605491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694888"/>
          <a:ext cx="8136904" cy="297447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1" dirty="0"/>
                        <a:t>Alaska, W. Can</a:t>
                      </a:r>
                    </a:p>
                  </a:txBody>
                  <a:tcPr/>
                </a:tc>
                <a:tc>
                  <a:txBody>
                    <a:bodyPr/>
                    <a:lstStyle/>
                    <a:p>
                      <a:r>
                        <a:rPr lang="en-CA" sz="1400" b="1" dirty="0"/>
                        <a:t>Above normal</a:t>
                      </a:r>
                    </a:p>
                  </a:txBody>
                  <a:tcPr/>
                </a:tc>
                <a:tc>
                  <a:txBody>
                    <a:bodyPr/>
                    <a:lstStyle/>
                    <a:p>
                      <a:r>
                        <a:rPr lang="en-CA" sz="1400" b="1" dirty="0"/>
                        <a:t>Near normal</a:t>
                      </a:r>
                    </a:p>
                  </a:txBody>
                  <a:tcPr/>
                </a:tc>
                <a:tc>
                  <a:txBody>
                    <a:bodyPr/>
                    <a:lstStyle/>
                    <a:p>
                      <a:r>
                        <a:rPr lang="en-CA" sz="1400" b="1" dirty="0"/>
                        <a:t>miss</a:t>
                      </a:r>
                    </a:p>
                  </a:txBody>
                  <a:tcPr/>
                </a:tc>
                <a:extLst>
                  <a:ext uri="{0D108BD9-81ED-4DB2-BD59-A6C34878D82A}">
                    <a16:rowId xmlns:a16="http://schemas.microsoft.com/office/drawing/2014/main" val="3441113719"/>
                  </a:ext>
                </a:extLst>
              </a:tr>
              <a:tr h="438818">
                <a:tc>
                  <a:txBody>
                    <a:bodyPr/>
                    <a:lstStyle/>
                    <a:p>
                      <a:r>
                        <a:rPr lang="en-CA" sz="1400" dirty="0"/>
                        <a:t>E. Canada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22" name="Freeform 21"/>
          <p:cNvSpPr/>
          <p:nvPr/>
        </p:nvSpPr>
        <p:spPr>
          <a:xfrm>
            <a:off x="4427984" y="764704"/>
            <a:ext cx="820247" cy="828092"/>
          </a:xfrm>
          <a:custGeom>
            <a:avLst/>
            <a:gdLst>
              <a:gd name="connsiteX0" fmla="*/ 0 w 1324303"/>
              <a:gd name="connsiteY0" fmla="*/ 830317 h 1250731"/>
              <a:gd name="connsiteX1" fmla="*/ 714703 w 1324303"/>
              <a:gd name="connsiteY1" fmla="*/ 1250731 h 1250731"/>
              <a:gd name="connsiteX2" fmla="*/ 725213 w 1324303"/>
              <a:gd name="connsiteY2" fmla="*/ 1156138 h 1250731"/>
              <a:gd name="connsiteX3" fmla="*/ 767255 w 1324303"/>
              <a:gd name="connsiteY3" fmla="*/ 1103586 h 1250731"/>
              <a:gd name="connsiteX4" fmla="*/ 830317 w 1324303"/>
              <a:gd name="connsiteY4" fmla="*/ 1051034 h 1250731"/>
              <a:gd name="connsiteX5" fmla="*/ 872358 w 1324303"/>
              <a:gd name="connsiteY5" fmla="*/ 998483 h 1250731"/>
              <a:gd name="connsiteX6" fmla="*/ 872358 w 1324303"/>
              <a:gd name="connsiteY6" fmla="*/ 998483 h 1250731"/>
              <a:gd name="connsiteX7" fmla="*/ 977462 w 1324303"/>
              <a:gd name="connsiteY7" fmla="*/ 924910 h 1250731"/>
              <a:gd name="connsiteX8" fmla="*/ 1051034 w 1324303"/>
              <a:gd name="connsiteY8" fmla="*/ 882869 h 1250731"/>
              <a:gd name="connsiteX9" fmla="*/ 1093076 w 1324303"/>
              <a:gd name="connsiteY9" fmla="*/ 861848 h 1250731"/>
              <a:gd name="connsiteX10" fmla="*/ 1145627 w 1324303"/>
              <a:gd name="connsiteY10" fmla="*/ 830317 h 1250731"/>
              <a:gd name="connsiteX11" fmla="*/ 1198179 w 1324303"/>
              <a:gd name="connsiteY11" fmla="*/ 798786 h 1250731"/>
              <a:gd name="connsiteX12" fmla="*/ 1261241 w 1324303"/>
              <a:gd name="connsiteY12" fmla="*/ 788276 h 1250731"/>
              <a:gd name="connsiteX13" fmla="*/ 1261241 w 1324303"/>
              <a:gd name="connsiteY13" fmla="*/ 788276 h 1250731"/>
              <a:gd name="connsiteX14" fmla="*/ 1324303 w 1324303"/>
              <a:gd name="connsiteY14" fmla="*/ 767255 h 1250731"/>
              <a:gd name="connsiteX15" fmla="*/ 1166648 w 1324303"/>
              <a:gd name="connsiteY15" fmla="*/ 0 h 1250731"/>
              <a:gd name="connsiteX16" fmla="*/ 1114096 w 1324303"/>
              <a:gd name="connsiteY16" fmla="*/ 0 h 1250731"/>
              <a:gd name="connsiteX17" fmla="*/ 1030013 w 1324303"/>
              <a:gd name="connsiteY17" fmla="*/ 52552 h 1250731"/>
              <a:gd name="connsiteX18" fmla="*/ 893379 w 1324303"/>
              <a:gd name="connsiteY18" fmla="*/ 84083 h 1250731"/>
              <a:gd name="connsiteX19" fmla="*/ 735724 w 1324303"/>
              <a:gd name="connsiteY19" fmla="*/ 136634 h 1250731"/>
              <a:gd name="connsiteX20" fmla="*/ 641131 w 1324303"/>
              <a:gd name="connsiteY20" fmla="*/ 210207 h 1250731"/>
              <a:gd name="connsiteX21" fmla="*/ 557048 w 1324303"/>
              <a:gd name="connsiteY21" fmla="*/ 252248 h 1250731"/>
              <a:gd name="connsiteX22" fmla="*/ 483476 w 1324303"/>
              <a:gd name="connsiteY22" fmla="*/ 315310 h 1250731"/>
              <a:gd name="connsiteX23" fmla="*/ 388882 w 1324303"/>
              <a:gd name="connsiteY23" fmla="*/ 388883 h 1250731"/>
              <a:gd name="connsiteX24" fmla="*/ 325820 w 1324303"/>
              <a:gd name="connsiteY24" fmla="*/ 451945 h 1250731"/>
              <a:gd name="connsiteX25" fmla="*/ 262758 w 1324303"/>
              <a:gd name="connsiteY25" fmla="*/ 493986 h 1250731"/>
              <a:gd name="connsiteX26" fmla="*/ 168165 w 1324303"/>
              <a:gd name="connsiteY26" fmla="*/ 578069 h 1250731"/>
              <a:gd name="connsiteX27" fmla="*/ 105103 w 1324303"/>
              <a:gd name="connsiteY27" fmla="*/ 662152 h 1250731"/>
              <a:gd name="connsiteX28" fmla="*/ 73572 w 1324303"/>
              <a:gd name="connsiteY28" fmla="*/ 735724 h 1250731"/>
              <a:gd name="connsiteX29" fmla="*/ 0 w 1324303"/>
              <a:gd name="connsiteY29" fmla="*/ 830317 h 12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4303" h="1250731">
                <a:moveTo>
                  <a:pt x="0" y="830317"/>
                </a:moveTo>
                <a:lnTo>
                  <a:pt x="714703" y="1250731"/>
                </a:lnTo>
                <a:lnTo>
                  <a:pt x="725213" y="1156138"/>
                </a:lnTo>
                <a:lnTo>
                  <a:pt x="767255" y="1103586"/>
                </a:lnTo>
                <a:lnTo>
                  <a:pt x="830317" y="1051034"/>
                </a:lnTo>
                <a:lnTo>
                  <a:pt x="872358" y="998483"/>
                </a:lnTo>
                <a:lnTo>
                  <a:pt x="872358" y="998483"/>
                </a:lnTo>
                <a:lnTo>
                  <a:pt x="977462" y="924910"/>
                </a:lnTo>
                <a:lnTo>
                  <a:pt x="1051034" y="882869"/>
                </a:lnTo>
                <a:lnTo>
                  <a:pt x="1093076" y="861848"/>
                </a:lnTo>
                <a:lnTo>
                  <a:pt x="1145627" y="830317"/>
                </a:lnTo>
                <a:lnTo>
                  <a:pt x="1198179" y="798786"/>
                </a:lnTo>
                <a:lnTo>
                  <a:pt x="1261241" y="788276"/>
                </a:lnTo>
                <a:lnTo>
                  <a:pt x="1261241" y="788276"/>
                </a:lnTo>
                <a:lnTo>
                  <a:pt x="1324303" y="767255"/>
                </a:lnTo>
                <a:lnTo>
                  <a:pt x="1166648" y="0"/>
                </a:lnTo>
                <a:lnTo>
                  <a:pt x="1114096" y="0"/>
                </a:lnTo>
                <a:lnTo>
                  <a:pt x="1030013" y="52552"/>
                </a:lnTo>
                <a:lnTo>
                  <a:pt x="893379" y="84083"/>
                </a:lnTo>
                <a:lnTo>
                  <a:pt x="735724" y="136634"/>
                </a:lnTo>
                <a:lnTo>
                  <a:pt x="641131" y="210207"/>
                </a:lnTo>
                <a:lnTo>
                  <a:pt x="557048" y="252248"/>
                </a:lnTo>
                <a:lnTo>
                  <a:pt x="483476" y="315310"/>
                </a:lnTo>
                <a:lnTo>
                  <a:pt x="388882" y="388883"/>
                </a:lnTo>
                <a:lnTo>
                  <a:pt x="325820" y="451945"/>
                </a:lnTo>
                <a:lnTo>
                  <a:pt x="262758" y="493986"/>
                </a:lnTo>
                <a:lnTo>
                  <a:pt x="168165" y="578069"/>
                </a:lnTo>
                <a:lnTo>
                  <a:pt x="105103" y="662152"/>
                </a:lnTo>
                <a:lnTo>
                  <a:pt x="73572" y="735724"/>
                </a:lnTo>
                <a:lnTo>
                  <a:pt x="0" y="830317"/>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22"/>
          <p:cNvSpPr/>
          <p:nvPr/>
        </p:nvSpPr>
        <p:spPr>
          <a:xfrm>
            <a:off x="827584" y="800708"/>
            <a:ext cx="837711" cy="720080"/>
          </a:xfrm>
          <a:custGeom>
            <a:avLst/>
            <a:gdLst>
              <a:gd name="connsiteX0" fmla="*/ 0 w 1324303"/>
              <a:gd name="connsiteY0" fmla="*/ 830317 h 1250731"/>
              <a:gd name="connsiteX1" fmla="*/ 714703 w 1324303"/>
              <a:gd name="connsiteY1" fmla="*/ 1250731 h 1250731"/>
              <a:gd name="connsiteX2" fmla="*/ 725213 w 1324303"/>
              <a:gd name="connsiteY2" fmla="*/ 1156138 h 1250731"/>
              <a:gd name="connsiteX3" fmla="*/ 767255 w 1324303"/>
              <a:gd name="connsiteY3" fmla="*/ 1103586 h 1250731"/>
              <a:gd name="connsiteX4" fmla="*/ 830317 w 1324303"/>
              <a:gd name="connsiteY4" fmla="*/ 1051034 h 1250731"/>
              <a:gd name="connsiteX5" fmla="*/ 872358 w 1324303"/>
              <a:gd name="connsiteY5" fmla="*/ 998483 h 1250731"/>
              <a:gd name="connsiteX6" fmla="*/ 872358 w 1324303"/>
              <a:gd name="connsiteY6" fmla="*/ 998483 h 1250731"/>
              <a:gd name="connsiteX7" fmla="*/ 977462 w 1324303"/>
              <a:gd name="connsiteY7" fmla="*/ 924910 h 1250731"/>
              <a:gd name="connsiteX8" fmla="*/ 1051034 w 1324303"/>
              <a:gd name="connsiteY8" fmla="*/ 882869 h 1250731"/>
              <a:gd name="connsiteX9" fmla="*/ 1093076 w 1324303"/>
              <a:gd name="connsiteY9" fmla="*/ 861848 h 1250731"/>
              <a:gd name="connsiteX10" fmla="*/ 1145627 w 1324303"/>
              <a:gd name="connsiteY10" fmla="*/ 830317 h 1250731"/>
              <a:gd name="connsiteX11" fmla="*/ 1198179 w 1324303"/>
              <a:gd name="connsiteY11" fmla="*/ 798786 h 1250731"/>
              <a:gd name="connsiteX12" fmla="*/ 1261241 w 1324303"/>
              <a:gd name="connsiteY12" fmla="*/ 788276 h 1250731"/>
              <a:gd name="connsiteX13" fmla="*/ 1261241 w 1324303"/>
              <a:gd name="connsiteY13" fmla="*/ 788276 h 1250731"/>
              <a:gd name="connsiteX14" fmla="*/ 1324303 w 1324303"/>
              <a:gd name="connsiteY14" fmla="*/ 767255 h 1250731"/>
              <a:gd name="connsiteX15" fmla="*/ 1166648 w 1324303"/>
              <a:gd name="connsiteY15" fmla="*/ 0 h 1250731"/>
              <a:gd name="connsiteX16" fmla="*/ 1114096 w 1324303"/>
              <a:gd name="connsiteY16" fmla="*/ 0 h 1250731"/>
              <a:gd name="connsiteX17" fmla="*/ 1030013 w 1324303"/>
              <a:gd name="connsiteY17" fmla="*/ 52552 h 1250731"/>
              <a:gd name="connsiteX18" fmla="*/ 893379 w 1324303"/>
              <a:gd name="connsiteY18" fmla="*/ 84083 h 1250731"/>
              <a:gd name="connsiteX19" fmla="*/ 735724 w 1324303"/>
              <a:gd name="connsiteY19" fmla="*/ 136634 h 1250731"/>
              <a:gd name="connsiteX20" fmla="*/ 641131 w 1324303"/>
              <a:gd name="connsiteY20" fmla="*/ 210207 h 1250731"/>
              <a:gd name="connsiteX21" fmla="*/ 557048 w 1324303"/>
              <a:gd name="connsiteY21" fmla="*/ 252248 h 1250731"/>
              <a:gd name="connsiteX22" fmla="*/ 483476 w 1324303"/>
              <a:gd name="connsiteY22" fmla="*/ 315310 h 1250731"/>
              <a:gd name="connsiteX23" fmla="*/ 388882 w 1324303"/>
              <a:gd name="connsiteY23" fmla="*/ 388883 h 1250731"/>
              <a:gd name="connsiteX24" fmla="*/ 325820 w 1324303"/>
              <a:gd name="connsiteY24" fmla="*/ 451945 h 1250731"/>
              <a:gd name="connsiteX25" fmla="*/ 262758 w 1324303"/>
              <a:gd name="connsiteY25" fmla="*/ 493986 h 1250731"/>
              <a:gd name="connsiteX26" fmla="*/ 168165 w 1324303"/>
              <a:gd name="connsiteY26" fmla="*/ 578069 h 1250731"/>
              <a:gd name="connsiteX27" fmla="*/ 105103 w 1324303"/>
              <a:gd name="connsiteY27" fmla="*/ 662152 h 1250731"/>
              <a:gd name="connsiteX28" fmla="*/ 73572 w 1324303"/>
              <a:gd name="connsiteY28" fmla="*/ 735724 h 1250731"/>
              <a:gd name="connsiteX29" fmla="*/ 0 w 1324303"/>
              <a:gd name="connsiteY29" fmla="*/ 830317 h 12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4303" h="1250731">
                <a:moveTo>
                  <a:pt x="0" y="830317"/>
                </a:moveTo>
                <a:lnTo>
                  <a:pt x="714703" y="1250731"/>
                </a:lnTo>
                <a:lnTo>
                  <a:pt x="725213" y="1156138"/>
                </a:lnTo>
                <a:lnTo>
                  <a:pt x="767255" y="1103586"/>
                </a:lnTo>
                <a:lnTo>
                  <a:pt x="830317" y="1051034"/>
                </a:lnTo>
                <a:lnTo>
                  <a:pt x="872358" y="998483"/>
                </a:lnTo>
                <a:lnTo>
                  <a:pt x="872358" y="998483"/>
                </a:lnTo>
                <a:lnTo>
                  <a:pt x="977462" y="924910"/>
                </a:lnTo>
                <a:lnTo>
                  <a:pt x="1051034" y="882869"/>
                </a:lnTo>
                <a:lnTo>
                  <a:pt x="1093076" y="861848"/>
                </a:lnTo>
                <a:lnTo>
                  <a:pt x="1145627" y="830317"/>
                </a:lnTo>
                <a:lnTo>
                  <a:pt x="1198179" y="798786"/>
                </a:lnTo>
                <a:lnTo>
                  <a:pt x="1261241" y="788276"/>
                </a:lnTo>
                <a:lnTo>
                  <a:pt x="1261241" y="788276"/>
                </a:lnTo>
                <a:lnTo>
                  <a:pt x="1324303" y="767255"/>
                </a:lnTo>
                <a:lnTo>
                  <a:pt x="1166648" y="0"/>
                </a:lnTo>
                <a:lnTo>
                  <a:pt x="1114096" y="0"/>
                </a:lnTo>
                <a:lnTo>
                  <a:pt x="1030013" y="52552"/>
                </a:lnTo>
                <a:lnTo>
                  <a:pt x="893379" y="84083"/>
                </a:lnTo>
                <a:lnTo>
                  <a:pt x="735724" y="136634"/>
                </a:lnTo>
                <a:lnTo>
                  <a:pt x="641131" y="210207"/>
                </a:lnTo>
                <a:lnTo>
                  <a:pt x="557048" y="252248"/>
                </a:lnTo>
                <a:lnTo>
                  <a:pt x="483476" y="315310"/>
                </a:lnTo>
                <a:lnTo>
                  <a:pt x="388882" y="388883"/>
                </a:lnTo>
                <a:lnTo>
                  <a:pt x="325820" y="451945"/>
                </a:lnTo>
                <a:lnTo>
                  <a:pt x="262758" y="493986"/>
                </a:lnTo>
                <a:lnTo>
                  <a:pt x="168165" y="578069"/>
                </a:lnTo>
                <a:lnTo>
                  <a:pt x="105103" y="662152"/>
                </a:lnTo>
                <a:lnTo>
                  <a:pt x="73572" y="735724"/>
                </a:lnTo>
                <a:lnTo>
                  <a:pt x="0" y="830317"/>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4559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694888"/>
          <a:ext cx="8136904" cy="297447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1" dirty="0"/>
                        <a:t>E. Canada</a:t>
                      </a:r>
                    </a:p>
                  </a:txBody>
                  <a:tcPr/>
                </a:tc>
                <a:tc>
                  <a:txBody>
                    <a:bodyPr/>
                    <a:lstStyle/>
                    <a:p>
                      <a:r>
                        <a:rPr lang="en-CA" sz="1400" b="1" dirty="0"/>
                        <a:t>Mostly above normal</a:t>
                      </a:r>
                    </a:p>
                  </a:txBody>
                  <a:tcPr/>
                </a:tc>
                <a:tc>
                  <a:txBody>
                    <a:bodyPr/>
                    <a:lstStyle/>
                    <a:p>
                      <a:r>
                        <a:rPr lang="en-CA" sz="1400" b="1" dirty="0"/>
                        <a:t>Mostly near normal</a:t>
                      </a:r>
                    </a:p>
                  </a:txBody>
                  <a:tcPr/>
                </a:tc>
                <a:tc>
                  <a:txBody>
                    <a:bodyPr/>
                    <a:lstStyle/>
                    <a:p>
                      <a:r>
                        <a:rPr lang="en-CA" sz="1400" b="1" dirty="0"/>
                        <a:t>miss</a:t>
                      </a:r>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13" name="Freeform 12"/>
          <p:cNvSpPr/>
          <p:nvPr/>
        </p:nvSpPr>
        <p:spPr>
          <a:xfrm>
            <a:off x="4283968" y="1340768"/>
            <a:ext cx="944788" cy="1224136"/>
          </a:xfrm>
          <a:custGeom>
            <a:avLst/>
            <a:gdLst>
              <a:gd name="connsiteX0" fmla="*/ 231228 w 1524000"/>
              <a:gd name="connsiteY0" fmla="*/ 0 h 2028496"/>
              <a:gd name="connsiteX1" fmla="*/ 1502979 w 1524000"/>
              <a:gd name="connsiteY1" fmla="*/ 714703 h 2028496"/>
              <a:gd name="connsiteX2" fmla="*/ 1492469 w 1524000"/>
              <a:gd name="connsiteY2" fmla="*/ 767255 h 2028496"/>
              <a:gd name="connsiteX3" fmla="*/ 1492469 w 1524000"/>
              <a:gd name="connsiteY3" fmla="*/ 798786 h 2028496"/>
              <a:gd name="connsiteX4" fmla="*/ 1481959 w 1524000"/>
              <a:gd name="connsiteY4" fmla="*/ 861848 h 2028496"/>
              <a:gd name="connsiteX5" fmla="*/ 1471448 w 1524000"/>
              <a:gd name="connsiteY5" fmla="*/ 924910 h 2028496"/>
              <a:gd name="connsiteX6" fmla="*/ 1471448 w 1524000"/>
              <a:gd name="connsiteY6" fmla="*/ 924910 h 2028496"/>
              <a:gd name="connsiteX7" fmla="*/ 1502979 w 1524000"/>
              <a:gd name="connsiteY7" fmla="*/ 1051034 h 2028496"/>
              <a:gd name="connsiteX8" fmla="*/ 1524000 w 1524000"/>
              <a:gd name="connsiteY8" fmla="*/ 1082565 h 2028496"/>
              <a:gd name="connsiteX9" fmla="*/ 1513490 w 1524000"/>
              <a:gd name="connsiteY9" fmla="*/ 1114096 h 2028496"/>
              <a:gd name="connsiteX10" fmla="*/ 388883 w 1524000"/>
              <a:gd name="connsiteY10" fmla="*/ 2028496 h 2028496"/>
              <a:gd name="connsiteX11" fmla="*/ 325821 w 1524000"/>
              <a:gd name="connsiteY11" fmla="*/ 1965434 h 2028496"/>
              <a:gd name="connsiteX12" fmla="*/ 283779 w 1524000"/>
              <a:gd name="connsiteY12" fmla="*/ 1891862 h 2028496"/>
              <a:gd name="connsiteX13" fmla="*/ 231228 w 1524000"/>
              <a:gd name="connsiteY13" fmla="*/ 1797269 h 2028496"/>
              <a:gd name="connsiteX14" fmla="*/ 157655 w 1524000"/>
              <a:gd name="connsiteY14" fmla="*/ 1671145 h 2028496"/>
              <a:gd name="connsiteX15" fmla="*/ 136635 w 1524000"/>
              <a:gd name="connsiteY15" fmla="*/ 1555531 h 2028496"/>
              <a:gd name="connsiteX16" fmla="*/ 73573 w 1524000"/>
              <a:gd name="connsiteY16" fmla="*/ 1481959 h 2028496"/>
              <a:gd name="connsiteX17" fmla="*/ 52552 w 1524000"/>
              <a:gd name="connsiteY17" fmla="*/ 1366345 h 2028496"/>
              <a:gd name="connsiteX18" fmla="*/ 31531 w 1524000"/>
              <a:gd name="connsiteY18" fmla="*/ 1229710 h 2028496"/>
              <a:gd name="connsiteX19" fmla="*/ 21021 w 1524000"/>
              <a:gd name="connsiteY19" fmla="*/ 1124607 h 2028496"/>
              <a:gd name="connsiteX20" fmla="*/ 0 w 1524000"/>
              <a:gd name="connsiteY20" fmla="*/ 998483 h 2028496"/>
              <a:gd name="connsiteX21" fmla="*/ 10510 w 1524000"/>
              <a:gd name="connsiteY21" fmla="*/ 914400 h 2028496"/>
              <a:gd name="connsiteX22" fmla="*/ 10510 w 1524000"/>
              <a:gd name="connsiteY22" fmla="*/ 809296 h 2028496"/>
              <a:gd name="connsiteX23" fmla="*/ 10510 w 1524000"/>
              <a:gd name="connsiteY23" fmla="*/ 725214 h 2028496"/>
              <a:gd name="connsiteX24" fmla="*/ 10510 w 1524000"/>
              <a:gd name="connsiteY24" fmla="*/ 641131 h 2028496"/>
              <a:gd name="connsiteX25" fmla="*/ 42041 w 1524000"/>
              <a:gd name="connsiteY25" fmla="*/ 536028 h 2028496"/>
              <a:gd name="connsiteX26" fmla="*/ 42041 w 1524000"/>
              <a:gd name="connsiteY26" fmla="*/ 409903 h 2028496"/>
              <a:gd name="connsiteX27" fmla="*/ 73573 w 1524000"/>
              <a:gd name="connsiteY27" fmla="*/ 315310 h 2028496"/>
              <a:gd name="connsiteX28" fmla="*/ 115614 w 1524000"/>
              <a:gd name="connsiteY28" fmla="*/ 241738 h 2028496"/>
              <a:gd name="connsiteX29" fmla="*/ 178676 w 1524000"/>
              <a:gd name="connsiteY29" fmla="*/ 105103 h 2028496"/>
              <a:gd name="connsiteX30" fmla="*/ 189186 w 1524000"/>
              <a:gd name="connsiteY30" fmla="*/ 73572 h 2028496"/>
              <a:gd name="connsiteX31" fmla="*/ 231228 w 1524000"/>
              <a:gd name="connsiteY31" fmla="*/ 0 h 20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0" h="2028496">
                <a:moveTo>
                  <a:pt x="231228" y="0"/>
                </a:moveTo>
                <a:lnTo>
                  <a:pt x="1502979" y="714703"/>
                </a:lnTo>
                <a:lnTo>
                  <a:pt x="1492469" y="767255"/>
                </a:lnTo>
                <a:lnTo>
                  <a:pt x="1492469" y="798786"/>
                </a:lnTo>
                <a:lnTo>
                  <a:pt x="1481959" y="861848"/>
                </a:lnTo>
                <a:lnTo>
                  <a:pt x="1471448" y="924910"/>
                </a:lnTo>
                <a:lnTo>
                  <a:pt x="1471448" y="924910"/>
                </a:lnTo>
                <a:lnTo>
                  <a:pt x="1502979" y="1051034"/>
                </a:lnTo>
                <a:lnTo>
                  <a:pt x="1524000" y="1082565"/>
                </a:lnTo>
                <a:lnTo>
                  <a:pt x="1513490" y="1114096"/>
                </a:lnTo>
                <a:lnTo>
                  <a:pt x="388883" y="2028496"/>
                </a:lnTo>
                <a:lnTo>
                  <a:pt x="325821" y="1965434"/>
                </a:lnTo>
                <a:lnTo>
                  <a:pt x="283779" y="1891862"/>
                </a:lnTo>
                <a:lnTo>
                  <a:pt x="231228" y="1797269"/>
                </a:lnTo>
                <a:lnTo>
                  <a:pt x="157655" y="1671145"/>
                </a:lnTo>
                <a:lnTo>
                  <a:pt x="136635" y="1555531"/>
                </a:lnTo>
                <a:lnTo>
                  <a:pt x="73573" y="1481959"/>
                </a:lnTo>
                <a:lnTo>
                  <a:pt x="52552" y="1366345"/>
                </a:lnTo>
                <a:lnTo>
                  <a:pt x="31531" y="1229710"/>
                </a:lnTo>
                <a:lnTo>
                  <a:pt x="21021" y="1124607"/>
                </a:lnTo>
                <a:lnTo>
                  <a:pt x="0" y="998483"/>
                </a:lnTo>
                <a:lnTo>
                  <a:pt x="10510" y="914400"/>
                </a:lnTo>
                <a:lnTo>
                  <a:pt x="10510" y="809296"/>
                </a:lnTo>
                <a:lnTo>
                  <a:pt x="10510" y="725214"/>
                </a:lnTo>
                <a:lnTo>
                  <a:pt x="10510" y="641131"/>
                </a:lnTo>
                <a:lnTo>
                  <a:pt x="42041" y="536028"/>
                </a:lnTo>
                <a:lnTo>
                  <a:pt x="42041" y="409903"/>
                </a:lnTo>
                <a:lnTo>
                  <a:pt x="73573" y="315310"/>
                </a:lnTo>
                <a:lnTo>
                  <a:pt x="115614" y="241738"/>
                </a:lnTo>
                <a:lnTo>
                  <a:pt x="178676" y="105103"/>
                </a:lnTo>
                <a:lnTo>
                  <a:pt x="189186" y="73572"/>
                </a:lnTo>
                <a:lnTo>
                  <a:pt x="231228"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683568" y="1268760"/>
            <a:ext cx="944788" cy="1224136"/>
          </a:xfrm>
          <a:custGeom>
            <a:avLst/>
            <a:gdLst>
              <a:gd name="connsiteX0" fmla="*/ 231228 w 1524000"/>
              <a:gd name="connsiteY0" fmla="*/ 0 h 2028496"/>
              <a:gd name="connsiteX1" fmla="*/ 1502979 w 1524000"/>
              <a:gd name="connsiteY1" fmla="*/ 714703 h 2028496"/>
              <a:gd name="connsiteX2" fmla="*/ 1492469 w 1524000"/>
              <a:gd name="connsiteY2" fmla="*/ 767255 h 2028496"/>
              <a:gd name="connsiteX3" fmla="*/ 1492469 w 1524000"/>
              <a:gd name="connsiteY3" fmla="*/ 798786 h 2028496"/>
              <a:gd name="connsiteX4" fmla="*/ 1481959 w 1524000"/>
              <a:gd name="connsiteY4" fmla="*/ 861848 h 2028496"/>
              <a:gd name="connsiteX5" fmla="*/ 1471448 w 1524000"/>
              <a:gd name="connsiteY5" fmla="*/ 924910 h 2028496"/>
              <a:gd name="connsiteX6" fmla="*/ 1471448 w 1524000"/>
              <a:gd name="connsiteY6" fmla="*/ 924910 h 2028496"/>
              <a:gd name="connsiteX7" fmla="*/ 1502979 w 1524000"/>
              <a:gd name="connsiteY7" fmla="*/ 1051034 h 2028496"/>
              <a:gd name="connsiteX8" fmla="*/ 1524000 w 1524000"/>
              <a:gd name="connsiteY8" fmla="*/ 1082565 h 2028496"/>
              <a:gd name="connsiteX9" fmla="*/ 1513490 w 1524000"/>
              <a:gd name="connsiteY9" fmla="*/ 1114096 h 2028496"/>
              <a:gd name="connsiteX10" fmla="*/ 388883 w 1524000"/>
              <a:gd name="connsiteY10" fmla="*/ 2028496 h 2028496"/>
              <a:gd name="connsiteX11" fmla="*/ 325821 w 1524000"/>
              <a:gd name="connsiteY11" fmla="*/ 1965434 h 2028496"/>
              <a:gd name="connsiteX12" fmla="*/ 283779 w 1524000"/>
              <a:gd name="connsiteY12" fmla="*/ 1891862 h 2028496"/>
              <a:gd name="connsiteX13" fmla="*/ 231228 w 1524000"/>
              <a:gd name="connsiteY13" fmla="*/ 1797269 h 2028496"/>
              <a:gd name="connsiteX14" fmla="*/ 157655 w 1524000"/>
              <a:gd name="connsiteY14" fmla="*/ 1671145 h 2028496"/>
              <a:gd name="connsiteX15" fmla="*/ 136635 w 1524000"/>
              <a:gd name="connsiteY15" fmla="*/ 1555531 h 2028496"/>
              <a:gd name="connsiteX16" fmla="*/ 73573 w 1524000"/>
              <a:gd name="connsiteY16" fmla="*/ 1481959 h 2028496"/>
              <a:gd name="connsiteX17" fmla="*/ 52552 w 1524000"/>
              <a:gd name="connsiteY17" fmla="*/ 1366345 h 2028496"/>
              <a:gd name="connsiteX18" fmla="*/ 31531 w 1524000"/>
              <a:gd name="connsiteY18" fmla="*/ 1229710 h 2028496"/>
              <a:gd name="connsiteX19" fmla="*/ 21021 w 1524000"/>
              <a:gd name="connsiteY19" fmla="*/ 1124607 h 2028496"/>
              <a:gd name="connsiteX20" fmla="*/ 0 w 1524000"/>
              <a:gd name="connsiteY20" fmla="*/ 998483 h 2028496"/>
              <a:gd name="connsiteX21" fmla="*/ 10510 w 1524000"/>
              <a:gd name="connsiteY21" fmla="*/ 914400 h 2028496"/>
              <a:gd name="connsiteX22" fmla="*/ 10510 w 1524000"/>
              <a:gd name="connsiteY22" fmla="*/ 809296 h 2028496"/>
              <a:gd name="connsiteX23" fmla="*/ 10510 w 1524000"/>
              <a:gd name="connsiteY23" fmla="*/ 725214 h 2028496"/>
              <a:gd name="connsiteX24" fmla="*/ 10510 w 1524000"/>
              <a:gd name="connsiteY24" fmla="*/ 641131 h 2028496"/>
              <a:gd name="connsiteX25" fmla="*/ 42041 w 1524000"/>
              <a:gd name="connsiteY25" fmla="*/ 536028 h 2028496"/>
              <a:gd name="connsiteX26" fmla="*/ 42041 w 1524000"/>
              <a:gd name="connsiteY26" fmla="*/ 409903 h 2028496"/>
              <a:gd name="connsiteX27" fmla="*/ 73573 w 1524000"/>
              <a:gd name="connsiteY27" fmla="*/ 315310 h 2028496"/>
              <a:gd name="connsiteX28" fmla="*/ 115614 w 1524000"/>
              <a:gd name="connsiteY28" fmla="*/ 241738 h 2028496"/>
              <a:gd name="connsiteX29" fmla="*/ 178676 w 1524000"/>
              <a:gd name="connsiteY29" fmla="*/ 105103 h 2028496"/>
              <a:gd name="connsiteX30" fmla="*/ 189186 w 1524000"/>
              <a:gd name="connsiteY30" fmla="*/ 73572 h 2028496"/>
              <a:gd name="connsiteX31" fmla="*/ 231228 w 1524000"/>
              <a:gd name="connsiteY31" fmla="*/ 0 h 202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0" h="2028496">
                <a:moveTo>
                  <a:pt x="231228" y="0"/>
                </a:moveTo>
                <a:lnTo>
                  <a:pt x="1502979" y="714703"/>
                </a:lnTo>
                <a:lnTo>
                  <a:pt x="1492469" y="767255"/>
                </a:lnTo>
                <a:lnTo>
                  <a:pt x="1492469" y="798786"/>
                </a:lnTo>
                <a:lnTo>
                  <a:pt x="1481959" y="861848"/>
                </a:lnTo>
                <a:lnTo>
                  <a:pt x="1471448" y="924910"/>
                </a:lnTo>
                <a:lnTo>
                  <a:pt x="1471448" y="924910"/>
                </a:lnTo>
                <a:lnTo>
                  <a:pt x="1502979" y="1051034"/>
                </a:lnTo>
                <a:lnTo>
                  <a:pt x="1524000" y="1082565"/>
                </a:lnTo>
                <a:lnTo>
                  <a:pt x="1513490" y="1114096"/>
                </a:lnTo>
                <a:lnTo>
                  <a:pt x="388883" y="2028496"/>
                </a:lnTo>
                <a:lnTo>
                  <a:pt x="325821" y="1965434"/>
                </a:lnTo>
                <a:lnTo>
                  <a:pt x="283779" y="1891862"/>
                </a:lnTo>
                <a:lnTo>
                  <a:pt x="231228" y="1797269"/>
                </a:lnTo>
                <a:lnTo>
                  <a:pt x="157655" y="1671145"/>
                </a:lnTo>
                <a:lnTo>
                  <a:pt x="136635" y="1555531"/>
                </a:lnTo>
                <a:lnTo>
                  <a:pt x="73573" y="1481959"/>
                </a:lnTo>
                <a:lnTo>
                  <a:pt x="52552" y="1366345"/>
                </a:lnTo>
                <a:lnTo>
                  <a:pt x="31531" y="1229710"/>
                </a:lnTo>
                <a:lnTo>
                  <a:pt x="21021" y="1124607"/>
                </a:lnTo>
                <a:lnTo>
                  <a:pt x="0" y="998483"/>
                </a:lnTo>
                <a:lnTo>
                  <a:pt x="10510" y="914400"/>
                </a:lnTo>
                <a:lnTo>
                  <a:pt x="10510" y="809296"/>
                </a:lnTo>
                <a:lnTo>
                  <a:pt x="10510" y="725214"/>
                </a:lnTo>
                <a:lnTo>
                  <a:pt x="10510" y="641131"/>
                </a:lnTo>
                <a:lnTo>
                  <a:pt x="42041" y="536028"/>
                </a:lnTo>
                <a:lnTo>
                  <a:pt x="42041" y="409903"/>
                </a:lnTo>
                <a:lnTo>
                  <a:pt x="73573" y="315310"/>
                </a:lnTo>
                <a:lnTo>
                  <a:pt x="115614" y="241738"/>
                </a:lnTo>
                <a:lnTo>
                  <a:pt x="178676" y="105103"/>
                </a:lnTo>
                <a:lnTo>
                  <a:pt x="189186" y="73572"/>
                </a:lnTo>
                <a:lnTo>
                  <a:pt x="231228"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8297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585653"/>
          <a:ext cx="8136904" cy="340119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0" dirty="0"/>
                        <a:t>E. Canada</a:t>
                      </a:r>
                    </a:p>
                  </a:txBody>
                  <a:tcPr/>
                </a:tc>
                <a:tc>
                  <a:txBody>
                    <a:bodyPr/>
                    <a:lstStyle/>
                    <a:p>
                      <a:r>
                        <a:rPr lang="en-CA" sz="1400" b="0" dirty="0"/>
                        <a:t>Mostly above normal</a:t>
                      </a:r>
                    </a:p>
                  </a:txBody>
                  <a:tcPr/>
                </a:tc>
                <a:tc>
                  <a:txBody>
                    <a:bodyPr/>
                    <a:lstStyle/>
                    <a:p>
                      <a:r>
                        <a:rPr lang="en-CA" sz="1400" b="0" dirty="0"/>
                        <a:t>Mostly near normal</a:t>
                      </a:r>
                    </a:p>
                  </a:txBody>
                  <a:tcPr/>
                </a:tc>
                <a:tc>
                  <a:txBody>
                    <a:bodyPr/>
                    <a:lstStyle/>
                    <a:p>
                      <a:r>
                        <a:rPr lang="en-CA" sz="1400" b="0" dirty="0"/>
                        <a:t>miss</a:t>
                      </a:r>
                    </a:p>
                  </a:txBody>
                  <a:tcPr/>
                </a:tc>
                <a:extLst>
                  <a:ext uri="{0D108BD9-81ED-4DB2-BD59-A6C34878D82A}">
                    <a16:rowId xmlns:a16="http://schemas.microsoft.com/office/drawing/2014/main" val="3348256647"/>
                  </a:ext>
                </a:extLst>
              </a:tr>
              <a:tr h="258128">
                <a:tc>
                  <a:txBody>
                    <a:bodyPr/>
                    <a:lstStyle/>
                    <a:p>
                      <a:r>
                        <a:rPr lang="en-CA" sz="1400" b="1" dirty="0"/>
                        <a:t>N. Atlantic</a:t>
                      </a:r>
                    </a:p>
                  </a:txBody>
                  <a:tcPr/>
                </a:tc>
                <a:tc>
                  <a:txBody>
                    <a:bodyPr/>
                    <a:lstStyle/>
                    <a:p>
                      <a:r>
                        <a:rPr lang="en-CA" sz="1400" b="1" baseline="0" dirty="0"/>
                        <a:t>Equal chance over east, a</a:t>
                      </a:r>
                      <a:r>
                        <a:rPr lang="en-CA" sz="1400" b="1" dirty="0"/>
                        <a:t>bove normal over Scand. and Island</a:t>
                      </a:r>
                    </a:p>
                  </a:txBody>
                  <a:tcPr/>
                </a:tc>
                <a:tc>
                  <a:txBody>
                    <a:bodyPr/>
                    <a:lstStyle/>
                    <a:p>
                      <a:r>
                        <a:rPr lang="en-CA" sz="1400" b="1" dirty="0"/>
                        <a:t>Above</a:t>
                      </a:r>
                      <a:r>
                        <a:rPr lang="en-CA" sz="1400" b="1" baseline="0" dirty="0"/>
                        <a:t> over Scandinavia, near norm over Island</a:t>
                      </a:r>
                      <a:endParaRPr lang="en-CA" sz="1400" b="1" dirty="0"/>
                    </a:p>
                  </a:txBody>
                  <a:tcPr/>
                </a:tc>
                <a:tc>
                  <a:txBody>
                    <a:bodyPr/>
                    <a:lstStyle/>
                    <a:p>
                      <a:r>
                        <a:rPr lang="en-CA" sz="1400" b="1" dirty="0"/>
                        <a:t>30% hit, 70miss</a:t>
                      </a:r>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15" name="Freeform 14"/>
          <p:cNvSpPr/>
          <p:nvPr/>
        </p:nvSpPr>
        <p:spPr>
          <a:xfrm>
            <a:off x="982835" y="1916832"/>
            <a:ext cx="1356917" cy="936103"/>
          </a:xfrm>
          <a:custGeom>
            <a:avLst/>
            <a:gdLst>
              <a:gd name="connsiteX0" fmla="*/ 0 w 2228193"/>
              <a:gd name="connsiteY0" fmla="*/ 945931 h 1587063"/>
              <a:gd name="connsiteX1" fmla="*/ 1114096 w 2228193"/>
              <a:gd name="connsiteY1" fmla="*/ 0 h 1587063"/>
              <a:gd name="connsiteX2" fmla="*/ 1177158 w 2228193"/>
              <a:gd name="connsiteY2" fmla="*/ 52552 h 1587063"/>
              <a:gd name="connsiteX3" fmla="*/ 1198179 w 2228193"/>
              <a:gd name="connsiteY3" fmla="*/ 63063 h 1587063"/>
              <a:gd name="connsiteX4" fmla="*/ 1250731 w 2228193"/>
              <a:gd name="connsiteY4" fmla="*/ 73573 h 1587063"/>
              <a:gd name="connsiteX5" fmla="*/ 1334813 w 2228193"/>
              <a:gd name="connsiteY5" fmla="*/ 94594 h 1587063"/>
              <a:gd name="connsiteX6" fmla="*/ 1429406 w 2228193"/>
              <a:gd name="connsiteY6" fmla="*/ 94594 h 1587063"/>
              <a:gd name="connsiteX7" fmla="*/ 1481958 w 2228193"/>
              <a:gd name="connsiteY7" fmla="*/ 63063 h 1587063"/>
              <a:gd name="connsiteX8" fmla="*/ 2228193 w 2228193"/>
              <a:gd name="connsiteY8" fmla="*/ 1366345 h 1587063"/>
              <a:gd name="connsiteX9" fmla="*/ 2186151 w 2228193"/>
              <a:gd name="connsiteY9" fmla="*/ 1397876 h 1587063"/>
              <a:gd name="connsiteX10" fmla="*/ 2123089 w 2228193"/>
              <a:gd name="connsiteY10" fmla="*/ 1418897 h 1587063"/>
              <a:gd name="connsiteX11" fmla="*/ 2060027 w 2228193"/>
              <a:gd name="connsiteY11" fmla="*/ 1450428 h 1587063"/>
              <a:gd name="connsiteX12" fmla="*/ 2060027 w 2228193"/>
              <a:gd name="connsiteY12" fmla="*/ 1450428 h 1587063"/>
              <a:gd name="connsiteX13" fmla="*/ 1839310 w 2228193"/>
              <a:gd name="connsiteY13" fmla="*/ 1513490 h 1587063"/>
              <a:gd name="connsiteX14" fmla="*/ 1660634 w 2228193"/>
              <a:gd name="connsiteY14" fmla="*/ 1566042 h 1587063"/>
              <a:gd name="connsiteX15" fmla="*/ 1576551 w 2228193"/>
              <a:gd name="connsiteY15" fmla="*/ 1566042 h 1587063"/>
              <a:gd name="connsiteX16" fmla="*/ 1481958 w 2228193"/>
              <a:gd name="connsiteY16" fmla="*/ 1576552 h 1587063"/>
              <a:gd name="connsiteX17" fmla="*/ 1481958 w 2228193"/>
              <a:gd name="connsiteY17" fmla="*/ 1576552 h 1587063"/>
              <a:gd name="connsiteX18" fmla="*/ 1345324 w 2228193"/>
              <a:gd name="connsiteY18" fmla="*/ 1587063 h 1587063"/>
              <a:gd name="connsiteX19" fmla="*/ 1124606 w 2228193"/>
              <a:gd name="connsiteY19" fmla="*/ 1576552 h 1587063"/>
              <a:gd name="connsiteX20" fmla="*/ 903889 w 2228193"/>
              <a:gd name="connsiteY20" fmla="*/ 1545021 h 1587063"/>
              <a:gd name="connsiteX21" fmla="*/ 798786 w 2228193"/>
              <a:gd name="connsiteY21" fmla="*/ 1524000 h 1587063"/>
              <a:gd name="connsiteX22" fmla="*/ 641131 w 2228193"/>
              <a:gd name="connsiteY22" fmla="*/ 1439918 h 1587063"/>
              <a:gd name="connsiteX23" fmla="*/ 546537 w 2228193"/>
              <a:gd name="connsiteY23" fmla="*/ 1397876 h 1587063"/>
              <a:gd name="connsiteX24" fmla="*/ 441434 w 2228193"/>
              <a:gd name="connsiteY24" fmla="*/ 1355835 h 1587063"/>
              <a:gd name="connsiteX25" fmla="*/ 304800 w 2228193"/>
              <a:gd name="connsiteY25" fmla="*/ 1250731 h 1587063"/>
              <a:gd name="connsiteX26" fmla="*/ 231227 w 2228193"/>
              <a:gd name="connsiteY26" fmla="*/ 1177159 h 1587063"/>
              <a:gd name="connsiteX27" fmla="*/ 157655 w 2228193"/>
              <a:gd name="connsiteY27" fmla="*/ 1103587 h 1587063"/>
              <a:gd name="connsiteX28" fmla="*/ 21020 w 2228193"/>
              <a:gd name="connsiteY28" fmla="*/ 998483 h 1587063"/>
              <a:gd name="connsiteX29" fmla="*/ 0 w 2228193"/>
              <a:gd name="connsiteY29" fmla="*/ 945931 h 158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8193" h="1587063">
                <a:moveTo>
                  <a:pt x="0" y="945931"/>
                </a:moveTo>
                <a:lnTo>
                  <a:pt x="1114096" y="0"/>
                </a:lnTo>
                <a:lnTo>
                  <a:pt x="1177158" y="52552"/>
                </a:lnTo>
                <a:lnTo>
                  <a:pt x="1198179" y="63063"/>
                </a:lnTo>
                <a:lnTo>
                  <a:pt x="1250731" y="73573"/>
                </a:lnTo>
                <a:lnTo>
                  <a:pt x="1334813" y="94594"/>
                </a:lnTo>
                <a:lnTo>
                  <a:pt x="1429406" y="94594"/>
                </a:lnTo>
                <a:lnTo>
                  <a:pt x="1481958" y="63063"/>
                </a:lnTo>
                <a:lnTo>
                  <a:pt x="2228193" y="1366345"/>
                </a:lnTo>
                <a:lnTo>
                  <a:pt x="2186151" y="1397876"/>
                </a:lnTo>
                <a:lnTo>
                  <a:pt x="2123089" y="1418897"/>
                </a:lnTo>
                <a:lnTo>
                  <a:pt x="2060027" y="1450428"/>
                </a:lnTo>
                <a:lnTo>
                  <a:pt x="2060027" y="1450428"/>
                </a:lnTo>
                <a:lnTo>
                  <a:pt x="1839310" y="1513490"/>
                </a:lnTo>
                <a:lnTo>
                  <a:pt x="1660634" y="1566042"/>
                </a:lnTo>
                <a:lnTo>
                  <a:pt x="1576551" y="1566042"/>
                </a:lnTo>
                <a:lnTo>
                  <a:pt x="1481958" y="1576552"/>
                </a:lnTo>
                <a:lnTo>
                  <a:pt x="1481958" y="1576552"/>
                </a:lnTo>
                <a:lnTo>
                  <a:pt x="1345324" y="1587063"/>
                </a:lnTo>
                <a:lnTo>
                  <a:pt x="1124606" y="1576552"/>
                </a:lnTo>
                <a:lnTo>
                  <a:pt x="903889" y="1545021"/>
                </a:lnTo>
                <a:lnTo>
                  <a:pt x="798786" y="1524000"/>
                </a:lnTo>
                <a:lnTo>
                  <a:pt x="641131" y="1439918"/>
                </a:lnTo>
                <a:lnTo>
                  <a:pt x="546537" y="1397876"/>
                </a:lnTo>
                <a:lnTo>
                  <a:pt x="441434" y="1355835"/>
                </a:lnTo>
                <a:lnTo>
                  <a:pt x="304800" y="1250731"/>
                </a:lnTo>
                <a:lnTo>
                  <a:pt x="231227" y="1177159"/>
                </a:lnTo>
                <a:lnTo>
                  <a:pt x="157655" y="1103587"/>
                </a:lnTo>
                <a:lnTo>
                  <a:pt x="21020" y="998483"/>
                </a:lnTo>
                <a:lnTo>
                  <a:pt x="0" y="945931"/>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4583235" y="1988840"/>
            <a:ext cx="1356917" cy="936103"/>
          </a:xfrm>
          <a:custGeom>
            <a:avLst/>
            <a:gdLst>
              <a:gd name="connsiteX0" fmla="*/ 0 w 2228193"/>
              <a:gd name="connsiteY0" fmla="*/ 945931 h 1587063"/>
              <a:gd name="connsiteX1" fmla="*/ 1114096 w 2228193"/>
              <a:gd name="connsiteY1" fmla="*/ 0 h 1587063"/>
              <a:gd name="connsiteX2" fmla="*/ 1177158 w 2228193"/>
              <a:gd name="connsiteY2" fmla="*/ 52552 h 1587063"/>
              <a:gd name="connsiteX3" fmla="*/ 1198179 w 2228193"/>
              <a:gd name="connsiteY3" fmla="*/ 63063 h 1587063"/>
              <a:gd name="connsiteX4" fmla="*/ 1250731 w 2228193"/>
              <a:gd name="connsiteY4" fmla="*/ 73573 h 1587063"/>
              <a:gd name="connsiteX5" fmla="*/ 1334813 w 2228193"/>
              <a:gd name="connsiteY5" fmla="*/ 94594 h 1587063"/>
              <a:gd name="connsiteX6" fmla="*/ 1429406 w 2228193"/>
              <a:gd name="connsiteY6" fmla="*/ 94594 h 1587063"/>
              <a:gd name="connsiteX7" fmla="*/ 1481958 w 2228193"/>
              <a:gd name="connsiteY7" fmla="*/ 63063 h 1587063"/>
              <a:gd name="connsiteX8" fmla="*/ 2228193 w 2228193"/>
              <a:gd name="connsiteY8" fmla="*/ 1366345 h 1587063"/>
              <a:gd name="connsiteX9" fmla="*/ 2186151 w 2228193"/>
              <a:gd name="connsiteY9" fmla="*/ 1397876 h 1587063"/>
              <a:gd name="connsiteX10" fmla="*/ 2123089 w 2228193"/>
              <a:gd name="connsiteY10" fmla="*/ 1418897 h 1587063"/>
              <a:gd name="connsiteX11" fmla="*/ 2060027 w 2228193"/>
              <a:gd name="connsiteY11" fmla="*/ 1450428 h 1587063"/>
              <a:gd name="connsiteX12" fmla="*/ 2060027 w 2228193"/>
              <a:gd name="connsiteY12" fmla="*/ 1450428 h 1587063"/>
              <a:gd name="connsiteX13" fmla="*/ 1839310 w 2228193"/>
              <a:gd name="connsiteY13" fmla="*/ 1513490 h 1587063"/>
              <a:gd name="connsiteX14" fmla="*/ 1660634 w 2228193"/>
              <a:gd name="connsiteY14" fmla="*/ 1566042 h 1587063"/>
              <a:gd name="connsiteX15" fmla="*/ 1576551 w 2228193"/>
              <a:gd name="connsiteY15" fmla="*/ 1566042 h 1587063"/>
              <a:gd name="connsiteX16" fmla="*/ 1481958 w 2228193"/>
              <a:gd name="connsiteY16" fmla="*/ 1576552 h 1587063"/>
              <a:gd name="connsiteX17" fmla="*/ 1481958 w 2228193"/>
              <a:gd name="connsiteY17" fmla="*/ 1576552 h 1587063"/>
              <a:gd name="connsiteX18" fmla="*/ 1345324 w 2228193"/>
              <a:gd name="connsiteY18" fmla="*/ 1587063 h 1587063"/>
              <a:gd name="connsiteX19" fmla="*/ 1124606 w 2228193"/>
              <a:gd name="connsiteY19" fmla="*/ 1576552 h 1587063"/>
              <a:gd name="connsiteX20" fmla="*/ 903889 w 2228193"/>
              <a:gd name="connsiteY20" fmla="*/ 1545021 h 1587063"/>
              <a:gd name="connsiteX21" fmla="*/ 798786 w 2228193"/>
              <a:gd name="connsiteY21" fmla="*/ 1524000 h 1587063"/>
              <a:gd name="connsiteX22" fmla="*/ 641131 w 2228193"/>
              <a:gd name="connsiteY22" fmla="*/ 1439918 h 1587063"/>
              <a:gd name="connsiteX23" fmla="*/ 546537 w 2228193"/>
              <a:gd name="connsiteY23" fmla="*/ 1397876 h 1587063"/>
              <a:gd name="connsiteX24" fmla="*/ 441434 w 2228193"/>
              <a:gd name="connsiteY24" fmla="*/ 1355835 h 1587063"/>
              <a:gd name="connsiteX25" fmla="*/ 304800 w 2228193"/>
              <a:gd name="connsiteY25" fmla="*/ 1250731 h 1587063"/>
              <a:gd name="connsiteX26" fmla="*/ 231227 w 2228193"/>
              <a:gd name="connsiteY26" fmla="*/ 1177159 h 1587063"/>
              <a:gd name="connsiteX27" fmla="*/ 157655 w 2228193"/>
              <a:gd name="connsiteY27" fmla="*/ 1103587 h 1587063"/>
              <a:gd name="connsiteX28" fmla="*/ 21020 w 2228193"/>
              <a:gd name="connsiteY28" fmla="*/ 998483 h 1587063"/>
              <a:gd name="connsiteX29" fmla="*/ 0 w 2228193"/>
              <a:gd name="connsiteY29" fmla="*/ 945931 h 158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8193" h="1587063">
                <a:moveTo>
                  <a:pt x="0" y="945931"/>
                </a:moveTo>
                <a:lnTo>
                  <a:pt x="1114096" y="0"/>
                </a:lnTo>
                <a:lnTo>
                  <a:pt x="1177158" y="52552"/>
                </a:lnTo>
                <a:lnTo>
                  <a:pt x="1198179" y="63063"/>
                </a:lnTo>
                <a:lnTo>
                  <a:pt x="1250731" y="73573"/>
                </a:lnTo>
                <a:lnTo>
                  <a:pt x="1334813" y="94594"/>
                </a:lnTo>
                <a:lnTo>
                  <a:pt x="1429406" y="94594"/>
                </a:lnTo>
                <a:lnTo>
                  <a:pt x="1481958" y="63063"/>
                </a:lnTo>
                <a:lnTo>
                  <a:pt x="2228193" y="1366345"/>
                </a:lnTo>
                <a:lnTo>
                  <a:pt x="2186151" y="1397876"/>
                </a:lnTo>
                <a:lnTo>
                  <a:pt x="2123089" y="1418897"/>
                </a:lnTo>
                <a:lnTo>
                  <a:pt x="2060027" y="1450428"/>
                </a:lnTo>
                <a:lnTo>
                  <a:pt x="2060027" y="1450428"/>
                </a:lnTo>
                <a:lnTo>
                  <a:pt x="1839310" y="1513490"/>
                </a:lnTo>
                <a:lnTo>
                  <a:pt x="1660634" y="1566042"/>
                </a:lnTo>
                <a:lnTo>
                  <a:pt x="1576551" y="1566042"/>
                </a:lnTo>
                <a:lnTo>
                  <a:pt x="1481958" y="1576552"/>
                </a:lnTo>
                <a:lnTo>
                  <a:pt x="1481958" y="1576552"/>
                </a:lnTo>
                <a:lnTo>
                  <a:pt x="1345324" y="1587063"/>
                </a:lnTo>
                <a:lnTo>
                  <a:pt x="1124606" y="1576552"/>
                </a:lnTo>
                <a:lnTo>
                  <a:pt x="903889" y="1545021"/>
                </a:lnTo>
                <a:lnTo>
                  <a:pt x="798786" y="1524000"/>
                </a:lnTo>
                <a:lnTo>
                  <a:pt x="641131" y="1439918"/>
                </a:lnTo>
                <a:lnTo>
                  <a:pt x="546537" y="1397876"/>
                </a:lnTo>
                <a:lnTo>
                  <a:pt x="441434" y="1355835"/>
                </a:lnTo>
                <a:lnTo>
                  <a:pt x="304800" y="1250731"/>
                </a:lnTo>
                <a:lnTo>
                  <a:pt x="231227" y="1177159"/>
                </a:lnTo>
                <a:lnTo>
                  <a:pt x="157655" y="1103587"/>
                </a:lnTo>
                <a:lnTo>
                  <a:pt x="21020" y="998483"/>
                </a:lnTo>
                <a:lnTo>
                  <a:pt x="0" y="945931"/>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4995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585653"/>
          <a:ext cx="8136904" cy="318783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0" dirty="0"/>
                        <a:t>E. Canada</a:t>
                      </a:r>
                    </a:p>
                  </a:txBody>
                  <a:tcPr/>
                </a:tc>
                <a:tc>
                  <a:txBody>
                    <a:bodyPr/>
                    <a:lstStyle/>
                    <a:p>
                      <a:r>
                        <a:rPr lang="en-CA" sz="1400" b="0" dirty="0"/>
                        <a:t>Mostly above normal</a:t>
                      </a:r>
                    </a:p>
                  </a:txBody>
                  <a:tcPr/>
                </a:tc>
                <a:tc>
                  <a:txBody>
                    <a:bodyPr/>
                    <a:lstStyle/>
                    <a:p>
                      <a:r>
                        <a:rPr lang="en-CA" sz="1400" b="0" dirty="0"/>
                        <a:t>Mostly near normal</a:t>
                      </a:r>
                    </a:p>
                  </a:txBody>
                  <a:tcPr/>
                </a:tc>
                <a:tc>
                  <a:txBody>
                    <a:bodyPr/>
                    <a:lstStyle/>
                    <a:p>
                      <a:r>
                        <a:rPr lang="en-CA" sz="1400" b="0" dirty="0"/>
                        <a:t>miss</a:t>
                      </a:r>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r>
                        <a:rPr lang="en-CA" sz="1400" b="0" baseline="0" dirty="0"/>
                        <a:t>Equal chance over east, a</a:t>
                      </a:r>
                      <a:r>
                        <a:rPr lang="en-CA" sz="1400" b="0" dirty="0"/>
                        <a:t>bove normal over Scand. and Island</a:t>
                      </a:r>
                    </a:p>
                  </a:txBody>
                  <a:tcPr/>
                </a:tc>
                <a:tc>
                  <a:txBody>
                    <a:bodyPr/>
                    <a:lstStyle/>
                    <a:p>
                      <a:r>
                        <a:rPr lang="en-CA" sz="1400" b="0" dirty="0"/>
                        <a:t>Above</a:t>
                      </a:r>
                      <a:r>
                        <a:rPr lang="en-CA" sz="1400" b="0" baseline="0" dirty="0"/>
                        <a:t> over Scandinavia, near norm over Island</a:t>
                      </a:r>
                      <a:endParaRPr lang="en-CA" sz="1400" b="0" dirty="0"/>
                    </a:p>
                  </a:txBody>
                  <a:tcPr/>
                </a:tc>
                <a:tc>
                  <a:txBody>
                    <a:bodyPr/>
                    <a:lstStyle/>
                    <a:p>
                      <a:r>
                        <a:rPr lang="en-CA" sz="1400" b="0" dirty="0"/>
                        <a:t>30% hit, 70miss</a:t>
                      </a:r>
                    </a:p>
                  </a:txBody>
                  <a:tcPr/>
                </a:tc>
                <a:extLst>
                  <a:ext uri="{0D108BD9-81ED-4DB2-BD59-A6C34878D82A}">
                    <a16:rowId xmlns:a16="http://schemas.microsoft.com/office/drawing/2014/main" val="1617820404"/>
                  </a:ext>
                </a:extLst>
              </a:tr>
              <a:tr h="258128">
                <a:tc>
                  <a:txBody>
                    <a:bodyPr/>
                    <a:lstStyle/>
                    <a:p>
                      <a:r>
                        <a:rPr lang="en-CA" sz="1400" b="1" dirty="0"/>
                        <a:t>European</a:t>
                      </a:r>
                    </a:p>
                  </a:txBody>
                  <a:tcPr/>
                </a:tc>
                <a:tc>
                  <a:txBody>
                    <a:bodyPr/>
                    <a:lstStyle/>
                    <a:p>
                      <a:r>
                        <a:rPr lang="en-CA" sz="1400" b="1" dirty="0"/>
                        <a:t>Above normal</a:t>
                      </a:r>
                    </a:p>
                  </a:txBody>
                  <a:tcPr/>
                </a:tc>
                <a:tc>
                  <a:txBody>
                    <a:bodyPr/>
                    <a:lstStyle/>
                    <a:p>
                      <a:r>
                        <a:rPr lang="en-CA" sz="1400" b="1" dirty="0"/>
                        <a:t>Above normal</a:t>
                      </a:r>
                    </a:p>
                  </a:txBody>
                  <a:tcPr/>
                </a:tc>
                <a:tc>
                  <a:txBody>
                    <a:bodyPr/>
                    <a:lstStyle/>
                    <a:p>
                      <a:r>
                        <a:rPr lang="en-CA" sz="1400" b="1" dirty="0"/>
                        <a:t>hit</a:t>
                      </a:r>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13" name="Freeform 12"/>
          <p:cNvSpPr/>
          <p:nvPr/>
        </p:nvSpPr>
        <p:spPr>
          <a:xfrm>
            <a:off x="1929106" y="1844825"/>
            <a:ext cx="821292" cy="936104"/>
          </a:xfrm>
          <a:custGeom>
            <a:avLst/>
            <a:gdLst>
              <a:gd name="connsiteX0" fmla="*/ 714704 w 1387366"/>
              <a:gd name="connsiteY0" fmla="*/ 1366345 h 1366345"/>
              <a:gd name="connsiteX1" fmla="*/ 0 w 1387366"/>
              <a:gd name="connsiteY1" fmla="*/ 84083 h 1366345"/>
              <a:gd name="connsiteX2" fmla="*/ 42042 w 1387366"/>
              <a:gd name="connsiteY2" fmla="*/ 42042 h 1366345"/>
              <a:gd name="connsiteX3" fmla="*/ 84083 w 1387366"/>
              <a:gd name="connsiteY3" fmla="*/ 21021 h 1366345"/>
              <a:gd name="connsiteX4" fmla="*/ 105104 w 1387366"/>
              <a:gd name="connsiteY4" fmla="*/ 0 h 1366345"/>
              <a:gd name="connsiteX5" fmla="*/ 1387366 w 1387366"/>
              <a:gd name="connsiteY5" fmla="*/ 756745 h 1366345"/>
              <a:gd name="connsiteX6" fmla="*/ 1345324 w 1387366"/>
              <a:gd name="connsiteY6" fmla="*/ 840828 h 1366345"/>
              <a:gd name="connsiteX7" fmla="*/ 1313793 w 1387366"/>
              <a:gd name="connsiteY7" fmla="*/ 914400 h 1366345"/>
              <a:gd name="connsiteX8" fmla="*/ 1219200 w 1387366"/>
              <a:gd name="connsiteY8" fmla="*/ 1008994 h 1366345"/>
              <a:gd name="connsiteX9" fmla="*/ 1187669 w 1387366"/>
              <a:gd name="connsiteY9" fmla="*/ 1072056 h 1366345"/>
              <a:gd name="connsiteX10" fmla="*/ 1103586 w 1387366"/>
              <a:gd name="connsiteY10" fmla="*/ 1124607 h 1366345"/>
              <a:gd name="connsiteX11" fmla="*/ 1008993 w 1387366"/>
              <a:gd name="connsiteY11" fmla="*/ 1187669 h 1366345"/>
              <a:gd name="connsiteX12" fmla="*/ 945931 w 1387366"/>
              <a:gd name="connsiteY12" fmla="*/ 1240221 h 1366345"/>
              <a:gd name="connsiteX13" fmla="*/ 830317 w 1387366"/>
              <a:gd name="connsiteY13" fmla="*/ 1345325 h 1366345"/>
              <a:gd name="connsiteX14" fmla="*/ 714704 w 1387366"/>
              <a:gd name="connsiteY14" fmla="*/ 1366345 h 13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7366" h="1366345">
                <a:moveTo>
                  <a:pt x="714704" y="1366345"/>
                </a:moveTo>
                <a:lnTo>
                  <a:pt x="0" y="84083"/>
                </a:lnTo>
                <a:lnTo>
                  <a:pt x="42042" y="42042"/>
                </a:lnTo>
                <a:lnTo>
                  <a:pt x="84083" y="21021"/>
                </a:lnTo>
                <a:lnTo>
                  <a:pt x="105104" y="0"/>
                </a:lnTo>
                <a:lnTo>
                  <a:pt x="1387366" y="756745"/>
                </a:lnTo>
                <a:lnTo>
                  <a:pt x="1345324" y="840828"/>
                </a:lnTo>
                <a:lnTo>
                  <a:pt x="1313793" y="914400"/>
                </a:lnTo>
                <a:lnTo>
                  <a:pt x="1219200" y="1008994"/>
                </a:lnTo>
                <a:lnTo>
                  <a:pt x="1187669" y="1072056"/>
                </a:lnTo>
                <a:lnTo>
                  <a:pt x="1103586" y="1124607"/>
                </a:lnTo>
                <a:lnTo>
                  <a:pt x="1008993" y="1187669"/>
                </a:lnTo>
                <a:lnTo>
                  <a:pt x="945931" y="1240221"/>
                </a:lnTo>
                <a:lnTo>
                  <a:pt x="830317" y="1345325"/>
                </a:lnTo>
                <a:lnTo>
                  <a:pt x="714704" y="1366345"/>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5508104" y="1916832"/>
            <a:ext cx="821292" cy="936104"/>
          </a:xfrm>
          <a:custGeom>
            <a:avLst/>
            <a:gdLst>
              <a:gd name="connsiteX0" fmla="*/ 714704 w 1387366"/>
              <a:gd name="connsiteY0" fmla="*/ 1366345 h 1366345"/>
              <a:gd name="connsiteX1" fmla="*/ 0 w 1387366"/>
              <a:gd name="connsiteY1" fmla="*/ 84083 h 1366345"/>
              <a:gd name="connsiteX2" fmla="*/ 42042 w 1387366"/>
              <a:gd name="connsiteY2" fmla="*/ 42042 h 1366345"/>
              <a:gd name="connsiteX3" fmla="*/ 84083 w 1387366"/>
              <a:gd name="connsiteY3" fmla="*/ 21021 h 1366345"/>
              <a:gd name="connsiteX4" fmla="*/ 105104 w 1387366"/>
              <a:gd name="connsiteY4" fmla="*/ 0 h 1366345"/>
              <a:gd name="connsiteX5" fmla="*/ 1387366 w 1387366"/>
              <a:gd name="connsiteY5" fmla="*/ 756745 h 1366345"/>
              <a:gd name="connsiteX6" fmla="*/ 1345324 w 1387366"/>
              <a:gd name="connsiteY6" fmla="*/ 840828 h 1366345"/>
              <a:gd name="connsiteX7" fmla="*/ 1313793 w 1387366"/>
              <a:gd name="connsiteY7" fmla="*/ 914400 h 1366345"/>
              <a:gd name="connsiteX8" fmla="*/ 1219200 w 1387366"/>
              <a:gd name="connsiteY8" fmla="*/ 1008994 h 1366345"/>
              <a:gd name="connsiteX9" fmla="*/ 1187669 w 1387366"/>
              <a:gd name="connsiteY9" fmla="*/ 1072056 h 1366345"/>
              <a:gd name="connsiteX10" fmla="*/ 1103586 w 1387366"/>
              <a:gd name="connsiteY10" fmla="*/ 1124607 h 1366345"/>
              <a:gd name="connsiteX11" fmla="*/ 1008993 w 1387366"/>
              <a:gd name="connsiteY11" fmla="*/ 1187669 h 1366345"/>
              <a:gd name="connsiteX12" fmla="*/ 945931 w 1387366"/>
              <a:gd name="connsiteY12" fmla="*/ 1240221 h 1366345"/>
              <a:gd name="connsiteX13" fmla="*/ 830317 w 1387366"/>
              <a:gd name="connsiteY13" fmla="*/ 1345325 h 1366345"/>
              <a:gd name="connsiteX14" fmla="*/ 714704 w 1387366"/>
              <a:gd name="connsiteY14" fmla="*/ 1366345 h 13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7366" h="1366345">
                <a:moveTo>
                  <a:pt x="714704" y="1366345"/>
                </a:moveTo>
                <a:lnTo>
                  <a:pt x="0" y="84083"/>
                </a:lnTo>
                <a:lnTo>
                  <a:pt x="42042" y="42042"/>
                </a:lnTo>
                <a:lnTo>
                  <a:pt x="84083" y="21021"/>
                </a:lnTo>
                <a:lnTo>
                  <a:pt x="105104" y="0"/>
                </a:lnTo>
                <a:lnTo>
                  <a:pt x="1387366" y="756745"/>
                </a:lnTo>
                <a:lnTo>
                  <a:pt x="1345324" y="840828"/>
                </a:lnTo>
                <a:lnTo>
                  <a:pt x="1313793" y="914400"/>
                </a:lnTo>
                <a:lnTo>
                  <a:pt x="1219200" y="1008994"/>
                </a:lnTo>
                <a:lnTo>
                  <a:pt x="1187669" y="1072056"/>
                </a:lnTo>
                <a:lnTo>
                  <a:pt x="1103586" y="1124607"/>
                </a:lnTo>
                <a:lnTo>
                  <a:pt x="1008993" y="1187669"/>
                </a:lnTo>
                <a:lnTo>
                  <a:pt x="945931" y="1240221"/>
                </a:lnTo>
                <a:lnTo>
                  <a:pt x="830317" y="1345325"/>
                </a:lnTo>
                <a:lnTo>
                  <a:pt x="714704" y="1366345"/>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368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585653"/>
          <a:ext cx="8136904" cy="318783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0" dirty="0"/>
                        <a:t>E. Canada</a:t>
                      </a:r>
                    </a:p>
                  </a:txBody>
                  <a:tcPr/>
                </a:tc>
                <a:tc>
                  <a:txBody>
                    <a:bodyPr/>
                    <a:lstStyle/>
                    <a:p>
                      <a:r>
                        <a:rPr lang="en-CA" sz="1400" b="0" dirty="0"/>
                        <a:t>Mostly above normal</a:t>
                      </a:r>
                    </a:p>
                  </a:txBody>
                  <a:tcPr/>
                </a:tc>
                <a:tc>
                  <a:txBody>
                    <a:bodyPr/>
                    <a:lstStyle/>
                    <a:p>
                      <a:r>
                        <a:rPr lang="en-CA" sz="1400" b="0" dirty="0"/>
                        <a:t>Mostly near normal</a:t>
                      </a:r>
                    </a:p>
                  </a:txBody>
                  <a:tcPr/>
                </a:tc>
                <a:tc>
                  <a:txBody>
                    <a:bodyPr/>
                    <a:lstStyle/>
                    <a:p>
                      <a:r>
                        <a:rPr lang="en-CA" sz="1400" b="0" dirty="0"/>
                        <a:t>miss</a:t>
                      </a:r>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r>
                        <a:rPr lang="en-CA" sz="1400" b="0" baseline="0" dirty="0"/>
                        <a:t>Equal chance over east, a</a:t>
                      </a:r>
                      <a:r>
                        <a:rPr lang="en-CA" sz="1400" b="0" dirty="0"/>
                        <a:t>bove normal over Scand. and Island</a:t>
                      </a:r>
                    </a:p>
                  </a:txBody>
                  <a:tcPr/>
                </a:tc>
                <a:tc>
                  <a:txBody>
                    <a:bodyPr/>
                    <a:lstStyle/>
                    <a:p>
                      <a:r>
                        <a:rPr lang="en-CA" sz="1400" b="0" dirty="0"/>
                        <a:t>Above</a:t>
                      </a:r>
                      <a:r>
                        <a:rPr lang="en-CA" sz="1400" b="0" baseline="0" dirty="0"/>
                        <a:t> over Scandinavia, near norm over Island</a:t>
                      </a:r>
                      <a:endParaRPr lang="en-CA" sz="1400" b="0" dirty="0"/>
                    </a:p>
                  </a:txBody>
                  <a:tcPr/>
                </a:tc>
                <a:tc>
                  <a:txBody>
                    <a:bodyPr/>
                    <a:lstStyle/>
                    <a:p>
                      <a:r>
                        <a:rPr lang="en-CA" sz="1400" b="0" dirty="0"/>
                        <a:t>30% hit, 70miss</a:t>
                      </a:r>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1641945776"/>
                  </a:ext>
                </a:extLst>
              </a:tr>
              <a:tr h="438818">
                <a:tc>
                  <a:txBody>
                    <a:bodyPr/>
                    <a:lstStyle/>
                    <a:p>
                      <a:r>
                        <a:rPr lang="en-CA" sz="1400" b="1" dirty="0"/>
                        <a:t>W. Siberia</a:t>
                      </a:r>
                    </a:p>
                  </a:txBody>
                  <a:tcPr/>
                </a:tc>
                <a:tc>
                  <a:txBody>
                    <a:bodyPr/>
                    <a:lstStyle/>
                    <a:p>
                      <a:r>
                        <a:rPr lang="en-CA" sz="1400" b="1" dirty="0"/>
                        <a:t>Above normal</a:t>
                      </a:r>
                    </a:p>
                  </a:txBody>
                  <a:tcPr/>
                </a:tc>
                <a:tc>
                  <a:txBody>
                    <a:bodyPr/>
                    <a:lstStyle/>
                    <a:p>
                      <a:r>
                        <a:rPr lang="en-CA" sz="1400" b="1" dirty="0"/>
                        <a:t>Above normal</a:t>
                      </a:r>
                    </a:p>
                  </a:txBody>
                  <a:tcPr/>
                </a:tc>
                <a:tc>
                  <a:txBody>
                    <a:bodyPr/>
                    <a:lstStyle/>
                    <a:p>
                      <a:r>
                        <a:rPr lang="en-CA" sz="1400" b="1" dirty="0"/>
                        <a:t>hit</a:t>
                      </a:r>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15" name="Freeform 14"/>
          <p:cNvSpPr/>
          <p:nvPr/>
        </p:nvSpPr>
        <p:spPr>
          <a:xfrm>
            <a:off x="1979712" y="1641437"/>
            <a:ext cx="973088" cy="707443"/>
          </a:xfrm>
          <a:custGeom>
            <a:avLst/>
            <a:gdLst>
              <a:gd name="connsiteX0" fmla="*/ 1492469 w 1545020"/>
              <a:gd name="connsiteY0" fmla="*/ 0 h 1187669"/>
              <a:gd name="connsiteX1" fmla="*/ 42041 w 1545020"/>
              <a:gd name="connsiteY1" fmla="*/ 252249 h 1187669"/>
              <a:gd name="connsiteX2" fmla="*/ 42041 w 1545020"/>
              <a:gd name="connsiteY2" fmla="*/ 315311 h 1187669"/>
              <a:gd name="connsiteX3" fmla="*/ 31531 w 1545020"/>
              <a:gd name="connsiteY3" fmla="*/ 357352 h 1187669"/>
              <a:gd name="connsiteX4" fmla="*/ 31531 w 1545020"/>
              <a:gd name="connsiteY4" fmla="*/ 388883 h 1187669"/>
              <a:gd name="connsiteX5" fmla="*/ 0 w 1545020"/>
              <a:gd name="connsiteY5" fmla="*/ 462455 h 1187669"/>
              <a:gd name="connsiteX6" fmla="*/ 1292772 w 1545020"/>
              <a:gd name="connsiteY6" fmla="*/ 1187669 h 1187669"/>
              <a:gd name="connsiteX7" fmla="*/ 1366344 w 1545020"/>
              <a:gd name="connsiteY7" fmla="*/ 1093076 h 1187669"/>
              <a:gd name="connsiteX8" fmla="*/ 1397876 w 1545020"/>
              <a:gd name="connsiteY8" fmla="*/ 987973 h 1187669"/>
              <a:gd name="connsiteX9" fmla="*/ 1429407 w 1545020"/>
              <a:gd name="connsiteY9" fmla="*/ 903890 h 1187669"/>
              <a:gd name="connsiteX10" fmla="*/ 1460938 w 1545020"/>
              <a:gd name="connsiteY10" fmla="*/ 798786 h 1187669"/>
              <a:gd name="connsiteX11" fmla="*/ 1502979 w 1545020"/>
              <a:gd name="connsiteY11" fmla="*/ 641131 h 1187669"/>
              <a:gd name="connsiteX12" fmla="*/ 1524000 w 1545020"/>
              <a:gd name="connsiteY12" fmla="*/ 557049 h 1187669"/>
              <a:gd name="connsiteX13" fmla="*/ 1545020 w 1545020"/>
              <a:gd name="connsiteY13" fmla="*/ 378373 h 1187669"/>
              <a:gd name="connsiteX14" fmla="*/ 1524000 w 1545020"/>
              <a:gd name="connsiteY14" fmla="*/ 199697 h 1187669"/>
              <a:gd name="connsiteX15" fmla="*/ 1524000 w 1545020"/>
              <a:gd name="connsiteY15" fmla="*/ 63062 h 1187669"/>
              <a:gd name="connsiteX16" fmla="*/ 1492469 w 1545020"/>
              <a:gd name="connsiteY16" fmla="*/ 0 h 118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020" h="1187669">
                <a:moveTo>
                  <a:pt x="1492469" y="0"/>
                </a:moveTo>
                <a:lnTo>
                  <a:pt x="42041" y="252249"/>
                </a:lnTo>
                <a:lnTo>
                  <a:pt x="42041" y="315311"/>
                </a:lnTo>
                <a:lnTo>
                  <a:pt x="31531" y="357352"/>
                </a:lnTo>
                <a:lnTo>
                  <a:pt x="31531" y="388883"/>
                </a:lnTo>
                <a:lnTo>
                  <a:pt x="0" y="462455"/>
                </a:lnTo>
                <a:lnTo>
                  <a:pt x="1292772" y="1187669"/>
                </a:lnTo>
                <a:lnTo>
                  <a:pt x="1366344" y="1093076"/>
                </a:lnTo>
                <a:lnTo>
                  <a:pt x="1397876" y="987973"/>
                </a:lnTo>
                <a:lnTo>
                  <a:pt x="1429407" y="903890"/>
                </a:lnTo>
                <a:lnTo>
                  <a:pt x="1460938" y="798786"/>
                </a:lnTo>
                <a:lnTo>
                  <a:pt x="1502979" y="641131"/>
                </a:lnTo>
                <a:lnTo>
                  <a:pt x="1524000" y="557049"/>
                </a:lnTo>
                <a:lnTo>
                  <a:pt x="1545020" y="378373"/>
                </a:lnTo>
                <a:lnTo>
                  <a:pt x="1524000" y="199697"/>
                </a:lnTo>
                <a:lnTo>
                  <a:pt x="1524000" y="63062"/>
                </a:lnTo>
                <a:lnTo>
                  <a:pt x="1492469"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5508104" y="1700808"/>
            <a:ext cx="973088" cy="707443"/>
          </a:xfrm>
          <a:custGeom>
            <a:avLst/>
            <a:gdLst>
              <a:gd name="connsiteX0" fmla="*/ 1492469 w 1545020"/>
              <a:gd name="connsiteY0" fmla="*/ 0 h 1187669"/>
              <a:gd name="connsiteX1" fmla="*/ 42041 w 1545020"/>
              <a:gd name="connsiteY1" fmla="*/ 252249 h 1187669"/>
              <a:gd name="connsiteX2" fmla="*/ 42041 w 1545020"/>
              <a:gd name="connsiteY2" fmla="*/ 315311 h 1187669"/>
              <a:gd name="connsiteX3" fmla="*/ 31531 w 1545020"/>
              <a:gd name="connsiteY3" fmla="*/ 357352 h 1187669"/>
              <a:gd name="connsiteX4" fmla="*/ 31531 w 1545020"/>
              <a:gd name="connsiteY4" fmla="*/ 388883 h 1187669"/>
              <a:gd name="connsiteX5" fmla="*/ 0 w 1545020"/>
              <a:gd name="connsiteY5" fmla="*/ 462455 h 1187669"/>
              <a:gd name="connsiteX6" fmla="*/ 1292772 w 1545020"/>
              <a:gd name="connsiteY6" fmla="*/ 1187669 h 1187669"/>
              <a:gd name="connsiteX7" fmla="*/ 1366344 w 1545020"/>
              <a:gd name="connsiteY7" fmla="*/ 1093076 h 1187669"/>
              <a:gd name="connsiteX8" fmla="*/ 1397876 w 1545020"/>
              <a:gd name="connsiteY8" fmla="*/ 987973 h 1187669"/>
              <a:gd name="connsiteX9" fmla="*/ 1429407 w 1545020"/>
              <a:gd name="connsiteY9" fmla="*/ 903890 h 1187669"/>
              <a:gd name="connsiteX10" fmla="*/ 1460938 w 1545020"/>
              <a:gd name="connsiteY10" fmla="*/ 798786 h 1187669"/>
              <a:gd name="connsiteX11" fmla="*/ 1502979 w 1545020"/>
              <a:gd name="connsiteY11" fmla="*/ 641131 h 1187669"/>
              <a:gd name="connsiteX12" fmla="*/ 1524000 w 1545020"/>
              <a:gd name="connsiteY12" fmla="*/ 557049 h 1187669"/>
              <a:gd name="connsiteX13" fmla="*/ 1545020 w 1545020"/>
              <a:gd name="connsiteY13" fmla="*/ 378373 h 1187669"/>
              <a:gd name="connsiteX14" fmla="*/ 1524000 w 1545020"/>
              <a:gd name="connsiteY14" fmla="*/ 199697 h 1187669"/>
              <a:gd name="connsiteX15" fmla="*/ 1524000 w 1545020"/>
              <a:gd name="connsiteY15" fmla="*/ 63062 h 1187669"/>
              <a:gd name="connsiteX16" fmla="*/ 1492469 w 1545020"/>
              <a:gd name="connsiteY16" fmla="*/ 0 h 118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020" h="1187669">
                <a:moveTo>
                  <a:pt x="1492469" y="0"/>
                </a:moveTo>
                <a:lnTo>
                  <a:pt x="42041" y="252249"/>
                </a:lnTo>
                <a:lnTo>
                  <a:pt x="42041" y="315311"/>
                </a:lnTo>
                <a:lnTo>
                  <a:pt x="31531" y="357352"/>
                </a:lnTo>
                <a:lnTo>
                  <a:pt x="31531" y="388883"/>
                </a:lnTo>
                <a:lnTo>
                  <a:pt x="0" y="462455"/>
                </a:lnTo>
                <a:lnTo>
                  <a:pt x="1292772" y="1187669"/>
                </a:lnTo>
                <a:lnTo>
                  <a:pt x="1366344" y="1093076"/>
                </a:lnTo>
                <a:lnTo>
                  <a:pt x="1397876" y="987973"/>
                </a:lnTo>
                <a:lnTo>
                  <a:pt x="1429407" y="903890"/>
                </a:lnTo>
                <a:lnTo>
                  <a:pt x="1460938" y="798786"/>
                </a:lnTo>
                <a:lnTo>
                  <a:pt x="1502979" y="641131"/>
                </a:lnTo>
                <a:lnTo>
                  <a:pt x="1524000" y="557049"/>
                </a:lnTo>
                <a:lnTo>
                  <a:pt x="1545020" y="378373"/>
                </a:lnTo>
                <a:lnTo>
                  <a:pt x="1524000" y="199697"/>
                </a:lnTo>
                <a:lnTo>
                  <a:pt x="1524000" y="63062"/>
                </a:lnTo>
                <a:lnTo>
                  <a:pt x="1492469"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134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graphicFrame>
        <p:nvGraphicFramePr>
          <p:cNvPr id="16" name="Table 15"/>
          <p:cNvGraphicFramePr>
            <a:graphicFrameLocks noGrp="1"/>
          </p:cNvGraphicFramePr>
          <p:nvPr/>
        </p:nvGraphicFramePr>
        <p:xfrm>
          <a:off x="20675" y="3585653"/>
          <a:ext cx="8136904" cy="318783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0" dirty="0"/>
                        <a:t>E. Canada</a:t>
                      </a:r>
                    </a:p>
                  </a:txBody>
                  <a:tcPr/>
                </a:tc>
                <a:tc>
                  <a:txBody>
                    <a:bodyPr/>
                    <a:lstStyle/>
                    <a:p>
                      <a:r>
                        <a:rPr lang="en-CA" sz="1400" b="0" dirty="0"/>
                        <a:t>Mostly above normal</a:t>
                      </a:r>
                    </a:p>
                  </a:txBody>
                  <a:tcPr/>
                </a:tc>
                <a:tc>
                  <a:txBody>
                    <a:bodyPr/>
                    <a:lstStyle/>
                    <a:p>
                      <a:r>
                        <a:rPr lang="en-CA" sz="1400" b="0" dirty="0"/>
                        <a:t>Mostly near normal</a:t>
                      </a:r>
                    </a:p>
                  </a:txBody>
                  <a:tcPr/>
                </a:tc>
                <a:tc>
                  <a:txBody>
                    <a:bodyPr/>
                    <a:lstStyle/>
                    <a:p>
                      <a:r>
                        <a:rPr lang="en-CA" sz="1400" b="0" dirty="0"/>
                        <a:t>miss</a:t>
                      </a:r>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r>
                        <a:rPr lang="en-CA" sz="1400" b="0" baseline="0" dirty="0"/>
                        <a:t>Equal chance over east, a</a:t>
                      </a:r>
                      <a:r>
                        <a:rPr lang="en-CA" sz="1400" b="0" dirty="0"/>
                        <a:t>bove normal over Scand. and Island</a:t>
                      </a:r>
                    </a:p>
                  </a:txBody>
                  <a:tcPr/>
                </a:tc>
                <a:tc>
                  <a:txBody>
                    <a:bodyPr/>
                    <a:lstStyle/>
                    <a:p>
                      <a:r>
                        <a:rPr lang="en-CA" sz="1400" b="0" dirty="0"/>
                        <a:t>Above</a:t>
                      </a:r>
                      <a:r>
                        <a:rPr lang="en-CA" sz="1400" b="0" baseline="0" dirty="0"/>
                        <a:t> over Scandinavia, near norm over Island</a:t>
                      </a:r>
                      <a:endParaRPr lang="en-CA" sz="1400" b="0" dirty="0"/>
                    </a:p>
                  </a:txBody>
                  <a:tcPr/>
                </a:tc>
                <a:tc>
                  <a:txBody>
                    <a:bodyPr/>
                    <a:lstStyle/>
                    <a:p>
                      <a:r>
                        <a:rPr lang="en-CA" sz="1400" b="0" dirty="0"/>
                        <a:t>30% hit, 70miss</a:t>
                      </a:r>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3394540054"/>
                  </a:ext>
                </a:extLst>
              </a:tr>
              <a:tr h="258128">
                <a:tc>
                  <a:txBody>
                    <a:bodyPr/>
                    <a:lstStyle/>
                    <a:p>
                      <a:r>
                        <a:rPr lang="en-CA" sz="1400" b="1" dirty="0"/>
                        <a:t>E. Siberia</a:t>
                      </a:r>
                    </a:p>
                  </a:txBody>
                  <a:tcPr/>
                </a:tc>
                <a:tc>
                  <a:txBody>
                    <a:bodyPr/>
                    <a:lstStyle/>
                    <a:p>
                      <a:r>
                        <a:rPr lang="en-CA" sz="1400" b="1" dirty="0"/>
                        <a:t>Above normal</a:t>
                      </a:r>
                    </a:p>
                  </a:txBody>
                  <a:tcPr/>
                </a:tc>
                <a:tc>
                  <a:txBody>
                    <a:bodyPr/>
                    <a:lstStyle/>
                    <a:p>
                      <a:r>
                        <a:rPr lang="en-CA" sz="1400" b="1" dirty="0"/>
                        <a:t>Above normal</a:t>
                      </a:r>
                    </a:p>
                  </a:txBody>
                  <a:tcPr/>
                </a:tc>
                <a:tc>
                  <a:txBody>
                    <a:bodyPr/>
                    <a:lstStyle/>
                    <a:p>
                      <a:r>
                        <a:rPr lang="en-CA" sz="1400" b="1" dirty="0"/>
                        <a:t>hit</a:t>
                      </a:r>
                    </a:p>
                  </a:txBody>
                  <a:tcPr/>
                </a:tc>
                <a:extLst>
                  <a:ext uri="{0D108BD9-81ED-4DB2-BD59-A6C34878D82A}">
                    <a16:rowId xmlns:a16="http://schemas.microsoft.com/office/drawing/2014/main" val="2318431624"/>
                  </a:ext>
                </a:extLst>
              </a:tr>
              <a:tr h="258128">
                <a:tc>
                  <a:txBody>
                    <a:bodyPr/>
                    <a:lstStyle/>
                    <a:p>
                      <a:r>
                        <a:rPr lang="en-CA" sz="1400" dirty="0"/>
                        <a:t>Chukchi</a:t>
                      </a:r>
                    </a:p>
                  </a:txBody>
                  <a:tcPr/>
                </a:tc>
                <a:tc>
                  <a:txBody>
                    <a:bodyPr/>
                    <a:lstStyle/>
                    <a:p>
                      <a:endParaRPr lang="en-CA" sz="1400" dirty="0"/>
                    </a:p>
                  </a:txBody>
                  <a:tcPr/>
                </a:tc>
                <a:tc>
                  <a:txBody>
                    <a:bodyPr/>
                    <a:lstStyle/>
                    <a:p>
                      <a:endParaRPr lang="en-CA" sz="1400" dirty="0"/>
                    </a:p>
                  </a:txBody>
                  <a:tcPr/>
                </a:tc>
                <a:tc>
                  <a:txBody>
                    <a:bodyPr/>
                    <a:lstStyle/>
                    <a:p>
                      <a:endParaRPr lang="en-CA" sz="1400" dirty="0"/>
                    </a:p>
                  </a:txBody>
                  <a:tcPr/>
                </a:tc>
                <a:extLst>
                  <a:ext uri="{0D108BD9-81ED-4DB2-BD59-A6C34878D82A}">
                    <a16:rowId xmlns:a16="http://schemas.microsoft.com/office/drawing/2014/main" val="3329630219"/>
                  </a:ext>
                </a:extLst>
              </a:tr>
            </a:tbl>
          </a:graphicData>
        </a:graphic>
      </p:graphicFrame>
      <p:sp>
        <p:nvSpPr>
          <p:cNvPr id="13" name="Freeform 12"/>
          <p:cNvSpPr/>
          <p:nvPr/>
        </p:nvSpPr>
        <p:spPr>
          <a:xfrm>
            <a:off x="2051720" y="877306"/>
            <a:ext cx="864096" cy="895510"/>
          </a:xfrm>
          <a:custGeom>
            <a:avLst/>
            <a:gdLst>
              <a:gd name="connsiteX0" fmla="*/ 515007 w 1397876"/>
              <a:gd name="connsiteY0" fmla="*/ 0 h 1450428"/>
              <a:gd name="connsiteX1" fmla="*/ 0 w 1397876"/>
              <a:gd name="connsiteY1" fmla="*/ 935421 h 1450428"/>
              <a:gd name="connsiteX2" fmla="*/ 10510 w 1397876"/>
              <a:gd name="connsiteY2" fmla="*/ 966952 h 1450428"/>
              <a:gd name="connsiteX3" fmla="*/ 63062 w 1397876"/>
              <a:gd name="connsiteY3" fmla="*/ 987973 h 1450428"/>
              <a:gd name="connsiteX4" fmla="*/ 126124 w 1397876"/>
              <a:gd name="connsiteY4" fmla="*/ 1051035 h 1450428"/>
              <a:gd name="connsiteX5" fmla="*/ 168166 w 1397876"/>
              <a:gd name="connsiteY5" fmla="*/ 1103586 h 1450428"/>
              <a:gd name="connsiteX6" fmla="*/ 273269 w 1397876"/>
              <a:gd name="connsiteY6" fmla="*/ 1219200 h 1450428"/>
              <a:gd name="connsiteX7" fmla="*/ 294290 w 1397876"/>
              <a:gd name="connsiteY7" fmla="*/ 1303283 h 1450428"/>
              <a:gd name="connsiteX8" fmla="*/ 294290 w 1397876"/>
              <a:gd name="connsiteY8" fmla="*/ 1366345 h 1450428"/>
              <a:gd name="connsiteX9" fmla="*/ 315310 w 1397876"/>
              <a:gd name="connsiteY9" fmla="*/ 1450428 h 1450428"/>
              <a:gd name="connsiteX10" fmla="*/ 1397876 w 1397876"/>
              <a:gd name="connsiteY10" fmla="*/ 1250731 h 1450428"/>
              <a:gd name="connsiteX11" fmla="*/ 1387366 w 1397876"/>
              <a:gd name="connsiteY11" fmla="*/ 1156138 h 1450428"/>
              <a:gd name="connsiteX12" fmla="*/ 1292773 w 1397876"/>
              <a:gd name="connsiteY12" fmla="*/ 956442 h 1450428"/>
              <a:gd name="connsiteX13" fmla="*/ 1240221 w 1397876"/>
              <a:gd name="connsiteY13" fmla="*/ 756745 h 1450428"/>
              <a:gd name="connsiteX14" fmla="*/ 1156138 w 1397876"/>
              <a:gd name="connsiteY14" fmla="*/ 620111 h 1450428"/>
              <a:gd name="connsiteX15" fmla="*/ 1008993 w 1397876"/>
              <a:gd name="connsiteY15" fmla="*/ 399393 h 1450428"/>
              <a:gd name="connsiteX16" fmla="*/ 882869 w 1397876"/>
              <a:gd name="connsiteY16" fmla="*/ 283780 h 1450428"/>
              <a:gd name="connsiteX17" fmla="*/ 756745 w 1397876"/>
              <a:gd name="connsiteY17" fmla="*/ 126124 h 1450428"/>
              <a:gd name="connsiteX18" fmla="*/ 630621 w 1397876"/>
              <a:gd name="connsiteY18" fmla="*/ 63062 h 1450428"/>
              <a:gd name="connsiteX19" fmla="*/ 515007 w 1397876"/>
              <a:gd name="connsiteY19" fmla="*/ 0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7876" h="1450428">
                <a:moveTo>
                  <a:pt x="515007" y="0"/>
                </a:moveTo>
                <a:lnTo>
                  <a:pt x="0" y="935421"/>
                </a:lnTo>
                <a:lnTo>
                  <a:pt x="10510" y="966952"/>
                </a:lnTo>
                <a:lnTo>
                  <a:pt x="63062" y="987973"/>
                </a:lnTo>
                <a:lnTo>
                  <a:pt x="126124" y="1051035"/>
                </a:lnTo>
                <a:lnTo>
                  <a:pt x="168166" y="1103586"/>
                </a:lnTo>
                <a:lnTo>
                  <a:pt x="273269" y="1219200"/>
                </a:lnTo>
                <a:lnTo>
                  <a:pt x="294290" y="1303283"/>
                </a:lnTo>
                <a:lnTo>
                  <a:pt x="294290" y="1366345"/>
                </a:lnTo>
                <a:lnTo>
                  <a:pt x="315310" y="1450428"/>
                </a:lnTo>
                <a:lnTo>
                  <a:pt x="1397876" y="1250731"/>
                </a:lnTo>
                <a:lnTo>
                  <a:pt x="1387366" y="1156138"/>
                </a:lnTo>
                <a:lnTo>
                  <a:pt x="1292773" y="956442"/>
                </a:lnTo>
                <a:lnTo>
                  <a:pt x="1240221" y="756745"/>
                </a:lnTo>
                <a:lnTo>
                  <a:pt x="1156138" y="620111"/>
                </a:lnTo>
                <a:lnTo>
                  <a:pt x="1008993" y="399393"/>
                </a:lnTo>
                <a:lnTo>
                  <a:pt x="882869" y="283780"/>
                </a:lnTo>
                <a:lnTo>
                  <a:pt x="756745" y="126124"/>
                </a:lnTo>
                <a:lnTo>
                  <a:pt x="630621" y="63062"/>
                </a:lnTo>
                <a:lnTo>
                  <a:pt x="515007"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5580112" y="908720"/>
            <a:ext cx="864096" cy="895510"/>
          </a:xfrm>
          <a:custGeom>
            <a:avLst/>
            <a:gdLst>
              <a:gd name="connsiteX0" fmla="*/ 515007 w 1397876"/>
              <a:gd name="connsiteY0" fmla="*/ 0 h 1450428"/>
              <a:gd name="connsiteX1" fmla="*/ 0 w 1397876"/>
              <a:gd name="connsiteY1" fmla="*/ 935421 h 1450428"/>
              <a:gd name="connsiteX2" fmla="*/ 10510 w 1397876"/>
              <a:gd name="connsiteY2" fmla="*/ 966952 h 1450428"/>
              <a:gd name="connsiteX3" fmla="*/ 63062 w 1397876"/>
              <a:gd name="connsiteY3" fmla="*/ 987973 h 1450428"/>
              <a:gd name="connsiteX4" fmla="*/ 126124 w 1397876"/>
              <a:gd name="connsiteY4" fmla="*/ 1051035 h 1450428"/>
              <a:gd name="connsiteX5" fmla="*/ 168166 w 1397876"/>
              <a:gd name="connsiteY5" fmla="*/ 1103586 h 1450428"/>
              <a:gd name="connsiteX6" fmla="*/ 273269 w 1397876"/>
              <a:gd name="connsiteY6" fmla="*/ 1219200 h 1450428"/>
              <a:gd name="connsiteX7" fmla="*/ 294290 w 1397876"/>
              <a:gd name="connsiteY7" fmla="*/ 1303283 h 1450428"/>
              <a:gd name="connsiteX8" fmla="*/ 294290 w 1397876"/>
              <a:gd name="connsiteY8" fmla="*/ 1366345 h 1450428"/>
              <a:gd name="connsiteX9" fmla="*/ 315310 w 1397876"/>
              <a:gd name="connsiteY9" fmla="*/ 1450428 h 1450428"/>
              <a:gd name="connsiteX10" fmla="*/ 1397876 w 1397876"/>
              <a:gd name="connsiteY10" fmla="*/ 1250731 h 1450428"/>
              <a:gd name="connsiteX11" fmla="*/ 1387366 w 1397876"/>
              <a:gd name="connsiteY11" fmla="*/ 1156138 h 1450428"/>
              <a:gd name="connsiteX12" fmla="*/ 1292773 w 1397876"/>
              <a:gd name="connsiteY12" fmla="*/ 956442 h 1450428"/>
              <a:gd name="connsiteX13" fmla="*/ 1240221 w 1397876"/>
              <a:gd name="connsiteY13" fmla="*/ 756745 h 1450428"/>
              <a:gd name="connsiteX14" fmla="*/ 1156138 w 1397876"/>
              <a:gd name="connsiteY14" fmla="*/ 620111 h 1450428"/>
              <a:gd name="connsiteX15" fmla="*/ 1008993 w 1397876"/>
              <a:gd name="connsiteY15" fmla="*/ 399393 h 1450428"/>
              <a:gd name="connsiteX16" fmla="*/ 882869 w 1397876"/>
              <a:gd name="connsiteY16" fmla="*/ 283780 h 1450428"/>
              <a:gd name="connsiteX17" fmla="*/ 756745 w 1397876"/>
              <a:gd name="connsiteY17" fmla="*/ 126124 h 1450428"/>
              <a:gd name="connsiteX18" fmla="*/ 630621 w 1397876"/>
              <a:gd name="connsiteY18" fmla="*/ 63062 h 1450428"/>
              <a:gd name="connsiteX19" fmla="*/ 515007 w 1397876"/>
              <a:gd name="connsiteY19" fmla="*/ 0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7876" h="1450428">
                <a:moveTo>
                  <a:pt x="515007" y="0"/>
                </a:moveTo>
                <a:lnTo>
                  <a:pt x="0" y="935421"/>
                </a:lnTo>
                <a:lnTo>
                  <a:pt x="10510" y="966952"/>
                </a:lnTo>
                <a:lnTo>
                  <a:pt x="63062" y="987973"/>
                </a:lnTo>
                <a:lnTo>
                  <a:pt x="126124" y="1051035"/>
                </a:lnTo>
                <a:lnTo>
                  <a:pt x="168166" y="1103586"/>
                </a:lnTo>
                <a:lnTo>
                  <a:pt x="273269" y="1219200"/>
                </a:lnTo>
                <a:lnTo>
                  <a:pt x="294290" y="1303283"/>
                </a:lnTo>
                <a:lnTo>
                  <a:pt x="294290" y="1366345"/>
                </a:lnTo>
                <a:lnTo>
                  <a:pt x="315310" y="1450428"/>
                </a:lnTo>
                <a:lnTo>
                  <a:pt x="1397876" y="1250731"/>
                </a:lnTo>
                <a:lnTo>
                  <a:pt x="1387366" y="1156138"/>
                </a:lnTo>
                <a:lnTo>
                  <a:pt x="1292773" y="956442"/>
                </a:lnTo>
                <a:lnTo>
                  <a:pt x="1240221" y="756745"/>
                </a:lnTo>
                <a:lnTo>
                  <a:pt x="1156138" y="620111"/>
                </a:lnTo>
                <a:lnTo>
                  <a:pt x="1008993" y="399393"/>
                </a:lnTo>
                <a:lnTo>
                  <a:pt x="882869" y="283780"/>
                </a:lnTo>
                <a:lnTo>
                  <a:pt x="756745" y="126124"/>
                </a:lnTo>
                <a:lnTo>
                  <a:pt x="630621" y="63062"/>
                </a:lnTo>
                <a:lnTo>
                  <a:pt x="515007" y="0"/>
                </a:lnTo>
                <a:close/>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42330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32" y="76482"/>
            <a:ext cx="3984295" cy="35685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760" t="12201" r="20705" b="9501"/>
          <a:stretch/>
        </p:blipFill>
        <p:spPr>
          <a:xfrm>
            <a:off x="190798" y="378479"/>
            <a:ext cx="3157066" cy="2906505"/>
          </a:xfrm>
          <a:prstGeom prst="rect">
            <a:avLst/>
          </a:prstGeom>
        </p:spPr>
      </p:pic>
      <p:pic>
        <p:nvPicPr>
          <p:cNvPr id="21" name="Picture 20"/>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90004" y="57373"/>
            <a:ext cx="4785645" cy="35091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146634" y="4554"/>
            <a:ext cx="285982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temp FMA 2020</a:t>
            </a:r>
          </a:p>
        </p:txBody>
      </p:sp>
      <p:graphicFrame>
        <p:nvGraphicFramePr>
          <p:cNvPr id="16" name="Table 15"/>
          <p:cNvGraphicFramePr>
            <a:graphicFrameLocks noGrp="1"/>
          </p:cNvGraphicFramePr>
          <p:nvPr/>
        </p:nvGraphicFramePr>
        <p:xfrm>
          <a:off x="20675" y="3585653"/>
          <a:ext cx="8136904" cy="3187832"/>
        </p:xfrm>
        <a:graphic>
          <a:graphicData uri="http://schemas.openxmlformats.org/drawingml/2006/table">
            <a:tbl>
              <a:tblPr firstRow="1" bandRow="1">
                <a:tableStyleId>{5C22544A-7EE6-4342-B048-85BDC9FD1C3A}</a:tableStyleId>
              </a:tblPr>
              <a:tblGrid>
                <a:gridCol w="1284382">
                  <a:extLst>
                    <a:ext uri="{9D8B030D-6E8A-4147-A177-3AD203B41FA5}">
                      <a16:colId xmlns:a16="http://schemas.microsoft.com/office/drawing/2014/main" val="2728667044"/>
                    </a:ext>
                  </a:extLst>
                </a:gridCol>
                <a:gridCol w="2376106">
                  <a:extLst>
                    <a:ext uri="{9D8B030D-6E8A-4147-A177-3AD203B41FA5}">
                      <a16:colId xmlns:a16="http://schemas.microsoft.com/office/drawing/2014/main" val="791548557"/>
                    </a:ext>
                  </a:extLst>
                </a:gridCol>
                <a:gridCol w="3082516">
                  <a:extLst>
                    <a:ext uri="{9D8B030D-6E8A-4147-A177-3AD203B41FA5}">
                      <a16:colId xmlns:a16="http://schemas.microsoft.com/office/drawing/2014/main" val="118705250"/>
                    </a:ext>
                  </a:extLst>
                </a:gridCol>
                <a:gridCol w="1393900">
                  <a:extLst>
                    <a:ext uri="{9D8B030D-6E8A-4147-A177-3AD203B41FA5}">
                      <a16:colId xmlns:a16="http://schemas.microsoft.com/office/drawing/2014/main" val="1937452192"/>
                    </a:ext>
                  </a:extLst>
                </a:gridCol>
              </a:tblGrid>
              <a:tr h="438818">
                <a:tc>
                  <a:txBody>
                    <a:bodyPr/>
                    <a:lstStyle/>
                    <a:p>
                      <a:r>
                        <a:rPr lang="en-CA" sz="1400" dirty="0" err="1"/>
                        <a:t>Verif</a:t>
                      </a:r>
                      <a:r>
                        <a:rPr lang="en-CA" sz="1400" dirty="0"/>
                        <a:t>:</a:t>
                      </a:r>
                    </a:p>
                  </a:txBody>
                  <a:tcPr/>
                </a:tc>
                <a:tc>
                  <a:txBody>
                    <a:bodyPr/>
                    <a:lstStyle/>
                    <a:p>
                      <a:r>
                        <a:rPr lang="en-CA" sz="1400" dirty="0"/>
                        <a:t>Forecast</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38818">
                <a:tc>
                  <a:txBody>
                    <a:bodyPr/>
                    <a:lstStyle/>
                    <a:p>
                      <a:r>
                        <a:rPr lang="en-CA" sz="1400" b="0" dirty="0"/>
                        <a:t>Alaska, W. Can</a:t>
                      </a:r>
                    </a:p>
                  </a:txBody>
                  <a:tcPr/>
                </a:tc>
                <a:tc>
                  <a:txBody>
                    <a:bodyPr/>
                    <a:lstStyle/>
                    <a:p>
                      <a:r>
                        <a:rPr lang="en-CA" sz="1400" b="0" dirty="0"/>
                        <a:t>Above normal</a:t>
                      </a:r>
                    </a:p>
                  </a:txBody>
                  <a:tcPr/>
                </a:tc>
                <a:tc>
                  <a:txBody>
                    <a:bodyPr/>
                    <a:lstStyle/>
                    <a:p>
                      <a:r>
                        <a:rPr lang="en-CA" sz="1400" b="0" dirty="0"/>
                        <a:t>Near normal</a:t>
                      </a:r>
                    </a:p>
                  </a:txBody>
                  <a:tcPr/>
                </a:tc>
                <a:tc>
                  <a:txBody>
                    <a:bodyPr/>
                    <a:lstStyle/>
                    <a:p>
                      <a:r>
                        <a:rPr lang="en-CA" sz="1400" b="0" dirty="0"/>
                        <a:t>miss</a:t>
                      </a:r>
                    </a:p>
                  </a:txBody>
                  <a:tcPr/>
                </a:tc>
                <a:extLst>
                  <a:ext uri="{0D108BD9-81ED-4DB2-BD59-A6C34878D82A}">
                    <a16:rowId xmlns:a16="http://schemas.microsoft.com/office/drawing/2014/main" val="3441113719"/>
                  </a:ext>
                </a:extLst>
              </a:tr>
              <a:tr h="438818">
                <a:tc>
                  <a:txBody>
                    <a:bodyPr/>
                    <a:lstStyle/>
                    <a:p>
                      <a:r>
                        <a:rPr lang="en-CA" sz="1400" b="0" dirty="0"/>
                        <a:t>E. Canada</a:t>
                      </a:r>
                    </a:p>
                  </a:txBody>
                  <a:tcPr/>
                </a:tc>
                <a:tc>
                  <a:txBody>
                    <a:bodyPr/>
                    <a:lstStyle/>
                    <a:p>
                      <a:r>
                        <a:rPr lang="en-CA" sz="1400" b="0" dirty="0"/>
                        <a:t>Mostly above normal</a:t>
                      </a:r>
                    </a:p>
                  </a:txBody>
                  <a:tcPr/>
                </a:tc>
                <a:tc>
                  <a:txBody>
                    <a:bodyPr/>
                    <a:lstStyle/>
                    <a:p>
                      <a:r>
                        <a:rPr lang="en-CA" sz="1400" b="0" dirty="0"/>
                        <a:t>Mostly near normal</a:t>
                      </a:r>
                    </a:p>
                  </a:txBody>
                  <a:tcPr/>
                </a:tc>
                <a:tc>
                  <a:txBody>
                    <a:bodyPr/>
                    <a:lstStyle/>
                    <a:p>
                      <a:r>
                        <a:rPr lang="en-CA" sz="1400" b="0" dirty="0"/>
                        <a:t>miss</a:t>
                      </a:r>
                    </a:p>
                  </a:txBody>
                  <a:tcPr/>
                </a:tc>
                <a:extLst>
                  <a:ext uri="{0D108BD9-81ED-4DB2-BD59-A6C34878D82A}">
                    <a16:rowId xmlns:a16="http://schemas.microsoft.com/office/drawing/2014/main" val="3348256647"/>
                  </a:ext>
                </a:extLst>
              </a:tr>
              <a:tr h="258128">
                <a:tc>
                  <a:txBody>
                    <a:bodyPr/>
                    <a:lstStyle/>
                    <a:p>
                      <a:r>
                        <a:rPr lang="en-CA" sz="1400" dirty="0"/>
                        <a:t>N. Atlantic</a:t>
                      </a:r>
                    </a:p>
                  </a:txBody>
                  <a:tcPr/>
                </a:tc>
                <a:tc>
                  <a:txBody>
                    <a:bodyPr/>
                    <a:lstStyle/>
                    <a:p>
                      <a:r>
                        <a:rPr lang="en-CA" sz="1400" b="0" baseline="0" dirty="0"/>
                        <a:t>Equal chance over east, a</a:t>
                      </a:r>
                      <a:r>
                        <a:rPr lang="en-CA" sz="1400" b="0" dirty="0"/>
                        <a:t>bove normal over Scand. and Island</a:t>
                      </a:r>
                    </a:p>
                  </a:txBody>
                  <a:tcPr/>
                </a:tc>
                <a:tc>
                  <a:txBody>
                    <a:bodyPr/>
                    <a:lstStyle/>
                    <a:p>
                      <a:r>
                        <a:rPr lang="en-CA" sz="1400" b="0" dirty="0"/>
                        <a:t>Above</a:t>
                      </a:r>
                      <a:r>
                        <a:rPr lang="en-CA" sz="1400" b="0" baseline="0" dirty="0"/>
                        <a:t> over Scandinavia, near norm over Island</a:t>
                      </a:r>
                      <a:endParaRPr lang="en-CA" sz="1400" b="0" dirty="0"/>
                    </a:p>
                  </a:txBody>
                  <a:tcPr/>
                </a:tc>
                <a:tc>
                  <a:txBody>
                    <a:bodyPr/>
                    <a:lstStyle/>
                    <a:p>
                      <a:r>
                        <a:rPr lang="en-CA" sz="1400" b="0" dirty="0"/>
                        <a:t>30% hit, 70miss</a:t>
                      </a:r>
                    </a:p>
                  </a:txBody>
                  <a:tcPr/>
                </a:tc>
                <a:extLst>
                  <a:ext uri="{0D108BD9-81ED-4DB2-BD59-A6C34878D82A}">
                    <a16:rowId xmlns:a16="http://schemas.microsoft.com/office/drawing/2014/main" val="1617820404"/>
                  </a:ext>
                </a:extLst>
              </a:tr>
              <a:tr h="258128">
                <a:tc>
                  <a:txBody>
                    <a:bodyPr/>
                    <a:lstStyle/>
                    <a:p>
                      <a:r>
                        <a:rPr lang="en-CA" sz="1400" dirty="0"/>
                        <a:t>European</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1641945776"/>
                  </a:ext>
                </a:extLst>
              </a:tr>
              <a:tr h="438818">
                <a:tc>
                  <a:txBody>
                    <a:bodyPr/>
                    <a:lstStyle/>
                    <a:p>
                      <a:r>
                        <a:rPr lang="en-CA" sz="1400" dirty="0"/>
                        <a:t>W. Siberia</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3394540054"/>
                  </a:ext>
                </a:extLst>
              </a:tr>
              <a:tr h="258128">
                <a:tc>
                  <a:txBody>
                    <a:bodyPr/>
                    <a:lstStyle/>
                    <a:p>
                      <a:r>
                        <a:rPr lang="en-CA" sz="1400" dirty="0"/>
                        <a:t>E. Siberia</a:t>
                      </a:r>
                    </a:p>
                  </a:txBody>
                  <a:tcPr/>
                </a:tc>
                <a:tc>
                  <a:txBody>
                    <a:bodyPr/>
                    <a:lstStyle/>
                    <a:p>
                      <a:r>
                        <a:rPr lang="en-CA" sz="1400" b="0" dirty="0"/>
                        <a:t>Above normal</a:t>
                      </a:r>
                    </a:p>
                  </a:txBody>
                  <a:tcPr/>
                </a:tc>
                <a:tc>
                  <a:txBody>
                    <a:bodyPr/>
                    <a:lstStyle/>
                    <a:p>
                      <a:r>
                        <a:rPr lang="en-CA" sz="1400" b="0" dirty="0"/>
                        <a:t>Above normal</a:t>
                      </a:r>
                    </a:p>
                  </a:txBody>
                  <a:tcPr/>
                </a:tc>
                <a:tc>
                  <a:txBody>
                    <a:bodyPr/>
                    <a:lstStyle/>
                    <a:p>
                      <a:r>
                        <a:rPr lang="en-CA" sz="1400" b="0" dirty="0"/>
                        <a:t>hit</a:t>
                      </a:r>
                    </a:p>
                  </a:txBody>
                  <a:tcPr/>
                </a:tc>
                <a:extLst>
                  <a:ext uri="{0D108BD9-81ED-4DB2-BD59-A6C34878D82A}">
                    <a16:rowId xmlns:a16="http://schemas.microsoft.com/office/drawing/2014/main" val="2318431624"/>
                  </a:ext>
                </a:extLst>
              </a:tr>
              <a:tr h="258128">
                <a:tc>
                  <a:txBody>
                    <a:bodyPr/>
                    <a:lstStyle/>
                    <a:p>
                      <a:r>
                        <a:rPr lang="en-CA" sz="1400" b="1" dirty="0"/>
                        <a:t>Chukchi</a:t>
                      </a:r>
                    </a:p>
                  </a:txBody>
                  <a:tcPr/>
                </a:tc>
                <a:tc>
                  <a:txBody>
                    <a:bodyPr/>
                    <a:lstStyle/>
                    <a:p>
                      <a:r>
                        <a:rPr lang="en-CA" sz="1400" b="1" dirty="0"/>
                        <a:t>Above normal</a:t>
                      </a:r>
                    </a:p>
                  </a:txBody>
                  <a:tcPr/>
                </a:tc>
                <a:tc>
                  <a:txBody>
                    <a:bodyPr/>
                    <a:lstStyle/>
                    <a:p>
                      <a:r>
                        <a:rPr lang="en-CA" sz="1400" b="1" dirty="0"/>
                        <a:t>Above normal, near normal</a:t>
                      </a:r>
                    </a:p>
                  </a:txBody>
                  <a:tcPr/>
                </a:tc>
                <a:tc>
                  <a:txBody>
                    <a:bodyPr/>
                    <a:lstStyle/>
                    <a:p>
                      <a:r>
                        <a:rPr lang="en-CA" sz="1400" b="1" dirty="0"/>
                        <a:t>50% hit/miss</a:t>
                      </a:r>
                    </a:p>
                  </a:txBody>
                  <a:tcPr/>
                </a:tc>
                <a:extLst>
                  <a:ext uri="{0D108BD9-81ED-4DB2-BD59-A6C34878D82A}">
                    <a16:rowId xmlns:a16="http://schemas.microsoft.com/office/drawing/2014/main" val="3329630219"/>
                  </a:ext>
                </a:extLst>
              </a:tr>
            </a:tbl>
          </a:graphicData>
        </a:graphic>
      </p:graphicFrame>
      <p:sp>
        <p:nvSpPr>
          <p:cNvPr id="15" name="Freeform 14"/>
          <p:cNvSpPr/>
          <p:nvPr/>
        </p:nvSpPr>
        <p:spPr>
          <a:xfrm>
            <a:off x="1547664" y="710707"/>
            <a:ext cx="864096" cy="558052"/>
          </a:xfrm>
          <a:custGeom>
            <a:avLst/>
            <a:gdLst>
              <a:gd name="connsiteX0" fmla="*/ 0 w 1261241"/>
              <a:gd name="connsiteY0" fmla="*/ 21021 h 935421"/>
              <a:gd name="connsiteX1" fmla="*/ 168165 w 1261241"/>
              <a:gd name="connsiteY1" fmla="*/ 840828 h 935421"/>
              <a:gd name="connsiteX2" fmla="*/ 210207 w 1261241"/>
              <a:gd name="connsiteY2" fmla="*/ 809297 h 935421"/>
              <a:gd name="connsiteX3" fmla="*/ 315310 w 1261241"/>
              <a:gd name="connsiteY3" fmla="*/ 788276 h 935421"/>
              <a:gd name="connsiteX4" fmla="*/ 430924 w 1261241"/>
              <a:gd name="connsiteY4" fmla="*/ 798786 h 935421"/>
              <a:gd name="connsiteX5" fmla="*/ 599090 w 1261241"/>
              <a:gd name="connsiteY5" fmla="*/ 819807 h 935421"/>
              <a:gd name="connsiteX6" fmla="*/ 704193 w 1261241"/>
              <a:gd name="connsiteY6" fmla="*/ 861849 h 935421"/>
              <a:gd name="connsiteX7" fmla="*/ 767255 w 1261241"/>
              <a:gd name="connsiteY7" fmla="*/ 882869 h 935421"/>
              <a:gd name="connsiteX8" fmla="*/ 809297 w 1261241"/>
              <a:gd name="connsiteY8" fmla="*/ 903890 h 935421"/>
              <a:gd name="connsiteX9" fmla="*/ 872359 w 1261241"/>
              <a:gd name="connsiteY9" fmla="*/ 935421 h 935421"/>
              <a:gd name="connsiteX10" fmla="*/ 1261241 w 1261241"/>
              <a:gd name="connsiteY10" fmla="*/ 241738 h 935421"/>
              <a:gd name="connsiteX11" fmla="*/ 1166648 w 1261241"/>
              <a:gd name="connsiteY11" fmla="*/ 199697 h 935421"/>
              <a:gd name="connsiteX12" fmla="*/ 1082565 w 1261241"/>
              <a:gd name="connsiteY12" fmla="*/ 147145 h 935421"/>
              <a:gd name="connsiteX13" fmla="*/ 998483 w 1261241"/>
              <a:gd name="connsiteY13" fmla="*/ 126124 h 935421"/>
              <a:gd name="connsiteX14" fmla="*/ 882869 w 1261241"/>
              <a:gd name="connsiteY14" fmla="*/ 73573 h 935421"/>
              <a:gd name="connsiteX15" fmla="*/ 798786 w 1261241"/>
              <a:gd name="connsiteY15" fmla="*/ 42042 h 935421"/>
              <a:gd name="connsiteX16" fmla="*/ 651641 w 1261241"/>
              <a:gd name="connsiteY16" fmla="*/ 31531 h 935421"/>
              <a:gd name="connsiteX17" fmla="*/ 504497 w 1261241"/>
              <a:gd name="connsiteY17" fmla="*/ 10511 h 935421"/>
              <a:gd name="connsiteX18" fmla="*/ 409903 w 1261241"/>
              <a:gd name="connsiteY18" fmla="*/ 10511 h 935421"/>
              <a:gd name="connsiteX19" fmla="*/ 262759 w 1261241"/>
              <a:gd name="connsiteY19" fmla="*/ 0 h 935421"/>
              <a:gd name="connsiteX20" fmla="*/ 136634 w 1261241"/>
              <a:gd name="connsiteY20" fmla="*/ 21021 h 935421"/>
              <a:gd name="connsiteX21" fmla="*/ 52552 w 1261241"/>
              <a:gd name="connsiteY21" fmla="*/ 31531 h 935421"/>
              <a:gd name="connsiteX22" fmla="*/ 0 w 1261241"/>
              <a:gd name="connsiteY22" fmla="*/ 21021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1241" h="935421">
                <a:moveTo>
                  <a:pt x="0" y="21021"/>
                </a:moveTo>
                <a:lnTo>
                  <a:pt x="168165" y="840828"/>
                </a:lnTo>
                <a:lnTo>
                  <a:pt x="210207" y="809297"/>
                </a:lnTo>
                <a:lnTo>
                  <a:pt x="315310" y="788276"/>
                </a:lnTo>
                <a:lnTo>
                  <a:pt x="430924" y="798786"/>
                </a:lnTo>
                <a:lnTo>
                  <a:pt x="599090" y="819807"/>
                </a:lnTo>
                <a:lnTo>
                  <a:pt x="704193" y="861849"/>
                </a:lnTo>
                <a:lnTo>
                  <a:pt x="767255" y="882869"/>
                </a:lnTo>
                <a:lnTo>
                  <a:pt x="809297" y="903890"/>
                </a:lnTo>
                <a:lnTo>
                  <a:pt x="872359" y="935421"/>
                </a:lnTo>
                <a:lnTo>
                  <a:pt x="1261241" y="241738"/>
                </a:lnTo>
                <a:lnTo>
                  <a:pt x="1166648" y="199697"/>
                </a:lnTo>
                <a:lnTo>
                  <a:pt x="1082565" y="147145"/>
                </a:lnTo>
                <a:lnTo>
                  <a:pt x="998483" y="126124"/>
                </a:lnTo>
                <a:lnTo>
                  <a:pt x="882869" y="73573"/>
                </a:lnTo>
                <a:lnTo>
                  <a:pt x="798786" y="42042"/>
                </a:lnTo>
                <a:lnTo>
                  <a:pt x="651641" y="31531"/>
                </a:lnTo>
                <a:lnTo>
                  <a:pt x="504497" y="10511"/>
                </a:lnTo>
                <a:lnTo>
                  <a:pt x="409903" y="10511"/>
                </a:lnTo>
                <a:lnTo>
                  <a:pt x="262759" y="0"/>
                </a:lnTo>
                <a:lnTo>
                  <a:pt x="136634" y="21021"/>
                </a:lnTo>
                <a:lnTo>
                  <a:pt x="52552" y="31531"/>
                </a:lnTo>
                <a:lnTo>
                  <a:pt x="0" y="21021"/>
                </a:lnTo>
                <a:close/>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5076056" y="764704"/>
            <a:ext cx="864096" cy="558052"/>
          </a:xfrm>
          <a:custGeom>
            <a:avLst/>
            <a:gdLst>
              <a:gd name="connsiteX0" fmla="*/ 0 w 1261241"/>
              <a:gd name="connsiteY0" fmla="*/ 21021 h 935421"/>
              <a:gd name="connsiteX1" fmla="*/ 168165 w 1261241"/>
              <a:gd name="connsiteY1" fmla="*/ 840828 h 935421"/>
              <a:gd name="connsiteX2" fmla="*/ 210207 w 1261241"/>
              <a:gd name="connsiteY2" fmla="*/ 809297 h 935421"/>
              <a:gd name="connsiteX3" fmla="*/ 315310 w 1261241"/>
              <a:gd name="connsiteY3" fmla="*/ 788276 h 935421"/>
              <a:gd name="connsiteX4" fmla="*/ 430924 w 1261241"/>
              <a:gd name="connsiteY4" fmla="*/ 798786 h 935421"/>
              <a:gd name="connsiteX5" fmla="*/ 599090 w 1261241"/>
              <a:gd name="connsiteY5" fmla="*/ 819807 h 935421"/>
              <a:gd name="connsiteX6" fmla="*/ 704193 w 1261241"/>
              <a:gd name="connsiteY6" fmla="*/ 861849 h 935421"/>
              <a:gd name="connsiteX7" fmla="*/ 767255 w 1261241"/>
              <a:gd name="connsiteY7" fmla="*/ 882869 h 935421"/>
              <a:gd name="connsiteX8" fmla="*/ 809297 w 1261241"/>
              <a:gd name="connsiteY8" fmla="*/ 903890 h 935421"/>
              <a:gd name="connsiteX9" fmla="*/ 872359 w 1261241"/>
              <a:gd name="connsiteY9" fmla="*/ 935421 h 935421"/>
              <a:gd name="connsiteX10" fmla="*/ 1261241 w 1261241"/>
              <a:gd name="connsiteY10" fmla="*/ 241738 h 935421"/>
              <a:gd name="connsiteX11" fmla="*/ 1166648 w 1261241"/>
              <a:gd name="connsiteY11" fmla="*/ 199697 h 935421"/>
              <a:gd name="connsiteX12" fmla="*/ 1082565 w 1261241"/>
              <a:gd name="connsiteY12" fmla="*/ 147145 h 935421"/>
              <a:gd name="connsiteX13" fmla="*/ 998483 w 1261241"/>
              <a:gd name="connsiteY13" fmla="*/ 126124 h 935421"/>
              <a:gd name="connsiteX14" fmla="*/ 882869 w 1261241"/>
              <a:gd name="connsiteY14" fmla="*/ 73573 h 935421"/>
              <a:gd name="connsiteX15" fmla="*/ 798786 w 1261241"/>
              <a:gd name="connsiteY15" fmla="*/ 42042 h 935421"/>
              <a:gd name="connsiteX16" fmla="*/ 651641 w 1261241"/>
              <a:gd name="connsiteY16" fmla="*/ 31531 h 935421"/>
              <a:gd name="connsiteX17" fmla="*/ 504497 w 1261241"/>
              <a:gd name="connsiteY17" fmla="*/ 10511 h 935421"/>
              <a:gd name="connsiteX18" fmla="*/ 409903 w 1261241"/>
              <a:gd name="connsiteY18" fmla="*/ 10511 h 935421"/>
              <a:gd name="connsiteX19" fmla="*/ 262759 w 1261241"/>
              <a:gd name="connsiteY19" fmla="*/ 0 h 935421"/>
              <a:gd name="connsiteX20" fmla="*/ 136634 w 1261241"/>
              <a:gd name="connsiteY20" fmla="*/ 21021 h 935421"/>
              <a:gd name="connsiteX21" fmla="*/ 52552 w 1261241"/>
              <a:gd name="connsiteY21" fmla="*/ 31531 h 935421"/>
              <a:gd name="connsiteX22" fmla="*/ 0 w 1261241"/>
              <a:gd name="connsiteY22" fmla="*/ 21021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1241" h="935421">
                <a:moveTo>
                  <a:pt x="0" y="21021"/>
                </a:moveTo>
                <a:lnTo>
                  <a:pt x="168165" y="840828"/>
                </a:lnTo>
                <a:lnTo>
                  <a:pt x="210207" y="809297"/>
                </a:lnTo>
                <a:lnTo>
                  <a:pt x="315310" y="788276"/>
                </a:lnTo>
                <a:lnTo>
                  <a:pt x="430924" y="798786"/>
                </a:lnTo>
                <a:lnTo>
                  <a:pt x="599090" y="819807"/>
                </a:lnTo>
                <a:lnTo>
                  <a:pt x="704193" y="861849"/>
                </a:lnTo>
                <a:lnTo>
                  <a:pt x="767255" y="882869"/>
                </a:lnTo>
                <a:lnTo>
                  <a:pt x="809297" y="903890"/>
                </a:lnTo>
                <a:lnTo>
                  <a:pt x="872359" y="935421"/>
                </a:lnTo>
                <a:lnTo>
                  <a:pt x="1261241" y="241738"/>
                </a:lnTo>
                <a:lnTo>
                  <a:pt x="1166648" y="199697"/>
                </a:lnTo>
                <a:lnTo>
                  <a:pt x="1082565" y="147145"/>
                </a:lnTo>
                <a:lnTo>
                  <a:pt x="998483" y="126124"/>
                </a:lnTo>
                <a:lnTo>
                  <a:pt x="882869" y="73573"/>
                </a:lnTo>
                <a:lnTo>
                  <a:pt x="798786" y="42042"/>
                </a:lnTo>
                <a:lnTo>
                  <a:pt x="651641" y="31531"/>
                </a:lnTo>
                <a:lnTo>
                  <a:pt x="504497" y="10511"/>
                </a:lnTo>
                <a:lnTo>
                  <a:pt x="409903" y="10511"/>
                </a:lnTo>
                <a:lnTo>
                  <a:pt x="262759" y="0"/>
                </a:lnTo>
                <a:lnTo>
                  <a:pt x="136634" y="21021"/>
                </a:lnTo>
                <a:lnTo>
                  <a:pt x="52552" y="31531"/>
                </a:lnTo>
                <a:lnTo>
                  <a:pt x="0" y="21021"/>
                </a:lnTo>
                <a:close/>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7452320" y="88481"/>
            <a:ext cx="179036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Temperature</a:t>
            </a:r>
          </a:p>
        </p:txBody>
      </p:sp>
    </p:spTree>
    <p:extLst>
      <p:ext uri="{BB962C8B-B14F-4D97-AF65-F5344CB8AC3E}">
        <p14:creationId xmlns:p14="http://schemas.microsoft.com/office/powerpoint/2010/main" val="268186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760" t="12200" r="20705" b="10851"/>
          <a:stretch/>
        </p:blipFill>
        <p:spPr>
          <a:xfrm>
            <a:off x="321531" y="413439"/>
            <a:ext cx="3026333" cy="2738111"/>
          </a:xfrm>
          <a:prstGeom prst="rect">
            <a:avLst/>
          </a:prstGeom>
        </p:spPr>
      </p:pic>
      <p:pic>
        <p:nvPicPr>
          <p:cNvPr id="14" name="Picture 13"/>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tretch/>
        </p:blipFill>
        <p:spPr>
          <a:xfrm>
            <a:off x="-540568" y="44624"/>
            <a:ext cx="4824535" cy="3484833"/>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descr="https://www.wmolc.org/modules/data/plot/autograds4/download_PMME.php?filename=data/PMME205.211.133.12864785.gif"/>
          <p:cNvSpPr>
            <a:spLocks noChangeAspect="1" noChangeArrowheads="1"/>
          </p:cNvSpPr>
          <p:nvPr/>
        </p:nvSpPr>
        <p:spPr bwMode="auto">
          <a:xfrm>
            <a:off x="307975" y="22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p:cNvGraphicFramePr>
            <a:graphicFrameLocks noGrp="1"/>
          </p:cNvGraphicFramePr>
          <p:nvPr/>
        </p:nvGraphicFramePr>
        <p:xfrm>
          <a:off x="20676" y="3370195"/>
          <a:ext cx="9073452" cy="3490581"/>
        </p:xfrm>
        <a:graphic>
          <a:graphicData uri="http://schemas.openxmlformats.org/drawingml/2006/table">
            <a:tbl>
              <a:tblPr firstRow="1" bandRow="1">
                <a:tableStyleId>{5C22544A-7EE6-4342-B048-85BDC9FD1C3A}</a:tableStyleId>
              </a:tblPr>
              <a:tblGrid>
                <a:gridCol w="1432213">
                  <a:extLst>
                    <a:ext uri="{9D8B030D-6E8A-4147-A177-3AD203B41FA5}">
                      <a16:colId xmlns:a16="http://schemas.microsoft.com/office/drawing/2014/main" val="2728667044"/>
                    </a:ext>
                  </a:extLst>
                </a:gridCol>
                <a:gridCol w="2649593">
                  <a:extLst>
                    <a:ext uri="{9D8B030D-6E8A-4147-A177-3AD203B41FA5}">
                      <a16:colId xmlns:a16="http://schemas.microsoft.com/office/drawing/2014/main" val="791548557"/>
                    </a:ext>
                  </a:extLst>
                </a:gridCol>
                <a:gridCol w="3277831">
                  <a:extLst>
                    <a:ext uri="{9D8B030D-6E8A-4147-A177-3AD203B41FA5}">
                      <a16:colId xmlns:a16="http://schemas.microsoft.com/office/drawing/2014/main" val="118705250"/>
                    </a:ext>
                  </a:extLst>
                </a:gridCol>
                <a:gridCol w="1713815">
                  <a:extLst>
                    <a:ext uri="{9D8B030D-6E8A-4147-A177-3AD203B41FA5}">
                      <a16:colId xmlns:a16="http://schemas.microsoft.com/office/drawing/2014/main" val="1937452192"/>
                    </a:ext>
                  </a:extLst>
                </a:gridCol>
              </a:tblGrid>
              <a:tr h="482763">
                <a:tc>
                  <a:txBody>
                    <a:bodyPr/>
                    <a:lstStyle/>
                    <a:p>
                      <a:r>
                        <a:rPr lang="en-CA" sz="1400" dirty="0" err="1"/>
                        <a:t>Verif</a:t>
                      </a:r>
                      <a:r>
                        <a:rPr lang="en-CA" sz="1400" dirty="0"/>
                        <a:t>:</a:t>
                      </a:r>
                    </a:p>
                  </a:txBody>
                  <a:tcPr/>
                </a:tc>
                <a:tc>
                  <a:txBody>
                    <a:bodyPr/>
                    <a:lstStyle/>
                    <a:p>
                      <a:r>
                        <a:rPr lang="en-CA" sz="1400" dirty="0"/>
                        <a:t>Forecast FMA</a:t>
                      </a:r>
                    </a:p>
                  </a:txBody>
                  <a:tcPr/>
                </a:tc>
                <a:tc>
                  <a:txBody>
                    <a:bodyPr/>
                    <a:lstStyle/>
                    <a:p>
                      <a:r>
                        <a:rPr lang="en-CA" sz="1400" dirty="0"/>
                        <a:t>CFS Reanalysis</a:t>
                      </a:r>
                    </a:p>
                  </a:txBody>
                  <a:tcPr/>
                </a:tc>
                <a:tc>
                  <a:txBody>
                    <a:bodyPr/>
                    <a:lstStyle/>
                    <a:p>
                      <a:r>
                        <a:rPr lang="en-CA" sz="1400" dirty="0"/>
                        <a:t>Subj.</a:t>
                      </a:r>
                      <a:r>
                        <a:rPr lang="en-CA" sz="1400" baseline="0" dirty="0"/>
                        <a:t> </a:t>
                      </a:r>
                      <a:r>
                        <a:rPr lang="en-CA" sz="1400" dirty="0"/>
                        <a:t>Result </a:t>
                      </a:r>
                    </a:p>
                  </a:txBody>
                  <a:tcPr/>
                </a:tc>
                <a:extLst>
                  <a:ext uri="{0D108BD9-81ED-4DB2-BD59-A6C34878D82A}">
                    <a16:rowId xmlns:a16="http://schemas.microsoft.com/office/drawing/2014/main" val="3610305654"/>
                  </a:ext>
                </a:extLst>
              </a:tr>
              <a:tr h="482763">
                <a:tc>
                  <a:txBody>
                    <a:bodyPr/>
                    <a:lstStyle/>
                    <a:p>
                      <a:r>
                        <a:rPr lang="en-CA" sz="1400" b="0" dirty="0"/>
                        <a:t>Alaska, W. Can</a:t>
                      </a:r>
                    </a:p>
                  </a:txBody>
                  <a:tcPr/>
                </a:tc>
                <a:tc>
                  <a:txBody>
                    <a:bodyPr/>
                    <a:lstStyle/>
                    <a:p>
                      <a:r>
                        <a:rPr lang="en-CA" sz="1400" b="0" dirty="0"/>
                        <a:t>Mostly</a:t>
                      </a:r>
                      <a:r>
                        <a:rPr lang="en-CA" sz="1400" b="0" baseline="0" dirty="0"/>
                        <a:t> above</a:t>
                      </a:r>
                      <a:endParaRPr lang="en-CA" sz="1400" b="0" dirty="0"/>
                    </a:p>
                  </a:txBody>
                  <a:tcPr/>
                </a:tc>
                <a:tc>
                  <a:txBody>
                    <a:bodyPr/>
                    <a:lstStyle/>
                    <a:p>
                      <a:r>
                        <a:rPr lang="en-CA" sz="1400" b="0" dirty="0"/>
                        <a:t>Mostly above</a:t>
                      </a:r>
                    </a:p>
                  </a:txBody>
                  <a:tcPr/>
                </a:tc>
                <a:tc>
                  <a:txBody>
                    <a:bodyPr/>
                    <a:lstStyle/>
                    <a:p>
                      <a:r>
                        <a:rPr lang="en-CA" sz="1400" b="0" dirty="0"/>
                        <a:t>80% hit</a:t>
                      </a:r>
                    </a:p>
                  </a:txBody>
                  <a:tcPr/>
                </a:tc>
                <a:extLst>
                  <a:ext uri="{0D108BD9-81ED-4DB2-BD59-A6C34878D82A}">
                    <a16:rowId xmlns:a16="http://schemas.microsoft.com/office/drawing/2014/main" val="3441113719"/>
                  </a:ext>
                </a:extLst>
              </a:tr>
              <a:tr h="482763">
                <a:tc>
                  <a:txBody>
                    <a:bodyPr/>
                    <a:lstStyle/>
                    <a:p>
                      <a:r>
                        <a:rPr lang="en-CA" sz="1400" b="0" dirty="0"/>
                        <a:t>E. Canada</a:t>
                      </a:r>
                    </a:p>
                  </a:txBody>
                  <a:tcPr/>
                </a:tc>
                <a:tc>
                  <a:txBody>
                    <a:bodyPr/>
                    <a:lstStyle/>
                    <a:p>
                      <a:r>
                        <a:rPr lang="en-CA" sz="1400" dirty="0"/>
                        <a:t>Mostly Indecisive</a:t>
                      </a:r>
                    </a:p>
                  </a:txBody>
                  <a:tcPr/>
                </a:tc>
                <a:tc>
                  <a:txBody>
                    <a:bodyPr/>
                    <a:lstStyle/>
                    <a:p>
                      <a:r>
                        <a:rPr lang="en-CA" sz="1400" dirty="0"/>
                        <a:t>Near normal in the south</a:t>
                      </a:r>
                      <a:r>
                        <a:rPr lang="en-CA" sz="1400" baseline="0" dirty="0"/>
                        <a:t> and west, below in the center</a:t>
                      </a:r>
                      <a:endParaRPr lang="en-CA" sz="1400" dirty="0"/>
                    </a:p>
                  </a:txBody>
                  <a:tcPr/>
                </a:tc>
                <a:tc>
                  <a:txBody>
                    <a:bodyPr/>
                    <a:lstStyle/>
                    <a:p>
                      <a:r>
                        <a:rPr lang="en-CA" sz="1400" dirty="0"/>
                        <a:t>%</a:t>
                      </a:r>
                    </a:p>
                  </a:txBody>
                  <a:tcPr/>
                </a:tc>
                <a:extLst>
                  <a:ext uri="{0D108BD9-81ED-4DB2-BD59-A6C34878D82A}">
                    <a16:rowId xmlns:a16="http://schemas.microsoft.com/office/drawing/2014/main" val="3348256647"/>
                  </a:ext>
                </a:extLst>
              </a:tr>
              <a:tr h="335324">
                <a:tc>
                  <a:txBody>
                    <a:bodyPr/>
                    <a:lstStyle/>
                    <a:p>
                      <a:r>
                        <a:rPr lang="en-CA" sz="1400" dirty="0"/>
                        <a:t>N. Atlantic</a:t>
                      </a:r>
                    </a:p>
                  </a:txBody>
                  <a:tcPr/>
                </a:tc>
                <a:tc>
                  <a:txBody>
                    <a:bodyPr/>
                    <a:lstStyle/>
                    <a:p>
                      <a:r>
                        <a:rPr lang="en-CA" sz="1400" dirty="0"/>
                        <a:t>Indecisive, above normal</a:t>
                      </a:r>
                    </a:p>
                  </a:txBody>
                  <a:tcPr/>
                </a:tc>
                <a:tc>
                  <a:txBody>
                    <a:bodyPr/>
                    <a:lstStyle/>
                    <a:p>
                      <a:r>
                        <a:rPr lang="en-CA" sz="1400" dirty="0"/>
                        <a:t>Above over Island</a:t>
                      </a:r>
                      <a:r>
                        <a:rPr lang="en-CA" sz="1400" baseline="0" dirty="0"/>
                        <a:t> and W and E Scandinavia.</a:t>
                      </a:r>
                      <a:endParaRPr lang="en-CA" sz="1400" dirty="0"/>
                    </a:p>
                  </a:txBody>
                  <a:tcPr/>
                </a:tc>
                <a:tc>
                  <a:txBody>
                    <a:bodyPr/>
                    <a:lstStyle/>
                    <a:p>
                      <a:r>
                        <a:rPr lang="en-CA" sz="1400" dirty="0"/>
                        <a:t>mostly hit where decisive</a:t>
                      </a:r>
                    </a:p>
                  </a:txBody>
                  <a:tcPr/>
                </a:tc>
                <a:extLst>
                  <a:ext uri="{0D108BD9-81ED-4DB2-BD59-A6C34878D82A}">
                    <a16:rowId xmlns:a16="http://schemas.microsoft.com/office/drawing/2014/main" val="1617820404"/>
                  </a:ext>
                </a:extLst>
              </a:tr>
              <a:tr h="335324">
                <a:tc>
                  <a:txBody>
                    <a:bodyPr/>
                    <a:lstStyle/>
                    <a:p>
                      <a:r>
                        <a:rPr lang="en-CA" sz="1400" dirty="0"/>
                        <a:t>European</a:t>
                      </a:r>
                    </a:p>
                  </a:txBody>
                  <a:tcPr/>
                </a:tc>
                <a:tc>
                  <a:txBody>
                    <a:bodyPr/>
                    <a:lstStyle/>
                    <a:p>
                      <a:r>
                        <a:rPr lang="en-CA" sz="1400" dirty="0"/>
                        <a:t>Above</a:t>
                      </a:r>
                    </a:p>
                  </a:txBody>
                  <a:tcPr/>
                </a:tc>
                <a:tc>
                  <a:txBody>
                    <a:bodyPr/>
                    <a:lstStyle/>
                    <a:p>
                      <a:r>
                        <a:rPr lang="en-CA" sz="1400" dirty="0"/>
                        <a:t>Above</a:t>
                      </a:r>
                    </a:p>
                  </a:txBody>
                  <a:tcPr/>
                </a:tc>
                <a:tc>
                  <a:txBody>
                    <a:bodyPr/>
                    <a:lstStyle/>
                    <a:p>
                      <a:r>
                        <a:rPr lang="en-CA" sz="1400" dirty="0"/>
                        <a:t>hit</a:t>
                      </a:r>
                    </a:p>
                  </a:txBody>
                  <a:tcPr/>
                </a:tc>
                <a:extLst>
                  <a:ext uri="{0D108BD9-81ED-4DB2-BD59-A6C34878D82A}">
                    <a16:rowId xmlns:a16="http://schemas.microsoft.com/office/drawing/2014/main" val="1641945776"/>
                  </a:ext>
                </a:extLst>
              </a:tr>
              <a:tr h="482763">
                <a:tc>
                  <a:txBody>
                    <a:bodyPr/>
                    <a:lstStyle/>
                    <a:p>
                      <a:r>
                        <a:rPr lang="en-CA" sz="1400" dirty="0"/>
                        <a:t>W. Siberia</a:t>
                      </a:r>
                    </a:p>
                  </a:txBody>
                  <a:tcPr/>
                </a:tc>
                <a:tc>
                  <a:txBody>
                    <a:bodyPr/>
                    <a:lstStyle/>
                    <a:p>
                      <a:r>
                        <a:rPr lang="en-CA" sz="1400" dirty="0"/>
                        <a:t>Above</a:t>
                      </a:r>
                    </a:p>
                  </a:txBody>
                  <a:tcPr/>
                </a:tc>
                <a:tc>
                  <a:txBody>
                    <a:bodyPr/>
                    <a:lstStyle/>
                    <a:p>
                      <a:r>
                        <a:rPr lang="en-CA" sz="1400" dirty="0"/>
                        <a:t>Above</a:t>
                      </a:r>
                    </a:p>
                  </a:txBody>
                  <a:tcPr/>
                </a:tc>
                <a:tc>
                  <a:txBody>
                    <a:bodyPr/>
                    <a:lstStyle/>
                    <a:p>
                      <a:r>
                        <a:rPr lang="en-CA" sz="1400" dirty="0"/>
                        <a:t>hit</a:t>
                      </a:r>
                    </a:p>
                  </a:txBody>
                  <a:tcPr/>
                </a:tc>
                <a:extLst>
                  <a:ext uri="{0D108BD9-81ED-4DB2-BD59-A6C34878D82A}">
                    <a16:rowId xmlns:a16="http://schemas.microsoft.com/office/drawing/2014/main" val="3394540054"/>
                  </a:ext>
                </a:extLst>
              </a:tr>
              <a:tr h="335324">
                <a:tc>
                  <a:txBody>
                    <a:bodyPr/>
                    <a:lstStyle/>
                    <a:p>
                      <a:r>
                        <a:rPr lang="en-CA" sz="1400" dirty="0"/>
                        <a:t>E. Siberia</a:t>
                      </a:r>
                    </a:p>
                  </a:txBody>
                  <a:tcPr/>
                </a:tc>
                <a:tc>
                  <a:txBody>
                    <a:bodyPr/>
                    <a:lstStyle/>
                    <a:p>
                      <a:r>
                        <a:rPr lang="en-CA" sz="1400" dirty="0"/>
                        <a:t>Above</a:t>
                      </a:r>
                    </a:p>
                  </a:txBody>
                  <a:tcPr/>
                </a:tc>
                <a:tc>
                  <a:txBody>
                    <a:bodyPr/>
                    <a:lstStyle/>
                    <a:p>
                      <a:r>
                        <a:rPr lang="en-CA" sz="1400" dirty="0"/>
                        <a:t>Above</a:t>
                      </a:r>
                    </a:p>
                  </a:txBody>
                  <a:tcPr/>
                </a:tc>
                <a:tc>
                  <a:txBody>
                    <a:bodyPr/>
                    <a:lstStyle/>
                    <a:p>
                      <a:r>
                        <a:rPr lang="en-CA" sz="1400" dirty="0"/>
                        <a:t>hit</a:t>
                      </a:r>
                    </a:p>
                  </a:txBody>
                  <a:tcPr/>
                </a:tc>
                <a:extLst>
                  <a:ext uri="{0D108BD9-81ED-4DB2-BD59-A6C34878D82A}">
                    <a16:rowId xmlns:a16="http://schemas.microsoft.com/office/drawing/2014/main" val="2318431624"/>
                  </a:ext>
                </a:extLst>
              </a:tr>
              <a:tr h="335324">
                <a:tc>
                  <a:txBody>
                    <a:bodyPr/>
                    <a:lstStyle/>
                    <a:p>
                      <a:r>
                        <a:rPr lang="en-CA" sz="1400" dirty="0"/>
                        <a:t>Chukchi</a:t>
                      </a:r>
                    </a:p>
                  </a:txBody>
                  <a:tcPr/>
                </a:tc>
                <a:tc>
                  <a:txBody>
                    <a:bodyPr/>
                    <a:lstStyle/>
                    <a:p>
                      <a:r>
                        <a:rPr lang="en-CA" sz="1400" dirty="0"/>
                        <a:t>Above</a:t>
                      </a:r>
                    </a:p>
                  </a:txBody>
                  <a:tcPr/>
                </a:tc>
                <a:tc>
                  <a:txBody>
                    <a:bodyPr/>
                    <a:lstStyle/>
                    <a:p>
                      <a:r>
                        <a:rPr lang="en-CA" sz="1400" dirty="0"/>
                        <a:t>Mostly near normal</a:t>
                      </a:r>
                    </a:p>
                  </a:txBody>
                  <a:tcPr/>
                </a:tc>
                <a:tc>
                  <a:txBody>
                    <a:bodyPr/>
                    <a:lstStyle/>
                    <a:p>
                      <a:r>
                        <a:rPr lang="en-CA" sz="1400" dirty="0"/>
                        <a:t>Mostly miss</a:t>
                      </a:r>
                    </a:p>
                  </a:txBody>
                  <a:tcPr/>
                </a:tc>
                <a:extLst>
                  <a:ext uri="{0D108BD9-81ED-4DB2-BD59-A6C34878D82A}">
                    <a16:rowId xmlns:a16="http://schemas.microsoft.com/office/drawing/2014/main" val="3329630219"/>
                  </a:ext>
                </a:extLst>
              </a:tr>
            </a:tbl>
          </a:graphicData>
        </a:graphic>
      </p:graphicFrame>
      <p:sp>
        <p:nvSpPr>
          <p:cNvPr id="17" name="TextBox 16"/>
          <p:cNvSpPr txBox="1"/>
          <p:nvPr/>
        </p:nvSpPr>
        <p:spPr>
          <a:xfrm>
            <a:off x="75873" y="44624"/>
            <a:ext cx="276620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Forecast, </a:t>
            </a:r>
            <a:r>
              <a:rPr kumimoji="0" lang="en-CA" sz="2000" b="0" i="0" u="none" strike="noStrike" kern="1200" cap="none" spc="0" normalizeH="0" baseline="0" noProof="0" dirty="0" err="1">
                <a:ln>
                  <a:noFill/>
                </a:ln>
                <a:solidFill>
                  <a:prstClr val="black"/>
                </a:solidFill>
                <a:effectLst/>
                <a:uLnTx/>
                <a:uFillTx/>
                <a:latin typeface="Calibri"/>
                <a:ea typeface="+mn-ea"/>
                <a:cs typeface="+mn-cs"/>
              </a:rPr>
              <a:t>prec</a:t>
            </a:r>
            <a:r>
              <a:rPr kumimoji="0" lang="en-CA" sz="2000" b="0" i="0" u="none" strike="noStrike" kern="1200" cap="none" spc="0" normalizeH="0" baseline="0" noProof="0" dirty="0">
                <a:ln>
                  <a:noFill/>
                </a:ln>
                <a:solidFill>
                  <a:prstClr val="black"/>
                </a:solidFill>
                <a:effectLst/>
                <a:uLnTx/>
                <a:uFillTx/>
                <a:latin typeface="Calibri"/>
                <a:ea typeface="+mn-ea"/>
                <a:cs typeface="+mn-cs"/>
              </a:rPr>
              <a:t> FMA 2020</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108" y="15007"/>
            <a:ext cx="3848906" cy="3447281"/>
          </a:xfrm>
          <a:prstGeom prst="rect">
            <a:avLst/>
          </a:prstGeom>
        </p:spPr>
      </p:pic>
      <p:sp>
        <p:nvSpPr>
          <p:cNvPr id="6" name="TextBox 5"/>
          <p:cNvSpPr txBox="1"/>
          <p:nvPr/>
        </p:nvSpPr>
        <p:spPr>
          <a:xfrm>
            <a:off x="7320374" y="36344"/>
            <a:ext cx="177375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Verification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Precipitation</a:t>
            </a:r>
          </a:p>
        </p:txBody>
      </p:sp>
    </p:spTree>
    <p:extLst>
      <p:ext uri="{BB962C8B-B14F-4D97-AF65-F5344CB8AC3E}">
        <p14:creationId xmlns:p14="http://schemas.microsoft.com/office/powerpoint/2010/main" val="3762908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p:cNvSpPr txBox="1"/>
          <p:nvPr/>
        </p:nvSpPr>
        <p:spPr>
          <a:xfrm>
            <a:off x="1763688" y="260648"/>
            <a:ext cx="6251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mn-cs"/>
              </a:rPr>
              <a:t>Overall result, subjective verification</a:t>
            </a:r>
          </a:p>
        </p:txBody>
      </p:sp>
      <p:sp>
        <p:nvSpPr>
          <p:cNvPr id="5" name="TextBox 4"/>
          <p:cNvSpPr txBox="1"/>
          <p:nvPr/>
        </p:nvSpPr>
        <p:spPr>
          <a:xfrm>
            <a:off x="107504" y="1894180"/>
            <a:ext cx="8928992"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Temperature</a:t>
            </a:r>
            <a:r>
              <a:rPr kumimoji="0" lang="en-CA" sz="2400" b="0" i="0" u="none" strike="noStrike" kern="1200" cap="none" spc="0" normalizeH="0" baseline="0" noProof="0" dirty="0">
                <a:ln>
                  <a:noFill/>
                </a:ln>
                <a:solidFill>
                  <a:prstClr val="black"/>
                </a:solidFill>
                <a:effectLst/>
                <a:uLnTx/>
                <a:uFillTx/>
                <a:latin typeface="Calibri"/>
                <a:ea typeface="+mn-ea"/>
                <a:cs typeface="+mn-cs"/>
              </a:rPr>
              <a:t>: In the regions where forecast was decisive the subjective score was 50-60%. This is a good score considering that everything below or equal 33% is considered worse than a pure chance.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Precipitation</a:t>
            </a:r>
            <a:r>
              <a:rPr kumimoji="0" lang="en-CA" sz="2400" b="0" i="0" u="none" strike="noStrike" kern="1200" cap="none" spc="0" normalizeH="0" baseline="0" noProof="0" dirty="0">
                <a:ln>
                  <a:noFill/>
                </a:ln>
                <a:solidFill>
                  <a:prstClr val="black"/>
                </a:solidFill>
                <a:effectLst/>
                <a:uLnTx/>
                <a:uFillTx/>
                <a:latin typeface="Calibri"/>
                <a:ea typeface="+mn-ea"/>
                <a:cs typeface="+mn-cs"/>
              </a:rPr>
              <a:t>: In the regions where forecast was decisive, the subjective score is ~70%. Very good precipitation forecast for FMA2020!!!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CA" sz="2400" b="0" i="0" u="none" strike="noStrike" kern="1200" cap="none" spc="0" normalizeH="0" baseline="0" noProof="0" dirty="0">
                <a:ln>
                  <a:noFill/>
                </a:ln>
                <a:solidFill>
                  <a:prstClr val="black"/>
                </a:solidFill>
                <a:effectLst/>
                <a:uLnTx/>
                <a:uFillTx/>
                <a:latin typeface="Calibri"/>
                <a:ea typeface="+mn-ea"/>
                <a:cs typeface="+mn-cs"/>
              </a:rPr>
              <a:t>Precipitation forecasts are usually not this skilful over the Arctic, the chance was on our side this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03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47F6B-56EE-4238-85A2-8B8F15436B4A}"/>
              </a:ext>
            </a:extLst>
          </p:cNvPr>
          <p:cNvSpPr>
            <a:spLocks noGrp="1"/>
          </p:cNvSpPr>
          <p:nvPr>
            <p:ph type="sldNum" sz="quarter" idx="12"/>
          </p:nvPr>
        </p:nvSpPr>
        <p:spPr/>
        <p:txBody>
          <a:bodyPr/>
          <a:lstStyle/>
          <a:p>
            <a:fld id="{9259AF2F-52C6-9B46-B8B2-0579234AE62E}" type="slidenum">
              <a:rPr lang="en-US" smtClean="0"/>
              <a:t>5</a:t>
            </a:fld>
            <a:endParaRPr lang="en-US"/>
          </a:p>
        </p:txBody>
      </p:sp>
      <p:graphicFrame>
        <p:nvGraphicFramePr>
          <p:cNvPr id="6" name="Table 5">
            <a:extLst>
              <a:ext uri="{FF2B5EF4-FFF2-40B4-BE49-F238E27FC236}">
                <a16:creationId xmlns:a16="http://schemas.microsoft.com/office/drawing/2014/main" id="{4E9B912D-294A-429F-AEEA-79712936A5F9}"/>
              </a:ext>
            </a:extLst>
          </p:cNvPr>
          <p:cNvGraphicFramePr>
            <a:graphicFrameLocks noGrp="1"/>
          </p:cNvGraphicFramePr>
          <p:nvPr>
            <p:extLst>
              <p:ext uri="{D42A27DB-BD31-4B8C-83A1-F6EECF244321}">
                <p14:modId xmlns:p14="http://schemas.microsoft.com/office/powerpoint/2010/main" val="3201284413"/>
              </p:ext>
            </p:extLst>
          </p:nvPr>
        </p:nvGraphicFramePr>
        <p:xfrm>
          <a:off x="164892" y="136525"/>
          <a:ext cx="8784236" cy="6836928"/>
        </p:xfrm>
        <a:graphic>
          <a:graphicData uri="http://schemas.openxmlformats.org/drawingml/2006/table">
            <a:tbl>
              <a:tblPr bandRow="1">
                <a:tableStyleId>{5C22544A-7EE6-4342-B048-85BDC9FD1C3A}</a:tableStyleId>
              </a:tblPr>
              <a:tblGrid>
                <a:gridCol w="944380">
                  <a:extLst>
                    <a:ext uri="{9D8B030D-6E8A-4147-A177-3AD203B41FA5}">
                      <a16:colId xmlns:a16="http://schemas.microsoft.com/office/drawing/2014/main" val="690398880"/>
                    </a:ext>
                  </a:extLst>
                </a:gridCol>
                <a:gridCol w="4527030">
                  <a:extLst>
                    <a:ext uri="{9D8B030D-6E8A-4147-A177-3AD203B41FA5}">
                      <a16:colId xmlns:a16="http://schemas.microsoft.com/office/drawing/2014/main" val="2540460646"/>
                    </a:ext>
                  </a:extLst>
                </a:gridCol>
                <a:gridCol w="2619334">
                  <a:extLst>
                    <a:ext uri="{9D8B030D-6E8A-4147-A177-3AD203B41FA5}">
                      <a16:colId xmlns:a16="http://schemas.microsoft.com/office/drawing/2014/main" val="1372785837"/>
                    </a:ext>
                  </a:extLst>
                </a:gridCol>
                <a:gridCol w="693492">
                  <a:extLst>
                    <a:ext uri="{9D8B030D-6E8A-4147-A177-3AD203B41FA5}">
                      <a16:colId xmlns:a16="http://schemas.microsoft.com/office/drawing/2014/main" val="1677882233"/>
                    </a:ext>
                  </a:extLst>
                </a:gridCol>
              </a:tblGrid>
              <a:tr h="826001">
                <a:tc gridSpan="4">
                  <a:txBody>
                    <a:bodyPr/>
                    <a:lstStyle/>
                    <a:p>
                      <a:pPr algn="ctr">
                        <a:lnSpc>
                          <a:spcPct val="100000"/>
                        </a:lnSpc>
                        <a:spcAft>
                          <a:spcPts val="0"/>
                        </a:spcAft>
                      </a:pPr>
                      <a:r>
                        <a:rPr lang="en-CA" sz="1300" dirty="0">
                          <a:effectLst/>
                        </a:rPr>
                        <a:t>ACF-5 Technical Regional Briefing Agenda</a:t>
                      </a:r>
                      <a:endParaRPr lang="ru-RU" sz="1300" dirty="0">
                        <a:effectLst/>
                      </a:endParaRPr>
                    </a:p>
                    <a:p>
                      <a:pPr algn="ctr">
                        <a:lnSpc>
                          <a:spcPct val="100000"/>
                        </a:lnSpc>
                        <a:spcAft>
                          <a:spcPts val="0"/>
                        </a:spcAft>
                      </a:pPr>
                      <a:r>
                        <a:rPr lang="en-CA" sz="1300" b="1" dirty="0">
                          <a:effectLst/>
                        </a:rPr>
                        <a:t>Thursday May 28, 2020, 16:00 – 18:10 UTC</a:t>
                      </a:r>
                      <a:endParaRPr lang="ru-RU" sz="1300" b="1" dirty="0">
                        <a:effectLst/>
                      </a:endParaRPr>
                    </a:p>
                    <a:p>
                      <a:pPr algn="ctr">
                        <a:lnSpc>
                          <a:spcPct val="100000"/>
                        </a:lnSpc>
                        <a:spcAft>
                          <a:spcPts val="0"/>
                        </a:spcAft>
                      </a:pPr>
                      <a:r>
                        <a:rPr lang="en-CA" sz="1300" dirty="0">
                          <a:effectLst/>
                        </a:rPr>
                        <a:t>To determine your local time go to: </a:t>
                      </a:r>
                      <a:r>
                        <a:rPr lang="en-CA" sz="1300" u="sng" dirty="0">
                          <a:effectLst/>
                          <a:hlinkClick r:id="rId2"/>
                        </a:rPr>
                        <a:t>https://www.timeanddate.com/worldclock/timezone/utc</a:t>
                      </a:r>
                      <a:endParaRPr lang="ru-RU" sz="1300" dirty="0">
                        <a:effectLst/>
                      </a:endParaRPr>
                    </a:p>
                    <a:p>
                      <a:pPr algn="ctr">
                        <a:lnSpc>
                          <a:spcPct val="100000"/>
                        </a:lnSpc>
                        <a:spcAft>
                          <a:spcPts val="0"/>
                        </a:spcAft>
                      </a:pPr>
                      <a:r>
                        <a:rPr lang="en-CA" sz="1300" dirty="0">
                          <a:effectLst/>
                        </a:rPr>
                        <a:t>Intended Audience: Users interested in specifics of the climate observations and models</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47819500"/>
                  </a:ext>
                </a:extLst>
              </a:tr>
              <a:tr h="202533">
                <a:tc>
                  <a:txBody>
                    <a:bodyPr/>
                    <a:lstStyle/>
                    <a:p>
                      <a:pPr>
                        <a:lnSpc>
                          <a:spcPct val="100000"/>
                        </a:lnSpc>
                        <a:spcAft>
                          <a:spcPts val="0"/>
                        </a:spcAft>
                      </a:pPr>
                      <a:r>
                        <a:rPr lang="en-CA" sz="1300">
                          <a:effectLst/>
                        </a:rPr>
                        <a:t>TIME</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a:effectLst/>
                        </a:rPr>
                        <a:t>ITEM</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DETAILS</a:t>
                      </a:r>
                      <a:endParaRPr lang="ru-RU" sz="1300" dirty="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a:effectLst/>
                        </a:rPr>
                        <a:t> </a:t>
                      </a:r>
                      <a:endParaRPr lang="ru-RU" sz="1300">
                        <a:effectLst/>
                        <a:latin typeface="Calibri" panose="020F0502020204030204" pitchFamily="34" charset="0"/>
                        <a:ea typeface="Calibri" panose="020F0502020204030204" pitchFamily="34" charset="0"/>
                      </a:endParaRPr>
                    </a:p>
                  </a:txBody>
                  <a:tcPr marL="31175" marR="31175" marT="0" marB="0"/>
                </a:tc>
                <a:extLst>
                  <a:ext uri="{0D108BD9-81ED-4DB2-BD59-A6C34878D82A}">
                    <a16:rowId xmlns:a16="http://schemas.microsoft.com/office/drawing/2014/main" val="2065568615"/>
                  </a:ext>
                </a:extLst>
              </a:tr>
              <a:tr h="1022666">
                <a:tc>
                  <a:txBody>
                    <a:bodyPr/>
                    <a:lstStyle/>
                    <a:p>
                      <a:pPr>
                        <a:lnSpc>
                          <a:spcPct val="100000"/>
                        </a:lnSpc>
                        <a:spcAft>
                          <a:spcPts val="0"/>
                        </a:spcAft>
                      </a:pPr>
                      <a:r>
                        <a:rPr lang="en-CA" sz="1300">
                          <a:effectLst/>
                        </a:rPr>
                        <a:t>16:00 (10’)</a:t>
                      </a:r>
                      <a:endParaRPr lang="ru-RU" sz="1300">
                        <a:effectLst/>
                      </a:endParaRPr>
                    </a:p>
                    <a:p>
                      <a:pPr>
                        <a:lnSpc>
                          <a:spcPct val="100000"/>
                        </a:lnSpc>
                        <a:spcAft>
                          <a:spcPts val="0"/>
                        </a:spcAft>
                      </a:pPr>
                      <a:r>
                        <a:rPr lang="en-CA" sz="1300">
                          <a:effectLst/>
                        </a:rPr>
                        <a:t> </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Welcome</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Introduce the Arctic Climate Virtual Forum</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Brief review of yesterday’s agenda (</a:t>
                      </a:r>
                      <a:r>
                        <a:rPr lang="en-CA" sz="1300" dirty="0">
                          <a:effectLst/>
                          <a:hlinkClick r:id="rId3"/>
                        </a:rPr>
                        <a:t>doc</a:t>
                      </a:r>
                      <a:r>
                        <a:rPr lang="en-CA" sz="1300" dirty="0">
                          <a:effectLst/>
                        </a:rPr>
                        <a:t>)</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Format, how to ask questions and make comments</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Where to find the </a:t>
                      </a:r>
                      <a:r>
                        <a:rPr lang="en-CA" sz="1300" dirty="0" err="1">
                          <a:effectLst/>
                        </a:rPr>
                        <a:t>ArcRCС</a:t>
                      </a:r>
                      <a:r>
                        <a:rPr lang="en-CA" sz="1300" dirty="0">
                          <a:effectLst/>
                        </a:rPr>
                        <a:t> products and presentations</a:t>
                      </a:r>
                      <a:endParaRPr lang="ru-RU" sz="1300" dirty="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err="1">
                          <a:effectLst/>
                        </a:rPr>
                        <a:t>Vasily</a:t>
                      </a:r>
                      <a:r>
                        <a:rPr lang="en-CA" sz="1300" b="1" dirty="0">
                          <a:effectLst/>
                        </a:rPr>
                        <a:t> </a:t>
                      </a:r>
                      <a:r>
                        <a:rPr lang="en-CA" sz="1300" b="1" dirty="0" err="1">
                          <a:effectLst/>
                        </a:rPr>
                        <a:t>Smolianitsky</a:t>
                      </a:r>
                      <a:r>
                        <a:rPr lang="en-CA" sz="1300" b="1" dirty="0">
                          <a:effectLst/>
                        </a:rPr>
                        <a:t>,</a:t>
                      </a:r>
                      <a:r>
                        <a:rPr lang="en-CA" sz="1300" dirty="0">
                          <a:effectLst/>
                        </a:rPr>
                        <a:t> AARI</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1312300198"/>
                  </a:ext>
                </a:extLst>
              </a:tr>
              <a:tr h="665927">
                <a:tc>
                  <a:txBody>
                    <a:bodyPr/>
                    <a:lstStyle/>
                    <a:p>
                      <a:pPr>
                        <a:lnSpc>
                          <a:spcPct val="100000"/>
                        </a:lnSpc>
                        <a:spcAft>
                          <a:spcPts val="0"/>
                        </a:spcAft>
                      </a:pPr>
                      <a:r>
                        <a:rPr lang="en-CA" sz="1300">
                          <a:effectLst/>
                        </a:rPr>
                        <a:t>16:10 (20’)</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Arctic winter 19/20 and spring 2020 Seasonal Summary:</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Temperature, precipitation, sea-ice , ocean, land hydrology </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Review of observational and reanalysis data </a:t>
                      </a:r>
                      <a:r>
                        <a:rPr lang="ru-RU" sz="1200" b="0" dirty="0"/>
                        <a:t>(</a:t>
                      </a:r>
                      <a:r>
                        <a:rPr lang="en-US" sz="1200" b="0" dirty="0">
                          <a:hlinkClick r:id="rId4"/>
                        </a:rPr>
                        <a:t>ppt</a:t>
                      </a:r>
                      <a:r>
                        <a:rPr lang="en-US" sz="1200" b="0" dirty="0"/>
                        <a:t>, </a:t>
                      </a:r>
                      <a:r>
                        <a:rPr lang="en-US" sz="1200" b="0" dirty="0">
                          <a:hlinkClick r:id="rId5"/>
                        </a:rPr>
                        <a:t>pdf</a:t>
                      </a:r>
                      <a:r>
                        <a:rPr lang="ru-RU" sz="1200" b="0" dirty="0"/>
                        <a:t>)</a:t>
                      </a:r>
                      <a:endParaRPr lang="ru-RU" sz="1300" dirty="0">
                        <a:effectLst/>
                        <a:latin typeface="Calibri" panose="020F0502020204030204" pitchFamily="34" charset="0"/>
                        <a:ea typeface="Calibri" panose="020F0502020204030204" pitchFamily="34" charset="0"/>
                        <a:cs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err="1">
                          <a:effectLst/>
                        </a:rPr>
                        <a:t>Vasily</a:t>
                      </a:r>
                      <a:r>
                        <a:rPr lang="en-CA" sz="1300" b="1" dirty="0">
                          <a:effectLst/>
                        </a:rPr>
                        <a:t> </a:t>
                      </a:r>
                      <a:r>
                        <a:rPr lang="en-CA" sz="1300" b="1" dirty="0" err="1">
                          <a:effectLst/>
                        </a:rPr>
                        <a:t>Smolyanitsky</a:t>
                      </a:r>
                      <a:r>
                        <a:rPr lang="en-CA" sz="1300" dirty="0">
                          <a:effectLst/>
                        </a:rPr>
                        <a:t>, AARI</a:t>
                      </a:r>
                      <a:endParaRPr lang="ru-RU" sz="1300" dirty="0">
                        <a:effectLst/>
                      </a:endParaRPr>
                    </a:p>
                    <a:p>
                      <a:pPr>
                        <a:lnSpc>
                          <a:spcPct val="100000"/>
                        </a:lnSpc>
                        <a:spcAft>
                          <a:spcPts val="0"/>
                        </a:spcAft>
                      </a:pPr>
                      <a:r>
                        <a:rPr lang="en-CA" sz="1300" b="1" dirty="0">
                          <a:effectLst/>
                        </a:rPr>
                        <a:t>Gabrielle Gascon</a:t>
                      </a:r>
                      <a:r>
                        <a:rPr lang="en-CA" sz="1300" dirty="0">
                          <a:effectLst/>
                        </a:rPr>
                        <a:t>, ECCC</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921626614"/>
                  </a:ext>
                </a:extLst>
              </a:tr>
              <a:tr h="202533">
                <a:tc>
                  <a:txBody>
                    <a:bodyPr/>
                    <a:lstStyle/>
                    <a:p>
                      <a:pPr>
                        <a:lnSpc>
                          <a:spcPct val="100000"/>
                        </a:lnSpc>
                        <a:spcAft>
                          <a:spcPts val="0"/>
                        </a:spcAft>
                      </a:pPr>
                      <a:r>
                        <a:rPr lang="en-CA" sz="1300" dirty="0">
                          <a:effectLst/>
                        </a:rPr>
                        <a:t>16:30 (5’)</a:t>
                      </a:r>
                      <a:endParaRPr lang="ru-RU" sz="1300" dirty="0">
                        <a:effectLst/>
                        <a:latin typeface="Calibri" panose="020F0502020204030204" pitchFamily="34" charset="0"/>
                        <a:ea typeface="Calibri" panose="020F0502020204030204" pitchFamily="34" charset="0"/>
                      </a:endParaRPr>
                    </a:p>
                  </a:txBody>
                  <a:tcPr marL="31175" marR="31175" marT="0" marB="0"/>
                </a:tc>
                <a:tc>
                  <a:txBody>
                    <a:bodyPr/>
                    <a:lstStyle/>
                    <a:p>
                      <a:pPr marL="0" lvl="0" indent="0">
                        <a:lnSpc>
                          <a:spcPct val="100000"/>
                        </a:lnSpc>
                        <a:spcAft>
                          <a:spcPts val="0"/>
                        </a:spcAft>
                        <a:buFont typeface="Symbol" panose="05050102010706020507" pitchFamily="18" charset="2"/>
                        <a:buNone/>
                      </a:pPr>
                      <a:r>
                        <a:rPr lang="en-US" sz="1300" b="0" dirty="0"/>
                        <a:t>Using INTAROS project results  for </a:t>
                      </a:r>
                      <a:r>
                        <a:rPr lang="en-US" sz="1300" b="0" dirty="0" err="1"/>
                        <a:t>ArcRCC</a:t>
                      </a:r>
                      <a:r>
                        <a:rPr lang="en-US" sz="1300" b="0" dirty="0"/>
                        <a:t> Northern Eurasia node: Access to seasonal summary data</a:t>
                      </a:r>
                      <a:r>
                        <a:rPr lang="ru-RU" sz="1300" b="0" dirty="0"/>
                        <a:t> (</a:t>
                      </a:r>
                      <a:r>
                        <a:rPr lang="en-US" sz="1300" b="0" dirty="0">
                          <a:hlinkClick r:id="rId6"/>
                        </a:rPr>
                        <a:t>ppt</a:t>
                      </a:r>
                      <a:r>
                        <a:rPr lang="en-US" sz="1300" b="0" dirty="0"/>
                        <a:t>, </a:t>
                      </a:r>
                      <a:r>
                        <a:rPr lang="en-US" sz="1300" b="0" dirty="0">
                          <a:hlinkClick r:id="rId7"/>
                        </a:rPr>
                        <a:t>pdf</a:t>
                      </a:r>
                      <a:r>
                        <a:rPr lang="ru-RU" sz="1300" b="0" dirty="0"/>
                        <a:t>)</a:t>
                      </a:r>
                      <a:endParaRPr lang="ru-RU" sz="1300" b="0" dirty="0">
                        <a:effectLst/>
                      </a:endParaRPr>
                    </a:p>
                  </a:txBody>
                  <a:tcPr marL="31175" marR="31175" marT="0" marB="0"/>
                </a:tc>
                <a:tc gridSpan="2">
                  <a:txBody>
                    <a:bodyPr/>
                    <a:lstStyle/>
                    <a:p>
                      <a:pPr>
                        <a:lnSpc>
                          <a:spcPct val="100000"/>
                        </a:lnSpc>
                        <a:spcAft>
                          <a:spcPts val="0"/>
                        </a:spcAft>
                      </a:pPr>
                      <a:r>
                        <a:rPr lang="en-CA" sz="1300" b="1" dirty="0" err="1">
                          <a:effectLst/>
                        </a:rPr>
                        <a:t>Evgeny</a:t>
                      </a:r>
                      <a:r>
                        <a:rPr lang="en-CA" sz="1300" b="1" dirty="0">
                          <a:effectLst/>
                        </a:rPr>
                        <a:t> </a:t>
                      </a:r>
                      <a:r>
                        <a:rPr lang="en-CA" sz="1300" b="1" dirty="0" err="1">
                          <a:effectLst/>
                        </a:rPr>
                        <a:t>Vyazilov</a:t>
                      </a:r>
                      <a:r>
                        <a:rPr lang="en-CA" sz="1300" dirty="0">
                          <a:effectLst/>
                        </a:rPr>
                        <a:t>, RIHMI-WDC, </a:t>
                      </a:r>
                      <a:r>
                        <a:rPr lang="en-CA" sz="1300" dirty="0" err="1">
                          <a:effectLst/>
                        </a:rPr>
                        <a:t>Obninsk</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331019746"/>
                  </a:ext>
                </a:extLst>
              </a:tr>
              <a:tr h="405066">
                <a:tc>
                  <a:txBody>
                    <a:bodyPr/>
                    <a:lstStyle/>
                    <a:p>
                      <a:pPr>
                        <a:lnSpc>
                          <a:spcPct val="100000"/>
                        </a:lnSpc>
                        <a:spcAft>
                          <a:spcPts val="0"/>
                        </a:spcAft>
                      </a:pPr>
                      <a:r>
                        <a:rPr lang="en-CA" sz="1300">
                          <a:effectLst/>
                        </a:rPr>
                        <a:t>16:35 (15’)</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On-line discussion (with end-users) on seasonal summary</a:t>
                      </a:r>
                      <a:endParaRPr lang="ru-RU" sz="1300" dirty="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a:effectLst/>
                        </a:rPr>
                        <a:t>Shanna </a:t>
                      </a:r>
                      <a:r>
                        <a:rPr lang="en-CA" sz="1300" b="1" dirty="0" err="1">
                          <a:effectLst/>
                        </a:rPr>
                        <a:t>Combley</a:t>
                      </a:r>
                      <a:r>
                        <a:rPr lang="en-CA" sz="1300" b="1" dirty="0">
                          <a:effectLst/>
                        </a:rPr>
                        <a:t> </a:t>
                      </a:r>
                      <a:r>
                        <a:rPr lang="en-CA" sz="1300" dirty="0">
                          <a:effectLst/>
                        </a:rPr>
                        <a:t>(moderator)</a:t>
                      </a:r>
                      <a:endParaRPr lang="ru-RU" sz="1300" dirty="0">
                        <a:effectLst/>
                      </a:endParaRPr>
                    </a:p>
                    <a:p>
                      <a:pPr>
                        <a:lnSpc>
                          <a:spcPct val="100000"/>
                        </a:lnSpc>
                        <a:spcAft>
                          <a:spcPts val="0"/>
                        </a:spcAft>
                      </a:pPr>
                      <a:r>
                        <a:rPr lang="en-CA" sz="1300" dirty="0">
                          <a:effectLst/>
                        </a:rPr>
                        <a:t>U.S. National Weather Service (NWS)</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604080346"/>
                  </a:ext>
                </a:extLst>
              </a:tr>
              <a:tr h="810131">
                <a:tc>
                  <a:txBody>
                    <a:bodyPr/>
                    <a:lstStyle/>
                    <a:p>
                      <a:pPr>
                        <a:lnSpc>
                          <a:spcPct val="100000"/>
                        </a:lnSpc>
                        <a:spcAft>
                          <a:spcPts val="0"/>
                        </a:spcAft>
                      </a:pPr>
                      <a:r>
                        <a:rPr lang="en-CA" sz="1300">
                          <a:effectLst/>
                        </a:rPr>
                        <a:t>16:50 (20’)</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Temperature and Precipitation  (</a:t>
                      </a:r>
                      <a:r>
                        <a:rPr lang="en-US" sz="1300" b="0" dirty="0">
                          <a:hlinkClick r:id="rId8"/>
                        </a:rPr>
                        <a:t>ppt</a:t>
                      </a:r>
                      <a:r>
                        <a:rPr lang="en-US" sz="1300" b="0" dirty="0"/>
                        <a:t>, </a:t>
                      </a:r>
                      <a:r>
                        <a:rPr lang="en-US" sz="1300" b="0" dirty="0">
                          <a:hlinkClick r:id="rId9"/>
                        </a:rPr>
                        <a:t>pdf</a:t>
                      </a:r>
                      <a:r>
                        <a:rPr lang="ru-RU" sz="1300" b="0" dirty="0"/>
                        <a:t>)</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Introducing the multi-ensemble method</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Validation of the outlook for winter 19/20 and spring 2020</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Review of model confidence for summer 2020 outlook</a:t>
                      </a:r>
                      <a:endParaRPr lang="ru-RU" sz="1300" dirty="0">
                        <a:effectLst/>
                        <a:latin typeface="Calibri" panose="020F0502020204030204" pitchFamily="34" charset="0"/>
                        <a:ea typeface="Calibri" panose="020F0502020204030204" pitchFamily="34" charset="0"/>
                        <a:cs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a:effectLst/>
                        </a:rPr>
                        <a:t>Marko Markovic</a:t>
                      </a:r>
                      <a:r>
                        <a:rPr lang="en-CA" sz="1300" dirty="0">
                          <a:effectLst/>
                        </a:rPr>
                        <a:t>, ECCC</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4006481090"/>
                  </a:ext>
                </a:extLst>
              </a:tr>
              <a:tr h="230854">
                <a:tc>
                  <a:txBody>
                    <a:bodyPr/>
                    <a:lstStyle/>
                    <a:p>
                      <a:pPr>
                        <a:lnSpc>
                          <a:spcPct val="100000"/>
                        </a:lnSpc>
                        <a:spcAft>
                          <a:spcPts val="0"/>
                        </a:spcAft>
                      </a:pPr>
                      <a:r>
                        <a:rPr lang="en-CA" sz="1300">
                          <a:effectLst/>
                        </a:rPr>
                        <a:t>17:10 (15’)</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On-line discussion (with end-users) on temperature and precipitation outlook</a:t>
                      </a:r>
                      <a:endParaRPr lang="ru-RU" sz="1300" dirty="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a:effectLst/>
                        </a:rPr>
                        <a:t>Valentina Khan </a:t>
                      </a:r>
                      <a:r>
                        <a:rPr lang="en-CA" sz="1300" dirty="0">
                          <a:effectLst/>
                        </a:rPr>
                        <a:t>(moderator), HMC Moscow</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2471601883"/>
                  </a:ext>
                </a:extLst>
              </a:tr>
              <a:tr h="810131">
                <a:tc>
                  <a:txBody>
                    <a:bodyPr/>
                    <a:lstStyle/>
                    <a:p>
                      <a:pPr>
                        <a:lnSpc>
                          <a:spcPct val="100000"/>
                        </a:lnSpc>
                        <a:spcAft>
                          <a:spcPts val="0"/>
                        </a:spcAft>
                      </a:pPr>
                      <a:r>
                        <a:rPr lang="en-CA" sz="1300">
                          <a:effectLst/>
                        </a:rPr>
                        <a:t>17:25 (20’)</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Sea-Ice Outlook for Summer 2020 </a:t>
                      </a:r>
                      <a:r>
                        <a:rPr lang="ru-RU" sz="1200" b="0" dirty="0"/>
                        <a:t>(</a:t>
                      </a:r>
                      <a:r>
                        <a:rPr lang="en-US" sz="1200" b="0" dirty="0">
                          <a:hlinkClick r:id="rId10"/>
                        </a:rPr>
                        <a:t>ppt</a:t>
                      </a:r>
                      <a:r>
                        <a:rPr lang="en-US" sz="1200" b="0" dirty="0"/>
                        <a:t>, </a:t>
                      </a:r>
                      <a:r>
                        <a:rPr lang="en-US" sz="1200" b="0" dirty="0">
                          <a:hlinkClick r:id="rId10"/>
                        </a:rPr>
                        <a:t>pdf</a:t>
                      </a:r>
                      <a:r>
                        <a:rPr lang="ru-RU" sz="1200" b="0" dirty="0"/>
                        <a:t>)</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Introducing the models</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Validation of outlook for winter 19/20 and spring 2020</a:t>
                      </a:r>
                      <a:endParaRPr lang="ru-RU" sz="1300" dirty="0">
                        <a:effectLst/>
                      </a:endParaRPr>
                    </a:p>
                    <a:p>
                      <a:pPr marL="342900" lvl="0" indent="-342900">
                        <a:lnSpc>
                          <a:spcPct val="100000"/>
                        </a:lnSpc>
                        <a:spcAft>
                          <a:spcPts val="0"/>
                        </a:spcAft>
                        <a:buFont typeface="Symbol" panose="05050102010706020507" pitchFamily="18" charset="2"/>
                        <a:buChar char="-"/>
                      </a:pPr>
                      <a:r>
                        <a:rPr lang="en-CA" sz="1300" dirty="0">
                          <a:effectLst/>
                        </a:rPr>
                        <a:t>Review of model confidence for summer 2020 outlook</a:t>
                      </a:r>
                      <a:endParaRPr lang="ru-RU" sz="1300" dirty="0">
                        <a:effectLst/>
                        <a:latin typeface="Calibri" panose="020F0502020204030204" pitchFamily="34" charset="0"/>
                        <a:ea typeface="Calibri" panose="020F0502020204030204" pitchFamily="34" charset="0"/>
                        <a:cs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a:effectLst/>
                        </a:rPr>
                        <a:t>Scott </a:t>
                      </a:r>
                      <a:r>
                        <a:rPr lang="en-CA" sz="1300" b="1" dirty="0" err="1">
                          <a:effectLst/>
                        </a:rPr>
                        <a:t>Weese</a:t>
                      </a:r>
                      <a:r>
                        <a:rPr lang="en-CA" sz="1300" dirty="0">
                          <a:effectLst/>
                        </a:rPr>
                        <a:t>, ECCC</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724617418"/>
                  </a:ext>
                </a:extLst>
              </a:tr>
              <a:tr h="405066">
                <a:tc>
                  <a:txBody>
                    <a:bodyPr/>
                    <a:lstStyle/>
                    <a:p>
                      <a:pPr>
                        <a:lnSpc>
                          <a:spcPct val="100000"/>
                        </a:lnSpc>
                        <a:spcAft>
                          <a:spcPts val="0"/>
                        </a:spcAft>
                      </a:pPr>
                      <a:r>
                        <a:rPr lang="en-CA" sz="1300">
                          <a:effectLst/>
                        </a:rPr>
                        <a:t>17:45 (15’)</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On-line discussion (with end-users) on sea ice outlook </a:t>
                      </a:r>
                      <a:endParaRPr lang="ru-RU" sz="1300" dirty="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b="1" dirty="0" err="1">
                          <a:effectLst/>
                        </a:rPr>
                        <a:t>Vasily</a:t>
                      </a:r>
                      <a:r>
                        <a:rPr lang="en-CA" sz="1300" b="1" dirty="0">
                          <a:effectLst/>
                        </a:rPr>
                        <a:t> </a:t>
                      </a:r>
                      <a:r>
                        <a:rPr lang="en-CA" sz="1300" b="1" dirty="0" err="1">
                          <a:effectLst/>
                        </a:rPr>
                        <a:t>Smolyanitsky</a:t>
                      </a:r>
                      <a:r>
                        <a:rPr lang="en-CA" sz="1300" dirty="0">
                          <a:effectLst/>
                        </a:rPr>
                        <a:t> (moderator), AARI</a:t>
                      </a:r>
                      <a:endParaRPr lang="ru-RU" sz="1300" dirty="0">
                        <a:effectLst/>
                      </a:endParaRPr>
                    </a:p>
                    <a:p>
                      <a:pPr>
                        <a:lnSpc>
                          <a:spcPct val="100000"/>
                        </a:lnSpc>
                        <a:spcAft>
                          <a:spcPts val="0"/>
                        </a:spcAft>
                      </a:pPr>
                      <a:r>
                        <a:rPr lang="en-CA" sz="1300" b="1" dirty="0">
                          <a:effectLst/>
                        </a:rPr>
                        <a:t>Scott </a:t>
                      </a:r>
                      <a:r>
                        <a:rPr lang="en-CA" sz="1300" b="1" dirty="0" err="1">
                          <a:effectLst/>
                        </a:rPr>
                        <a:t>Weese</a:t>
                      </a:r>
                      <a:r>
                        <a:rPr lang="en-CA" sz="1300" dirty="0">
                          <a:effectLst/>
                        </a:rPr>
                        <a:t> (moderator) ECCC</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2491267877"/>
                  </a:ext>
                </a:extLst>
              </a:tr>
              <a:tr h="694394">
                <a:tc>
                  <a:txBody>
                    <a:bodyPr/>
                    <a:lstStyle/>
                    <a:p>
                      <a:pPr>
                        <a:lnSpc>
                          <a:spcPct val="100000"/>
                        </a:lnSpc>
                        <a:spcAft>
                          <a:spcPts val="0"/>
                        </a:spcAft>
                      </a:pPr>
                      <a:r>
                        <a:rPr lang="en-CA" sz="1300">
                          <a:effectLst/>
                        </a:rPr>
                        <a:t>18:00 (5’)</a:t>
                      </a:r>
                      <a:endParaRPr lang="ru-RU" sz="130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dirty="0">
                          <a:effectLst/>
                        </a:rPr>
                        <a:t>Final thoughts &amp; Wrap-up</a:t>
                      </a:r>
                      <a:endParaRPr lang="ru-RU" sz="1300" dirty="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dirty="0" err="1">
                          <a:effectLst/>
                        </a:rPr>
                        <a:t>Vasily</a:t>
                      </a:r>
                      <a:r>
                        <a:rPr lang="en-CA" sz="1300" dirty="0">
                          <a:effectLst/>
                        </a:rPr>
                        <a:t> </a:t>
                      </a:r>
                      <a:r>
                        <a:rPr lang="en-CA" sz="1300" dirty="0" err="1">
                          <a:effectLst/>
                        </a:rPr>
                        <a:t>Smolianitsky</a:t>
                      </a:r>
                      <a:r>
                        <a:rPr lang="en-CA" sz="1300" dirty="0">
                          <a:effectLst/>
                        </a:rPr>
                        <a:t>, AARI</a:t>
                      </a:r>
                      <a:endParaRPr lang="ru-RU" sz="1300" dirty="0">
                        <a:effectLst/>
                      </a:endParaRPr>
                    </a:p>
                    <a:p>
                      <a:pPr>
                        <a:lnSpc>
                          <a:spcPct val="100000"/>
                        </a:lnSpc>
                        <a:spcAft>
                          <a:spcPts val="0"/>
                        </a:spcAft>
                      </a:pPr>
                      <a:r>
                        <a:rPr lang="en-CA" sz="1300" dirty="0">
                          <a:effectLst/>
                        </a:rPr>
                        <a:t>Helge </a:t>
                      </a:r>
                      <a:r>
                        <a:rPr lang="en-CA" sz="1300" dirty="0" err="1">
                          <a:effectLst/>
                        </a:rPr>
                        <a:t>Tangen</a:t>
                      </a:r>
                      <a:r>
                        <a:rPr lang="en-CA" sz="1300" dirty="0">
                          <a:effectLst/>
                        </a:rPr>
                        <a:t>, </a:t>
                      </a:r>
                      <a:r>
                        <a:rPr lang="en-CA" sz="1300" dirty="0" err="1">
                          <a:effectLst/>
                        </a:rPr>
                        <a:t>ArcRCC</a:t>
                      </a:r>
                      <a:r>
                        <a:rPr lang="en-CA" sz="1300" dirty="0">
                          <a:effectLst/>
                        </a:rPr>
                        <a:t> Network coordinator</a:t>
                      </a:r>
                      <a:endParaRPr lang="ru-RU" sz="1300" dirty="0">
                        <a:effectLst/>
                      </a:endParaRPr>
                    </a:p>
                    <a:p>
                      <a:pPr>
                        <a:lnSpc>
                          <a:spcPct val="100000"/>
                        </a:lnSpc>
                        <a:spcAft>
                          <a:spcPts val="0"/>
                        </a:spcAft>
                      </a:pPr>
                      <a:r>
                        <a:rPr lang="en-CA" sz="1300" dirty="0">
                          <a:effectLst/>
                        </a:rPr>
                        <a:t>Anahit </a:t>
                      </a:r>
                      <a:r>
                        <a:rPr lang="en-CA" sz="1300" dirty="0" err="1">
                          <a:effectLst/>
                        </a:rPr>
                        <a:t>Hovsepyan</a:t>
                      </a:r>
                      <a:r>
                        <a:rPr lang="en-CA" sz="1300" dirty="0">
                          <a:effectLst/>
                        </a:rPr>
                        <a:t>, WMO</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388542715"/>
                  </a:ext>
                </a:extLst>
              </a:tr>
              <a:tr h="202533">
                <a:tc>
                  <a:txBody>
                    <a:bodyPr/>
                    <a:lstStyle/>
                    <a:p>
                      <a:pPr>
                        <a:lnSpc>
                          <a:spcPct val="100000"/>
                        </a:lnSpc>
                        <a:spcAft>
                          <a:spcPts val="0"/>
                        </a:spcAft>
                      </a:pPr>
                      <a:r>
                        <a:rPr lang="en-CA" sz="1300" dirty="0">
                          <a:effectLst/>
                        </a:rPr>
                        <a:t>18:10</a:t>
                      </a:r>
                      <a:endParaRPr lang="ru-RU" sz="1300" dirty="0">
                        <a:effectLst/>
                        <a:latin typeface="Calibri" panose="020F0502020204030204" pitchFamily="34" charset="0"/>
                        <a:ea typeface="Calibri" panose="020F0502020204030204" pitchFamily="34" charset="0"/>
                      </a:endParaRPr>
                    </a:p>
                  </a:txBody>
                  <a:tcPr marL="31175" marR="31175" marT="0" marB="0"/>
                </a:tc>
                <a:tc>
                  <a:txBody>
                    <a:bodyPr/>
                    <a:lstStyle/>
                    <a:p>
                      <a:pPr>
                        <a:lnSpc>
                          <a:spcPct val="100000"/>
                        </a:lnSpc>
                        <a:spcAft>
                          <a:spcPts val="0"/>
                        </a:spcAft>
                      </a:pPr>
                      <a:r>
                        <a:rPr lang="en-CA" sz="1300">
                          <a:effectLst/>
                        </a:rPr>
                        <a:t>End of ACF-5</a:t>
                      </a:r>
                      <a:endParaRPr lang="ru-RU" sz="1300">
                        <a:effectLst/>
                        <a:latin typeface="Calibri" panose="020F0502020204030204" pitchFamily="34" charset="0"/>
                        <a:ea typeface="Calibri" panose="020F0502020204030204" pitchFamily="34" charset="0"/>
                      </a:endParaRPr>
                    </a:p>
                  </a:txBody>
                  <a:tcPr marL="31175" marR="31175" marT="0" marB="0"/>
                </a:tc>
                <a:tc gridSpan="2">
                  <a:txBody>
                    <a:bodyPr/>
                    <a:lstStyle/>
                    <a:p>
                      <a:pPr>
                        <a:lnSpc>
                          <a:spcPct val="100000"/>
                        </a:lnSpc>
                        <a:spcAft>
                          <a:spcPts val="0"/>
                        </a:spcAft>
                      </a:pPr>
                      <a:r>
                        <a:rPr lang="en-CA" sz="1300" dirty="0">
                          <a:effectLst/>
                        </a:rPr>
                        <a:t> </a:t>
                      </a:r>
                      <a:endParaRPr lang="ru-RU" sz="1300" dirty="0">
                        <a:effectLst/>
                        <a:latin typeface="Calibri" panose="020F0502020204030204" pitchFamily="34" charset="0"/>
                        <a:ea typeface="Calibri" panose="020F0502020204030204" pitchFamily="34" charset="0"/>
                      </a:endParaRPr>
                    </a:p>
                  </a:txBody>
                  <a:tcPr marL="31175" marR="31175" marT="0" marB="0"/>
                </a:tc>
                <a:tc hMerge="1">
                  <a:txBody>
                    <a:bodyPr/>
                    <a:lstStyle/>
                    <a:p>
                      <a:endParaRPr lang="ru-RU"/>
                    </a:p>
                  </a:txBody>
                  <a:tcPr/>
                </a:tc>
                <a:extLst>
                  <a:ext uri="{0D108BD9-81ED-4DB2-BD59-A6C34878D82A}">
                    <a16:rowId xmlns:a16="http://schemas.microsoft.com/office/drawing/2014/main" val="3645936764"/>
                  </a:ext>
                </a:extLst>
              </a:tr>
            </a:tbl>
          </a:graphicData>
        </a:graphic>
      </p:graphicFrame>
    </p:spTree>
    <p:extLst>
      <p:ext uri="{BB962C8B-B14F-4D97-AF65-F5344CB8AC3E}">
        <p14:creationId xmlns:p14="http://schemas.microsoft.com/office/powerpoint/2010/main" val="2621696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utoShape 2" descr="https://www.wmolc.org/modules/data/plot/veri_image.php?filename=/VRFY/PROB/DAGR/HIND/JJA_global/ROC_map/roc_map_HIND_pmme_TMP2m_JJA.gif"/>
          <p:cNvSpPr>
            <a:spLocks noChangeAspect="1" noChangeArrowheads="1"/>
          </p:cNvSpPr>
          <p:nvPr/>
        </p:nvSpPr>
        <p:spPr bwMode="auto">
          <a:xfrm>
            <a:off x="155575" y="-27432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1" y="2564904"/>
            <a:ext cx="903649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 Actual (real time )seasonal forecasts over the Arctic JJA-2020</a:t>
            </a:r>
          </a:p>
          <a:p>
            <a:pPr marL="1828800"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temperature</a:t>
            </a:r>
          </a:p>
          <a:p>
            <a:pPr marL="1828800"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precipitation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FF0000"/>
                </a:solidFill>
                <a:effectLst/>
                <a:uLnTx/>
                <a:uFillTx/>
                <a:latin typeface="Calibri"/>
                <a:ea typeface="+mn-ea"/>
                <a:cs typeface="+mn-cs"/>
              </a:rPr>
              <a:t>	</a:t>
            </a:r>
            <a:endParaRPr kumimoji="0" lang="en-CA"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45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9362"/>
          <a:stretch/>
        </p:blipFill>
        <p:spPr>
          <a:xfrm>
            <a:off x="155575" y="1524000"/>
            <a:ext cx="6144617" cy="5334000"/>
          </a:xfrm>
          <a:prstGeom prst="rect">
            <a:avLst/>
          </a:prstGeom>
        </p:spPr>
      </p:pic>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1929468" y="-27384"/>
            <a:ext cx="565084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Temperature outlook over the Arctic: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Jun-July-August 2020</a:t>
            </a:r>
          </a:p>
        </p:txBody>
      </p:sp>
      <p:sp>
        <p:nvSpPr>
          <p:cNvPr id="4" name="AutoShape 2" descr="https://www.wmolc.org/modules/data/plot/autograds4/download_PMME.php?filename=data/PMME205.211.133.12864456.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834966" y="1196752"/>
            <a:ext cx="2309034"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Alaska W. Canada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Eastern Canadian Arctic</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N. Atlantic region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European region</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West Siberia</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East Siberia</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Chukchi</a:t>
            </a:r>
          </a:p>
        </p:txBody>
      </p:sp>
      <p:sp>
        <p:nvSpPr>
          <p:cNvPr id="2" name="TextBox 1"/>
          <p:cNvSpPr txBox="1"/>
          <p:nvPr/>
        </p:nvSpPr>
        <p:spPr>
          <a:xfrm>
            <a:off x="6624736" y="3712964"/>
            <a:ext cx="262778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The redder the color does not mean it is warmer.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It means we have more confidence in the above normal forecast over that region.</a:t>
            </a:r>
          </a:p>
        </p:txBody>
      </p:sp>
      <p:pic>
        <p:nvPicPr>
          <p:cNvPr id="13" name="Picture 12"/>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rcRect l="20366" t="13485" r="21045" b="13118"/>
          <a:stretch/>
        </p:blipFill>
        <p:spPr>
          <a:xfrm>
            <a:off x="2068245" y="2492896"/>
            <a:ext cx="3794660" cy="3460045"/>
          </a:xfrm>
          <a:prstGeom prst="rect">
            <a:avLst/>
          </a:prstGeom>
        </p:spPr>
      </p:pic>
    </p:spTree>
    <p:extLst>
      <p:ext uri="{BB962C8B-B14F-4D97-AF65-F5344CB8AC3E}">
        <p14:creationId xmlns:p14="http://schemas.microsoft.com/office/powerpoint/2010/main" val="330519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7870"/>
          <a:stretch/>
        </p:blipFill>
        <p:spPr>
          <a:xfrm>
            <a:off x="155575" y="1479375"/>
            <a:ext cx="6258272" cy="5334000"/>
          </a:xfrm>
          <a:prstGeom prst="rect">
            <a:avLst/>
          </a:prstGeom>
        </p:spPr>
      </p:pic>
      <p:sp>
        <p:nvSpPr>
          <p:cNvPr id="9" name="AutoShape 2" descr="https://www.wmolc.org/modules/data/plot/autograds4/download_PMME.php?filename=data/PMME205.211.133.12864785.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1929468" y="-27384"/>
            <a:ext cx="563609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Precipitation outlook over the Arctic: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Jun-July-August 2020</a:t>
            </a:r>
          </a:p>
        </p:txBody>
      </p:sp>
      <p:sp>
        <p:nvSpPr>
          <p:cNvPr id="4" name="AutoShape 2" descr="https://www.wmolc.org/modules/data/plot/autograds4/download_PMME.php?filename=data/PMME205.211.133.12864456.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6624736" y="3712964"/>
            <a:ext cx="262778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The greener the color does not mean it will precipitate more.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It means we have more confidence in the above normal precipitation forecast over that region.</a:t>
            </a:r>
          </a:p>
        </p:txBody>
      </p:sp>
      <p:pic>
        <p:nvPicPr>
          <p:cNvPr id="11" name="Picture 10"/>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108000"/>
                    </a14:imgEffect>
                    <a14:imgEffect>
                      <a14:brightnessContrast bright="-4000" contrast="100000"/>
                    </a14:imgEffect>
                  </a14:imgLayer>
                </a14:imgProps>
              </a:ext>
              <a:ext uri="{28A0092B-C50C-407E-A947-70E740481C1C}">
                <a14:useLocalDpi xmlns:a14="http://schemas.microsoft.com/office/drawing/2010/main" val="0"/>
              </a:ext>
            </a:extLst>
          </a:blip>
          <a:srcRect l="20366" t="13485" r="21045" b="13118"/>
          <a:stretch/>
        </p:blipFill>
        <p:spPr>
          <a:xfrm>
            <a:off x="2051720" y="2489235"/>
            <a:ext cx="3794660" cy="3460045"/>
          </a:xfrm>
          <a:prstGeom prst="rect">
            <a:avLst/>
          </a:prstGeom>
        </p:spPr>
      </p:pic>
      <p:sp>
        <p:nvSpPr>
          <p:cNvPr id="10" name="TextBox 9"/>
          <p:cNvSpPr txBox="1"/>
          <p:nvPr/>
        </p:nvSpPr>
        <p:spPr>
          <a:xfrm>
            <a:off x="6834966" y="1196752"/>
            <a:ext cx="2309034"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Alaska W. Canada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Eastern Canadian Arctic</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N. Atlantic region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European region</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West Siberia</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East Siberia</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Chukchi</a:t>
            </a:r>
          </a:p>
        </p:txBody>
      </p:sp>
    </p:spTree>
    <p:extLst>
      <p:ext uri="{BB962C8B-B14F-4D97-AF65-F5344CB8AC3E}">
        <p14:creationId xmlns:p14="http://schemas.microsoft.com/office/powerpoint/2010/main" val="1210090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753" t="16401" r="54058" b="71832"/>
          <a:stretch/>
        </p:blipFill>
        <p:spPr>
          <a:xfrm>
            <a:off x="179512" y="926243"/>
            <a:ext cx="7569811" cy="163142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95" t="13550" r="18815"/>
          <a:stretch/>
        </p:blipFill>
        <p:spPr>
          <a:xfrm>
            <a:off x="87200" y="2451748"/>
            <a:ext cx="5532858" cy="4320862"/>
          </a:xfrm>
          <a:prstGeom prst="rect">
            <a:avLst/>
          </a:prstGeom>
        </p:spPr>
      </p:pic>
      <p:sp>
        <p:nvSpPr>
          <p:cNvPr id="3" name="TextBox 2"/>
          <p:cNvSpPr txBox="1"/>
          <p:nvPr/>
        </p:nvSpPr>
        <p:spPr>
          <a:xfrm>
            <a:off x="467544" y="-27384"/>
            <a:ext cx="7983917"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Discussing historical skill over the Arctic,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prstClr val="black"/>
                </a:solidFill>
                <a:effectLst/>
                <a:uLnTx/>
                <a:uFillTx/>
                <a:latin typeface="Calibri"/>
                <a:ea typeface="+mn-ea"/>
                <a:cs typeface="+mn-cs"/>
              </a:rPr>
              <a:t>(confidence with respect to the historical skill)</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6247" t="31100" r="50000" b="46850"/>
          <a:stretch/>
        </p:blipFill>
        <p:spPr>
          <a:xfrm>
            <a:off x="8100392" y="908720"/>
            <a:ext cx="935779" cy="2376264"/>
          </a:xfrm>
          <a:prstGeom prst="rect">
            <a:avLst/>
          </a:prstGeom>
        </p:spPr>
      </p:pic>
      <p:sp>
        <p:nvSpPr>
          <p:cNvPr id="8" name="Oval 7"/>
          <p:cNvSpPr/>
          <p:nvPr/>
        </p:nvSpPr>
        <p:spPr>
          <a:xfrm>
            <a:off x="465806" y="1708252"/>
            <a:ext cx="576064"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4211960" y="1844824"/>
            <a:ext cx="50405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5148064" y="3359314"/>
            <a:ext cx="415170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If a historical skill was good over a certain region (e.g. colored region on the upper figure) we are more confident about the forecast results over the same region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Overall confidence is weak in JJA over the Arctic with the exception of the European (Scandinavia), East Siberian region and south Alaska.</a:t>
            </a:r>
          </a:p>
        </p:txBody>
      </p:sp>
      <p:sp>
        <p:nvSpPr>
          <p:cNvPr id="11" name="Oval 10"/>
          <p:cNvSpPr/>
          <p:nvPr/>
        </p:nvSpPr>
        <p:spPr>
          <a:xfrm>
            <a:off x="1979712" y="1628800"/>
            <a:ext cx="50405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3189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753" t="16401" r="54057" b="72379"/>
          <a:stretch/>
        </p:blipFill>
        <p:spPr>
          <a:xfrm>
            <a:off x="170379" y="882720"/>
            <a:ext cx="7990878" cy="1642081"/>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7544" y="-46548"/>
            <a:ext cx="7969169"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a:ea typeface="+mn-ea"/>
                <a:cs typeface="+mn-cs"/>
              </a:rPr>
              <a:t>Discussing historical skill over the Arctic, Precipitation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prstClr val="black"/>
                </a:solidFill>
                <a:effectLst/>
                <a:uLnTx/>
                <a:uFillTx/>
                <a:latin typeface="Calibri"/>
                <a:ea typeface="+mn-ea"/>
                <a:cs typeface="+mn-cs"/>
              </a:rPr>
              <a:t>(confidence with respect to the historical skill)</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6247" t="31100" r="50000" b="46850"/>
          <a:stretch/>
        </p:blipFill>
        <p:spPr>
          <a:xfrm>
            <a:off x="8218910" y="1196752"/>
            <a:ext cx="935779" cy="2376264"/>
          </a:xfrm>
          <a:prstGeom prst="rect">
            <a:avLst/>
          </a:prstGeom>
        </p:spPr>
      </p:pic>
      <p:sp>
        <p:nvSpPr>
          <p:cNvPr id="10" name="TextBox 9"/>
          <p:cNvSpPr txBox="1"/>
          <p:nvPr/>
        </p:nvSpPr>
        <p:spPr>
          <a:xfrm>
            <a:off x="5848567" y="4337809"/>
            <a:ext cx="3295433"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We don’t have a very high confidence in precipitation skill over the Arctic in JJA. </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214" t="11404" r="19132"/>
          <a:stretch/>
        </p:blipFill>
        <p:spPr>
          <a:xfrm>
            <a:off x="323528" y="2524801"/>
            <a:ext cx="5184576" cy="4306997"/>
          </a:xfrm>
          <a:prstGeom prst="rect">
            <a:avLst/>
          </a:prstGeom>
        </p:spPr>
      </p:pic>
      <p:sp>
        <p:nvSpPr>
          <p:cNvPr id="8" name="Oval 7"/>
          <p:cNvSpPr/>
          <p:nvPr/>
        </p:nvSpPr>
        <p:spPr>
          <a:xfrm>
            <a:off x="2339752" y="1844824"/>
            <a:ext cx="50405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3295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p:cNvSpPr txBox="1"/>
          <p:nvPr/>
        </p:nvSpPr>
        <p:spPr>
          <a:xfrm>
            <a:off x="3059832" y="188640"/>
            <a:ext cx="24144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Calibri"/>
                <a:ea typeface="+mn-ea"/>
                <a:cs typeface="+mn-cs"/>
              </a:rPr>
              <a:t>Conclusions</a:t>
            </a:r>
          </a:p>
        </p:txBody>
      </p:sp>
      <p:sp>
        <p:nvSpPr>
          <p:cNvPr id="5" name="TextBox 4"/>
          <p:cNvSpPr txBox="1"/>
          <p:nvPr/>
        </p:nvSpPr>
        <p:spPr>
          <a:xfrm>
            <a:off x="107504" y="1332051"/>
            <a:ext cx="8928992" cy="49398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We use Multi Model Ensemble (MME) approach to calculate seasonal forecast.</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We use probabilistic approach to communicate seasonal forecast results.</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For evaluation over the Arctic we use a combination of observations and model results called re-analysis.</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FMA2020 MME temperature forecast over the Arctic region was 50-60% correct, which is generally good result and much higher than a pure chance (i.e. 33%).</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We expect above normal temperatures over all Arctic regions in JJA2020.</a:t>
            </a:r>
          </a:p>
          <a:p>
            <a:pPr marL="342900" marR="0" lvl="0" indent="-342900" algn="l" defTabSz="914400" rtl="0" eaLnBrk="1" fontAlgn="auto" latinLnBrk="0" hangingPunct="1">
              <a:lnSpc>
                <a:spcPct val="100000"/>
              </a:lnSpc>
              <a:spcBef>
                <a:spcPts val="0"/>
              </a:spcBef>
              <a:spcAft>
                <a:spcPts val="1800"/>
              </a:spcAft>
              <a:buClrTx/>
              <a:buSzTx/>
              <a:buFont typeface="Wingdings" panose="05000000000000000000" pitchFamily="2" charset="2"/>
              <a:buChar char="q"/>
              <a:tabLst/>
              <a:defRPr/>
            </a:pPr>
            <a:r>
              <a:rPr kumimoji="0" lang="en-CA" sz="2000" b="0" i="0" u="none" strike="noStrike" kern="1200" cap="none" spc="0" normalizeH="0" baseline="0" noProof="0" dirty="0">
                <a:ln>
                  <a:noFill/>
                </a:ln>
                <a:solidFill>
                  <a:prstClr val="black"/>
                </a:solidFill>
                <a:effectLst/>
                <a:uLnTx/>
                <a:uFillTx/>
                <a:latin typeface="Calibri"/>
                <a:ea typeface="+mn-ea"/>
                <a:cs typeface="+mn-cs"/>
              </a:rPr>
              <a:t>We expect above normal precipitation over the Alaskan Arctic, Chukchi, East Siberian and west Siberian region. Other Arctic regions mostly have equal chances for precipitation except Canadian Archipelago where we expect above normal precipitation in JJA20. </a:t>
            </a:r>
            <a:r>
              <a:rPr kumimoji="0" lang="en-CA" sz="2000" b="1" i="0" u="none" strike="noStrike" kern="1200" cap="none" spc="0" normalizeH="0" baseline="0" noProof="0" dirty="0">
                <a:ln>
                  <a:noFill/>
                </a:ln>
                <a:solidFill>
                  <a:prstClr val="black"/>
                </a:solidFill>
                <a:effectLst/>
                <a:uLnTx/>
                <a:uFillTx/>
                <a:latin typeface="Calibri"/>
                <a:ea typeface="+mn-ea"/>
                <a:cs typeface="+mn-cs"/>
              </a:rPr>
              <a:t>Historically, we do not have a high confidence in precipitation forecast over the Arctic in JJA</a:t>
            </a:r>
            <a:r>
              <a:rPr kumimoji="0" lang="en-CA" sz="2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1303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p:nvSpPr>
        <p:spPr>
          <a:xfrm>
            <a:off x="2574691" y="2348880"/>
            <a:ext cx="50405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prstClr val="black"/>
                </a:solidFill>
                <a:effectLst/>
                <a:uLnTx/>
                <a:uFillTx/>
                <a:latin typeface="Calibri"/>
                <a:ea typeface="+mn-ea"/>
                <a:cs typeface="+mn-cs"/>
              </a:rPr>
              <a:t>Thank you!</a:t>
            </a:r>
          </a:p>
        </p:txBody>
      </p:sp>
    </p:spTree>
    <p:extLst>
      <p:ext uri="{BB962C8B-B14F-4D97-AF65-F5344CB8AC3E}">
        <p14:creationId xmlns:p14="http://schemas.microsoft.com/office/powerpoint/2010/main" val="670112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ctrTitle"/>
          </p:nvPr>
        </p:nvSpPr>
        <p:spPr>
          <a:xfrm>
            <a:off x="258919" y="180752"/>
            <a:ext cx="7283894" cy="147002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Arial"/>
              <a:buNone/>
            </a:pPr>
            <a:r>
              <a:rPr lang="en-CA" sz="3600" dirty="0">
                <a:latin typeface="Arial Black" panose="020B0A04020102020204" pitchFamily="34" charset="0"/>
              </a:rPr>
              <a:t>On-line discussion with end-users on seasonal SAT and </a:t>
            </a:r>
            <a:r>
              <a:rPr lang="en-CA" sz="3600" dirty="0" err="1">
                <a:latin typeface="Arial Black" panose="020B0A04020102020204" pitchFamily="34" charset="0"/>
              </a:rPr>
              <a:t>Prec</a:t>
            </a:r>
            <a:r>
              <a:rPr lang="en-CA" sz="3600" dirty="0">
                <a:latin typeface="Arial Black" panose="020B0A04020102020204" pitchFamily="34" charset="0"/>
              </a:rPr>
              <a:t> outlook</a:t>
            </a:r>
            <a:endParaRPr sz="3600" dirty="0">
              <a:latin typeface="Arial Black" panose="020B0A04020102020204" pitchFamily="34" charset="0"/>
            </a:endParaRPr>
          </a:p>
        </p:txBody>
      </p:sp>
      <p:pic>
        <p:nvPicPr>
          <p:cNvPr id="251" name="Google Shape;251;p15"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7661560" y="54698"/>
            <a:ext cx="1391206" cy="1751844"/>
          </a:xfrm>
          <a:prstGeom prst="rect">
            <a:avLst/>
          </a:prstGeom>
          <a:noFill/>
          <a:ln>
            <a:noFill/>
          </a:ln>
        </p:spPr>
      </p:pic>
      <p:sp>
        <p:nvSpPr>
          <p:cNvPr id="2" name="Rectangle 1">
            <a:extLst>
              <a:ext uri="{FF2B5EF4-FFF2-40B4-BE49-F238E27FC236}">
                <a16:creationId xmlns:a16="http://schemas.microsoft.com/office/drawing/2014/main" id="{B0ED987B-BE0C-40A8-984C-2D1A170667D0}"/>
              </a:ext>
            </a:extLst>
          </p:cNvPr>
          <p:cNvSpPr/>
          <p:nvPr/>
        </p:nvSpPr>
        <p:spPr>
          <a:xfrm>
            <a:off x="2517820" y="1702314"/>
            <a:ext cx="3329189" cy="52322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Valentina Khan</a:t>
            </a:r>
            <a:endParaRPr kumimoji="0" lang="ru-RU" sz="2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8" name="Rectangle 7">
            <a:extLst>
              <a:ext uri="{FF2B5EF4-FFF2-40B4-BE49-F238E27FC236}">
                <a16:creationId xmlns:a16="http://schemas.microsoft.com/office/drawing/2014/main" id="{9D5F4458-F82B-4509-BD74-2CCCD98FAEA4}"/>
              </a:ext>
            </a:extLst>
          </p:cNvPr>
          <p:cNvSpPr/>
          <p:nvPr/>
        </p:nvSpPr>
        <p:spPr>
          <a:xfrm>
            <a:off x="361950" y="2489801"/>
            <a:ext cx="8523860" cy="4339650"/>
          </a:xfrm>
          <a:prstGeom prst="rect">
            <a:avLst/>
          </a:prstGeom>
          <a:solidFill>
            <a:schemeClr val="lt1">
              <a:alpha val="52000"/>
            </a:schemeClr>
          </a:solidFill>
        </p:spPr>
        <p:txBody>
          <a:bodyPr wrap="square">
            <a:spAutoFit/>
          </a:bodyPr>
          <a:lstStyle/>
          <a:p>
            <a:r>
              <a:rPr lang="en-US" b="1" dirty="0"/>
              <a:t>1. Until now, consensus statement provides outlook for the upcoming season for precipitation, surface air temperature and sea-ice break-up and minimum Ice extent in September. </a:t>
            </a:r>
          </a:p>
          <a:p>
            <a:r>
              <a:rPr lang="en-US" b="1" dirty="0"/>
              <a:t>Additional parameters in the outlook can be included to meet the user </a:t>
            </a:r>
          </a:p>
          <a:p>
            <a:r>
              <a:rPr lang="en-US" b="1" dirty="0"/>
              <a:t>needs. </a:t>
            </a:r>
          </a:p>
          <a:p>
            <a:r>
              <a:rPr lang="en-US" b="1" dirty="0"/>
              <a:t>Beyond precipitation, surface air temperature and sea-ice characteristics, which meteorological parameters are of primary interest?</a:t>
            </a:r>
          </a:p>
          <a:p>
            <a:r>
              <a:rPr lang="en-US" b="1" dirty="0"/>
              <a:t>(Zonal and meridional components of the wind, snow cover depth, snow water equivalent,  mean sea level pressure, others?)</a:t>
            </a:r>
          </a:p>
          <a:p>
            <a:endParaRPr lang="en-US" b="1" dirty="0"/>
          </a:p>
          <a:p>
            <a:r>
              <a:rPr lang="en-US" b="1" dirty="0"/>
              <a:t>2. Climate extremes such as cold waves, long-lasting excessive  precipitation, etc. may negatively impact on everyday life and economy/</a:t>
            </a:r>
          </a:p>
          <a:p>
            <a:r>
              <a:rPr lang="en-US" b="1" dirty="0"/>
              <a:t>What kind of extreme  climate events cause major risk and hazards in your activity sector?</a:t>
            </a: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5864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COM1016_corp_banner__03"/>
          <p:cNvPicPr>
            <a:picLocks noChangeAspect="1" noChangeArrowheads="1"/>
          </p:cNvPicPr>
          <p:nvPr/>
        </p:nvPicPr>
        <p:blipFill>
          <a:blip r:embed="rId3">
            <a:extLst>
              <a:ext uri="{28A0092B-C50C-407E-A947-70E740481C1C}">
                <a14:useLocalDpi xmlns:a14="http://schemas.microsoft.com/office/drawing/2010/main" val="0"/>
              </a:ext>
            </a:extLst>
          </a:blip>
          <a:srcRect b="11967"/>
          <a:stretch>
            <a:fillRect/>
          </a:stretch>
        </p:blipFill>
        <p:spPr bwMode="auto">
          <a:xfrm>
            <a:off x="0" y="8366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107504" y="2352621"/>
            <a:ext cx="9214792" cy="1470025"/>
          </a:xfrm>
        </p:spPr>
        <p:txBody>
          <a:bodyPr>
            <a:noAutofit/>
          </a:bodyPr>
          <a:lstStyle/>
          <a:p>
            <a:pPr lvl="0"/>
            <a:r>
              <a:rPr lang="en-US" sz="2800" b="1" dirty="0"/>
              <a:t>Review of 2019/20 Winter Sea-Ice Outlook</a:t>
            </a:r>
            <a:br>
              <a:rPr lang="en-US" sz="2800" b="1" dirty="0"/>
            </a:br>
            <a:r>
              <a:rPr lang="en-US" sz="2800" b="1" dirty="0"/>
              <a:t>Present the 2020 Summer Sea-Ice Outlook</a:t>
            </a:r>
            <a:endParaRPr lang="en-CA" sz="3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A1878-C850-4409-A8AC-EFBCF45E8D4A}"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ubtitle 2"/>
          <p:cNvSpPr txBox="1">
            <a:spLocks/>
          </p:cNvSpPr>
          <p:nvPr/>
        </p:nvSpPr>
        <p:spPr bwMode="auto">
          <a:xfrm>
            <a:off x="347179" y="4196680"/>
            <a:ext cx="804124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lvl="0" indent="0" algn="ctr" defTabSz="914400">
              <a:buNone/>
              <a:defRPr/>
            </a:pPr>
            <a:r>
              <a:rPr lang="en-US" b="1" dirty="0"/>
              <a:t>Scott </a:t>
            </a:r>
            <a:r>
              <a:rPr lang="en-US" b="1" dirty="0" err="1"/>
              <a:t>Weese</a:t>
            </a:r>
            <a:r>
              <a:rPr lang="en-US" b="1" dirty="0"/>
              <a:t> and Katherine Wilson</a:t>
            </a:r>
            <a:br>
              <a:rPr lang="en-US" b="1" dirty="0"/>
            </a:br>
            <a:r>
              <a:rPr lang="en-US" b="1" dirty="0"/>
              <a:t>Canadian Ice Service</a:t>
            </a:r>
            <a:endParaRPr kumimoji="1" lang="en-CA" sz="2200" b="0" i="0" u="none" strike="noStrike" kern="0" cap="none" spc="0" normalizeH="0" baseline="0" noProof="0" dirty="0">
              <a:ln>
                <a:noFill/>
              </a:ln>
              <a:uLnTx/>
              <a:uFillTx/>
              <a:latin typeface="Calibri"/>
            </a:endParaRPr>
          </a:p>
        </p:txBody>
      </p:sp>
      <p:pic>
        <p:nvPicPr>
          <p:cNvPr id="10" name="Picture 5" descr="https://www.un.org/ldcportal/wp-content/uploads/2016/12/wmo-1-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120" y="5229200"/>
            <a:ext cx="1763960" cy="158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837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749" y="6177516"/>
            <a:ext cx="1148316" cy="59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Title 4"/>
          <p:cNvSpPr>
            <a:spLocks noGrp="1"/>
          </p:cNvSpPr>
          <p:nvPr>
            <p:ph type="title" idx="4294967295"/>
          </p:nvPr>
        </p:nvSpPr>
        <p:spPr>
          <a:xfrm>
            <a:off x="97972" y="0"/>
            <a:ext cx="9046028" cy="1143000"/>
          </a:xfrm>
          <a:solidFill>
            <a:schemeClr val="bg1"/>
          </a:solidFill>
        </p:spPr>
        <p:txBody>
          <a:bodyPr/>
          <a:lstStyle/>
          <a:p>
            <a:pPr algn="ctr"/>
            <a:r>
              <a:rPr lang="en-US" sz="2800" dirty="0"/>
              <a:t>Models used for the </a:t>
            </a:r>
            <a:r>
              <a:rPr lang="en-US" sz="2800" dirty="0" err="1"/>
              <a:t>ArcRCC</a:t>
            </a:r>
            <a:r>
              <a:rPr lang="en-US" sz="2800" dirty="0"/>
              <a:t> Sea-Ice Outlooks</a:t>
            </a:r>
          </a:p>
        </p:txBody>
      </p:sp>
      <p:sp>
        <p:nvSpPr>
          <p:cNvPr id="6" name="Rectangle 5"/>
          <p:cNvSpPr/>
          <p:nvPr/>
        </p:nvSpPr>
        <p:spPr>
          <a:xfrm>
            <a:off x="976792" y="1561402"/>
            <a:ext cx="7743464"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Based on 4 experimental forecasts from 4 WMO Global Producing Centers Output: </a:t>
            </a:r>
            <a:r>
              <a:rPr kumimoji="0" lang="en-US" sz="1800" b="0" i="0" u="none" strike="noStrike" kern="0" cap="none" spc="0" normalizeH="0" baseline="0" noProof="0" dirty="0">
                <a:ln>
                  <a:noFill/>
                </a:ln>
                <a:solidFill>
                  <a:srgbClr val="000000"/>
                </a:solidFill>
                <a:effectLst/>
                <a:uLnTx/>
                <a:uFillTx/>
                <a:latin typeface="Arial"/>
                <a:cs typeface="Arial"/>
                <a:sym typeface="Arial"/>
              </a:rPr>
              <a:t>France - ECMWF, United States- NOAA/CPC, Canada - ECCC/CCCMA and the </a:t>
            </a:r>
            <a:r>
              <a:rPr kumimoji="0" lang="en-US" sz="1800" b="0" i="0" u="none" strike="noStrike" kern="0" cap="none" spc="0" normalizeH="0" baseline="0" noProof="0" dirty="0" err="1">
                <a:ln>
                  <a:noFill/>
                </a:ln>
                <a:solidFill>
                  <a:srgbClr val="000000"/>
                </a:solidFill>
                <a:effectLst/>
                <a:uLnTx/>
                <a:uFillTx/>
                <a:latin typeface="Arial"/>
                <a:cs typeface="Arial"/>
                <a:sym typeface="Arial"/>
              </a:rPr>
              <a:t>UKMetOffice</a:t>
            </a:r>
            <a:r>
              <a:rPr kumimoji="0" lang="en-US" sz="1800" b="0" i="0" u="none" strike="noStrike" kern="0" cap="none" spc="0" normalizeH="0" baseline="0" noProof="0" dirty="0">
                <a:ln>
                  <a:noFill/>
                </a:ln>
                <a:solidFill>
                  <a:srgbClr val="000000"/>
                </a:solidFill>
                <a:effectLst/>
                <a:uLnTx/>
                <a:uFillTx/>
                <a:latin typeface="Arial"/>
                <a:cs typeface="Arial"/>
                <a:sym typeface="Arial"/>
              </a:rPr>
              <a:t>, 3 shown below)</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Experts at the ArcRCC compare these models, so you don’t have to, and develop products for users.</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13"/>
          <p:cNvSpPr txBox="1"/>
          <p:nvPr/>
        </p:nvSpPr>
        <p:spPr>
          <a:xfrm>
            <a:off x="995145" y="3258445"/>
            <a:ext cx="2117887" cy="64633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Probability of Sea Ice &gt; 15%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September 2018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ECCC (CanCM3+CanCM4</a:t>
            </a:r>
            <a:r>
              <a:rPr kumimoji="0" lang="en-US" sz="1200" b="1" i="0" u="none" strike="noStrike" kern="0" cap="none" spc="0" normalizeH="0" baseline="0" noProof="0" dirty="0">
                <a:ln>
                  <a:noFill/>
                </a:ln>
                <a:solidFill>
                  <a:srgbClr val="000000"/>
                </a:solidFill>
                <a:effectLst/>
                <a:uLnTx/>
                <a:uFillTx/>
                <a:latin typeface="Arial"/>
                <a:cs typeface="Arial"/>
                <a:sym typeface="Arial"/>
              </a:rPr>
              <a:t>)</a:t>
            </a:r>
          </a:p>
        </p:txBody>
      </p:sp>
      <p:sp>
        <p:nvSpPr>
          <p:cNvPr id="8" name="TextBox 14"/>
          <p:cNvSpPr txBox="1"/>
          <p:nvPr/>
        </p:nvSpPr>
        <p:spPr>
          <a:xfrm>
            <a:off x="3454500" y="3209721"/>
            <a:ext cx="2702984" cy="73866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Sea Ice Concentration Anomaly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September 2019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ECMWF (SEAS5)</a:t>
            </a:r>
          </a:p>
        </p:txBody>
      </p:sp>
      <p:sp>
        <p:nvSpPr>
          <p:cNvPr id="9" name="TextBox 15"/>
          <p:cNvSpPr txBox="1"/>
          <p:nvPr/>
        </p:nvSpPr>
        <p:spPr>
          <a:xfrm>
            <a:off x="6487783" y="3289226"/>
            <a:ext cx="2440092" cy="73866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Probability of Sea Ice &gt; 15%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September 2019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UK Met Office (GloSea5)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7" y="3884592"/>
            <a:ext cx="2470260" cy="3037205"/>
          </a:xfrm>
          <a:prstGeom prst="rect">
            <a:avLst/>
          </a:prstGeom>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520" y="4223288"/>
            <a:ext cx="2524416" cy="25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515" y="4085063"/>
            <a:ext cx="2403419" cy="268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78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724884" y="2954809"/>
            <a:ext cx="8206200" cy="2444836"/>
          </a:xfrm>
          <a:prstGeom prst="rect">
            <a:avLst/>
          </a:prstGeom>
          <a:noFill/>
          <a:ln>
            <a:noFill/>
          </a:ln>
        </p:spPr>
        <p:txBody>
          <a:bodyPr spcFirstLastPara="1" wrap="square" lIns="91425" tIns="45700" rIns="91425" bIns="45700" anchor="ctr" anchorCtr="0">
            <a:normAutofit fontScale="90000"/>
          </a:bodyPr>
          <a:lstStyle/>
          <a:p>
            <a:pPr lvl="0" defTabSz="457200">
              <a:defRPr/>
            </a:pPr>
            <a:r>
              <a:rPr lang="en-US" sz="4800" b="1" kern="1200" dirty="0">
                <a:solidFill>
                  <a:srgbClr val="FFFFFF"/>
                </a:solidFill>
                <a:cs typeface="Arial" panose="020B0604020202020204" pitchFamily="34" charset="0"/>
              </a:rPr>
              <a:t>November 2019 – April 2020</a:t>
            </a:r>
            <a:br>
              <a:rPr lang="en-US" sz="4800" b="1" kern="1200" dirty="0">
                <a:solidFill>
                  <a:srgbClr val="FFFFFF"/>
                </a:solidFill>
                <a:cs typeface="Arial" panose="020B0604020202020204" pitchFamily="34" charset="0"/>
              </a:rPr>
            </a:br>
            <a:r>
              <a:rPr lang="en-US" sz="4800" b="1" kern="1200" dirty="0">
                <a:solidFill>
                  <a:srgbClr val="FFFFFF"/>
                </a:solidFill>
                <a:cs typeface="Arial" panose="020B0604020202020204" pitchFamily="34" charset="0"/>
              </a:rPr>
              <a:t>Arctic Seasonal Review</a:t>
            </a:r>
            <a:br>
              <a:rPr lang="fr-CH" sz="3200" b="1" kern="1200" dirty="0">
                <a:solidFill>
                  <a:srgbClr val="FFFFFF"/>
                </a:solidFill>
                <a:cs typeface="Arial" panose="020B0604020202020204" pitchFamily="34" charset="0"/>
              </a:rPr>
            </a:br>
            <a:br>
              <a:rPr lang="fr-CH" sz="2400" b="1" kern="1200" dirty="0">
                <a:solidFill>
                  <a:srgbClr val="FFFFFF"/>
                </a:solidFill>
                <a:cs typeface="Arial" panose="020B0604020202020204" pitchFamily="34" charset="0"/>
              </a:rPr>
            </a:br>
            <a:r>
              <a:rPr lang="fr-CH" sz="3600" b="1" kern="1200" dirty="0" err="1">
                <a:solidFill>
                  <a:srgbClr val="92D050"/>
                </a:solidFill>
                <a:effectLst>
                  <a:outerShdw blurRad="38100" dist="38100" dir="2700000" algn="tl">
                    <a:srgbClr val="000000">
                      <a:alpha val="43137"/>
                    </a:srgbClr>
                  </a:outerShdw>
                </a:effectLst>
                <a:cs typeface="Arial" panose="020B0604020202020204" pitchFamily="34" charset="0"/>
              </a:rPr>
              <a:t>Vasily</a:t>
            </a:r>
            <a:r>
              <a:rPr lang="fr-CH" sz="3600" b="1" kern="1200" dirty="0">
                <a:solidFill>
                  <a:srgbClr val="92D050"/>
                </a:solidFill>
                <a:effectLst>
                  <a:outerShdw blurRad="38100" dist="38100" dir="2700000" algn="tl">
                    <a:srgbClr val="000000">
                      <a:alpha val="43137"/>
                    </a:srgbClr>
                  </a:outerShdw>
                </a:effectLst>
                <a:cs typeface="Arial" panose="020B0604020202020204" pitchFamily="34" charset="0"/>
              </a:rPr>
              <a:t> </a:t>
            </a:r>
            <a:r>
              <a:rPr lang="fr-CH" sz="3600" b="1" kern="1200" dirty="0" err="1">
                <a:solidFill>
                  <a:srgbClr val="92D050"/>
                </a:solidFill>
                <a:effectLst>
                  <a:outerShdw blurRad="38100" dist="38100" dir="2700000" algn="tl">
                    <a:srgbClr val="000000">
                      <a:alpha val="43137"/>
                    </a:srgbClr>
                  </a:outerShdw>
                </a:effectLst>
                <a:cs typeface="Arial" panose="020B0604020202020204" pitchFamily="34" charset="0"/>
              </a:rPr>
              <a:t>Smolyanitsky</a:t>
            </a:r>
            <a:br>
              <a:rPr lang="fr-CH" sz="3600" b="1" kern="1200" dirty="0">
                <a:solidFill>
                  <a:srgbClr val="92D050"/>
                </a:solidFill>
                <a:effectLst>
                  <a:outerShdw blurRad="38100" dist="38100" dir="2700000" algn="tl">
                    <a:srgbClr val="000000">
                      <a:alpha val="43137"/>
                    </a:srgbClr>
                  </a:outerShdw>
                </a:effectLst>
                <a:cs typeface="Arial" panose="020B0604020202020204" pitchFamily="34" charset="0"/>
              </a:rPr>
            </a:br>
            <a:r>
              <a:rPr lang="en-US" sz="2700" b="1" kern="1200" dirty="0">
                <a:solidFill>
                  <a:srgbClr val="92D050"/>
                </a:solidFill>
                <a:effectLst>
                  <a:outerShdw blurRad="38100" dist="38100" dir="2700000" algn="tl">
                    <a:srgbClr val="000000">
                      <a:alpha val="43137"/>
                    </a:srgbClr>
                  </a:outerShdw>
                </a:effectLst>
                <a:cs typeface="Arial" panose="020B0604020202020204" pitchFamily="34" charset="0"/>
              </a:rPr>
              <a:t>Arctic and Antarctic Research Institute</a:t>
            </a:r>
            <a:endParaRPr sz="3959" dirty="0"/>
          </a:p>
        </p:txBody>
      </p:sp>
      <p:sp>
        <p:nvSpPr>
          <p:cNvPr id="85" name="Google Shape;85;p1"/>
          <p:cNvSpPr txBox="1">
            <a:spLocks noGrp="1"/>
          </p:cNvSpPr>
          <p:nvPr>
            <p:ph type="subTitle" idx="1"/>
          </p:nvPr>
        </p:nvSpPr>
        <p:spPr>
          <a:xfrm>
            <a:off x="1371600" y="5713022"/>
            <a:ext cx="6912768" cy="127099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dirty="0"/>
              <a:t>Arctic Regional Climate Center</a:t>
            </a:r>
            <a:endParaRPr dirty="0"/>
          </a:p>
        </p:txBody>
      </p:sp>
      <p:pic>
        <p:nvPicPr>
          <p:cNvPr id="87" name="Google Shape;87;p1"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88" name="Google Shape;88;p1"/>
          <p:cNvPicPr preferRelativeResize="0"/>
          <p:nvPr/>
        </p:nvPicPr>
        <p:blipFill rotWithShape="1">
          <a:blip r:embed="rId4">
            <a:alphaModFix/>
          </a:blip>
          <a:srcRect/>
          <a:stretch/>
        </p:blipFill>
        <p:spPr>
          <a:xfrm>
            <a:off x="7380312" y="188640"/>
            <a:ext cx="1391206" cy="175184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itle 1"/>
          <p:cNvSpPr>
            <a:spLocks noGrp="1"/>
          </p:cNvSpPr>
          <p:nvPr>
            <p:ph type="body" idx="4294967295"/>
          </p:nvPr>
        </p:nvSpPr>
        <p:spPr>
          <a:xfrm>
            <a:off x="371788" y="1026033"/>
            <a:ext cx="9174145" cy="3951287"/>
          </a:xfrm>
          <a:noFill/>
        </p:spPr>
        <p:txBody>
          <a:bodyPr/>
          <a:lstStyle/>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lgn="ctr">
              <a:buNone/>
            </a:pPr>
            <a:r>
              <a:rPr lang="en-US" sz="2800" b="1" dirty="0"/>
              <a:t>Review of </a:t>
            </a:r>
            <a:r>
              <a:rPr lang="en-US" sz="2800" b="1" dirty="0">
                <a:solidFill>
                  <a:srgbClr val="3B611C"/>
                </a:solidFill>
              </a:rPr>
              <a:t>2019/20</a:t>
            </a:r>
            <a:r>
              <a:rPr lang="en-US" sz="2800" b="1" dirty="0"/>
              <a:t> Winter </a:t>
            </a:r>
          </a:p>
          <a:p>
            <a:pPr marL="45720" indent="0" algn="ctr">
              <a:buNone/>
            </a:pPr>
            <a:r>
              <a:rPr lang="en-US" sz="2800" b="1" dirty="0"/>
              <a:t>Arctic sea-ice conditions</a:t>
            </a:r>
            <a:endParaRPr lang="en-US" sz="2800" b="1" dirty="0">
              <a:solidFill>
                <a:schemeClr val="tx1"/>
              </a:solidFill>
            </a:endParaRPr>
          </a:p>
        </p:txBody>
      </p:sp>
    </p:spTree>
    <p:extLst>
      <p:ext uri="{BB962C8B-B14F-4D97-AF65-F5344CB8AC3E}">
        <p14:creationId xmlns:p14="http://schemas.microsoft.com/office/powerpoint/2010/main" val="1369552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p:cNvSpPr txBox="1"/>
          <p:nvPr/>
        </p:nvSpPr>
        <p:spPr>
          <a:xfrm>
            <a:off x="5481227" y="1713642"/>
            <a:ext cx="32105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dirty="0">
                <a:ln>
                  <a:noFill/>
                </a:ln>
                <a:solidFill>
                  <a:srgbClr val="000000"/>
                </a:solidFill>
                <a:effectLst/>
                <a:uLnTx/>
                <a:uFillTx/>
                <a:latin typeface="Arial"/>
                <a:cs typeface="Arial"/>
                <a:sym typeface="Arial"/>
              </a:rPr>
              <a:t>Left: Blended weekly ice charts for mid-March 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dirty="0">
                <a:ln>
                  <a:noFill/>
                </a:ln>
                <a:solidFill>
                  <a:srgbClr val="000000"/>
                </a:solidFill>
                <a:effectLst/>
                <a:uLnTx/>
                <a:uFillTx/>
                <a:latin typeface="Arial"/>
                <a:cs typeface="Arial"/>
                <a:sym typeface="Arial"/>
              </a:rPr>
              <a:t>Below: March Northern Hemisphere sea ice extent</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Title 4"/>
          <p:cNvSpPr>
            <a:spLocks noGrp="1"/>
          </p:cNvSpPr>
          <p:nvPr>
            <p:ph type="title" idx="4294967295"/>
          </p:nvPr>
        </p:nvSpPr>
        <p:spPr>
          <a:xfrm>
            <a:off x="-228600" y="29638"/>
            <a:ext cx="9514114" cy="1143000"/>
          </a:xfrm>
        </p:spPr>
        <p:txBody>
          <a:bodyPr/>
          <a:lstStyle/>
          <a:p>
            <a:pPr algn="ctr"/>
            <a:r>
              <a:rPr lang="en-US" sz="2800" dirty="0"/>
              <a:t>Actual March </a:t>
            </a:r>
            <a:r>
              <a:rPr lang="en-US" sz="2800" dirty="0">
                <a:solidFill>
                  <a:srgbClr val="3B611C"/>
                </a:solidFill>
              </a:rPr>
              <a:t>2020</a:t>
            </a:r>
            <a:r>
              <a:rPr lang="en-US" sz="2800" dirty="0">
                <a:solidFill>
                  <a:srgbClr val="FF0000"/>
                </a:solidFill>
              </a:rPr>
              <a:t> </a:t>
            </a:r>
            <a:r>
              <a:rPr lang="en-US" sz="2800" dirty="0"/>
              <a:t>Maximum</a:t>
            </a:r>
            <a:br>
              <a:rPr lang="en-US" sz="2800" dirty="0">
                <a:solidFill>
                  <a:srgbClr val="FF0000"/>
                </a:solidFill>
              </a:rPr>
            </a:br>
            <a:r>
              <a:rPr lang="en-US" sz="2800" dirty="0"/>
              <a:t>Sea-Ice Extent</a:t>
            </a:r>
          </a:p>
        </p:txBody>
      </p:sp>
      <p:sp>
        <p:nvSpPr>
          <p:cNvPr id="8" name="TextBox 7"/>
          <p:cNvSpPr txBox="1"/>
          <p:nvPr/>
        </p:nvSpPr>
        <p:spPr>
          <a:xfrm>
            <a:off x="5363270" y="6323825"/>
            <a:ext cx="34464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0" cap="none" spc="0" normalizeH="0" baseline="0" noProof="0" dirty="0">
                <a:ln>
                  <a:noFill/>
                </a:ln>
                <a:solidFill>
                  <a:srgbClr val="000000"/>
                </a:solidFill>
                <a:effectLst/>
                <a:uLnTx/>
                <a:uFillTx/>
                <a:latin typeface="Arial"/>
                <a:cs typeface="Arial"/>
                <a:sym typeface="Arial"/>
              </a:rPr>
              <a:t>Source: National Snow and Ice Data Center</a:t>
            </a:r>
          </a:p>
        </p:txBody>
      </p:sp>
      <p:pic>
        <p:nvPicPr>
          <p:cNvPr id="9" name="Picture 8"/>
          <p:cNvPicPr>
            <a:picLocks noChangeAspect="1"/>
          </p:cNvPicPr>
          <p:nvPr/>
        </p:nvPicPr>
        <p:blipFill>
          <a:blip r:embed="rId3"/>
          <a:stretch>
            <a:fillRect/>
          </a:stretch>
        </p:blipFill>
        <p:spPr>
          <a:xfrm>
            <a:off x="5110388" y="3454976"/>
            <a:ext cx="3952238" cy="2748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38" y="1345720"/>
            <a:ext cx="4879076" cy="4997930"/>
          </a:xfrm>
          <a:prstGeom prst="rect">
            <a:avLst/>
          </a:prstGeom>
        </p:spPr>
      </p:pic>
      <p:sp>
        <p:nvSpPr>
          <p:cNvPr id="10" name="TextBox 9"/>
          <p:cNvSpPr txBox="1"/>
          <p:nvPr/>
        </p:nvSpPr>
        <p:spPr>
          <a:xfrm>
            <a:off x="924560" y="6462325"/>
            <a:ext cx="34464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0" cap="none" spc="0" normalizeH="0" baseline="0" noProof="0" dirty="0">
                <a:ln>
                  <a:noFill/>
                </a:ln>
                <a:solidFill>
                  <a:srgbClr val="000000"/>
                </a:solidFill>
                <a:effectLst/>
                <a:uLnTx/>
                <a:uFillTx/>
                <a:latin typeface="Arial"/>
                <a:cs typeface="Arial"/>
                <a:sym typeface="Arial"/>
              </a:rPr>
              <a:t>Source: Arctic and Antarctic Research Institute</a:t>
            </a:r>
          </a:p>
        </p:txBody>
      </p:sp>
    </p:spTree>
    <p:extLst>
      <p:ext uri="{BB962C8B-B14F-4D97-AF65-F5344CB8AC3E}">
        <p14:creationId xmlns:p14="http://schemas.microsoft.com/office/powerpoint/2010/main" val="3818164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itle 1"/>
          <p:cNvSpPr>
            <a:spLocks noGrp="1"/>
          </p:cNvSpPr>
          <p:nvPr>
            <p:ph type="body" idx="4294967295"/>
          </p:nvPr>
        </p:nvSpPr>
        <p:spPr>
          <a:xfrm>
            <a:off x="703385" y="1106420"/>
            <a:ext cx="8223445" cy="3951287"/>
          </a:xfrm>
          <a:noFill/>
        </p:spPr>
        <p:txBody>
          <a:bodyPr/>
          <a:lstStyle/>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lgn="ctr">
              <a:buNone/>
            </a:pPr>
            <a:r>
              <a:rPr lang="en-CA" sz="2800" b="1" dirty="0"/>
              <a:t>Comparison: Actual Winter </a:t>
            </a:r>
            <a:r>
              <a:rPr lang="en-CA" sz="2800" b="1" dirty="0">
                <a:solidFill>
                  <a:srgbClr val="3B611C"/>
                </a:solidFill>
              </a:rPr>
              <a:t>2019/20</a:t>
            </a:r>
            <a:r>
              <a:rPr lang="en-CA" sz="2800" b="1" dirty="0"/>
              <a:t> Conditions with </a:t>
            </a:r>
          </a:p>
          <a:p>
            <a:pPr marL="45720" indent="0" algn="ctr">
              <a:buNone/>
            </a:pPr>
            <a:r>
              <a:rPr lang="en-CA" sz="2800" b="1" dirty="0" err="1"/>
              <a:t>ArcRCC</a:t>
            </a:r>
            <a:r>
              <a:rPr lang="en-CA" sz="2800" b="1" dirty="0"/>
              <a:t> Sea-Ice Winter </a:t>
            </a:r>
            <a:r>
              <a:rPr lang="en-CA" sz="2800" b="1" dirty="0">
                <a:solidFill>
                  <a:srgbClr val="3B611C"/>
                </a:solidFill>
              </a:rPr>
              <a:t>2019/20</a:t>
            </a:r>
            <a:r>
              <a:rPr lang="en-CA" sz="2800" b="1" dirty="0"/>
              <a:t> Outlook</a:t>
            </a:r>
            <a:endParaRPr lang="en-US" sz="2800" b="1" dirty="0">
              <a:solidFill>
                <a:schemeClr val="tx1"/>
              </a:solidFill>
            </a:endParaRPr>
          </a:p>
        </p:txBody>
      </p:sp>
    </p:spTree>
    <p:extLst>
      <p:ext uri="{BB962C8B-B14F-4D97-AF65-F5344CB8AC3E}">
        <p14:creationId xmlns:p14="http://schemas.microsoft.com/office/powerpoint/2010/main" val="3075119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91998" y="213803"/>
            <a:ext cx="8289778" cy="1143000"/>
          </a:xfrm>
        </p:spPr>
        <p:txBody>
          <a:bodyPr/>
          <a:lstStyle/>
          <a:p>
            <a:pPr algn="ctr"/>
            <a:r>
              <a:rPr lang="en-US" sz="2800" dirty="0"/>
              <a:t>A.  </a:t>
            </a:r>
            <a:r>
              <a:rPr lang="en-US" sz="2800" dirty="0" err="1"/>
              <a:t>ArcRCC</a:t>
            </a:r>
            <a:r>
              <a:rPr lang="en-US" sz="2800" dirty="0"/>
              <a:t> Sea-Ice Freeze-up Outlook</a:t>
            </a:r>
            <a:br>
              <a:rPr lang="en-US" sz="2800" dirty="0"/>
            </a:br>
            <a:r>
              <a:rPr lang="en-US" sz="2800" dirty="0">
                <a:solidFill>
                  <a:srgbClr val="3B611C"/>
                </a:solidFill>
              </a:rPr>
              <a:t>2019</a:t>
            </a:r>
            <a:r>
              <a:rPr lang="en-US" sz="2800" dirty="0"/>
              <a:t> Categories</a:t>
            </a:r>
            <a:br>
              <a:rPr lang="en-US" sz="2800" dirty="0"/>
            </a:br>
            <a:endParaRPr lang="en-US" sz="2800" dirty="0"/>
          </a:p>
        </p:txBody>
      </p:sp>
      <p:sp>
        <p:nvSpPr>
          <p:cNvPr id="6" name="TextBox 5"/>
          <p:cNvSpPr txBox="1"/>
          <p:nvPr/>
        </p:nvSpPr>
        <p:spPr>
          <a:xfrm>
            <a:off x="4937290" y="1483737"/>
            <a:ext cx="4029388" cy="4524315"/>
          </a:xfrm>
          <a:prstGeom prst="rect">
            <a:avLst/>
          </a:prstGeom>
          <a:solidFill>
            <a:schemeClr val="bg1"/>
          </a:solidFill>
          <a:ln>
            <a:solidFill>
              <a:schemeClr val="tx1"/>
            </a:solidFill>
          </a:ln>
        </p:spPr>
        <p:txBody>
          <a:bodyPr wrap="square" rtlCol="0">
            <a:spAutoFit/>
          </a:bodyPr>
          <a:lstStyle/>
          <a:p>
            <a:pPr marL="26670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What is Normal freeze-up?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The average date when the ice concentration rises above 50%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based on climatological period (2009-2017)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sng" strike="noStrike" kern="0" cap="none" spc="0" normalizeH="0" baseline="0" noProof="0" dirty="0">
                <a:ln>
                  <a:noFill/>
                </a:ln>
                <a:solidFill>
                  <a:srgbClr val="000000"/>
                </a:solidFill>
                <a:effectLst/>
                <a:uLnTx/>
                <a:uFillTx/>
                <a:latin typeface="Arial"/>
                <a:cs typeface="Arial"/>
                <a:sym typeface="Arial"/>
              </a:rPr>
              <a:t>Freeze-Up Categories</a:t>
            </a:r>
            <a:r>
              <a:rPr kumimoji="0" lang="en-US" sz="1800" b="1"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Late freeze-up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Near normal freeze-up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Early freeze-up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a:sym typeface="Arial"/>
              </a:rPr>
              <a:t>Only regions where the model has historical skill are included in the outlook </a:t>
            </a:r>
            <a:r>
              <a:rPr kumimoji="0" lang="en-CA"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The freeze-up outlook has three confidence categories; low, moderate and high</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image21.png"/>
          <p:cNvPicPr/>
          <p:nvPr/>
        </p:nvPicPr>
        <p:blipFill rotWithShape="1">
          <a:blip r:embed="rId3">
            <a:extLst>
              <a:ext uri="{28A0092B-C50C-407E-A947-70E740481C1C}">
                <a14:useLocalDpi xmlns:a14="http://schemas.microsoft.com/office/drawing/2010/main" val="0"/>
              </a:ext>
            </a:extLst>
          </a:blip>
          <a:srcRect r="49660"/>
          <a:stretch/>
        </p:blipFill>
        <p:spPr>
          <a:xfrm>
            <a:off x="0" y="1356803"/>
            <a:ext cx="4635795" cy="4998073"/>
          </a:xfrm>
          <a:prstGeom prst="rect">
            <a:avLst/>
          </a:prstGeom>
          <a:ln/>
        </p:spPr>
      </p:pic>
      <p:sp>
        <p:nvSpPr>
          <p:cNvPr id="11" name="TextBox 10"/>
          <p:cNvSpPr txBox="1"/>
          <p:nvPr/>
        </p:nvSpPr>
        <p:spPr>
          <a:xfrm>
            <a:off x="0" y="6354876"/>
            <a:ext cx="436998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Source: Canadian Seasonal to Inter-Annual Prediction System (</a:t>
            </a:r>
            <a:r>
              <a:rPr kumimoji="0" lang="en-US" sz="1400" b="0" i="0" u="none" strike="noStrike" kern="0" cap="none" spc="0" normalizeH="0" baseline="0" noProof="0" dirty="0" err="1">
                <a:ln>
                  <a:noFill/>
                </a:ln>
                <a:solidFill>
                  <a:srgbClr val="000000"/>
                </a:solidFill>
                <a:effectLst/>
                <a:uLnTx/>
                <a:uFillTx/>
                <a:latin typeface="Arial"/>
                <a:cs typeface="Arial"/>
                <a:sym typeface="Arial"/>
              </a:rPr>
              <a:t>CanSIPS</a:t>
            </a:r>
            <a:r>
              <a:rPr kumimoji="0" lang="en-US" sz="1400" b="0" i="0" u="none" strike="noStrike" kern="0" cap="none" spc="0" normalizeH="0" baseline="0" noProof="0" dirty="0">
                <a:ln>
                  <a:noFill/>
                </a:ln>
                <a:solidFill>
                  <a:srgbClr val="000000"/>
                </a:solidFill>
                <a:effectLst/>
                <a:uLnTx/>
                <a:uFillTx/>
                <a:latin typeface="Arial"/>
                <a:cs typeface="Arial"/>
                <a:sym typeface="Arial"/>
              </a:rPr>
              <a:t>, courtesy ECCC)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1881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97449" y="286275"/>
            <a:ext cx="8289778" cy="11430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800" b="1" i="0" u="none" strike="noStrike" kern="0" cap="none" spc="0" normalizeH="0" baseline="0" noProof="0" dirty="0">
                <a:ln>
                  <a:noFill/>
                </a:ln>
                <a:solidFill>
                  <a:srgbClr val="3A601B"/>
                </a:solidFill>
                <a:effectLst/>
                <a:uLnTx/>
                <a:uFillTx/>
                <a:latin typeface="Arial"/>
                <a:cs typeface="Arial"/>
                <a:sym typeface="Arial"/>
              </a:rPr>
              <a:t>A. </a:t>
            </a:r>
            <a:r>
              <a:rPr kumimoji="0" lang="en-US" sz="2800" b="1" i="0" u="none" strike="noStrike" kern="0" cap="none" spc="0" normalizeH="0" baseline="0" noProof="0" dirty="0" err="1">
                <a:ln>
                  <a:noFill/>
                </a:ln>
                <a:solidFill>
                  <a:srgbClr val="3A601B"/>
                </a:solidFill>
                <a:effectLst/>
                <a:uLnTx/>
                <a:uFillTx/>
                <a:latin typeface="Arial"/>
                <a:cs typeface="Arial"/>
                <a:sym typeface="Arial"/>
              </a:rPr>
              <a:t>ArcRCC</a:t>
            </a:r>
            <a:r>
              <a:rPr kumimoji="0" lang="en-US" sz="2800" b="1" i="0" u="none" strike="noStrike" kern="0" cap="none" spc="0" normalizeH="0" baseline="0" noProof="0" dirty="0">
                <a:ln>
                  <a:noFill/>
                </a:ln>
                <a:solidFill>
                  <a:srgbClr val="3A601B"/>
                </a:solidFill>
                <a:effectLst/>
                <a:uLnTx/>
                <a:uFillTx/>
                <a:latin typeface="Arial"/>
                <a:cs typeface="Arial"/>
                <a:sym typeface="Arial"/>
              </a:rPr>
              <a:t> Sea-Ice Freeze-up Outlook</a:t>
            </a:r>
            <a:br>
              <a:rPr kumimoji="0" lang="en-US" sz="2800" b="1" i="0" u="none" strike="noStrike" kern="0" cap="none" spc="0" normalizeH="0" baseline="0" noProof="0" dirty="0">
                <a:ln>
                  <a:noFill/>
                </a:ln>
                <a:solidFill>
                  <a:srgbClr val="3A601B"/>
                </a:solidFill>
                <a:effectLst/>
                <a:uLnTx/>
                <a:uFillTx/>
                <a:latin typeface="Arial"/>
                <a:cs typeface="Arial"/>
                <a:sym typeface="Arial"/>
              </a:rPr>
            </a:br>
            <a:r>
              <a:rPr kumimoji="0" lang="en-US" sz="2800" b="1" i="0" u="none" strike="noStrike" kern="0" cap="none" spc="0" normalizeH="0" baseline="0" noProof="0" dirty="0">
                <a:ln>
                  <a:noFill/>
                </a:ln>
                <a:solidFill>
                  <a:srgbClr val="3B611C"/>
                </a:solidFill>
                <a:effectLst/>
                <a:uLnTx/>
                <a:uFillTx/>
                <a:latin typeface="Arial"/>
                <a:cs typeface="Arial"/>
                <a:sym typeface="Arial"/>
              </a:rPr>
              <a:t>2019/20</a:t>
            </a: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00" b="1" i="0" u="none" strike="noStrike" kern="0" cap="none" spc="0" normalizeH="0" baseline="0" noProof="0" dirty="0">
                <a:ln>
                  <a:noFill/>
                </a:ln>
                <a:solidFill>
                  <a:srgbClr val="3A601B"/>
                </a:solidFill>
                <a:effectLst/>
                <a:uLnTx/>
                <a:uFillTx/>
                <a:latin typeface="Arial"/>
                <a:cs typeface="Arial"/>
                <a:sym typeface="Arial"/>
              </a:rPr>
              <a:t>Actual vs. Outlook</a:t>
            </a:r>
            <a:br>
              <a:rPr kumimoji="0" lang="en-US" sz="2800" b="1" i="0" u="none" strike="noStrike" kern="0" cap="none" spc="0" normalizeH="0" baseline="0" noProof="0" dirty="0">
                <a:ln>
                  <a:noFill/>
                </a:ln>
                <a:solidFill>
                  <a:srgbClr val="3A601B"/>
                </a:solidFill>
                <a:effectLst/>
                <a:uLnTx/>
                <a:uFillTx/>
                <a:latin typeface="Arial"/>
                <a:cs typeface="Arial"/>
                <a:sym typeface="Arial"/>
              </a:rPr>
            </a:b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sp>
        <p:nvSpPr>
          <p:cNvPr id="7" name="TextBox 6"/>
          <p:cNvSpPr txBox="1"/>
          <p:nvPr/>
        </p:nvSpPr>
        <p:spPr>
          <a:xfrm>
            <a:off x="803867" y="6334780"/>
            <a:ext cx="825384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5" name="Table 4"/>
          <p:cNvGraphicFramePr>
            <a:graphicFrameLocks noGrp="1"/>
          </p:cNvGraphicFramePr>
          <p:nvPr/>
        </p:nvGraphicFramePr>
        <p:xfrm>
          <a:off x="803867" y="1802741"/>
          <a:ext cx="8253847" cy="4088947"/>
        </p:xfrm>
        <a:graphic>
          <a:graphicData uri="http://schemas.openxmlformats.org/drawingml/2006/table">
            <a:tbl>
              <a:tblPr firstRow="1" firstCol="1" bandRow="1">
                <a:tableStyleId>{9D7B26C5-4107-4FEC-AEDC-1716B250A1EF}</a:tableStyleId>
              </a:tblPr>
              <a:tblGrid>
                <a:gridCol w="2088314">
                  <a:extLst>
                    <a:ext uri="{9D8B030D-6E8A-4147-A177-3AD203B41FA5}">
                      <a16:colId xmlns:a16="http://schemas.microsoft.com/office/drawing/2014/main" val="52121252"/>
                    </a:ext>
                  </a:extLst>
                </a:gridCol>
                <a:gridCol w="1477800">
                  <a:extLst>
                    <a:ext uri="{9D8B030D-6E8A-4147-A177-3AD203B41FA5}">
                      <a16:colId xmlns:a16="http://schemas.microsoft.com/office/drawing/2014/main" val="535956018"/>
                    </a:ext>
                  </a:extLst>
                </a:gridCol>
                <a:gridCol w="1641860">
                  <a:extLst>
                    <a:ext uri="{9D8B030D-6E8A-4147-A177-3AD203B41FA5}">
                      <a16:colId xmlns:a16="http://schemas.microsoft.com/office/drawing/2014/main" val="4002146638"/>
                    </a:ext>
                  </a:extLst>
                </a:gridCol>
                <a:gridCol w="1594135">
                  <a:extLst>
                    <a:ext uri="{9D8B030D-6E8A-4147-A177-3AD203B41FA5}">
                      <a16:colId xmlns:a16="http://schemas.microsoft.com/office/drawing/2014/main" val="1599938639"/>
                    </a:ext>
                  </a:extLst>
                </a:gridCol>
                <a:gridCol w="1451738">
                  <a:extLst>
                    <a:ext uri="{9D8B030D-6E8A-4147-A177-3AD203B41FA5}">
                      <a16:colId xmlns:a16="http://schemas.microsoft.com/office/drawing/2014/main" val="3209634379"/>
                    </a:ext>
                  </a:extLst>
                </a:gridCol>
              </a:tblGrid>
              <a:tr h="542878">
                <a:tc>
                  <a:txBody>
                    <a:bodyPr/>
                    <a:lstStyle/>
                    <a:p>
                      <a:pPr>
                        <a:lnSpc>
                          <a:spcPct val="115000"/>
                        </a:lnSpc>
                        <a:spcAft>
                          <a:spcPts val="0"/>
                        </a:spcAft>
                      </a:pPr>
                      <a:r>
                        <a:rPr lang="en-CA" sz="1000" dirty="0">
                          <a:effectLst/>
                        </a:rPr>
                        <a:t>Regions </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CanSIPS Sea-Ice Forecast Confidence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err="1">
                          <a:effectLst/>
                        </a:rPr>
                        <a:t>CanSIPS</a:t>
                      </a:r>
                      <a:r>
                        <a:rPr lang="en-CA" sz="1000" dirty="0">
                          <a:effectLst/>
                        </a:rPr>
                        <a:t> Sea-Ice Forecast</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Observed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err="1">
                          <a:effectLst/>
                        </a:rPr>
                        <a:t>CanSIPS</a:t>
                      </a:r>
                      <a:r>
                        <a:rPr lang="en-CA" sz="1000" dirty="0">
                          <a:effectLst/>
                        </a:rPr>
                        <a:t> Sea-Ice Forecast Accuracy </a:t>
                      </a:r>
                      <a:endParaRPr lang="en-CA" sz="1000" b="1" dirty="0">
                        <a:solidFill>
                          <a:schemeClr val="tx1"/>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895015678"/>
                  </a:ext>
                </a:extLst>
              </a:tr>
              <a:tr h="258225">
                <a:tc>
                  <a:txBody>
                    <a:bodyPr/>
                    <a:lstStyle/>
                    <a:p>
                      <a:pPr>
                        <a:lnSpc>
                          <a:spcPct val="115000"/>
                        </a:lnSpc>
                        <a:spcAft>
                          <a:spcPts val="0"/>
                        </a:spcAft>
                      </a:pPr>
                      <a:r>
                        <a:rPr lang="en-CA" sz="1000">
                          <a:effectLst/>
                        </a:rPr>
                        <a:t>Hudson Bay </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moderate to 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near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effectLst/>
                        </a:rPr>
                        <a:t>late freeze-up</a:t>
                      </a:r>
                      <a:endParaRPr lang="en-CA" sz="1100" dirty="0">
                        <a:solidFill>
                          <a:schemeClr val="tx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FF0000"/>
                          </a:solidFill>
                          <a:effectLst/>
                        </a:rPr>
                        <a:t>low</a:t>
                      </a:r>
                      <a:endParaRPr lang="en-CA" sz="1100" dirty="0">
                        <a:solidFill>
                          <a:srgbClr val="FF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88866421"/>
                  </a:ext>
                </a:extLst>
              </a:tr>
              <a:tr h="258225">
                <a:tc>
                  <a:txBody>
                    <a:bodyPr/>
                    <a:lstStyle/>
                    <a:p>
                      <a:pPr>
                        <a:lnSpc>
                          <a:spcPct val="115000"/>
                        </a:lnSpc>
                        <a:spcAft>
                          <a:spcPts val="0"/>
                        </a:spcAft>
                      </a:pPr>
                      <a:r>
                        <a:rPr lang="en-CA" sz="1000">
                          <a:effectLst/>
                        </a:rPr>
                        <a:t>Baffin Bay/Labrador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moderate to high</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 freeze-up</a:t>
                      </a:r>
                      <a:endParaRPr lang="en-CA" sz="1100" dirty="0">
                        <a:solidFill>
                          <a:schemeClr val="tx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773832254"/>
                  </a:ext>
                </a:extLst>
              </a:tr>
              <a:tr h="272168">
                <a:tc>
                  <a:txBody>
                    <a:bodyPr/>
                    <a:lstStyle/>
                    <a:p>
                      <a:pPr>
                        <a:lnSpc>
                          <a:spcPct val="115000"/>
                        </a:lnSpc>
                        <a:spcAft>
                          <a:spcPts val="0"/>
                        </a:spcAft>
                      </a:pPr>
                      <a:r>
                        <a:rPr lang="en-CA" sz="1000">
                          <a:effectLst/>
                        </a:rPr>
                        <a:t>Greenland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moderate </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effectLst/>
                        </a:rPr>
                        <a:t>near normal to early freeze-up</a:t>
                      </a:r>
                      <a:endParaRPr lang="en-CA" sz="1100" dirty="0">
                        <a:solidFill>
                          <a:srgbClr val="FF00FF"/>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FF0000"/>
                          </a:solidFill>
                          <a:effectLst/>
                        </a:rPr>
                        <a:t>low</a:t>
                      </a:r>
                      <a:endParaRPr lang="en-CA" sz="1100" dirty="0">
                        <a:solidFill>
                          <a:srgbClr val="FF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277170871"/>
                  </a:ext>
                </a:extLst>
              </a:tr>
              <a:tr h="442034">
                <a:tc>
                  <a:txBody>
                    <a:bodyPr/>
                    <a:lstStyle/>
                    <a:p>
                      <a:pPr>
                        <a:lnSpc>
                          <a:spcPct val="115000"/>
                        </a:lnSpc>
                        <a:spcAft>
                          <a:spcPts val="0"/>
                        </a:spcAft>
                      </a:pPr>
                      <a:r>
                        <a:rPr lang="en-CA" sz="1000" dirty="0">
                          <a:effectLst/>
                        </a:rPr>
                        <a:t>Barents Sea</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moderate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early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early freeze-up</a:t>
                      </a:r>
                      <a:endParaRPr lang="en-CA" sz="1100" dirty="0">
                        <a:solidFill>
                          <a:srgbClr val="FF00FF"/>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600183838"/>
                  </a:ext>
                </a:extLst>
              </a:tr>
              <a:tr h="393714">
                <a:tc>
                  <a:txBody>
                    <a:bodyPr/>
                    <a:lstStyle/>
                    <a:p>
                      <a:pPr>
                        <a:lnSpc>
                          <a:spcPct val="115000"/>
                        </a:lnSpc>
                        <a:spcAft>
                          <a:spcPts val="0"/>
                        </a:spcAft>
                      </a:pPr>
                      <a:r>
                        <a:rPr lang="en-CA" sz="1000" dirty="0">
                          <a:effectLst/>
                        </a:rPr>
                        <a:t>East Siberian/Laptev Seas</a:t>
                      </a:r>
                      <a:endParaRPr lang="en-CA" sz="1100" dirty="0">
                        <a:solidFill>
                          <a:srgbClr val="FFFF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moderate to high</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 freeze-up</a:t>
                      </a:r>
                      <a:endParaRPr lang="en-CA" sz="1100" dirty="0">
                        <a:solidFill>
                          <a:srgbClr val="FF00FF"/>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12216278"/>
                  </a:ext>
                </a:extLst>
              </a:tr>
              <a:tr h="393714">
                <a:tc>
                  <a:txBody>
                    <a:bodyPr/>
                    <a:lstStyle/>
                    <a:p>
                      <a:pPr>
                        <a:lnSpc>
                          <a:spcPct val="115000"/>
                        </a:lnSpc>
                        <a:spcAft>
                          <a:spcPts val="0"/>
                        </a:spcAft>
                      </a:pPr>
                      <a:r>
                        <a:rPr lang="en-CA" sz="1100" dirty="0">
                          <a:effectLst/>
                        </a:rPr>
                        <a:t>Kara Sea</a:t>
                      </a:r>
                      <a:endParaRPr lang="en-CA" sz="1100" dirty="0">
                        <a:solidFill>
                          <a:srgbClr val="FFFF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effectLst/>
                        </a:rPr>
                        <a:t>moderate</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effectLst/>
                        </a:rPr>
                        <a:t>lat</a:t>
                      </a:r>
                      <a:r>
                        <a:rPr lang="en-CA" sz="1100" baseline="0" dirty="0">
                          <a:effectLst/>
                        </a:rPr>
                        <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near</a:t>
                      </a:r>
                      <a:r>
                        <a:rPr lang="en-CA" sz="1100" baseline="0" dirty="0">
                          <a:effectLst/>
                        </a:rPr>
                        <a:t> normal freeze-up</a:t>
                      </a:r>
                      <a:endParaRPr lang="en-CA" sz="1100" dirty="0">
                        <a:solidFill>
                          <a:srgbClr val="FF00FF"/>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70C0"/>
                          </a:solidFill>
                          <a:effectLst/>
                        </a:rPr>
                        <a:t>moderate</a:t>
                      </a:r>
                      <a:endParaRPr lang="en-CA" sz="1100" dirty="0">
                        <a:solidFill>
                          <a:srgbClr val="0070C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620267892"/>
                  </a:ext>
                </a:extLst>
              </a:tr>
              <a:tr h="258225">
                <a:tc>
                  <a:txBody>
                    <a:bodyPr/>
                    <a:lstStyle/>
                    <a:p>
                      <a:pPr>
                        <a:lnSpc>
                          <a:spcPct val="115000"/>
                        </a:lnSpc>
                        <a:spcAft>
                          <a:spcPts val="0"/>
                        </a:spcAft>
                      </a:pPr>
                      <a:r>
                        <a:rPr lang="en-CA" sz="1000" dirty="0">
                          <a:effectLst/>
                        </a:rPr>
                        <a:t>Chukchi Sea</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 freeze-up</a:t>
                      </a:r>
                      <a:endParaRPr lang="en-CA" sz="1100" dirty="0">
                        <a:solidFill>
                          <a:sysClr val="windowText" lastClr="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222890568"/>
                  </a:ext>
                </a:extLst>
              </a:tr>
              <a:tr h="258225">
                <a:tc>
                  <a:txBody>
                    <a:bodyPr/>
                    <a:lstStyle/>
                    <a:p>
                      <a:pPr>
                        <a:lnSpc>
                          <a:spcPct val="115000"/>
                        </a:lnSpc>
                        <a:spcAft>
                          <a:spcPts val="0"/>
                        </a:spcAft>
                      </a:pPr>
                      <a:r>
                        <a:rPr lang="en-CA" sz="1000">
                          <a:effectLst/>
                        </a:rPr>
                        <a:t>Beaufort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high</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 freeze-up</a:t>
                      </a:r>
                      <a:endParaRPr lang="en-CA" sz="1100" dirty="0">
                        <a:solidFill>
                          <a:schemeClr val="tx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755752830"/>
                  </a:ext>
                </a:extLst>
              </a:tr>
              <a:tr h="258225">
                <a:tc>
                  <a:txBody>
                    <a:bodyPr/>
                    <a:lstStyle/>
                    <a:p>
                      <a:pPr>
                        <a:lnSpc>
                          <a:spcPct val="115000"/>
                        </a:lnSpc>
                        <a:spcAft>
                          <a:spcPts val="0"/>
                        </a:spcAft>
                      </a:pPr>
                      <a:r>
                        <a:rPr lang="en-CA" sz="1000">
                          <a:effectLst/>
                        </a:rPr>
                        <a:t>Sea of Okhotsk</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a:effectLst/>
                        </a:rPr>
                        <a:t>low</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 freeze-up</a:t>
                      </a:r>
                      <a:endParaRPr lang="en-CA" sz="1100" dirty="0">
                        <a:solidFill>
                          <a:srgbClr val="FF00FF"/>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60434320"/>
                  </a:ext>
                </a:extLst>
              </a:tr>
              <a:tr h="258225">
                <a:tc>
                  <a:txBody>
                    <a:bodyPr/>
                    <a:lstStyle/>
                    <a:p>
                      <a:pPr>
                        <a:lnSpc>
                          <a:spcPct val="115000"/>
                        </a:lnSpc>
                        <a:spcAft>
                          <a:spcPts val="0"/>
                        </a:spcAft>
                      </a:pPr>
                      <a:r>
                        <a:rPr lang="en-CA" sz="1000">
                          <a:effectLst/>
                        </a:rPr>
                        <a:t>Bering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low</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000" dirty="0">
                          <a:effectLst/>
                        </a:rPr>
                        <a:t>late freeze-up</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100" dirty="0">
                          <a:effectLst/>
                        </a:rPr>
                        <a:t>late</a:t>
                      </a:r>
                      <a:r>
                        <a:rPr lang="en-CA" sz="1100" baseline="0" dirty="0">
                          <a:effectLst/>
                        </a:rPr>
                        <a:t> freeze-up</a:t>
                      </a:r>
                      <a:endParaRPr lang="en-CA" sz="1100" dirty="0">
                        <a:solidFill>
                          <a:sysClr val="windowText" lastClr="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CA" sz="1100" dirty="0">
                          <a:solidFill>
                            <a:srgbClr val="00B050"/>
                          </a:solidFill>
                          <a:effectLst/>
                        </a:rPr>
                        <a:t>high</a:t>
                      </a:r>
                      <a:endParaRPr lang="en-CA" sz="1100" dirty="0">
                        <a:solidFill>
                          <a:srgbClr val="00B05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823086340"/>
                  </a:ext>
                </a:extLst>
              </a:tr>
            </a:tbl>
          </a:graphicData>
        </a:graphic>
      </p:graphicFrame>
      <p:pic>
        <p:nvPicPr>
          <p:cNvPr id="9" name="Picture 2"/>
          <p:cNvPicPr>
            <a:picLocks noChangeAspect="1"/>
          </p:cNvPicPr>
          <p:nvPr/>
        </p:nvPicPr>
        <p:blipFill>
          <a:blip r:embed="rId3">
            <a:extLst>
              <a:ext uri="{28A0092B-C50C-407E-A947-70E740481C1C}">
                <a14:useLocalDpi xmlns:a14="http://schemas.microsoft.com/office/drawing/2010/main" val="0"/>
              </a:ext>
            </a:extLst>
          </a:blip>
          <a:srcRect t="5959"/>
          <a:stretch>
            <a:fillRect/>
          </a:stretch>
        </p:blipFill>
        <p:spPr bwMode="auto">
          <a:xfrm>
            <a:off x="4008474" y="3771258"/>
            <a:ext cx="5135526" cy="30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8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Title 4"/>
          <p:cNvSpPr>
            <a:spLocks noGrp="1"/>
          </p:cNvSpPr>
          <p:nvPr>
            <p:ph type="title" idx="4294967295"/>
          </p:nvPr>
        </p:nvSpPr>
        <p:spPr>
          <a:xfrm>
            <a:off x="12616" y="29130"/>
            <a:ext cx="5182382" cy="2310033"/>
          </a:xfrm>
          <a:solidFill>
            <a:schemeClr val="bg1"/>
          </a:solidFill>
          <a:ln>
            <a:solidFill>
              <a:schemeClr val="bg1"/>
            </a:solidFill>
          </a:ln>
        </p:spPr>
        <p:txBody>
          <a:bodyPr/>
          <a:lstStyle/>
          <a:p>
            <a:pPr algn="ctr"/>
            <a:br>
              <a:rPr lang="en-US" sz="2800" dirty="0"/>
            </a:br>
            <a:br>
              <a:rPr lang="en-US" sz="2800" dirty="0"/>
            </a:br>
            <a:r>
              <a:rPr lang="en-US" sz="2800" dirty="0"/>
              <a:t>B. </a:t>
            </a:r>
            <a:r>
              <a:rPr lang="en-US" sz="2800" dirty="0" err="1"/>
              <a:t>ArcRCC</a:t>
            </a:r>
            <a:r>
              <a:rPr lang="en-US" sz="2800" dirty="0"/>
              <a:t> Sea-Ice Extent Outlook Winter </a:t>
            </a:r>
            <a:r>
              <a:rPr lang="en-US" sz="2800" dirty="0">
                <a:solidFill>
                  <a:srgbClr val="3B611C"/>
                </a:solidFill>
              </a:rPr>
              <a:t>2020</a:t>
            </a:r>
            <a:br>
              <a:rPr lang="en-US" sz="2800" dirty="0"/>
            </a:br>
            <a:r>
              <a:rPr lang="en-US" sz="2000" dirty="0"/>
              <a:t>Actual vs. Outlook</a:t>
            </a:r>
            <a:br>
              <a:rPr lang="en-US" sz="2000" dirty="0"/>
            </a:br>
            <a:r>
              <a:rPr lang="en-US" sz="2000" dirty="0"/>
              <a:t>Maximum = March (Winter)</a:t>
            </a:r>
            <a:br>
              <a:rPr lang="en-US" sz="2000" dirty="0"/>
            </a:br>
            <a:br>
              <a:rPr lang="en-US" sz="2000" dirty="0"/>
            </a:br>
            <a:br>
              <a:rPr lang="en-US" sz="2000" dirty="0"/>
            </a:br>
            <a:br>
              <a:rPr lang="en-US" sz="2000" dirty="0"/>
            </a:br>
            <a:endParaRPr lang="en-US" sz="2000" dirty="0"/>
          </a:p>
        </p:txBody>
      </p:sp>
      <p:pic>
        <p:nvPicPr>
          <p:cNvPr id="12" name="image15.png"/>
          <p:cNvPicPr/>
          <p:nvPr/>
        </p:nvPicPr>
        <p:blipFill>
          <a:blip r:embed="rId3">
            <a:extLst>
              <a:ext uri="{28A0092B-C50C-407E-A947-70E740481C1C}">
                <a14:useLocalDpi xmlns:a14="http://schemas.microsoft.com/office/drawing/2010/main" val="0"/>
              </a:ext>
            </a:extLst>
          </a:blip>
          <a:stretch>
            <a:fillRect/>
          </a:stretch>
        </p:blipFill>
        <p:spPr>
          <a:xfrm>
            <a:off x="5194998" y="0"/>
            <a:ext cx="3949002" cy="3928905"/>
          </a:xfrm>
          <a:prstGeom prst="rect">
            <a:avLst/>
          </a:prstGeom>
          <a:ln/>
        </p:spPr>
      </p:pic>
      <p:graphicFrame>
        <p:nvGraphicFramePr>
          <p:cNvPr id="3" name="Table 2"/>
          <p:cNvGraphicFramePr>
            <a:graphicFrameLocks noGrp="1"/>
          </p:cNvGraphicFramePr>
          <p:nvPr/>
        </p:nvGraphicFramePr>
        <p:xfrm>
          <a:off x="1140487" y="4037974"/>
          <a:ext cx="6953460" cy="2602672"/>
        </p:xfrm>
        <a:graphic>
          <a:graphicData uri="http://schemas.openxmlformats.org/drawingml/2006/table">
            <a:tbl>
              <a:tblPr firstRow="1" firstCol="1" bandRow="1"/>
              <a:tblGrid>
                <a:gridCol w="1349412">
                  <a:extLst>
                    <a:ext uri="{9D8B030D-6E8A-4147-A177-3AD203B41FA5}">
                      <a16:colId xmlns:a16="http://schemas.microsoft.com/office/drawing/2014/main" val="2078703814"/>
                    </a:ext>
                  </a:extLst>
                </a:gridCol>
                <a:gridCol w="1258135">
                  <a:extLst>
                    <a:ext uri="{9D8B030D-6E8A-4147-A177-3AD203B41FA5}">
                      <a16:colId xmlns:a16="http://schemas.microsoft.com/office/drawing/2014/main" val="3701415367"/>
                    </a:ext>
                  </a:extLst>
                </a:gridCol>
                <a:gridCol w="1448865">
                  <a:extLst>
                    <a:ext uri="{9D8B030D-6E8A-4147-A177-3AD203B41FA5}">
                      <a16:colId xmlns:a16="http://schemas.microsoft.com/office/drawing/2014/main" val="339217654"/>
                    </a:ext>
                  </a:extLst>
                </a:gridCol>
                <a:gridCol w="1448865">
                  <a:extLst>
                    <a:ext uri="{9D8B030D-6E8A-4147-A177-3AD203B41FA5}">
                      <a16:colId xmlns:a16="http://schemas.microsoft.com/office/drawing/2014/main" val="4227858851"/>
                    </a:ext>
                  </a:extLst>
                </a:gridCol>
                <a:gridCol w="1448183">
                  <a:extLst>
                    <a:ext uri="{9D8B030D-6E8A-4147-A177-3AD203B41FA5}">
                      <a16:colId xmlns:a16="http://schemas.microsoft.com/office/drawing/2014/main" val="594945259"/>
                    </a:ext>
                  </a:extLst>
                </a:gridCol>
              </a:tblGrid>
              <a:tr h="703384">
                <a:tc>
                  <a:txBody>
                    <a:bodyPr/>
                    <a:lstStyle/>
                    <a:p>
                      <a:pPr indent="18415">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Regions </a:t>
                      </a:r>
                      <a:endParaRPr lang="en-CA" sz="11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CanSIPS Sea-Ice Forecast Confidence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b="1" dirty="0" err="1">
                          <a:solidFill>
                            <a:srgbClr val="000000"/>
                          </a:solidFill>
                          <a:effectLst/>
                          <a:latin typeface="Arial" panose="020B0604020202020204" pitchFamily="34" charset="0"/>
                          <a:ea typeface="Arial" panose="020B0604020202020204" pitchFamily="34" charset="0"/>
                        </a:rPr>
                        <a:t>CanSIPS</a:t>
                      </a:r>
                      <a:r>
                        <a:rPr lang="en-CA" sz="1000" b="1" dirty="0">
                          <a:solidFill>
                            <a:srgbClr val="000000"/>
                          </a:solidFill>
                          <a:effectLst/>
                          <a:latin typeface="Arial" panose="020B0604020202020204" pitchFamily="34" charset="0"/>
                          <a:ea typeface="Arial" panose="020B0604020202020204" pitchFamily="34" charset="0"/>
                        </a:rPr>
                        <a:t> Sea-Ice Forecast (2009-2017 climate</a:t>
                      </a:r>
                      <a:r>
                        <a:rPr lang="en-CA" sz="1000" b="1" baseline="0" dirty="0">
                          <a:solidFill>
                            <a:srgbClr val="000000"/>
                          </a:solidFill>
                          <a:effectLst/>
                          <a:latin typeface="Arial" panose="020B0604020202020204" pitchFamily="34" charset="0"/>
                          <a:ea typeface="Arial" panose="020B0604020202020204" pitchFamily="34" charset="0"/>
                        </a:rPr>
                        <a:t>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b="1" dirty="0">
                          <a:solidFill>
                            <a:srgbClr val="000000"/>
                          </a:solidFill>
                          <a:effectLst/>
                          <a:latin typeface="Arial" panose="020B0604020202020204" pitchFamily="34" charset="0"/>
                          <a:ea typeface="Arial" panose="020B0604020202020204" pitchFamily="34" charset="0"/>
                        </a:rPr>
                        <a:t>Observed Ice Extent (2009-2017 climate</a:t>
                      </a:r>
                      <a:r>
                        <a:rPr lang="en-CA" sz="1000" b="1" baseline="0" dirty="0">
                          <a:solidFill>
                            <a:srgbClr val="000000"/>
                          </a:solidFill>
                          <a:effectLst/>
                          <a:latin typeface="Arial" panose="020B0604020202020204" pitchFamily="34" charset="0"/>
                          <a:ea typeface="Arial" panose="020B0604020202020204" pitchFamily="34" charset="0"/>
                        </a:rPr>
                        <a:t>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b="1" dirty="0" err="1">
                          <a:solidFill>
                            <a:schemeClr val="tx1"/>
                          </a:solidFill>
                          <a:effectLst/>
                          <a:latin typeface="Arial" panose="020B0604020202020204" pitchFamily="34" charset="0"/>
                          <a:ea typeface="Arial" panose="020B0604020202020204" pitchFamily="34" charset="0"/>
                        </a:rPr>
                        <a:t>CanSIPS</a:t>
                      </a:r>
                      <a:r>
                        <a:rPr lang="en-CA" sz="1000" b="1" dirty="0">
                          <a:solidFill>
                            <a:schemeClr val="tx1"/>
                          </a:solidFill>
                          <a:effectLst/>
                          <a:latin typeface="Arial" panose="020B0604020202020204" pitchFamily="34" charset="0"/>
                          <a:ea typeface="Arial" panose="020B0604020202020204" pitchFamily="34" charset="0"/>
                        </a:rPr>
                        <a:t> Sea-Ice Forecast Accuracy </a:t>
                      </a:r>
                    </a:p>
                    <a:p>
                      <a:pPr>
                        <a:lnSpc>
                          <a:spcPct val="115000"/>
                        </a:lnSpc>
                        <a:spcAft>
                          <a:spcPts val="0"/>
                        </a:spcAft>
                      </a:pPr>
                      <a:endParaRPr lang="en-CA" sz="1100" dirty="0">
                        <a:solidFill>
                          <a:schemeClr val="tx1"/>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4339786"/>
                  </a:ext>
                </a:extLst>
              </a:tr>
              <a:tr h="177800">
                <a:tc>
                  <a:txBody>
                    <a:bodyPr/>
                    <a:lstStyle/>
                    <a:p>
                      <a:pPr>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Bering Strait</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low</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below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dirty="0">
                          <a:solidFill>
                            <a:schemeClr val="tx1"/>
                          </a:solidFill>
                          <a:effectLst/>
                          <a:latin typeface="Arial" panose="020B0604020202020204" pitchFamily="34" charset="0"/>
                          <a:ea typeface="Arial" panose="020B0604020202020204" pitchFamily="34" charset="0"/>
                        </a:rPr>
                        <a:t> low</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2913432"/>
                  </a:ext>
                </a:extLst>
              </a:tr>
              <a:tr h="177800">
                <a:tc>
                  <a:txBody>
                    <a:bodyPr/>
                    <a:lstStyle/>
                    <a:p>
                      <a:pPr>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Sea of Okhotsk</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low </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below to near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dirty="0">
                          <a:solidFill>
                            <a:schemeClr val="tx1"/>
                          </a:solidFill>
                          <a:effectLst/>
                          <a:latin typeface="Arial" panose="020B0604020202020204" pitchFamily="34" charset="0"/>
                          <a:ea typeface="Arial" panose="020B0604020202020204" pitchFamily="34" charset="0"/>
                        </a:rPr>
                        <a:t>below to near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 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0004905"/>
                  </a:ext>
                </a:extLst>
              </a:tr>
              <a:tr h="177800">
                <a:tc>
                  <a:txBody>
                    <a:bodyPr/>
                    <a:lstStyle/>
                    <a:p>
                      <a:pPr>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Barents Sea</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low </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near normal</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 low</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82470919"/>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Greenland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high</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near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dirty="0">
                          <a:solidFill>
                            <a:schemeClr val="tx1"/>
                          </a:solidFill>
                          <a:effectLst/>
                          <a:latin typeface="Arial" panose="020B0604020202020204" pitchFamily="34" charset="0"/>
                          <a:ea typeface="Arial" panose="020B0604020202020204" pitchFamily="34" charset="0"/>
                        </a:rPr>
                        <a:t>below to near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 moderate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1271588"/>
                  </a:ext>
                </a:extLst>
              </a:tr>
              <a:tr h="177800">
                <a:tc>
                  <a:txBody>
                    <a:bodyPr/>
                    <a:lstStyle/>
                    <a:p>
                      <a:pPr>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Gulf of St. Lawrence</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low</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below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dirty="0">
                          <a:solidFill>
                            <a:schemeClr val="tx1"/>
                          </a:solidFill>
                          <a:effectLst/>
                          <a:latin typeface="Arial" panose="020B0604020202020204" pitchFamily="34" charset="0"/>
                          <a:ea typeface="Arial" panose="020B0604020202020204" pitchFamily="34" charset="0"/>
                        </a:rPr>
                        <a:t>below to near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 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2721164"/>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Labrador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moderate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rgbClr val="000000"/>
                          </a:solidFill>
                          <a:effectLst/>
                          <a:latin typeface="Arial" panose="020B0604020202020204" pitchFamily="34" charset="0"/>
                          <a:ea typeface="Arial" panose="020B0604020202020204" pitchFamily="34" charset="0"/>
                        </a:rPr>
                        <a:t>below normal</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CA" sz="1000" dirty="0">
                          <a:solidFill>
                            <a:schemeClr val="tx1"/>
                          </a:solidFill>
                          <a:effectLst/>
                          <a:latin typeface="Arial" panose="020B0604020202020204" pitchFamily="34" charset="0"/>
                          <a:ea typeface="Arial" panose="020B0604020202020204" pitchFamily="34" charset="0"/>
                        </a:rPr>
                        <a:t>below to near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dirty="0">
                          <a:solidFill>
                            <a:schemeClr val="tx1"/>
                          </a:solidFill>
                          <a:effectLst/>
                          <a:latin typeface="Arial" panose="020B0604020202020204" pitchFamily="34" charset="0"/>
                          <a:ea typeface="Arial" panose="020B0604020202020204" pitchFamily="34" charset="0"/>
                        </a:rPr>
                        <a:t> moderate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2504827"/>
                  </a:ext>
                </a:extLst>
              </a:tr>
            </a:tbl>
          </a:graphicData>
        </a:graphic>
      </p:graphicFrame>
      <p:sp>
        <p:nvSpPr>
          <p:cNvPr id="6" name="TextBox 5"/>
          <p:cNvSpPr txBox="1"/>
          <p:nvPr/>
        </p:nvSpPr>
        <p:spPr>
          <a:xfrm>
            <a:off x="826479" y="1861505"/>
            <a:ext cx="4368520" cy="2031325"/>
          </a:xfrm>
          <a:prstGeom prst="rect">
            <a:avLst/>
          </a:prstGeom>
          <a:solidFill>
            <a:schemeClr val="bg1"/>
          </a:solidFill>
          <a:ln>
            <a:noFill/>
          </a:ln>
        </p:spPr>
        <p:txBody>
          <a:bodyPr wrap="square" rtlCol="0">
            <a:spAutoFit/>
          </a:bodyPr>
          <a:lstStyle/>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Arial"/>
                <a:cs typeface="Arial"/>
                <a:sym typeface="Arial"/>
              </a:rPr>
              <a:t>Forecast Categories</a:t>
            </a:r>
            <a:r>
              <a:rPr kumimoji="0" lang="en-US" sz="1400" b="1" i="0" u="none" strike="noStrike" kern="0" cap="none" spc="0" normalizeH="0" baseline="0" noProof="0" dirty="0">
                <a:ln>
                  <a:noFill/>
                </a:ln>
                <a:solidFill>
                  <a:srgbClr val="000000"/>
                </a:solidFill>
                <a:effectLst/>
                <a:uLnTx/>
                <a:uFillTx/>
                <a:latin typeface="Arial"/>
                <a:cs typeface="Arial"/>
                <a:sym typeface="Arial"/>
              </a:rPr>
              <a:t>:</a:t>
            </a:r>
          </a:p>
          <a:p>
            <a:pPr marL="376237"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Above normal ice extent </a:t>
            </a:r>
          </a:p>
          <a:p>
            <a:pPr marL="376237"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Near normal ice extent</a:t>
            </a:r>
          </a:p>
          <a:p>
            <a:pPr marL="376237"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Below normal ice extent </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sng" strike="noStrike" kern="0" cap="none" spc="0" normalizeH="0" baseline="0" noProof="0" dirty="0">
              <a:ln>
                <a:noFill/>
              </a:ln>
              <a:solidFill>
                <a:srgbClr val="000000"/>
              </a:solidFill>
              <a:effectLst/>
              <a:uLnTx/>
              <a:uFillTx/>
              <a:latin typeface="Arial"/>
              <a:cs typeface="Arial"/>
              <a:sym typeface="Arial"/>
            </a:endParaRP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Arial"/>
                <a:cs typeface="Arial"/>
                <a:sym typeface="Arial"/>
              </a:rPr>
              <a:t>Outlook Confidence Categories</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low agreement between the models</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moderate agreement between models</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high agreement between models</a:t>
            </a:r>
          </a:p>
        </p:txBody>
      </p:sp>
    </p:spTree>
    <p:extLst>
      <p:ext uri="{BB962C8B-B14F-4D97-AF65-F5344CB8AC3E}">
        <p14:creationId xmlns:p14="http://schemas.microsoft.com/office/powerpoint/2010/main" val="1005134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4560" y="6134986"/>
            <a:ext cx="8219440"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itle 1"/>
          <p:cNvSpPr>
            <a:spLocks noGrp="1"/>
          </p:cNvSpPr>
          <p:nvPr>
            <p:ph type="body" idx="4294967295"/>
          </p:nvPr>
        </p:nvSpPr>
        <p:spPr>
          <a:xfrm>
            <a:off x="847830" y="332696"/>
            <a:ext cx="8296170" cy="3951287"/>
          </a:xfrm>
          <a:solidFill>
            <a:schemeClr val="bg1"/>
          </a:solidFill>
        </p:spPr>
        <p:txBody>
          <a:bodyPr/>
          <a:lstStyle/>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lgn="ctr">
              <a:buNone/>
            </a:pPr>
            <a:r>
              <a:rPr lang="en-US" sz="3200" b="1" dirty="0" err="1"/>
              <a:t>ArcRCC</a:t>
            </a:r>
            <a:r>
              <a:rPr lang="en-US" sz="3200" b="1" dirty="0"/>
              <a:t> Sea-Ice Outlook</a:t>
            </a:r>
          </a:p>
          <a:p>
            <a:pPr marL="45720" indent="0" algn="ctr">
              <a:buNone/>
            </a:pPr>
            <a:r>
              <a:rPr lang="en-US" sz="3200" b="1" dirty="0">
                <a:solidFill>
                  <a:schemeClr val="tx1"/>
                </a:solidFill>
              </a:rPr>
              <a:t>Summer </a:t>
            </a:r>
            <a:r>
              <a:rPr lang="en-US" sz="3200" b="1" dirty="0">
                <a:solidFill>
                  <a:srgbClr val="3B611C"/>
                </a:solidFill>
              </a:rPr>
              <a:t>2020</a:t>
            </a:r>
          </a:p>
        </p:txBody>
      </p:sp>
    </p:spTree>
    <p:extLst>
      <p:ext uri="{BB962C8B-B14F-4D97-AF65-F5344CB8AC3E}">
        <p14:creationId xmlns:p14="http://schemas.microsoft.com/office/powerpoint/2010/main" val="62096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p:cNvPicPr preferRelativeResize="0"/>
          <p:nvPr/>
        </p:nvPicPr>
        <p:blipFill rotWithShape="1">
          <a:blip r:embed="rId3">
            <a:alphaModFix/>
          </a:blip>
          <a:srcRect/>
          <a:stretch/>
        </p:blipFill>
        <p:spPr>
          <a:xfrm>
            <a:off x="76200" y="1263400"/>
            <a:ext cx="5635150" cy="5512646"/>
          </a:xfrm>
          <a:prstGeom prst="rect">
            <a:avLst/>
          </a:prstGeom>
          <a:noFill/>
          <a:ln>
            <a:noFill/>
          </a:ln>
        </p:spPr>
      </p:pic>
      <p:sp>
        <p:nvSpPr>
          <p:cNvPr id="100" name="Google Shape;100;p15"/>
          <p:cNvSpPr/>
          <p:nvPr/>
        </p:nvSpPr>
        <p:spPr>
          <a:xfrm rot="2465535">
            <a:off x="2207421" y="2930273"/>
            <a:ext cx="759501" cy="1796704"/>
          </a:xfrm>
          <a:prstGeom prst="ellipse">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15"/>
          <p:cNvSpPr/>
          <p:nvPr/>
        </p:nvSpPr>
        <p:spPr>
          <a:xfrm rot="2470786">
            <a:off x="1229097" y="2504913"/>
            <a:ext cx="1050691" cy="1639818"/>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15"/>
          <p:cNvSpPr/>
          <p:nvPr/>
        </p:nvSpPr>
        <p:spPr>
          <a:xfrm rot="1768884">
            <a:off x="2086691" y="4903735"/>
            <a:ext cx="590684" cy="1387329"/>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15"/>
          <p:cNvSpPr/>
          <p:nvPr/>
        </p:nvSpPr>
        <p:spPr>
          <a:xfrm rot="1768258">
            <a:off x="1191178" y="5161073"/>
            <a:ext cx="661609" cy="1110853"/>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15"/>
          <p:cNvSpPr/>
          <p:nvPr/>
        </p:nvSpPr>
        <p:spPr>
          <a:xfrm rot="194598">
            <a:off x="3296473" y="3554865"/>
            <a:ext cx="721155" cy="1274070"/>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05;p15"/>
          <p:cNvSpPr/>
          <p:nvPr/>
        </p:nvSpPr>
        <p:spPr>
          <a:xfrm>
            <a:off x="3148587" y="1896906"/>
            <a:ext cx="428059" cy="267009"/>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06;p15"/>
          <p:cNvSpPr/>
          <p:nvPr/>
        </p:nvSpPr>
        <p:spPr>
          <a:xfrm>
            <a:off x="3148588" y="2273554"/>
            <a:ext cx="428059" cy="251778"/>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5"/>
          <p:cNvSpPr txBox="1"/>
          <p:nvPr/>
        </p:nvSpPr>
        <p:spPr>
          <a:xfrm>
            <a:off x="3601850" y="1778100"/>
            <a:ext cx="4136700" cy="411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en" sz="2000" b="0" i="0" u="none" strike="noStrike" kern="0" cap="none" spc="0" normalizeH="0" baseline="0" noProof="0" dirty="0">
                <a:ln>
                  <a:noFill/>
                </a:ln>
                <a:solidFill>
                  <a:srgbClr val="000000"/>
                </a:solidFill>
                <a:effectLst/>
                <a:uLnTx/>
                <a:uFillTx/>
                <a:latin typeface="Calibri"/>
                <a:ea typeface="Calibri"/>
                <a:cs typeface="Calibri"/>
                <a:sym typeface="Calibri"/>
              </a:rPr>
              <a:t>Lower trust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8" name="Google Shape;108;p15"/>
          <p:cNvSpPr txBox="1"/>
          <p:nvPr/>
        </p:nvSpPr>
        <p:spPr>
          <a:xfrm>
            <a:off x="3601850" y="2149212"/>
            <a:ext cx="4136700" cy="411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en" sz="2000" b="0" i="0" u="none" strike="noStrike" kern="0" cap="none" spc="0" normalizeH="0" baseline="0" noProof="0" dirty="0">
                <a:ln>
                  <a:noFill/>
                </a:ln>
                <a:solidFill>
                  <a:srgbClr val="000000"/>
                </a:solidFill>
                <a:effectLst/>
                <a:uLnTx/>
                <a:uFillTx/>
                <a:latin typeface="Calibri"/>
                <a:ea typeface="Calibri"/>
                <a:cs typeface="Calibri"/>
                <a:sym typeface="Calibri"/>
              </a:rPr>
              <a:t>Higher trust</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9" name="Google Shape;109;p15"/>
          <p:cNvSpPr/>
          <p:nvPr/>
        </p:nvSpPr>
        <p:spPr>
          <a:xfrm rot="752465">
            <a:off x="3256712" y="4941153"/>
            <a:ext cx="303952" cy="1029292"/>
          </a:xfrm>
          <a:prstGeom prst="ellipse">
            <a:avLst/>
          </a:prstGeom>
          <a:no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0" name="Google Shape;110;p15"/>
          <p:cNvPicPr preferRelativeResize="0"/>
          <p:nvPr/>
        </p:nvPicPr>
        <p:blipFill>
          <a:blip r:embed="rId4">
            <a:alphaModFix/>
          </a:blip>
          <a:stretch>
            <a:fillRect/>
          </a:stretch>
        </p:blipFill>
        <p:spPr>
          <a:xfrm>
            <a:off x="5946700" y="217725"/>
            <a:ext cx="2656130" cy="6640275"/>
          </a:xfrm>
          <a:prstGeom prst="rect">
            <a:avLst/>
          </a:prstGeom>
          <a:noFill/>
          <a:ln>
            <a:noFill/>
          </a:ln>
        </p:spPr>
      </p:pic>
      <p:sp>
        <p:nvSpPr>
          <p:cNvPr id="15" name="Google Shape;92;p14"/>
          <p:cNvSpPr txBox="1"/>
          <p:nvPr/>
        </p:nvSpPr>
        <p:spPr>
          <a:xfrm>
            <a:off x="5819" y="59062"/>
            <a:ext cx="6510380" cy="9541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3B611C"/>
                </a:solidFill>
                <a:effectLst/>
                <a:uLnTx/>
                <a:uFillTx/>
                <a:latin typeface="Arial"/>
                <a:ea typeface="Arial"/>
                <a:cs typeface="Arial"/>
                <a:sym typeface="Arial"/>
              </a:rPr>
              <a:t>C. ECCC Ice-Free Date Probability Forecast Summer 2020 </a:t>
            </a:r>
            <a:r>
              <a:rPr kumimoji="0" lang="en" sz="2000" b="1" i="0" u="none" strike="noStrike" kern="0" cap="none" spc="0" normalizeH="0" baseline="0" noProof="0" dirty="0">
                <a:ln>
                  <a:noFill/>
                </a:ln>
                <a:solidFill>
                  <a:srgbClr val="3B611C"/>
                </a:solidFill>
                <a:effectLst/>
                <a:uLnTx/>
                <a:uFillTx/>
                <a:latin typeface="Arial"/>
                <a:ea typeface="Arial"/>
                <a:cs typeface="Arial"/>
                <a:sym typeface="Arial"/>
              </a:rPr>
              <a:t>(Experimental)</a:t>
            </a:r>
            <a:endParaRPr kumimoji="0" sz="2000" b="1" i="0" u="none" strike="noStrike" kern="0" cap="none" spc="0" normalizeH="0" baseline="0" noProof="0" dirty="0">
              <a:ln>
                <a:noFill/>
              </a:ln>
              <a:solidFill>
                <a:srgbClr val="3B611C"/>
              </a:solidFill>
              <a:effectLst/>
              <a:uLnTx/>
              <a:uFillTx/>
              <a:latin typeface="Arial"/>
              <a:ea typeface="Arial"/>
              <a:cs typeface="Arial"/>
              <a:sym typeface="Arial"/>
            </a:endParaRPr>
          </a:p>
        </p:txBody>
      </p:sp>
    </p:spTree>
    <p:extLst>
      <p:ext uri="{BB962C8B-B14F-4D97-AF65-F5344CB8AC3E}">
        <p14:creationId xmlns:p14="http://schemas.microsoft.com/office/powerpoint/2010/main" val="60472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1687" y="15215"/>
            <a:ext cx="4286132" cy="1366865"/>
          </a:xfrm>
          <a:solidFill>
            <a:schemeClr val="bg1"/>
          </a:solidFill>
        </p:spPr>
        <p:txBody>
          <a:bodyPr anchor="t"/>
          <a:lstStyle/>
          <a:p>
            <a:r>
              <a:rPr lang="en-US" sz="2800" dirty="0"/>
              <a:t>C.  </a:t>
            </a:r>
            <a:r>
              <a:rPr lang="en-US" sz="2800" dirty="0" err="1"/>
              <a:t>ArcRCC</a:t>
            </a:r>
            <a:r>
              <a:rPr lang="en-US" sz="2800" dirty="0"/>
              <a:t> Sea-Ice Break-up Outlook </a:t>
            </a:r>
            <a:r>
              <a:rPr lang="en-US" sz="2800" dirty="0">
                <a:solidFill>
                  <a:srgbClr val="3B611C"/>
                </a:solidFill>
              </a:rPr>
              <a:t>2020</a:t>
            </a:r>
          </a:p>
        </p:txBody>
      </p:sp>
      <p:sp>
        <p:nvSpPr>
          <p:cNvPr id="3" name="Rectangle 2"/>
          <p:cNvSpPr/>
          <p:nvPr/>
        </p:nvSpPr>
        <p:spPr>
          <a:xfrm>
            <a:off x="277" y="5995686"/>
            <a:ext cx="9143723" cy="862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1" name="TextBox 20"/>
          <p:cNvSpPr txBox="1"/>
          <p:nvPr/>
        </p:nvSpPr>
        <p:spPr>
          <a:xfrm>
            <a:off x="1" y="6334780"/>
            <a:ext cx="905771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TextBox 21"/>
          <p:cNvSpPr txBox="1"/>
          <p:nvPr/>
        </p:nvSpPr>
        <p:spPr>
          <a:xfrm>
            <a:off x="4141188" y="78970"/>
            <a:ext cx="4916527" cy="181588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What is Normal break-up?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CA" sz="1400" b="0" i="0" u="none" strike="noStrike" kern="0" cap="none" spc="0" normalizeH="0" baseline="0" noProof="0" dirty="0">
                <a:ln>
                  <a:noFill/>
                </a:ln>
                <a:solidFill>
                  <a:srgbClr val="000000"/>
                </a:solidFill>
                <a:effectLst/>
                <a:uLnTx/>
                <a:uFillTx/>
                <a:latin typeface="Arial"/>
                <a:cs typeface="Arial"/>
                <a:sym typeface="Arial"/>
              </a:rPr>
              <a:t>The date when the ice concentration goes above 50%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based on climatological period (2009-2017)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sng"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000000"/>
                </a:solidFill>
                <a:effectLst/>
                <a:uLnTx/>
                <a:uFillTx/>
                <a:latin typeface="Arial"/>
                <a:cs typeface="Arial"/>
                <a:sym typeface="Arial"/>
              </a:rPr>
              <a:t>Break-Up Categories</a:t>
            </a:r>
            <a:r>
              <a:rPr kumimoji="0" lang="en-US" sz="1400" b="1"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Late break-up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Near normal break-up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Early break-up</a:t>
            </a:r>
          </a:p>
        </p:txBody>
      </p:sp>
      <p:graphicFrame>
        <p:nvGraphicFramePr>
          <p:cNvPr id="23" name="Table 22"/>
          <p:cNvGraphicFramePr>
            <a:graphicFrameLocks noGrp="1"/>
          </p:cNvGraphicFramePr>
          <p:nvPr/>
        </p:nvGraphicFramePr>
        <p:xfrm>
          <a:off x="4145064" y="1990090"/>
          <a:ext cx="4912652" cy="4553649"/>
        </p:xfrm>
        <a:graphic>
          <a:graphicData uri="http://schemas.openxmlformats.org/drawingml/2006/table">
            <a:tbl>
              <a:tblPr firstRow="1" firstCol="1" bandRow="1"/>
              <a:tblGrid>
                <a:gridCol w="1188936">
                  <a:extLst>
                    <a:ext uri="{9D8B030D-6E8A-4147-A177-3AD203B41FA5}">
                      <a16:colId xmlns:a16="http://schemas.microsoft.com/office/drawing/2014/main" val="52121252"/>
                    </a:ext>
                  </a:extLst>
                </a:gridCol>
                <a:gridCol w="1207120">
                  <a:extLst>
                    <a:ext uri="{9D8B030D-6E8A-4147-A177-3AD203B41FA5}">
                      <a16:colId xmlns:a16="http://schemas.microsoft.com/office/drawing/2014/main" val="535956018"/>
                    </a:ext>
                  </a:extLst>
                </a:gridCol>
                <a:gridCol w="2516596">
                  <a:extLst>
                    <a:ext uri="{9D8B030D-6E8A-4147-A177-3AD203B41FA5}">
                      <a16:colId xmlns:a16="http://schemas.microsoft.com/office/drawing/2014/main" val="4002146638"/>
                    </a:ext>
                  </a:extLst>
                </a:gridCol>
              </a:tblGrid>
              <a:tr h="177800">
                <a:tc>
                  <a:txBody>
                    <a:bodyPr/>
                    <a:lstStyle/>
                    <a:p>
                      <a:pPr>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Regions </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b="1" dirty="0" err="1">
                          <a:solidFill>
                            <a:srgbClr val="000000"/>
                          </a:solidFill>
                          <a:effectLst/>
                          <a:latin typeface="Arial" panose="020B0604020202020204" pitchFamily="34" charset="0"/>
                          <a:ea typeface="Arial" panose="020B0604020202020204" pitchFamily="34" charset="0"/>
                        </a:rPr>
                        <a:t>CanSIPS</a:t>
                      </a:r>
                      <a:r>
                        <a:rPr lang="en-CA" sz="1000" b="1" dirty="0">
                          <a:solidFill>
                            <a:srgbClr val="000000"/>
                          </a:solidFill>
                          <a:effectLst/>
                          <a:latin typeface="Arial" panose="020B0604020202020204" pitchFamily="34" charset="0"/>
                          <a:ea typeface="Arial" panose="020B0604020202020204" pitchFamily="34" charset="0"/>
                        </a:rPr>
                        <a:t> Sea-Ice Forecast Confidence</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000" b="1" dirty="0" err="1">
                          <a:solidFill>
                            <a:srgbClr val="000000"/>
                          </a:solidFill>
                          <a:effectLst/>
                          <a:latin typeface="Arial" panose="020B0604020202020204" pitchFamily="34" charset="0"/>
                          <a:ea typeface="Arial" panose="020B0604020202020204" pitchFamily="34" charset="0"/>
                        </a:rPr>
                        <a:t>CanSIPS</a:t>
                      </a:r>
                      <a:r>
                        <a:rPr lang="en-CA" sz="1000" b="1" dirty="0">
                          <a:solidFill>
                            <a:srgbClr val="000000"/>
                          </a:solidFill>
                          <a:effectLst/>
                          <a:latin typeface="Arial" panose="020B0604020202020204" pitchFamily="34" charset="0"/>
                          <a:ea typeface="Arial" panose="020B0604020202020204" pitchFamily="34" charset="0"/>
                        </a:rPr>
                        <a:t> Sea-Ice Break-up Forecast</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015678"/>
                  </a:ext>
                </a:extLst>
              </a:tr>
              <a:tr h="177800">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Baffin Bay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nSpc>
                          <a:spcPct val="115000"/>
                        </a:lnSpc>
                        <a:spcAft>
                          <a:spcPts val="0"/>
                        </a:spcAft>
                      </a:pPr>
                      <a:r>
                        <a:rPr lang="en-CA" sz="1100" b="1">
                          <a:solidFill>
                            <a:srgbClr val="000000"/>
                          </a:solidFill>
                          <a:effectLst/>
                          <a:latin typeface="Arial" panose="020B0604020202020204" pitchFamily="34" charset="0"/>
                          <a:ea typeface="Arial" panose="020B0604020202020204" pitchFamily="34" charset="0"/>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nSpc>
                          <a:spcPct val="115000"/>
                        </a:lnSpc>
                        <a:spcAft>
                          <a:spcPts val="0"/>
                        </a:spcAft>
                      </a:pPr>
                      <a:r>
                        <a:rPr lang="en-CA" sz="1100" b="1" dirty="0">
                          <a:solidFill>
                            <a:srgbClr val="000000"/>
                          </a:solidFill>
                          <a:effectLst/>
                          <a:latin typeface="Arial" panose="020B0604020202020204" pitchFamily="34" charset="0"/>
                          <a:ea typeface="Arial" panose="020B0604020202020204" pitchFamily="34" charset="0"/>
                        </a:rPr>
                        <a:t>Early </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888866421"/>
                  </a:ext>
                </a:extLst>
              </a:tr>
              <a:tr h="177800">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Barents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Late in northern section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832254"/>
                  </a:ext>
                </a:extLst>
              </a:tr>
              <a:tr h="177800">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Beaufort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Early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600183838"/>
                  </a:ext>
                </a:extLst>
              </a:tr>
              <a:tr h="177800">
                <a:tc>
                  <a:txBody>
                    <a:bodyPr/>
                    <a:lstStyle/>
                    <a:p>
                      <a:pPr>
                        <a:lnSpc>
                          <a:spcPct val="115000"/>
                        </a:lnSpc>
                        <a:spcAft>
                          <a:spcPts val="0"/>
                        </a:spcAft>
                      </a:pPr>
                      <a:r>
                        <a:rPr lang="en-CA" sz="1100" dirty="0">
                          <a:solidFill>
                            <a:srgbClr val="FF0000"/>
                          </a:solidFill>
                          <a:effectLst/>
                          <a:latin typeface="Arial" panose="020B0604020202020204" pitchFamily="34" charset="0"/>
                          <a:ea typeface="Arial" panose="020B0604020202020204" pitchFamily="34" charset="0"/>
                        </a:rPr>
                        <a:t>Bering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Moderate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Near normal to late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121919"/>
                  </a:ext>
                </a:extLst>
              </a:tr>
              <a:tr h="177800">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Chukchi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Early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62415865"/>
                  </a:ext>
                </a:extLst>
              </a:tr>
              <a:tr h="177800">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East Siberian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Low</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Early southern section, near normal northern section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3041580"/>
                  </a:ext>
                </a:extLst>
              </a:tr>
              <a:tr h="177800">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Greenland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Late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01097702"/>
                  </a:ext>
                </a:extLst>
              </a:tr>
              <a:tr h="177800">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Hudson Bay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Moderate </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Late eastern half, near normal western half</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2128190"/>
                  </a:ext>
                </a:extLst>
              </a:tr>
              <a:tr h="177800">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Kara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Moderate</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Early in the west, near normal in the east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05506945"/>
                  </a:ext>
                </a:extLst>
              </a:tr>
              <a:tr h="177800">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Labrador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High</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Early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3209478"/>
                  </a:ext>
                </a:extLst>
              </a:tr>
              <a:tr h="177800">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Laptev Sea</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a:solidFill>
                            <a:schemeClr val="tx1"/>
                          </a:solidFill>
                          <a:effectLst/>
                          <a:latin typeface="Arial" panose="020B0604020202020204" pitchFamily="34" charset="0"/>
                          <a:ea typeface="Arial" panose="020B0604020202020204" pitchFamily="34" charset="0"/>
                        </a:rPr>
                        <a:t>Low</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dirty="0">
                          <a:solidFill>
                            <a:schemeClr val="tx1"/>
                          </a:solidFill>
                          <a:effectLst/>
                          <a:latin typeface="Arial" panose="020B0604020202020204" pitchFamily="34" charset="0"/>
                          <a:ea typeface="Arial" panose="020B0604020202020204" pitchFamily="34" charset="0"/>
                        </a:rPr>
                        <a:t>Early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5752830"/>
                  </a:ext>
                </a:extLst>
              </a:tr>
            </a:tbl>
          </a:graphicData>
        </a:graphic>
      </p:graphicFrame>
      <p:pic>
        <p:nvPicPr>
          <p:cNvPr id="2" name="Picture 1"/>
          <p:cNvPicPr>
            <a:picLocks noChangeAspect="1"/>
          </p:cNvPicPr>
          <p:nvPr/>
        </p:nvPicPr>
        <p:blipFill>
          <a:blip r:embed="rId3"/>
          <a:stretch>
            <a:fillRect/>
          </a:stretch>
        </p:blipFill>
        <p:spPr>
          <a:xfrm>
            <a:off x="189545" y="1065524"/>
            <a:ext cx="3800475" cy="4191000"/>
          </a:xfrm>
          <a:prstGeom prst="rect">
            <a:avLst/>
          </a:prstGeom>
        </p:spPr>
      </p:pic>
      <p:sp>
        <p:nvSpPr>
          <p:cNvPr id="4" name="TextBox 3"/>
          <p:cNvSpPr txBox="1"/>
          <p:nvPr/>
        </p:nvSpPr>
        <p:spPr>
          <a:xfrm>
            <a:off x="189545" y="5214007"/>
            <a:ext cx="3778951"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Forecast for the 2020 spring/summer break-up expressed as an anomaly (difference from normal) where break-up is defined as the first day in a 10-day interval where ice concentration falls below 50%.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Source: </a:t>
            </a:r>
            <a:r>
              <a:rPr kumimoji="0" lang="en-US" sz="1400" b="0" i="0" u="none" strike="noStrike" kern="0" cap="none" spc="0" normalizeH="0" baseline="0" noProof="0" dirty="0" err="1">
                <a:ln>
                  <a:noFill/>
                </a:ln>
                <a:solidFill>
                  <a:srgbClr val="000000"/>
                </a:solidFill>
                <a:effectLst/>
                <a:uLnTx/>
                <a:uFillTx/>
                <a:latin typeface="Arial"/>
                <a:cs typeface="Arial"/>
                <a:sym typeface="Arial"/>
              </a:rPr>
              <a:t>CanSIPS</a:t>
            </a:r>
            <a:r>
              <a:rPr kumimoji="0" lang="en-US" sz="1400" b="0" i="0" u="none" strike="noStrike" kern="0" cap="none" spc="0" normalizeH="0" baseline="0" noProof="0" dirty="0">
                <a:ln>
                  <a:noFill/>
                </a:ln>
                <a:solidFill>
                  <a:srgbClr val="000000"/>
                </a:solidFill>
                <a:effectLst/>
                <a:uLnTx/>
                <a:uFillTx/>
                <a:latin typeface="Arial"/>
                <a:cs typeface="Arial"/>
                <a:sym typeface="Arial"/>
              </a:rPr>
              <a:t> (ECCC)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5"/>
          <p:cNvSpPr/>
          <p:nvPr/>
        </p:nvSpPr>
        <p:spPr>
          <a:xfrm>
            <a:off x="189545" y="1065524"/>
            <a:ext cx="3778951" cy="54907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909869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3" y="5822004"/>
            <a:ext cx="9143999" cy="1169551"/>
          </a:xfrm>
          <a:prstGeom prst="rect">
            <a:avLst/>
          </a:prstGeom>
          <a:solidFill>
            <a:schemeClr val="bg1"/>
          </a:solid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Source: </a:t>
            </a:r>
            <a:r>
              <a:rPr kumimoji="0" lang="en-US" sz="1400" b="0" i="0" u="none" strike="noStrike" kern="0" cap="none" spc="0" normalizeH="0" baseline="0" noProof="0" dirty="0" err="1">
                <a:ln>
                  <a:noFill/>
                </a:ln>
                <a:solidFill>
                  <a:srgbClr val="000000"/>
                </a:solidFill>
                <a:effectLst/>
                <a:uLnTx/>
                <a:uFillTx/>
                <a:latin typeface="Arial"/>
                <a:cs typeface="Arial"/>
                <a:sym typeface="Arial"/>
              </a:rPr>
              <a:t>CanSIPS</a:t>
            </a:r>
            <a:r>
              <a:rPr kumimoji="0" lang="en-US" sz="1400" b="0" i="0" u="none" strike="noStrike" kern="0" cap="none" spc="0" normalizeH="0" baseline="0" noProof="0" dirty="0">
                <a:ln>
                  <a:noFill/>
                </a:ln>
                <a:solidFill>
                  <a:srgbClr val="000000"/>
                </a:solidFill>
                <a:effectLst/>
                <a:uLnTx/>
                <a:uFillTx/>
                <a:latin typeface="Arial"/>
                <a:cs typeface="Arial"/>
                <a:sym typeface="Arial"/>
              </a:rPr>
              <a:t> (ECCC)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itle 4"/>
          <p:cNvSpPr>
            <a:spLocks noGrp="1"/>
          </p:cNvSpPr>
          <p:nvPr>
            <p:ph type="title" idx="4294967295"/>
          </p:nvPr>
        </p:nvSpPr>
        <p:spPr>
          <a:xfrm>
            <a:off x="1057531" y="100483"/>
            <a:ext cx="7091681" cy="1058025"/>
          </a:xfrm>
          <a:solidFill>
            <a:schemeClr val="bg1"/>
          </a:solidFill>
          <a:ln>
            <a:solidFill>
              <a:schemeClr val="bg1"/>
            </a:solidFill>
          </a:ln>
        </p:spPr>
        <p:txBody>
          <a:bodyPr/>
          <a:lstStyle/>
          <a:p>
            <a:pPr algn="ctr"/>
            <a:r>
              <a:rPr lang="en-US" sz="2800" dirty="0"/>
              <a:t>D. </a:t>
            </a:r>
            <a:r>
              <a:rPr lang="en-US" sz="2800" dirty="0" err="1"/>
              <a:t>ArcRCC</a:t>
            </a:r>
            <a:r>
              <a:rPr lang="en-US" sz="2800" dirty="0"/>
              <a:t> Sea-Ice Extent Outlook</a:t>
            </a:r>
            <a:br>
              <a:rPr lang="en-US" sz="2800" dirty="0"/>
            </a:br>
            <a:r>
              <a:rPr lang="en-US" sz="2800" dirty="0"/>
              <a:t>Summer </a:t>
            </a:r>
            <a:r>
              <a:rPr lang="en-US" sz="2800" dirty="0">
                <a:solidFill>
                  <a:srgbClr val="3B611C"/>
                </a:solidFill>
              </a:rPr>
              <a:t>2020</a:t>
            </a:r>
            <a:br>
              <a:rPr lang="en-US" sz="2800" dirty="0"/>
            </a:br>
            <a:r>
              <a:rPr lang="en-US" sz="2000" dirty="0"/>
              <a:t>Minimum = September </a:t>
            </a:r>
          </a:p>
        </p:txBody>
      </p:sp>
      <p:sp>
        <p:nvSpPr>
          <p:cNvPr id="14" name="TextBox 13"/>
          <p:cNvSpPr txBox="1"/>
          <p:nvPr/>
        </p:nvSpPr>
        <p:spPr>
          <a:xfrm>
            <a:off x="1" y="1328467"/>
            <a:ext cx="4350936" cy="5078313"/>
          </a:xfrm>
          <a:prstGeom prst="rect">
            <a:avLst/>
          </a:prstGeom>
          <a:solidFill>
            <a:schemeClr val="bg1"/>
          </a:solidFill>
          <a:ln>
            <a:noFill/>
          </a:ln>
        </p:spPr>
        <p:txBody>
          <a:bodyPr wrap="square" rtlCol="0">
            <a:spAutoFit/>
          </a:bodyPr>
          <a:lstStyle/>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What is Normal ?</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Average ice extent based on conditions from 2009-2017.</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sng" strike="noStrike" kern="0" cap="none" spc="0" normalizeH="0" baseline="0" noProof="0" dirty="0">
                <a:ln>
                  <a:noFill/>
                </a:ln>
                <a:solidFill>
                  <a:srgbClr val="000000"/>
                </a:solidFill>
                <a:effectLst/>
                <a:uLnTx/>
                <a:uFillTx/>
                <a:latin typeface="Arial"/>
                <a:cs typeface="Arial"/>
                <a:sym typeface="Arial"/>
              </a:rPr>
              <a:t>Forecast Categories</a:t>
            </a:r>
            <a:r>
              <a:rPr kumimoji="0" lang="en-US" sz="1800" b="1" i="0" u="none" strike="noStrike" kern="0" cap="none" spc="0" normalizeH="0" baseline="0" noProof="0" dirty="0">
                <a:ln>
                  <a:noFill/>
                </a:ln>
                <a:solidFill>
                  <a:srgbClr val="000000"/>
                </a:solidFill>
                <a:effectLst/>
                <a:uLnTx/>
                <a:uFillTx/>
                <a:latin typeface="Arial"/>
                <a:cs typeface="Arial"/>
                <a:sym typeface="Arial"/>
              </a:rPr>
              <a:t>:</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Above normal ice extent </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Near normal ice extent </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Below normal ice extent </a:t>
            </a: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285750" marR="0" lvl="0" indent="-1952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sng" strike="noStrike" kern="0" cap="none" spc="0" normalizeH="0" baseline="0" noProof="0" dirty="0">
                <a:ln>
                  <a:noFill/>
                </a:ln>
                <a:solidFill>
                  <a:srgbClr val="000000"/>
                </a:solidFill>
                <a:effectLst/>
                <a:uLnTx/>
                <a:uFillTx/>
                <a:latin typeface="Arial"/>
                <a:cs typeface="Arial"/>
                <a:sym typeface="Arial"/>
              </a:rPr>
              <a:t>Outlook Confidence</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low agreement between the models</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moderate agreement between models</a:t>
            </a:r>
          </a:p>
          <a:p>
            <a:pPr marL="285750" marR="0" lvl="0" indent="-19526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high agreement between models</a:t>
            </a:r>
          </a:p>
          <a:p>
            <a:pPr marL="26670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6670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26670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image31.png"/>
          <p:cNvPicPr/>
          <p:nvPr/>
        </p:nvPicPr>
        <p:blipFill>
          <a:blip r:embed="rId3">
            <a:extLst>
              <a:ext uri="{28A0092B-C50C-407E-A947-70E740481C1C}">
                <a14:useLocalDpi xmlns:a14="http://schemas.microsoft.com/office/drawing/2010/main" val="0"/>
              </a:ext>
            </a:extLst>
          </a:blip>
          <a:stretch>
            <a:fillRect/>
          </a:stretch>
        </p:blipFill>
        <p:spPr>
          <a:xfrm>
            <a:off x="4807585" y="1337892"/>
            <a:ext cx="4262830" cy="5106988"/>
          </a:xfrm>
          <a:prstGeom prst="rect">
            <a:avLst/>
          </a:prstGeom>
          <a:ln>
            <a:solidFill>
              <a:schemeClr val="tx1"/>
            </a:solidFill>
          </a:ln>
        </p:spPr>
      </p:pic>
    </p:spTree>
    <p:extLst>
      <p:ext uri="{BB962C8B-B14F-4D97-AF65-F5344CB8AC3E}">
        <p14:creationId xmlns:p14="http://schemas.microsoft.com/office/powerpoint/2010/main" val="283575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575791"/>
          </a:xfrm>
        </p:spPr>
        <p:txBody>
          <a:bodyPr/>
          <a:lstStyle/>
          <a:p>
            <a:r>
              <a:rPr lang="en-US" dirty="0">
                <a:solidFill>
                  <a:schemeClr val="tx1"/>
                </a:solidFill>
                <a:latin typeface="Arial Black" panose="020B0A04020102020204" pitchFamily="34" charset="0"/>
                <a:cs typeface="Calibri" panose="020F0502020204030204" pitchFamily="34" charset="0"/>
              </a:rPr>
              <a:t>Content of review</a:t>
            </a:r>
            <a:endParaRPr lang="ru-RU" dirty="0">
              <a:solidFill>
                <a:schemeClr val="tx1"/>
              </a:solidFill>
              <a:latin typeface="Arial Black" panose="020B0A04020102020204" pitchFamily="34" charset="0"/>
              <a:cs typeface="Calibri" panose="020F0502020204030204" pitchFamily="34" charset="0"/>
            </a:endParaRPr>
          </a:p>
        </p:txBody>
      </p:sp>
      <p:sp>
        <p:nvSpPr>
          <p:cNvPr id="3" name="Объект 2"/>
          <p:cNvSpPr>
            <a:spLocks noGrp="1"/>
          </p:cNvSpPr>
          <p:nvPr>
            <p:ph idx="1"/>
          </p:nvPr>
        </p:nvSpPr>
        <p:spPr>
          <a:xfrm>
            <a:off x="215106" y="954510"/>
            <a:ext cx="8713788" cy="5334272"/>
          </a:xfrm>
        </p:spPr>
        <p:txBody>
          <a:bodyPr/>
          <a:lstStyle/>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Review for 2 periods: NDJ 2019/2020 and FMA 2020</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Atmosphere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Atmospheric circulation (MSL) and geopotential height (gp50, gp500)</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Surface air temperature </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Precipitation</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Sea ice variables include:</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atmosphere and polar ocean precursors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Ice extent and ice conditions analysis</a:t>
            </a:r>
          </a:p>
          <a:p>
            <a:pPr lvl="1">
              <a:buClrTx/>
              <a:buFont typeface="Wingdings" panose="05000000000000000000" pitchFamily="2" charset="2"/>
              <a:buChar char="ü"/>
            </a:pPr>
            <a:r>
              <a:rPr lang="en-US" sz="1800" dirty="0">
                <a:latin typeface="Calibri" panose="020F0502020204030204" pitchFamily="34" charset="0"/>
                <a:cs typeface="Calibri" panose="020F0502020204030204" pitchFamily="34" charset="0"/>
              </a:rPr>
              <a:t>Sea ice thickness and volume reanalysis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Polar Ocean</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SST, waves and swell height (storminess)</a:t>
            </a:r>
          </a:p>
          <a:p>
            <a:pPr lvl="1">
              <a:buClrTx/>
              <a:buFont typeface="Wingdings" panose="05000000000000000000" pitchFamily="2" charset="2"/>
              <a:buChar char="ü"/>
            </a:pPr>
            <a:r>
              <a:rPr lang="en-US" sz="2000" dirty="0">
                <a:latin typeface="Calibri" panose="020F0502020204030204" pitchFamily="34" charset="0"/>
                <a:cs typeface="Calibri" panose="020F0502020204030204" pitchFamily="34" charset="0"/>
              </a:rPr>
              <a:t>pH (acidification/alkalization estimates)</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Solid precipitation (land snow)</a:t>
            </a:r>
          </a:p>
          <a:p>
            <a:pPr>
              <a:buClrTx/>
              <a:buFont typeface="Wingdings" panose="05000000000000000000" pitchFamily="2" charset="2"/>
              <a:buChar char="v"/>
            </a:pPr>
            <a:r>
              <a:rPr lang="en-US" sz="2000" dirty="0">
                <a:latin typeface="Calibri" panose="020F0502020204030204" pitchFamily="34" charset="0"/>
                <a:cs typeface="Calibri" panose="020F0502020204030204" pitchFamily="34" charset="0"/>
              </a:rPr>
              <a:t>Briefs on current status (SAT, winds, </a:t>
            </a:r>
            <a:r>
              <a:rPr lang="en-US" sz="2000" dirty="0" err="1">
                <a:latin typeface="Calibri" panose="020F0502020204030204" pitchFamily="34" charset="0"/>
                <a:cs typeface="Calibri" panose="020F0502020204030204" pitchFamily="34" charset="0"/>
              </a:rPr>
              <a:t>Prec</a:t>
            </a:r>
            <a:r>
              <a:rPr lang="en-US" sz="2000" dirty="0">
                <a:latin typeface="Calibri" panose="020F0502020204030204" pitchFamily="34" charset="0"/>
                <a:cs typeface="Calibri" panose="020F0502020204030204" pitchFamily="34" charset="0"/>
              </a:rPr>
              <a:t>, sea ice, snow)</a:t>
            </a:r>
          </a:p>
        </p:txBody>
      </p:sp>
    </p:spTree>
    <p:extLst>
      <p:ext uri="{BB962C8B-B14F-4D97-AF65-F5344CB8AC3E}">
        <p14:creationId xmlns:p14="http://schemas.microsoft.com/office/powerpoint/2010/main" val="1876975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3385" y="6137745"/>
            <a:ext cx="8440615" cy="723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Title 4"/>
          <p:cNvSpPr>
            <a:spLocks noGrp="1"/>
          </p:cNvSpPr>
          <p:nvPr>
            <p:ph type="title" idx="4294967295"/>
          </p:nvPr>
        </p:nvSpPr>
        <p:spPr>
          <a:xfrm>
            <a:off x="12616" y="29130"/>
            <a:ext cx="5580110" cy="6000632"/>
          </a:xfrm>
          <a:solidFill>
            <a:schemeClr val="bg1"/>
          </a:solidFill>
          <a:ln>
            <a:solidFill>
              <a:schemeClr val="bg1"/>
            </a:solidFill>
          </a:ln>
        </p:spPr>
        <p:txBody>
          <a:bodyPr anchor="t"/>
          <a:lstStyle/>
          <a:p>
            <a:pPr algn="ctr"/>
            <a:r>
              <a:rPr lang="en-US" sz="2800" dirty="0"/>
              <a:t>D. </a:t>
            </a:r>
            <a:r>
              <a:rPr lang="en-US" sz="2800" dirty="0" err="1"/>
              <a:t>ArcRCC</a:t>
            </a:r>
            <a:r>
              <a:rPr lang="en-US" sz="2800" dirty="0"/>
              <a:t> Sea-Ice Extent Outlook Summer </a:t>
            </a:r>
            <a:r>
              <a:rPr lang="en-US" sz="2800" dirty="0">
                <a:solidFill>
                  <a:srgbClr val="3B611C"/>
                </a:solidFill>
              </a:rPr>
              <a:t>2020</a:t>
            </a:r>
            <a:br>
              <a:rPr lang="en-US" sz="2800" dirty="0">
                <a:solidFill>
                  <a:srgbClr val="FF0000"/>
                </a:solidFill>
              </a:rPr>
            </a:br>
            <a:r>
              <a:rPr lang="en-US" sz="2000" dirty="0"/>
              <a:t>Minimum = September</a:t>
            </a:r>
            <a:br>
              <a:rPr lang="en-US" sz="2000" dirty="0"/>
            </a:br>
            <a:br>
              <a:rPr lang="en-US" sz="2000" dirty="0"/>
            </a:br>
            <a:br>
              <a:rPr lang="en-US" sz="2000" dirty="0"/>
            </a:br>
            <a:br>
              <a:rPr lang="en-US" sz="2000" dirty="0"/>
            </a:br>
            <a:endParaRPr lang="en-US" sz="2000" dirty="0"/>
          </a:p>
        </p:txBody>
      </p:sp>
      <p:pic>
        <p:nvPicPr>
          <p:cNvPr id="12" name="image15.png"/>
          <p:cNvPicPr/>
          <p:nvPr/>
        </p:nvPicPr>
        <p:blipFill rotWithShape="1">
          <a:blip r:embed="rId3">
            <a:extLst>
              <a:ext uri="{28A0092B-C50C-407E-A947-70E740481C1C}">
                <a14:useLocalDpi xmlns:a14="http://schemas.microsoft.com/office/drawing/2010/main" val="0"/>
              </a:ext>
            </a:extLst>
          </a:blip>
          <a:srcRect t="11366"/>
          <a:stretch/>
        </p:blipFill>
        <p:spPr>
          <a:xfrm>
            <a:off x="5592726" y="0"/>
            <a:ext cx="3551274" cy="3125037"/>
          </a:xfrm>
          <a:prstGeom prst="rect">
            <a:avLst/>
          </a:prstGeom>
          <a:ln/>
        </p:spPr>
      </p:pic>
      <p:graphicFrame>
        <p:nvGraphicFramePr>
          <p:cNvPr id="3" name="Table 2"/>
          <p:cNvGraphicFramePr>
            <a:graphicFrameLocks noGrp="1"/>
          </p:cNvGraphicFramePr>
          <p:nvPr/>
        </p:nvGraphicFramePr>
        <p:xfrm>
          <a:off x="4161385" y="3292031"/>
          <a:ext cx="4908184" cy="3257868"/>
        </p:xfrm>
        <a:graphic>
          <a:graphicData uri="http://schemas.openxmlformats.org/drawingml/2006/table">
            <a:tbl>
              <a:tblPr firstRow="1" firstCol="1" bandRow="1"/>
              <a:tblGrid>
                <a:gridCol w="1632764">
                  <a:extLst>
                    <a:ext uri="{9D8B030D-6E8A-4147-A177-3AD203B41FA5}">
                      <a16:colId xmlns:a16="http://schemas.microsoft.com/office/drawing/2014/main" val="2078703814"/>
                    </a:ext>
                  </a:extLst>
                </a:gridCol>
                <a:gridCol w="1522320">
                  <a:extLst>
                    <a:ext uri="{9D8B030D-6E8A-4147-A177-3AD203B41FA5}">
                      <a16:colId xmlns:a16="http://schemas.microsoft.com/office/drawing/2014/main" val="3701415367"/>
                    </a:ext>
                  </a:extLst>
                </a:gridCol>
                <a:gridCol w="1753100">
                  <a:extLst>
                    <a:ext uri="{9D8B030D-6E8A-4147-A177-3AD203B41FA5}">
                      <a16:colId xmlns:a16="http://schemas.microsoft.com/office/drawing/2014/main" val="339217654"/>
                    </a:ext>
                  </a:extLst>
                </a:gridCol>
              </a:tblGrid>
              <a:tr h="439997">
                <a:tc>
                  <a:txBody>
                    <a:bodyPr/>
                    <a:lstStyle/>
                    <a:p>
                      <a:pPr indent="18415">
                        <a:lnSpc>
                          <a:spcPct val="115000"/>
                        </a:lnSpc>
                        <a:spcAft>
                          <a:spcPts val="0"/>
                        </a:spcAft>
                      </a:pPr>
                      <a:r>
                        <a:rPr lang="en-CA" sz="1000" b="1" dirty="0">
                          <a:solidFill>
                            <a:srgbClr val="000000"/>
                          </a:solidFill>
                          <a:effectLst/>
                          <a:latin typeface="Arial" panose="020B0604020202020204" pitchFamily="34" charset="0"/>
                          <a:ea typeface="Arial" panose="020B0604020202020204" pitchFamily="34" charset="0"/>
                        </a:rPr>
                        <a:t>Regions </a:t>
                      </a:r>
                      <a:endParaRPr lang="en-CA" sz="11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b="1" dirty="0" err="1">
                          <a:solidFill>
                            <a:srgbClr val="000000"/>
                          </a:solidFill>
                          <a:effectLst/>
                          <a:latin typeface="Arial" panose="020B0604020202020204" pitchFamily="34" charset="0"/>
                          <a:ea typeface="Arial" panose="020B0604020202020204" pitchFamily="34" charset="0"/>
                        </a:rPr>
                        <a:t>CanSIPS</a:t>
                      </a:r>
                      <a:r>
                        <a:rPr lang="en-CA" sz="1000" b="1" dirty="0">
                          <a:solidFill>
                            <a:srgbClr val="000000"/>
                          </a:solidFill>
                          <a:effectLst/>
                          <a:latin typeface="Arial" panose="020B0604020202020204" pitchFamily="34" charset="0"/>
                          <a:ea typeface="Arial" panose="020B0604020202020204" pitchFamily="34" charset="0"/>
                        </a:rPr>
                        <a:t> Sea-Ice Forecast Confidence</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b="1" dirty="0" err="1">
                          <a:solidFill>
                            <a:srgbClr val="000000"/>
                          </a:solidFill>
                          <a:effectLst/>
                          <a:latin typeface="Arial" panose="020B0604020202020204" pitchFamily="34" charset="0"/>
                          <a:ea typeface="Arial" panose="020B0604020202020204" pitchFamily="34" charset="0"/>
                        </a:rPr>
                        <a:t>CanSIPS</a:t>
                      </a:r>
                      <a:r>
                        <a:rPr lang="en-CA" sz="1000" b="1" dirty="0">
                          <a:solidFill>
                            <a:srgbClr val="000000"/>
                          </a:solidFill>
                          <a:effectLst/>
                          <a:latin typeface="Arial" panose="020B0604020202020204" pitchFamily="34" charset="0"/>
                          <a:ea typeface="Arial" panose="020B0604020202020204" pitchFamily="34" charset="0"/>
                        </a:rPr>
                        <a:t> Sea-Ice Forecast</a:t>
                      </a:r>
                      <a:endParaRPr lang="en-CA"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14339786"/>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Barents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b="0">
                          <a:solidFill>
                            <a:srgbClr val="000000"/>
                          </a:solidFill>
                          <a:effectLst/>
                          <a:latin typeface="Arial" panose="020B0604020202020204" pitchFamily="34" charset="0"/>
                          <a:ea typeface="Arial" panose="020B0604020202020204" pitchFamily="34" charset="0"/>
                        </a:rPr>
                        <a:t>Low</a:t>
                      </a:r>
                      <a:endParaRPr lang="en-CA" sz="1100" b="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b="0" dirty="0">
                          <a:solidFill>
                            <a:srgbClr val="000000"/>
                          </a:solidFill>
                          <a:effectLst/>
                          <a:latin typeface="Arial" panose="020B0604020202020204" pitchFamily="34" charset="0"/>
                          <a:ea typeface="Arial" panose="020B0604020202020204" pitchFamily="34" charset="0"/>
                        </a:rPr>
                        <a:t>Above normal (northern section)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2913432"/>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Beaufort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Moderate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0004905"/>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Canadian Arctic Archipelago</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Moderate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82470919"/>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Chukchi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1271588"/>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Eastern Siberian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Moderate</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2721164"/>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Greenland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a:solidFill>
                            <a:srgbClr val="000000"/>
                          </a:solidFill>
                          <a:effectLst/>
                          <a:latin typeface="Arial" panose="020B0604020202020204" pitchFamily="34" charset="0"/>
                          <a:ea typeface="Arial" panose="020B0604020202020204" pitchFamily="34" charset="0"/>
                        </a:rPr>
                        <a:t>Above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2504827"/>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Kara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8995459"/>
                  </a:ext>
                </a:extLst>
              </a:tr>
              <a:tr h="177800">
                <a:tc>
                  <a:txBody>
                    <a:bodyPr/>
                    <a:lstStyle/>
                    <a:p>
                      <a:pPr>
                        <a:lnSpc>
                          <a:spcPct val="115000"/>
                        </a:lnSpc>
                        <a:spcAft>
                          <a:spcPts val="0"/>
                        </a:spcAft>
                      </a:pPr>
                      <a:r>
                        <a:rPr lang="en-CA" sz="1000" b="1">
                          <a:solidFill>
                            <a:srgbClr val="000000"/>
                          </a:solidFill>
                          <a:effectLst/>
                          <a:latin typeface="Arial" panose="020B0604020202020204" pitchFamily="34" charset="0"/>
                          <a:ea typeface="Arial" panose="020B0604020202020204" pitchFamily="34" charset="0"/>
                        </a:rPr>
                        <a:t>Laptev Sea</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000">
                          <a:solidFill>
                            <a:srgbClr val="000000"/>
                          </a:solidFill>
                          <a:effectLst/>
                          <a:latin typeface="Arial" panose="020B0604020202020204" pitchFamily="34" charset="0"/>
                          <a:ea typeface="Arial" panose="020B0604020202020204" pitchFamily="34" charset="0"/>
                        </a:rPr>
                        <a:t>High</a:t>
                      </a:r>
                      <a:endParaRPr lang="en-CA" sz="11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CA" sz="1100" dirty="0">
                          <a:solidFill>
                            <a:srgbClr val="000000"/>
                          </a:solidFill>
                          <a:effectLst/>
                          <a:latin typeface="Arial" panose="020B0604020202020204" pitchFamily="34" charset="0"/>
                          <a:ea typeface="Arial" panose="020B0604020202020204" pitchFamily="34" charset="0"/>
                        </a:rPr>
                        <a:t>Below normal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8002462"/>
                  </a:ext>
                </a:extLst>
              </a:tr>
            </a:tbl>
          </a:graphicData>
        </a:graphic>
      </p:graphicFrame>
      <p:grpSp>
        <p:nvGrpSpPr>
          <p:cNvPr id="22" name="Group 21"/>
          <p:cNvGrpSpPr/>
          <p:nvPr/>
        </p:nvGrpSpPr>
        <p:grpSpPr>
          <a:xfrm>
            <a:off x="60405" y="2179479"/>
            <a:ext cx="3686016" cy="3655146"/>
            <a:chOff x="0" y="0"/>
            <a:chExt cx="2213610" cy="2417641"/>
          </a:xfrm>
          <a:solidFill>
            <a:schemeClr val="bg1"/>
          </a:solidFill>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79582" t="23676" b="21298"/>
            <a:stretch/>
          </p:blipFill>
          <p:spPr>
            <a:xfrm rot="2700000">
              <a:off x="280896" y="657661"/>
              <a:ext cx="1564640" cy="1453925"/>
            </a:xfrm>
            <a:prstGeom prst="rect">
              <a:avLst/>
            </a:prstGeom>
            <a:grpFill/>
            <a:ln>
              <a:solidFill>
                <a:schemeClr val="bg1"/>
              </a:solidFill>
            </a:ln>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3221" t="78610" r="22391" b="2614"/>
            <a:stretch/>
          </p:blipFill>
          <p:spPr>
            <a:xfrm>
              <a:off x="0" y="2131256"/>
              <a:ext cx="2213610" cy="286385"/>
            </a:xfrm>
            <a:prstGeom prst="rect">
              <a:avLst/>
            </a:prstGeom>
            <a:grpFill/>
            <a:ln>
              <a:solidFill>
                <a:schemeClr val="bg1"/>
              </a:solidFill>
            </a:ln>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45840" t="8043" r="17017" b="83793"/>
            <a:stretch/>
          </p:blipFill>
          <p:spPr>
            <a:xfrm>
              <a:off x="0" y="0"/>
              <a:ext cx="2213610" cy="182245"/>
            </a:xfrm>
            <a:prstGeom prst="rect">
              <a:avLst/>
            </a:prstGeom>
            <a:grpFill/>
            <a:ln>
              <a:solidFill>
                <a:schemeClr val="bg1"/>
              </a:solidFill>
            </a:ln>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7371" t="6955" r="56031" b="84972"/>
            <a:stretch/>
          </p:blipFill>
          <p:spPr>
            <a:xfrm>
              <a:off x="0" y="196948"/>
              <a:ext cx="1600200" cy="181610"/>
            </a:xfrm>
            <a:prstGeom prst="rect">
              <a:avLst/>
            </a:prstGeom>
            <a:grpFill/>
            <a:ln>
              <a:solidFill>
                <a:schemeClr val="bg1"/>
              </a:solidFill>
            </a:ln>
          </p:spPr>
        </p:pic>
      </p:grpSp>
      <p:sp>
        <p:nvSpPr>
          <p:cNvPr id="13" name="TextBox 12"/>
          <p:cNvSpPr txBox="1"/>
          <p:nvPr/>
        </p:nvSpPr>
        <p:spPr>
          <a:xfrm>
            <a:off x="12617" y="1554162"/>
            <a:ext cx="4062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1" i="0" u="none" strike="noStrike" kern="0" cap="none" spc="0" normalizeH="0" baseline="0" noProof="0" dirty="0">
                <a:ln>
                  <a:noFill/>
                </a:ln>
                <a:solidFill>
                  <a:srgbClr val="000000"/>
                </a:solidFill>
                <a:effectLst/>
                <a:uLnTx/>
                <a:uFillTx/>
                <a:latin typeface="Arial"/>
                <a:cs typeface="Arial"/>
                <a:sym typeface="Arial"/>
              </a:rPr>
              <a:t>September 2020 sea ice probability of ice concentration &gt; 15%</a:t>
            </a:r>
            <a:endParaRPr kumimoji="0" lang="en-CA"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0" y="6035648"/>
            <a:ext cx="4075098"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0" cap="none" spc="0" normalizeH="0" baseline="0" noProof="0" dirty="0">
                <a:ln>
                  <a:noFill/>
                </a:ln>
                <a:solidFill>
                  <a:srgbClr val="000000"/>
                </a:solidFill>
                <a:effectLst/>
                <a:uLnTx/>
                <a:uFillTx/>
                <a:latin typeface="Arial"/>
                <a:cs typeface="Arial"/>
                <a:sym typeface="Arial"/>
              </a:rPr>
              <a:t>September 2020 probability of sea ice at concentrations greater than 15% from CanSIPSv2 (ECCC). Forecast median ice extent from CanSIPSv2 (black) and observed mean ice edge 2011-2019 (red).</a:t>
            </a:r>
          </a:p>
        </p:txBody>
      </p:sp>
      <p:sp>
        <p:nvSpPr>
          <p:cNvPr id="15" name="Rectangle 14"/>
          <p:cNvSpPr/>
          <p:nvPr/>
        </p:nvSpPr>
        <p:spPr>
          <a:xfrm>
            <a:off x="60405" y="2077382"/>
            <a:ext cx="4014693" cy="3952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4022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 name="Group 2"/>
          <p:cNvGrpSpPr/>
          <p:nvPr/>
        </p:nvGrpSpPr>
        <p:grpSpPr>
          <a:xfrm>
            <a:off x="11576" y="1260694"/>
            <a:ext cx="5116010" cy="4977114"/>
            <a:chOff x="0" y="1343025"/>
            <a:chExt cx="4321629" cy="41028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5"/>
              <a:ext cx="4321629" cy="4102812"/>
            </a:xfrm>
            <a:prstGeom prst="rect">
              <a:avLst/>
            </a:prstGeom>
          </p:spPr>
        </p:pic>
        <p:sp>
          <p:nvSpPr>
            <p:cNvPr id="11" name="Rectangle 10"/>
            <p:cNvSpPr/>
            <p:nvPr/>
          </p:nvSpPr>
          <p:spPr>
            <a:xfrm>
              <a:off x="1714690" y="1898983"/>
              <a:ext cx="401217" cy="404063"/>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2" name="Rectangle 11"/>
          <p:cNvSpPr/>
          <p:nvPr/>
        </p:nvSpPr>
        <p:spPr>
          <a:xfrm>
            <a:off x="0" y="6213847"/>
            <a:ext cx="522018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10" name="TextBox 9"/>
          <p:cNvSpPr txBox="1"/>
          <p:nvPr/>
        </p:nvSpPr>
        <p:spPr>
          <a:xfrm>
            <a:off x="5127586" y="1666383"/>
            <a:ext cx="3845610" cy="347787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Bering Sea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Bering Sea ice extent has been below 1981-2010 average since early March and is currently at about 75% of the 30-year median for this date.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There will be limited ice remaining in the Bering Sea</a:t>
            </a:r>
            <a:r>
              <a:rPr kumimoji="0" lang="en-CA" sz="1800" b="0" i="0" u="none" strike="noStrike" kern="0" cap="none" spc="0" normalizeH="0" baseline="0" noProof="0" dirty="0">
                <a:ln>
                  <a:noFill/>
                </a:ln>
                <a:solidFill>
                  <a:srgbClr val="000000"/>
                </a:solidFill>
                <a:effectLst/>
                <a:uLnTx/>
                <a:uFillTx/>
                <a:latin typeface="Arial"/>
                <a:cs typeface="Arial"/>
                <a:sym typeface="Arial"/>
              </a:rPr>
              <a:t> by the end of May 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itle 4"/>
          <p:cNvSpPr txBox="1">
            <a:spLocks/>
          </p:cNvSpPr>
          <p:nvPr/>
        </p:nvSpPr>
        <p:spPr>
          <a:xfrm>
            <a:off x="0" y="32202"/>
            <a:ext cx="9144000" cy="1280554"/>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00" b="1" i="0" u="none" strike="noStrike" kern="0" cap="none" spc="0" normalizeH="0" baseline="0" noProof="0" dirty="0">
                <a:ln>
                  <a:noFill/>
                </a:ln>
                <a:solidFill>
                  <a:srgbClr val="3B611C"/>
                </a:solidFill>
                <a:effectLst/>
                <a:uLnTx/>
                <a:uFillTx/>
                <a:latin typeface="Arial"/>
                <a:cs typeface="Arial"/>
                <a:sym typeface="Arial"/>
              </a:rPr>
              <a:t>E.  2020</a:t>
            </a:r>
            <a:r>
              <a:rPr kumimoji="0" lang="en-US" sz="2400" b="1" i="0" u="none" strike="noStrike" kern="0" cap="none" spc="0" normalizeH="0" baseline="0" noProof="0" dirty="0">
                <a:ln>
                  <a:noFill/>
                </a:ln>
                <a:solidFill>
                  <a:srgbClr val="3A601B"/>
                </a:solidFill>
                <a:effectLst/>
                <a:uLnTx/>
                <a:uFillTx/>
                <a:latin typeface="Arial"/>
                <a:cs typeface="Arial"/>
                <a:sym typeface="Arial"/>
              </a:rPr>
              <a:t> Summer Ice Conditions in Key Shipping Areas</a:t>
            </a:r>
            <a:br>
              <a:rPr kumimoji="0" lang="en-US" sz="2800" b="1" i="0" u="none" strike="noStrike" kern="0" cap="none" spc="0" normalizeH="0" baseline="0" noProof="0" dirty="0">
                <a:ln>
                  <a:noFill/>
                </a:ln>
                <a:solidFill>
                  <a:srgbClr val="3A601B"/>
                </a:solidFill>
                <a:effectLst/>
                <a:uLnTx/>
                <a:uFillTx/>
                <a:latin typeface="Arial"/>
                <a:cs typeface="Arial"/>
                <a:sym typeface="Arial"/>
              </a:rPr>
            </a:br>
            <a:r>
              <a:rPr kumimoji="0" lang="en-US" sz="2000" b="0" i="0" u="none" strike="noStrike" kern="0" cap="none" spc="0" normalizeH="0" baseline="0" noProof="0" dirty="0">
                <a:ln>
                  <a:noFill/>
                </a:ln>
                <a:solidFill>
                  <a:srgbClr val="3A601B"/>
                </a:solidFill>
                <a:effectLst/>
                <a:uLnTx/>
                <a:uFillTx/>
                <a:latin typeface="Arial"/>
                <a:cs typeface="Arial"/>
                <a:sym typeface="Arial"/>
              </a:rPr>
              <a:t>Produced</a:t>
            </a:r>
            <a:r>
              <a:rPr kumimoji="0" lang="en-US" sz="1800" b="0" i="0" u="none" strike="noStrike" kern="0" cap="none" spc="0" normalizeH="0" baseline="0" noProof="0" dirty="0">
                <a:ln>
                  <a:noFill/>
                </a:ln>
                <a:solidFill>
                  <a:srgbClr val="3A601B"/>
                </a:solidFill>
                <a:effectLst/>
                <a:uLnTx/>
                <a:uFillTx/>
                <a:latin typeface="Arial"/>
                <a:cs typeface="Arial"/>
                <a:sym typeface="Arial"/>
              </a:rPr>
              <a:t> by the National Ice Services (forecaster experience and statistical methods)</a:t>
            </a:r>
          </a:p>
        </p:txBody>
      </p:sp>
    </p:spTree>
    <p:extLst>
      <p:ext uri="{BB962C8B-B14F-4D97-AF65-F5344CB8AC3E}">
        <p14:creationId xmlns:p14="http://schemas.microsoft.com/office/powerpoint/2010/main" val="7438625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Rectangle 11"/>
          <p:cNvSpPr/>
          <p:nvPr/>
        </p:nvSpPr>
        <p:spPr>
          <a:xfrm>
            <a:off x="0" y="6213847"/>
            <a:ext cx="522018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13" name="Title 4"/>
          <p:cNvSpPr txBox="1">
            <a:spLocks/>
          </p:cNvSpPr>
          <p:nvPr/>
        </p:nvSpPr>
        <p:spPr>
          <a:xfrm>
            <a:off x="89013" y="1"/>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sp>
        <p:nvSpPr>
          <p:cNvPr id="10" name="TextBox 9"/>
          <p:cNvSpPr txBox="1"/>
          <p:nvPr/>
        </p:nvSpPr>
        <p:spPr>
          <a:xfrm>
            <a:off x="5127586" y="708254"/>
            <a:ext cx="3845610" cy="563231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Coastal Beaufort Sea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dirty="0">
                <a:ln>
                  <a:noFill/>
                </a:ln>
                <a:solidFill>
                  <a:srgbClr val="000000"/>
                </a:solidFill>
                <a:effectLst/>
                <a:uLnTx/>
                <a:uFillTx/>
                <a:latin typeface="Arial"/>
                <a:cs typeface="Arial"/>
                <a:sym typeface="Arial"/>
              </a:rPr>
              <a:t>Break-up of sea ice is expected to be earlier than normal throughout the Northwest Passage this summer, and areas of consolidated ice will become mobile earlier in the season than normal.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0" i="0" u="none" strike="noStrike" kern="0" cap="none" spc="0" normalizeH="0" baseline="0" noProof="0" dirty="0">
                <a:ln>
                  <a:noFill/>
                </a:ln>
                <a:solidFill>
                  <a:srgbClr val="000000"/>
                </a:solidFill>
                <a:effectLst/>
                <a:uLnTx/>
                <a:uFillTx/>
                <a:latin typeface="Arial"/>
                <a:cs typeface="Arial"/>
                <a:sym typeface="Arial"/>
              </a:rPr>
              <a:t>Anomalous concentrations of old ice are a potential hazard for the northern route and the western portion of the passage, as higher than normal amounts of old sea ice are present in these areas.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3" name="Group 2"/>
          <p:cNvGrpSpPr/>
          <p:nvPr/>
        </p:nvGrpSpPr>
        <p:grpSpPr>
          <a:xfrm>
            <a:off x="11576" y="1250061"/>
            <a:ext cx="5116010" cy="4977114"/>
            <a:chOff x="0" y="1343025"/>
            <a:chExt cx="4321629" cy="41028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5"/>
              <a:ext cx="4321629" cy="4102812"/>
            </a:xfrm>
            <a:prstGeom prst="rect">
              <a:avLst/>
            </a:prstGeom>
          </p:spPr>
        </p:pic>
        <p:sp>
          <p:nvSpPr>
            <p:cNvPr id="11" name="Rectangle 10"/>
            <p:cNvSpPr/>
            <p:nvPr/>
          </p:nvSpPr>
          <p:spPr>
            <a:xfrm>
              <a:off x="1362075" y="2363275"/>
              <a:ext cx="504825" cy="518247"/>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926224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p:cNvSpPr/>
          <p:nvPr/>
        </p:nvSpPr>
        <p:spPr>
          <a:xfrm>
            <a:off x="0" y="6211669"/>
            <a:ext cx="4962525"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10" name="Title 4"/>
          <p:cNvSpPr txBox="1">
            <a:spLocks/>
          </p:cNvSpPr>
          <p:nvPr/>
        </p:nvSpPr>
        <p:spPr>
          <a:xfrm>
            <a:off x="89013" y="1"/>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sp>
        <p:nvSpPr>
          <p:cNvPr id="2" name="Rectangle 1"/>
          <p:cNvSpPr/>
          <p:nvPr/>
        </p:nvSpPr>
        <p:spPr>
          <a:xfrm>
            <a:off x="5005534" y="1055253"/>
            <a:ext cx="4054598" cy="5047536"/>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Northwest Passage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Break-up of sea ice is expected to be earlier than normal throughout the Northwest Passage this summer, and areas of consolidated ice will become mobile earlier in the season than normal.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Ice conditions will be light in the southern route of the Northwest Passage in August with lessening ice conditions following in northern route by early September.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Enhanced mobility of sea ice in the Canadian Arctic Archipelago could maintain elevated old ice concentrations in the aforementioned sectors throughout the summer 2020 period.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 name="Group 2"/>
          <p:cNvGrpSpPr/>
          <p:nvPr/>
        </p:nvGrpSpPr>
        <p:grpSpPr>
          <a:xfrm>
            <a:off x="0" y="1331448"/>
            <a:ext cx="4962525" cy="4872581"/>
            <a:chOff x="0" y="1343024"/>
            <a:chExt cx="4589259" cy="447904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4"/>
              <a:ext cx="4589259" cy="4479042"/>
            </a:xfrm>
            <a:prstGeom prst="rect">
              <a:avLst/>
            </a:prstGeom>
          </p:spPr>
        </p:pic>
        <p:sp>
          <p:nvSpPr>
            <p:cNvPr id="11" name="Rectangle 10"/>
            <p:cNvSpPr/>
            <p:nvPr/>
          </p:nvSpPr>
          <p:spPr>
            <a:xfrm>
              <a:off x="1000125" y="2683882"/>
              <a:ext cx="504825" cy="1036495"/>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515368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p:cNvSpPr/>
          <p:nvPr/>
        </p:nvSpPr>
        <p:spPr>
          <a:xfrm>
            <a:off x="0" y="6211669"/>
            <a:ext cx="4962525"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10" name="Title 4"/>
          <p:cNvSpPr txBox="1">
            <a:spLocks/>
          </p:cNvSpPr>
          <p:nvPr/>
        </p:nvSpPr>
        <p:spPr>
          <a:xfrm>
            <a:off x="89013" y="1"/>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sp>
        <p:nvSpPr>
          <p:cNvPr id="2" name="Rectangle 1"/>
          <p:cNvSpPr/>
          <p:nvPr/>
        </p:nvSpPr>
        <p:spPr>
          <a:xfrm>
            <a:off x="4962525" y="938294"/>
            <a:ext cx="4054598" cy="5293757"/>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Baffin Bay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sng"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Early than normal sea ice break-up is forecasted for Baffin Bay this summer, due to current lower than normal ice extents in the region and predicted warmer than normal temperatures in the area of interest.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dirty="0">
                <a:ln>
                  <a:noFill/>
                </a:ln>
                <a:solidFill>
                  <a:srgbClr val="000000"/>
                </a:solidFill>
                <a:effectLst/>
                <a:uLnTx/>
                <a:uFillTx/>
                <a:latin typeface="Arial"/>
                <a:cs typeface="Arial"/>
                <a:sym typeface="Arial"/>
              </a:rPr>
              <a:t>Old ice concentrations in the bay are in line with climatological </a:t>
            </a:r>
            <a:r>
              <a:rPr kumimoji="0" lang="en-CA" sz="1800" b="0" i="0" u="none" strike="noStrike" kern="0" cap="none" spc="0" normalizeH="0" baseline="0" noProof="0" dirty="0" err="1">
                <a:ln>
                  <a:noFill/>
                </a:ln>
                <a:solidFill>
                  <a:srgbClr val="000000"/>
                </a:solidFill>
                <a:effectLst/>
                <a:uLnTx/>
                <a:uFillTx/>
                <a:latin typeface="Arial"/>
                <a:cs typeface="Arial"/>
                <a:sym typeface="Arial"/>
              </a:rPr>
              <a:t>normals</a:t>
            </a:r>
            <a:r>
              <a:rPr kumimoji="0" lang="en-CA" sz="1800" b="0" i="0" u="none" strike="noStrike" kern="0" cap="none" spc="0" normalizeH="0" baseline="0" noProof="0" dirty="0">
                <a:ln>
                  <a:noFill/>
                </a:ln>
                <a:solidFill>
                  <a:srgbClr val="000000"/>
                </a:solidFill>
                <a:effectLst/>
                <a:uLnTx/>
                <a:uFillTx/>
                <a:latin typeface="Arial"/>
                <a:cs typeface="Arial"/>
                <a:sym typeface="Arial"/>
              </a:rPr>
              <a:t> and no specific hazards are anticipated. The presence of an ice bridge in Nares Strait well into this spring has cut off the inflow of old ice from the Arctic Ocean into northern Baffin Bay, thereby maintaining a limited influx of old ice into the region</a:t>
            </a:r>
            <a:r>
              <a:rPr kumimoji="0" lang="en-CA" sz="1400" b="0" i="0" u="none" strike="noStrike" kern="0" cap="none" spc="0" normalizeH="0" baseline="0" noProof="0" dirty="0">
                <a:ln>
                  <a:noFill/>
                </a:ln>
                <a:solidFill>
                  <a:srgbClr val="000000"/>
                </a:solidFill>
                <a:effectLst/>
                <a:uLnTx/>
                <a:uFillTx/>
                <a:latin typeface="Arial"/>
                <a:cs typeface="Arial"/>
                <a:sym typeface="Arial"/>
              </a:rPr>
              <a:t>.</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 name="Group 2"/>
          <p:cNvGrpSpPr/>
          <p:nvPr/>
        </p:nvGrpSpPr>
        <p:grpSpPr>
          <a:xfrm>
            <a:off x="0" y="1331448"/>
            <a:ext cx="4962525" cy="4872581"/>
            <a:chOff x="0" y="1343024"/>
            <a:chExt cx="4589259" cy="447904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4"/>
              <a:ext cx="4589259" cy="4479042"/>
            </a:xfrm>
            <a:prstGeom prst="rect">
              <a:avLst/>
            </a:prstGeom>
          </p:spPr>
        </p:pic>
        <p:sp>
          <p:nvSpPr>
            <p:cNvPr id="11" name="Rectangle 10"/>
            <p:cNvSpPr/>
            <p:nvPr/>
          </p:nvSpPr>
          <p:spPr>
            <a:xfrm rot="2588644">
              <a:off x="1145076" y="3600357"/>
              <a:ext cx="314106" cy="92122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270719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p:cNvSpPr/>
          <p:nvPr/>
        </p:nvSpPr>
        <p:spPr>
          <a:xfrm>
            <a:off x="0" y="5422917"/>
            <a:ext cx="4838700"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8" name="TextBox 7"/>
          <p:cNvSpPr txBox="1"/>
          <p:nvPr/>
        </p:nvSpPr>
        <p:spPr>
          <a:xfrm>
            <a:off x="5532471" y="2500971"/>
            <a:ext cx="3290224" cy="261610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Svalbard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Summer minimum sea ice extent is forecast somewhat above normal, but with low forecast confidence. Expecting near normal impacts from sea ice cover around Svalbard for the 2020 summer indicating normal shipping activities.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11"/>
          <p:cNvSpPr/>
          <p:nvPr/>
        </p:nvSpPr>
        <p:spPr>
          <a:xfrm>
            <a:off x="0" y="6211669"/>
            <a:ext cx="522018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14" name="Title 4"/>
          <p:cNvSpPr txBox="1">
            <a:spLocks/>
          </p:cNvSpPr>
          <p:nvPr/>
        </p:nvSpPr>
        <p:spPr>
          <a:xfrm>
            <a:off x="89013" y="1"/>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grpSp>
        <p:nvGrpSpPr>
          <p:cNvPr id="3" name="Group 2"/>
          <p:cNvGrpSpPr/>
          <p:nvPr/>
        </p:nvGrpSpPr>
        <p:grpSpPr>
          <a:xfrm>
            <a:off x="0" y="1250424"/>
            <a:ext cx="5220182" cy="4965179"/>
            <a:chOff x="0" y="1343025"/>
            <a:chExt cx="4321629" cy="41028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5"/>
              <a:ext cx="4321629" cy="4102812"/>
            </a:xfrm>
            <a:prstGeom prst="rect">
              <a:avLst/>
            </a:prstGeom>
          </p:spPr>
        </p:pic>
        <p:sp>
          <p:nvSpPr>
            <p:cNvPr id="11" name="Rectangle 10"/>
            <p:cNvSpPr/>
            <p:nvPr/>
          </p:nvSpPr>
          <p:spPr>
            <a:xfrm>
              <a:off x="2160814" y="3724275"/>
              <a:ext cx="258536" cy="411304"/>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784092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Rectangle 12"/>
          <p:cNvSpPr/>
          <p:nvPr/>
        </p:nvSpPr>
        <p:spPr>
          <a:xfrm>
            <a:off x="0" y="6211669"/>
            <a:ext cx="522018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9" name="Title 4"/>
          <p:cNvSpPr txBox="1">
            <a:spLocks/>
          </p:cNvSpPr>
          <p:nvPr/>
        </p:nvSpPr>
        <p:spPr>
          <a:xfrm>
            <a:off x="89013" y="1"/>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grpSp>
        <p:nvGrpSpPr>
          <p:cNvPr id="3" name="Group 2"/>
          <p:cNvGrpSpPr/>
          <p:nvPr/>
        </p:nvGrpSpPr>
        <p:grpSpPr>
          <a:xfrm>
            <a:off x="0" y="1343025"/>
            <a:ext cx="5081286" cy="4907304"/>
            <a:chOff x="0" y="1343025"/>
            <a:chExt cx="4321629" cy="41028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5"/>
              <a:ext cx="4321629" cy="4102812"/>
            </a:xfrm>
            <a:prstGeom prst="rect">
              <a:avLst/>
            </a:prstGeom>
          </p:spPr>
        </p:pic>
        <p:sp>
          <p:nvSpPr>
            <p:cNvPr id="11" name="Rectangle 10"/>
            <p:cNvSpPr/>
            <p:nvPr/>
          </p:nvSpPr>
          <p:spPr>
            <a:xfrm>
              <a:off x="2300967" y="2173758"/>
              <a:ext cx="508907" cy="1867313"/>
            </a:xfrm>
            <a:prstGeom prst="rect">
              <a:avLst/>
            </a:prstGeom>
            <a:solidFill>
              <a:srgbClr val="FFFF00">
                <a:alpha val="39000"/>
              </a:srgbClr>
            </a:solidFill>
            <a:ln>
              <a:no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2" name="TextBox 11"/>
          <p:cNvSpPr txBox="1"/>
          <p:nvPr/>
        </p:nvSpPr>
        <p:spPr>
          <a:xfrm>
            <a:off x="5170299" y="1068112"/>
            <a:ext cx="3680750" cy="477053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Northern Sea Route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Ice conditions are not expected to be problematic for the whole of the NSR during the spring and summer seasons in 2020.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Currently observed below normal ice conditions, and projected above normal air temperatures and earlier than normal sea ice deterioration form the basis for this assessment.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Arial"/>
                <a:cs typeface="Arial"/>
                <a:sym typeface="Arial"/>
              </a:rPr>
              <a:t>Light ice conditions will prevail throughout the sector and areas of </a:t>
            </a:r>
            <a:r>
              <a:rPr kumimoji="0" lang="en-CA" sz="1600" b="0" i="0" u="none" strike="noStrike" kern="0" cap="none" spc="0" normalizeH="0" baseline="0" noProof="0" dirty="0" err="1">
                <a:ln>
                  <a:noFill/>
                </a:ln>
                <a:solidFill>
                  <a:srgbClr val="000000"/>
                </a:solidFill>
                <a:effectLst/>
                <a:uLnTx/>
                <a:uFillTx/>
                <a:latin typeface="Arial"/>
                <a:cs typeface="Arial"/>
                <a:sym typeface="Arial"/>
              </a:rPr>
              <a:t>landfast</a:t>
            </a:r>
            <a:r>
              <a:rPr kumimoji="0" lang="en-CA" sz="1600" b="0" i="0" u="none" strike="noStrike" kern="0" cap="none" spc="0" normalizeH="0" baseline="0" noProof="0" dirty="0">
                <a:ln>
                  <a:noFill/>
                </a:ln>
                <a:solidFill>
                  <a:srgbClr val="000000"/>
                </a:solidFill>
                <a:effectLst/>
                <a:uLnTx/>
                <a:uFillTx/>
                <a:latin typeface="Arial"/>
                <a:cs typeface="Arial"/>
                <a:sym typeface="Arial"/>
              </a:rPr>
              <a:t> ice will break-up earlier than normal. Significant incursions of old ice are not expected along the route this summer season.</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1627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273209"/>
            <a:ext cx="8080744" cy="467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Rectangle 12"/>
          <p:cNvSpPr/>
          <p:nvPr/>
        </p:nvSpPr>
        <p:spPr>
          <a:xfrm>
            <a:off x="0" y="6211669"/>
            <a:ext cx="522018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Figure from Arctic Council - Arctic marine shipping assessment</a:t>
            </a:r>
          </a:p>
        </p:txBody>
      </p:sp>
      <p:sp>
        <p:nvSpPr>
          <p:cNvPr id="9" name="Title 4"/>
          <p:cNvSpPr txBox="1">
            <a:spLocks/>
          </p:cNvSpPr>
          <p:nvPr/>
        </p:nvSpPr>
        <p:spPr>
          <a:xfrm>
            <a:off x="97972" y="104842"/>
            <a:ext cx="9046028" cy="1416506"/>
          </a:xfrm>
          <a:prstGeom prst="rect">
            <a:avLst/>
          </a:prstGeom>
          <a:solidFill>
            <a:schemeClr val="bg1"/>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rgbClr val="3A601B"/>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0" cap="none" spc="0" normalizeH="0" baseline="0" noProof="0" dirty="0">
              <a:ln>
                <a:noFill/>
              </a:ln>
              <a:solidFill>
                <a:srgbClr val="3A601B"/>
              </a:solidFill>
              <a:effectLst/>
              <a:uLnTx/>
              <a:uFillTx/>
              <a:latin typeface="Arial"/>
              <a:cs typeface="Arial"/>
              <a:sym typeface="Arial"/>
            </a:endParaRPr>
          </a:p>
        </p:txBody>
      </p:sp>
      <p:grpSp>
        <p:nvGrpSpPr>
          <p:cNvPr id="3" name="Group 2"/>
          <p:cNvGrpSpPr/>
          <p:nvPr/>
        </p:nvGrpSpPr>
        <p:grpSpPr>
          <a:xfrm>
            <a:off x="0" y="1343025"/>
            <a:ext cx="5081286" cy="4907304"/>
            <a:chOff x="0" y="1343025"/>
            <a:chExt cx="4321629" cy="410281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025"/>
              <a:ext cx="4321629" cy="4102812"/>
            </a:xfrm>
            <a:prstGeom prst="rect">
              <a:avLst/>
            </a:prstGeom>
          </p:spPr>
        </p:pic>
        <p:sp>
          <p:nvSpPr>
            <p:cNvPr id="11" name="Rectangle 10"/>
            <p:cNvSpPr/>
            <p:nvPr/>
          </p:nvSpPr>
          <p:spPr>
            <a:xfrm>
              <a:off x="378329" y="3267535"/>
              <a:ext cx="508907" cy="913148"/>
            </a:xfrm>
            <a:prstGeom prst="rect">
              <a:avLst/>
            </a:prstGeom>
            <a:solidFill>
              <a:srgbClr val="FFFF00">
                <a:alpha val="39000"/>
              </a:srgbClr>
            </a:solidFill>
            <a:ln>
              <a:no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2" name="TextBox 11"/>
          <p:cNvSpPr txBox="1"/>
          <p:nvPr/>
        </p:nvSpPr>
        <p:spPr>
          <a:xfrm>
            <a:off x="5135910" y="218027"/>
            <a:ext cx="3894038" cy="6494085"/>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Hudson Bay and Hudson Strait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Faster than normal sea ice break-up is underway in Hudson Strait with areas of open water expanding in the northern portion of the strait this spring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Near normal break-up forecasted for the western portion of Hudson Bay and later than normal in the eastern section.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Ice thicknesses throughout Hudson Bay are thicker this spring than spring 2019, as predominantly thick first-year ice covers the western and central portions of the bay while in 2019 medium first-year ice comprised a significant fraction of the ice cover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Thicker ice coverage along with forecasted colder than normal surface air temperatures over Hudson Bay could lead to a more challenging navigation season, particularly in the eastern half of Hudson Bay</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1115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ctrTitle"/>
          </p:nvPr>
        </p:nvSpPr>
        <p:spPr>
          <a:xfrm>
            <a:off x="361950" y="854996"/>
            <a:ext cx="7283894" cy="14700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Arial"/>
              <a:buNone/>
            </a:pPr>
            <a:r>
              <a:rPr lang="en-CA" sz="3600" dirty="0">
                <a:latin typeface="Arial Black" panose="020B0A04020102020204" pitchFamily="34" charset="0"/>
              </a:rPr>
              <a:t>On-line discussion with end-users on sea-ice outlook</a:t>
            </a:r>
            <a:endParaRPr sz="3600" dirty="0">
              <a:latin typeface="Arial Black" panose="020B0A04020102020204" pitchFamily="34" charset="0"/>
            </a:endParaRPr>
          </a:p>
        </p:txBody>
      </p:sp>
      <p:pic>
        <p:nvPicPr>
          <p:cNvPr id="251" name="Google Shape;251;p15"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7661560" y="54698"/>
            <a:ext cx="1391206" cy="1751844"/>
          </a:xfrm>
          <a:prstGeom prst="rect">
            <a:avLst/>
          </a:prstGeom>
          <a:noFill/>
          <a:ln>
            <a:noFill/>
          </a:ln>
        </p:spPr>
      </p:pic>
      <p:sp>
        <p:nvSpPr>
          <p:cNvPr id="2" name="Rectangle 1">
            <a:extLst>
              <a:ext uri="{FF2B5EF4-FFF2-40B4-BE49-F238E27FC236}">
                <a16:creationId xmlns:a16="http://schemas.microsoft.com/office/drawing/2014/main" id="{B0ED987B-BE0C-40A8-984C-2D1A170667D0}"/>
              </a:ext>
            </a:extLst>
          </p:cNvPr>
          <p:cNvSpPr/>
          <p:nvPr/>
        </p:nvSpPr>
        <p:spPr>
          <a:xfrm>
            <a:off x="866775" y="2573660"/>
            <a:ext cx="6794785" cy="83099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Scott Wiese, Canadian Ice Service / ECCC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Vasily</a:t>
            </a:r>
            <a:r>
              <a:rPr kumimoji="0" lang="en-CA"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en-CA" sz="24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Smolianitsky</a:t>
            </a:r>
            <a:r>
              <a:rPr kumimoji="0" lang="en-CA"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AARI</a:t>
            </a:r>
            <a:endParaRPr kumimoji="0" lang="ru-RU"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8" name="Rectangle 7">
            <a:extLst>
              <a:ext uri="{FF2B5EF4-FFF2-40B4-BE49-F238E27FC236}">
                <a16:creationId xmlns:a16="http://schemas.microsoft.com/office/drawing/2014/main" id="{9D5F4458-F82B-4509-BD74-2CCCD98FAEA4}"/>
              </a:ext>
            </a:extLst>
          </p:cNvPr>
          <p:cNvSpPr/>
          <p:nvPr/>
        </p:nvSpPr>
        <p:spPr>
          <a:xfrm>
            <a:off x="258190" y="3653296"/>
            <a:ext cx="8523860" cy="2308324"/>
          </a:xfrm>
          <a:prstGeom prst="rect">
            <a:avLst/>
          </a:prstGeom>
          <a:solidFill>
            <a:schemeClr val="lt1">
              <a:alpha val="52000"/>
            </a:schemeClr>
          </a:solid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Possible themes - points for discussion (using CHAT function raise your hand or ask a question):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400" dirty="0">
                <a:solidFill>
                  <a:srgbClr val="000000"/>
                </a:solidFill>
                <a:latin typeface="Calibri" panose="020F0502020204030204" pitchFamily="34" charset="0"/>
                <a:ea typeface="Calibri" panose="020F0502020204030204" pitchFamily="34" charset="0"/>
                <a:cs typeface="Calibri" panose="020F0502020204030204" pitchFamily="34" charset="0"/>
              </a:rPr>
              <a:t>Is the content of the outlook appropriate (A, B, C, D, E)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400" dirty="0">
                <a:solidFill>
                  <a:srgbClr val="000000"/>
                </a:solidFill>
                <a:latin typeface="Calibri" panose="020F0502020204030204" pitchFamily="34" charset="0"/>
                <a:ea typeface="Calibri" panose="020F0502020204030204" pitchFamily="34" charset="0"/>
                <a:cs typeface="Calibri" panose="020F0502020204030204" pitchFamily="34" charset="0"/>
              </a:rPr>
              <a:t>Whether C &amp; D should include more sea ice parameters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Did the section E have enough details ?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400" dirty="0">
                <a:solidFill>
                  <a:srgbClr val="000000"/>
                </a:solidFill>
                <a:latin typeface="Calibri" panose="020F0502020204030204" pitchFamily="34" charset="0"/>
                <a:ea typeface="Calibri" panose="020F0502020204030204" pitchFamily="34" charset="0"/>
                <a:cs typeface="Calibri" panose="020F0502020204030204" pitchFamily="34" charset="0"/>
              </a:rPr>
              <a:t>Any other ?</a:t>
            </a:r>
            <a:endParaRPr kumimoji="0" lang="en-CA"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77339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txBox="1">
            <a:spLocks noGrp="1"/>
          </p:cNvSpPr>
          <p:nvPr>
            <p:ph type="ctrTitle"/>
          </p:nvPr>
        </p:nvSpPr>
        <p:spPr>
          <a:xfrm>
            <a:off x="234450" y="2149327"/>
            <a:ext cx="8675100" cy="14700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Arial"/>
              <a:buNone/>
            </a:pPr>
            <a:r>
              <a:rPr lang="en-CA" sz="3959" dirty="0">
                <a:latin typeface="Arial Black" panose="020B0A04020102020204" pitchFamily="34" charset="0"/>
              </a:rPr>
              <a:t>Final thoughts and &amp; Wrap Up</a:t>
            </a:r>
            <a:endParaRPr sz="3959" dirty="0">
              <a:latin typeface="Arial Black" panose="020B0A04020102020204" pitchFamily="34" charset="0"/>
            </a:endParaRPr>
          </a:p>
        </p:txBody>
      </p:sp>
      <p:sp>
        <p:nvSpPr>
          <p:cNvPr id="249" name="Google Shape;249;p15"/>
          <p:cNvSpPr txBox="1">
            <a:spLocks noGrp="1"/>
          </p:cNvSpPr>
          <p:nvPr>
            <p:ph type="subTitle" idx="1"/>
          </p:nvPr>
        </p:nvSpPr>
        <p:spPr>
          <a:xfrm>
            <a:off x="1762332" y="5713022"/>
            <a:ext cx="6912768" cy="584747"/>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dirty="0"/>
              <a:t>Arctic Regional Climate Center</a:t>
            </a:r>
            <a:endParaRPr dirty="0"/>
          </a:p>
        </p:txBody>
      </p:sp>
      <p:sp>
        <p:nvSpPr>
          <p:cNvPr id="250" name="Google Shape;250;p15"/>
          <p:cNvSpPr txBox="1"/>
          <p:nvPr/>
        </p:nvSpPr>
        <p:spPr>
          <a:xfrm>
            <a:off x="611560" y="188640"/>
            <a:ext cx="7772400" cy="147002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4290"/>
              <a:buFont typeface="Arial"/>
              <a:buNone/>
              <a:tabLst/>
              <a:defRPr/>
            </a:pPr>
            <a:endParaRPr kumimoji="0" sz="4290" b="0" i="0" u="sng" strike="noStrike" kern="0" cap="none" spc="0" normalizeH="0" baseline="0" noProof="0">
              <a:ln>
                <a:noFill/>
              </a:ln>
              <a:solidFill>
                <a:srgbClr val="000000"/>
              </a:solidFill>
              <a:effectLst/>
              <a:uLnTx/>
              <a:uFillTx/>
              <a:latin typeface="Arial"/>
              <a:ea typeface="Arial"/>
              <a:cs typeface="Arial"/>
              <a:sym typeface="Arial"/>
            </a:endParaRPr>
          </a:p>
        </p:txBody>
      </p:sp>
      <p:pic>
        <p:nvPicPr>
          <p:cNvPr id="251" name="Google Shape;251;p15" descr="https://lh3.googleusercontent.com/9C5QmWrldp865nMX2HCO83C6TUpXb220VQY5Ty3XSyJybLcVJwqdZR3CKe29IGoAuKlHOCPJixsrO2UOADCNMCXDUvi6FORIjF7CoJvYMaXZJrdMFROqhMoN8rWbrdBK-JKhsTMjdXE"/>
          <p:cNvPicPr preferRelativeResize="0"/>
          <p:nvPr/>
        </p:nvPicPr>
        <p:blipFill rotWithShape="1">
          <a:blip r:embed="rId3">
            <a:alphaModFix/>
          </a:blip>
          <a:srcRect/>
          <a:stretch/>
        </p:blipFill>
        <p:spPr>
          <a:xfrm>
            <a:off x="361950" y="5399645"/>
            <a:ext cx="1009650" cy="1123950"/>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7380312" y="188640"/>
            <a:ext cx="1391206" cy="1751844"/>
          </a:xfrm>
          <a:prstGeom prst="rect">
            <a:avLst/>
          </a:prstGeom>
          <a:noFill/>
          <a:ln>
            <a:noFill/>
          </a:ln>
        </p:spPr>
      </p:pic>
      <p:sp>
        <p:nvSpPr>
          <p:cNvPr id="2" name="Rectangle 1">
            <a:extLst>
              <a:ext uri="{FF2B5EF4-FFF2-40B4-BE49-F238E27FC236}">
                <a16:creationId xmlns:a16="http://schemas.microsoft.com/office/drawing/2014/main" id="{B0ED987B-BE0C-40A8-984C-2D1A170667D0}"/>
              </a:ext>
            </a:extLst>
          </p:cNvPr>
          <p:cNvSpPr/>
          <p:nvPr/>
        </p:nvSpPr>
        <p:spPr>
          <a:xfrm>
            <a:off x="1880315" y="3652700"/>
            <a:ext cx="6794785" cy="1569660"/>
          </a:xfrm>
          <a:prstGeom prst="rect">
            <a:avLst/>
          </a:prstGeom>
        </p:spPr>
        <p:txBody>
          <a:bodyPr wrap="square">
            <a:spAutoFit/>
          </a:bodyPr>
          <a:lstStyle/>
          <a:p>
            <a:pPr marL="342900" indent="-342900">
              <a:buFont typeface="Wingdings" panose="05000000000000000000" pitchFamily="2" charset="2"/>
              <a:buChar char="ü"/>
            </a:pPr>
            <a:r>
              <a:rPr lang="en-CA" sz="2400" dirty="0">
                <a:latin typeface="+mj-lt"/>
                <a:ea typeface="Calibri" panose="020F0502020204030204" pitchFamily="34" charset="0"/>
              </a:rPr>
              <a:t>Reflections on the forum from all</a:t>
            </a:r>
          </a:p>
          <a:p>
            <a:pPr marL="342900" indent="-342900">
              <a:buFont typeface="Wingdings" panose="05000000000000000000" pitchFamily="2" charset="2"/>
              <a:buChar char="ü"/>
            </a:pPr>
            <a:r>
              <a:rPr lang="en-CA" sz="2400" dirty="0" err="1">
                <a:latin typeface="+mj-lt"/>
                <a:ea typeface="Calibri" panose="020F0502020204030204" pitchFamily="34" charset="0"/>
              </a:rPr>
              <a:t>Vasily</a:t>
            </a:r>
            <a:r>
              <a:rPr lang="en-CA" sz="2400" dirty="0">
                <a:latin typeface="+mj-lt"/>
                <a:ea typeface="Calibri" panose="020F0502020204030204" pitchFamily="34" charset="0"/>
              </a:rPr>
              <a:t> </a:t>
            </a:r>
            <a:r>
              <a:rPr lang="en-CA" sz="2400" dirty="0" err="1">
                <a:latin typeface="+mj-lt"/>
                <a:ea typeface="Calibri" panose="020F0502020204030204" pitchFamily="34" charset="0"/>
              </a:rPr>
              <a:t>Smolianitsky</a:t>
            </a:r>
            <a:r>
              <a:rPr lang="en-CA" sz="2400" dirty="0">
                <a:latin typeface="+mj-lt"/>
                <a:ea typeface="Calibri" panose="020F0502020204030204" pitchFamily="34" charset="0"/>
              </a:rPr>
              <a:t>, AARI</a:t>
            </a:r>
            <a:endParaRPr lang="ru-RU" sz="2400" dirty="0">
              <a:latin typeface="+mj-lt"/>
              <a:ea typeface="Calibri" panose="020F0502020204030204" pitchFamily="34" charset="0"/>
            </a:endParaRPr>
          </a:p>
          <a:p>
            <a:pPr marL="342900" indent="-342900">
              <a:buFont typeface="Wingdings" panose="05000000000000000000" pitchFamily="2" charset="2"/>
              <a:buChar char="ü"/>
            </a:pPr>
            <a:r>
              <a:rPr lang="en-CA" sz="2400" dirty="0">
                <a:latin typeface="+mj-lt"/>
                <a:ea typeface="Calibri" panose="020F0502020204030204" pitchFamily="34" charset="0"/>
              </a:rPr>
              <a:t>Helge </a:t>
            </a:r>
            <a:r>
              <a:rPr lang="en-CA" sz="2400" dirty="0" err="1">
                <a:latin typeface="+mj-lt"/>
                <a:ea typeface="Calibri" panose="020F0502020204030204" pitchFamily="34" charset="0"/>
              </a:rPr>
              <a:t>Tangen</a:t>
            </a:r>
            <a:r>
              <a:rPr lang="en-CA" sz="2400" dirty="0">
                <a:latin typeface="+mj-lt"/>
                <a:ea typeface="Calibri" panose="020F0502020204030204" pitchFamily="34" charset="0"/>
              </a:rPr>
              <a:t>, </a:t>
            </a:r>
            <a:r>
              <a:rPr lang="en-CA" sz="2400" dirty="0" err="1">
                <a:latin typeface="+mj-lt"/>
                <a:ea typeface="Calibri" panose="020F0502020204030204" pitchFamily="34" charset="0"/>
              </a:rPr>
              <a:t>ArcRCC</a:t>
            </a:r>
            <a:r>
              <a:rPr lang="en-CA" sz="2400" dirty="0">
                <a:latin typeface="+mj-lt"/>
                <a:ea typeface="Calibri" panose="020F0502020204030204" pitchFamily="34" charset="0"/>
              </a:rPr>
              <a:t> Network coordinator</a:t>
            </a:r>
            <a:endParaRPr lang="ru-RU" sz="2400" dirty="0">
              <a:latin typeface="+mj-lt"/>
              <a:ea typeface="Calibri" panose="020F0502020204030204" pitchFamily="34" charset="0"/>
            </a:endParaRPr>
          </a:p>
          <a:p>
            <a:pPr marL="342900" indent="-342900">
              <a:buFont typeface="Wingdings" panose="05000000000000000000" pitchFamily="2" charset="2"/>
              <a:buChar char="ü"/>
            </a:pPr>
            <a:r>
              <a:rPr lang="en-CA" sz="2400" dirty="0">
                <a:latin typeface="+mj-lt"/>
                <a:ea typeface="Calibri" panose="020F0502020204030204" pitchFamily="34" charset="0"/>
              </a:rPr>
              <a:t>Anahit </a:t>
            </a:r>
            <a:r>
              <a:rPr lang="en-CA" sz="2400" dirty="0" err="1">
                <a:latin typeface="+mj-lt"/>
                <a:ea typeface="Calibri" panose="020F0502020204030204" pitchFamily="34" charset="0"/>
              </a:rPr>
              <a:t>Hovsepyan</a:t>
            </a:r>
            <a:r>
              <a:rPr lang="en-CA" sz="2400" dirty="0">
                <a:latin typeface="+mj-lt"/>
                <a:ea typeface="Calibri" panose="020F0502020204030204" pitchFamily="34" charset="0"/>
              </a:rPr>
              <a:t>, WMO</a:t>
            </a:r>
            <a:endParaRPr lang="ru-RU" sz="2400" dirty="0">
              <a:latin typeface="+mj-lt"/>
            </a:endParaRPr>
          </a:p>
        </p:txBody>
      </p:sp>
    </p:spTree>
    <p:extLst>
      <p:ext uri="{BB962C8B-B14F-4D97-AF65-F5344CB8AC3E}">
        <p14:creationId xmlns:p14="http://schemas.microsoft.com/office/powerpoint/2010/main" val="167757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800C7F-3B88-4190-8C7E-FEE22BFB0396}" type="slidenum">
              <a:rPr kumimoji="0" lang="en-CA"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CA"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Прямоугольник 4"/>
          <p:cNvSpPr/>
          <p:nvPr/>
        </p:nvSpPr>
        <p:spPr>
          <a:xfrm>
            <a:off x="1691680" y="1279788"/>
            <a:ext cx="6336704" cy="29238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Black" panose="020B0A04020102020204" pitchFamily="34" charset="0"/>
                <a:cs typeface="Calibri" panose="020F0502020204030204" pitchFamily="34" charset="0"/>
              </a:rPr>
              <a:t>Atmosphere: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Precursors - atmospheric circulation patterns</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Surface air temperature </a:t>
            </a:r>
          </a:p>
          <a:p>
            <a:pPr marL="914400" marR="0" lvl="1"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57200" y="1346387"/>
            <a:ext cx="8229600" cy="317591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sz="4800" dirty="0" err="1"/>
              <a:t>Thank</a:t>
            </a:r>
            <a:r>
              <a:rPr lang="fr-CA" sz="4800" dirty="0"/>
              <a:t> </a:t>
            </a:r>
            <a:r>
              <a:rPr lang="fr-CA" sz="4800" dirty="0" err="1"/>
              <a:t>you</a:t>
            </a:r>
            <a:r>
              <a:rPr lang="fr-CA" sz="4800" dirty="0"/>
              <a:t>!</a:t>
            </a:r>
            <a:r>
              <a:rPr lang="ru-RU" sz="4800" dirty="0"/>
              <a:t> </a:t>
            </a:r>
            <a:r>
              <a:rPr lang="fr-CA" sz="4800" dirty="0"/>
              <a:t>Merci!</a:t>
            </a:r>
            <a:r>
              <a:rPr lang="ru-RU" sz="4800" dirty="0"/>
              <a:t> </a:t>
            </a:r>
            <a:r>
              <a:rPr lang="en-US" sz="4800" dirty="0" err="1"/>
              <a:t>Takk</a:t>
            </a:r>
            <a:r>
              <a:rPr lang="en-US" sz="4800" dirty="0"/>
              <a:t>! </a:t>
            </a:r>
            <a:r>
              <a:rPr lang="ru-RU" sz="4800" dirty="0"/>
              <a:t>Спасибо!</a:t>
            </a:r>
            <a:r>
              <a:rPr lang="en-US" sz="4800" dirty="0"/>
              <a:t> </a:t>
            </a:r>
            <a:br>
              <a:rPr lang="en-US" sz="4800" dirty="0"/>
            </a:br>
            <a:r>
              <a:rPr lang="en-US" sz="4800" dirty="0" err="1"/>
              <a:t>Tak</a:t>
            </a:r>
            <a:r>
              <a:rPr lang="en-US" sz="4800" dirty="0"/>
              <a:t>! Tack! Kiitos! </a:t>
            </a:r>
            <a:r>
              <a:rPr lang="is-IS" sz="4800" dirty="0"/>
              <a:t>þakka þér fyrir!</a:t>
            </a:r>
            <a:br>
              <a:rPr lang="is-IS" sz="4800" dirty="0"/>
            </a:br>
            <a:r>
              <a:rPr lang="en-US" sz="4800" dirty="0" err="1"/>
              <a:t>Naqurmiik</a:t>
            </a:r>
            <a:r>
              <a:rPr lang="en-US" sz="4800" b="1" dirty="0"/>
              <a:t> </a:t>
            </a:r>
            <a:r>
              <a:rPr lang="en-US" sz="4800" dirty="0"/>
              <a:t>! </a:t>
            </a:r>
            <a:r>
              <a:rPr lang="en-US" sz="4800" dirty="0" err="1"/>
              <a:t>Qaĝaasakuq</a:t>
            </a:r>
            <a:r>
              <a:rPr lang="en-US" sz="4800" dirty="0"/>
              <a:t> !</a:t>
            </a:r>
          </a:p>
          <a:p>
            <a:r>
              <a:rPr lang="it-IT" sz="4800" dirty="0"/>
              <a:t>Grazie! </a:t>
            </a:r>
            <a:r>
              <a:rPr lang="en-US" sz="4800" dirty="0" err="1"/>
              <a:t>Giitu</a:t>
            </a:r>
            <a:r>
              <a:rPr lang="en-US" sz="4800" dirty="0"/>
              <a:t>! </a:t>
            </a:r>
            <a:r>
              <a:rPr lang="de-DE" sz="4800" dirty="0"/>
              <a:t>Vielen Dank!</a:t>
            </a:r>
          </a:p>
          <a:p>
            <a:r>
              <a:rPr lang="en-US" sz="4800" dirty="0" err="1"/>
              <a:t>Dhanyavaad</a:t>
            </a:r>
            <a:r>
              <a:rPr lang="en-US" sz="4800" dirty="0"/>
              <a:t> !</a:t>
            </a:r>
            <a:endParaRPr lang="en-US" sz="4800" dirty="0">
              <a:solidFill>
                <a:srgbClr val="000090"/>
              </a:solidFill>
            </a:endParaRPr>
          </a:p>
        </p:txBody>
      </p:sp>
      <p:sp>
        <p:nvSpPr>
          <p:cNvPr id="2" name="Slide Number Placeholder 1"/>
          <p:cNvSpPr>
            <a:spLocks noGrp="1"/>
          </p:cNvSpPr>
          <p:nvPr>
            <p:ph type="sldNum" sz="quarter" idx="12"/>
          </p:nvPr>
        </p:nvSpPr>
        <p:spPr/>
        <p:txBody>
          <a:bodyPr/>
          <a:lstStyle/>
          <a:p>
            <a:fld id="{9259AF2F-52C6-9B46-B8B2-0579234AE62E}" type="slidenum">
              <a:rPr lang="en-US" smtClean="0"/>
              <a:t>80</a:t>
            </a:fld>
            <a:endParaRPr lang="en-US"/>
          </a:p>
        </p:txBody>
      </p:sp>
    </p:spTree>
    <p:extLst>
      <p:ext uri="{BB962C8B-B14F-4D97-AF65-F5344CB8AC3E}">
        <p14:creationId xmlns:p14="http://schemas.microsoft.com/office/powerpoint/2010/main" val="38022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F604E02-CDD3-4E41-924A-6C31FCDE77E7}"/>
              </a:ext>
            </a:extLst>
          </p:cNvPr>
          <p:cNvPicPr>
            <a:picLocks noChangeAspect="1"/>
          </p:cNvPicPr>
          <p:nvPr/>
        </p:nvPicPr>
        <p:blipFill>
          <a:blip r:embed="rId3"/>
          <a:stretch>
            <a:fillRect/>
          </a:stretch>
        </p:blipFill>
        <p:spPr>
          <a:xfrm>
            <a:off x="288277" y="3582977"/>
            <a:ext cx="3657607" cy="3230399"/>
          </a:xfrm>
          <a:prstGeom prst="rect">
            <a:avLst/>
          </a:prstGeom>
        </p:spPr>
      </p:pic>
      <p:pic>
        <p:nvPicPr>
          <p:cNvPr id="2" name="Рисунок 1">
            <a:extLst>
              <a:ext uri="{FF2B5EF4-FFF2-40B4-BE49-F238E27FC236}">
                <a16:creationId xmlns:a16="http://schemas.microsoft.com/office/drawing/2014/main" id="{F83756D8-2E80-4F35-BAF6-0E456378CA9F}"/>
              </a:ext>
            </a:extLst>
          </p:cNvPr>
          <p:cNvPicPr>
            <a:picLocks noChangeAspect="1"/>
          </p:cNvPicPr>
          <p:nvPr/>
        </p:nvPicPr>
        <p:blipFill>
          <a:blip r:embed="rId4"/>
          <a:stretch>
            <a:fillRect/>
          </a:stretch>
        </p:blipFill>
        <p:spPr>
          <a:xfrm>
            <a:off x="288278" y="575474"/>
            <a:ext cx="3657607" cy="3230399"/>
          </a:xfrm>
          <a:prstGeom prst="rect">
            <a:avLst/>
          </a:prstGeom>
        </p:spPr>
      </p:pic>
      <p:sp>
        <p:nvSpPr>
          <p:cNvPr id="5" name="Title 1"/>
          <p:cNvSpPr txBox="1">
            <a:spLocks/>
          </p:cNvSpPr>
          <p:nvPr/>
        </p:nvSpPr>
        <p:spPr bwMode="auto">
          <a:xfrm>
            <a:off x="0" y="44624"/>
            <a:ext cx="9036496" cy="79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NDJ 2019/2020 atmospheric circulation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Прямоугольник 6"/>
          <p:cNvSpPr/>
          <p:nvPr/>
        </p:nvSpPr>
        <p:spPr>
          <a:xfrm>
            <a:off x="541653" y="3512041"/>
            <a:ext cx="2791149"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MSLP </a:t>
            </a: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hPa</a:t>
            </a: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anomalies (norms 1981-2010)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Title 1"/>
          <p:cNvSpPr txBox="1">
            <a:spLocks/>
          </p:cNvSpPr>
          <p:nvPr/>
        </p:nvSpPr>
        <p:spPr bwMode="auto">
          <a:xfrm>
            <a:off x="4499992" y="808454"/>
            <a:ext cx="4485288" cy="5108474"/>
          </a:xfrm>
          <a:prstGeom prst="rect">
            <a:avLst/>
          </a:prstGeom>
          <a:solidFill>
            <a:schemeClr val="bg1"/>
          </a:solidFill>
          <a:ln w="25400">
            <a:solidFill>
              <a:srgbClr val="FF0000"/>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Based on atmosphere numerical model (reanalysis)</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Negative mean sea level atmospheric pressure (MSLP) anomalies (lower pressure, marked in blue) dominated through the European, Siberian and Canadian archipelago regions</a:t>
            </a: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Opposite situation (higher pressure, marked in red) was observed over Svalbard, Canadian and Alaska regions, Bering Sea </a:t>
            </a: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342900" marR="0" lvl="0" indent="-34290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That led to prevalence of zonal form of circulation (transfer of heal/cold west/east) in the troposphere with the center of polar vortex over western Siberia as seen on the 50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j-ea"/>
                <a:cs typeface="Calibri" panose="020F0502020204030204" pitchFamily="34" charset="0"/>
              </a:rPr>
              <a:t>hPa</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geopotential height (H50) </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32" name="Прямоугольник 31"/>
          <p:cNvSpPr/>
          <p:nvPr/>
        </p:nvSpPr>
        <p:spPr>
          <a:xfrm>
            <a:off x="1222470" y="6525344"/>
            <a:ext cx="1664238" cy="276999"/>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H50 ranks (1979-2020) </a:t>
            </a:r>
            <a:endParaRPr kumimoji="0" lang="ru-RU"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94A89D43-C96F-4E50-8397-7623248FCE51}"/>
              </a:ext>
            </a:extLst>
          </p:cNvPr>
          <p:cNvSpPr txBox="1"/>
          <p:nvPr/>
        </p:nvSpPr>
        <p:spPr>
          <a:xfrm>
            <a:off x="6947659" y="5916928"/>
            <a:ext cx="190806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AARI / ERA5 reanalysis</a:t>
            </a:r>
            <a:endParaRPr kumimoji="0" lang="ru-RU"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74265218"/>
      </p:ext>
    </p:extLst>
  </p:cSld>
  <p:clrMapOvr>
    <a:masterClrMapping/>
  </p:clrMapOvr>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MO templat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545080C5-D007-E44E-A953-EE27C08BF7D6}"/>
    </a:ext>
  </a:extLst>
</a:theme>
</file>

<file path=ppt/theme/theme5.xml><?xml version="1.0" encoding="utf-8"?>
<a:theme xmlns:a="http://schemas.openxmlformats.org/drawingml/2006/main" name="Closing slide">
  <a:themeElements>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mallLog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mall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mall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mall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mall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mall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mall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mall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mall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mall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mall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mall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F784101B-2101-654A-A52C-C748ED4C9BF6}"/>
    </a:ext>
  </a:extLst>
</a:theme>
</file>

<file path=ppt/theme/theme6.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2691</TotalTime>
  <Words>6775</Words>
  <Application>Microsoft Office PowerPoint</Application>
  <PresentationFormat>On-screen Show (4:3)</PresentationFormat>
  <Paragraphs>1172</Paragraphs>
  <Slides>80</Slides>
  <Notes>47</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2</vt:i4>
      </vt:variant>
      <vt:variant>
        <vt:lpstr>Slide Titles</vt:lpstr>
      </vt:variant>
      <vt:variant>
        <vt:i4>80</vt:i4>
      </vt:variant>
    </vt:vector>
  </HeadingPairs>
  <TitlesOfParts>
    <vt:vector size="98" baseType="lpstr">
      <vt:lpstr>Arial</vt:lpstr>
      <vt:lpstr>Arial Black</vt:lpstr>
      <vt:lpstr>Arial Narrow</vt:lpstr>
      <vt:lpstr>Calibri</vt:lpstr>
      <vt:lpstr>Calibri Light</vt:lpstr>
      <vt:lpstr>Symbol</vt:lpstr>
      <vt:lpstr>Times</vt:lpstr>
      <vt:lpstr>Wingdings</vt:lpstr>
      <vt:lpstr>WMO_WHITE_Powerpoint_en_fr</vt:lpstr>
      <vt:lpstr>Office Theme</vt:lpstr>
      <vt:lpstr>1_Office Theme</vt:lpstr>
      <vt:lpstr>WMO template</vt:lpstr>
      <vt:lpstr>Closing slide</vt:lpstr>
      <vt:lpstr>Тема Office</vt:lpstr>
      <vt:lpstr>Default Design</vt:lpstr>
      <vt:lpstr>2_Office Theme</vt:lpstr>
      <vt:lpstr>Chart</vt:lpstr>
      <vt:lpstr>Диаграмма</vt:lpstr>
      <vt:lpstr>PowerPoint Presentation</vt:lpstr>
      <vt:lpstr>PowerPoint Presentation</vt:lpstr>
      <vt:lpstr>5th Arctic Climate Forum (ACF-5) videoconference - format</vt:lpstr>
      <vt:lpstr>Brief review of May 27th Non-Technical Regional Briefing session</vt:lpstr>
      <vt:lpstr>PowerPoint Presentation</vt:lpstr>
      <vt:lpstr>November 2019 – April 2020 Arctic Seasonal Review  Vasily Smolyanitsky Arctic and Antarctic Research Institute</vt:lpstr>
      <vt:lpstr>Content of review</vt:lpstr>
      <vt:lpstr>PowerPoint Presentation</vt:lpstr>
      <vt:lpstr>PowerPoint Presentation</vt:lpstr>
      <vt:lpstr>PowerPoint Presentation</vt:lpstr>
      <vt:lpstr>December 2019 – February 2020 SAT (T2m): anomalies and ranks (observation)</vt:lpstr>
      <vt:lpstr>SAT anomalies by regions during winter 2019/20 (DJF) (observations)</vt:lpstr>
      <vt:lpstr>SAT anomalies by Arctic seas during winter 2019/20 (DJF) (observations)</vt:lpstr>
      <vt:lpstr>NDJ 2019-2020, FMA 2020 – SAT (T2m): anomalies and ranks</vt:lpstr>
      <vt:lpstr>Precipitation trends for  ND 2019 - J 2020</vt:lpstr>
      <vt:lpstr>Precipitation (Prec) NDJ and FMA 2019/2020: anomalies and ranks </vt:lpstr>
      <vt:lpstr>PowerPoint Presentation</vt:lpstr>
      <vt:lpstr>Atmosphere – polar ocean precursors for winter – spring 2019 – 2020 sea ice conditions</vt:lpstr>
      <vt:lpstr>Arctic (NH) seasonal ice extent 1978…. 2020</vt:lpstr>
      <vt:lpstr>Seasonal NH ice extent variability: 1978 - 2020</vt:lpstr>
      <vt:lpstr>NDJ 2019/2020 Arctic sea ice – concentration and stage of development</vt:lpstr>
      <vt:lpstr>FMA 2020 Arctic sea ice – concentration and stage of development</vt:lpstr>
      <vt:lpstr>PowerPoint Presentation</vt:lpstr>
      <vt:lpstr>PowerPoint Presentation</vt:lpstr>
      <vt:lpstr>PowerPoint Presentation</vt:lpstr>
      <vt:lpstr>Waves and ph in the Arctic Ocean - NDJ 2019-2020, FMA 2020</vt:lpstr>
      <vt:lpstr>PowerPoint Presentation</vt:lpstr>
      <vt:lpstr>Land snow (satellite, obs)</vt:lpstr>
      <vt:lpstr>Current Conditions (21-26 May 2020)</vt:lpstr>
      <vt:lpstr>Using INTAROS project results  for North Eurasia node: Access to seasonal summary data  Evgenii Viazilov All-Russian Research Institute of Hydrometeorological Information - World Data Center (RIHMI-WDC)  </vt:lpstr>
      <vt:lpstr>PowerPoint Presentation</vt:lpstr>
      <vt:lpstr>PowerPoint Presentation</vt:lpstr>
      <vt:lpstr>PowerPoint Presentation</vt:lpstr>
      <vt:lpstr>PowerPoint Presentation</vt:lpstr>
      <vt:lpstr>On-line discussion with end-users on seasonal summary</vt:lpstr>
      <vt:lpstr>ACF - 5: Verification of the FMA2020 season ACF - 5: Seasonal forecast for the JJA2020 season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discussion with end-users on seasonal SAT and Prec outlook</vt:lpstr>
      <vt:lpstr>Review of 2019/20 Winter Sea-Ice Outlook Present the 2020 Summer Sea-Ice Outlook</vt:lpstr>
      <vt:lpstr>Models used for the ArcRCC Sea-Ice Outlooks</vt:lpstr>
      <vt:lpstr>PowerPoint Presentation</vt:lpstr>
      <vt:lpstr>Actual March 2020 Maximum Sea-Ice Extent</vt:lpstr>
      <vt:lpstr>PowerPoint Presentation</vt:lpstr>
      <vt:lpstr>A.  ArcRCC Sea-Ice Freeze-up Outlook 2019 Categories </vt:lpstr>
      <vt:lpstr>PowerPoint Presentation</vt:lpstr>
      <vt:lpstr>  B. ArcRCC Sea-Ice Extent Outlook Winter 2020 Actual vs. Outlook Maximum = March (Winter)    </vt:lpstr>
      <vt:lpstr>PowerPoint Presentation</vt:lpstr>
      <vt:lpstr>PowerPoint Presentation</vt:lpstr>
      <vt:lpstr>C.  ArcRCC Sea-Ice Break-up Outlook 2020</vt:lpstr>
      <vt:lpstr>D. ArcRCC Sea-Ice Extent Outlook Summer 2020 Minimum = September </vt:lpstr>
      <vt:lpstr>D. ArcRCC Sea-Ice Extent Outlook Summer 2020 Minimum = September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discussion with end-users on sea-ice outlook</vt:lpstr>
      <vt:lpstr>Final thoughts and &amp; Wrap Up</vt:lpstr>
      <vt:lpstr>PowerPoint Presentation</vt:lpstr>
    </vt:vector>
  </TitlesOfParts>
  <Company>World Meteorological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Vasily Smolyanitsky</dc:creator>
  <cp:lastModifiedBy>VS</cp:lastModifiedBy>
  <cp:revision>154</cp:revision>
  <dcterms:created xsi:type="dcterms:W3CDTF">2020-05-07T20:45:03Z</dcterms:created>
  <dcterms:modified xsi:type="dcterms:W3CDTF">2020-06-03T17:12:31Z</dcterms:modified>
</cp:coreProperties>
</file>