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 ContentType="application/vnd.ms-exce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1" r:id="rId4"/>
    <p:sldMasterId id="2147483650" r:id="rId5"/>
    <p:sldMasterId id="2147483959" r:id="rId6"/>
  </p:sldMasterIdLst>
  <p:notesMasterIdLst>
    <p:notesMasterId r:id="rId33"/>
  </p:notesMasterIdLst>
  <p:handoutMasterIdLst>
    <p:handoutMasterId r:id="rId34"/>
  </p:handoutMasterIdLst>
  <p:sldIdLst>
    <p:sldId id="262" r:id="rId7"/>
    <p:sldId id="483" r:id="rId8"/>
    <p:sldId id="490" r:id="rId9"/>
    <p:sldId id="478" r:id="rId10"/>
    <p:sldId id="501" r:id="rId11"/>
    <p:sldId id="479" r:id="rId12"/>
    <p:sldId id="495" r:id="rId13"/>
    <p:sldId id="482" r:id="rId14"/>
    <p:sldId id="496" r:id="rId15"/>
    <p:sldId id="497" r:id="rId16"/>
    <p:sldId id="469" r:id="rId17"/>
    <p:sldId id="477" r:id="rId18"/>
    <p:sldId id="491" r:id="rId19"/>
    <p:sldId id="499" r:id="rId20"/>
    <p:sldId id="459" r:id="rId21"/>
    <p:sldId id="475" r:id="rId22"/>
    <p:sldId id="473" r:id="rId23"/>
    <p:sldId id="480" r:id="rId24"/>
    <p:sldId id="481" r:id="rId25"/>
    <p:sldId id="461" r:id="rId26"/>
    <p:sldId id="493" r:id="rId27"/>
    <p:sldId id="498" r:id="rId28"/>
    <p:sldId id="494" r:id="rId29"/>
    <p:sldId id="500" r:id="rId30"/>
    <p:sldId id="462" r:id="rId31"/>
    <p:sldId id="258" r:id="rId32"/>
  </p:sldIdLst>
  <p:sldSz cx="9144000" cy="6858000" type="screen4x3"/>
  <p:notesSz cx="6858000" cy="9296400"/>
  <p:defaultTextStyle>
    <a:defPPr>
      <a:defRPr lang="en-CA"/>
    </a:defPPr>
    <a:lvl1pPr algn="l" rtl="0" eaLnBrk="0" fontAlgn="base" hangingPunct="0">
      <a:spcBef>
        <a:spcPct val="0"/>
      </a:spcBef>
      <a:spcAft>
        <a:spcPct val="0"/>
      </a:spcAft>
      <a:defRPr sz="2400" b="1"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scon,Gabrielle [Edm]" initials="G["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333399"/>
    <a:srgbClr val="0066FF"/>
    <a:srgbClr val="009900"/>
    <a:srgbClr val="CC6600"/>
    <a:srgbClr val="FF9900"/>
    <a:srgbClr val="3399FF"/>
    <a:srgbClr val="FF0000"/>
    <a:srgbClr val="FFCC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9650" autoAdjust="0"/>
  </p:normalViewPr>
  <p:slideViewPr>
    <p:cSldViewPr>
      <p:cViewPr varScale="1">
        <p:scale>
          <a:sx n="92" d="100"/>
          <a:sy n="92" d="100"/>
        </p:scale>
        <p:origin x="108"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3540" y="22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a:defRPr>
            </a:lvl1pPr>
          </a:lstStyle>
          <a:p>
            <a:pPr>
              <a:defRPr/>
            </a:pPr>
            <a:endParaRPr lang="en-US" altLang="en-US"/>
          </a:p>
        </p:txBody>
      </p:sp>
      <p:sp>
        <p:nvSpPr>
          <p:cNvPr id="38915" name="Rectangle 3"/>
          <p:cNvSpPr>
            <a:spLocks noGrp="1" noChangeArrowheads="1"/>
          </p:cNvSpPr>
          <p:nvPr>
            <p:ph type="dt" sz="quarter" idx="1"/>
          </p:nvPr>
        </p:nvSpPr>
        <p:spPr bwMode="auto">
          <a:xfrm>
            <a:off x="3883851"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a:defRPr>
            </a:lvl1pPr>
          </a:lstStyle>
          <a:p>
            <a:pPr>
              <a:defRPr/>
            </a:pPr>
            <a:endParaRPr lang="en-US" altLang="en-US"/>
          </a:p>
        </p:txBody>
      </p:sp>
      <p:sp>
        <p:nvSpPr>
          <p:cNvPr id="38916" name="Rectangle 4"/>
          <p:cNvSpPr>
            <a:spLocks noGrp="1" noChangeArrowheads="1"/>
          </p:cNvSpPr>
          <p:nvPr>
            <p:ph type="ftr" sz="quarter" idx="2"/>
          </p:nvPr>
        </p:nvSpPr>
        <p:spPr bwMode="auto">
          <a:xfrm>
            <a:off x="0"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a:defRPr>
            </a:lvl1pPr>
          </a:lstStyle>
          <a:p>
            <a:pPr>
              <a:defRPr/>
            </a:pPr>
            <a:endParaRPr lang="en-US" altLang="en-US"/>
          </a:p>
        </p:txBody>
      </p:sp>
      <p:sp>
        <p:nvSpPr>
          <p:cNvPr id="38917" name="Rectangle 5"/>
          <p:cNvSpPr>
            <a:spLocks noGrp="1" noChangeArrowheads="1"/>
          </p:cNvSpPr>
          <p:nvPr>
            <p:ph type="sldNum" sz="quarter" idx="3"/>
          </p:nvPr>
        </p:nvSpPr>
        <p:spPr bwMode="auto">
          <a:xfrm>
            <a:off x="3883851"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a:defRPr>
            </a:lvl1pPr>
          </a:lstStyle>
          <a:p>
            <a:pPr>
              <a:defRPr/>
            </a:pPr>
            <a:fld id="{76C8CD54-F180-4FB5-8032-526DCE798029}" type="slidenum">
              <a:rPr lang="en-CA" altLang="en-US"/>
              <a:pPr>
                <a:defRPr/>
              </a:pPr>
              <a:t>‹#›</a:t>
            </a:fld>
            <a:endParaRPr lang="en-CA" altLang="en-US"/>
          </a:p>
        </p:txBody>
      </p:sp>
    </p:spTree>
    <p:extLst>
      <p:ext uri="{BB962C8B-B14F-4D97-AF65-F5344CB8AC3E}">
        <p14:creationId xmlns:p14="http://schemas.microsoft.com/office/powerpoint/2010/main" val="311149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a:defRPr>
            </a:lvl1pPr>
          </a:lstStyle>
          <a:p>
            <a:pPr>
              <a:defRPr/>
            </a:pPr>
            <a:endParaRPr lang="en-US" altLang="en-US"/>
          </a:p>
        </p:txBody>
      </p:sp>
      <p:sp>
        <p:nvSpPr>
          <p:cNvPr id="6147" name="Rectangle 3"/>
          <p:cNvSpPr>
            <a:spLocks noGrp="1" noChangeArrowheads="1"/>
          </p:cNvSpPr>
          <p:nvPr>
            <p:ph type="dt" idx="1"/>
          </p:nvPr>
        </p:nvSpPr>
        <p:spPr bwMode="auto">
          <a:xfrm>
            <a:off x="3883851"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a:defRPr>
            </a:lvl1pPr>
          </a:lstStyle>
          <a:p>
            <a:pPr>
              <a:defRPr/>
            </a:pPr>
            <a:endParaRPr lang="en-US" altLang="en-US"/>
          </a:p>
        </p:txBody>
      </p:sp>
      <p:sp>
        <p:nvSpPr>
          <p:cNvPr id="922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85480" y="4415530"/>
            <a:ext cx="5487041" cy="41836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p:cNvSpPr>
            <a:spLocks noGrp="1" noChangeArrowheads="1"/>
          </p:cNvSpPr>
          <p:nvPr>
            <p:ph type="ftr" sz="quarter" idx="4"/>
          </p:nvPr>
        </p:nvSpPr>
        <p:spPr bwMode="auto">
          <a:xfrm>
            <a:off x="0"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a:defRPr>
            </a:lvl1pPr>
          </a:lstStyle>
          <a:p>
            <a:pPr>
              <a:defRPr/>
            </a:pPr>
            <a:endParaRPr lang="en-US" altLang="en-US"/>
          </a:p>
        </p:txBody>
      </p:sp>
      <p:sp>
        <p:nvSpPr>
          <p:cNvPr id="6151" name="Rectangle 7"/>
          <p:cNvSpPr>
            <a:spLocks noGrp="1" noChangeArrowheads="1"/>
          </p:cNvSpPr>
          <p:nvPr>
            <p:ph type="sldNum" sz="quarter" idx="5"/>
          </p:nvPr>
        </p:nvSpPr>
        <p:spPr bwMode="auto">
          <a:xfrm>
            <a:off x="3883851"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a:defRPr>
            </a:lvl1pPr>
          </a:lstStyle>
          <a:p>
            <a:pPr>
              <a:defRPr/>
            </a:pPr>
            <a:fld id="{CA087D32-4259-4F82-892A-5ABD16A42AE6}" type="slidenum">
              <a:rPr lang="en-CA" altLang="en-US"/>
              <a:pPr>
                <a:defRPr/>
              </a:pPr>
              <a:t>‹#›</a:t>
            </a:fld>
            <a:endParaRPr lang="en-CA" altLang="en-US"/>
          </a:p>
        </p:txBody>
      </p:sp>
    </p:spTree>
    <p:extLst>
      <p:ext uri="{BB962C8B-B14F-4D97-AF65-F5344CB8AC3E}">
        <p14:creationId xmlns:p14="http://schemas.microsoft.com/office/powerpoint/2010/main" val="31157138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A087D32-4259-4F82-892A-5ABD16A42AE6}" type="slidenum">
              <a:rPr lang="en-CA" altLang="en-US" smtClean="0"/>
              <a:pPr>
                <a:defRPr/>
              </a:pPr>
              <a:t>4</a:t>
            </a:fld>
            <a:endParaRPr lang="en-CA" altLang="en-US"/>
          </a:p>
        </p:txBody>
      </p:sp>
    </p:spTree>
    <p:extLst>
      <p:ext uri="{BB962C8B-B14F-4D97-AF65-F5344CB8AC3E}">
        <p14:creationId xmlns:p14="http://schemas.microsoft.com/office/powerpoint/2010/main" val="4265506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A087D32-4259-4F82-892A-5ABD16A42AE6}" type="slidenum">
              <a:rPr lang="en-CA" altLang="en-US" smtClean="0"/>
              <a:pPr>
                <a:defRPr/>
              </a:pPr>
              <a:t>5</a:t>
            </a:fld>
            <a:endParaRPr lang="en-CA" altLang="en-US"/>
          </a:p>
        </p:txBody>
      </p:sp>
    </p:spTree>
    <p:extLst>
      <p:ext uri="{BB962C8B-B14F-4D97-AF65-F5344CB8AC3E}">
        <p14:creationId xmlns:p14="http://schemas.microsoft.com/office/powerpoint/2010/main" val="23845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A087D32-4259-4F82-892A-5ABD16A42AE6}" type="slidenum">
              <a:rPr lang="en-CA" altLang="en-US" smtClean="0"/>
              <a:pPr>
                <a:defRPr/>
              </a:pPr>
              <a:t>18</a:t>
            </a:fld>
            <a:endParaRPr lang="en-CA" altLang="en-US"/>
          </a:p>
        </p:txBody>
      </p:sp>
    </p:spTree>
    <p:extLst>
      <p:ext uri="{BB962C8B-B14F-4D97-AF65-F5344CB8AC3E}">
        <p14:creationId xmlns:p14="http://schemas.microsoft.com/office/powerpoint/2010/main" val="3606003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a:defRPr>
            </a:lvl1pPr>
            <a:lvl2pPr marL="742950" indent="-285750">
              <a:spcBef>
                <a:spcPct val="0"/>
              </a:spcBef>
              <a:defRPr sz="2400">
                <a:solidFill>
                  <a:schemeClr val="tx1"/>
                </a:solidFill>
                <a:latin typeface="Times"/>
              </a:defRPr>
            </a:lvl2pPr>
            <a:lvl3pPr marL="1143000" indent="-228600">
              <a:spcBef>
                <a:spcPct val="0"/>
              </a:spcBef>
              <a:defRPr sz="2400">
                <a:solidFill>
                  <a:schemeClr val="tx1"/>
                </a:solidFill>
                <a:latin typeface="Times"/>
              </a:defRPr>
            </a:lvl3pPr>
            <a:lvl4pPr marL="1600200" indent="-228600">
              <a:spcBef>
                <a:spcPct val="0"/>
              </a:spcBef>
              <a:defRPr sz="2400">
                <a:solidFill>
                  <a:schemeClr val="tx1"/>
                </a:solidFill>
                <a:latin typeface="Times"/>
              </a:defRPr>
            </a:lvl4pPr>
            <a:lvl5pPr marL="2057400" indent="-228600">
              <a:spcBef>
                <a:spcPct val="0"/>
              </a:spcBef>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spcBef>
                <a:spcPct val="50000"/>
              </a:spcBef>
              <a:defRPr/>
            </a:pPr>
            <a:r>
              <a:rPr lang="en-US" sz="1800" b="0">
                <a:solidFill>
                  <a:schemeClr val="bg1"/>
                </a:solidFill>
                <a:latin typeface="Arial Black" pitchFamily="34" charset="0"/>
              </a:rPr>
              <a:t>WMO</a:t>
            </a:r>
          </a:p>
        </p:txBody>
      </p:sp>
      <p:sp>
        <p:nvSpPr>
          <p:cNvPr id="38916" name="Rectangle 3"/>
          <p:cNvSpPr>
            <a:spLocks noGrp="1" noChangeArrowheads="1"/>
          </p:cNvSpPr>
          <p:nvPr>
            <p:ph type="ctrTitle"/>
          </p:nvPr>
        </p:nvSpPr>
        <p:spPr>
          <a:xfrm>
            <a:off x="611188" y="3211513"/>
            <a:ext cx="7921625" cy="1730375"/>
          </a:xfrm>
        </p:spPr>
        <p:txBody>
          <a:bodyPr/>
          <a:lstStyle>
            <a:lvl1pPr algn="ctr">
              <a:defRPr sz="4000" b="0" smtClean="0">
                <a:solidFill>
                  <a:schemeClr val="bg1"/>
                </a:solidFill>
              </a:defRPr>
            </a:lvl1pPr>
          </a:lstStyle>
          <a:p>
            <a:pPr lvl="0"/>
            <a:r>
              <a:rPr lang="en-US" noProof="0"/>
              <a:t>Click to edit Master title style</a:t>
            </a:r>
          </a:p>
        </p:txBody>
      </p:sp>
      <p:sp>
        <p:nvSpPr>
          <p:cNvPr id="38917" name="Rectangle 4"/>
          <p:cNvSpPr>
            <a:spLocks noGrp="1" noChangeArrowheads="1"/>
          </p:cNvSpPr>
          <p:nvPr>
            <p:ph type="subTitle" idx="1"/>
          </p:nvPr>
        </p:nvSpPr>
        <p:spPr>
          <a:xfrm>
            <a:off x="611188" y="5106988"/>
            <a:ext cx="7921625" cy="914400"/>
          </a:xfrm>
        </p:spPr>
        <p:txBody>
          <a:bodyPr/>
          <a:lstStyle>
            <a:lvl1pPr marL="0" indent="0" algn="ctr">
              <a:buFont typeface="Wingdings" pitchFamily="2" charset="2"/>
              <a:buNone/>
              <a:defRPr smtClean="0">
                <a:solidFill>
                  <a:schemeClr val="bg1"/>
                </a:solidFill>
              </a:defRPr>
            </a:lvl1pPr>
          </a:lstStyle>
          <a:p>
            <a:pPr lvl="0"/>
            <a:r>
              <a:rPr lang="en-US" noProof="0"/>
              <a:t>Click to edit Master subtitle style</a:t>
            </a:r>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t>AMOS Presentation</a:t>
            </a:r>
          </a:p>
        </p:txBody>
      </p:sp>
      <p:sp>
        <p:nvSpPr>
          <p:cNvPr id="7" name="Rectangle 7"/>
          <p:cNvSpPr>
            <a:spLocks noGrp="1" noChangeArrowheads="1"/>
          </p:cNvSpPr>
          <p:nvPr>
            <p:ph type="sldNum" sz="quarter" idx="11"/>
          </p:nvPr>
        </p:nvSpPr>
        <p:spPr>
          <a:xfrm>
            <a:off x="5795963" y="6467475"/>
            <a:ext cx="1152525" cy="331788"/>
          </a:xfrm>
        </p:spPr>
        <p:txBody>
          <a:bodyPr/>
          <a:lstStyle>
            <a:lvl1pPr>
              <a:defRPr smtClean="0"/>
            </a:lvl1pPr>
          </a:lstStyle>
          <a:p>
            <a:pPr>
              <a:defRPr/>
            </a:pPr>
            <a:fld id="{303C10C3-19B9-4DBC-B0D2-BE286FFFC873}" type="slidenum">
              <a:rPr lang="en-CA" altLang="en-US"/>
              <a:pPr>
                <a:defRPr/>
              </a:pPr>
              <a:t>‹#›</a:t>
            </a:fld>
            <a:endParaRPr lang="en-CA" altLang="en-US"/>
          </a:p>
        </p:txBody>
      </p:sp>
    </p:spTree>
    <p:extLst>
      <p:ext uri="{BB962C8B-B14F-4D97-AF65-F5344CB8AC3E}">
        <p14:creationId xmlns:p14="http://schemas.microsoft.com/office/powerpoint/2010/main" val="262988661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22758DE3-F936-44D6-A459-DF8BB7A44CD2}" type="slidenum">
              <a:rPr lang="en-CA" altLang="en-US"/>
              <a:pPr>
                <a:defRPr/>
              </a:pPr>
              <a:t>‹#›</a:t>
            </a:fld>
            <a:endParaRPr lang="en-CA" altLang="en-US"/>
          </a:p>
        </p:txBody>
      </p:sp>
    </p:spTree>
    <p:extLst>
      <p:ext uri="{BB962C8B-B14F-4D97-AF65-F5344CB8AC3E}">
        <p14:creationId xmlns:p14="http://schemas.microsoft.com/office/powerpoint/2010/main" val="18596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7"/>
          <p:cNvSpPr>
            <a:spLocks noGrp="1" noChangeArrowheads="1"/>
          </p:cNvSpPr>
          <p:nvPr>
            <p:ph type="sldNum" sz="quarter" idx="11"/>
          </p:nvPr>
        </p:nvSpPr>
        <p:spPr>
          <a:ln/>
        </p:spPr>
        <p:txBody>
          <a:bodyPr/>
          <a:lstStyle>
            <a:lvl1pPr>
              <a:defRPr/>
            </a:lvl1pPr>
          </a:lstStyle>
          <a:p>
            <a:pPr>
              <a:defRPr/>
            </a:pPr>
            <a:fld id="{BBA27F48-3E5B-4BF4-999F-638F9A0C2880}" type="slidenum">
              <a:rPr lang="en-CA" altLang="en-US"/>
              <a:pPr>
                <a:defRPr/>
              </a:pPr>
              <a:t>‹#›</a:t>
            </a:fld>
            <a:endParaRPr lang="en-CA" altLang="en-US"/>
          </a:p>
        </p:txBody>
      </p:sp>
    </p:spTree>
    <p:extLst>
      <p:ext uri="{BB962C8B-B14F-4D97-AF65-F5344CB8AC3E}">
        <p14:creationId xmlns:p14="http://schemas.microsoft.com/office/powerpoint/2010/main" val="163817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8" y="188913"/>
            <a:ext cx="1889125" cy="59070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7"/>
          <p:cNvSpPr>
            <a:spLocks noGrp="1" noChangeArrowheads="1"/>
          </p:cNvSpPr>
          <p:nvPr>
            <p:ph type="sldNum" sz="quarter" idx="11"/>
          </p:nvPr>
        </p:nvSpPr>
        <p:spPr>
          <a:ln/>
        </p:spPr>
        <p:txBody>
          <a:bodyPr/>
          <a:lstStyle>
            <a:lvl1pPr>
              <a:defRPr/>
            </a:lvl1pPr>
          </a:lstStyle>
          <a:p>
            <a:pPr>
              <a:defRPr/>
            </a:pPr>
            <a:fld id="{5EF23EBE-D5F0-4910-A54C-2F8539A4CDFB}" type="slidenum">
              <a:rPr lang="en-CA" altLang="en-US"/>
              <a:pPr>
                <a:defRPr/>
              </a:pPr>
              <a:t>‹#›</a:t>
            </a:fld>
            <a:endParaRPr lang="en-CA" altLang="en-US"/>
          </a:p>
        </p:txBody>
      </p:sp>
    </p:spTree>
    <p:extLst>
      <p:ext uri="{BB962C8B-B14F-4D97-AF65-F5344CB8AC3E}">
        <p14:creationId xmlns:p14="http://schemas.microsoft.com/office/powerpoint/2010/main" val="3957670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en-US"/>
              <a:t>Click to edit Master title style</a:t>
            </a:r>
            <a:endParaRPr lang="en-CA"/>
          </a:p>
        </p:txBody>
      </p:sp>
      <p:sp>
        <p:nvSpPr>
          <p:cNvPr id="3" name="Content Placeholder 2"/>
          <p:cNvSpPr>
            <a:spLocks noGrp="1"/>
          </p:cNvSpPr>
          <p:nvPr>
            <p:ph sz="half" idx="1"/>
          </p:nvPr>
        </p:nvSpPr>
        <p:spPr>
          <a:xfrm>
            <a:off x="250825" y="1052513"/>
            <a:ext cx="4279900"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83125" y="1052513"/>
            <a:ext cx="4281488"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303F97B0-8877-44E9-84A7-252012AFEB19}" type="slidenum">
              <a:rPr lang="en-CA" altLang="en-US"/>
              <a:pPr>
                <a:defRPr/>
              </a:pPr>
              <a:t>‹#›</a:t>
            </a:fld>
            <a:endParaRPr lang="en-CA" altLang="en-US"/>
          </a:p>
        </p:txBody>
      </p:sp>
    </p:spTree>
    <p:extLst>
      <p:ext uri="{BB962C8B-B14F-4D97-AF65-F5344CB8AC3E}">
        <p14:creationId xmlns:p14="http://schemas.microsoft.com/office/powerpoint/2010/main" val="2534674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1199C2DF-B302-42AD-A669-71CC7750D34E}" type="slidenum">
              <a:rPr lang="en-CA" altLang="en-US"/>
              <a:pPr>
                <a:defRPr/>
              </a:pPr>
              <a:t>‹#›</a:t>
            </a:fld>
            <a:endParaRPr lang="en-CA" altLang="en-US"/>
          </a:p>
        </p:txBody>
      </p:sp>
    </p:spTree>
    <p:extLst>
      <p:ext uri="{BB962C8B-B14F-4D97-AF65-F5344CB8AC3E}">
        <p14:creationId xmlns:p14="http://schemas.microsoft.com/office/powerpoint/2010/main" val="3356625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DED3BC81-36EA-4EC4-839F-A580B6C1CCF2}" type="slidenum">
              <a:rPr lang="en-CA" altLang="en-US"/>
              <a:pPr>
                <a:defRPr/>
              </a:pPr>
              <a:t>‹#›</a:t>
            </a:fld>
            <a:endParaRPr lang="en-CA" altLang="en-US"/>
          </a:p>
        </p:txBody>
      </p:sp>
    </p:spTree>
    <p:extLst>
      <p:ext uri="{BB962C8B-B14F-4D97-AF65-F5344CB8AC3E}">
        <p14:creationId xmlns:p14="http://schemas.microsoft.com/office/powerpoint/2010/main" val="643131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0920E4C3-6CE5-4EC3-9EFE-A8A3E611C8C0}" type="slidenum">
              <a:rPr lang="en-CA" altLang="en-US"/>
              <a:pPr>
                <a:defRPr/>
              </a:pPr>
              <a:t>‹#›</a:t>
            </a:fld>
            <a:endParaRPr lang="en-CA" altLang="en-US"/>
          </a:p>
        </p:txBody>
      </p:sp>
    </p:spTree>
    <p:extLst>
      <p:ext uri="{BB962C8B-B14F-4D97-AF65-F5344CB8AC3E}">
        <p14:creationId xmlns:p14="http://schemas.microsoft.com/office/powerpoint/2010/main" val="3832547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79388" y="981075"/>
            <a:ext cx="4316412" cy="547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81075"/>
            <a:ext cx="4316413" cy="547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11"/>
          <p:cNvSpPr>
            <a:spLocks noGrp="1" noChangeArrowheads="1"/>
          </p:cNvSpPr>
          <p:nvPr>
            <p:ph type="sldNum" sz="quarter" idx="11"/>
          </p:nvPr>
        </p:nvSpPr>
        <p:spPr>
          <a:ln/>
        </p:spPr>
        <p:txBody>
          <a:bodyPr/>
          <a:lstStyle>
            <a:lvl1pPr>
              <a:defRPr/>
            </a:lvl1pPr>
          </a:lstStyle>
          <a:p>
            <a:pPr>
              <a:defRPr/>
            </a:pPr>
            <a:fld id="{413137BF-EA17-4437-AAA3-0485AD485E62}" type="slidenum">
              <a:rPr lang="en-CA" altLang="en-US"/>
              <a:pPr>
                <a:defRPr/>
              </a:pPr>
              <a:t>‹#›</a:t>
            </a:fld>
            <a:endParaRPr lang="en-CA" altLang="en-US"/>
          </a:p>
        </p:txBody>
      </p:sp>
    </p:spTree>
    <p:extLst>
      <p:ext uri="{BB962C8B-B14F-4D97-AF65-F5344CB8AC3E}">
        <p14:creationId xmlns:p14="http://schemas.microsoft.com/office/powerpoint/2010/main" val="1667703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8" name="Rectangle 11"/>
          <p:cNvSpPr>
            <a:spLocks noGrp="1" noChangeArrowheads="1"/>
          </p:cNvSpPr>
          <p:nvPr>
            <p:ph type="sldNum" sz="quarter" idx="11"/>
          </p:nvPr>
        </p:nvSpPr>
        <p:spPr>
          <a:ln/>
        </p:spPr>
        <p:txBody>
          <a:bodyPr/>
          <a:lstStyle>
            <a:lvl1pPr>
              <a:defRPr/>
            </a:lvl1pPr>
          </a:lstStyle>
          <a:p>
            <a:pPr>
              <a:defRPr/>
            </a:pPr>
            <a:fld id="{A283A226-0CF9-4286-A196-E8831A738619}" type="slidenum">
              <a:rPr lang="en-CA" altLang="en-US"/>
              <a:pPr>
                <a:defRPr/>
              </a:pPr>
              <a:t>‹#›</a:t>
            </a:fld>
            <a:endParaRPr lang="en-CA" altLang="en-US"/>
          </a:p>
        </p:txBody>
      </p:sp>
    </p:spTree>
    <p:extLst>
      <p:ext uri="{BB962C8B-B14F-4D97-AF65-F5344CB8AC3E}">
        <p14:creationId xmlns:p14="http://schemas.microsoft.com/office/powerpoint/2010/main" val="3834525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4" name="Rectangle 11"/>
          <p:cNvSpPr>
            <a:spLocks noGrp="1" noChangeArrowheads="1"/>
          </p:cNvSpPr>
          <p:nvPr>
            <p:ph type="sldNum" sz="quarter" idx="11"/>
          </p:nvPr>
        </p:nvSpPr>
        <p:spPr>
          <a:ln/>
        </p:spPr>
        <p:txBody>
          <a:bodyPr/>
          <a:lstStyle>
            <a:lvl1pPr>
              <a:defRPr/>
            </a:lvl1pPr>
          </a:lstStyle>
          <a:p>
            <a:pPr>
              <a:defRPr/>
            </a:pPr>
            <a:fld id="{C36E2F3D-ED41-402F-A89C-00C2DD08D1F9}" type="slidenum">
              <a:rPr lang="en-CA" altLang="en-US"/>
              <a:pPr>
                <a:defRPr/>
              </a:pPr>
              <a:t>‹#›</a:t>
            </a:fld>
            <a:endParaRPr lang="en-CA" altLang="en-US"/>
          </a:p>
        </p:txBody>
      </p:sp>
    </p:spTree>
    <p:extLst>
      <p:ext uri="{BB962C8B-B14F-4D97-AF65-F5344CB8AC3E}">
        <p14:creationId xmlns:p14="http://schemas.microsoft.com/office/powerpoint/2010/main" val="193914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a:defRPr>
            </a:lvl1pPr>
            <a:lvl2pPr marL="742950" indent="-285750">
              <a:spcBef>
                <a:spcPct val="0"/>
              </a:spcBef>
              <a:defRPr sz="2400">
                <a:solidFill>
                  <a:schemeClr val="tx1"/>
                </a:solidFill>
                <a:latin typeface="Times"/>
              </a:defRPr>
            </a:lvl2pPr>
            <a:lvl3pPr marL="1143000" indent="-228600">
              <a:spcBef>
                <a:spcPct val="0"/>
              </a:spcBef>
              <a:defRPr sz="2400">
                <a:solidFill>
                  <a:schemeClr val="tx1"/>
                </a:solidFill>
                <a:latin typeface="Times"/>
              </a:defRPr>
            </a:lvl3pPr>
            <a:lvl4pPr marL="1600200" indent="-228600">
              <a:spcBef>
                <a:spcPct val="0"/>
              </a:spcBef>
              <a:defRPr sz="2400">
                <a:solidFill>
                  <a:schemeClr val="tx1"/>
                </a:solidFill>
                <a:latin typeface="Times"/>
              </a:defRPr>
            </a:lvl4pPr>
            <a:lvl5pPr marL="2057400" indent="-228600">
              <a:spcBef>
                <a:spcPct val="0"/>
              </a:spcBef>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spcBef>
                <a:spcPct val="50000"/>
              </a:spcBef>
              <a:defRPr/>
            </a:pPr>
            <a:r>
              <a:rPr lang="en-US" sz="1800" b="0">
                <a:solidFill>
                  <a:schemeClr val="bg1"/>
                </a:solidFill>
                <a:latin typeface="Arial Black" pitchFamily="34"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US" noProof="0"/>
              <a:t>Click to edit Master title style</a:t>
            </a:r>
            <a:endParaRPr lang="en-GB" noProof="0"/>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US" noProof="0"/>
              <a:t>Click to edit Master subtitle style</a:t>
            </a:r>
            <a:endParaRPr lang="en-GB" noProof="0"/>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t>AMOS Presentation</a:t>
            </a:r>
          </a:p>
        </p:txBody>
      </p:sp>
      <p:sp>
        <p:nvSpPr>
          <p:cNvPr id="7" name="Rectangle 7"/>
          <p:cNvSpPr>
            <a:spLocks noGrp="1" noChangeArrowheads="1"/>
          </p:cNvSpPr>
          <p:nvPr>
            <p:ph type="sldNum" sz="quarter" idx="11"/>
          </p:nvPr>
        </p:nvSpPr>
        <p:spPr>
          <a:xfrm>
            <a:off x="5795963" y="6467475"/>
            <a:ext cx="1152525" cy="331788"/>
          </a:xfrm>
        </p:spPr>
        <p:txBody>
          <a:bodyPr/>
          <a:lstStyle>
            <a:lvl1pPr>
              <a:defRPr smtClean="0"/>
            </a:lvl1pPr>
          </a:lstStyle>
          <a:p>
            <a:pPr>
              <a:defRPr/>
            </a:pPr>
            <a:fld id="{31B1D04F-572F-4942-9CCA-6A5D0FD3D7DF}" type="slidenum">
              <a:rPr lang="en-CA" altLang="en-US"/>
              <a:pPr>
                <a:defRPr/>
              </a:pPr>
              <a:t>‹#›</a:t>
            </a:fld>
            <a:endParaRPr lang="en-CA" altLang="en-US"/>
          </a:p>
        </p:txBody>
      </p:sp>
    </p:spTree>
    <p:extLst>
      <p:ext uri="{BB962C8B-B14F-4D97-AF65-F5344CB8AC3E}">
        <p14:creationId xmlns:p14="http://schemas.microsoft.com/office/powerpoint/2010/main" val="7113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3" name="Rectangle 11"/>
          <p:cNvSpPr>
            <a:spLocks noGrp="1" noChangeArrowheads="1"/>
          </p:cNvSpPr>
          <p:nvPr>
            <p:ph type="sldNum" sz="quarter" idx="11"/>
          </p:nvPr>
        </p:nvSpPr>
        <p:spPr>
          <a:ln/>
        </p:spPr>
        <p:txBody>
          <a:bodyPr/>
          <a:lstStyle>
            <a:lvl1pPr>
              <a:defRPr/>
            </a:lvl1pPr>
          </a:lstStyle>
          <a:p>
            <a:pPr>
              <a:defRPr/>
            </a:pPr>
            <a:fld id="{4ADA39D3-1CA2-45F6-891F-7FD98E38A519}" type="slidenum">
              <a:rPr lang="en-CA" altLang="en-US"/>
              <a:pPr>
                <a:defRPr/>
              </a:pPr>
              <a:t>‹#›</a:t>
            </a:fld>
            <a:endParaRPr lang="en-CA" altLang="en-US"/>
          </a:p>
        </p:txBody>
      </p:sp>
    </p:spTree>
    <p:extLst>
      <p:ext uri="{BB962C8B-B14F-4D97-AF65-F5344CB8AC3E}">
        <p14:creationId xmlns:p14="http://schemas.microsoft.com/office/powerpoint/2010/main" val="3308715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11"/>
          <p:cNvSpPr>
            <a:spLocks noGrp="1" noChangeArrowheads="1"/>
          </p:cNvSpPr>
          <p:nvPr>
            <p:ph type="sldNum" sz="quarter" idx="11"/>
          </p:nvPr>
        </p:nvSpPr>
        <p:spPr>
          <a:ln/>
        </p:spPr>
        <p:txBody>
          <a:bodyPr/>
          <a:lstStyle>
            <a:lvl1pPr>
              <a:defRPr/>
            </a:lvl1pPr>
          </a:lstStyle>
          <a:p>
            <a:pPr>
              <a:defRPr/>
            </a:pPr>
            <a:fld id="{50CDF93B-4F72-4F6A-8307-581DBCC8FAE2}" type="slidenum">
              <a:rPr lang="en-CA" altLang="en-US"/>
              <a:pPr>
                <a:defRPr/>
              </a:pPr>
              <a:t>‹#›</a:t>
            </a:fld>
            <a:endParaRPr lang="en-CA" altLang="en-US"/>
          </a:p>
        </p:txBody>
      </p:sp>
    </p:spTree>
    <p:extLst>
      <p:ext uri="{BB962C8B-B14F-4D97-AF65-F5344CB8AC3E}">
        <p14:creationId xmlns:p14="http://schemas.microsoft.com/office/powerpoint/2010/main" val="3631067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11"/>
          <p:cNvSpPr>
            <a:spLocks noGrp="1" noChangeArrowheads="1"/>
          </p:cNvSpPr>
          <p:nvPr>
            <p:ph type="sldNum" sz="quarter" idx="11"/>
          </p:nvPr>
        </p:nvSpPr>
        <p:spPr>
          <a:ln/>
        </p:spPr>
        <p:txBody>
          <a:bodyPr/>
          <a:lstStyle>
            <a:lvl1pPr>
              <a:defRPr/>
            </a:lvl1pPr>
          </a:lstStyle>
          <a:p>
            <a:pPr>
              <a:defRPr/>
            </a:pPr>
            <a:fld id="{665E21A1-A4FC-41D2-AA9B-9B8C948461AC}" type="slidenum">
              <a:rPr lang="en-CA" altLang="en-US"/>
              <a:pPr>
                <a:defRPr/>
              </a:pPr>
              <a:t>‹#›</a:t>
            </a:fld>
            <a:endParaRPr lang="en-CA" altLang="en-US"/>
          </a:p>
        </p:txBody>
      </p:sp>
    </p:spTree>
    <p:extLst>
      <p:ext uri="{BB962C8B-B14F-4D97-AF65-F5344CB8AC3E}">
        <p14:creationId xmlns:p14="http://schemas.microsoft.com/office/powerpoint/2010/main" val="1350694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9575DE75-A074-47D7-A03B-BFD06F9ADE95}" type="slidenum">
              <a:rPr lang="en-CA" altLang="en-US"/>
              <a:pPr>
                <a:defRPr/>
              </a:pPr>
              <a:t>‹#›</a:t>
            </a:fld>
            <a:endParaRPr lang="en-CA" altLang="en-US"/>
          </a:p>
        </p:txBody>
      </p:sp>
    </p:spTree>
    <p:extLst>
      <p:ext uri="{BB962C8B-B14F-4D97-AF65-F5344CB8AC3E}">
        <p14:creationId xmlns:p14="http://schemas.microsoft.com/office/powerpoint/2010/main" val="3810020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188913"/>
            <a:ext cx="2195513" cy="62642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9388" y="188913"/>
            <a:ext cx="6437312" cy="6264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055A52C8-8A7E-4BC2-8293-6257F271AFAF}" type="slidenum">
              <a:rPr lang="en-CA" altLang="en-US"/>
              <a:pPr>
                <a:defRPr/>
              </a:pPr>
              <a:t>‹#›</a:t>
            </a:fld>
            <a:endParaRPr lang="en-CA" altLang="en-US"/>
          </a:p>
        </p:txBody>
      </p:sp>
    </p:spTree>
    <p:extLst>
      <p:ext uri="{BB962C8B-B14F-4D97-AF65-F5344CB8AC3E}">
        <p14:creationId xmlns:p14="http://schemas.microsoft.com/office/powerpoint/2010/main" val="2111345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872999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1650564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167847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569762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01407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7"/>
          <p:cNvSpPr>
            <a:spLocks noGrp="1" noChangeArrowheads="1"/>
          </p:cNvSpPr>
          <p:nvPr>
            <p:ph type="sldNum" sz="quarter" idx="11"/>
          </p:nvPr>
        </p:nvSpPr>
        <p:spPr>
          <a:ln/>
        </p:spPr>
        <p:txBody>
          <a:bodyPr/>
          <a:lstStyle>
            <a:lvl1pPr>
              <a:defRPr/>
            </a:lvl1pPr>
          </a:lstStyle>
          <a:p>
            <a:pPr>
              <a:defRPr/>
            </a:pPr>
            <a:fld id="{72800C7F-3B88-4190-8C7E-FEE22BFB0396}" type="slidenum">
              <a:rPr lang="en-CA" altLang="en-US"/>
              <a:pPr>
                <a:defRPr/>
              </a:pPr>
              <a:t>‹#›</a:t>
            </a:fld>
            <a:endParaRPr lang="en-CA" altLang="en-US"/>
          </a:p>
        </p:txBody>
      </p:sp>
    </p:spTree>
    <p:extLst>
      <p:ext uri="{BB962C8B-B14F-4D97-AF65-F5344CB8AC3E}">
        <p14:creationId xmlns:p14="http://schemas.microsoft.com/office/powerpoint/2010/main" val="3327672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166576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997963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98507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134858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7"/>
          <p:cNvSpPr>
            <a:spLocks noGrp="1" noChangeArrowheads="1"/>
          </p:cNvSpPr>
          <p:nvPr>
            <p:ph type="sldNum" sz="quarter" idx="11"/>
          </p:nvPr>
        </p:nvSpPr>
        <p:spPr>
          <a:ln/>
        </p:spPr>
        <p:txBody>
          <a:bodyPr/>
          <a:lstStyle>
            <a:lvl1pPr>
              <a:defRPr/>
            </a:lvl1pPr>
          </a:lstStyle>
          <a:p>
            <a:pPr>
              <a:defRPr/>
            </a:pPr>
            <a:fld id="{924CEFF3-942C-4E4C-B449-9707A0AD0884}" type="slidenum">
              <a:rPr lang="en-CA" altLang="en-US"/>
              <a:pPr>
                <a:defRPr/>
              </a:pPr>
              <a:t>‹#›</a:t>
            </a:fld>
            <a:endParaRPr lang="en-CA" altLang="en-US"/>
          </a:p>
        </p:txBody>
      </p:sp>
    </p:spTree>
    <p:extLst>
      <p:ext uri="{BB962C8B-B14F-4D97-AF65-F5344CB8AC3E}">
        <p14:creationId xmlns:p14="http://schemas.microsoft.com/office/powerpoint/2010/main" val="3573203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59388"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FFCAAB69-3DEF-4F90-BDB3-6779504AADF8}" type="slidenum">
              <a:rPr lang="en-CA" altLang="en-US"/>
              <a:pPr>
                <a:defRPr/>
              </a:pPr>
              <a:t>‹#›</a:t>
            </a:fld>
            <a:endParaRPr lang="en-CA" altLang="en-US"/>
          </a:p>
        </p:txBody>
      </p:sp>
    </p:spTree>
    <p:extLst>
      <p:ext uri="{BB962C8B-B14F-4D97-AF65-F5344CB8AC3E}">
        <p14:creationId xmlns:p14="http://schemas.microsoft.com/office/powerpoint/2010/main" val="310490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8" name="Rectangle 7"/>
          <p:cNvSpPr>
            <a:spLocks noGrp="1" noChangeArrowheads="1"/>
          </p:cNvSpPr>
          <p:nvPr>
            <p:ph type="sldNum" sz="quarter" idx="11"/>
          </p:nvPr>
        </p:nvSpPr>
        <p:spPr>
          <a:ln/>
        </p:spPr>
        <p:txBody>
          <a:bodyPr/>
          <a:lstStyle>
            <a:lvl1pPr>
              <a:defRPr/>
            </a:lvl1pPr>
          </a:lstStyle>
          <a:p>
            <a:pPr>
              <a:defRPr/>
            </a:pPr>
            <a:fld id="{36A729A7-DFCE-45DF-BEC7-A67D287CE28F}" type="slidenum">
              <a:rPr lang="en-CA" altLang="en-US"/>
              <a:pPr>
                <a:defRPr/>
              </a:pPr>
              <a:t>‹#›</a:t>
            </a:fld>
            <a:endParaRPr lang="en-CA" altLang="en-US"/>
          </a:p>
        </p:txBody>
      </p:sp>
    </p:spTree>
    <p:extLst>
      <p:ext uri="{BB962C8B-B14F-4D97-AF65-F5344CB8AC3E}">
        <p14:creationId xmlns:p14="http://schemas.microsoft.com/office/powerpoint/2010/main" val="424513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7"/>
          <p:cNvSpPr>
            <a:spLocks noGrp="1" noChangeArrowheads="1"/>
          </p:cNvSpPr>
          <p:nvPr>
            <p:ph type="sldNum" sz="quarter" idx="11"/>
          </p:nvPr>
        </p:nvSpPr>
        <p:spPr>
          <a:ln/>
        </p:spPr>
        <p:txBody>
          <a:bodyPr/>
          <a:lstStyle>
            <a:lvl1pPr>
              <a:defRPr/>
            </a:lvl1pPr>
          </a:lstStyle>
          <a:p>
            <a:pPr>
              <a:defRPr/>
            </a:pPr>
            <a:fld id="{AADA1A76-D0BD-48F2-93E3-CA3E325BFEBB}" type="slidenum">
              <a:rPr lang="en-CA" altLang="en-US"/>
              <a:pPr>
                <a:defRPr/>
              </a:pPr>
              <a:t>‹#›</a:t>
            </a:fld>
            <a:endParaRPr lang="en-CA" altLang="en-US"/>
          </a:p>
        </p:txBody>
      </p:sp>
    </p:spTree>
    <p:extLst>
      <p:ext uri="{BB962C8B-B14F-4D97-AF65-F5344CB8AC3E}">
        <p14:creationId xmlns:p14="http://schemas.microsoft.com/office/powerpoint/2010/main" val="2999130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3" name="Rectangle 7"/>
          <p:cNvSpPr>
            <a:spLocks noGrp="1" noChangeArrowheads="1"/>
          </p:cNvSpPr>
          <p:nvPr>
            <p:ph type="sldNum" sz="quarter" idx="11"/>
          </p:nvPr>
        </p:nvSpPr>
        <p:spPr>
          <a:ln/>
        </p:spPr>
        <p:txBody>
          <a:bodyPr/>
          <a:lstStyle>
            <a:lvl1pPr>
              <a:defRPr/>
            </a:lvl1pPr>
          </a:lstStyle>
          <a:p>
            <a:pPr>
              <a:defRPr/>
            </a:pPr>
            <a:fld id="{342B1B9C-214C-4020-8E19-8E04C992B5E3}" type="slidenum">
              <a:rPr lang="en-CA" altLang="en-US"/>
              <a:pPr>
                <a:defRPr/>
              </a:pPr>
              <a:t>‹#›</a:t>
            </a:fld>
            <a:endParaRPr lang="en-CA" altLang="en-US"/>
          </a:p>
        </p:txBody>
      </p:sp>
    </p:spTree>
    <p:extLst>
      <p:ext uri="{BB962C8B-B14F-4D97-AF65-F5344CB8AC3E}">
        <p14:creationId xmlns:p14="http://schemas.microsoft.com/office/powerpoint/2010/main" val="199524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44816" cy="1008112"/>
          </a:xfrm>
        </p:spPr>
        <p:txBody>
          <a:bodyPr/>
          <a:lstStyle>
            <a:lvl1pPr algn="l">
              <a:defRPr sz="3200" b="0"/>
            </a:lvl1pPr>
          </a:lstStyle>
          <a:p>
            <a:r>
              <a:rPr lang="en-US"/>
              <a:t>Click to edit Master title style</a:t>
            </a:r>
            <a:endParaRPr lang="en-GB" dirty="0"/>
          </a:p>
        </p:txBody>
      </p:sp>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031F573F-F789-462A-BAD8-C6D2DEFCE0FF}" type="slidenum">
              <a:rPr lang="en-CA" altLang="en-US"/>
              <a:pPr>
                <a:defRPr/>
              </a:pPr>
              <a:t>‹#›</a:t>
            </a:fld>
            <a:endParaRPr lang="en-CA" altLang="en-US"/>
          </a:p>
        </p:txBody>
      </p:sp>
    </p:spTree>
    <p:extLst>
      <p:ext uri="{BB962C8B-B14F-4D97-AF65-F5344CB8AC3E}">
        <p14:creationId xmlns:p14="http://schemas.microsoft.com/office/powerpoint/2010/main" val="3465494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4.jpg"/><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wmo_ppt_2012.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250825" y="1052513"/>
            <a:ext cx="87137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b="0">
                <a:latin typeface="Arial" pitchFamily="34" charset="0"/>
              </a:defRPr>
            </a:lvl1pPr>
          </a:lstStyle>
          <a:p>
            <a:pPr>
              <a:defRPr/>
            </a:pPr>
            <a:r>
              <a:rPr lang="en-US"/>
              <a:t>AMOS Presentation</a:t>
            </a:r>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vl1pPr>
          </a:lstStyle>
          <a:p>
            <a:pPr>
              <a:defRPr/>
            </a:pPr>
            <a:fld id="{BFF14A14-4843-4858-B968-BA55A35AE339}"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sldLayoutIdLst>
    <p:sldLayoutId id="2147483957" r:id="rId1"/>
    <p:sldLayoutId id="2147483958"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Lst>
  <p:hf hdr="0" dt="0"/>
  <p:txStyles>
    <p:title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p:titleStyle>
    <p:bodyStyle>
      <a:lvl1pPr marL="533400" indent="-533400" algn="l" rtl="0" eaLnBrk="1" fontAlgn="base" hangingPunct="1">
        <a:spcBef>
          <a:spcPct val="20000"/>
        </a:spcBef>
        <a:spcAft>
          <a:spcPct val="0"/>
        </a:spcAft>
        <a:buClr>
          <a:srgbClr val="FF9900"/>
        </a:buClr>
        <a:buFont typeface="Wingdings" pitchFamily="2" charset="2"/>
        <a:buChar char="§"/>
        <a:defRPr sz="2800">
          <a:solidFill>
            <a:schemeClr val="tx1"/>
          </a:solidFill>
          <a:latin typeface="Arial" pitchFamily="34" charset="0"/>
          <a:ea typeface="+mn-ea"/>
          <a:cs typeface="+mn-cs"/>
        </a:defRPr>
      </a:lvl1pPr>
      <a:lvl2pPr marL="990600" indent="-533400" algn="l" rtl="0" eaLnBrk="1" fontAlgn="base" hangingPunct="1">
        <a:spcBef>
          <a:spcPct val="20000"/>
        </a:spcBef>
        <a:spcAft>
          <a:spcPct val="0"/>
        </a:spcAft>
        <a:buClr>
          <a:srgbClr val="FF9900"/>
        </a:buClr>
        <a:buFont typeface="Wingdings" pitchFamily="2" charset="2"/>
        <a:buChar char="§"/>
        <a:defRPr sz="2800">
          <a:solidFill>
            <a:schemeClr val="tx1"/>
          </a:solidFill>
          <a:latin typeface="Arial" pitchFamily="34" charset="0"/>
        </a:defRPr>
      </a:lvl2pPr>
      <a:lvl3pPr marL="1371600" indent="-457200" algn="l" rtl="0" eaLnBrk="1" fontAlgn="base" hangingPunct="1">
        <a:spcBef>
          <a:spcPct val="20000"/>
        </a:spcBef>
        <a:spcAft>
          <a:spcPct val="0"/>
        </a:spcAft>
        <a:buClr>
          <a:srgbClr val="FF9900"/>
        </a:buClr>
        <a:buFont typeface="Wingdings" pitchFamily="2" charset="2"/>
        <a:buChar char="§"/>
        <a:defRPr sz="2400">
          <a:solidFill>
            <a:schemeClr val="tx1"/>
          </a:solidFill>
          <a:latin typeface="Arial" pitchFamily="34" charset="0"/>
        </a:defRPr>
      </a:lvl3pPr>
      <a:lvl4pPr marL="17526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Arial" pitchFamily="34" charset="0"/>
        </a:defRPr>
      </a:lvl4pPr>
      <a:lvl5pPr marL="22098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Arial" pitchFamily="34" charset="0"/>
        </a:defRPr>
      </a:lvl5pPr>
      <a:lvl6pPr marL="26670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 descr="wmo_ppt_2012_last.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8"/>
          <p:cNvSpPr>
            <a:spLocks noGrp="1" noChangeArrowheads="1"/>
          </p:cNvSpPr>
          <p:nvPr>
            <p:ph type="body" idx="1"/>
          </p:nvPr>
        </p:nvSpPr>
        <p:spPr bwMode="auto">
          <a:xfrm>
            <a:off x="179388" y="4365625"/>
            <a:ext cx="87852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This space can be used for contact information</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6" name="Rectangle 10"/>
          <p:cNvSpPr>
            <a:spLocks noGrp="1" noChangeArrowheads="1"/>
          </p:cNvSpPr>
          <p:nvPr>
            <p:ph type="ftr" sz="quarter" idx="3"/>
          </p:nvPr>
        </p:nvSpPr>
        <p:spPr bwMode="auto">
          <a:xfrm>
            <a:off x="2484438" y="6462713"/>
            <a:ext cx="24479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b="0">
                <a:latin typeface="Arial" pitchFamily="34" charset="0"/>
              </a:defRPr>
            </a:lvl1pPr>
          </a:lstStyle>
          <a:p>
            <a:pPr>
              <a:defRPr/>
            </a:pPr>
            <a:r>
              <a:rPr lang="en-US"/>
              <a:t>AMOS Presentation</a:t>
            </a:r>
          </a:p>
        </p:txBody>
      </p:sp>
      <p:sp>
        <p:nvSpPr>
          <p:cNvPr id="9227" name="Rectangle 11"/>
          <p:cNvSpPr>
            <a:spLocks noGrp="1" noChangeArrowheads="1"/>
          </p:cNvSpPr>
          <p:nvPr>
            <p:ph type="sldNum" sz="quarter" idx="4"/>
          </p:nvPr>
        </p:nvSpPr>
        <p:spPr bwMode="auto">
          <a:xfrm>
            <a:off x="5148263" y="6462713"/>
            <a:ext cx="19050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vl1pPr>
          </a:lstStyle>
          <a:p>
            <a:pPr>
              <a:defRPr/>
            </a:pPr>
            <a:fld id="{D005344D-E664-4608-8301-92ABA53EE9C9}" type="slidenum">
              <a:rPr lang="en-CA" altLang="en-US"/>
              <a:pPr>
                <a:defRPr/>
              </a:pPr>
              <a:t>‹#›</a:t>
            </a:fld>
            <a:endParaRPr lang="en-CA" altLang="en-US"/>
          </a:p>
        </p:txBody>
      </p:sp>
      <p:sp>
        <p:nvSpPr>
          <p:cNvPr id="2054" name="Rectangle 13"/>
          <p:cNvSpPr>
            <a:spLocks noGrp="1" noChangeArrowheads="1"/>
          </p:cNvSpPr>
          <p:nvPr>
            <p:ph type="title"/>
          </p:nvPr>
        </p:nvSpPr>
        <p:spPr bwMode="auto">
          <a:xfrm>
            <a:off x="250825" y="3573463"/>
            <a:ext cx="87137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Thank you for your attention</a:t>
            </a:r>
          </a:p>
        </p:txBody>
      </p:sp>
      <p:sp>
        <p:nvSpPr>
          <p:cNvPr id="2055" name="Title 9"/>
          <p:cNvSpPr txBox="1">
            <a:spLocks/>
          </p:cNvSpPr>
          <p:nvPr/>
        </p:nvSpPr>
        <p:spPr bwMode="auto">
          <a:xfrm>
            <a:off x="117475" y="6380163"/>
            <a:ext cx="114141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b="1">
                <a:solidFill>
                  <a:schemeClr val="tx1"/>
                </a:solidFill>
                <a:latin typeface="Arial" pitchFamily="34" charset="0"/>
              </a:defRPr>
            </a:lvl1pPr>
            <a:lvl2pPr marL="742950" indent="-285750" defTabSz="457200">
              <a:defRPr sz="2400" b="1">
                <a:solidFill>
                  <a:schemeClr val="tx1"/>
                </a:solidFill>
                <a:latin typeface="Arial" pitchFamily="34" charset="0"/>
              </a:defRPr>
            </a:lvl2pPr>
            <a:lvl3pPr marL="1143000" indent="-228600" defTabSz="457200">
              <a:defRPr sz="2400" b="1">
                <a:solidFill>
                  <a:schemeClr val="tx1"/>
                </a:solidFill>
                <a:latin typeface="Arial" pitchFamily="34" charset="0"/>
              </a:defRPr>
            </a:lvl3pPr>
            <a:lvl4pPr marL="1600200" indent="-228600" defTabSz="457200">
              <a:defRPr sz="2400" b="1">
                <a:solidFill>
                  <a:schemeClr val="tx1"/>
                </a:solidFill>
                <a:latin typeface="Arial" pitchFamily="34" charset="0"/>
              </a:defRPr>
            </a:lvl4pPr>
            <a:lvl5pPr marL="2057400" indent="-228600" defTabSz="457200">
              <a:defRPr sz="2400" b="1">
                <a:solidFill>
                  <a:schemeClr val="tx1"/>
                </a:solidFill>
                <a:latin typeface="Arial" pitchFamily="34" charset="0"/>
              </a:defRPr>
            </a:lvl5pPr>
            <a:lvl6pPr marL="25146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6pPr>
            <a:lvl7pPr marL="29718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7pPr>
            <a:lvl8pPr marL="34290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8pPr>
            <a:lvl9pPr marL="38862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9pPr>
          </a:lstStyle>
          <a:p>
            <a:pPr eaLnBrk="1" hangingPunct="1">
              <a:defRPr/>
            </a:pPr>
            <a:r>
              <a:rPr lang="en-US" altLang="en-US" sz="1200" b="0">
                <a:cs typeface="Arial" pitchFamily="34" charset="0"/>
              </a:rPr>
              <a:t>www.wmo.int</a:t>
            </a:r>
          </a:p>
        </p:txBody>
      </p:sp>
    </p:spTree>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hf hdr="0" dt="0"/>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Narrow" pitchFamily="34" charset="0"/>
        </a:defRPr>
      </a:lvl2pPr>
      <a:lvl3pPr algn="ctr" rtl="0" eaLnBrk="0" fontAlgn="base" hangingPunct="0">
        <a:spcBef>
          <a:spcPct val="0"/>
        </a:spcBef>
        <a:spcAft>
          <a:spcPct val="0"/>
        </a:spcAft>
        <a:defRPr sz="4000">
          <a:solidFill>
            <a:schemeClr val="bg1"/>
          </a:solidFill>
          <a:latin typeface="Arial Narrow" pitchFamily="34" charset="0"/>
        </a:defRPr>
      </a:lvl3pPr>
      <a:lvl4pPr algn="ctr" rtl="0" eaLnBrk="0" fontAlgn="base" hangingPunct="0">
        <a:spcBef>
          <a:spcPct val="0"/>
        </a:spcBef>
        <a:spcAft>
          <a:spcPct val="0"/>
        </a:spcAft>
        <a:defRPr sz="4000">
          <a:solidFill>
            <a:schemeClr val="bg1"/>
          </a:solidFill>
          <a:latin typeface="Arial Narrow" pitchFamily="34" charset="0"/>
        </a:defRPr>
      </a:lvl4pPr>
      <a:lvl5pPr algn="ctr" rtl="0" eaLnBrk="0" fontAlgn="base" hangingPunct="0">
        <a:spcBef>
          <a:spcPct val="0"/>
        </a:spcBef>
        <a:spcAft>
          <a:spcPct val="0"/>
        </a:spcAft>
        <a:defRPr sz="4000">
          <a:solidFill>
            <a:schemeClr val="bg1"/>
          </a:solidFill>
          <a:latin typeface="Arial Narrow" pitchFamily="34" charset="0"/>
        </a:defRPr>
      </a:lvl5pPr>
      <a:lvl6pPr marL="457200" algn="l" rtl="0" fontAlgn="base">
        <a:spcBef>
          <a:spcPct val="0"/>
        </a:spcBef>
        <a:spcAft>
          <a:spcPct val="0"/>
        </a:spcAft>
        <a:defRPr sz="3200">
          <a:solidFill>
            <a:schemeClr val="tx2"/>
          </a:solidFill>
          <a:latin typeface="Arial Narrow" pitchFamily="34" charset="0"/>
        </a:defRPr>
      </a:lvl6pPr>
      <a:lvl7pPr marL="914400" algn="l" rtl="0" fontAlgn="base">
        <a:spcBef>
          <a:spcPct val="0"/>
        </a:spcBef>
        <a:spcAft>
          <a:spcPct val="0"/>
        </a:spcAft>
        <a:defRPr sz="3200">
          <a:solidFill>
            <a:schemeClr val="tx2"/>
          </a:solidFill>
          <a:latin typeface="Arial Narrow" pitchFamily="34" charset="0"/>
        </a:defRPr>
      </a:lvl7pPr>
      <a:lvl8pPr marL="1371600" algn="l" rtl="0" fontAlgn="base">
        <a:spcBef>
          <a:spcPct val="0"/>
        </a:spcBef>
        <a:spcAft>
          <a:spcPct val="0"/>
        </a:spcAft>
        <a:defRPr sz="3200">
          <a:solidFill>
            <a:schemeClr val="tx2"/>
          </a:solidFill>
          <a:latin typeface="Arial Narrow" pitchFamily="34" charset="0"/>
        </a:defRPr>
      </a:lvl8pPr>
      <a:lvl9pPr marL="1828800" algn="l" rtl="0" fontAlgn="base">
        <a:spcBef>
          <a:spcPct val="0"/>
        </a:spcBef>
        <a:spcAft>
          <a:spcPct val="0"/>
        </a:spcAft>
        <a:defRPr sz="3200">
          <a:solidFill>
            <a:schemeClr val="tx2"/>
          </a:solidFill>
          <a:latin typeface="Arial Narrow" pitchFamily="34" charset="0"/>
        </a:defRPr>
      </a:lvl9pPr>
    </p:titleStyle>
    <p:bodyStyle>
      <a:lvl1pPr marL="342900" indent="-342900" algn="ctr" rtl="0" eaLnBrk="0" fontAlgn="base" hangingPunct="0">
        <a:spcBef>
          <a:spcPct val="20000"/>
        </a:spcBef>
        <a:spcAft>
          <a:spcPct val="0"/>
        </a:spcAft>
        <a:defRPr sz="2000">
          <a:solidFill>
            <a:schemeClr val="bg1"/>
          </a:solidFill>
          <a:latin typeface="Arial" pitchFamily="34" charset="0"/>
          <a:ea typeface="+mn-ea"/>
          <a:cs typeface="+mn-cs"/>
        </a:defRPr>
      </a:lvl1pPr>
      <a:lvl2pPr marL="742950" indent="-285750" algn="ctr" rtl="0" eaLnBrk="0" fontAlgn="base" hangingPunct="0">
        <a:spcBef>
          <a:spcPct val="20000"/>
        </a:spcBef>
        <a:spcAft>
          <a:spcPct val="0"/>
        </a:spcAft>
        <a:buClr>
          <a:srgbClr val="FF9900"/>
        </a:buClr>
        <a:buFont typeface="Wingdings" pitchFamily="2" charset="2"/>
        <a:buChar char="§"/>
        <a:defRPr sz="2800">
          <a:solidFill>
            <a:schemeClr val="bg1"/>
          </a:solidFill>
          <a:latin typeface="Arial" pitchFamily="34" charset="0"/>
        </a:defRPr>
      </a:lvl2pPr>
      <a:lvl3pPr marL="1143000" indent="-228600" algn="ctr" rtl="0" eaLnBrk="0" fontAlgn="base" hangingPunct="0">
        <a:spcBef>
          <a:spcPct val="20000"/>
        </a:spcBef>
        <a:spcAft>
          <a:spcPct val="0"/>
        </a:spcAft>
        <a:buClr>
          <a:srgbClr val="FF9900"/>
        </a:buClr>
        <a:buFont typeface="Wingdings" pitchFamily="2" charset="2"/>
        <a:buChar char="§"/>
        <a:defRPr sz="2400">
          <a:solidFill>
            <a:schemeClr val="bg1"/>
          </a:solidFill>
          <a:latin typeface="Arial" pitchFamily="34" charset="0"/>
        </a:defRPr>
      </a:lvl3pPr>
      <a:lvl4pPr marL="1600200" indent="-228600" algn="ctr" rtl="0" eaLnBrk="0" fontAlgn="base" hangingPunct="0">
        <a:spcBef>
          <a:spcPct val="20000"/>
        </a:spcBef>
        <a:spcAft>
          <a:spcPct val="0"/>
        </a:spcAft>
        <a:buClr>
          <a:srgbClr val="FF9900"/>
        </a:buClr>
        <a:buFont typeface="Wingdings" pitchFamily="2" charset="2"/>
        <a:buChar char="§"/>
        <a:defRPr sz="2000">
          <a:solidFill>
            <a:schemeClr val="bg1"/>
          </a:solidFill>
          <a:latin typeface="Arial" pitchFamily="34" charset="0"/>
        </a:defRPr>
      </a:lvl4pPr>
      <a:lvl5pPr marL="2057400" indent="-228600" algn="ctr" rtl="0" eaLnBrk="0" fontAlgn="base" hangingPunct="0">
        <a:spcBef>
          <a:spcPct val="20000"/>
        </a:spcBef>
        <a:spcAft>
          <a:spcPct val="0"/>
        </a:spcAft>
        <a:buClr>
          <a:srgbClr val="FF9900"/>
        </a:buClr>
        <a:buFont typeface="Wingdings" pitchFamily="2" charset="2"/>
        <a:buChar char="§"/>
        <a:defRPr sz="2000">
          <a:solidFill>
            <a:schemeClr val="bg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3188836633"/>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image" Target="../media/image64.png"/><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Microsoft_Excel_Chart5.xls"/><Relationship Id="rId18" Type="http://schemas.openxmlformats.org/officeDocument/2006/relationships/image" Target="../media/image22.wmf"/><Relationship Id="rId3" Type="http://schemas.openxmlformats.org/officeDocument/2006/relationships/oleObject" Target="../embeddings/Microsoft_Excel_Chart.xls"/><Relationship Id="rId7" Type="http://schemas.openxmlformats.org/officeDocument/2006/relationships/oleObject" Target="../embeddings/Microsoft_Excel_Chart2.xls"/><Relationship Id="rId12" Type="http://schemas.openxmlformats.org/officeDocument/2006/relationships/image" Target="../media/image19.wmf"/><Relationship Id="rId17" Type="http://schemas.openxmlformats.org/officeDocument/2006/relationships/oleObject" Target="../embeddings/Microsoft_Excel_Chart7.xls"/><Relationship Id="rId2" Type="http://schemas.openxmlformats.org/officeDocument/2006/relationships/slideLayout" Target="../slideLayouts/slideLayout7.xml"/><Relationship Id="rId16" Type="http://schemas.openxmlformats.org/officeDocument/2006/relationships/image" Target="../media/image21.wmf"/><Relationship Id="rId1" Type="http://schemas.openxmlformats.org/officeDocument/2006/relationships/vmlDrawing" Target="../drawings/vmlDrawing1.vml"/><Relationship Id="rId6" Type="http://schemas.openxmlformats.org/officeDocument/2006/relationships/image" Target="../media/image16.wmf"/><Relationship Id="rId11" Type="http://schemas.openxmlformats.org/officeDocument/2006/relationships/oleObject" Target="../embeddings/Microsoft_Excel_Chart4.xls"/><Relationship Id="rId5" Type="http://schemas.openxmlformats.org/officeDocument/2006/relationships/oleObject" Target="../embeddings/Microsoft_Excel_Chart1.xls"/><Relationship Id="rId15" Type="http://schemas.openxmlformats.org/officeDocument/2006/relationships/oleObject" Target="../embeddings/Microsoft_Excel_Chart6.xls"/><Relationship Id="rId10" Type="http://schemas.openxmlformats.org/officeDocument/2006/relationships/image" Target="../media/image18.wmf"/><Relationship Id="rId19" Type="http://schemas.openxmlformats.org/officeDocument/2006/relationships/image" Target="../media/image23.png"/><Relationship Id="rId4" Type="http://schemas.openxmlformats.org/officeDocument/2006/relationships/image" Target="../media/image15.wmf"/><Relationship Id="rId9" Type="http://schemas.openxmlformats.org/officeDocument/2006/relationships/oleObject" Target="../embeddings/Microsoft_Excel_Chart3.xls"/><Relationship Id="rId14" Type="http://schemas.openxmlformats.org/officeDocument/2006/relationships/image" Target="../media/image20.wmf"/></Relationships>
</file>

<file path=ppt/slides/_rels/slide9.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oleObject" Target="../embeddings/Microsoft_Excel_Chart13.xls"/><Relationship Id="rId18" Type="http://schemas.openxmlformats.org/officeDocument/2006/relationships/image" Target="../media/image31.wmf"/><Relationship Id="rId3" Type="http://schemas.openxmlformats.org/officeDocument/2006/relationships/oleObject" Target="../embeddings/Microsoft_Excel_Chart8.xls"/><Relationship Id="rId7" Type="http://schemas.openxmlformats.org/officeDocument/2006/relationships/oleObject" Target="../embeddings/Microsoft_Excel_Chart10.xls"/><Relationship Id="rId12" Type="http://schemas.openxmlformats.org/officeDocument/2006/relationships/image" Target="../media/image28.wmf"/><Relationship Id="rId17" Type="http://schemas.openxmlformats.org/officeDocument/2006/relationships/oleObject" Target="../embeddings/Microsoft_Excel_Chart15.xls"/><Relationship Id="rId2" Type="http://schemas.openxmlformats.org/officeDocument/2006/relationships/slideLayout" Target="../slideLayouts/slideLayout7.xml"/><Relationship Id="rId16" Type="http://schemas.openxmlformats.org/officeDocument/2006/relationships/image" Target="../media/image30.wmf"/><Relationship Id="rId1" Type="http://schemas.openxmlformats.org/officeDocument/2006/relationships/vmlDrawing" Target="../drawings/vmlDrawing2.vml"/><Relationship Id="rId6" Type="http://schemas.openxmlformats.org/officeDocument/2006/relationships/image" Target="../media/image25.wmf"/><Relationship Id="rId11" Type="http://schemas.openxmlformats.org/officeDocument/2006/relationships/oleObject" Target="../embeddings/Microsoft_Excel_Chart12.xls"/><Relationship Id="rId5" Type="http://schemas.openxmlformats.org/officeDocument/2006/relationships/oleObject" Target="../embeddings/Microsoft_Excel_Chart9.xls"/><Relationship Id="rId15" Type="http://schemas.openxmlformats.org/officeDocument/2006/relationships/oleObject" Target="../embeddings/Microsoft_Excel_Chart14.xls"/><Relationship Id="rId10" Type="http://schemas.openxmlformats.org/officeDocument/2006/relationships/image" Target="../media/image27.wmf"/><Relationship Id="rId19" Type="http://schemas.openxmlformats.org/officeDocument/2006/relationships/image" Target="../media/image23.png"/><Relationship Id="rId4" Type="http://schemas.openxmlformats.org/officeDocument/2006/relationships/image" Target="../media/image24.wmf"/><Relationship Id="rId9" Type="http://schemas.openxmlformats.org/officeDocument/2006/relationships/oleObject" Target="../embeddings/Microsoft_Excel_Chart11.xls"/><Relationship Id="rId14" Type="http://schemas.openxmlformats.org/officeDocument/2006/relationships/image" Target="../media/image2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33" y="-27000"/>
            <a:ext cx="9216000" cy="6912000"/>
          </a:xfrm>
          <a:prstGeom prst="rect">
            <a:avLst/>
          </a:prstGeom>
        </p:spPr>
      </p:pic>
      <p:sp>
        <p:nvSpPr>
          <p:cNvPr id="5" name="Title 1"/>
          <p:cNvSpPr txBox="1">
            <a:spLocks/>
          </p:cNvSpPr>
          <p:nvPr/>
        </p:nvSpPr>
        <p:spPr>
          <a:xfrm>
            <a:off x="195653" y="1444246"/>
            <a:ext cx="8593667" cy="1840813"/>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summer (May - Oct) 2020</a:t>
            </a:r>
            <a:br>
              <a:rPr lang="en-US" sz="48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seasonal Review</a:t>
            </a:r>
            <a:endParaRPr lang="fr-CH" sz="24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5"/>
          <p:cNvSpPr/>
          <p:nvPr/>
        </p:nvSpPr>
        <p:spPr>
          <a:xfrm>
            <a:off x="2843807" y="3140968"/>
            <a:ext cx="6104539" cy="2853089"/>
          </a:xfrm>
          <a:prstGeom prst="rect">
            <a:avLst/>
          </a:prstGeom>
        </p:spPr>
        <p:txBody>
          <a:bodyPr wrap="square">
            <a:spAutoFit/>
          </a:bodyPr>
          <a:lstStyle/>
          <a:p>
            <a:pPr algn="ctr">
              <a:lnSpc>
                <a:spcPct val="115000"/>
              </a:lnSpc>
              <a:spcAft>
                <a:spcPts val="0"/>
              </a:spcAft>
            </a:pPr>
            <a:r>
              <a:rPr lang="en-CA" sz="2000" dirty="0" err="1">
                <a:solidFill>
                  <a:schemeClr val="accent1">
                    <a:lumMod val="75000"/>
                  </a:schemeClr>
                </a:solidFill>
                <a:effectLst/>
                <a:latin typeface="Arial Black" panose="020B0A04020102020204" pitchFamily="34" charset="0"/>
                <a:ea typeface="Calibri" panose="020F0502020204030204" pitchFamily="34" charset="0"/>
              </a:rPr>
              <a:t>Vasily</a:t>
            </a:r>
            <a:r>
              <a:rPr lang="en-CA" sz="2000" dirty="0">
                <a:solidFill>
                  <a:schemeClr val="accent1">
                    <a:lumMod val="75000"/>
                  </a:schemeClr>
                </a:solidFill>
                <a:effectLst/>
                <a:latin typeface="Arial Black" panose="020B0A04020102020204" pitchFamily="34" charset="0"/>
                <a:ea typeface="Calibri" panose="020F0502020204030204" pitchFamily="34" charset="0"/>
              </a:rPr>
              <a:t> </a:t>
            </a:r>
            <a:r>
              <a:rPr lang="en-CA" sz="2000" dirty="0" err="1">
                <a:solidFill>
                  <a:schemeClr val="accent1">
                    <a:lumMod val="75000"/>
                  </a:schemeClr>
                </a:solidFill>
                <a:effectLst/>
                <a:latin typeface="Arial Black" panose="020B0A04020102020204" pitchFamily="34" charset="0"/>
                <a:ea typeface="Calibri" panose="020F0502020204030204" pitchFamily="34" charset="0"/>
              </a:rPr>
              <a:t>Smolyanitsky</a:t>
            </a:r>
            <a:endParaRPr lang="en-CA" sz="2000" dirty="0">
              <a:solidFill>
                <a:schemeClr val="accent1">
                  <a:lumMod val="75000"/>
                </a:schemeClr>
              </a:solidFill>
              <a:latin typeface="Arial Black" panose="020B0A04020102020204" pitchFamily="34" charset="0"/>
              <a:ea typeface="Calibri" panose="020F0502020204030204" pitchFamily="34" charset="0"/>
            </a:endParaRPr>
          </a:p>
          <a:p>
            <a:pPr algn="ctr">
              <a:lnSpc>
                <a:spcPct val="115000"/>
              </a:lnSpc>
              <a:spcAft>
                <a:spcPts val="0"/>
              </a:spcAft>
            </a:pPr>
            <a:r>
              <a:rPr lang="en-CA" sz="1800" dirty="0">
                <a:solidFill>
                  <a:schemeClr val="accent1">
                    <a:lumMod val="75000"/>
                  </a:schemeClr>
                </a:solidFill>
                <a:effectLst/>
                <a:latin typeface="+mj-lt"/>
                <a:ea typeface="Calibri" panose="020F0502020204030204" pitchFamily="34" charset="0"/>
              </a:rPr>
              <a:t>Arctic and Antarctic Research Institute (AARI)</a:t>
            </a:r>
            <a:endParaRPr lang="ru-RU" sz="1800" dirty="0">
              <a:solidFill>
                <a:schemeClr val="accent1">
                  <a:lumMod val="75000"/>
                </a:schemeClr>
              </a:solidFill>
              <a:effectLst/>
              <a:latin typeface="+mj-lt"/>
              <a:ea typeface="Calibri" panose="020F0502020204030204" pitchFamily="34" charset="0"/>
            </a:endParaRPr>
          </a:p>
          <a:p>
            <a:pPr algn="ctr">
              <a:lnSpc>
                <a:spcPct val="115000"/>
              </a:lnSpc>
              <a:spcAft>
                <a:spcPts val="0"/>
              </a:spcAft>
            </a:pPr>
            <a:r>
              <a:rPr lang="en-CA" sz="2000" dirty="0">
                <a:solidFill>
                  <a:schemeClr val="accent1">
                    <a:lumMod val="75000"/>
                  </a:schemeClr>
                </a:solidFill>
                <a:effectLst/>
                <a:latin typeface="Arial Black" panose="020B0A04020102020204" pitchFamily="34" charset="0"/>
                <a:ea typeface="Calibri" panose="020F0502020204030204" pitchFamily="34" charset="0"/>
              </a:rPr>
              <a:t>Rick </a:t>
            </a:r>
            <a:r>
              <a:rPr lang="en-CA" sz="2000" dirty="0" err="1">
                <a:solidFill>
                  <a:schemeClr val="accent1">
                    <a:lumMod val="75000"/>
                  </a:schemeClr>
                </a:solidFill>
                <a:effectLst/>
                <a:latin typeface="Arial Black" panose="020B0A04020102020204" pitchFamily="34" charset="0"/>
                <a:ea typeface="Calibri" panose="020F0502020204030204" pitchFamily="34" charset="0"/>
              </a:rPr>
              <a:t>Thoman</a:t>
            </a:r>
            <a:endParaRPr lang="en-CA" sz="2000" dirty="0">
              <a:solidFill>
                <a:schemeClr val="accent1">
                  <a:lumMod val="75000"/>
                </a:schemeClr>
              </a:solidFill>
              <a:latin typeface="Arial Black" panose="020B0A04020102020204" pitchFamily="34" charset="0"/>
              <a:ea typeface="Calibri" panose="020F0502020204030204" pitchFamily="34" charset="0"/>
            </a:endParaRPr>
          </a:p>
          <a:p>
            <a:pPr algn="ctr">
              <a:lnSpc>
                <a:spcPct val="115000"/>
              </a:lnSpc>
              <a:spcAft>
                <a:spcPts val="0"/>
              </a:spcAft>
            </a:pPr>
            <a:r>
              <a:rPr lang="en-CA" sz="1800" dirty="0">
                <a:solidFill>
                  <a:schemeClr val="accent1">
                    <a:lumMod val="75000"/>
                  </a:schemeClr>
                </a:solidFill>
                <a:effectLst/>
                <a:latin typeface="+mn-lt"/>
                <a:ea typeface="Calibri" panose="020F0502020204030204" pitchFamily="34" charset="0"/>
              </a:rPr>
              <a:t>International Arctic Research Center (IARC), Alaska</a:t>
            </a:r>
            <a:endParaRPr lang="ru-RU" sz="1800" dirty="0">
              <a:solidFill>
                <a:schemeClr val="accent1">
                  <a:lumMod val="75000"/>
                </a:schemeClr>
              </a:solidFill>
              <a:effectLst/>
              <a:latin typeface="+mn-lt"/>
              <a:ea typeface="Calibri" panose="020F0502020204030204" pitchFamily="34" charset="0"/>
            </a:endParaRPr>
          </a:p>
          <a:p>
            <a:pPr algn="ctr">
              <a:spcAft>
                <a:spcPts val="0"/>
              </a:spcAft>
            </a:pPr>
            <a:r>
              <a:rPr lang="en-CA" sz="2000" dirty="0">
                <a:solidFill>
                  <a:schemeClr val="accent1">
                    <a:lumMod val="75000"/>
                  </a:schemeClr>
                </a:solidFill>
                <a:effectLst/>
                <a:latin typeface="Arial Black" panose="020B0A04020102020204" pitchFamily="34" charset="0"/>
                <a:ea typeface="Calibri" panose="020F0502020204030204" pitchFamily="34" charset="0"/>
              </a:rPr>
              <a:t>Gabrielle Gascon</a:t>
            </a:r>
            <a:endParaRPr lang="en-CA" sz="1800" dirty="0">
              <a:solidFill>
                <a:schemeClr val="accent1">
                  <a:lumMod val="75000"/>
                </a:schemeClr>
              </a:solidFill>
              <a:latin typeface="Arial Black" panose="020B0A04020102020204" pitchFamily="34" charset="0"/>
              <a:ea typeface="Calibri" panose="020F0502020204030204" pitchFamily="34" charset="0"/>
            </a:endParaRPr>
          </a:p>
          <a:p>
            <a:pPr algn="ctr">
              <a:spcAft>
                <a:spcPts val="0"/>
              </a:spcAft>
            </a:pPr>
            <a:r>
              <a:rPr lang="en-CA" sz="1800" dirty="0">
                <a:solidFill>
                  <a:schemeClr val="accent1">
                    <a:lumMod val="75000"/>
                  </a:schemeClr>
                </a:solidFill>
                <a:effectLst/>
                <a:latin typeface="+mn-lt"/>
                <a:ea typeface="Calibri" panose="020F0502020204030204" pitchFamily="34" charset="0"/>
              </a:rPr>
              <a:t>Environment and Climate Change Canada (ECCC)</a:t>
            </a:r>
            <a:endParaRPr lang="fr-CH" sz="1800" dirty="0">
              <a:solidFill>
                <a:schemeClr val="accent1">
                  <a:lumMod val="75000"/>
                </a:schemeClr>
              </a:solidFill>
              <a:effectLst/>
              <a:latin typeface="+mn-lt"/>
              <a:ea typeface="Calibri" panose="020F0502020204030204" pitchFamily="34" charset="0"/>
              <a:cs typeface="Arial" panose="020B0604020202020204" pitchFamily="34" charset="0"/>
            </a:endParaRPr>
          </a:p>
          <a:p>
            <a:pPr algn="ctr">
              <a:spcAft>
                <a:spcPts val="0"/>
              </a:spcAft>
            </a:pPr>
            <a:endParaRPr lang="en-US" sz="1800" dirty="0">
              <a:solidFill>
                <a:schemeClr val="accent1">
                  <a:lumMod val="75000"/>
                </a:schemeClr>
              </a:solidFill>
              <a:latin typeface="Arial Black" panose="020B0A04020102020204" pitchFamily="34" charset="0"/>
              <a:cs typeface="Arial" panose="020B0604020202020204" pitchFamily="34" charset="0"/>
            </a:endParaRPr>
          </a:p>
          <a:p>
            <a:pPr algn="ctr">
              <a:spcAft>
                <a:spcPts val="0"/>
              </a:spcAft>
            </a:pPr>
            <a:r>
              <a:rPr lang="en-US" sz="1800" dirty="0">
                <a:solidFill>
                  <a:schemeClr val="accent1">
                    <a:lumMod val="75000"/>
                  </a:schemeClr>
                </a:solidFill>
                <a:latin typeface="Arial Black" panose="020B0A04020102020204" pitchFamily="34" charset="0"/>
                <a:cs typeface="Arial" panose="020B0604020202020204" pitchFamily="34" charset="0"/>
              </a:rPr>
              <a:t>Anna </a:t>
            </a:r>
            <a:r>
              <a:rPr lang="en-US" sz="1800" dirty="0" err="1">
                <a:solidFill>
                  <a:schemeClr val="accent1">
                    <a:lumMod val="75000"/>
                  </a:schemeClr>
                </a:solidFill>
                <a:latin typeface="Arial Black" panose="020B0A04020102020204" pitchFamily="34" charset="0"/>
                <a:cs typeface="Arial" panose="020B0604020202020204" pitchFamily="34" charset="0"/>
              </a:rPr>
              <a:t>Danshina</a:t>
            </a:r>
            <a:r>
              <a:rPr lang="en-US" sz="1800" dirty="0">
                <a:solidFill>
                  <a:schemeClr val="accent1">
                    <a:lumMod val="75000"/>
                  </a:schemeClr>
                </a:solidFill>
                <a:latin typeface="Arial Black" panose="020B0A04020102020204" pitchFamily="34" charset="0"/>
                <a:cs typeface="Arial" panose="020B0604020202020204" pitchFamily="34" charset="0"/>
              </a:rPr>
              <a:t>, </a:t>
            </a:r>
            <a:r>
              <a:rPr lang="en-US" sz="1800" dirty="0" err="1">
                <a:solidFill>
                  <a:schemeClr val="accent1">
                    <a:lumMod val="75000"/>
                  </a:schemeClr>
                </a:solidFill>
                <a:latin typeface="Arial Black" panose="020B0A04020102020204" pitchFamily="34" charset="0"/>
                <a:cs typeface="Arial" panose="020B0604020202020204" pitchFamily="34" charset="0"/>
              </a:rPr>
              <a:t>Anastassiya</a:t>
            </a:r>
            <a:r>
              <a:rPr lang="en-US" sz="1800" dirty="0">
                <a:solidFill>
                  <a:schemeClr val="accent1">
                    <a:lumMod val="75000"/>
                  </a:schemeClr>
                </a:solidFill>
                <a:latin typeface="Arial Black" panose="020B0A04020102020204" pitchFamily="34" charset="0"/>
                <a:cs typeface="Arial" panose="020B0604020202020204" pitchFamily="34" charset="0"/>
              </a:rPr>
              <a:t> </a:t>
            </a:r>
            <a:r>
              <a:rPr lang="en-US" sz="1800" dirty="0" err="1">
                <a:solidFill>
                  <a:schemeClr val="accent1">
                    <a:lumMod val="75000"/>
                  </a:schemeClr>
                </a:solidFill>
                <a:latin typeface="Arial Black" panose="020B0A04020102020204" pitchFamily="34" charset="0"/>
                <a:cs typeface="Arial" panose="020B0604020202020204" pitchFamily="34" charset="0"/>
              </a:rPr>
              <a:t>Revina</a:t>
            </a:r>
            <a:endParaRPr lang="en-US" sz="1800" dirty="0">
              <a:solidFill>
                <a:schemeClr val="accent1">
                  <a:lumMod val="75000"/>
                </a:schemeClr>
              </a:solidFill>
              <a:latin typeface="Arial Black" panose="020B0A04020102020204" pitchFamily="34" charset="0"/>
              <a:cs typeface="Arial" panose="020B0604020202020204" pitchFamily="34" charset="0"/>
            </a:endParaRPr>
          </a:p>
          <a:p>
            <a:pPr algn="ctr">
              <a:spcAft>
                <a:spcPts val="0"/>
              </a:spcAft>
            </a:pPr>
            <a:r>
              <a:rPr lang="en-CA" sz="1800" dirty="0">
                <a:solidFill>
                  <a:schemeClr val="accent1">
                    <a:lumMod val="75000"/>
                  </a:schemeClr>
                </a:solidFill>
                <a:effectLst/>
                <a:latin typeface="+mj-lt"/>
                <a:ea typeface="Calibri" panose="020F0502020204030204" pitchFamily="34" charset="0"/>
              </a:rPr>
              <a:t>Arctic and Antarctic Research Institute (AARI)</a:t>
            </a:r>
            <a:endParaRPr lang="ru-RU" sz="1800" dirty="0">
              <a:solidFill>
                <a:schemeClr val="accent1">
                  <a:lumMod val="75000"/>
                </a:schemeClr>
              </a:solidFill>
              <a:effectLst/>
              <a:latin typeface="+mj-lt"/>
              <a:ea typeface="Calibri" panose="020F0502020204030204" pitchFamily="34" charset="0"/>
            </a:endParaRPr>
          </a:p>
        </p:txBody>
      </p:sp>
      <p:pic>
        <p:nvPicPr>
          <p:cNvPr id="7" name="Picture 4">
            <a:extLst>
              <a:ext uri="{FF2B5EF4-FFF2-40B4-BE49-F238E27FC236}">
                <a16:creationId xmlns:a16="http://schemas.microsoft.com/office/drawing/2014/main" id="{6AACDFBE-9C71-4F67-9707-4BB9917735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5113" y="8853"/>
            <a:ext cx="1254404" cy="1574930"/>
          </a:xfrm>
          <a:prstGeom prst="rect">
            <a:avLst/>
          </a:prstGeom>
          <a:noFill/>
          <a:ln>
            <a:noFill/>
          </a:ln>
        </p:spPr>
      </p:pic>
    </p:spTree>
    <p:extLst>
      <p:ext uri="{BB962C8B-B14F-4D97-AF65-F5344CB8AC3E}">
        <p14:creationId xmlns:p14="http://schemas.microsoft.com/office/powerpoint/2010/main" val="150840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4C9325-72C7-4A1E-8576-4426FBC2CBB5}"/>
              </a:ext>
            </a:extLst>
          </p:cNvPr>
          <p:cNvPicPr>
            <a:picLocks noChangeAspect="1"/>
          </p:cNvPicPr>
          <p:nvPr/>
        </p:nvPicPr>
        <p:blipFill>
          <a:blip r:embed="rId2"/>
          <a:stretch>
            <a:fillRect/>
          </a:stretch>
        </p:blipFill>
        <p:spPr>
          <a:xfrm>
            <a:off x="-47702" y="769668"/>
            <a:ext cx="2857506" cy="2523749"/>
          </a:xfrm>
          <a:prstGeom prst="rect">
            <a:avLst/>
          </a:prstGeom>
        </p:spPr>
      </p:pic>
      <p:pic>
        <p:nvPicPr>
          <p:cNvPr id="6" name="Picture 5">
            <a:extLst>
              <a:ext uri="{FF2B5EF4-FFF2-40B4-BE49-F238E27FC236}">
                <a16:creationId xmlns:a16="http://schemas.microsoft.com/office/drawing/2014/main" id="{5DDB65FF-9021-4858-A8DE-67FEFEA297A0}"/>
              </a:ext>
            </a:extLst>
          </p:cNvPr>
          <p:cNvPicPr>
            <a:picLocks noChangeAspect="1"/>
          </p:cNvPicPr>
          <p:nvPr/>
        </p:nvPicPr>
        <p:blipFill>
          <a:blip r:embed="rId3"/>
          <a:stretch>
            <a:fillRect/>
          </a:stretch>
        </p:blipFill>
        <p:spPr>
          <a:xfrm>
            <a:off x="2868999" y="744959"/>
            <a:ext cx="2857506" cy="2523749"/>
          </a:xfrm>
          <a:prstGeom prst="rect">
            <a:avLst/>
          </a:prstGeom>
        </p:spPr>
      </p:pic>
      <p:sp>
        <p:nvSpPr>
          <p:cNvPr id="11" name="Прямоугольник 10"/>
          <p:cNvSpPr/>
          <p:nvPr/>
        </p:nvSpPr>
        <p:spPr>
          <a:xfrm>
            <a:off x="5890384" y="765068"/>
            <a:ext cx="3169784" cy="4707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556300" y="124424"/>
            <a:ext cx="8280920" cy="432048"/>
          </a:xfrm>
        </p:spPr>
        <p:txBody>
          <a:bodyPr/>
          <a:lstStyle/>
          <a:p>
            <a:pPr algn="ctr"/>
            <a:r>
              <a:rPr lang="en-US" sz="2000" dirty="0">
                <a:solidFill>
                  <a:schemeClr val="tx1"/>
                </a:solidFill>
              </a:rPr>
              <a:t>NDJ 2019-2020, FMA 2020 – SAT (T2m): anomalies and ranks</a:t>
            </a:r>
            <a:endParaRPr lang="ru-RU" sz="2000" dirty="0">
              <a:solidFill>
                <a:schemeClr val="tx1"/>
              </a:solidFill>
            </a:endParaRPr>
          </a:p>
        </p:txBody>
      </p:sp>
      <p:sp>
        <p:nvSpPr>
          <p:cNvPr id="4" name="TextBox 3"/>
          <p:cNvSpPr txBox="1"/>
          <p:nvPr/>
        </p:nvSpPr>
        <p:spPr>
          <a:xfrm>
            <a:off x="5826617" y="783491"/>
            <a:ext cx="3087952" cy="4524315"/>
          </a:xfrm>
          <a:prstGeom prst="rect">
            <a:avLst/>
          </a:prstGeom>
          <a:noFill/>
        </p:spPr>
        <p:txBody>
          <a:bodyPr wrap="square" rtlCol="0">
            <a:spAutoFit/>
          </a:bodyPr>
          <a:lstStyle/>
          <a:p>
            <a:pPr marL="285750" indent="-285750" algn="just">
              <a:buFont typeface="Wingdings" panose="05000000000000000000" pitchFamily="2" charset="2"/>
              <a:buChar char="v"/>
            </a:pPr>
            <a:r>
              <a:rPr lang="en-US" sz="1800" dirty="0">
                <a:latin typeface="Calibri" panose="020F0502020204030204" pitchFamily="34" charset="0"/>
                <a:cs typeface="Calibri" panose="020F0502020204030204" pitchFamily="34" charset="0"/>
              </a:rPr>
              <a:t>For the whole season from November 2019 – April 2010 positive close to maximum air temperature anomalies prevailed over Western and Eastern Siberia, with negative anomalies prevailing in marine Barents, Alaska and parts of Western Canada </a:t>
            </a:r>
          </a:p>
          <a:p>
            <a:pPr marL="285750" indent="-285750" algn="just">
              <a:buFont typeface="Wingdings" panose="05000000000000000000" pitchFamily="2" charset="2"/>
              <a:buChar char="v"/>
            </a:pPr>
            <a:endParaRPr lang="en-US" sz="18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en-US" sz="1800" dirty="0">
                <a:latin typeface="Calibri" panose="020F0502020204030204" pitchFamily="34" charset="0"/>
                <a:cs typeface="Calibri" panose="020F0502020204030204" pitchFamily="34" charset="0"/>
              </a:rPr>
              <a:t>Atlantic and partly Chukchi areas experienced switch from positive to negative anomalies during NDJ - FMA</a:t>
            </a:r>
            <a:endParaRPr lang="ru-RU" sz="1800" dirty="0">
              <a:latin typeface="Calibri" panose="020F0502020204030204" pitchFamily="34" charset="0"/>
              <a:cs typeface="Calibri" panose="020F0502020204030204" pitchFamily="34" charset="0"/>
            </a:endParaRPr>
          </a:p>
        </p:txBody>
      </p:sp>
      <p:sp>
        <p:nvSpPr>
          <p:cNvPr id="12" name="TextBox 11"/>
          <p:cNvSpPr txBox="1"/>
          <p:nvPr/>
        </p:nvSpPr>
        <p:spPr>
          <a:xfrm>
            <a:off x="6732240" y="5817072"/>
            <a:ext cx="194827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ERA5 reanalysis</a:t>
            </a:r>
            <a:endParaRPr lang="ru-RU" sz="14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A370F2C-9061-490D-9FC6-4AD71748BA31}"/>
              </a:ext>
            </a:extLst>
          </p:cNvPr>
          <p:cNvSpPr txBox="1"/>
          <p:nvPr/>
        </p:nvSpPr>
        <p:spPr>
          <a:xfrm>
            <a:off x="193753" y="3158077"/>
            <a:ext cx="2502518" cy="307777"/>
          </a:xfrm>
          <a:prstGeom prst="rect">
            <a:avLst/>
          </a:prstGeom>
          <a:solidFill>
            <a:schemeClr val="bg1"/>
          </a:solidFill>
        </p:spPr>
        <p:txBody>
          <a:bodyPr wrap="square" rtlCol="0">
            <a:spAutoFit/>
          </a:bodyPr>
          <a:lstStyle/>
          <a:p>
            <a:pPr algn="ctr"/>
            <a:r>
              <a:rPr lang="en-CA" sz="1400" dirty="0">
                <a:latin typeface="Calibri" panose="020F0502020204030204" pitchFamily="34" charset="0"/>
                <a:cs typeface="Calibri" panose="020F0502020204030204" pitchFamily="34" charset="0"/>
              </a:rPr>
              <a:t>SAT anomaly, 1981-2010</a:t>
            </a:r>
            <a:endParaRPr lang="en-US" sz="1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5E59CD7-8FE0-4559-9F0B-46868C711E0B}"/>
              </a:ext>
            </a:extLst>
          </p:cNvPr>
          <p:cNvSpPr txBox="1"/>
          <p:nvPr/>
        </p:nvSpPr>
        <p:spPr>
          <a:xfrm>
            <a:off x="2989454" y="3121223"/>
            <a:ext cx="2502518" cy="307777"/>
          </a:xfrm>
          <a:prstGeom prst="rect">
            <a:avLst/>
          </a:prstGeom>
          <a:solidFill>
            <a:schemeClr val="bg1"/>
          </a:solidFill>
        </p:spPr>
        <p:txBody>
          <a:bodyPr wrap="square" rtlCol="0">
            <a:spAutoFit/>
          </a:bodyPr>
          <a:lstStyle/>
          <a:p>
            <a:pPr algn="ctr"/>
            <a:r>
              <a:rPr lang="en-CA" sz="1400" dirty="0">
                <a:latin typeface="Calibri" panose="020F0502020204030204" pitchFamily="34" charset="0"/>
                <a:cs typeface="Calibri" panose="020F0502020204030204" pitchFamily="34" charset="0"/>
              </a:rPr>
              <a:t>SAT rank, 1979-2020</a:t>
            </a:r>
            <a:endParaRPr lang="en-US" sz="14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E9EAAA8-AE62-45A2-B96F-0E163A63ACC4}"/>
              </a:ext>
            </a:extLst>
          </p:cNvPr>
          <p:cNvPicPr>
            <a:picLocks noChangeAspect="1"/>
          </p:cNvPicPr>
          <p:nvPr/>
        </p:nvPicPr>
        <p:blipFill>
          <a:blip r:embed="rId4"/>
          <a:stretch>
            <a:fillRect/>
          </a:stretch>
        </p:blipFill>
        <p:spPr>
          <a:xfrm>
            <a:off x="11391" y="3654315"/>
            <a:ext cx="2916804" cy="2576121"/>
          </a:xfrm>
          <a:prstGeom prst="rect">
            <a:avLst/>
          </a:prstGeom>
        </p:spPr>
      </p:pic>
      <p:pic>
        <p:nvPicPr>
          <p:cNvPr id="5" name="Picture 4">
            <a:extLst>
              <a:ext uri="{FF2B5EF4-FFF2-40B4-BE49-F238E27FC236}">
                <a16:creationId xmlns:a16="http://schemas.microsoft.com/office/drawing/2014/main" id="{D93F7290-334B-4CF5-B08F-0F66657D1F87}"/>
              </a:ext>
            </a:extLst>
          </p:cNvPr>
          <p:cNvPicPr>
            <a:picLocks noChangeAspect="1"/>
          </p:cNvPicPr>
          <p:nvPr/>
        </p:nvPicPr>
        <p:blipFill>
          <a:blip r:embed="rId5"/>
          <a:stretch>
            <a:fillRect/>
          </a:stretch>
        </p:blipFill>
        <p:spPr>
          <a:xfrm>
            <a:off x="2823512" y="3706687"/>
            <a:ext cx="2857506" cy="2523749"/>
          </a:xfrm>
          <a:prstGeom prst="rect">
            <a:avLst/>
          </a:prstGeom>
        </p:spPr>
      </p:pic>
      <p:sp>
        <p:nvSpPr>
          <p:cNvPr id="18" name="TextBox 17">
            <a:extLst>
              <a:ext uri="{FF2B5EF4-FFF2-40B4-BE49-F238E27FC236}">
                <a16:creationId xmlns:a16="http://schemas.microsoft.com/office/drawing/2014/main" id="{6109321E-5DCA-4B21-A7B6-443509629404}"/>
              </a:ext>
            </a:extLst>
          </p:cNvPr>
          <p:cNvSpPr txBox="1"/>
          <p:nvPr/>
        </p:nvSpPr>
        <p:spPr>
          <a:xfrm>
            <a:off x="3036971" y="6113041"/>
            <a:ext cx="2255109" cy="307777"/>
          </a:xfrm>
          <a:prstGeom prst="rect">
            <a:avLst/>
          </a:prstGeom>
          <a:solidFill>
            <a:schemeClr val="bg1"/>
          </a:solidFill>
        </p:spPr>
        <p:txBody>
          <a:bodyPr wrap="square" rtlCol="0">
            <a:spAutoFit/>
          </a:bodyPr>
          <a:lstStyle/>
          <a:p>
            <a:pPr algn="ctr"/>
            <a:r>
              <a:rPr lang="en-CA" sz="1400" dirty="0">
                <a:latin typeface="Calibri" panose="020F0502020204030204" pitchFamily="34" charset="0"/>
                <a:cs typeface="Calibri" panose="020F0502020204030204" pitchFamily="34" charset="0"/>
              </a:rPr>
              <a:t>Rank, 1979-2020</a:t>
            </a:r>
            <a:endParaRPr lang="en-US" sz="1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CD95AC9-61AB-4E2D-AA03-F415E1812266}"/>
              </a:ext>
            </a:extLst>
          </p:cNvPr>
          <p:cNvSpPr txBox="1"/>
          <p:nvPr/>
        </p:nvSpPr>
        <p:spPr>
          <a:xfrm>
            <a:off x="252744" y="6076547"/>
            <a:ext cx="2502518" cy="307777"/>
          </a:xfrm>
          <a:prstGeom prst="rect">
            <a:avLst/>
          </a:prstGeom>
          <a:solidFill>
            <a:schemeClr val="bg1"/>
          </a:solidFill>
        </p:spPr>
        <p:txBody>
          <a:bodyPr wrap="square" rtlCol="0">
            <a:spAutoFit/>
          </a:bodyPr>
          <a:lstStyle/>
          <a:p>
            <a:pPr algn="ctr"/>
            <a:r>
              <a:rPr lang="en-CA" sz="1400" dirty="0">
                <a:latin typeface="Calibri" panose="020F0502020204030204" pitchFamily="34" charset="0"/>
                <a:cs typeface="Calibri" panose="020F0502020204030204" pitchFamily="34" charset="0"/>
              </a:rPr>
              <a:t>SAT anomaly, 1981-2010</a:t>
            </a:r>
            <a:endParaRPr lang="en-US" sz="1400" dirty="0">
              <a:latin typeface="Calibri" panose="020F0502020204030204" pitchFamily="34" charset="0"/>
              <a:cs typeface="Calibri" panose="020F0502020204030204" pitchFamily="34" charset="0"/>
            </a:endParaRPr>
          </a:p>
        </p:txBody>
      </p:sp>
      <p:sp>
        <p:nvSpPr>
          <p:cNvPr id="16" name="Прямоугольник 15">
            <a:extLst>
              <a:ext uri="{FF2B5EF4-FFF2-40B4-BE49-F238E27FC236}">
                <a16:creationId xmlns:a16="http://schemas.microsoft.com/office/drawing/2014/main" id="{3DE59863-31F1-406A-8CD0-DF2E82CC7057}"/>
              </a:ext>
            </a:extLst>
          </p:cNvPr>
          <p:cNvSpPr/>
          <p:nvPr/>
        </p:nvSpPr>
        <p:spPr>
          <a:xfrm>
            <a:off x="107504" y="548680"/>
            <a:ext cx="5641764"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17" name="Прямоугольник 16">
            <a:extLst>
              <a:ext uri="{FF2B5EF4-FFF2-40B4-BE49-F238E27FC236}">
                <a16:creationId xmlns:a16="http://schemas.microsoft.com/office/drawing/2014/main" id="{EA7E2831-C7BC-4A28-BF16-85BCB3DC5E15}"/>
              </a:ext>
            </a:extLst>
          </p:cNvPr>
          <p:cNvSpPr/>
          <p:nvPr/>
        </p:nvSpPr>
        <p:spPr>
          <a:xfrm>
            <a:off x="2195736" y="467380"/>
            <a:ext cx="1698414" cy="369332"/>
          </a:xfrm>
          <a:prstGeom prst="rect">
            <a:avLst/>
          </a:prstGeom>
          <a:solidFill>
            <a:schemeClr val="bg1"/>
          </a:solidFill>
        </p:spPr>
        <p:txBody>
          <a:bodyPr wrap="none">
            <a:spAutoFit/>
          </a:bodyPr>
          <a:lstStyle/>
          <a:p>
            <a:r>
              <a:rPr lang="en-US" sz="1800" dirty="0">
                <a:solidFill>
                  <a:srgbClr val="FF0000"/>
                </a:solidFill>
                <a:latin typeface="Calibri" panose="020F0502020204030204" pitchFamily="34" charset="0"/>
                <a:cs typeface="Calibri" panose="020F0502020204030204" pitchFamily="34" charset="0"/>
              </a:rPr>
              <a:t>NDJ 2019/2020 </a:t>
            </a:r>
            <a:endParaRPr lang="ru-RU" sz="1800" dirty="0">
              <a:solidFill>
                <a:srgbClr val="FF0000"/>
              </a:solidFill>
              <a:latin typeface="Calibri" panose="020F0502020204030204" pitchFamily="34" charset="0"/>
              <a:cs typeface="Calibri" panose="020F0502020204030204" pitchFamily="34" charset="0"/>
            </a:endParaRPr>
          </a:p>
        </p:txBody>
      </p:sp>
      <p:sp>
        <p:nvSpPr>
          <p:cNvPr id="20" name="Прямоугольник 19">
            <a:extLst>
              <a:ext uri="{FF2B5EF4-FFF2-40B4-BE49-F238E27FC236}">
                <a16:creationId xmlns:a16="http://schemas.microsoft.com/office/drawing/2014/main" id="{95EA7FE8-6313-48EB-AA4E-3A2CC8CE3A8D}"/>
              </a:ext>
            </a:extLst>
          </p:cNvPr>
          <p:cNvSpPr/>
          <p:nvPr/>
        </p:nvSpPr>
        <p:spPr>
          <a:xfrm>
            <a:off x="107313" y="3701350"/>
            <a:ext cx="5641764"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1" name="Прямоугольник 20">
            <a:extLst>
              <a:ext uri="{FF2B5EF4-FFF2-40B4-BE49-F238E27FC236}">
                <a16:creationId xmlns:a16="http://schemas.microsoft.com/office/drawing/2014/main" id="{3709F0E0-F55B-424F-9F72-52A0E6A467E1}"/>
              </a:ext>
            </a:extLst>
          </p:cNvPr>
          <p:cNvSpPr/>
          <p:nvPr/>
        </p:nvSpPr>
        <p:spPr>
          <a:xfrm>
            <a:off x="2078988" y="3629606"/>
            <a:ext cx="1205779" cy="369332"/>
          </a:xfrm>
          <a:prstGeom prst="rect">
            <a:avLst/>
          </a:prstGeom>
          <a:solidFill>
            <a:schemeClr val="bg1"/>
          </a:solidFill>
        </p:spPr>
        <p:txBody>
          <a:bodyPr wrap="none">
            <a:spAutoFit/>
          </a:bodyPr>
          <a:lstStyle/>
          <a:p>
            <a:r>
              <a:rPr lang="en-US" sz="1800" dirty="0">
                <a:solidFill>
                  <a:srgbClr val="FF0000"/>
                </a:solidFill>
                <a:latin typeface="Calibri" panose="020F0502020204030204" pitchFamily="34" charset="0"/>
                <a:cs typeface="Calibri" panose="020F0502020204030204" pitchFamily="34" charset="0"/>
              </a:rPr>
              <a:t>FMA 2020 </a:t>
            </a:r>
            <a:endParaRPr lang="ru-RU" sz="18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478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65ABD120-EF60-4996-A019-0B03EAFCF796}"/>
              </a:ext>
            </a:extLst>
          </p:cNvPr>
          <p:cNvPicPr>
            <a:picLocks noChangeAspect="1"/>
          </p:cNvPicPr>
          <p:nvPr/>
        </p:nvPicPr>
        <p:blipFill>
          <a:blip r:embed="rId2"/>
          <a:stretch>
            <a:fillRect/>
          </a:stretch>
        </p:blipFill>
        <p:spPr>
          <a:xfrm>
            <a:off x="4680799" y="255991"/>
            <a:ext cx="4211681" cy="5616364"/>
          </a:xfrm>
          <a:prstGeom prst="rect">
            <a:avLst/>
          </a:prstGeom>
        </p:spPr>
      </p:pic>
      <p:sp>
        <p:nvSpPr>
          <p:cNvPr id="2" name="Заголовок 1"/>
          <p:cNvSpPr>
            <a:spLocks noGrp="1"/>
          </p:cNvSpPr>
          <p:nvPr>
            <p:ph type="title"/>
          </p:nvPr>
        </p:nvSpPr>
        <p:spPr>
          <a:xfrm>
            <a:off x="178817" y="836712"/>
            <a:ext cx="4465191" cy="1108849"/>
          </a:xfrm>
        </p:spPr>
        <p:txBody>
          <a:bodyPr/>
          <a:lstStyle/>
          <a:p>
            <a:pPr algn="ctr"/>
            <a:r>
              <a:rPr lang="en-US" sz="2800" dirty="0">
                <a:solidFill>
                  <a:schemeClr val="tx1"/>
                </a:solidFill>
                <a:latin typeface="Calibri" panose="020F0502020204030204" pitchFamily="34" charset="0"/>
                <a:cs typeface="Calibri" panose="020F0502020204030204" pitchFamily="34" charset="0"/>
              </a:rPr>
              <a:t>Precipitation trends for </a:t>
            </a:r>
            <a:br>
              <a:rPr lang="en-US" sz="2800" dirty="0">
                <a:solidFill>
                  <a:schemeClr val="tx1"/>
                </a:solidFill>
                <a:latin typeface="Calibri" panose="020F0502020204030204" pitchFamily="34" charset="0"/>
                <a:cs typeface="Calibri" panose="020F0502020204030204" pitchFamily="34" charset="0"/>
              </a:rPr>
            </a:br>
            <a:r>
              <a:rPr lang="en-US" sz="2800" dirty="0">
                <a:solidFill>
                  <a:schemeClr val="tx1"/>
                </a:solidFill>
                <a:latin typeface="Calibri" panose="020F0502020204030204" pitchFamily="34" charset="0"/>
                <a:cs typeface="Calibri" panose="020F0502020204030204" pitchFamily="34" charset="0"/>
              </a:rPr>
              <a:t>ND 2019 - J 2020</a:t>
            </a:r>
            <a:endParaRPr lang="ru-RU" sz="2800" dirty="0">
              <a:solidFill>
                <a:schemeClr val="tx1"/>
              </a:solidFill>
              <a:latin typeface="Calibri" panose="020F0502020204030204" pitchFamily="34" charset="0"/>
              <a:cs typeface="Calibri" panose="020F0502020204030204" pitchFamily="34" charset="0"/>
            </a:endParaRPr>
          </a:p>
        </p:txBody>
      </p:sp>
      <p:sp>
        <p:nvSpPr>
          <p:cNvPr id="3" name="Нижний колонтитул 2"/>
          <p:cNvSpPr>
            <a:spLocks noGrp="1"/>
          </p:cNvSpPr>
          <p:nvPr>
            <p:ph type="ftr" sz="quarter" idx="10"/>
          </p:nvPr>
        </p:nvSpPr>
        <p:spPr/>
        <p:txBody>
          <a:bodyPr/>
          <a:lstStyle/>
          <a:p>
            <a:pPr>
              <a:defRPr/>
            </a:pPr>
            <a:endParaRPr lang="en-US" dirty="0">
              <a:cs typeface="Arial" panose="020B0604020202020204" pitchFamily="34" charset="0"/>
            </a:endParaRPr>
          </a:p>
        </p:txBody>
      </p:sp>
      <p:sp>
        <p:nvSpPr>
          <p:cNvPr id="8" name="TextBox 7"/>
          <p:cNvSpPr txBox="1"/>
          <p:nvPr/>
        </p:nvSpPr>
        <p:spPr>
          <a:xfrm>
            <a:off x="5004048" y="92075"/>
            <a:ext cx="1656184" cy="400110"/>
          </a:xfrm>
          <a:prstGeom prst="rect">
            <a:avLst/>
          </a:prstGeom>
          <a:solidFill>
            <a:schemeClr val="bg1"/>
          </a:solidFill>
        </p:spPr>
        <p:txBody>
          <a:bodyPr wrap="square" rtlCol="0">
            <a:spAutoFit/>
          </a:bodyPr>
          <a:lstStyle/>
          <a:p>
            <a:pPr algn="ctr"/>
            <a:r>
              <a:rPr lang="en-US" sz="1000" dirty="0">
                <a:cs typeface="Arial" panose="020B0604020202020204" pitchFamily="34" charset="0"/>
              </a:rPr>
              <a:t>N Greenland and Norwegian Seas</a:t>
            </a:r>
          </a:p>
        </p:txBody>
      </p:sp>
      <p:sp>
        <p:nvSpPr>
          <p:cNvPr id="9" name="TextBox 8"/>
          <p:cNvSpPr txBox="1"/>
          <p:nvPr/>
        </p:nvSpPr>
        <p:spPr>
          <a:xfrm>
            <a:off x="7115307" y="169019"/>
            <a:ext cx="1656184" cy="246221"/>
          </a:xfrm>
          <a:prstGeom prst="rect">
            <a:avLst/>
          </a:prstGeom>
          <a:solidFill>
            <a:schemeClr val="bg1"/>
          </a:solidFill>
        </p:spPr>
        <p:txBody>
          <a:bodyPr wrap="square" rtlCol="0">
            <a:spAutoFit/>
          </a:bodyPr>
          <a:lstStyle/>
          <a:p>
            <a:pPr algn="ctr"/>
            <a:r>
              <a:rPr lang="en-US" sz="1000" dirty="0">
                <a:cs typeface="Arial" panose="020B0604020202020204" pitchFamily="34" charset="0"/>
              </a:rPr>
              <a:t>Barents Sea</a:t>
            </a:r>
          </a:p>
        </p:txBody>
      </p:sp>
      <p:sp>
        <p:nvSpPr>
          <p:cNvPr id="10" name="TextBox 9"/>
          <p:cNvSpPr txBox="1"/>
          <p:nvPr/>
        </p:nvSpPr>
        <p:spPr>
          <a:xfrm>
            <a:off x="7225456" y="1702743"/>
            <a:ext cx="1656184" cy="246221"/>
          </a:xfrm>
          <a:prstGeom prst="rect">
            <a:avLst/>
          </a:prstGeom>
          <a:solidFill>
            <a:schemeClr val="bg1"/>
          </a:solidFill>
        </p:spPr>
        <p:txBody>
          <a:bodyPr wrap="square" rtlCol="0">
            <a:spAutoFit/>
          </a:bodyPr>
          <a:lstStyle/>
          <a:p>
            <a:pPr algn="ctr"/>
            <a:r>
              <a:rPr lang="en-US" sz="1000" dirty="0">
                <a:cs typeface="Arial" panose="020B0604020202020204" pitchFamily="34" charset="0"/>
              </a:rPr>
              <a:t>Laptev Sea</a:t>
            </a:r>
          </a:p>
        </p:txBody>
      </p:sp>
      <p:sp>
        <p:nvSpPr>
          <p:cNvPr id="11" name="TextBox 10"/>
          <p:cNvSpPr txBox="1"/>
          <p:nvPr/>
        </p:nvSpPr>
        <p:spPr>
          <a:xfrm>
            <a:off x="5092373" y="1658990"/>
            <a:ext cx="1656184" cy="246221"/>
          </a:xfrm>
          <a:prstGeom prst="rect">
            <a:avLst/>
          </a:prstGeom>
          <a:solidFill>
            <a:schemeClr val="bg1"/>
          </a:solidFill>
        </p:spPr>
        <p:txBody>
          <a:bodyPr wrap="square" rtlCol="0">
            <a:spAutoFit/>
          </a:bodyPr>
          <a:lstStyle/>
          <a:p>
            <a:pPr algn="ctr"/>
            <a:r>
              <a:rPr lang="en-US" sz="1000" dirty="0">
                <a:cs typeface="Arial" panose="020B0604020202020204" pitchFamily="34" charset="0"/>
              </a:rPr>
              <a:t>Kara Sea</a:t>
            </a:r>
          </a:p>
        </p:txBody>
      </p:sp>
      <p:sp>
        <p:nvSpPr>
          <p:cNvPr id="12" name="TextBox 11"/>
          <p:cNvSpPr txBox="1"/>
          <p:nvPr/>
        </p:nvSpPr>
        <p:spPr>
          <a:xfrm>
            <a:off x="5364088" y="3110771"/>
            <a:ext cx="1440160" cy="246221"/>
          </a:xfrm>
          <a:prstGeom prst="rect">
            <a:avLst/>
          </a:prstGeom>
          <a:solidFill>
            <a:schemeClr val="bg1"/>
          </a:solidFill>
        </p:spPr>
        <p:txBody>
          <a:bodyPr wrap="square" rtlCol="0">
            <a:spAutoFit/>
          </a:bodyPr>
          <a:lstStyle/>
          <a:p>
            <a:pPr algn="ctr"/>
            <a:r>
              <a:rPr lang="en-US" sz="1000" dirty="0">
                <a:cs typeface="Arial" panose="020B0604020202020204" pitchFamily="34" charset="0"/>
              </a:rPr>
              <a:t>Eastern Siberian Sea</a:t>
            </a:r>
          </a:p>
        </p:txBody>
      </p:sp>
      <p:sp>
        <p:nvSpPr>
          <p:cNvPr id="13" name="TextBox 12"/>
          <p:cNvSpPr txBox="1"/>
          <p:nvPr/>
        </p:nvSpPr>
        <p:spPr>
          <a:xfrm>
            <a:off x="5148064" y="4550931"/>
            <a:ext cx="1656184" cy="246221"/>
          </a:xfrm>
          <a:prstGeom prst="rect">
            <a:avLst/>
          </a:prstGeom>
          <a:solidFill>
            <a:schemeClr val="bg1"/>
          </a:solidFill>
        </p:spPr>
        <p:txBody>
          <a:bodyPr wrap="square" rtlCol="0">
            <a:spAutoFit/>
          </a:bodyPr>
          <a:lstStyle/>
          <a:p>
            <a:pPr algn="ctr"/>
            <a:r>
              <a:rPr lang="en-US" sz="1000" dirty="0">
                <a:cs typeface="Arial" panose="020B0604020202020204" pitchFamily="34" charset="0"/>
              </a:rPr>
              <a:t>Beaufort Sea</a:t>
            </a:r>
          </a:p>
        </p:txBody>
      </p:sp>
      <p:sp>
        <p:nvSpPr>
          <p:cNvPr id="14" name="TextBox 13"/>
          <p:cNvSpPr txBox="1"/>
          <p:nvPr/>
        </p:nvSpPr>
        <p:spPr>
          <a:xfrm>
            <a:off x="7308304" y="3068960"/>
            <a:ext cx="1368152" cy="246221"/>
          </a:xfrm>
          <a:prstGeom prst="rect">
            <a:avLst/>
          </a:prstGeom>
          <a:solidFill>
            <a:schemeClr val="bg1"/>
          </a:solidFill>
        </p:spPr>
        <p:txBody>
          <a:bodyPr wrap="square" rtlCol="0">
            <a:spAutoFit/>
          </a:bodyPr>
          <a:lstStyle/>
          <a:p>
            <a:pPr algn="ctr"/>
            <a:r>
              <a:rPr lang="en-US" sz="1000" dirty="0">
                <a:cs typeface="Arial" panose="020B0604020202020204" pitchFamily="34" charset="0"/>
              </a:rPr>
              <a:t>Chukchi Sea</a:t>
            </a:r>
          </a:p>
        </p:txBody>
      </p:sp>
      <p:sp>
        <p:nvSpPr>
          <p:cNvPr id="15" name="TextBox 14"/>
          <p:cNvSpPr txBox="1"/>
          <p:nvPr/>
        </p:nvSpPr>
        <p:spPr>
          <a:xfrm>
            <a:off x="7308304" y="4509120"/>
            <a:ext cx="1368152" cy="400110"/>
          </a:xfrm>
          <a:prstGeom prst="rect">
            <a:avLst/>
          </a:prstGeom>
          <a:solidFill>
            <a:schemeClr val="bg1"/>
          </a:solidFill>
        </p:spPr>
        <p:txBody>
          <a:bodyPr wrap="square" rtlCol="0">
            <a:spAutoFit/>
          </a:bodyPr>
          <a:lstStyle/>
          <a:p>
            <a:pPr algn="ctr"/>
            <a:r>
              <a:rPr lang="en-US" sz="1000" dirty="0">
                <a:cs typeface="Arial" panose="020B0604020202020204" pitchFamily="34" charset="0"/>
              </a:rPr>
              <a:t>N Canadian Archipelago</a:t>
            </a:r>
          </a:p>
        </p:txBody>
      </p:sp>
      <p:sp>
        <p:nvSpPr>
          <p:cNvPr id="16" name="Прямоугольник 15"/>
          <p:cNvSpPr/>
          <p:nvPr/>
        </p:nvSpPr>
        <p:spPr>
          <a:xfrm>
            <a:off x="1331640" y="5904742"/>
            <a:ext cx="2329997" cy="307777"/>
          </a:xfrm>
          <a:prstGeom prst="rect">
            <a:avLst/>
          </a:prstGeom>
        </p:spPr>
        <p:txBody>
          <a:bodyPr wrap="none">
            <a:spAutoFit/>
          </a:bodyPr>
          <a:lstStyle/>
          <a:p>
            <a:pPr algn="ctr"/>
            <a:r>
              <a:rPr lang="en-US" sz="1400" dirty="0">
                <a:latin typeface="Calibri" panose="020F0502020204030204" pitchFamily="34" charset="0"/>
                <a:cs typeface="Calibri" panose="020F0502020204030204" pitchFamily="34" charset="0"/>
              </a:rPr>
              <a:t>Reference period: 1961-1990</a:t>
            </a:r>
            <a:endParaRPr lang="ru-RU" sz="1400" dirty="0">
              <a:latin typeface="Calibri" panose="020F0502020204030204" pitchFamily="34" charset="0"/>
              <a:cs typeface="Calibri" panose="020F0502020204030204" pitchFamily="34" charset="0"/>
            </a:endParaRPr>
          </a:p>
        </p:txBody>
      </p:sp>
      <p:sp>
        <p:nvSpPr>
          <p:cNvPr id="17" name="Прямоугольник 16"/>
          <p:cNvSpPr/>
          <p:nvPr/>
        </p:nvSpPr>
        <p:spPr>
          <a:xfrm>
            <a:off x="8101090" y="5873965"/>
            <a:ext cx="739305" cy="338554"/>
          </a:xfrm>
          <a:prstGeom prst="rect">
            <a:avLst/>
          </a:prstGeom>
          <a:solidFill>
            <a:schemeClr val="bg1"/>
          </a:solidFill>
        </p:spPr>
        <p:txBody>
          <a:bodyPr wrap="none">
            <a:spAutoFit/>
          </a:bodyPr>
          <a:lstStyle/>
          <a:p>
            <a:r>
              <a:rPr lang="en-US" sz="1600" dirty="0">
                <a:latin typeface="Calibri" panose="020F0502020204030204" pitchFamily="34" charset="0"/>
                <a:cs typeface="Calibri" panose="020F0502020204030204" pitchFamily="34" charset="0"/>
              </a:rPr>
              <a:t>[AARI]</a:t>
            </a:r>
            <a:endParaRPr lang="ru-RU" sz="1600" dirty="0">
              <a:latin typeface="Calibri" panose="020F0502020204030204" pitchFamily="34" charset="0"/>
              <a:cs typeface="Calibri" panose="020F0502020204030204" pitchFamily="34" charset="0"/>
            </a:endParaRPr>
          </a:p>
        </p:txBody>
      </p:sp>
      <p:sp>
        <p:nvSpPr>
          <p:cNvPr id="4" name="Прямоугольник 3"/>
          <p:cNvSpPr/>
          <p:nvPr/>
        </p:nvSpPr>
        <p:spPr>
          <a:xfrm>
            <a:off x="238074" y="2276872"/>
            <a:ext cx="4311928" cy="2862322"/>
          </a:xfrm>
          <a:prstGeom prst="rect">
            <a:avLst/>
          </a:prstGeom>
          <a:ln w="25400">
            <a:solidFill>
              <a:srgbClr val="FF0000"/>
            </a:solidFill>
          </a:ln>
        </p:spPr>
        <p:txBody>
          <a:bodyPr wrap="square">
            <a:spAutoFit/>
          </a:bodyPr>
          <a:lstStyle/>
          <a:p>
            <a:pPr marL="285750" indent="-285750" algn="just">
              <a:buClr>
                <a:srgbClr val="FF0000"/>
              </a:buClr>
              <a:buFont typeface="Wingdings" panose="05000000000000000000" pitchFamily="2" charset="2"/>
              <a:buChar char="v"/>
            </a:pPr>
            <a:r>
              <a:rPr lang="en-US" sz="2000" b="0" dirty="0">
                <a:latin typeface="Calibri" panose="020F0502020204030204" pitchFamily="34" charset="0"/>
                <a:cs typeface="Calibri" panose="020F0502020204030204" pitchFamily="34" charset="0"/>
              </a:rPr>
              <a:t>Analysis based on observations by the Arctic seas</a:t>
            </a:r>
          </a:p>
          <a:p>
            <a:pPr marL="285750" indent="-285750" algn="just">
              <a:buClr>
                <a:srgbClr val="FF0000"/>
              </a:buClr>
              <a:buFont typeface="Wingdings" panose="05000000000000000000" pitchFamily="2" charset="2"/>
              <a:buChar char="v"/>
            </a:pPr>
            <a:r>
              <a:rPr lang="en-US" sz="2000" b="0" dirty="0">
                <a:latin typeface="Calibri" panose="020F0502020204030204" pitchFamily="34" charset="0"/>
                <a:cs typeface="Calibri" panose="020F0502020204030204" pitchFamily="34" charset="0"/>
              </a:rPr>
              <a:t>General positive trends – wetter conditions – for the Nordic seas, Beaufort Sea</a:t>
            </a:r>
          </a:p>
          <a:p>
            <a:pPr marL="285750" indent="-285750" algn="just">
              <a:buClr>
                <a:srgbClr val="FF0000"/>
              </a:buClr>
              <a:buFont typeface="Wingdings" panose="05000000000000000000" pitchFamily="2" charset="2"/>
              <a:buChar char="v"/>
            </a:pPr>
            <a:r>
              <a:rPr lang="en-US" sz="2000" b="0" dirty="0">
                <a:latin typeface="Calibri" panose="020F0502020204030204" pitchFamily="34" charset="0"/>
                <a:cs typeface="Calibri" panose="020F0502020204030204" pitchFamily="34" charset="0"/>
              </a:rPr>
              <a:t>General negative trends – drier conditions - for Siberian shelf  seas</a:t>
            </a:r>
          </a:p>
          <a:p>
            <a:pPr marL="285750" indent="-285750" algn="just">
              <a:buClr>
                <a:srgbClr val="FF0000"/>
              </a:buClr>
              <a:buFont typeface="Wingdings" panose="05000000000000000000" pitchFamily="2" charset="2"/>
              <a:buChar char="v"/>
            </a:pPr>
            <a:r>
              <a:rPr lang="en-US" sz="2000" b="0" dirty="0">
                <a:latin typeface="Calibri" panose="020F0502020204030204" pitchFamily="34" charset="0"/>
                <a:cs typeface="Calibri" panose="020F0502020204030204" pitchFamily="34" charset="0"/>
              </a:rPr>
              <a:t>No general significant trends for Canadian Arctic regions</a:t>
            </a:r>
          </a:p>
        </p:txBody>
      </p:sp>
    </p:spTree>
    <p:extLst>
      <p:ext uri="{BB962C8B-B14F-4D97-AF65-F5344CB8AC3E}">
        <p14:creationId xmlns:p14="http://schemas.microsoft.com/office/powerpoint/2010/main" val="2654656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739BE96C-D325-4906-B405-B3195EFCF801}"/>
              </a:ext>
            </a:extLst>
          </p:cNvPr>
          <p:cNvPicPr>
            <a:picLocks noChangeAspect="1"/>
          </p:cNvPicPr>
          <p:nvPr/>
        </p:nvPicPr>
        <p:blipFill>
          <a:blip r:embed="rId2"/>
          <a:stretch>
            <a:fillRect/>
          </a:stretch>
        </p:blipFill>
        <p:spPr>
          <a:xfrm>
            <a:off x="3052582" y="692696"/>
            <a:ext cx="2857506" cy="2523749"/>
          </a:xfrm>
          <a:prstGeom prst="rect">
            <a:avLst/>
          </a:prstGeom>
        </p:spPr>
      </p:pic>
      <p:pic>
        <p:nvPicPr>
          <p:cNvPr id="4" name="Рисунок 3">
            <a:extLst>
              <a:ext uri="{FF2B5EF4-FFF2-40B4-BE49-F238E27FC236}">
                <a16:creationId xmlns:a16="http://schemas.microsoft.com/office/drawing/2014/main" id="{D2097612-8FB0-42A1-8952-979AB3EA2CC7}"/>
              </a:ext>
            </a:extLst>
          </p:cNvPr>
          <p:cNvPicPr>
            <a:picLocks noChangeAspect="1"/>
          </p:cNvPicPr>
          <p:nvPr/>
        </p:nvPicPr>
        <p:blipFill>
          <a:blip r:embed="rId3"/>
          <a:stretch>
            <a:fillRect/>
          </a:stretch>
        </p:blipFill>
        <p:spPr>
          <a:xfrm>
            <a:off x="307181" y="689227"/>
            <a:ext cx="2857506" cy="2523749"/>
          </a:xfrm>
          <a:prstGeom prst="rect">
            <a:avLst/>
          </a:prstGeom>
        </p:spPr>
      </p:pic>
      <p:sp>
        <p:nvSpPr>
          <p:cNvPr id="2" name="Заголовок 1"/>
          <p:cNvSpPr>
            <a:spLocks noGrp="1"/>
          </p:cNvSpPr>
          <p:nvPr>
            <p:ph type="title"/>
          </p:nvPr>
        </p:nvSpPr>
        <p:spPr>
          <a:xfrm>
            <a:off x="0" y="44624"/>
            <a:ext cx="9252520" cy="309518"/>
          </a:xfrm>
        </p:spPr>
        <p:txBody>
          <a:bodyPr/>
          <a:lstStyle/>
          <a:p>
            <a:pPr algn="ctr"/>
            <a:r>
              <a:rPr lang="en-US" sz="2000" dirty="0">
                <a:solidFill>
                  <a:schemeClr val="tx1"/>
                </a:solidFill>
                <a:latin typeface="Calibri" panose="020F0502020204030204" pitchFamily="34" charset="0"/>
                <a:cs typeface="Calibri" panose="020F0502020204030204" pitchFamily="34" charset="0"/>
              </a:rPr>
              <a:t>Precipitation (</a:t>
            </a:r>
            <a:r>
              <a:rPr lang="en-US" sz="2000" dirty="0" err="1">
                <a:solidFill>
                  <a:schemeClr val="tx1"/>
                </a:solidFill>
                <a:latin typeface="Calibri" panose="020F0502020204030204" pitchFamily="34" charset="0"/>
                <a:cs typeface="Calibri" panose="020F0502020204030204" pitchFamily="34" charset="0"/>
              </a:rPr>
              <a:t>Prec</a:t>
            </a:r>
            <a:r>
              <a:rPr lang="en-US" sz="2000" dirty="0">
                <a:solidFill>
                  <a:schemeClr val="tx1"/>
                </a:solidFill>
                <a:latin typeface="Calibri" panose="020F0502020204030204" pitchFamily="34" charset="0"/>
                <a:cs typeface="Calibri" panose="020F0502020204030204" pitchFamily="34" charset="0"/>
              </a:rPr>
              <a:t>) NDJ and FMA 2019/2020: anomalies and ranks </a:t>
            </a:r>
            <a:endParaRPr lang="ru-RU" sz="2000" dirty="0">
              <a:solidFill>
                <a:schemeClr val="tx1"/>
              </a:solidFill>
              <a:latin typeface="Calibri" panose="020F0502020204030204" pitchFamily="34" charset="0"/>
              <a:cs typeface="Calibri" panose="020F0502020204030204" pitchFamily="34" charset="0"/>
            </a:endParaRPr>
          </a:p>
        </p:txBody>
      </p:sp>
      <p:sp>
        <p:nvSpPr>
          <p:cNvPr id="19" name="Прямоугольник 18"/>
          <p:cNvSpPr/>
          <p:nvPr/>
        </p:nvSpPr>
        <p:spPr>
          <a:xfrm>
            <a:off x="179512" y="548680"/>
            <a:ext cx="5904656"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5" name="Прямоугольник 4"/>
          <p:cNvSpPr/>
          <p:nvPr/>
        </p:nvSpPr>
        <p:spPr>
          <a:xfrm>
            <a:off x="2416454" y="379403"/>
            <a:ext cx="1698414" cy="369332"/>
          </a:xfrm>
          <a:prstGeom prst="rect">
            <a:avLst/>
          </a:prstGeom>
          <a:solidFill>
            <a:schemeClr val="bg1"/>
          </a:solidFill>
        </p:spPr>
        <p:txBody>
          <a:bodyPr wrap="none">
            <a:spAutoFit/>
          </a:bodyPr>
          <a:lstStyle/>
          <a:p>
            <a:r>
              <a:rPr lang="en-US" sz="1800" dirty="0">
                <a:solidFill>
                  <a:srgbClr val="FF0000"/>
                </a:solidFill>
                <a:latin typeface="Calibri" panose="020F0502020204030204" pitchFamily="34" charset="0"/>
                <a:cs typeface="Calibri" panose="020F0502020204030204" pitchFamily="34" charset="0"/>
              </a:rPr>
              <a:t>NDJ 2019/2020 </a:t>
            </a:r>
            <a:endParaRPr lang="ru-RU" sz="1800" dirty="0">
              <a:solidFill>
                <a:srgbClr val="FF0000"/>
              </a:solidFill>
              <a:latin typeface="Calibri" panose="020F0502020204030204" pitchFamily="34" charset="0"/>
              <a:cs typeface="Calibri" panose="020F0502020204030204" pitchFamily="34" charset="0"/>
            </a:endParaRPr>
          </a:p>
        </p:txBody>
      </p:sp>
      <p:sp>
        <p:nvSpPr>
          <p:cNvPr id="22" name="Прямоугольник 21"/>
          <p:cNvSpPr/>
          <p:nvPr/>
        </p:nvSpPr>
        <p:spPr>
          <a:xfrm>
            <a:off x="179512" y="3645025"/>
            <a:ext cx="5904656"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8" name="Прямоугольник 27"/>
          <p:cNvSpPr/>
          <p:nvPr/>
        </p:nvSpPr>
        <p:spPr>
          <a:xfrm>
            <a:off x="2307739" y="3522494"/>
            <a:ext cx="1205779" cy="369332"/>
          </a:xfrm>
          <a:prstGeom prst="rect">
            <a:avLst/>
          </a:prstGeom>
          <a:solidFill>
            <a:schemeClr val="bg1"/>
          </a:solidFill>
        </p:spPr>
        <p:txBody>
          <a:bodyPr wrap="none">
            <a:spAutoFit/>
          </a:bodyPr>
          <a:lstStyle/>
          <a:p>
            <a:r>
              <a:rPr lang="en-US" sz="1800" dirty="0">
                <a:solidFill>
                  <a:srgbClr val="FF0000"/>
                </a:solidFill>
                <a:latin typeface="Calibri" panose="020F0502020204030204" pitchFamily="34" charset="0"/>
                <a:cs typeface="Calibri" panose="020F0502020204030204" pitchFamily="34" charset="0"/>
              </a:rPr>
              <a:t>FMA 2020 </a:t>
            </a:r>
            <a:endParaRPr lang="ru-RU" sz="1800" dirty="0">
              <a:solidFill>
                <a:srgbClr val="FF0000"/>
              </a:solidFill>
              <a:latin typeface="Calibri" panose="020F0502020204030204" pitchFamily="34" charset="0"/>
              <a:cs typeface="Calibri" panose="020F0502020204030204" pitchFamily="34" charset="0"/>
            </a:endParaRPr>
          </a:p>
        </p:txBody>
      </p:sp>
      <p:sp>
        <p:nvSpPr>
          <p:cNvPr id="3" name="Прямоугольник 2"/>
          <p:cNvSpPr/>
          <p:nvPr/>
        </p:nvSpPr>
        <p:spPr>
          <a:xfrm>
            <a:off x="6289182" y="908720"/>
            <a:ext cx="2592288" cy="4524315"/>
          </a:xfrm>
          <a:prstGeom prst="rect">
            <a:avLst/>
          </a:prstGeom>
          <a:solidFill>
            <a:schemeClr val="bg1"/>
          </a:solidFill>
          <a:ln w="25400">
            <a:solidFill>
              <a:srgbClr val="FF0000"/>
            </a:solidFill>
          </a:ln>
        </p:spPr>
        <p:txBody>
          <a:bodyPr wrap="square">
            <a:spAutoFit/>
          </a:bodyPr>
          <a:lstStyle/>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For NDJ 2019/2020 and FMA 2020 Barents and Western Siberia regions saw very wet seasons</a:t>
            </a:r>
          </a:p>
          <a:p>
            <a:pPr marL="285750" indent="-285750">
              <a:buClr>
                <a:srgbClr val="FF0000"/>
              </a:buClr>
              <a:buFont typeface="Wingdings" panose="05000000000000000000" pitchFamily="2" charset="2"/>
              <a:buChar char="v"/>
            </a:pPr>
            <a:endParaRPr lang="en-US" sz="1800" dirty="0">
              <a:latin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Same wetter conditions observed for Alaska during  FMA 2020</a:t>
            </a:r>
          </a:p>
          <a:p>
            <a:pPr marL="285750" indent="-285750">
              <a:buClr>
                <a:srgbClr val="FF0000"/>
              </a:buClr>
              <a:buFont typeface="Wingdings" panose="05000000000000000000" pitchFamily="2" charset="2"/>
              <a:buChar char="v"/>
            </a:pPr>
            <a:endParaRPr lang="en-US" sz="1800" dirty="0">
              <a:latin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Drier conditions were observed over Svalbard, parts of Greenland, Sea of Okhotsk </a:t>
            </a:r>
          </a:p>
        </p:txBody>
      </p:sp>
      <p:sp>
        <p:nvSpPr>
          <p:cNvPr id="23" name="TextBox 22">
            <a:extLst>
              <a:ext uri="{FF2B5EF4-FFF2-40B4-BE49-F238E27FC236}">
                <a16:creationId xmlns:a16="http://schemas.microsoft.com/office/drawing/2014/main" id="{614FA1E0-02D7-49DE-BA3C-E113252B419E}"/>
              </a:ext>
            </a:extLst>
          </p:cNvPr>
          <p:cNvSpPr txBox="1"/>
          <p:nvPr/>
        </p:nvSpPr>
        <p:spPr>
          <a:xfrm>
            <a:off x="629785" y="3121223"/>
            <a:ext cx="2113986" cy="307777"/>
          </a:xfrm>
          <a:prstGeom prst="rect">
            <a:avLst/>
          </a:prstGeom>
          <a:solidFill>
            <a:schemeClr val="bg1"/>
          </a:solidFill>
        </p:spPr>
        <p:txBody>
          <a:bodyPr wrap="square" rtlCol="0">
            <a:spAutoFit/>
          </a:bodyPr>
          <a:lstStyle/>
          <a:p>
            <a:pPr algn="ctr"/>
            <a:r>
              <a:rPr lang="en-CA" sz="1400" dirty="0" err="1">
                <a:latin typeface="Calibri" panose="020F0502020204030204" pitchFamily="34" charset="0"/>
                <a:cs typeface="Calibri" panose="020F0502020204030204" pitchFamily="34" charset="0"/>
              </a:rPr>
              <a:t>Prec</a:t>
            </a:r>
            <a:r>
              <a:rPr lang="en-CA" sz="1400" dirty="0">
                <a:latin typeface="Calibri" panose="020F0502020204030204" pitchFamily="34" charset="0"/>
                <a:cs typeface="Calibri" panose="020F0502020204030204" pitchFamily="34" charset="0"/>
              </a:rPr>
              <a:t> Anomaly, 1981-2010</a:t>
            </a:r>
            <a:endParaRPr lang="en-US" sz="1400" dirty="0">
              <a:latin typeface="Calibri" panose="020F0502020204030204" pitchFamily="34" charset="0"/>
              <a:cs typeface="Calibri" panose="020F0502020204030204" pitchFamily="34" charset="0"/>
            </a:endParaRPr>
          </a:p>
        </p:txBody>
      </p:sp>
      <p:pic>
        <p:nvPicPr>
          <p:cNvPr id="7" name="Рисунок 6">
            <a:extLst>
              <a:ext uri="{FF2B5EF4-FFF2-40B4-BE49-F238E27FC236}">
                <a16:creationId xmlns:a16="http://schemas.microsoft.com/office/drawing/2014/main" id="{30C98DD0-9038-49E9-A4F2-AA95F61AE448}"/>
              </a:ext>
            </a:extLst>
          </p:cNvPr>
          <p:cNvPicPr>
            <a:picLocks noChangeAspect="1"/>
          </p:cNvPicPr>
          <p:nvPr/>
        </p:nvPicPr>
        <p:blipFill>
          <a:blip r:embed="rId4"/>
          <a:stretch>
            <a:fillRect/>
          </a:stretch>
        </p:blipFill>
        <p:spPr>
          <a:xfrm>
            <a:off x="228796" y="3838699"/>
            <a:ext cx="2857506" cy="2523749"/>
          </a:xfrm>
          <a:prstGeom prst="rect">
            <a:avLst/>
          </a:prstGeom>
        </p:spPr>
      </p:pic>
      <p:sp>
        <p:nvSpPr>
          <p:cNvPr id="24" name="TextBox 23">
            <a:extLst>
              <a:ext uri="{FF2B5EF4-FFF2-40B4-BE49-F238E27FC236}">
                <a16:creationId xmlns:a16="http://schemas.microsoft.com/office/drawing/2014/main" id="{E43FC5C0-19AA-4EA3-9520-7340001F9EC1}"/>
              </a:ext>
            </a:extLst>
          </p:cNvPr>
          <p:cNvSpPr txBox="1"/>
          <p:nvPr/>
        </p:nvSpPr>
        <p:spPr>
          <a:xfrm>
            <a:off x="3473498" y="3130078"/>
            <a:ext cx="2113986" cy="307777"/>
          </a:xfrm>
          <a:prstGeom prst="rect">
            <a:avLst/>
          </a:prstGeom>
          <a:solidFill>
            <a:schemeClr val="bg1"/>
          </a:solidFill>
        </p:spPr>
        <p:txBody>
          <a:bodyPr wrap="square" rtlCol="0">
            <a:spAutoFit/>
          </a:bodyPr>
          <a:lstStyle/>
          <a:p>
            <a:pPr algn="ctr"/>
            <a:r>
              <a:rPr lang="en-CA" sz="1400" dirty="0" err="1">
                <a:latin typeface="Calibri" panose="020F0502020204030204" pitchFamily="34" charset="0"/>
                <a:cs typeface="Calibri" panose="020F0502020204030204" pitchFamily="34" charset="0"/>
              </a:rPr>
              <a:t>Prec</a:t>
            </a:r>
            <a:r>
              <a:rPr lang="en-CA" sz="1400" dirty="0">
                <a:latin typeface="Calibri" panose="020F0502020204030204" pitchFamily="34" charset="0"/>
                <a:cs typeface="Calibri" panose="020F0502020204030204" pitchFamily="34" charset="0"/>
              </a:rPr>
              <a:t> Rank, 1979-2020</a:t>
            </a:r>
            <a:endParaRPr lang="en-US" sz="1400" dirty="0">
              <a:latin typeface="Calibri" panose="020F0502020204030204" pitchFamily="34" charset="0"/>
              <a:cs typeface="Calibri" panose="020F0502020204030204" pitchFamily="34" charset="0"/>
            </a:endParaRPr>
          </a:p>
        </p:txBody>
      </p:sp>
      <p:pic>
        <p:nvPicPr>
          <p:cNvPr id="8" name="Рисунок 7">
            <a:extLst>
              <a:ext uri="{FF2B5EF4-FFF2-40B4-BE49-F238E27FC236}">
                <a16:creationId xmlns:a16="http://schemas.microsoft.com/office/drawing/2014/main" id="{BB647FF6-3945-41EC-922A-A1B0B7A39704}"/>
              </a:ext>
            </a:extLst>
          </p:cNvPr>
          <p:cNvPicPr>
            <a:picLocks noChangeAspect="1"/>
          </p:cNvPicPr>
          <p:nvPr/>
        </p:nvPicPr>
        <p:blipFill>
          <a:blip r:embed="rId5"/>
          <a:stretch>
            <a:fillRect/>
          </a:stretch>
        </p:blipFill>
        <p:spPr>
          <a:xfrm>
            <a:off x="3056198" y="3837815"/>
            <a:ext cx="2857506" cy="2523749"/>
          </a:xfrm>
          <a:prstGeom prst="rect">
            <a:avLst/>
          </a:prstGeom>
        </p:spPr>
      </p:pic>
      <p:sp>
        <p:nvSpPr>
          <p:cNvPr id="25" name="TextBox 24">
            <a:extLst>
              <a:ext uri="{FF2B5EF4-FFF2-40B4-BE49-F238E27FC236}">
                <a16:creationId xmlns:a16="http://schemas.microsoft.com/office/drawing/2014/main" id="{8772E4C4-DF47-436E-A2DD-4B27F90F3C6E}"/>
              </a:ext>
            </a:extLst>
          </p:cNvPr>
          <p:cNvSpPr txBox="1"/>
          <p:nvPr/>
        </p:nvSpPr>
        <p:spPr>
          <a:xfrm>
            <a:off x="567983" y="6252663"/>
            <a:ext cx="2113986" cy="307777"/>
          </a:xfrm>
          <a:prstGeom prst="rect">
            <a:avLst/>
          </a:prstGeom>
          <a:solidFill>
            <a:schemeClr val="bg1"/>
          </a:solidFill>
        </p:spPr>
        <p:txBody>
          <a:bodyPr wrap="square" rtlCol="0">
            <a:spAutoFit/>
          </a:bodyPr>
          <a:lstStyle/>
          <a:p>
            <a:pPr algn="ctr"/>
            <a:r>
              <a:rPr lang="en-CA" sz="1400" dirty="0" err="1">
                <a:latin typeface="Calibri" panose="020F0502020204030204" pitchFamily="34" charset="0"/>
                <a:cs typeface="Calibri" panose="020F0502020204030204" pitchFamily="34" charset="0"/>
              </a:rPr>
              <a:t>Prec</a:t>
            </a:r>
            <a:r>
              <a:rPr lang="en-CA" sz="1400" dirty="0">
                <a:latin typeface="Calibri" panose="020F0502020204030204" pitchFamily="34" charset="0"/>
                <a:cs typeface="Calibri" panose="020F0502020204030204" pitchFamily="34" charset="0"/>
              </a:rPr>
              <a:t> Anomaly, 1981-2010</a:t>
            </a:r>
            <a:endParaRPr lang="en-US" sz="1400" dirty="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5354EB52-A4F3-4096-823C-FABE8A6AE9F7}"/>
              </a:ext>
            </a:extLst>
          </p:cNvPr>
          <p:cNvSpPr txBox="1"/>
          <p:nvPr/>
        </p:nvSpPr>
        <p:spPr>
          <a:xfrm>
            <a:off x="3425489" y="6208137"/>
            <a:ext cx="2113986" cy="307777"/>
          </a:xfrm>
          <a:prstGeom prst="rect">
            <a:avLst/>
          </a:prstGeom>
          <a:solidFill>
            <a:schemeClr val="bg1"/>
          </a:solidFill>
        </p:spPr>
        <p:txBody>
          <a:bodyPr wrap="square" rtlCol="0">
            <a:spAutoFit/>
          </a:bodyPr>
          <a:lstStyle/>
          <a:p>
            <a:pPr algn="ctr"/>
            <a:r>
              <a:rPr lang="en-CA" sz="1400" dirty="0" err="1">
                <a:latin typeface="Calibri" panose="020F0502020204030204" pitchFamily="34" charset="0"/>
                <a:cs typeface="Calibri" panose="020F0502020204030204" pitchFamily="34" charset="0"/>
              </a:rPr>
              <a:t>Prec</a:t>
            </a:r>
            <a:r>
              <a:rPr lang="en-CA" sz="1400" dirty="0">
                <a:latin typeface="Calibri" panose="020F0502020204030204" pitchFamily="34" charset="0"/>
                <a:cs typeface="Calibri" panose="020F0502020204030204" pitchFamily="34" charset="0"/>
              </a:rPr>
              <a:t> Rank, 1979-2020</a:t>
            </a:r>
            <a:endParaRPr lang="en-US" sz="1400"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C122682-ACFE-468D-91F6-AACD1F9FAF71}"/>
              </a:ext>
            </a:extLst>
          </p:cNvPr>
          <p:cNvSpPr txBox="1"/>
          <p:nvPr/>
        </p:nvSpPr>
        <p:spPr>
          <a:xfrm>
            <a:off x="6627744" y="5963734"/>
            <a:ext cx="2113361"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ERA5 reanalysis]</a:t>
            </a:r>
            <a:endParaRPr lang="ru-RU"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9177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0"/>
          </p:nvPr>
        </p:nvSpPr>
        <p:spPr/>
        <p:txBody>
          <a:bodyPr/>
          <a:lstStyle/>
          <a:p>
            <a:pPr>
              <a:defRPr/>
            </a:pPr>
            <a:endParaRPr lang="en-US" dirty="0"/>
          </a:p>
        </p:txBody>
      </p:sp>
      <p:sp>
        <p:nvSpPr>
          <p:cNvPr id="4" name="Номер слайда 3"/>
          <p:cNvSpPr>
            <a:spLocks noGrp="1"/>
          </p:cNvSpPr>
          <p:nvPr>
            <p:ph type="sldNum" sz="quarter" idx="11"/>
          </p:nvPr>
        </p:nvSpPr>
        <p:spPr/>
        <p:txBody>
          <a:bodyPr/>
          <a:lstStyle/>
          <a:p>
            <a:pPr>
              <a:defRPr/>
            </a:pPr>
            <a:fld id="{AADA1A76-D0BD-48F2-93E3-CA3E325BFEBB}" type="slidenum">
              <a:rPr lang="en-CA" altLang="en-US" smtClean="0"/>
              <a:pPr>
                <a:defRPr/>
              </a:pPr>
              <a:t>13</a:t>
            </a:fld>
            <a:endParaRPr lang="en-CA" altLang="en-US"/>
          </a:p>
        </p:txBody>
      </p:sp>
      <p:sp>
        <p:nvSpPr>
          <p:cNvPr id="5" name="Прямоугольник 4"/>
          <p:cNvSpPr/>
          <p:nvPr/>
        </p:nvSpPr>
        <p:spPr>
          <a:xfrm>
            <a:off x="755576" y="1196752"/>
            <a:ext cx="7848872" cy="2369880"/>
          </a:xfrm>
          <a:prstGeom prst="rect">
            <a:avLst/>
          </a:prstGeom>
        </p:spPr>
        <p:txBody>
          <a:bodyPr wrap="square">
            <a:spAutoFit/>
          </a:bodyPr>
          <a:lstStyle/>
          <a:p>
            <a:r>
              <a:rPr lang="en-US" sz="3600" dirty="0">
                <a:latin typeface="Calibri" panose="020F0502020204030204" pitchFamily="34" charset="0"/>
                <a:cs typeface="Calibri" panose="020F0502020204030204" pitchFamily="34" charset="0"/>
              </a:rPr>
              <a:t>Sea ice variables:</a:t>
            </a:r>
          </a:p>
          <a:p>
            <a:pPr marL="742950" lvl="1" indent="-285750">
              <a:buFont typeface="Wingdings" panose="05000000000000000000" pitchFamily="2" charset="2"/>
              <a:buChar char="ü"/>
            </a:pPr>
            <a:r>
              <a:rPr lang="en-US" sz="2800" b="0" dirty="0">
                <a:latin typeface="Calibri" panose="020F0502020204030204" pitchFamily="34" charset="0"/>
                <a:cs typeface="Calibri" panose="020F0502020204030204" pitchFamily="34" charset="0"/>
              </a:rPr>
              <a:t>Precursors in atmosphere and polar ocean</a:t>
            </a:r>
          </a:p>
          <a:p>
            <a:pPr marL="742950" lvl="1" indent="-285750">
              <a:buFont typeface="Wingdings" panose="05000000000000000000" pitchFamily="2" charset="2"/>
              <a:buChar char="ü"/>
            </a:pPr>
            <a:r>
              <a:rPr lang="en-US" sz="2800" b="0" dirty="0">
                <a:latin typeface="Calibri" panose="020F0502020204030204" pitchFamily="34" charset="0"/>
                <a:cs typeface="Calibri" panose="020F0502020204030204" pitchFamily="34" charset="0"/>
              </a:rPr>
              <a:t>Ice extent and ice conditions analysis</a:t>
            </a:r>
          </a:p>
          <a:p>
            <a:pPr marL="742950" lvl="1" indent="-285750">
              <a:buFont typeface="Wingdings" panose="05000000000000000000" pitchFamily="2" charset="2"/>
              <a:buChar char="ü"/>
            </a:pPr>
            <a:r>
              <a:rPr lang="en-US" sz="2800" b="0" dirty="0">
                <a:latin typeface="Calibri" panose="020F0502020204030204" pitchFamily="34" charset="0"/>
                <a:cs typeface="Calibri" panose="020F0502020204030204" pitchFamily="34" charset="0"/>
              </a:rPr>
              <a:t>Sea ice thickness and volume based on coastal stations and reanalysis</a:t>
            </a:r>
          </a:p>
        </p:txBody>
      </p:sp>
    </p:spTree>
    <p:extLst>
      <p:ext uri="{BB962C8B-B14F-4D97-AF65-F5344CB8AC3E}">
        <p14:creationId xmlns:p14="http://schemas.microsoft.com/office/powerpoint/2010/main" val="415009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547F1A-1043-4D54-80E0-BAF31FB76C7B}"/>
              </a:ext>
            </a:extLst>
          </p:cNvPr>
          <p:cNvPicPr>
            <a:picLocks noChangeAspect="1"/>
          </p:cNvPicPr>
          <p:nvPr/>
        </p:nvPicPr>
        <p:blipFill>
          <a:blip r:embed="rId2"/>
          <a:stretch>
            <a:fillRect/>
          </a:stretch>
        </p:blipFill>
        <p:spPr>
          <a:xfrm>
            <a:off x="2845698" y="3481242"/>
            <a:ext cx="2643230" cy="2682245"/>
          </a:xfrm>
          <a:prstGeom prst="rect">
            <a:avLst/>
          </a:prstGeom>
        </p:spPr>
      </p:pic>
      <p:pic>
        <p:nvPicPr>
          <p:cNvPr id="9" name="Picture 8">
            <a:extLst>
              <a:ext uri="{FF2B5EF4-FFF2-40B4-BE49-F238E27FC236}">
                <a16:creationId xmlns:a16="http://schemas.microsoft.com/office/drawing/2014/main" id="{7FD38A67-B696-4550-A2B6-5F77EB7AFB0B}"/>
              </a:ext>
            </a:extLst>
          </p:cNvPr>
          <p:cNvPicPr>
            <a:picLocks noChangeAspect="1"/>
          </p:cNvPicPr>
          <p:nvPr/>
        </p:nvPicPr>
        <p:blipFill>
          <a:blip r:embed="rId3"/>
          <a:stretch>
            <a:fillRect/>
          </a:stretch>
        </p:blipFill>
        <p:spPr>
          <a:xfrm>
            <a:off x="161415" y="3481242"/>
            <a:ext cx="2643230" cy="2682245"/>
          </a:xfrm>
          <a:prstGeom prst="rect">
            <a:avLst/>
          </a:prstGeom>
        </p:spPr>
      </p:pic>
      <p:pic>
        <p:nvPicPr>
          <p:cNvPr id="3" name="Picture 2">
            <a:extLst>
              <a:ext uri="{FF2B5EF4-FFF2-40B4-BE49-F238E27FC236}">
                <a16:creationId xmlns:a16="http://schemas.microsoft.com/office/drawing/2014/main" id="{C28E0289-B9EC-464A-9B88-0BADB39BDC03}"/>
              </a:ext>
            </a:extLst>
          </p:cNvPr>
          <p:cNvPicPr>
            <a:picLocks noChangeAspect="1"/>
          </p:cNvPicPr>
          <p:nvPr/>
        </p:nvPicPr>
        <p:blipFill>
          <a:blip r:embed="rId4"/>
          <a:stretch>
            <a:fillRect/>
          </a:stretch>
        </p:blipFill>
        <p:spPr>
          <a:xfrm>
            <a:off x="110579" y="764704"/>
            <a:ext cx="2857506" cy="2523749"/>
          </a:xfrm>
          <a:prstGeom prst="rect">
            <a:avLst/>
          </a:prstGeom>
        </p:spPr>
      </p:pic>
      <p:pic>
        <p:nvPicPr>
          <p:cNvPr id="5" name="Picture 4">
            <a:extLst>
              <a:ext uri="{FF2B5EF4-FFF2-40B4-BE49-F238E27FC236}">
                <a16:creationId xmlns:a16="http://schemas.microsoft.com/office/drawing/2014/main" id="{79B11CE8-C92B-4877-A7BE-802D6C67693F}"/>
              </a:ext>
            </a:extLst>
          </p:cNvPr>
          <p:cNvPicPr>
            <a:picLocks noChangeAspect="1"/>
          </p:cNvPicPr>
          <p:nvPr/>
        </p:nvPicPr>
        <p:blipFill>
          <a:blip r:embed="rId5"/>
          <a:stretch>
            <a:fillRect/>
          </a:stretch>
        </p:blipFill>
        <p:spPr>
          <a:xfrm>
            <a:off x="2792603" y="764704"/>
            <a:ext cx="2857506" cy="2523749"/>
          </a:xfrm>
          <a:prstGeom prst="rect">
            <a:avLst/>
          </a:prstGeom>
        </p:spPr>
      </p:pic>
      <p:sp>
        <p:nvSpPr>
          <p:cNvPr id="2" name="Заголовок 1"/>
          <p:cNvSpPr>
            <a:spLocks noGrp="1"/>
          </p:cNvSpPr>
          <p:nvPr>
            <p:ph type="title"/>
          </p:nvPr>
        </p:nvSpPr>
        <p:spPr>
          <a:xfrm>
            <a:off x="556300" y="124424"/>
            <a:ext cx="8280920" cy="432048"/>
          </a:xfrm>
        </p:spPr>
        <p:txBody>
          <a:bodyPr/>
          <a:lstStyle/>
          <a:p>
            <a:pPr algn="ctr"/>
            <a:r>
              <a:rPr lang="en-US" sz="2000" dirty="0">
                <a:solidFill>
                  <a:schemeClr val="tx1"/>
                </a:solidFill>
              </a:rPr>
              <a:t>Atmosphere – polar ocean precursors for winter – spring 2019 – 2020 sea ice conditions</a:t>
            </a:r>
            <a:endParaRPr lang="ru-RU" sz="2000" dirty="0">
              <a:solidFill>
                <a:schemeClr val="tx1"/>
              </a:solidFill>
            </a:endParaRPr>
          </a:p>
        </p:txBody>
      </p:sp>
      <p:sp>
        <p:nvSpPr>
          <p:cNvPr id="4" name="TextBox 3"/>
          <p:cNvSpPr txBox="1"/>
          <p:nvPr/>
        </p:nvSpPr>
        <p:spPr>
          <a:xfrm>
            <a:off x="5763440" y="921201"/>
            <a:ext cx="3087952" cy="5016758"/>
          </a:xfrm>
          <a:prstGeom prst="rect">
            <a:avLst/>
          </a:prstGeom>
          <a:noFill/>
          <a:ln w="25400">
            <a:solidFill>
              <a:srgbClr val="FF0000"/>
            </a:solidFill>
          </a:ln>
        </p:spPr>
        <p:txBody>
          <a:bodyPr wrap="square" rtlCol="0">
            <a:spAutoFit/>
          </a:bodyPr>
          <a:lstStyle/>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High positive anomalies in surface air temperature (SAT) as well as prevailing positive polar ocean heat capacity (HC) in upper 15m during OND 2019 slowed in general freeze-up and  sea ice growth in the Arctic </a:t>
            </a:r>
          </a:p>
          <a:p>
            <a:pPr marL="285750" indent="-285750" algn="just">
              <a:buFont typeface="Wingdings" panose="05000000000000000000" pitchFamily="2" charset="2"/>
              <a:buChar char="v"/>
            </a:pPr>
            <a:endParaRPr lang="en-US" sz="16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Further in time lesser positive SAT anomalies as well as in general neutral HC anomalies during JFM stimulated ice extent growth</a:t>
            </a:r>
          </a:p>
          <a:p>
            <a:pPr marL="285750" indent="-285750" algn="just">
              <a:buFont typeface="Wingdings" panose="05000000000000000000" pitchFamily="2" charset="2"/>
              <a:buChar char="v"/>
            </a:pPr>
            <a:endParaRPr lang="en-US" sz="16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Prominent negative HC anomalies lead to close to normal ice growth in the N Barents Sea and Sea of Okhotsk</a:t>
            </a:r>
            <a:endParaRPr lang="ru-RU" sz="1600" dirty="0">
              <a:latin typeface="Calibri" panose="020F0502020204030204" pitchFamily="34" charset="0"/>
              <a:cs typeface="Calibri" panose="020F0502020204030204" pitchFamily="34" charset="0"/>
            </a:endParaRPr>
          </a:p>
        </p:txBody>
      </p:sp>
      <p:sp>
        <p:nvSpPr>
          <p:cNvPr id="12" name="TextBox 11"/>
          <p:cNvSpPr txBox="1"/>
          <p:nvPr/>
        </p:nvSpPr>
        <p:spPr>
          <a:xfrm>
            <a:off x="5815794" y="6302689"/>
            <a:ext cx="3163291" cy="430887"/>
          </a:xfrm>
          <a:prstGeom prst="rect">
            <a:avLst/>
          </a:prstGeom>
          <a:solidFill>
            <a:schemeClr val="bg1"/>
          </a:solidFill>
        </p:spPr>
        <p:txBody>
          <a:bodyPr wrap="square" rtlCol="0">
            <a:spAutoFit/>
          </a:bodyPr>
          <a:lstStyle/>
          <a:p>
            <a:r>
              <a:rPr lang="en-US" sz="1100" dirty="0"/>
              <a:t>[AARI / Copernicus Climate Change Service</a:t>
            </a:r>
          </a:p>
          <a:p>
            <a:r>
              <a:rPr lang="en-US" sz="1100" dirty="0"/>
              <a:t>(ERA5 &amp; MERCATOR reanalysis)]</a:t>
            </a:r>
            <a:endParaRPr lang="ru-RU" sz="1100" dirty="0"/>
          </a:p>
        </p:txBody>
      </p:sp>
      <p:sp>
        <p:nvSpPr>
          <p:cNvPr id="14" name="TextBox 13">
            <a:extLst>
              <a:ext uri="{FF2B5EF4-FFF2-40B4-BE49-F238E27FC236}">
                <a16:creationId xmlns:a16="http://schemas.microsoft.com/office/drawing/2014/main" id="{9A370F2C-9061-490D-9FC6-4AD71748BA31}"/>
              </a:ext>
            </a:extLst>
          </p:cNvPr>
          <p:cNvSpPr txBox="1"/>
          <p:nvPr/>
        </p:nvSpPr>
        <p:spPr>
          <a:xfrm>
            <a:off x="171820" y="3141548"/>
            <a:ext cx="2502518" cy="461665"/>
          </a:xfrm>
          <a:prstGeom prst="rect">
            <a:avLst/>
          </a:prstGeom>
          <a:solidFill>
            <a:schemeClr val="bg1"/>
          </a:solidFill>
        </p:spPr>
        <p:txBody>
          <a:bodyPr wrap="square" rtlCol="0">
            <a:spAutoFit/>
          </a:bodyPr>
          <a:lstStyle/>
          <a:p>
            <a:pPr algn="ctr"/>
            <a:r>
              <a:rPr lang="en-CA" sz="1200" dirty="0">
                <a:latin typeface="Calibri" panose="020F0502020204030204" pitchFamily="34" charset="0"/>
                <a:cs typeface="Calibri" panose="020F0502020204030204" pitchFamily="34" charset="0"/>
              </a:rPr>
              <a:t>SAT SON anomaly, </a:t>
            </a:r>
          </a:p>
          <a:p>
            <a:pPr algn="ctr"/>
            <a:r>
              <a:rPr lang="en-CA" sz="1200" dirty="0">
                <a:latin typeface="Calibri" panose="020F0502020204030204" pitchFamily="34" charset="0"/>
                <a:cs typeface="Calibri" panose="020F0502020204030204" pitchFamily="34" charset="0"/>
              </a:rPr>
              <a:t>1981-2010</a:t>
            </a:r>
            <a:endParaRPr lang="en-US" sz="12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5E59CD7-8FE0-4559-9F0B-46868C711E0B}"/>
              </a:ext>
            </a:extLst>
          </p:cNvPr>
          <p:cNvSpPr txBox="1"/>
          <p:nvPr/>
        </p:nvSpPr>
        <p:spPr>
          <a:xfrm>
            <a:off x="226818" y="6137145"/>
            <a:ext cx="2502518" cy="461665"/>
          </a:xfrm>
          <a:prstGeom prst="rect">
            <a:avLst/>
          </a:prstGeom>
          <a:solidFill>
            <a:schemeClr val="bg1"/>
          </a:solidFill>
        </p:spPr>
        <p:txBody>
          <a:bodyPr wrap="square" rtlCol="0">
            <a:spAutoFit/>
          </a:bodyPr>
          <a:lstStyle/>
          <a:p>
            <a:pPr algn="ctr"/>
            <a:r>
              <a:rPr lang="en-CA" sz="1200" dirty="0">
                <a:latin typeface="Calibri" panose="020F0502020204030204" pitchFamily="34" charset="0"/>
                <a:cs typeface="Calibri" panose="020F0502020204030204" pitchFamily="34" charset="0"/>
              </a:rPr>
              <a:t>Heat Capacity anomaly OND, </a:t>
            </a:r>
          </a:p>
          <a:p>
            <a:pPr algn="ctr"/>
            <a:r>
              <a:rPr lang="en-CA" sz="1200" dirty="0">
                <a:latin typeface="Calibri" panose="020F0502020204030204" pitchFamily="34" charset="0"/>
                <a:cs typeface="Calibri" panose="020F0502020204030204" pitchFamily="34" charset="0"/>
              </a:rPr>
              <a:t>2000-2019</a:t>
            </a:r>
            <a:endParaRPr lang="en-US" sz="12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CD95AC9-61AB-4E2D-AA03-F415E1812266}"/>
              </a:ext>
            </a:extLst>
          </p:cNvPr>
          <p:cNvSpPr txBox="1"/>
          <p:nvPr/>
        </p:nvSpPr>
        <p:spPr>
          <a:xfrm>
            <a:off x="2948850" y="3158077"/>
            <a:ext cx="2502518" cy="461665"/>
          </a:xfrm>
          <a:prstGeom prst="rect">
            <a:avLst/>
          </a:prstGeom>
          <a:solidFill>
            <a:schemeClr val="bg1"/>
          </a:solidFill>
        </p:spPr>
        <p:txBody>
          <a:bodyPr wrap="square" rtlCol="0">
            <a:spAutoFit/>
          </a:bodyPr>
          <a:lstStyle/>
          <a:p>
            <a:pPr algn="ctr"/>
            <a:r>
              <a:rPr lang="en-CA" sz="1200" dirty="0">
                <a:latin typeface="Calibri" panose="020F0502020204030204" pitchFamily="34" charset="0"/>
                <a:cs typeface="Calibri" panose="020F0502020204030204" pitchFamily="34" charset="0"/>
              </a:rPr>
              <a:t>SAT DJF anomaly, </a:t>
            </a:r>
          </a:p>
          <a:p>
            <a:pPr algn="ctr"/>
            <a:r>
              <a:rPr lang="en-CA" sz="1200" dirty="0">
                <a:latin typeface="Calibri" panose="020F0502020204030204" pitchFamily="34" charset="0"/>
                <a:cs typeface="Calibri" panose="020F0502020204030204" pitchFamily="34" charset="0"/>
              </a:rPr>
              <a:t>1981-2010</a:t>
            </a:r>
            <a:endParaRPr lang="en-US" sz="12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24C426A-5E7D-437F-8F62-19DEA8566C72}"/>
              </a:ext>
            </a:extLst>
          </p:cNvPr>
          <p:cNvSpPr txBox="1"/>
          <p:nvPr/>
        </p:nvSpPr>
        <p:spPr>
          <a:xfrm>
            <a:off x="2979012" y="6163487"/>
            <a:ext cx="2770256" cy="461665"/>
          </a:xfrm>
          <a:prstGeom prst="rect">
            <a:avLst/>
          </a:prstGeom>
          <a:solidFill>
            <a:schemeClr val="bg1"/>
          </a:solidFill>
        </p:spPr>
        <p:txBody>
          <a:bodyPr wrap="square" rtlCol="0">
            <a:spAutoFit/>
          </a:bodyPr>
          <a:lstStyle/>
          <a:p>
            <a:pPr algn="ctr"/>
            <a:r>
              <a:rPr lang="en-CA" sz="1200" dirty="0">
                <a:latin typeface="Calibri" panose="020F0502020204030204" pitchFamily="34" charset="0"/>
                <a:cs typeface="Calibri" panose="020F0502020204030204" pitchFamily="34" charset="0"/>
              </a:rPr>
              <a:t>Heat Capacity anomaly JFM, </a:t>
            </a:r>
          </a:p>
          <a:p>
            <a:pPr algn="ctr"/>
            <a:r>
              <a:rPr lang="en-CA" sz="1200" dirty="0">
                <a:latin typeface="Calibri" panose="020F0502020204030204" pitchFamily="34" charset="0"/>
                <a:cs typeface="Calibri" panose="020F0502020204030204" pitchFamily="34" charset="0"/>
              </a:rPr>
              <a:t>2000-2019</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9635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440" y="4077072"/>
            <a:ext cx="2051396" cy="205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8EB137A0-EE8D-4AD0-A747-BEADCC62092E}"/>
              </a:ext>
            </a:extLst>
          </p:cNvPr>
          <p:cNvPicPr>
            <a:picLocks noChangeAspect="1"/>
          </p:cNvPicPr>
          <p:nvPr/>
        </p:nvPicPr>
        <p:blipFill>
          <a:blip r:embed="rId3"/>
          <a:stretch>
            <a:fillRect/>
          </a:stretch>
        </p:blipFill>
        <p:spPr>
          <a:xfrm>
            <a:off x="3540579" y="3226626"/>
            <a:ext cx="3522459" cy="2465410"/>
          </a:xfrm>
          <a:prstGeom prst="rect">
            <a:avLst/>
          </a:prstGeom>
        </p:spPr>
      </p:pic>
      <p:pic>
        <p:nvPicPr>
          <p:cNvPr id="7" name="Picture 6">
            <a:extLst>
              <a:ext uri="{FF2B5EF4-FFF2-40B4-BE49-F238E27FC236}">
                <a16:creationId xmlns:a16="http://schemas.microsoft.com/office/drawing/2014/main" id="{690E876A-87AE-4287-A6DF-FED1996287F0}"/>
              </a:ext>
            </a:extLst>
          </p:cNvPr>
          <p:cNvPicPr>
            <a:picLocks noChangeAspect="1"/>
          </p:cNvPicPr>
          <p:nvPr/>
        </p:nvPicPr>
        <p:blipFill>
          <a:blip r:embed="rId4"/>
          <a:stretch>
            <a:fillRect/>
          </a:stretch>
        </p:blipFill>
        <p:spPr>
          <a:xfrm>
            <a:off x="99264" y="3229374"/>
            <a:ext cx="3522459" cy="2465410"/>
          </a:xfrm>
          <a:prstGeom prst="rect">
            <a:avLst/>
          </a:prstGeom>
        </p:spPr>
      </p:pic>
      <p:pic>
        <p:nvPicPr>
          <p:cNvPr id="6" name="Picture 5">
            <a:extLst>
              <a:ext uri="{FF2B5EF4-FFF2-40B4-BE49-F238E27FC236}">
                <a16:creationId xmlns:a16="http://schemas.microsoft.com/office/drawing/2014/main" id="{19723267-1899-4CD3-8DA1-282DF569F3B9}"/>
              </a:ext>
            </a:extLst>
          </p:cNvPr>
          <p:cNvPicPr>
            <a:picLocks noChangeAspect="1"/>
          </p:cNvPicPr>
          <p:nvPr/>
        </p:nvPicPr>
        <p:blipFill>
          <a:blip r:embed="rId5"/>
          <a:stretch>
            <a:fillRect/>
          </a:stretch>
        </p:blipFill>
        <p:spPr>
          <a:xfrm>
            <a:off x="3558548" y="770728"/>
            <a:ext cx="3522459" cy="2465410"/>
          </a:xfrm>
          <a:prstGeom prst="rect">
            <a:avLst/>
          </a:prstGeom>
        </p:spPr>
      </p:pic>
      <p:pic>
        <p:nvPicPr>
          <p:cNvPr id="3" name="Picture 2">
            <a:extLst>
              <a:ext uri="{FF2B5EF4-FFF2-40B4-BE49-F238E27FC236}">
                <a16:creationId xmlns:a16="http://schemas.microsoft.com/office/drawing/2014/main" id="{4BD0ACA0-E938-4BF0-A10E-72EDE66E5990}"/>
              </a:ext>
            </a:extLst>
          </p:cNvPr>
          <p:cNvPicPr>
            <a:picLocks noChangeAspect="1"/>
          </p:cNvPicPr>
          <p:nvPr/>
        </p:nvPicPr>
        <p:blipFill>
          <a:blip r:embed="rId6"/>
          <a:stretch>
            <a:fillRect/>
          </a:stretch>
        </p:blipFill>
        <p:spPr>
          <a:xfrm>
            <a:off x="117233" y="741540"/>
            <a:ext cx="3522459" cy="2465410"/>
          </a:xfrm>
          <a:prstGeom prst="rect">
            <a:avLst/>
          </a:prstGeom>
        </p:spPr>
      </p:pic>
      <p:sp>
        <p:nvSpPr>
          <p:cNvPr id="2" name="Title 1"/>
          <p:cNvSpPr>
            <a:spLocks noGrp="1"/>
          </p:cNvSpPr>
          <p:nvPr>
            <p:ph type="title"/>
          </p:nvPr>
        </p:nvSpPr>
        <p:spPr>
          <a:xfrm>
            <a:off x="250825" y="44624"/>
            <a:ext cx="8713788" cy="431775"/>
          </a:xfrm>
        </p:spPr>
        <p:txBody>
          <a:bodyPr anchor="t"/>
          <a:lstStyle/>
          <a:p>
            <a:pPr algn="ctr"/>
            <a:r>
              <a:rPr lang="en-US" sz="2800" dirty="0">
                <a:solidFill>
                  <a:schemeClr val="tx1"/>
                </a:solidFill>
                <a:cs typeface="Arial" panose="020B0604020202020204" pitchFamily="34" charset="0"/>
              </a:rPr>
              <a:t>Arctic (NH) seasonal ice extent 1978…. 2020</a:t>
            </a:r>
          </a:p>
        </p:txBody>
      </p:sp>
      <p:sp>
        <p:nvSpPr>
          <p:cNvPr id="10" name="Прямоугольник 9"/>
          <p:cNvSpPr/>
          <p:nvPr/>
        </p:nvSpPr>
        <p:spPr>
          <a:xfrm>
            <a:off x="107504" y="5736158"/>
            <a:ext cx="6768752" cy="1077218"/>
          </a:xfrm>
          <a:prstGeom prst="rect">
            <a:avLst/>
          </a:prstGeom>
          <a:solidFill>
            <a:schemeClr val="bg1"/>
          </a:solidFill>
          <a:ln w="25400">
            <a:solidFill>
              <a:srgbClr val="FF0000"/>
            </a:solidFill>
          </a:ln>
        </p:spPr>
        <p:txBody>
          <a:bodyPr wrap="square">
            <a:spAutoFit/>
          </a:bodyPr>
          <a:lstStyle/>
          <a:p>
            <a:pPr marL="285750" indent="-285750">
              <a:buClr>
                <a:srgbClr val="FF0000"/>
              </a:buClr>
              <a:buSzPct val="121000"/>
              <a:buFont typeface="Wingdings" panose="05000000000000000000" pitchFamily="2" charset="2"/>
              <a:buChar char="v"/>
            </a:pPr>
            <a:r>
              <a:rPr lang="en-US" sz="1600" dirty="0">
                <a:latin typeface="Calibri" panose="020F0502020204030204" pitchFamily="34" charset="0"/>
                <a:cs typeface="Calibri" panose="020F0502020204030204" pitchFamily="34" charset="0"/>
              </a:rPr>
              <a:t>Maximum winter ice extent, </a:t>
            </a:r>
            <a:r>
              <a:rPr lang="ru-RU" sz="1600" dirty="0">
                <a:latin typeface="Calibri" panose="020F0502020204030204" pitchFamily="34" charset="0"/>
                <a:cs typeface="Calibri" panose="020F0502020204030204" pitchFamily="34" charset="0"/>
              </a:rPr>
              <a:t>1</a:t>
            </a:r>
            <a:r>
              <a:rPr lang="en-US" sz="1600" dirty="0">
                <a:latin typeface="Calibri" panose="020F0502020204030204" pitchFamily="34" charset="0"/>
                <a:cs typeface="Calibri" panose="020F0502020204030204" pitchFamily="34" charset="0"/>
              </a:rPr>
              <a:t>1</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in row, 15,16 </a:t>
            </a:r>
            <a:r>
              <a:rPr lang="en-US" sz="1600" dirty="0" err="1">
                <a:latin typeface="Calibri" panose="020F0502020204030204" pitchFamily="34" charset="0"/>
                <a:cs typeface="Calibri" panose="020F0502020204030204" pitchFamily="34" charset="0"/>
              </a:rPr>
              <a:t>mln</a:t>
            </a:r>
            <a:r>
              <a:rPr lang="en-US" sz="1600" dirty="0">
                <a:latin typeface="Calibri" panose="020F0502020204030204" pitchFamily="34" charset="0"/>
                <a:cs typeface="Calibri" panose="020F0502020204030204" pitchFamily="34" charset="0"/>
              </a:rPr>
              <a:t> km</a:t>
            </a:r>
            <a:r>
              <a:rPr lang="en-US" sz="1600" baseline="30000" dirty="0">
                <a:latin typeface="Calibri" panose="020F0502020204030204" pitchFamily="34" charset="0"/>
                <a:cs typeface="Calibri" panose="020F0502020204030204" pitchFamily="34" charset="0"/>
              </a:rPr>
              <a:t>2</a:t>
            </a:r>
            <a:r>
              <a:rPr lang="en-US" sz="1600" dirty="0">
                <a:latin typeface="Calibri" panose="020F0502020204030204" pitchFamily="34" charset="0"/>
                <a:cs typeface="Calibri" panose="020F0502020204030204" pitchFamily="34" charset="0"/>
              </a:rPr>
              <a:t> (14,89 in 2019) reached 4 March 2020 (11 March in 2019)</a:t>
            </a:r>
          </a:p>
          <a:p>
            <a:pPr marL="285750" indent="-285750">
              <a:buClr>
                <a:srgbClr val="FF0000"/>
              </a:buClr>
              <a:buSzPct val="121000"/>
              <a:buFont typeface="Wingdings" panose="05000000000000000000" pitchFamily="2" charset="2"/>
              <a:buChar char="v"/>
            </a:pPr>
            <a:r>
              <a:rPr lang="en-US" sz="1600" dirty="0">
                <a:latin typeface="Calibri" panose="020F0502020204030204" pitchFamily="34" charset="0"/>
                <a:cs typeface="Calibri" panose="020F0502020204030204" pitchFamily="34" charset="0"/>
              </a:rPr>
              <a:t>During freezing period (ND 2019) lowest on record was observed due to extreme minimums in Bering, Chukchi Seas</a:t>
            </a:r>
            <a:endParaRPr lang="ru-RU" sz="1600" dirty="0">
              <a:latin typeface="Calibri" panose="020F0502020204030204" pitchFamily="34" charset="0"/>
              <a:cs typeface="Calibri" panose="020F0502020204030204" pitchFamily="34" charset="0"/>
            </a:endParaRPr>
          </a:p>
        </p:txBody>
      </p:sp>
      <p:sp>
        <p:nvSpPr>
          <p:cNvPr id="12" name="Прямоугольник 11"/>
          <p:cNvSpPr/>
          <p:nvPr/>
        </p:nvSpPr>
        <p:spPr>
          <a:xfrm>
            <a:off x="611560" y="5578996"/>
            <a:ext cx="6678488" cy="461665"/>
          </a:xfrm>
          <a:prstGeom prst="rect">
            <a:avLst/>
          </a:prstGeom>
        </p:spPr>
        <p:txBody>
          <a:bodyPr wrap="square">
            <a:spAutoFit/>
          </a:bodyPr>
          <a:lstStyle/>
          <a:p>
            <a:endParaRPr lang="ru-RU" dirty="0">
              <a:cs typeface="Arial" panose="020B0604020202020204" pitchFamily="34" charset="0"/>
            </a:endParaRPr>
          </a:p>
        </p:txBody>
      </p:sp>
      <p:sp>
        <p:nvSpPr>
          <p:cNvPr id="17" name="TextBox 16"/>
          <p:cNvSpPr txBox="1"/>
          <p:nvPr/>
        </p:nvSpPr>
        <p:spPr>
          <a:xfrm>
            <a:off x="1403648" y="945595"/>
            <a:ext cx="2160240"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Northern Hemisphere</a:t>
            </a:r>
            <a:endParaRPr lang="en-US" sz="1500" dirty="0">
              <a:cs typeface="Arial" panose="020B0604020202020204" pitchFamily="34" charset="0"/>
            </a:endParaRPr>
          </a:p>
        </p:txBody>
      </p:sp>
      <p:sp>
        <p:nvSpPr>
          <p:cNvPr id="18" name="TextBox 17"/>
          <p:cNvSpPr txBox="1"/>
          <p:nvPr/>
        </p:nvSpPr>
        <p:spPr>
          <a:xfrm>
            <a:off x="4788024" y="945595"/>
            <a:ext cx="2016224"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Western Arctic (WA)</a:t>
            </a:r>
            <a:endParaRPr lang="en-US" sz="1500" dirty="0">
              <a:cs typeface="Arial" panose="020B0604020202020204" pitchFamily="34" charset="0"/>
            </a:endParaRPr>
          </a:p>
        </p:txBody>
      </p:sp>
      <p:sp>
        <p:nvSpPr>
          <p:cNvPr id="19" name="TextBox 18"/>
          <p:cNvSpPr txBox="1"/>
          <p:nvPr/>
        </p:nvSpPr>
        <p:spPr>
          <a:xfrm>
            <a:off x="1403648" y="3393867"/>
            <a:ext cx="2088232"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Eastern Arctic (EA)</a:t>
            </a:r>
            <a:endParaRPr lang="en-US" sz="1500" dirty="0">
              <a:cs typeface="Arial" panose="020B0604020202020204" pitchFamily="34" charset="0"/>
            </a:endParaRPr>
          </a:p>
        </p:txBody>
      </p:sp>
      <p:sp>
        <p:nvSpPr>
          <p:cNvPr id="20" name="TextBox 19"/>
          <p:cNvSpPr txBox="1"/>
          <p:nvPr/>
        </p:nvSpPr>
        <p:spPr>
          <a:xfrm>
            <a:off x="4788625" y="3393867"/>
            <a:ext cx="2087631"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Canadian Arctic (CA)</a:t>
            </a:r>
            <a:endParaRPr lang="en-US" sz="1500" dirty="0">
              <a:cs typeface="Arial" panose="020B0604020202020204" pitchFamily="34" charset="0"/>
            </a:endParaRPr>
          </a:p>
        </p:txBody>
      </p:sp>
      <p:sp>
        <p:nvSpPr>
          <p:cNvPr id="23" name="Прямоугольник 22"/>
          <p:cNvSpPr/>
          <p:nvPr/>
        </p:nvSpPr>
        <p:spPr>
          <a:xfrm>
            <a:off x="395536" y="3268350"/>
            <a:ext cx="936705" cy="161583"/>
          </a:xfrm>
          <a:prstGeom prst="rect">
            <a:avLst/>
          </a:prstGeom>
          <a:solidFill>
            <a:schemeClr val="bg1"/>
          </a:solidFill>
        </p:spPr>
        <p:txBody>
          <a:bodyPr wrap="square" lIns="0" tIns="0" rIns="0" bIns="0">
            <a:spAutoFit/>
          </a:bodyPr>
          <a:lstStyle/>
          <a:p>
            <a:r>
              <a:rPr lang="en-US" sz="1050" dirty="0">
                <a:cs typeface="Arial" panose="020B0604020202020204" pitchFamily="34" charset="0"/>
              </a:rPr>
              <a:t>S, 1000 km</a:t>
            </a:r>
            <a:r>
              <a:rPr lang="en-US" sz="1050" baseline="30000" dirty="0">
                <a:cs typeface="Arial" panose="020B0604020202020204" pitchFamily="34" charset="0"/>
              </a:rPr>
              <a:t>2</a:t>
            </a:r>
            <a:endParaRPr lang="ru-RU" sz="1050" baseline="30000" dirty="0">
              <a:cs typeface="Arial" panose="020B0604020202020204" pitchFamily="34" charset="0"/>
            </a:endParaRPr>
          </a:p>
        </p:txBody>
      </p:sp>
      <p:sp>
        <p:nvSpPr>
          <p:cNvPr id="24" name="Прямоугольник 23"/>
          <p:cNvSpPr/>
          <p:nvPr/>
        </p:nvSpPr>
        <p:spPr>
          <a:xfrm>
            <a:off x="323528" y="764704"/>
            <a:ext cx="936705" cy="161583"/>
          </a:xfrm>
          <a:prstGeom prst="rect">
            <a:avLst/>
          </a:prstGeom>
          <a:solidFill>
            <a:schemeClr val="bg1"/>
          </a:solidFill>
        </p:spPr>
        <p:txBody>
          <a:bodyPr wrap="square" lIns="0" tIns="0" rIns="0" bIns="0">
            <a:spAutoFit/>
          </a:bodyPr>
          <a:lstStyle/>
          <a:p>
            <a:r>
              <a:rPr lang="en-US" sz="1050" dirty="0">
                <a:cs typeface="Arial" panose="020B0604020202020204" pitchFamily="34" charset="0"/>
              </a:rPr>
              <a:t>S, 1000 km</a:t>
            </a:r>
            <a:r>
              <a:rPr lang="en-US" sz="1050" baseline="30000" dirty="0">
                <a:cs typeface="Arial" panose="020B0604020202020204" pitchFamily="34" charset="0"/>
              </a:rPr>
              <a:t>2</a:t>
            </a:r>
            <a:endParaRPr lang="ru-RU" sz="1050" baseline="30000" dirty="0">
              <a:cs typeface="Arial" panose="020B0604020202020204" pitchFamily="34" charset="0"/>
            </a:endParaRPr>
          </a:p>
        </p:txBody>
      </p:sp>
      <p:sp>
        <p:nvSpPr>
          <p:cNvPr id="25" name="Прямоугольник 24"/>
          <p:cNvSpPr/>
          <p:nvPr/>
        </p:nvSpPr>
        <p:spPr>
          <a:xfrm>
            <a:off x="3707904" y="3281666"/>
            <a:ext cx="936705" cy="161583"/>
          </a:xfrm>
          <a:prstGeom prst="rect">
            <a:avLst/>
          </a:prstGeom>
          <a:solidFill>
            <a:schemeClr val="bg1"/>
          </a:solidFill>
        </p:spPr>
        <p:txBody>
          <a:bodyPr wrap="square" lIns="0" tIns="0" rIns="0" bIns="0">
            <a:spAutoFit/>
          </a:bodyPr>
          <a:lstStyle/>
          <a:p>
            <a:r>
              <a:rPr lang="en-US" sz="1050" dirty="0">
                <a:cs typeface="Arial" panose="020B0604020202020204" pitchFamily="34" charset="0"/>
              </a:rPr>
              <a:t>S, 1000 km</a:t>
            </a:r>
            <a:r>
              <a:rPr lang="en-US" sz="1050" baseline="30000" dirty="0">
                <a:cs typeface="Arial" panose="020B0604020202020204" pitchFamily="34" charset="0"/>
              </a:rPr>
              <a:t>2</a:t>
            </a:r>
            <a:endParaRPr lang="ru-RU" sz="1050" baseline="30000" dirty="0">
              <a:cs typeface="Arial" panose="020B0604020202020204" pitchFamily="34" charset="0"/>
            </a:endParaRPr>
          </a:p>
        </p:txBody>
      </p:sp>
      <p:sp>
        <p:nvSpPr>
          <p:cNvPr id="27" name="Прямоугольник 26"/>
          <p:cNvSpPr/>
          <p:nvPr/>
        </p:nvSpPr>
        <p:spPr>
          <a:xfrm>
            <a:off x="3779912" y="692696"/>
            <a:ext cx="936705" cy="161583"/>
          </a:xfrm>
          <a:prstGeom prst="rect">
            <a:avLst/>
          </a:prstGeom>
          <a:solidFill>
            <a:schemeClr val="bg1"/>
          </a:solidFill>
        </p:spPr>
        <p:txBody>
          <a:bodyPr wrap="square" lIns="0" tIns="0" rIns="0" bIns="0">
            <a:spAutoFit/>
          </a:bodyPr>
          <a:lstStyle/>
          <a:p>
            <a:r>
              <a:rPr lang="en-US" sz="1050" dirty="0">
                <a:cs typeface="Arial" panose="020B0604020202020204" pitchFamily="34" charset="0"/>
              </a:rPr>
              <a:t>S, 1000 km</a:t>
            </a:r>
            <a:r>
              <a:rPr lang="en-US" sz="1050" baseline="30000" dirty="0">
                <a:cs typeface="Arial" panose="020B0604020202020204" pitchFamily="34" charset="0"/>
              </a:rPr>
              <a:t>2</a:t>
            </a:r>
            <a:endParaRPr lang="ru-RU" sz="1050" baseline="30000" dirty="0">
              <a:cs typeface="Arial" panose="020B0604020202020204" pitchFamily="34" charset="0"/>
            </a:endParaRPr>
          </a:p>
        </p:txBody>
      </p:sp>
      <p:sp>
        <p:nvSpPr>
          <p:cNvPr id="4" name="Прямоугольник 3"/>
          <p:cNvSpPr/>
          <p:nvPr/>
        </p:nvSpPr>
        <p:spPr>
          <a:xfrm>
            <a:off x="7596336" y="4767638"/>
            <a:ext cx="259686" cy="215444"/>
          </a:xfrm>
          <a:prstGeom prst="rect">
            <a:avLst/>
          </a:prstGeom>
        </p:spPr>
        <p:txBody>
          <a:bodyPr wrap="none" lIns="0" tIns="0" rIns="0" bIns="0">
            <a:spAutoFit/>
          </a:bodyPr>
          <a:lstStyle/>
          <a:p>
            <a:r>
              <a:rPr lang="en-CA" sz="1400" dirty="0">
                <a:cs typeface="Arial" panose="020B0604020202020204" pitchFamily="34" charset="0"/>
              </a:rPr>
              <a:t>CA</a:t>
            </a:r>
            <a:endParaRPr lang="ru-RU" dirty="0">
              <a:cs typeface="Arial" panose="020B0604020202020204" pitchFamily="34" charset="0"/>
            </a:endParaRPr>
          </a:p>
        </p:txBody>
      </p:sp>
      <p:sp>
        <p:nvSpPr>
          <p:cNvPr id="28" name="Прямоугольник 27"/>
          <p:cNvSpPr/>
          <p:nvPr/>
        </p:nvSpPr>
        <p:spPr>
          <a:xfrm>
            <a:off x="7954520" y="5271694"/>
            <a:ext cx="289888" cy="215444"/>
          </a:xfrm>
          <a:prstGeom prst="rect">
            <a:avLst/>
          </a:prstGeom>
        </p:spPr>
        <p:txBody>
          <a:bodyPr wrap="none" lIns="0" tIns="0" rIns="0" bIns="0">
            <a:spAutoFit/>
          </a:bodyPr>
          <a:lstStyle/>
          <a:p>
            <a:r>
              <a:rPr lang="en-CA" sz="1400" dirty="0">
                <a:cs typeface="Arial" panose="020B0604020202020204" pitchFamily="34" charset="0"/>
              </a:rPr>
              <a:t>WA</a:t>
            </a:r>
            <a:endParaRPr lang="ru-RU" dirty="0">
              <a:cs typeface="Arial" panose="020B0604020202020204" pitchFamily="34" charset="0"/>
            </a:endParaRPr>
          </a:p>
        </p:txBody>
      </p:sp>
      <p:sp>
        <p:nvSpPr>
          <p:cNvPr id="29" name="Прямоугольник 28"/>
          <p:cNvSpPr/>
          <p:nvPr/>
        </p:nvSpPr>
        <p:spPr>
          <a:xfrm>
            <a:off x="8028384" y="4767638"/>
            <a:ext cx="250068" cy="215444"/>
          </a:xfrm>
          <a:prstGeom prst="rect">
            <a:avLst/>
          </a:prstGeom>
        </p:spPr>
        <p:txBody>
          <a:bodyPr wrap="none" lIns="0" tIns="0" rIns="0" bIns="0">
            <a:spAutoFit/>
          </a:bodyPr>
          <a:lstStyle/>
          <a:p>
            <a:r>
              <a:rPr lang="en-CA" sz="1400" dirty="0">
                <a:cs typeface="Arial" panose="020B0604020202020204" pitchFamily="34" charset="0"/>
              </a:rPr>
              <a:t>EA</a:t>
            </a:r>
            <a:endParaRPr lang="ru-RU" dirty="0">
              <a:cs typeface="Arial" panose="020B0604020202020204" pitchFamily="34" charset="0"/>
            </a:endParaRPr>
          </a:p>
        </p:txBody>
      </p:sp>
      <p:sp>
        <p:nvSpPr>
          <p:cNvPr id="30" name="Прямоугольник 29"/>
          <p:cNvSpPr/>
          <p:nvPr/>
        </p:nvSpPr>
        <p:spPr>
          <a:xfrm>
            <a:off x="7524328" y="476672"/>
            <a:ext cx="1189361" cy="215444"/>
          </a:xfrm>
          <a:prstGeom prst="rect">
            <a:avLst/>
          </a:prstGeom>
          <a:solidFill>
            <a:schemeClr val="bg1"/>
          </a:solidFill>
        </p:spPr>
        <p:txBody>
          <a:bodyPr wrap="square" lIns="0" tIns="0" rIns="0" bIns="0">
            <a:spAutoFit/>
          </a:bodyPr>
          <a:lstStyle/>
          <a:p>
            <a:r>
              <a:rPr lang="en-US" sz="1400" u="sng" dirty="0">
                <a:latin typeface="Calibri" panose="020F0502020204030204" pitchFamily="34" charset="0"/>
                <a:cs typeface="Calibri" panose="020F0502020204030204" pitchFamily="34" charset="0"/>
              </a:rPr>
              <a:t>S, 1000 km</a:t>
            </a:r>
            <a:r>
              <a:rPr lang="en-US" sz="1400" u="sng" baseline="30000" dirty="0">
                <a:latin typeface="Calibri" panose="020F0502020204030204" pitchFamily="34" charset="0"/>
                <a:cs typeface="Calibri" panose="020F0502020204030204" pitchFamily="34" charset="0"/>
              </a:rPr>
              <a:t>2*</a:t>
            </a:r>
            <a:endParaRPr lang="ru-RU" sz="1400" u="sng" baseline="30000" dirty="0">
              <a:latin typeface="Calibri" panose="020F0502020204030204" pitchFamily="34" charset="0"/>
              <a:cs typeface="Calibri" panose="020F0502020204030204" pitchFamily="34" charset="0"/>
            </a:endParaRPr>
          </a:p>
        </p:txBody>
      </p:sp>
      <p:sp>
        <p:nvSpPr>
          <p:cNvPr id="5" name="Прямоугольник 4"/>
          <p:cNvSpPr/>
          <p:nvPr/>
        </p:nvSpPr>
        <p:spPr>
          <a:xfrm>
            <a:off x="323528" y="5576701"/>
            <a:ext cx="3366306" cy="138499"/>
          </a:xfrm>
          <a:prstGeom prst="rect">
            <a:avLst/>
          </a:prstGeom>
          <a:solidFill>
            <a:schemeClr val="bg1"/>
          </a:solidFill>
        </p:spPr>
        <p:txBody>
          <a:bodyPr wrap="none" lIns="0" tIns="0" rIns="0" bIns="0">
            <a:spAutoFit/>
          </a:bodyPr>
          <a:lstStyle/>
          <a:p>
            <a:r>
              <a:rPr lang="en-US" sz="900" dirty="0">
                <a:cs typeface="Arial" panose="020B0604020202020204" pitchFamily="34" charset="0"/>
              </a:rPr>
              <a:t> Jan Feb Mar  Apr  May  Jun Jul  Aug  Sep Oct  Nov  Dec Jan</a:t>
            </a:r>
            <a:endParaRPr lang="ru-RU" sz="900" dirty="0">
              <a:cs typeface="Arial" panose="020B0604020202020204" pitchFamily="34" charset="0"/>
            </a:endParaRPr>
          </a:p>
        </p:txBody>
      </p:sp>
      <p:sp>
        <p:nvSpPr>
          <p:cNvPr id="31" name="Прямоугольник 30"/>
          <p:cNvSpPr/>
          <p:nvPr/>
        </p:nvSpPr>
        <p:spPr>
          <a:xfrm>
            <a:off x="395536" y="3074477"/>
            <a:ext cx="3366306" cy="138499"/>
          </a:xfrm>
          <a:prstGeom prst="rect">
            <a:avLst/>
          </a:prstGeom>
          <a:solidFill>
            <a:schemeClr val="bg1"/>
          </a:solidFill>
        </p:spPr>
        <p:txBody>
          <a:bodyPr wrap="none" lIns="0" tIns="0" rIns="0" bIns="0">
            <a:spAutoFit/>
          </a:bodyPr>
          <a:lstStyle/>
          <a:p>
            <a:r>
              <a:rPr lang="en-US" sz="900" dirty="0">
                <a:cs typeface="Arial" panose="020B0604020202020204" pitchFamily="34" charset="0"/>
              </a:rPr>
              <a:t> Jan Feb Mar  Apr  May  Jun Jul  Aug  Sep Oct  Nov  Dec Jan</a:t>
            </a:r>
            <a:endParaRPr lang="ru-RU" sz="900" dirty="0">
              <a:cs typeface="Arial" panose="020B0604020202020204" pitchFamily="34" charset="0"/>
            </a:endParaRPr>
          </a:p>
        </p:txBody>
      </p:sp>
      <p:sp>
        <p:nvSpPr>
          <p:cNvPr id="32" name="Прямоугольник 31"/>
          <p:cNvSpPr/>
          <p:nvPr/>
        </p:nvSpPr>
        <p:spPr>
          <a:xfrm>
            <a:off x="3797982" y="5578996"/>
            <a:ext cx="3366306" cy="138499"/>
          </a:xfrm>
          <a:prstGeom prst="rect">
            <a:avLst/>
          </a:prstGeom>
          <a:solidFill>
            <a:schemeClr val="bg1"/>
          </a:solidFill>
        </p:spPr>
        <p:txBody>
          <a:bodyPr wrap="none" lIns="0" tIns="0" rIns="0" bIns="0">
            <a:spAutoFit/>
          </a:bodyPr>
          <a:lstStyle/>
          <a:p>
            <a:r>
              <a:rPr lang="en-US" sz="900" dirty="0">
                <a:cs typeface="Arial" panose="020B0604020202020204" pitchFamily="34" charset="0"/>
              </a:rPr>
              <a:t> Jan Feb Mar  Apr  May  Jun Jul  Aug  Sep Oct  Nov  Dec Jan</a:t>
            </a:r>
            <a:endParaRPr lang="ru-RU" sz="900" dirty="0">
              <a:cs typeface="Arial" panose="020B0604020202020204" pitchFamily="34" charset="0"/>
            </a:endParaRPr>
          </a:p>
        </p:txBody>
      </p:sp>
      <p:sp>
        <p:nvSpPr>
          <p:cNvPr id="33" name="Прямоугольник 32"/>
          <p:cNvSpPr/>
          <p:nvPr/>
        </p:nvSpPr>
        <p:spPr>
          <a:xfrm>
            <a:off x="3851920" y="3074477"/>
            <a:ext cx="3366306" cy="138499"/>
          </a:xfrm>
          <a:prstGeom prst="rect">
            <a:avLst/>
          </a:prstGeom>
          <a:solidFill>
            <a:schemeClr val="bg1"/>
          </a:solidFill>
        </p:spPr>
        <p:txBody>
          <a:bodyPr wrap="none" lIns="0" tIns="0" rIns="0" bIns="0">
            <a:spAutoFit/>
          </a:bodyPr>
          <a:lstStyle/>
          <a:p>
            <a:r>
              <a:rPr lang="en-US" sz="900" dirty="0">
                <a:cs typeface="Arial" panose="020B0604020202020204" pitchFamily="34" charset="0"/>
              </a:rPr>
              <a:t> Jan Feb Mar  Apr  May  Jun Jul  Aug  Sep Oct  Nov  Dec Jan</a:t>
            </a:r>
            <a:endParaRPr lang="ru-RU" sz="900" dirty="0">
              <a:cs typeface="Arial" panose="020B0604020202020204" pitchFamily="34" charset="0"/>
            </a:endParaRPr>
          </a:p>
        </p:txBody>
      </p:sp>
      <p:sp>
        <p:nvSpPr>
          <p:cNvPr id="34" name="Прямоугольник 33"/>
          <p:cNvSpPr/>
          <p:nvPr/>
        </p:nvSpPr>
        <p:spPr>
          <a:xfrm>
            <a:off x="7137392" y="3838213"/>
            <a:ext cx="1728192" cy="230832"/>
          </a:xfrm>
          <a:prstGeom prst="rect">
            <a:avLst/>
          </a:prstGeom>
          <a:solidFill>
            <a:schemeClr val="bg1"/>
          </a:solidFill>
        </p:spPr>
        <p:txBody>
          <a:bodyPr wrap="square">
            <a:spAutoFit/>
          </a:bodyPr>
          <a:lstStyle/>
          <a:p>
            <a:pPr algn="ctr"/>
            <a:r>
              <a:rPr lang="en-US" sz="900" dirty="0">
                <a:cs typeface="Arial" panose="020B0604020202020204" pitchFamily="34" charset="0"/>
              </a:rPr>
              <a:t>* - maximum for Mar (AARI)</a:t>
            </a:r>
            <a:endParaRPr lang="ru-RU" sz="900" dirty="0">
              <a:cs typeface="Arial" panose="020B0604020202020204" pitchFamily="34" charset="0"/>
            </a:endParaRPr>
          </a:p>
        </p:txBody>
      </p:sp>
      <p:sp>
        <p:nvSpPr>
          <p:cNvPr id="35" name="Прямоугольник 34"/>
          <p:cNvSpPr/>
          <p:nvPr/>
        </p:nvSpPr>
        <p:spPr>
          <a:xfrm>
            <a:off x="7462026" y="6488668"/>
            <a:ext cx="1213794"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 NSIDC]</a:t>
            </a:r>
            <a:endParaRPr lang="ru-RU" sz="14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0D8039E-04F6-4F79-9F3B-5E0433555154}"/>
              </a:ext>
            </a:extLst>
          </p:cNvPr>
          <p:cNvSpPr/>
          <p:nvPr/>
        </p:nvSpPr>
        <p:spPr>
          <a:xfrm>
            <a:off x="7443227" y="614742"/>
            <a:ext cx="1804767" cy="3323987"/>
          </a:xfrm>
          <a:prstGeom prst="rect">
            <a:avLst/>
          </a:prstGeom>
        </p:spPr>
        <p:txBody>
          <a:bodyPr wrap="square">
            <a:spAutoFit/>
          </a:bodyPr>
          <a:lstStyle/>
          <a:p>
            <a:r>
              <a:rPr lang="ru-RU" sz="1400" dirty="0">
                <a:latin typeface="Calibri" panose="020F0502020204030204" pitchFamily="34" charset="0"/>
                <a:cs typeface="Calibri" panose="020F0502020204030204" pitchFamily="34" charset="0"/>
              </a:rPr>
              <a:t>2017 14467</a:t>
            </a:r>
          </a:p>
          <a:p>
            <a:r>
              <a:rPr lang="ru-RU" sz="1400" dirty="0">
                <a:latin typeface="Calibri" panose="020F0502020204030204" pitchFamily="34" charset="0"/>
                <a:cs typeface="Calibri" panose="020F0502020204030204" pitchFamily="34" charset="0"/>
              </a:rPr>
              <a:t>2018 14516</a:t>
            </a:r>
          </a:p>
          <a:p>
            <a:r>
              <a:rPr lang="ru-RU" sz="1400" dirty="0">
                <a:latin typeface="Calibri" panose="020F0502020204030204" pitchFamily="34" charset="0"/>
                <a:cs typeface="Calibri" panose="020F0502020204030204" pitchFamily="34" charset="0"/>
              </a:rPr>
              <a:t>2015 14526</a:t>
            </a:r>
          </a:p>
          <a:p>
            <a:r>
              <a:rPr lang="ru-RU" sz="1400" dirty="0">
                <a:latin typeface="Calibri" panose="020F0502020204030204" pitchFamily="34" charset="0"/>
                <a:cs typeface="Calibri" panose="020F0502020204030204" pitchFamily="34" charset="0"/>
              </a:rPr>
              <a:t>2016 14580</a:t>
            </a:r>
          </a:p>
          <a:p>
            <a:r>
              <a:rPr lang="ru-RU" sz="1400" dirty="0">
                <a:latin typeface="Calibri" panose="020F0502020204030204" pitchFamily="34" charset="0"/>
                <a:cs typeface="Calibri" panose="020F0502020204030204" pitchFamily="34" charset="0"/>
              </a:rPr>
              <a:t>2011 14701</a:t>
            </a:r>
          </a:p>
          <a:p>
            <a:r>
              <a:rPr lang="ru-RU" sz="1400" dirty="0">
                <a:latin typeface="Calibri" panose="020F0502020204030204" pitchFamily="34" charset="0"/>
                <a:cs typeface="Calibri" panose="020F0502020204030204" pitchFamily="34" charset="0"/>
              </a:rPr>
              <a:t>2006 14867</a:t>
            </a:r>
          </a:p>
          <a:p>
            <a:r>
              <a:rPr lang="ru-RU" sz="1400" dirty="0">
                <a:highlight>
                  <a:srgbClr val="FFFF00"/>
                </a:highlight>
                <a:latin typeface="Calibri" panose="020F0502020204030204" pitchFamily="34" charset="0"/>
                <a:cs typeface="Calibri" panose="020F0502020204030204" pitchFamily="34" charset="0"/>
              </a:rPr>
              <a:t>2019 14891</a:t>
            </a:r>
          </a:p>
          <a:p>
            <a:r>
              <a:rPr lang="ru-RU" sz="1400" dirty="0">
                <a:latin typeface="Calibri" panose="020F0502020204030204" pitchFamily="34" charset="0"/>
                <a:cs typeface="Calibri" panose="020F0502020204030204" pitchFamily="34" charset="0"/>
              </a:rPr>
              <a:t>2007 14931</a:t>
            </a:r>
          </a:p>
          <a:p>
            <a:r>
              <a:rPr lang="ru-RU" sz="1400" dirty="0">
                <a:latin typeface="Calibri" panose="020F0502020204030204" pitchFamily="34" charset="0"/>
                <a:cs typeface="Calibri" panose="020F0502020204030204" pitchFamily="34" charset="0"/>
              </a:rPr>
              <a:t>2014 14972</a:t>
            </a:r>
          </a:p>
          <a:p>
            <a:r>
              <a:rPr lang="ru-RU" sz="1400" dirty="0">
                <a:latin typeface="Calibri" panose="020F0502020204030204" pitchFamily="34" charset="0"/>
                <a:cs typeface="Calibri" panose="020F0502020204030204" pitchFamily="34" charset="0"/>
              </a:rPr>
              <a:t>2005 15101</a:t>
            </a:r>
          </a:p>
          <a:p>
            <a:r>
              <a:rPr lang="ru-RU" sz="1400" dirty="0">
                <a:solidFill>
                  <a:srgbClr val="FF0000"/>
                </a:solidFill>
                <a:latin typeface="Calibri" panose="020F0502020204030204" pitchFamily="34" charset="0"/>
                <a:cs typeface="Calibri" panose="020F0502020204030204" pitchFamily="34" charset="0"/>
              </a:rPr>
              <a:t>2020 15159</a:t>
            </a:r>
          </a:p>
          <a:p>
            <a:r>
              <a:rPr lang="ru-RU" sz="1400" dirty="0">
                <a:latin typeface="Calibri" panose="020F0502020204030204" pitchFamily="34" charset="0"/>
                <a:cs typeface="Calibri" panose="020F0502020204030204" pitchFamily="34" charset="0"/>
              </a:rPr>
              <a:t>...  ...  </a:t>
            </a:r>
          </a:p>
          <a:p>
            <a:r>
              <a:rPr lang="ru-RU" sz="1400" dirty="0">
                <a:latin typeface="Calibri" panose="020F0502020204030204" pitchFamily="34" charset="0"/>
                <a:cs typeface="Calibri" panose="020F0502020204030204" pitchFamily="34" charset="0"/>
              </a:rPr>
              <a:t>1988 16461</a:t>
            </a:r>
          </a:p>
          <a:p>
            <a:r>
              <a:rPr lang="ru-RU" sz="1400" dirty="0">
                <a:latin typeface="Calibri" panose="020F0502020204030204" pitchFamily="34" charset="0"/>
                <a:cs typeface="Calibri" panose="020F0502020204030204" pitchFamily="34" charset="0"/>
              </a:rPr>
              <a:t>1983 16547</a:t>
            </a:r>
          </a:p>
          <a:p>
            <a:r>
              <a:rPr lang="ru-RU" sz="1400" dirty="0">
                <a:latin typeface="Calibri" panose="020F0502020204030204" pitchFamily="34" charset="0"/>
                <a:cs typeface="Calibri" panose="020F0502020204030204" pitchFamily="34" charset="0"/>
              </a:rPr>
              <a:t>1979 16769</a:t>
            </a:r>
            <a:endParaRPr lang="ru-R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5506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BBF37-F613-4A46-BDCA-B2D54D6C63DF}"/>
              </a:ext>
            </a:extLst>
          </p:cNvPr>
          <p:cNvPicPr>
            <a:picLocks noChangeAspect="1"/>
          </p:cNvPicPr>
          <p:nvPr/>
        </p:nvPicPr>
        <p:blipFill>
          <a:blip r:embed="rId2"/>
          <a:stretch>
            <a:fillRect/>
          </a:stretch>
        </p:blipFill>
        <p:spPr>
          <a:xfrm>
            <a:off x="20851" y="834657"/>
            <a:ext cx="6869230" cy="5256584"/>
          </a:xfrm>
          <a:prstGeom prst="rect">
            <a:avLst/>
          </a:prstGeom>
        </p:spPr>
      </p:pic>
      <p:sp>
        <p:nvSpPr>
          <p:cNvPr id="2" name="Заголовок 1"/>
          <p:cNvSpPr>
            <a:spLocks noGrp="1"/>
          </p:cNvSpPr>
          <p:nvPr>
            <p:ph type="title"/>
          </p:nvPr>
        </p:nvSpPr>
        <p:spPr>
          <a:xfrm>
            <a:off x="106684" y="188640"/>
            <a:ext cx="8713788" cy="792162"/>
          </a:xfrm>
        </p:spPr>
        <p:txBody>
          <a:bodyPr/>
          <a:lstStyle/>
          <a:p>
            <a:pPr algn="ctr"/>
            <a:r>
              <a:rPr lang="en-US" sz="2800" dirty="0">
                <a:solidFill>
                  <a:schemeClr val="tx1"/>
                </a:solidFill>
                <a:cs typeface="Arial" panose="020B0604020202020204" pitchFamily="34" charset="0"/>
              </a:rPr>
              <a:t>Seasonal NH ice extent variability: 1978 - 2020</a:t>
            </a:r>
            <a:endParaRPr lang="ru-RU" sz="2800" dirty="0">
              <a:solidFill>
                <a:schemeClr val="tx1"/>
              </a:solidFill>
              <a:cs typeface="Arial" panose="020B0604020202020204" pitchFamily="34" charset="0"/>
            </a:endParaRPr>
          </a:p>
        </p:txBody>
      </p:sp>
      <p:sp>
        <p:nvSpPr>
          <p:cNvPr id="5" name="Прямоугольник 4"/>
          <p:cNvSpPr/>
          <p:nvPr/>
        </p:nvSpPr>
        <p:spPr>
          <a:xfrm>
            <a:off x="107504" y="6451281"/>
            <a:ext cx="1364476" cy="338554"/>
          </a:xfrm>
          <a:prstGeom prst="rect">
            <a:avLst/>
          </a:prstGeom>
          <a:solidFill>
            <a:schemeClr val="bg1"/>
          </a:solidFill>
        </p:spPr>
        <p:txBody>
          <a:bodyPr wrap="none">
            <a:spAutoFit/>
          </a:bodyPr>
          <a:lstStyle/>
          <a:p>
            <a:r>
              <a:rPr lang="en-US" sz="1600" dirty="0">
                <a:latin typeface="Calibri" panose="020F0502020204030204" pitchFamily="34" charset="0"/>
                <a:cs typeface="Calibri" panose="020F0502020204030204" pitchFamily="34" charset="0"/>
              </a:rPr>
              <a:t>[AARI, NSIDC]</a:t>
            </a:r>
            <a:endParaRPr lang="ru-RU" sz="1600" dirty="0">
              <a:latin typeface="Calibri" panose="020F0502020204030204" pitchFamily="34" charset="0"/>
              <a:cs typeface="Calibri" panose="020F0502020204030204" pitchFamily="34" charset="0"/>
            </a:endParaRPr>
          </a:p>
        </p:txBody>
      </p:sp>
      <p:sp>
        <p:nvSpPr>
          <p:cNvPr id="6" name="Овал 5"/>
          <p:cNvSpPr/>
          <p:nvPr/>
        </p:nvSpPr>
        <p:spPr>
          <a:xfrm>
            <a:off x="467544" y="4221088"/>
            <a:ext cx="5616624" cy="93610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8" name="Прямоугольник 7"/>
          <p:cNvSpPr/>
          <p:nvPr/>
        </p:nvSpPr>
        <p:spPr>
          <a:xfrm>
            <a:off x="6804248" y="908720"/>
            <a:ext cx="2173901" cy="4801314"/>
          </a:xfrm>
          <a:prstGeom prst="rect">
            <a:avLst/>
          </a:prstGeom>
          <a:solidFill>
            <a:schemeClr val="bg1"/>
          </a:solidFill>
          <a:ln w="25400">
            <a:solidFill>
              <a:srgbClr val="FF0000"/>
            </a:solidFill>
          </a:ln>
        </p:spPr>
        <p:txBody>
          <a:bodyPr wrap="square">
            <a:spAutoFit/>
          </a:bodyPr>
          <a:lstStyle/>
          <a:p>
            <a:pPr marL="285750" indent="-285750">
              <a:buClr>
                <a:srgbClr val="FF0000"/>
              </a:buClr>
              <a:buSzPct val="121000"/>
              <a:buFont typeface="Wingdings" panose="05000000000000000000" pitchFamily="2" charset="2"/>
              <a:buChar char="v"/>
            </a:pPr>
            <a:r>
              <a:rPr lang="en-US" sz="1800" dirty="0">
                <a:latin typeface="Calibri" panose="020F0502020204030204" pitchFamily="34" charset="0"/>
                <a:cs typeface="Calibri" panose="020F0502020204030204" pitchFamily="34" charset="0"/>
              </a:rPr>
              <a:t>Seasonal patterns of daily ice extent allows to analysis seasonal variability of ice extent</a:t>
            </a:r>
          </a:p>
          <a:p>
            <a:pPr marL="285750" indent="-285750">
              <a:buClr>
                <a:srgbClr val="FF0000"/>
              </a:buClr>
              <a:buSzPct val="121000"/>
              <a:buFont typeface="Wingdings" panose="05000000000000000000" pitchFamily="2" charset="2"/>
              <a:buChar char="v"/>
            </a:pPr>
            <a:r>
              <a:rPr lang="en-US" sz="1800" dirty="0">
                <a:latin typeface="Calibri" panose="020F0502020204030204" pitchFamily="34" charset="0"/>
                <a:cs typeface="Calibri" panose="020F0502020204030204" pitchFamily="34" charset="0"/>
              </a:rPr>
              <a:t>Both winter maximums and summer minimums continue to  diminish</a:t>
            </a:r>
          </a:p>
          <a:p>
            <a:pPr marL="285750" indent="-285750">
              <a:buClr>
                <a:srgbClr val="FF0000"/>
              </a:buClr>
              <a:buSzPct val="121000"/>
              <a:buFont typeface="Wingdings" panose="05000000000000000000" pitchFamily="2" charset="2"/>
              <a:buChar char="v"/>
            </a:pPr>
            <a:r>
              <a:rPr lang="en-US" sz="1800" dirty="0">
                <a:latin typeface="Calibri" panose="020F0502020204030204" pitchFamily="34" charset="0"/>
                <a:cs typeface="Calibri" panose="020F0502020204030204" pitchFamily="34" charset="0"/>
              </a:rPr>
              <a:t>Though, significant interannual variability of ice extent occurs</a:t>
            </a:r>
          </a:p>
        </p:txBody>
      </p:sp>
      <p:sp>
        <p:nvSpPr>
          <p:cNvPr id="9" name="Овал 8"/>
          <p:cNvSpPr/>
          <p:nvPr/>
        </p:nvSpPr>
        <p:spPr>
          <a:xfrm>
            <a:off x="539552" y="1988840"/>
            <a:ext cx="5616624" cy="93610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543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BBFE0E-3C02-4992-833A-5345C3E93815}"/>
              </a:ext>
            </a:extLst>
          </p:cNvPr>
          <p:cNvPicPr>
            <a:picLocks noChangeAspect="1"/>
          </p:cNvPicPr>
          <p:nvPr/>
        </p:nvPicPr>
        <p:blipFill>
          <a:blip r:embed="rId2"/>
          <a:stretch>
            <a:fillRect/>
          </a:stretch>
        </p:blipFill>
        <p:spPr>
          <a:xfrm>
            <a:off x="5764696" y="3480381"/>
            <a:ext cx="2952908" cy="3024841"/>
          </a:xfrm>
          <a:prstGeom prst="rect">
            <a:avLst/>
          </a:prstGeom>
        </p:spPr>
      </p:pic>
      <p:pic>
        <p:nvPicPr>
          <p:cNvPr id="8" name="Picture 7">
            <a:extLst>
              <a:ext uri="{FF2B5EF4-FFF2-40B4-BE49-F238E27FC236}">
                <a16:creationId xmlns:a16="http://schemas.microsoft.com/office/drawing/2014/main" id="{CFAA7C50-B969-4A7E-9210-698707C9AC9B}"/>
              </a:ext>
            </a:extLst>
          </p:cNvPr>
          <p:cNvPicPr>
            <a:picLocks noChangeAspect="1"/>
          </p:cNvPicPr>
          <p:nvPr/>
        </p:nvPicPr>
        <p:blipFill>
          <a:blip r:embed="rId3"/>
          <a:stretch>
            <a:fillRect/>
          </a:stretch>
        </p:blipFill>
        <p:spPr>
          <a:xfrm>
            <a:off x="5757583" y="417579"/>
            <a:ext cx="2952908" cy="3024841"/>
          </a:xfrm>
          <a:prstGeom prst="rect">
            <a:avLst/>
          </a:prstGeom>
        </p:spPr>
      </p:pic>
      <p:pic>
        <p:nvPicPr>
          <p:cNvPr id="7" name="Picture 6">
            <a:extLst>
              <a:ext uri="{FF2B5EF4-FFF2-40B4-BE49-F238E27FC236}">
                <a16:creationId xmlns:a16="http://schemas.microsoft.com/office/drawing/2014/main" id="{E56D84EF-CBFA-4549-A192-389A1377E67F}"/>
              </a:ext>
            </a:extLst>
          </p:cNvPr>
          <p:cNvPicPr>
            <a:picLocks noChangeAspect="1"/>
          </p:cNvPicPr>
          <p:nvPr/>
        </p:nvPicPr>
        <p:blipFill>
          <a:blip r:embed="rId4"/>
          <a:stretch>
            <a:fillRect/>
          </a:stretch>
        </p:blipFill>
        <p:spPr>
          <a:xfrm>
            <a:off x="2803703" y="3471123"/>
            <a:ext cx="2952908" cy="3024841"/>
          </a:xfrm>
          <a:prstGeom prst="rect">
            <a:avLst/>
          </a:prstGeom>
        </p:spPr>
      </p:pic>
      <p:pic>
        <p:nvPicPr>
          <p:cNvPr id="6" name="Picture 5">
            <a:extLst>
              <a:ext uri="{FF2B5EF4-FFF2-40B4-BE49-F238E27FC236}">
                <a16:creationId xmlns:a16="http://schemas.microsoft.com/office/drawing/2014/main" id="{8B945E82-2D70-43A4-BEDB-CE4D04FD4FF9}"/>
              </a:ext>
            </a:extLst>
          </p:cNvPr>
          <p:cNvPicPr>
            <a:picLocks noChangeAspect="1"/>
          </p:cNvPicPr>
          <p:nvPr/>
        </p:nvPicPr>
        <p:blipFill>
          <a:blip r:embed="rId5"/>
          <a:stretch>
            <a:fillRect/>
          </a:stretch>
        </p:blipFill>
        <p:spPr>
          <a:xfrm>
            <a:off x="2803703" y="408320"/>
            <a:ext cx="2952908" cy="3024841"/>
          </a:xfrm>
          <a:prstGeom prst="rect">
            <a:avLst/>
          </a:prstGeom>
        </p:spPr>
      </p:pic>
      <p:pic>
        <p:nvPicPr>
          <p:cNvPr id="4" name="Picture 3">
            <a:extLst>
              <a:ext uri="{FF2B5EF4-FFF2-40B4-BE49-F238E27FC236}">
                <a16:creationId xmlns:a16="http://schemas.microsoft.com/office/drawing/2014/main" id="{4F168F83-454C-49C1-9B24-D9844A36DC36}"/>
              </a:ext>
            </a:extLst>
          </p:cNvPr>
          <p:cNvPicPr>
            <a:picLocks noChangeAspect="1"/>
          </p:cNvPicPr>
          <p:nvPr/>
        </p:nvPicPr>
        <p:blipFill>
          <a:blip r:embed="rId6"/>
          <a:stretch>
            <a:fillRect/>
          </a:stretch>
        </p:blipFill>
        <p:spPr>
          <a:xfrm>
            <a:off x="-9573" y="3444363"/>
            <a:ext cx="2952908" cy="3024841"/>
          </a:xfrm>
          <a:prstGeom prst="rect">
            <a:avLst/>
          </a:prstGeom>
        </p:spPr>
      </p:pic>
      <p:pic>
        <p:nvPicPr>
          <p:cNvPr id="3" name="Picture 2">
            <a:extLst>
              <a:ext uri="{FF2B5EF4-FFF2-40B4-BE49-F238E27FC236}">
                <a16:creationId xmlns:a16="http://schemas.microsoft.com/office/drawing/2014/main" id="{58B29A25-EA36-4F42-B720-B1A4213DA2F6}"/>
              </a:ext>
            </a:extLst>
          </p:cNvPr>
          <p:cNvPicPr>
            <a:picLocks noChangeAspect="1"/>
          </p:cNvPicPr>
          <p:nvPr/>
        </p:nvPicPr>
        <p:blipFill>
          <a:blip r:embed="rId7"/>
          <a:stretch>
            <a:fillRect/>
          </a:stretch>
        </p:blipFill>
        <p:spPr>
          <a:xfrm>
            <a:off x="-6015" y="406678"/>
            <a:ext cx="2934465" cy="3005949"/>
          </a:xfrm>
          <a:prstGeom prst="rect">
            <a:avLst/>
          </a:prstGeom>
        </p:spPr>
      </p:pic>
      <p:sp>
        <p:nvSpPr>
          <p:cNvPr id="2" name="Заголовок 1"/>
          <p:cNvSpPr>
            <a:spLocks noGrp="1"/>
          </p:cNvSpPr>
          <p:nvPr>
            <p:ph type="title"/>
          </p:nvPr>
        </p:nvSpPr>
        <p:spPr>
          <a:xfrm>
            <a:off x="107504" y="44624"/>
            <a:ext cx="9036496" cy="360040"/>
          </a:xfrm>
        </p:spPr>
        <p:txBody>
          <a:bodyPr/>
          <a:lstStyle/>
          <a:p>
            <a:pPr algn="ctr"/>
            <a:r>
              <a:rPr lang="en-US" sz="1800" dirty="0">
                <a:solidFill>
                  <a:schemeClr val="tx1"/>
                </a:solidFill>
                <a:latin typeface="Calibri" panose="020F0502020204030204" pitchFamily="34" charset="0"/>
                <a:cs typeface="Calibri" panose="020F0502020204030204" pitchFamily="34" charset="0"/>
              </a:rPr>
              <a:t>NDJ 2019/2020 Arctic sea ice – concentration and stage of development</a:t>
            </a:r>
            <a:endParaRPr lang="ru-RU" sz="1800" dirty="0">
              <a:solidFill>
                <a:schemeClr val="tx1"/>
              </a:solidFill>
              <a:latin typeface="Calibri" panose="020F0502020204030204" pitchFamily="34" charset="0"/>
              <a:cs typeface="Calibri" panose="020F0502020204030204" pitchFamily="34" charset="0"/>
            </a:endParaRPr>
          </a:p>
        </p:txBody>
      </p:sp>
      <p:sp>
        <p:nvSpPr>
          <p:cNvPr id="26" name="Прямоугольник 25"/>
          <p:cNvSpPr/>
          <p:nvPr/>
        </p:nvSpPr>
        <p:spPr>
          <a:xfrm>
            <a:off x="107504" y="6453336"/>
            <a:ext cx="6443110" cy="276999"/>
          </a:xfrm>
          <a:prstGeom prst="rect">
            <a:avLst/>
          </a:prstGeom>
          <a:solidFill>
            <a:schemeClr val="bg1"/>
          </a:solidFill>
        </p:spPr>
        <p:txBody>
          <a:bodyPr wrap="none">
            <a:spAutoFit/>
          </a:bodyPr>
          <a:lstStyle/>
          <a:p>
            <a:r>
              <a:rPr lang="en-US" sz="1200" dirty="0">
                <a:latin typeface="Calibri" panose="020F0502020204030204" pitchFamily="34" charset="0"/>
                <a:cs typeface="Calibri" panose="020F0502020204030204" pitchFamily="34" charset="0"/>
              </a:rPr>
              <a:t>Blended </a:t>
            </a:r>
            <a:r>
              <a:rPr lang="en-US" sz="1200" u="sng" dirty="0">
                <a:latin typeface="Calibri" panose="020F0502020204030204" pitchFamily="34" charset="0"/>
                <a:cs typeface="Calibri" panose="020F0502020204030204" pitchFamily="34" charset="0"/>
              </a:rPr>
              <a:t>AARI/CIS/NIC (JCOMM)</a:t>
            </a:r>
            <a:r>
              <a:rPr lang="en-US" sz="1200" dirty="0">
                <a:latin typeface="Calibri" panose="020F0502020204030204" pitchFamily="34" charset="0"/>
                <a:cs typeface="Calibri" panose="020F0502020204030204" pitchFamily="34" charset="0"/>
              </a:rPr>
              <a:t> ice charts; ice edge – nearest 5days, reference period: 1999-2018 </a:t>
            </a:r>
            <a:endParaRPr lang="ru-RU" sz="1200" dirty="0">
              <a:latin typeface="Calibri" panose="020F0502020204030204" pitchFamily="34" charset="0"/>
              <a:cs typeface="Calibri" panose="020F0502020204030204" pitchFamily="34" charset="0"/>
            </a:endParaRPr>
          </a:p>
        </p:txBody>
      </p:sp>
      <p:sp>
        <p:nvSpPr>
          <p:cNvPr id="13" name="Прямоугольник 12"/>
          <p:cNvSpPr/>
          <p:nvPr/>
        </p:nvSpPr>
        <p:spPr>
          <a:xfrm>
            <a:off x="6692009" y="3267013"/>
            <a:ext cx="1090363"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13-16 Jan</a:t>
            </a:r>
            <a:endParaRPr lang="ru-RU" sz="1800" dirty="0">
              <a:latin typeface="Calibri" panose="020F0502020204030204" pitchFamily="34" charset="0"/>
              <a:cs typeface="Calibri" panose="020F0502020204030204" pitchFamily="34" charset="0"/>
            </a:endParaRPr>
          </a:p>
        </p:txBody>
      </p:sp>
      <p:sp>
        <p:nvSpPr>
          <p:cNvPr id="5" name="Прямоугольник 4"/>
          <p:cNvSpPr/>
          <p:nvPr/>
        </p:nvSpPr>
        <p:spPr>
          <a:xfrm>
            <a:off x="892873" y="3259721"/>
            <a:ext cx="1160189"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18-21 Nov</a:t>
            </a:r>
            <a:endParaRPr lang="ru-RU" sz="1800" dirty="0">
              <a:latin typeface="Calibri" panose="020F0502020204030204" pitchFamily="34" charset="0"/>
              <a:cs typeface="Calibri" panose="020F0502020204030204" pitchFamily="34" charset="0"/>
            </a:endParaRPr>
          </a:p>
        </p:txBody>
      </p:sp>
      <p:sp>
        <p:nvSpPr>
          <p:cNvPr id="17" name="Прямоугольник 16"/>
          <p:cNvSpPr/>
          <p:nvPr/>
        </p:nvSpPr>
        <p:spPr>
          <a:xfrm>
            <a:off x="3742164" y="3275692"/>
            <a:ext cx="1133644"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16-19 Dec</a:t>
            </a:r>
            <a:endParaRPr lang="ru-RU" sz="1800" dirty="0">
              <a:latin typeface="Calibri" panose="020F0502020204030204" pitchFamily="34" charset="0"/>
              <a:cs typeface="Calibri" panose="020F0502020204030204" pitchFamily="34" charset="0"/>
            </a:endParaRPr>
          </a:p>
        </p:txBody>
      </p:sp>
      <p:sp>
        <p:nvSpPr>
          <p:cNvPr id="21" name="Овал 20"/>
          <p:cNvSpPr/>
          <p:nvPr/>
        </p:nvSpPr>
        <p:spPr>
          <a:xfrm>
            <a:off x="7964264" y="65340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4501142" y="2049512"/>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7466502" y="2031409"/>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1299355" y="908720"/>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Овал 24"/>
          <p:cNvSpPr/>
          <p:nvPr/>
        </p:nvSpPr>
        <p:spPr>
          <a:xfrm>
            <a:off x="4068852" y="76470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a:off x="762989" y="4983543"/>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rot="3082619">
            <a:off x="7057518" y="4377358"/>
            <a:ext cx="1080486" cy="415080"/>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3">
            <a:extLst>
              <a:ext uri="{FF2B5EF4-FFF2-40B4-BE49-F238E27FC236}">
                <a16:creationId xmlns:a16="http://schemas.microsoft.com/office/drawing/2014/main" id="{3F604AFD-5863-4CA6-8851-D2232F00DEFB}"/>
              </a:ext>
            </a:extLst>
          </p:cNvPr>
          <p:cNvSpPr/>
          <p:nvPr/>
        </p:nvSpPr>
        <p:spPr>
          <a:xfrm>
            <a:off x="1299354" y="3991842"/>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3">
            <a:extLst>
              <a:ext uri="{FF2B5EF4-FFF2-40B4-BE49-F238E27FC236}">
                <a16:creationId xmlns:a16="http://schemas.microsoft.com/office/drawing/2014/main" id="{80A1FEC8-FF71-48BF-81A6-50C1928F4E71}"/>
              </a:ext>
            </a:extLst>
          </p:cNvPr>
          <p:cNvSpPr/>
          <p:nvPr/>
        </p:nvSpPr>
        <p:spPr>
          <a:xfrm>
            <a:off x="1936709" y="4970561"/>
            <a:ext cx="403043" cy="399504"/>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23">
            <a:extLst>
              <a:ext uri="{FF2B5EF4-FFF2-40B4-BE49-F238E27FC236}">
                <a16:creationId xmlns:a16="http://schemas.microsoft.com/office/drawing/2014/main" id="{9FC3B758-A747-4E12-A762-AB21813B9A4C}"/>
              </a:ext>
            </a:extLst>
          </p:cNvPr>
          <p:cNvSpPr/>
          <p:nvPr/>
        </p:nvSpPr>
        <p:spPr>
          <a:xfrm>
            <a:off x="4136589" y="3965709"/>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21">
            <a:extLst>
              <a:ext uri="{FF2B5EF4-FFF2-40B4-BE49-F238E27FC236}">
                <a16:creationId xmlns:a16="http://schemas.microsoft.com/office/drawing/2014/main" id="{E51B1E2B-595D-4929-A5D0-CC443BCB9630}"/>
              </a:ext>
            </a:extLst>
          </p:cNvPr>
          <p:cNvSpPr/>
          <p:nvPr/>
        </p:nvSpPr>
        <p:spPr>
          <a:xfrm>
            <a:off x="4427874" y="5041383"/>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24">
            <a:extLst>
              <a:ext uri="{FF2B5EF4-FFF2-40B4-BE49-F238E27FC236}">
                <a16:creationId xmlns:a16="http://schemas.microsoft.com/office/drawing/2014/main" id="{FA9573A6-8D01-49FE-88AE-1C9F56A6A35B}"/>
              </a:ext>
            </a:extLst>
          </p:cNvPr>
          <p:cNvSpPr/>
          <p:nvPr/>
        </p:nvSpPr>
        <p:spPr>
          <a:xfrm>
            <a:off x="7079255" y="733690"/>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21">
            <a:extLst>
              <a:ext uri="{FF2B5EF4-FFF2-40B4-BE49-F238E27FC236}">
                <a16:creationId xmlns:a16="http://schemas.microsoft.com/office/drawing/2014/main" id="{E8DE0024-3F16-4193-AA5E-A0AC165D5E4B}"/>
              </a:ext>
            </a:extLst>
          </p:cNvPr>
          <p:cNvSpPr/>
          <p:nvPr/>
        </p:nvSpPr>
        <p:spPr>
          <a:xfrm>
            <a:off x="3961093" y="2234497"/>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21">
            <a:extLst>
              <a:ext uri="{FF2B5EF4-FFF2-40B4-BE49-F238E27FC236}">
                <a16:creationId xmlns:a16="http://schemas.microsoft.com/office/drawing/2014/main" id="{40762617-7602-479A-AE43-C92517957B12}"/>
              </a:ext>
            </a:extLst>
          </p:cNvPr>
          <p:cNvSpPr/>
          <p:nvPr/>
        </p:nvSpPr>
        <p:spPr>
          <a:xfrm>
            <a:off x="3868351" y="539992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22">
            <a:extLst>
              <a:ext uri="{FF2B5EF4-FFF2-40B4-BE49-F238E27FC236}">
                <a16:creationId xmlns:a16="http://schemas.microsoft.com/office/drawing/2014/main" id="{8ABD8CB3-A79D-4B73-9D0E-CA619CFCA44B}"/>
              </a:ext>
            </a:extLst>
          </p:cNvPr>
          <p:cNvSpPr/>
          <p:nvPr/>
        </p:nvSpPr>
        <p:spPr>
          <a:xfrm>
            <a:off x="7366888" y="514953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67046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B85924-8069-4D20-9E39-ADB924005BC9}"/>
              </a:ext>
            </a:extLst>
          </p:cNvPr>
          <p:cNvPicPr>
            <a:picLocks noChangeAspect="1"/>
          </p:cNvPicPr>
          <p:nvPr/>
        </p:nvPicPr>
        <p:blipFill>
          <a:blip r:embed="rId3"/>
          <a:stretch>
            <a:fillRect/>
          </a:stretch>
        </p:blipFill>
        <p:spPr>
          <a:xfrm>
            <a:off x="5792396" y="3512348"/>
            <a:ext cx="2952908" cy="3024841"/>
          </a:xfrm>
          <a:prstGeom prst="rect">
            <a:avLst/>
          </a:prstGeom>
        </p:spPr>
      </p:pic>
      <p:pic>
        <p:nvPicPr>
          <p:cNvPr id="8" name="Picture 7">
            <a:extLst>
              <a:ext uri="{FF2B5EF4-FFF2-40B4-BE49-F238E27FC236}">
                <a16:creationId xmlns:a16="http://schemas.microsoft.com/office/drawing/2014/main" id="{47A10DBC-538C-4B32-A391-BEA476E5FF04}"/>
              </a:ext>
            </a:extLst>
          </p:cNvPr>
          <p:cNvPicPr>
            <a:picLocks noChangeAspect="1"/>
          </p:cNvPicPr>
          <p:nvPr/>
        </p:nvPicPr>
        <p:blipFill>
          <a:blip r:embed="rId4"/>
          <a:stretch>
            <a:fillRect/>
          </a:stretch>
        </p:blipFill>
        <p:spPr>
          <a:xfrm>
            <a:off x="5805777" y="410354"/>
            <a:ext cx="2952908" cy="3024841"/>
          </a:xfrm>
          <a:prstGeom prst="rect">
            <a:avLst/>
          </a:prstGeom>
        </p:spPr>
      </p:pic>
      <p:pic>
        <p:nvPicPr>
          <p:cNvPr id="7" name="Picture 6">
            <a:extLst>
              <a:ext uri="{FF2B5EF4-FFF2-40B4-BE49-F238E27FC236}">
                <a16:creationId xmlns:a16="http://schemas.microsoft.com/office/drawing/2014/main" id="{63C99994-B0AB-4180-91CA-BE553F703EC5}"/>
              </a:ext>
            </a:extLst>
          </p:cNvPr>
          <p:cNvPicPr>
            <a:picLocks noChangeAspect="1"/>
          </p:cNvPicPr>
          <p:nvPr/>
        </p:nvPicPr>
        <p:blipFill>
          <a:blip r:embed="rId5"/>
          <a:stretch>
            <a:fillRect/>
          </a:stretch>
        </p:blipFill>
        <p:spPr>
          <a:xfrm>
            <a:off x="2857416" y="3501956"/>
            <a:ext cx="2952908" cy="3024841"/>
          </a:xfrm>
          <a:prstGeom prst="rect">
            <a:avLst/>
          </a:prstGeom>
        </p:spPr>
      </p:pic>
      <p:pic>
        <p:nvPicPr>
          <p:cNvPr id="6" name="Picture 5">
            <a:extLst>
              <a:ext uri="{FF2B5EF4-FFF2-40B4-BE49-F238E27FC236}">
                <a16:creationId xmlns:a16="http://schemas.microsoft.com/office/drawing/2014/main" id="{FE290357-CC68-4844-BB8C-185AC123E590}"/>
              </a:ext>
            </a:extLst>
          </p:cNvPr>
          <p:cNvPicPr>
            <a:picLocks noChangeAspect="1"/>
          </p:cNvPicPr>
          <p:nvPr/>
        </p:nvPicPr>
        <p:blipFill>
          <a:blip r:embed="rId6"/>
          <a:stretch>
            <a:fillRect/>
          </a:stretch>
        </p:blipFill>
        <p:spPr>
          <a:xfrm>
            <a:off x="2854104" y="398422"/>
            <a:ext cx="2952908" cy="3024841"/>
          </a:xfrm>
          <a:prstGeom prst="rect">
            <a:avLst/>
          </a:prstGeom>
        </p:spPr>
      </p:pic>
      <p:pic>
        <p:nvPicPr>
          <p:cNvPr id="4" name="Picture 3">
            <a:extLst>
              <a:ext uri="{FF2B5EF4-FFF2-40B4-BE49-F238E27FC236}">
                <a16:creationId xmlns:a16="http://schemas.microsoft.com/office/drawing/2014/main" id="{0A5A3370-E66D-4465-B9F4-5E9CC3FDD340}"/>
              </a:ext>
            </a:extLst>
          </p:cNvPr>
          <p:cNvPicPr>
            <a:picLocks noChangeAspect="1"/>
          </p:cNvPicPr>
          <p:nvPr/>
        </p:nvPicPr>
        <p:blipFill>
          <a:blip r:embed="rId7"/>
          <a:stretch>
            <a:fillRect/>
          </a:stretch>
        </p:blipFill>
        <p:spPr>
          <a:xfrm>
            <a:off x="57642" y="3491564"/>
            <a:ext cx="2952908" cy="3024841"/>
          </a:xfrm>
          <a:prstGeom prst="rect">
            <a:avLst/>
          </a:prstGeom>
        </p:spPr>
      </p:pic>
      <p:pic>
        <p:nvPicPr>
          <p:cNvPr id="3" name="Picture 2">
            <a:extLst>
              <a:ext uri="{FF2B5EF4-FFF2-40B4-BE49-F238E27FC236}">
                <a16:creationId xmlns:a16="http://schemas.microsoft.com/office/drawing/2014/main" id="{8363E47C-B9D9-4A13-8936-2E14D069DBE4}"/>
              </a:ext>
            </a:extLst>
          </p:cNvPr>
          <p:cNvPicPr>
            <a:picLocks noChangeAspect="1"/>
          </p:cNvPicPr>
          <p:nvPr/>
        </p:nvPicPr>
        <p:blipFill>
          <a:blip r:embed="rId8"/>
          <a:stretch>
            <a:fillRect/>
          </a:stretch>
        </p:blipFill>
        <p:spPr>
          <a:xfrm>
            <a:off x="57642" y="406309"/>
            <a:ext cx="2952908" cy="3024841"/>
          </a:xfrm>
          <a:prstGeom prst="rect">
            <a:avLst/>
          </a:prstGeom>
        </p:spPr>
      </p:pic>
      <p:sp>
        <p:nvSpPr>
          <p:cNvPr id="2" name="Заголовок 1"/>
          <p:cNvSpPr>
            <a:spLocks noGrp="1"/>
          </p:cNvSpPr>
          <p:nvPr>
            <p:ph type="title"/>
          </p:nvPr>
        </p:nvSpPr>
        <p:spPr>
          <a:xfrm>
            <a:off x="107504" y="44624"/>
            <a:ext cx="9036496" cy="360040"/>
          </a:xfrm>
        </p:spPr>
        <p:txBody>
          <a:bodyPr/>
          <a:lstStyle/>
          <a:p>
            <a:pPr algn="ctr"/>
            <a:r>
              <a:rPr lang="en-US" sz="1800" dirty="0">
                <a:solidFill>
                  <a:schemeClr val="tx1"/>
                </a:solidFill>
                <a:latin typeface="Calibri" panose="020F0502020204030204" pitchFamily="34" charset="0"/>
                <a:cs typeface="Calibri" panose="020F0502020204030204" pitchFamily="34" charset="0"/>
              </a:rPr>
              <a:t>FMA 2020 Arctic sea ice – concentration and stage of development</a:t>
            </a:r>
            <a:endParaRPr lang="ru-RU" sz="1800" dirty="0">
              <a:solidFill>
                <a:schemeClr val="tx1"/>
              </a:solidFill>
              <a:latin typeface="Calibri" panose="020F0502020204030204" pitchFamily="34" charset="0"/>
              <a:cs typeface="Calibri" panose="020F0502020204030204" pitchFamily="34" charset="0"/>
            </a:endParaRPr>
          </a:p>
        </p:txBody>
      </p:sp>
      <p:sp>
        <p:nvSpPr>
          <p:cNvPr id="26" name="Прямоугольник 25"/>
          <p:cNvSpPr/>
          <p:nvPr/>
        </p:nvSpPr>
        <p:spPr>
          <a:xfrm>
            <a:off x="179512" y="6453336"/>
            <a:ext cx="6478377" cy="276999"/>
          </a:xfrm>
          <a:prstGeom prst="rect">
            <a:avLst/>
          </a:prstGeom>
          <a:solidFill>
            <a:schemeClr val="bg1"/>
          </a:solidFill>
        </p:spPr>
        <p:txBody>
          <a:bodyPr wrap="none">
            <a:spAutoFit/>
          </a:bodyPr>
          <a:lstStyle/>
          <a:p>
            <a:r>
              <a:rPr lang="en-US" sz="1200" dirty="0">
                <a:latin typeface="Calibri" panose="020F0502020204030204" pitchFamily="34" charset="0"/>
                <a:cs typeface="Calibri" panose="020F0502020204030204" pitchFamily="34" charset="0"/>
              </a:rPr>
              <a:t>Blended </a:t>
            </a:r>
            <a:r>
              <a:rPr lang="en-US" sz="1200" u="sng" dirty="0">
                <a:latin typeface="Calibri" panose="020F0502020204030204" pitchFamily="34" charset="0"/>
                <a:cs typeface="Calibri" panose="020F0502020204030204" pitchFamily="34" charset="0"/>
              </a:rPr>
              <a:t>AARI/CIS/NIC (JCOMM)</a:t>
            </a:r>
            <a:r>
              <a:rPr lang="en-US" sz="1200" dirty="0">
                <a:latin typeface="Calibri" panose="020F0502020204030204" pitchFamily="34" charset="0"/>
                <a:cs typeface="Calibri" panose="020F0502020204030204" pitchFamily="34" charset="0"/>
              </a:rPr>
              <a:t> ice charts; ice edge – nearest 5 days, reference period:  1999-2018</a:t>
            </a:r>
            <a:endParaRPr lang="ru-RU" sz="1200" dirty="0">
              <a:latin typeface="Calibri" panose="020F0502020204030204" pitchFamily="34" charset="0"/>
              <a:cs typeface="Calibri" panose="020F0502020204030204" pitchFamily="34" charset="0"/>
            </a:endParaRPr>
          </a:p>
        </p:txBody>
      </p:sp>
      <p:sp>
        <p:nvSpPr>
          <p:cNvPr id="13" name="Прямоугольник 12"/>
          <p:cNvSpPr/>
          <p:nvPr/>
        </p:nvSpPr>
        <p:spPr>
          <a:xfrm>
            <a:off x="6728028" y="3284984"/>
            <a:ext cx="1120820"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13-17 Apr</a:t>
            </a:r>
            <a:endParaRPr lang="ru-RU" sz="1800" dirty="0">
              <a:latin typeface="Calibri" panose="020F0502020204030204" pitchFamily="34" charset="0"/>
              <a:cs typeface="Calibri" panose="020F0502020204030204" pitchFamily="34" charset="0"/>
            </a:endParaRPr>
          </a:p>
        </p:txBody>
      </p:sp>
      <p:sp>
        <p:nvSpPr>
          <p:cNvPr id="10" name="Прямоугольник 9"/>
          <p:cNvSpPr/>
          <p:nvPr/>
        </p:nvSpPr>
        <p:spPr>
          <a:xfrm>
            <a:off x="3770764" y="3260228"/>
            <a:ext cx="1173719"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16-19 Mar</a:t>
            </a:r>
            <a:endParaRPr lang="ru-RU" sz="1800" dirty="0">
              <a:latin typeface="Calibri" panose="020F0502020204030204" pitchFamily="34" charset="0"/>
              <a:cs typeface="Calibri" panose="020F0502020204030204" pitchFamily="34" charset="0"/>
            </a:endParaRPr>
          </a:p>
        </p:txBody>
      </p:sp>
      <p:sp>
        <p:nvSpPr>
          <p:cNvPr id="5" name="Прямоугольник 4"/>
          <p:cNvSpPr/>
          <p:nvPr/>
        </p:nvSpPr>
        <p:spPr>
          <a:xfrm>
            <a:off x="892873" y="3259721"/>
            <a:ext cx="1117422"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17-21 Feb</a:t>
            </a:r>
            <a:endParaRPr lang="ru-RU" sz="1800" dirty="0">
              <a:latin typeface="Calibri" panose="020F0502020204030204" pitchFamily="34" charset="0"/>
              <a:cs typeface="Calibri" panose="020F0502020204030204" pitchFamily="34" charset="0"/>
            </a:endParaRPr>
          </a:p>
        </p:txBody>
      </p:sp>
      <p:sp>
        <p:nvSpPr>
          <p:cNvPr id="14" name="Овал 13"/>
          <p:cNvSpPr/>
          <p:nvPr/>
        </p:nvSpPr>
        <p:spPr>
          <a:xfrm>
            <a:off x="7422625" y="5229200"/>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7942912" y="62068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5108910" y="62068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1209070" y="692696"/>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2160611" y="61971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p:cNvSpPr/>
          <p:nvPr/>
        </p:nvSpPr>
        <p:spPr>
          <a:xfrm rot="19579790">
            <a:off x="1707873" y="4099843"/>
            <a:ext cx="397348" cy="1142684"/>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7478803" y="2132856"/>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rot="19484124">
            <a:off x="4137624" y="2228891"/>
            <a:ext cx="746187" cy="338937"/>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0">
            <a:extLst>
              <a:ext uri="{FF2B5EF4-FFF2-40B4-BE49-F238E27FC236}">
                <a16:creationId xmlns:a16="http://schemas.microsoft.com/office/drawing/2014/main" id="{D0450551-73FB-436C-83F1-D29ED792C14C}"/>
              </a:ext>
            </a:extLst>
          </p:cNvPr>
          <p:cNvSpPr/>
          <p:nvPr/>
        </p:nvSpPr>
        <p:spPr>
          <a:xfrm rot="19579790">
            <a:off x="4574262" y="4129203"/>
            <a:ext cx="397348" cy="1142684"/>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2">
            <a:extLst>
              <a:ext uri="{FF2B5EF4-FFF2-40B4-BE49-F238E27FC236}">
                <a16:creationId xmlns:a16="http://schemas.microsoft.com/office/drawing/2014/main" id="{173E5419-90A7-46DC-BE89-8E0337F5836A}"/>
              </a:ext>
            </a:extLst>
          </p:cNvPr>
          <p:cNvSpPr/>
          <p:nvPr/>
        </p:nvSpPr>
        <p:spPr>
          <a:xfrm rot="19484124">
            <a:off x="1383315" y="2279193"/>
            <a:ext cx="746187" cy="338937"/>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20">
            <a:extLst>
              <a:ext uri="{FF2B5EF4-FFF2-40B4-BE49-F238E27FC236}">
                <a16:creationId xmlns:a16="http://schemas.microsoft.com/office/drawing/2014/main" id="{62309FBF-8783-45FD-A0A2-93FF8F6FAC2D}"/>
              </a:ext>
            </a:extLst>
          </p:cNvPr>
          <p:cNvSpPr/>
          <p:nvPr/>
        </p:nvSpPr>
        <p:spPr>
          <a:xfrm rot="19579790">
            <a:off x="7552278" y="4155996"/>
            <a:ext cx="397348" cy="1142684"/>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15">
            <a:extLst>
              <a:ext uri="{FF2B5EF4-FFF2-40B4-BE49-F238E27FC236}">
                <a16:creationId xmlns:a16="http://schemas.microsoft.com/office/drawing/2014/main" id="{60CD6569-1A1B-4C13-8304-994F7C911D38}"/>
              </a:ext>
            </a:extLst>
          </p:cNvPr>
          <p:cNvSpPr/>
          <p:nvPr/>
        </p:nvSpPr>
        <p:spPr>
          <a:xfrm>
            <a:off x="7017060" y="3720625"/>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15">
            <a:extLst>
              <a:ext uri="{FF2B5EF4-FFF2-40B4-BE49-F238E27FC236}">
                <a16:creationId xmlns:a16="http://schemas.microsoft.com/office/drawing/2014/main" id="{4DAC72A6-FCED-4E68-8B9C-FBF0CBE34D80}"/>
              </a:ext>
            </a:extLst>
          </p:cNvPr>
          <p:cNvSpPr/>
          <p:nvPr/>
        </p:nvSpPr>
        <p:spPr>
          <a:xfrm>
            <a:off x="6048217" y="5754915"/>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49373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bwMode="auto">
          <a:xfrm>
            <a:off x="129208" y="44624"/>
            <a:ext cx="9036496"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a:solidFill>
                  <a:schemeClr val="tx1"/>
                </a:solidFill>
                <a:cs typeface="Arial" panose="020B0604020202020204" pitchFamily="34" charset="0"/>
              </a:rPr>
              <a:t>Sea ice fast ice maximum thickness values and anomalies by end of April/Mar 20</a:t>
            </a:r>
            <a:r>
              <a:rPr lang="ru-RU" sz="2800" kern="0" dirty="0">
                <a:solidFill>
                  <a:schemeClr val="tx1"/>
                </a:solidFill>
                <a:cs typeface="Arial" panose="020B0604020202020204" pitchFamily="34" charset="0"/>
              </a:rPr>
              <a:t>20</a:t>
            </a:r>
            <a:r>
              <a:rPr lang="en-US" sz="2800" kern="0" dirty="0">
                <a:solidFill>
                  <a:schemeClr val="tx1"/>
                </a:solidFill>
                <a:cs typeface="Arial" panose="020B0604020202020204" pitchFamily="34" charset="0"/>
              </a:rPr>
              <a:t> (stations</a:t>
            </a:r>
            <a:r>
              <a:rPr lang="en-US" sz="2400" kern="0" dirty="0">
                <a:solidFill>
                  <a:schemeClr val="tx1"/>
                </a:solidFill>
                <a:cs typeface="Arial" panose="020B0604020202020204" pitchFamily="34" charset="0"/>
              </a:rPr>
              <a:t>)</a:t>
            </a:r>
            <a:endParaRPr lang="ru-RU" sz="2400" kern="0" dirty="0">
              <a:solidFill>
                <a:schemeClr val="tx1"/>
              </a:solidFill>
              <a:cs typeface="Arial" panose="020B0604020202020204" pitchFamily="34" charset="0"/>
            </a:endParaRPr>
          </a:p>
        </p:txBody>
      </p:sp>
      <p:sp>
        <p:nvSpPr>
          <p:cNvPr id="6" name="Прямоугольник 5"/>
          <p:cNvSpPr/>
          <p:nvPr/>
        </p:nvSpPr>
        <p:spPr>
          <a:xfrm>
            <a:off x="5033264" y="1153875"/>
            <a:ext cx="3888432" cy="1077218"/>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WMO stations used:</a:t>
            </a:r>
          </a:p>
          <a:p>
            <a:r>
              <a:rPr lang="en-US" sz="1600" dirty="0">
                <a:latin typeface="Calibri" panose="020F0502020204030204" pitchFamily="34" charset="0"/>
                <a:cs typeface="Calibri" panose="020F0502020204030204" pitchFamily="34" charset="0"/>
              </a:rPr>
              <a:t>Russia: 12 (</a:t>
            </a:r>
            <a:r>
              <a:rPr lang="en-US" sz="1600" dirty="0" err="1">
                <a:latin typeface="Calibri" panose="020F0502020204030204" pitchFamily="34" charset="0"/>
                <a:cs typeface="Calibri" panose="020F0502020204030204" pitchFamily="34" charset="0"/>
              </a:rPr>
              <a:t>Varandey</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Amderma</a:t>
            </a:r>
            <a:r>
              <a:rPr lang="en-US" sz="1600" dirty="0">
                <a:latin typeface="Calibri" panose="020F0502020204030204" pitchFamily="34" charset="0"/>
                <a:cs typeface="Calibri" panose="020F0502020204030204" pitchFamily="34" charset="0"/>
              </a:rPr>
              <a:t>, Belyi, </a:t>
            </a:r>
            <a:r>
              <a:rPr lang="en-US" sz="1600" dirty="0" err="1">
                <a:latin typeface="Calibri" panose="020F0502020204030204" pitchFamily="34" charset="0"/>
                <a:cs typeface="Calibri" panose="020F0502020204030204" pitchFamily="34" charset="0"/>
              </a:rPr>
              <a:t>Dikson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Sterlegova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Cheluskin</a:t>
            </a:r>
            <a:r>
              <a:rPr lang="en-US" sz="1600" dirty="0">
                <a:latin typeface="Calibri" panose="020F0502020204030204" pitchFamily="34" charset="0"/>
                <a:cs typeface="Calibri" panose="020F0502020204030204" pitchFamily="34" charset="0"/>
              </a:rPr>
              <a:t>, Tiksi, </a:t>
            </a:r>
            <a:r>
              <a:rPr lang="en-US" sz="1600" dirty="0" err="1">
                <a:latin typeface="Calibri" panose="020F0502020204030204" pitchFamily="34" charset="0"/>
                <a:cs typeface="Calibri" panose="020F0502020204030204" pitchFamily="34" charset="0"/>
              </a:rPr>
              <a:t>Kotelnyi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Sannikova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Ayon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Valkarkay</a:t>
            </a:r>
            <a:r>
              <a:rPr lang="en-US" sz="1600" dirty="0">
                <a:latin typeface="Calibri" panose="020F0502020204030204" pitchFamily="34" charset="0"/>
                <a:cs typeface="Calibri" panose="020F0502020204030204" pitchFamily="34" charset="0"/>
              </a:rPr>
              <a:t>)</a:t>
            </a:r>
          </a:p>
        </p:txBody>
      </p:sp>
      <p:sp>
        <p:nvSpPr>
          <p:cNvPr id="8" name="Прямоугольник 7"/>
          <p:cNvSpPr/>
          <p:nvPr/>
        </p:nvSpPr>
        <p:spPr>
          <a:xfrm>
            <a:off x="126225" y="5720462"/>
            <a:ext cx="1237647" cy="276999"/>
          </a:xfrm>
          <a:prstGeom prst="rect">
            <a:avLst/>
          </a:prstGeom>
          <a:solidFill>
            <a:schemeClr val="bg1"/>
          </a:solidFill>
        </p:spPr>
        <p:txBody>
          <a:bodyPr wrap="none">
            <a:spAutoFit/>
          </a:bodyPr>
          <a:lstStyle/>
          <a:p>
            <a:r>
              <a:rPr lang="en-US" sz="1200" dirty="0">
                <a:latin typeface="Calibri" panose="020F0502020204030204" pitchFamily="34" charset="0"/>
                <a:cs typeface="Calibri" panose="020F0502020204030204" pitchFamily="34" charset="0"/>
              </a:rPr>
              <a:t>Ref [19</a:t>
            </a:r>
            <a:r>
              <a:rPr lang="ru-RU" sz="1200" dirty="0">
                <a:latin typeface="Calibri" panose="020F0502020204030204" pitchFamily="34" charset="0"/>
                <a:cs typeface="Calibri" panose="020F0502020204030204" pitchFamily="34" charset="0"/>
              </a:rPr>
              <a:t>91</a:t>
            </a:r>
            <a:r>
              <a:rPr lang="en-US" sz="1200" dirty="0">
                <a:latin typeface="Calibri" panose="020F0502020204030204" pitchFamily="34" charset="0"/>
                <a:cs typeface="Calibri" panose="020F0502020204030204" pitchFamily="34" charset="0"/>
              </a:rPr>
              <a:t>-20</a:t>
            </a:r>
            <a:r>
              <a:rPr lang="ru-RU" sz="1200" dirty="0">
                <a:latin typeface="Calibri" panose="020F0502020204030204" pitchFamily="34" charset="0"/>
                <a:cs typeface="Calibri" panose="020F0502020204030204" pitchFamily="34" charset="0"/>
              </a:rPr>
              <a:t>20</a:t>
            </a:r>
            <a:r>
              <a:rPr lang="en-US" sz="1200" dirty="0">
                <a:latin typeface="Calibri" panose="020F0502020204030204" pitchFamily="34" charset="0"/>
                <a:cs typeface="Calibri" panose="020F0502020204030204" pitchFamily="34" charset="0"/>
              </a:rPr>
              <a:t>] </a:t>
            </a:r>
            <a:endParaRPr lang="ru-RU" sz="1200" dirty="0">
              <a:latin typeface="Calibri" panose="020F0502020204030204" pitchFamily="34" charset="0"/>
              <a:cs typeface="Calibri" panose="020F0502020204030204" pitchFamily="34" charset="0"/>
            </a:endParaRPr>
          </a:p>
        </p:txBody>
      </p:sp>
      <p:sp>
        <p:nvSpPr>
          <p:cNvPr id="9" name="Прямоугольник 8"/>
          <p:cNvSpPr/>
          <p:nvPr/>
        </p:nvSpPr>
        <p:spPr>
          <a:xfrm>
            <a:off x="8182391" y="5828184"/>
            <a:ext cx="739305" cy="338554"/>
          </a:xfrm>
          <a:prstGeom prst="rect">
            <a:avLst/>
          </a:prstGeom>
          <a:solidFill>
            <a:schemeClr val="bg1"/>
          </a:solidFill>
        </p:spPr>
        <p:txBody>
          <a:bodyPr wrap="none">
            <a:spAutoFit/>
          </a:bodyPr>
          <a:lstStyle/>
          <a:p>
            <a:r>
              <a:rPr lang="en-US" sz="1600" dirty="0">
                <a:latin typeface="Calibri" panose="020F0502020204030204" pitchFamily="34" charset="0"/>
                <a:cs typeface="Calibri" panose="020F0502020204030204" pitchFamily="34" charset="0"/>
              </a:rPr>
              <a:t>[AARI]</a:t>
            </a:r>
            <a:endParaRPr lang="ru-RU" sz="1600" dirty="0">
              <a:latin typeface="Calibri" panose="020F0502020204030204" pitchFamily="34" charset="0"/>
              <a:cs typeface="Calibri" panose="020F0502020204030204" pitchFamily="34" charset="0"/>
            </a:endParaRPr>
          </a:p>
        </p:txBody>
      </p:sp>
      <p:sp>
        <p:nvSpPr>
          <p:cNvPr id="2" name="Прямоугольник 1"/>
          <p:cNvSpPr/>
          <p:nvPr/>
        </p:nvSpPr>
        <p:spPr>
          <a:xfrm>
            <a:off x="4909603" y="2498688"/>
            <a:ext cx="4032448" cy="2308324"/>
          </a:xfrm>
          <a:prstGeom prst="rect">
            <a:avLst/>
          </a:prstGeom>
          <a:ln w="25400">
            <a:solidFill>
              <a:srgbClr val="FF0000"/>
            </a:solidFill>
          </a:ln>
        </p:spPr>
        <p:txBody>
          <a:bodyPr wrap="square">
            <a:spAutoFit/>
          </a:bodyPr>
          <a:lstStyle/>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Observed maximum winter ice thicknesses significantly less than normal (for the last 30 years)  for Kara Sea (up to -50 cm, which is opposite to 2019) and slightly less than normal for Eastern Siberian Sea </a:t>
            </a:r>
          </a:p>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Slightly thicker ice observed in Laptev  Sea </a:t>
            </a:r>
          </a:p>
        </p:txBody>
      </p:sp>
      <p:pic>
        <p:nvPicPr>
          <p:cNvPr id="3" name="Picture 2">
            <a:extLst>
              <a:ext uri="{FF2B5EF4-FFF2-40B4-BE49-F238E27FC236}">
                <a16:creationId xmlns:a16="http://schemas.microsoft.com/office/drawing/2014/main" id="{E56E755F-C02E-42AD-891B-1507D8AEFB42}"/>
              </a:ext>
            </a:extLst>
          </p:cNvPr>
          <p:cNvPicPr>
            <a:picLocks noChangeAspect="1"/>
          </p:cNvPicPr>
          <p:nvPr/>
        </p:nvPicPr>
        <p:blipFill>
          <a:blip r:embed="rId2"/>
          <a:stretch>
            <a:fillRect/>
          </a:stretch>
        </p:blipFill>
        <p:spPr>
          <a:xfrm>
            <a:off x="142099" y="965046"/>
            <a:ext cx="4702893" cy="4464496"/>
          </a:xfrm>
          <a:prstGeom prst="rect">
            <a:avLst/>
          </a:prstGeom>
        </p:spPr>
      </p:pic>
    </p:spTree>
    <p:extLst>
      <p:ext uri="{BB962C8B-B14F-4D97-AF65-F5344CB8AC3E}">
        <p14:creationId xmlns:p14="http://schemas.microsoft.com/office/powerpoint/2010/main" val="3483118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825" y="188913"/>
            <a:ext cx="8713788" cy="575791"/>
          </a:xfrm>
        </p:spPr>
        <p:txBody>
          <a:bodyPr/>
          <a:lstStyle/>
          <a:p>
            <a:r>
              <a:rPr lang="en-US" dirty="0">
                <a:solidFill>
                  <a:schemeClr val="tx1"/>
                </a:solidFill>
                <a:latin typeface="Calibri" panose="020F0502020204030204" pitchFamily="34" charset="0"/>
                <a:cs typeface="Calibri" panose="020F0502020204030204" pitchFamily="34" charset="0"/>
              </a:rPr>
              <a:t>Content of review</a:t>
            </a:r>
            <a:endParaRPr lang="ru-RU" dirty="0">
              <a:solidFill>
                <a:schemeClr val="tx1"/>
              </a:solidFill>
              <a:latin typeface="Calibri" panose="020F0502020204030204" pitchFamily="34" charset="0"/>
              <a:cs typeface="Calibri" panose="020F0502020204030204" pitchFamily="34" charset="0"/>
            </a:endParaRPr>
          </a:p>
        </p:txBody>
      </p:sp>
      <p:sp>
        <p:nvSpPr>
          <p:cNvPr id="3" name="Объект 2"/>
          <p:cNvSpPr>
            <a:spLocks noGrp="1"/>
          </p:cNvSpPr>
          <p:nvPr>
            <p:ph idx="1"/>
          </p:nvPr>
        </p:nvSpPr>
        <p:spPr>
          <a:xfrm>
            <a:off x="215106" y="954510"/>
            <a:ext cx="8713788" cy="5334272"/>
          </a:xfrm>
        </p:spPr>
        <p:txBody>
          <a:bodyPr/>
          <a:lstStyle/>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Review for 2 periods: NDJ 2019/2020 and FMA 2020</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Atmosphere variables include:</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Atmospheric circulation (MSL) and geopotential height (gp50, gp500)</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Surface air temperature </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Precipitation</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Sea ice variables include:</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atmosphere and polar ocean precursors</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Ice extent and ice conditions analysis</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Sea ice thickness and volume reanalysis</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Polar Ocean</a:t>
            </a:r>
          </a:p>
          <a:p>
            <a:pPr lvl="1">
              <a:buClrTx/>
              <a:buFont typeface="Wingdings" panose="05000000000000000000" pitchFamily="2" charset="2"/>
              <a:buChar char="ü"/>
            </a:pPr>
            <a:r>
              <a:rPr lang="en-US" sz="2000" dirty="0">
                <a:latin typeface="Calibri" panose="020F0502020204030204" pitchFamily="34" charset="0"/>
                <a:cs typeface="Calibri" panose="020F0502020204030204" pitchFamily="34" charset="0"/>
              </a:rPr>
              <a:t>SST, waves and swell height (storminess)</a:t>
            </a:r>
          </a:p>
          <a:p>
            <a:pPr lvl="1">
              <a:buClrTx/>
              <a:buFont typeface="Wingdings" panose="05000000000000000000" pitchFamily="2" charset="2"/>
              <a:buChar char="ü"/>
            </a:pPr>
            <a:r>
              <a:rPr lang="en-US" sz="2000" dirty="0">
                <a:latin typeface="Calibri" panose="020F0502020204030204" pitchFamily="34" charset="0"/>
                <a:cs typeface="Calibri" panose="020F0502020204030204" pitchFamily="34" charset="0"/>
              </a:rPr>
              <a:t>pH (acidification/alkalization estimates)</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Solid precipitation (land snow)</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Briefs on current status (SAT, winds, </a:t>
            </a:r>
            <a:r>
              <a:rPr lang="en-US" sz="2000" dirty="0" err="1">
                <a:latin typeface="Calibri" panose="020F0502020204030204" pitchFamily="34" charset="0"/>
                <a:cs typeface="Calibri" panose="020F0502020204030204" pitchFamily="34" charset="0"/>
              </a:rPr>
              <a:t>Prec</a:t>
            </a:r>
            <a:r>
              <a:rPr lang="en-US" sz="2000" dirty="0">
                <a:latin typeface="Calibri" panose="020F0502020204030204" pitchFamily="34" charset="0"/>
                <a:cs typeface="Calibri" panose="020F0502020204030204" pitchFamily="34" charset="0"/>
              </a:rPr>
              <a:t>, sea ice, snow)</a:t>
            </a:r>
          </a:p>
        </p:txBody>
      </p:sp>
    </p:spTree>
    <p:extLst>
      <p:ext uri="{BB962C8B-B14F-4D97-AF65-F5344CB8AC3E}">
        <p14:creationId xmlns:p14="http://schemas.microsoft.com/office/powerpoint/2010/main" val="1876975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DCFD7B-9A06-42A9-83E5-F52D44DD1E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0598" y="366586"/>
            <a:ext cx="3879015" cy="3278438"/>
          </a:xfrm>
          <a:prstGeom prst="rect">
            <a:avLst/>
          </a:prstGeom>
        </p:spPr>
      </p:pic>
      <p:pic>
        <p:nvPicPr>
          <p:cNvPr id="11282"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711" y="486976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1"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2275" y="337866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0"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8688" y="339159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3379245"/>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8"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701" y="338721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7675" y="1877913"/>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51085" y="1877913"/>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7604" y="1877913"/>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483" y="1863596"/>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97410" y="416578"/>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9538" y="431873"/>
            <a:ext cx="1478776" cy="155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87624" y="445525"/>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6509" y="4874710"/>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9912" y="4869160"/>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Прямая со стрелкой 7"/>
          <p:cNvCxnSpPr>
            <a:cxnSpLocks/>
          </p:cNvCxnSpPr>
          <p:nvPr/>
        </p:nvCxnSpPr>
        <p:spPr>
          <a:xfrm flipV="1">
            <a:off x="6514735" y="1699427"/>
            <a:ext cx="135431" cy="4073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6330207" y="2016756"/>
            <a:ext cx="639919" cy="338554"/>
          </a:xfrm>
          <a:prstGeom prst="rect">
            <a:avLst/>
          </a:prstGeom>
        </p:spPr>
        <p:txBody>
          <a:bodyPr wrap="none">
            <a:spAutoFit/>
          </a:bodyPr>
          <a:lstStyle/>
          <a:p>
            <a:r>
              <a:rPr lang="en-US" sz="1600" dirty="0">
                <a:solidFill>
                  <a:schemeClr val="accent6">
                    <a:lumMod val="75000"/>
                  </a:schemeClr>
                </a:solidFill>
                <a:cs typeface="Arial" panose="020B0604020202020204" pitchFamily="34" charset="0"/>
              </a:rPr>
              <a:t>2020</a:t>
            </a:r>
            <a:endParaRPr lang="ru-RU" sz="1400" dirty="0">
              <a:cs typeface="Arial" panose="020B0604020202020204" pitchFamily="34" charset="0"/>
            </a:endParaRPr>
          </a:p>
        </p:txBody>
      </p:sp>
      <p:sp>
        <p:nvSpPr>
          <p:cNvPr id="34" name="Прямоугольник 33"/>
          <p:cNvSpPr/>
          <p:nvPr/>
        </p:nvSpPr>
        <p:spPr>
          <a:xfrm>
            <a:off x="2086223" y="1484784"/>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2019</a:t>
            </a:r>
            <a:endParaRPr lang="ru-RU" sz="1200" dirty="0">
              <a:cs typeface="Arial" panose="020B0604020202020204" pitchFamily="34" charset="0"/>
            </a:endParaRPr>
          </a:p>
        </p:txBody>
      </p:sp>
      <p:sp>
        <p:nvSpPr>
          <p:cNvPr id="35" name="Прямоугольник 34"/>
          <p:cNvSpPr/>
          <p:nvPr/>
        </p:nvSpPr>
        <p:spPr>
          <a:xfrm>
            <a:off x="3380833" y="1484784"/>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2018</a:t>
            </a:r>
            <a:endParaRPr lang="ru-RU" sz="1200" dirty="0">
              <a:cs typeface="Arial" panose="020B0604020202020204" pitchFamily="34" charset="0"/>
            </a:endParaRPr>
          </a:p>
        </p:txBody>
      </p:sp>
      <p:sp>
        <p:nvSpPr>
          <p:cNvPr id="36" name="Прямоугольник 35"/>
          <p:cNvSpPr/>
          <p:nvPr/>
        </p:nvSpPr>
        <p:spPr>
          <a:xfrm>
            <a:off x="4590107" y="1491576"/>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2017</a:t>
            </a:r>
            <a:endParaRPr lang="ru-RU" sz="1200" dirty="0">
              <a:cs typeface="Arial" panose="020B0604020202020204" pitchFamily="34" charset="0"/>
            </a:endParaRPr>
          </a:p>
        </p:txBody>
      </p:sp>
      <p:sp>
        <p:nvSpPr>
          <p:cNvPr id="37" name="Прямоугольник 36"/>
          <p:cNvSpPr/>
          <p:nvPr/>
        </p:nvSpPr>
        <p:spPr>
          <a:xfrm>
            <a:off x="851511" y="2899879"/>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2016</a:t>
            </a:r>
            <a:endParaRPr lang="ru-RU" sz="1200" dirty="0">
              <a:cs typeface="Arial" panose="020B0604020202020204" pitchFamily="34" charset="0"/>
            </a:endParaRPr>
          </a:p>
        </p:txBody>
      </p:sp>
      <p:sp>
        <p:nvSpPr>
          <p:cNvPr id="38" name="Прямоугольник 37"/>
          <p:cNvSpPr/>
          <p:nvPr/>
        </p:nvSpPr>
        <p:spPr>
          <a:xfrm>
            <a:off x="2030845" y="2923997"/>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2015</a:t>
            </a:r>
            <a:endParaRPr lang="ru-RU" sz="1200" dirty="0">
              <a:cs typeface="Arial" panose="020B0604020202020204" pitchFamily="34" charset="0"/>
            </a:endParaRPr>
          </a:p>
        </p:txBody>
      </p:sp>
      <p:sp>
        <p:nvSpPr>
          <p:cNvPr id="39" name="Прямоугольник 38"/>
          <p:cNvSpPr/>
          <p:nvPr/>
        </p:nvSpPr>
        <p:spPr>
          <a:xfrm>
            <a:off x="3350358" y="2954014"/>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2014</a:t>
            </a:r>
            <a:endParaRPr lang="ru-RU" sz="1200" dirty="0">
              <a:cs typeface="Arial" panose="020B0604020202020204" pitchFamily="34" charset="0"/>
            </a:endParaRPr>
          </a:p>
        </p:txBody>
      </p:sp>
      <p:sp>
        <p:nvSpPr>
          <p:cNvPr id="40" name="Прямоугольник 39"/>
          <p:cNvSpPr/>
          <p:nvPr/>
        </p:nvSpPr>
        <p:spPr>
          <a:xfrm>
            <a:off x="4588889" y="2954014"/>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2013</a:t>
            </a:r>
            <a:endParaRPr lang="ru-RU" sz="1200" dirty="0">
              <a:cs typeface="Arial" panose="020B0604020202020204" pitchFamily="34" charset="0"/>
            </a:endParaRPr>
          </a:p>
        </p:txBody>
      </p:sp>
      <p:sp>
        <p:nvSpPr>
          <p:cNvPr id="41" name="Прямоугольник 40"/>
          <p:cNvSpPr/>
          <p:nvPr/>
        </p:nvSpPr>
        <p:spPr>
          <a:xfrm>
            <a:off x="827963" y="4406099"/>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2012</a:t>
            </a:r>
            <a:endParaRPr lang="ru-RU" sz="1200" dirty="0">
              <a:cs typeface="Arial" panose="020B0604020202020204" pitchFamily="34" charset="0"/>
            </a:endParaRPr>
          </a:p>
        </p:txBody>
      </p:sp>
      <p:sp>
        <p:nvSpPr>
          <p:cNvPr id="42" name="Прямоугольник 41"/>
          <p:cNvSpPr/>
          <p:nvPr/>
        </p:nvSpPr>
        <p:spPr>
          <a:xfrm>
            <a:off x="1988672" y="4407290"/>
            <a:ext cx="424022"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2011</a:t>
            </a:r>
            <a:endParaRPr lang="ru-RU" sz="1200" dirty="0">
              <a:cs typeface="Arial" panose="020B0604020202020204" pitchFamily="34" charset="0"/>
            </a:endParaRPr>
          </a:p>
        </p:txBody>
      </p:sp>
      <p:sp>
        <p:nvSpPr>
          <p:cNvPr id="43" name="Прямоугольник 42"/>
          <p:cNvSpPr/>
          <p:nvPr/>
        </p:nvSpPr>
        <p:spPr>
          <a:xfrm>
            <a:off x="3309161" y="4400818"/>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2010</a:t>
            </a:r>
            <a:endParaRPr lang="ru-RU" sz="1200" dirty="0">
              <a:cs typeface="Arial" panose="020B0604020202020204" pitchFamily="34" charset="0"/>
            </a:endParaRPr>
          </a:p>
        </p:txBody>
      </p:sp>
      <p:sp>
        <p:nvSpPr>
          <p:cNvPr id="44" name="Прямоугольник 43"/>
          <p:cNvSpPr/>
          <p:nvPr/>
        </p:nvSpPr>
        <p:spPr>
          <a:xfrm>
            <a:off x="4547692" y="4407290"/>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2009</a:t>
            </a:r>
            <a:endParaRPr lang="ru-RU" sz="1200" dirty="0">
              <a:cs typeface="Arial" panose="020B0604020202020204" pitchFamily="34" charset="0"/>
            </a:endParaRPr>
          </a:p>
        </p:txBody>
      </p:sp>
      <p:sp>
        <p:nvSpPr>
          <p:cNvPr id="45" name="Прямоугольник 44"/>
          <p:cNvSpPr/>
          <p:nvPr/>
        </p:nvSpPr>
        <p:spPr>
          <a:xfrm>
            <a:off x="650822" y="5907543"/>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2008</a:t>
            </a:r>
            <a:endParaRPr lang="ru-RU" sz="1200" dirty="0">
              <a:cs typeface="Arial" panose="020B0604020202020204" pitchFamily="34" charset="0"/>
            </a:endParaRPr>
          </a:p>
        </p:txBody>
      </p:sp>
      <p:sp>
        <p:nvSpPr>
          <p:cNvPr id="47" name="Прямоугольник 46"/>
          <p:cNvSpPr/>
          <p:nvPr/>
        </p:nvSpPr>
        <p:spPr>
          <a:xfrm>
            <a:off x="3203848" y="5919190"/>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2006</a:t>
            </a:r>
            <a:endParaRPr lang="ru-RU" sz="1200" dirty="0">
              <a:cs typeface="Arial" panose="020B0604020202020204" pitchFamily="34" charset="0"/>
            </a:endParaRPr>
          </a:p>
        </p:txBody>
      </p:sp>
      <p:sp>
        <p:nvSpPr>
          <p:cNvPr id="48" name="Прямоугольник 47"/>
          <p:cNvSpPr/>
          <p:nvPr/>
        </p:nvSpPr>
        <p:spPr>
          <a:xfrm>
            <a:off x="4716016" y="5919190"/>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2004</a:t>
            </a:r>
            <a:endParaRPr lang="ru-RU" sz="1200" dirty="0">
              <a:cs typeface="Arial" panose="020B0604020202020204" pitchFamily="34" charset="0"/>
            </a:endParaRPr>
          </a:p>
        </p:txBody>
      </p:sp>
      <p:sp>
        <p:nvSpPr>
          <p:cNvPr id="7" name="Прямоугольник 6"/>
          <p:cNvSpPr/>
          <p:nvPr/>
        </p:nvSpPr>
        <p:spPr>
          <a:xfrm>
            <a:off x="5436096" y="3735030"/>
            <a:ext cx="3528175" cy="2585323"/>
          </a:xfrm>
          <a:prstGeom prst="rect">
            <a:avLst/>
          </a:prstGeom>
          <a:solidFill>
            <a:schemeClr val="bg1"/>
          </a:solidFill>
          <a:ln w="25400">
            <a:solidFill>
              <a:schemeClr val="tx1"/>
            </a:solidFill>
          </a:ln>
        </p:spPr>
        <p:txBody>
          <a:bodyPr wrap="square">
            <a:spAutoFit/>
          </a:bodyPr>
          <a:lstStyle/>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Models show Arctic ice volume in 2020 the lowest from Oct 2019 for 2004-2020 with 2</a:t>
            </a:r>
            <a:r>
              <a:rPr lang="en-US" sz="1800" baseline="30000" dirty="0">
                <a:latin typeface="Calibri" panose="020F0502020204030204" pitchFamily="34" charset="0"/>
                <a:cs typeface="Calibri" panose="020F0502020204030204" pitchFamily="34" charset="0"/>
              </a:rPr>
              <a:t>nd</a:t>
            </a:r>
            <a:r>
              <a:rPr lang="en-US" sz="1800" dirty="0">
                <a:latin typeface="Calibri" panose="020F0502020204030204" pitchFamily="34" charset="0"/>
                <a:cs typeface="Calibri" panose="020F0502020204030204" pitchFamily="34" charset="0"/>
              </a:rPr>
              <a:t> in row in 2016</a:t>
            </a:r>
          </a:p>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The present ice extent slightly higher then in 2016 means sea ice thicknesses in winter / spring 2019/2020 are in general lower then in 2019</a:t>
            </a:r>
            <a:endParaRPr lang="ru-RU" sz="1600" dirty="0">
              <a:latin typeface="Calibri" panose="020F0502020204030204" pitchFamily="34" charset="0"/>
              <a:cs typeface="Calibri" panose="020F0502020204030204" pitchFamily="34" charset="0"/>
            </a:endParaRPr>
          </a:p>
        </p:txBody>
      </p:sp>
      <p:sp>
        <p:nvSpPr>
          <p:cNvPr id="11" name="Прямоугольник 10"/>
          <p:cNvSpPr/>
          <p:nvPr/>
        </p:nvSpPr>
        <p:spPr>
          <a:xfrm>
            <a:off x="179512" y="6381328"/>
            <a:ext cx="3762735" cy="400110"/>
          </a:xfrm>
          <a:prstGeom prst="rect">
            <a:avLst/>
          </a:prstGeom>
          <a:ln w="25400">
            <a:solidFill>
              <a:schemeClr val="accent2"/>
            </a:solidFill>
          </a:ln>
        </p:spPr>
        <p:txBody>
          <a:bodyPr wrap="square">
            <a:spAutoFit/>
          </a:bodyPr>
          <a:lstStyle/>
          <a:p>
            <a:r>
              <a:rPr lang="en-US" sz="1000" b="0" dirty="0">
                <a:cs typeface="Arial" panose="020B0604020202020204" pitchFamily="34" charset="0"/>
              </a:rPr>
              <a:t>DMI North Atlantic - Arctic Ocean model HYCOM-CICE - http://ocean.dmi.dk/models/hycom.uk.php</a:t>
            </a:r>
            <a:endParaRPr lang="ru-RU" sz="1000" b="0" dirty="0">
              <a:solidFill>
                <a:schemeClr val="accent6">
                  <a:lumMod val="75000"/>
                </a:schemeClr>
              </a:solidFill>
              <a:cs typeface="Arial" panose="020B0604020202020204" pitchFamily="34" charset="0"/>
            </a:endParaRPr>
          </a:p>
        </p:txBody>
      </p:sp>
      <p:sp>
        <p:nvSpPr>
          <p:cNvPr id="18" name="Прямоугольник 17"/>
          <p:cNvSpPr/>
          <p:nvPr/>
        </p:nvSpPr>
        <p:spPr>
          <a:xfrm>
            <a:off x="5700109" y="686652"/>
            <a:ext cx="1464179" cy="253916"/>
          </a:xfrm>
          <a:prstGeom prst="rect">
            <a:avLst/>
          </a:prstGeom>
          <a:solidFill>
            <a:schemeClr val="bg1"/>
          </a:solidFill>
        </p:spPr>
        <p:txBody>
          <a:bodyPr wrap="square">
            <a:spAutoFit/>
          </a:bodyPr>
          <a:lstStyle/>
          <a:p>
            <a:r>
              <a:rPr lang="en-US" sz="1000" dirty="0">
                <a:cs typeface="Arial" panose="020B0604020202020204" pitchFamily="34" charset="0"/>
              </a:rPr>
              <a:t>[Madsen et al, 2015]</a:t>
            </a:r>
            <a:endParaRPr lang="ru-RU" sz="1000" dirty="0">
              <a:cs typeface="Arial" panose="020B0604020202020204" pitchFamily="34" charset="0"/>
            </a:endParaRPr>
          </a:p>
        </p:txBody>
      </p:sp>
      <p:sp>
        <p:nvSpPr>
          <p:cNvPr id="50" name="Заголовок 1"/>
          <p:cNvSpPr txBox="1">
            <a:spLocks/>
          </p:cNvSpPr>
          <p:nvPr/>
        </p:nvSpPr>
        <p:spPr bwMode="auto">
          <a:xfrm>
            <a:off x="-46484" y="44624"/>
            <a:ext cx="9036496"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000" kern="0" dirty="0">
                <a:solidFill>
                  <a:schemeClr val="tx1"/>
                </a:solidFill>
                <a:latin typeface="Calibri" panose="020F0502020204030204" pitchFamily="34" charset="0"/>
                <a:cs typeface="Calibri" panose="020F0502020204030204" pitchFamily="34" charset="0"/>
              </a:rPr>
              <a:t>Sea ice thickness for 15 Mar 2004…2020 and ice volume</a:t>
            </a:r>
            <a:endParaRPr lang="ru-RU" sz="2000" kern="0" dirty="0">
              <a:solidFill>
                <a:schemeClr val="tx1"/>
              </a:solidFill>
              <a:latin typeface="Calibri" panose="020F0502020204030204" pitchFamily="34" charset="0"/>
              <a:cs typeface="Calibri" panose="020F0502020204030204" pitchFamily="34" charset="0"/>
            </a:endParaRPr>
          </a:p>
        </p:txBody>
      </p:sp>
      <p:pic>
        <p:nvPicPr>
          <p:cNvPr id="11270"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59830" y="4898089"/>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Прямоугольник 52"/>
          <p:cNvSpPr/>
          <p:nvPr/>
        </p:nvSpPr>
        <p:spPr>
          <a:xfrm>
            <a:off x="2058615" y="5916851"/>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2007</a:t>
            </a:r>
            <a:endParaRPr lang="ru-RU" sz="1200" dirty="0">
              <a:cs typeface="Arial" panose="020B0604020202020204" pitchFamily="34" charset="0"/>
            </a:endParaRPr>
          </a:p>
        </p:txBody>
      </p:sp>
      <p:pic>
        <p:nvPicPr>
          <p:cNvPr id="2" name="Picture 1">
            <a:extLst>
              <a:ext uri="{FF2B5EF4-FFF2-40B4-BE49-F238E27FC236}">
                <a16:creationId xmlns:a16="http://schemas.microsoft.com/office/drawing/2014/main" id="{E3B36619-6300-4FD3-8245-4601038546EB}"/>
              </a:ext>
            </a:extLst>
          </p:cNvPr>
          <p:cNvPicPr>
            <a:picLocks noChangeAspect="1"/>
          </p:cNvPicPr>
          <p:nvPr/>
        </p:nvPicPr>
        <p:blipFill>
          <a:blip r:embed="rId18"/>
          <a:stretch>
            <a:fillRect/>
          </a:stretch>
        </p:blipFill>
        <p:spPr>
          <a:xfrm>
            <a:off x="-109083" y="442431"/>
            <a:ext cx="1478588" cy="1526594"/>
          </a:xfrm>
          <a:prstGeom prst="rect">
            <a:avLst/>
          </a:prstGeom>
        </p:spPr>
      </p:pic>
      <p:sp>
        <p:nvSpPr>
          <p:cNvPr id="49" name="Прямоугольник 33">
            <a:extLst>
              <a:ext uri="{FF2B5EF4-FFF2-40B4-BE49-F238E27FC236}">
                <a16:creationId xmlns:a16="http://schemas.microsoft.com/office/drawing/2014/main" id="{76AB1938-0B18-4647-84A3-8874162B38F4}"/>
              </a:ext>
            </a:extLst>
          </p:cNvPr>
          <p:cNvSpPr/>
          <p:nvPr/>
        </p:nvSpPr>
        <p:spPr>
          <a:xfrm>
            <a:off x="827963" y="1483983"/>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2020</a:t>
            </a:r>
            <a:endParaRPr lang="ru-RU" sz="1200" dirty="0">
              <a:cs typeface="Arial" panose="020B0604020202020204" pitchFamily="34" charset="0"/>
            </a:endParaRPr>
          </a:p>
        </p:txBody>
      </p:sp>
      <p:sp>
        <p:nvSpPr>
          <p:cNvPr id="46" name="Прямоугольник 45">
            <a:extLst>
              <a:ext uri="{FF2B5EF4-FFF2-40B4-BE49-F238E27FC236}">
                <a16:creationId xmlns:a16="http://schemas.microsoft.com/office/drawing/2014/main" id="{773B0786-41F5-479F-AE18-FF3B98EC3F97}"/>
              </a:ext>
            </a:extLst>
          </p:cNvPr>
          <p:cNvSpPr/>
          <p:nvPr/>
        </p:nvSpPr>
        <p:spPr>
          <a:xfrm>
            <a:off x="7812360" y="6442884"/>
            <a:ext cx="683200" cy="338554"/>
          </a:xfrm>
          <a:prstGeom prst="rect">
            <a:avLst/>
          </a:prstGeom>
          <a:solidFill>
            <a:schemeClr val="bg1"/>
          </a:solidFill>
        </p:spPr>
        <p:txBody>
          <a:bodyPr wrap="none">
            <a:spAutoFit/>
          </a:bodyPr>
          <a:lstStyle/>
          <a:p>
            <a:r>
              <a:rPr lang="en-US" sz="1600" dirty="0">
                <a:latin typeface="Calibri" panose="020F0502020204030204" pitchFamily="34" charset="0"/>
                <a:cs typeface="Calibri" panose="020F0502020204030204" pitchFamily="34" charset="0"/>
              </a:rPr>
              <a:t>[DMI]</a:t>
            </a:r>
            <a:endParaRPr lang="ru-RU"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699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21</a:t>
            </a:fld>
            <a:endParaRPr lang="en-CA" altLang="en-US"/>
          </a:p>
        </p:txBody>
      </p:sp>
      <p:sp>
        <p:nvSpPr>
          <p:cNvPr id="5" name="Прямоугольник 4"/>
          <p:cNvSpPr/>
          <p:nvPr/>
        </p:nvSpPr>
        <p:spPr>
          <a:xfrm>
            <a:off x="899592" y="1400577"/>
            <a:ext cx="7848872" cy="2616101"/>
          </a:xfrm>
          <a:prstGeom prst="rect">
            <a:avLst/>
          </a:prstGeom>
        </p:spPr>
        <p:txBody>
          <a:bodyPr wrap="square">
            <a:spAutoFit/>
          </a:bodyPr>
          <a:lstStyle/>
          <a:p>
            <a:r>
              <a:rPr lang="en-US" sz="3600" dirty="0">
                <a:latin typeface="Calibri" panose="020F0502020204030204" pitchFamily="34" charset="0"/>
                <a:cs typeface="Calibri" panose="020F0502020204030204" pitchFamily="34" charset="0"/>
              </a:rPr>
              <a:t>Polar Ocean: </a:t>
            </a:r>
          </a:p>
          <a:p>
            <a:pPr marL="914400" lvl="1" indent="-457200">
              <a:buFont typeface="Wingdings" panose="05000000000000000000" pitchFamily="2" charset="2"/>
              <a:buChar char="ü"/>
            </a:pPr>
            <a:r>
              <a:rPr lang="en-US" sz="3200" b="0" dirty="0">
                <a:latin typeface="Calibri" panose="020F0502020204030204" pitchFamily="34" charset="0"/>
                <a:cs typeface="Calibri" panose="020F0502020204030204" pitchFamily="34" charset="0"/>
              </a:rPr>
              <a:t>Sea surface temperature</a:t>
            </a:r>
          </a:p>
          <a:p>
            <a:pPr marL="914400" lvl="1" indent="-457200">
              <a:buFont typeface="Wingdings" panose="05000000000000000000" pitchFamily="2" charset="2"/>
              <a:buChar char="ü"/>
            </a:pPr>
            <a:r>
              <a:rPr lang="en-US" sz="3200" b="0" dirty="0">
                <a:latin typeface="Calibri" panose="020F0502020204030204" pitchFamily="34" charset="0"/>
                <a:cs typeface="Calibri" panose="020F0502020204030204" pitchFamily="34" charset="0"/>
              </a:rPr>
              <a:t>pH and acidification or alkalization of the Arctic ?</a:t>
            </a:r>
          </a:p>
          <a:p>
            <a:pPr marL="914400" lvl="1" indent="-457200">
              <a:buFont typeface="Wingdings" panose="05000000000000000000" pitchFamily="2" charset="2"/>
              <a:buChar char="ü"/>
            </a:pPr>
            <a:r>
              <a:rPr lang="en-US" sz="3200" b="0" dirty="0">
                <a:latin typeface="Calibri" panose="020F0502020204030204" pitchFamily="34" charset="0"/>
                <a:cs typeface="Calibri" panose="020F0502020204030204" pitchFamily="34" charset="0"/>
              </a:rPr>
              <a:t>Storms - Wave and swell height</a:t>
            </a:r>
          </a:p>
        </p:txBody>
      </p:sp>
    </p:spTree>
    <p:extLst>
      <p:ext uri="{BB962C8B-B14F-4D97-AF65-F5344CB8AC3E}">
        <p14:creationId xmlns:p14="http://schemas.microsoft.com/office/powerpoint/2010/main" val="2424693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79176-AB5B-40BC-A1F7-13200D16560A}"/>
              </a:ext>
            </a:extLst>
          </p:cNvPr>
          <p:cNvPicPr>
            <a:picLocks noChangeAspect="1"/>
          </p:cNvPicPr>
          <p:nvPr/>
        </p:nvPicPr>
        <p:blipFill>
          <a:blip r:embed="rId2"/>
          <a:stretch>
            <a:fillRect/>
          </a:stretch>
        </p:blipFill>
        <p:spPr>
          <a:xfrm>
            <a:off x="286583" y="4293096"/>
            <a:ext cx="2197185" cy="2229616"/>
          </a:xfrm>
          <a:prstGeom prst="rect">
            <a:avLst/>
          </a:prstGeom>
        </p:spPr>
      </p:pic>
      <p:sp>
        <p:nvSpPr>
          <p:cNvPr id="2" name="Заголовок 1"/>
          <p:cNvSpPr>
            <a:spLocks noGrp="1"/>
          </p:cNvSpPr>
          <p:nvPr>
            <p:ph type="title"/>
          </p:nvPr>
        </p:nvSpPr>
        <p:spPr>
          <a:xfrm>
            <a:off x="431540" y="57110"/>
            <a:ext cx="8280920" cy="432048"/>
          </a:xfrm>
        </p:spPr>
        <p:txBody>
          <a:bodyPr/>
          <a:lstStyle/>
          <a:p>
            <a:pPr algn="ctr"/>
            <a:r>
              <a:rPr lang="en-US" sz="2000" dirty="0">
                <a:solidFill>
                  <a:schemeClr val="tx1"/>
                </a:solidFill>
              </a:rPr>
              <a:t>Waves and </a:t>
            </a:r>
            <a:r>
              <a:rPr lang="en-US" sz="2000" dirty="0" err="1">
                <a:solidFill>
                  <a:schemeClr val="tx1"/>
                </a:solidFill>
              </a:rPr>
              <a:t>ph</a:t>
            </a:r>
            <a:r>
              <a:rPr lang="en-US" sz="2000" dirty="0">
                <a:solidFill>
                  <a:schemeClr val="tx1"/>
                </a:solidFill>
              </a:rPr>
              <a:t> in the Arctic Ocean - NDJ 2019-2020, FMA 2020</a:t>
            </a:r>
            <a:endParaRPr lang="ru-RU" sz="2000" dirty="0">
              <a:solidFill>
                <a:schemeClr val="tx1"/>
              </a:solidFill>
            </a:endParaRPr>
          </a:p>
        </p:txBody>
      </p:sp>
      <p:sp>
        <p:nvSpPr>
          <p:cNvPr id="4" name="TextBox 3"/>
          <p:cNvSpPr txBox="1"/>
          <p:nvPr/>
        </p:nvSpPr>
        <p:spPr>
          <a:xfrm>
            <a:off x="5768632" y="646147"/>
            <a:ext cx="3087952" cy="5262979"/>
          </a:xfrm>
          <a:prstGeom prst="rect">
            <a:avLst/>
          </a:prstGeom>
          <a:noFill/>
          <a:ln w="25400">
            <a:solidFill>
              <a:srgbClr val="FF0000"/>
            </a:solidFill>
          </a:ln>
        </p:spPr>
        <p:txBody>
          <a:bodyPr wrap="square" rtlCol="0">
            <a:spAutoFit/>
          </a:bodyPr>
          <a:lstStyle/>
          <a:p>
            <a:pPr marL="285750" indent="-285750" algn="just">
              <a:buClr>
                <a:srgbClr val="FF0000"/>
              </a:buClr>
              <a:buFont typeface="Wingdings" panose="05000000000000000000" pitchFamily="2" charset="2"/>
              <a:buChar char="v"/>
            </a:pPr>
            <a:r>
              <a:rPr lang="en-US" sz="1600" dirty="0"/>
              <a:t>Boundary seas of the Arctic Ocean were in general warmer and stormy during winter-spring 2019-2020 with exceptions Svalbard and N Greenland (colder, calmer), Sea of Okhotsk (colder)</a:t>
            </a:r>
          </a:p>
          <a:p>
            <a:pPr marL="285750" indent="-285750" algn="just">
              <a:buClr>
                <a:srgbClr val="FF0000"/>
              </a:buClr>
              <a:buFont typeface="Wingdings" panose="05000000000000000000" pitchFamily="2" charset="2"/>
              <a:buChar char="v"/>
            </a:pPr>
            <a:r>
              <a:rPr lang="en-US" sz="1600" dirty="0"/>
              <a:t>Numerical models show both positive (Arctic Basin, Chukchi Sea) and negative pH (Barents, Kara Sea, Canadian Arctic)  anomalies to the last 20 years, that allows occurrence of both alkalization and acidification processes in the Arctic (no effect to wildlife? </a:t>
            </a:r>
            <a:endParaRPr lang="ru-RU" sz="1600" dirty="0"/>
          </a:p>
        </p:txBody>
      </p:sp>
      <p:sp>
        <p:nvSpPr>
          <p:cNvPr id="16" name="TextBox 15">
            <a:extLst>
              <a:ext uri="{FF2B5EF4-FFF2-40B4-BE49-F238E27FC236}">
                <a16:creationId xmlns:a16="http://schemas.microsoft.com/office/drawing/2014/main" id="{0B7572EB-FF0C-4397-9850-6DAEB9BB8BD9}"/>
              </a:ext>
            </a:extLst>
          </p:cNvPr>
          <p:cNvSpPr txBox="1"/>
          <p:nvPr/>
        </p:nvSpPr>
        <p:spPr>
          <a:xfrm>
            <a:off x="-18750" y="6551766"/>
            <a:ext cx="2502518" cy="261610"/>
          </a:xfrm>
          <a:prstGeom prst="rect">
            <a:avLst/>
          </a:prstGeom>
          <a:solidFill>
            <a:schemeClr val="bg1"/>
          </a:solidFill>
        </p:spPr>
        <p:txBody>
          <a:bodyPr wrap="square" rtlCol="0">
            <a:spAutoFit/>
          </a:bodyPr>
          <a:lstStyle/>
          <a:p>
            <a:pPr algn="ctr"/>
            <a:r>
              <a:rPr lang="en-CA" sz="1100" dirty="0"/>
              <a:t>pH anomaly 2m SON 2000-2019</a:t>
            </a:r>
            <a:endParaRPr lang="en-US" sz="1100" dirty="0"/>
          </a:p>
        </p:txBody>
      </p:sp>
      <p:pic>
        <p:nvPicPr>
          <p:cNvPr id="5" name="Picture 4">
            <a:extLst>
              <a:ext uri="{FF2B5EF4-FFF2-40B4-BE49-F238E27FC236}">
                <a16:creationId xmlns:a16="http://schemas.microsoft.com/office/drawing/2014/main" id="{D5A7A354-8766-4A09-81A8-FBBF2B7ACCAD}"/>
              </a:ext>
            </a:extLst>
          </p:cNvPr>
          <p:cNvPicPr>
            <a:picLocks noChangeAspect="1"/>
          </p:cNvPicPr>
          <p:nvPr/>
        </p:nvPicPr>
        <p:blipFill>
          <a:blip r:embed="rId3"/>
          <a:stretch>
            <a:fillRect/>
          </a:stretch>
        </p:blipFill>
        <p:spPr>
          <a:xfrm>
            <a:off x="2915816" y="4365104"/>
            <a:ext cx="2197185" cy="2229616"/>
          </a:xfrm>
          <a:prstGeom prst="rect">
            <a:avLst/>
          </a:prstGeom>
        </p:spPr>
      </p:pic>
      <p:sp>
        <p:nvSpPr>
          <p:cNvPr id="17" name="TextBox 16">
            <a:extLst>
              <a:ext uri="{FF2B5EF4-FFF2-40B4-BE49-F238E27FC236}">
                <a16:creationId xmlns:a16="http://schemas.microsoft.com/office/drawing/2014/main" id="{94F0935C-F9FA-409D-B4D3-D5ACF8BEACCF}"/>
              </a:ext>
            </a:extLst>
          </p:cNvPr>
          <p:cNvSpPr txBox="1"/>
          <p:nvPr/>
        </p:nvSpPr>
        <p:spPr>
          <a:xfrm>
            <a:off x="2573538" y="6525344"/>
            <a:ext cx="2502518" cy="261610"/>
          </a:xfrm>
          <a:prstGeom prst="rect">
            <a:avLst/>
          </a:prstGeom>
          <a:solidFill>
            <a:schemeClr val="bg1"/>
          </a:solidFill>
        </p:spPr>
        <p:txBody>
          <a:bodyPr wrap="square" rtlCol="0">
            <a:spAutoFit/>
          </a:bodyPr>
          <a:lstStyle/>
          <a:p>
            <a:pPr algn="ctr"/>
            <a:r>
              <a:rPr lang="en-CA" sz="1100" dirty="0"/>
              <a:t>pH anomaly 2m DJF 2000-2019</a:t>
            </a:r>
            <a:endParaRPr lang="en-US" sz="1100" dirty="0"/>
          </a:p>
        </p:txBody>
      </p:sp>
      <p:pic>
        <p:nvPicPr>
          <p:cNvPr id="25" name="Picture 24">
            <a:extLst>
              <a:ext uri="{FF2B5EF4-FFF2-40B4-BE49-F238E27FC236}">
                <a16:creationId xmlns:a16="http://schemas.microsoft.com/office/drawing/2014/main" id="{44D0CD14-71FE-4F1F-BA94-3267E2A0FD61}"/>
              </a:ext>
            </a:extLst>
          </p:cNvPr>
          <p:cNvPicPr>
            <a:picLocks noChangeAspect="1"/>
          </p:cNvPicPr>
          <p:nvPr/>
        </p:nvPicPr>
        <p:blipFill>
          <a:blip r:embed="rId4"/>
          <a:stretch>
            <a:fillRect/>
          </a:stretch>
        </p:blipFill>
        <p:spPr>
          <a:xfrm>
            <a:off x="2879023" y="447387"/>
            <a:ext cx="2286004" cy="2018999"/>
          </a:xfrm>
          <a:prstGeom prst="rect">
            <a:avLst/>
          </a:prstGeom>
        </p:spPr>
      </p:pic>
      <p:pic>
        <p:nvPicPr>
          <p:cNvPr id="26" name="Picture 25">
            <a:extLst>
              <a:ext uri="{FF2B5EF4-FFF2-40B4-BE49-F238E27FC236}">
                <a16:creationId xmlns:a16="http://schemas.microsoft.com/office/drawing/2014/main" id="{A0E1DD61-5CD1-4B9C-8B7C-F548DF8AA2CA}"/>
              </a:ext>
            </a:extLst>
          </p:cNvPr>
          <p:cNvPicPr>
            <a:picLocks noChangeAspect="1"/>
          </p:cNvPicPr>
          <p:nvPr/>
        </p:nvPicPr>
        <p:blipFill>
          <a:blip r:embed="rId5"/>
          <a:stretch>
            <a:fillRect/>
          </a:stretch>
        </p:blipFill>
        <p:spPr>
          <a:xfrm>
            <a:off x="287534" y="406011"/>
            <a:ext cx="2286004" cy="2018999"/>
          </a:xfrm>
          <a:prstGeom prst="rect">
            <a:avLst/>
          </a:prstGeom>
        </p:spPr>
      </p:pic>
      <p:pic>
        <p:nvPicPr>
          <p:cNvPr id="29" name="Picture 28">
            <a:extLst>
              <a:ext uri="{FF2B5EF4-FFF2-40B4-BE49-F238E27FC236}">
                <a16:creationId xmlns:a16="http://schemas.microsoft.com/office/drawing/2014/main" id="{4F0968BA-B8C7-435A-84CA-071F3EE350D0}"/>
              </a:ext>
            </a:extLst>
          </p:cNvPr>
          <p:cNvPicPr>
            <a:picLocks noChangeAspect="1"/>
          </p:cNvPicPr>
          <p:nvPr/>
        </p:nvPicPr>
        <p:blipFill>
          <a:blip r:embed="rId6"/>
          <a:stretch>
            <a:fillRect/>
          </a:stretch>
        </p:blipFill>
        <p:spPr>
          <a:xfrm>
            <a:off x="2843667" y="2348880"/>
            <a:ext cx="2286004" cy="2018999"/>
          </a:xfrm>
          <a:prstGeom prst="rect">
            <a:avLst/>
          </a:prstGeom>
        </p:spPr>
      </p:pic>
      <p:pic>
        <p:nvPicPr>
          <p:cNvPr id="30" name="Picture 29">
            <a:extLst>
              <a:ext uri="{FF2B5EF4-FFF2-40B4-BE49-F238E27FC236}">
                <a16:creationId xmlns:a16="http://schemas.microsoft.com/office/drawing/2014/main" id="{CD22BBBE-204F-4D1A-A369-CB715BC1EE14}"/>
              </a:ext>
            </a:extLst>
          </p:cNvPr>
          <p:cNvPicPr>
            <a:picLocks noChangeAspect="1"/>
          </p:cNvPicPr>
          <p:nvPr/>
        </p:nvPicPr>
        <p:blipFill>
          <a:blip r:embed="rId7"/>
          <a:stretch>
            <a:fillRect/>
          </a:stretch>
        </p:blipFill>
        <p:spPr>
          <a:xfrm>
            <a:off x="287534" y="2348880"/>
            <a:ext cx="2286004" cy="2018999"/>
          </a:xfrm>
          <a:prstGeom prst="rect">
            <a:avLst/>
          </a:prstGeom>
        </p:spPr>
      </p:pic>
      <p:sp>
        <p:nvSpPr>
          <p:cNvPr id="31" name="TextBox 30">
            <a:extLst>
              <a:ext uri="{FF2B5EF4-FFF2-40B4-BE49-F238E27FC236}">
                <a16:creationId xmlns:a16="http://schemas.microsoft.com/office/drawing/2014/main" id="{283C724B-F57F-486E-A279-EB8C22A49303}"/>
              </a:ext>
            </a:extLst>
          </p:cNvPr>
          <p:cNvSpPr txBox="1"/>
          <p:nvPr/>
        </p:nvSpPr>
        <p:spPr>
          <a:xfrm>
            <a:off x="2618002" y="4170213"/>
            <a:ext cx="2677926" cy="261610"/>
          </a:xfrm>
          <a:prstGeom prst="rect">
            <a:avLst/>
          </a:prstGeom>
          <a:solidFill>
            <a:schemeClr val="bg1"/>
          </a:solidFill>
        </p:spPr>
        <p:txBody>
          <a:bodyPr wrap="square" rtlCol="0">
            <a:spAutoFit/>
          </a:bodyPr>
          <a:lstStyle/>
          <a:p>
            <a:pPr algn="ctr"/>
            <a:r>
              <a:rPr lang="en-CA" sz="1100" dirty="0"/>
              <a:t>WW&amp;S height FMA rank, 1979-2020</a:t>
            </a:r>
            <a:endParaRPr lang="en-US" sz="1100" dirty="0"/>
          </a:p>
        </p:txBody>
      </p:sp>
      <p:sp>
        <p:nvSpPr>
          <p:cNvPr id="27" name="TextBox 26">
            <a:extLst>
              <a:ext uri="{FF2B5EF4-FFF2-40B4-BE49-F238E27FC236}">
                <a16:creationId xmlns:a16="http://schemas.microsoft.com/office/drawing/2014/main" id="{78BD5E13-C32A-48B5-965C-B7F47FA2E4A9}"/>
              </a:ext>
            </a:extLst>
          </p:cNvPr>
          <p:cNvSpPr txBox="1"/>
          <p:nvPr/>
        </p:nvSpPr>
        <p:spPr>
          <a:xfrm>
            <a:off x="194439" y="2245135"/>
            <a:ext cx="2502518" cy="261610"/>
          </a:xfrm>
          <a:prstGeom prst="rect">
            <a:avLst/>
          </a:prstGeom>
          <a:solidFill>
            <a:schemeClr val="bg1"/>
          </a:solidFill>
        </p:spPr>
        <p:txBody>
          <a:bodyPr wrap="square" rtlCol="0">
            <a:spAutoFit/>
          </a:bodyPr>
          <a:lstStyle/>
          <a:p>
            <a:pPr algn="ctr"/>
            <a:r>
              <a:rPr lang="en-CA" sz="1100" dirty="0"/>
              <a:t>SST NDJ anomaly, 1981-2010</a:t>
            </a:r>
            <a:endParaRPr lang="en-US" sz="1100" dirty="0"/>
          </a:p>
        </p:txBody>
      </p:sp>
      <p:sp>
        <p:nvSpPr>
          <p:cNvPr id="28" name="TextBox 27">
            <a:extLst>
              <a:ext uri="{FF2B5EF4-FFF2-40B4-BE49-F238E27FC236}">
                <a16:creationId xmlns:a16="http://schemas.microsoft.com/office/drawing/2014/main" id="{DE2D1092-B156-423A-A05F-CD527A48BB8E}"/>
              </a:ext>
            </a:extLst>
          </p:cNvPr>
          <p:cNvSpPr txBox="1"/>
          <p:nvPr/>
        </p:nvSpPr>
        <p:spPr>
          <a:xfrm>
            <a:off x="2807015" y="2250362"/>
            <a:ext cx="2502518" cy="261610"/>
          </a:xfrm>
          <a:prstGeom prst="rect">
            <a:avLst/>
          </a:prstGeom>
          <a:solidFill>
            <a:schemeClr val="bg1"/>
          </a:solidFill>
        </p:spPr>
        <p:txBody>
          <a:bodyPr wrap="square" rtlCol="0">
            <a:spAutoFit/>
          </a:bodyPr>
          <a:lstStyle/>
          <a:p>
            <a:pPr algn="ctr"/>
            <a:r>
              <a:rPr lang="en-CA" sz="1100" dirty="0"/>
              <a:t>SST FMA anomaly, 1981-2010</a:t>
            </a:r>
            <a:endParaRPr lang="en-US" sz="1100" dirty="0"/>
          </a:p>
        </p:txBody>
      </p:sp>
      <p:sp>
        <p:nvSpPr>
          <p:cNvPr id="32" name="TextBox 31">
            <a:extLst>
              <a:ext uri="{FF2B5EF4-FFF2-40B4-BE49-F238E27FC236}">
                <a16:creationId xmlns:a16="http://schemas.microsoft.com/office/drawing/2014/main" id="{FF694600-3734-4807-AA41-000A4E014179}"/>
              </a:ext>
            </a:extLst>
          </p:cNvPr>
          <p:cNvSpPr txBox="1"/>
          <p:nvPr/>
        </p:nvSpPr>
        <p:spPr>
          <a:xfrm>
            <a:off x="80103" y="4162291"/>
            <a:ext cx="2677926" cy="261610"/>
          </a:xfrm>
          <a:prstGeom prst="rect">
            <a:avLst/>
          </a:prstGeom>
          <a:solidFill>
            <a:schemeClr val="bg1"/>
          </a:solidFill>
        </p:spPr>
        <p:txBody>
          <a:bodyPr wrap="square" rtlCol="0">
            <a:spAutoFit/>
          </a:bodyPr>
          <a:lstStyle/>
          <a:p>
            <a:pPr algn="ctr"/>
            <a:r>
              <a:rPr lang="en-CA" sz="1100" dirty="0"/>
              <a:t>WW&amp;S height NDJ rank, 1979-2020</a:t>
            </a:r>
            <a:endParaRPr lang="en-US" sz="1100" dirty="0"/>
          </a:p>
        </p:txBody>
      </p:sp>
      <p:sp>
        <p:nvSpPr>
          <p:cNvPr id="33" name="TextBox 32">
            <a:extLst>
              <a:ext uri="{FF2B5EF4-FFF2-40B4-BE49-F238E27FC236}">
                <a16:creationId xmlns:a16="http://schemas.microsoft.com/office/drawing/2014/main" id="{AC3689D8-6EC6-400B-BB5E-4A729F449EA7}"/>
              </a:ext>
            </a:extLst>
          </p:cNvPr>
          <p:cNvSpPr txBox="1"/>
          <p:nvPr/>
        </p:nvSpPr>
        <p:spPr>
          <a:xfrm>
            <a:off x="5785701" y="5909126"/>
            <a:ext cx="4333161" cy="430887"/>
          </a:xfrm>
          <a:prstGeom prst="rect">
            <a:avLst/>
          </a:prstGeom>
          <a:noFill/>
        </p:spPr>
        <p:txBody>
          <a:bodyPr wrap="square" rtlCol="0">
            <a:spAutoFit/>
          </a:bodyPr>
          <a:lstStyle/>
          <a:p>
            <a:r>
              <a:rPr lang="en-US" sz="1100" dirty="0"/>
              <a:t>AARI / Copernicus Climate Change Service</a:t>
            </a:r>
          </a:p>
          <a:p>
            <a:r>
              <a:rPr lang="en-US" sz="1100" dirty="0"/>
              <a:t>(ERA5 &amp; MERCATOR reanalysis)</a:t>
            </a:r>
            <a:endParaRPr lang="ru-RU" sz="1100" dirty="0"/>
          </a:p>
        </p:txBody>
      </p:sp>
    </p:spTree>
    <p:extLst>
      <p:ext uri="{BB962C8B-B14F-4D97-AF65-F5344CB8AC3E}">
        <p14:creationId xmlns:p14="http://schemas.microsoft.com/office/powerpoint/2010/main" val="940947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23</a:t>
            </a:fld>
            <a:endParaRPr lang="en-CA" altLang="en-US"/>
          </a:p>
        </p:txBody>
      </p:sp>
      <p:sp>
        <p:nvSpPr>
          <p:cNvPr id="5" name="Прямоугольник 4"/>
          <p:cNvSpPr/>
          <p:nvPr/>
        </p:nvSpPr>
        <p:spPr>
          <a:xfrm>
            <a:off x="899592" y="1400577"/>
            <a:ext cx="7848872" cy="1631216"/>
          </a:xfrm>
          <a:prstGeom prst="rect">
            <a:avLst/>
          </a:prstGeom>
        </p:spPr>
        <p:txBody>
          <a:bodyPr wrap="square">
            <a:spAutoFit/>
          </a:bodyPr>
          <a:lstStyle/>
          <a:p>
            <a:r>
              <a:rPr lang="en-US" sz="3600" b="0" dirty="0">
                <a:latin typeface="Calibri" panose="020F0502020204030204" pitchFamily="34" charset="0"/>
                <a:cs typeface="Calibri" panose="020F0502020204030204" pitchFamily="34" charset="0"/>
              </a:rPr>
              <a:t>Land Snow: </a:t>
            </a:r>
          </a:p>
          <a:p>
            <a:pPr marL="914400" lvl="1" indent="-457200">
              <a:buFont typeface="Wingdings" panose="05000000000000000000" pitchFamily="2" charset="2"/>
              <a:buChar char="ü"/>
            </a:pPr>
            <a:r>
              <a:rPr lang="en-US" sz="3200" b="0" dirty="0">
                <a:latin typeface="Calibri" panose="020F0502020204030204" pitchFamily="34" charset="0"/>
                <a:cs typeface="Calibri" panose="020F0502020204030204" pitchFamily="34" charset="0"/>
              </a:rPr>
              <a:t>Snow water equivalent</a:t>
            </a:r>
          </a:p>
          <a:p>
            <a:pPr marL="914400" lvl="1" indent="-457200">
              <a:buFont typeface="Wingdings" panose="05000000000000000000" pitchFamily="2" charset="2"/>
              <a:buChar char="ü"/>
            </a:pPr>
            <a:r>
              <a:rPr lang="en-US" sz="3200" b="0" dirty="0">
                <a:latin typeface="Calibri" panose="020F0502020204030204" pitchFamily="34" charset="0"/>
                <a:cs typeface="Calibri" panose="020F0502020204030204" pitchFamily="34" charset="0"/>
              </a:rPr>
              <a:t>Snow extent</a:t>
            </a:r>
          </a:p>
        </p:txBody>
      </p:sp>
    </p:spTree>
    <p:extLst>
      <p:ext uri="{BB962C8B-B14F-4D97-AF65-F5344CB8AC3E}">
        <p14:creationId xmlns:p14="http://schemas.microsoft.com/office/powerpoint/2010/main" val="1093459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0814"/>
            <a:ext cx="5617444" cy="432048"/>
          </a:xfrm>
        </p:spPr>
        <p:txBody>
          <a:bodyPr/>
          <a:lstStyle/>
          <a:p>
            <a:pPr algn="ctr"/>
            <a:r>
              <a:rPr lang="en-US" sz="2800" dirty="0">
                <a:solidFill>
                  <a:schemeClr val="tx1"/>
                </a:solidFill>
                <a:cs typeface="Arial" panose="020B0604020202020204" pitchFamily="34" charset="0"/>
              </a:rPr>
              <a:t>Land snow (satellite, </a:t>
            </a:r>
            <a:r>
              <a:rPr lang="en-US" sz="2800" dirty="0" err="1">
                <a:solidFill>
                  <a:schemeClr val="tx1"/>
                </a:solidFill>
                <a:cs typeface="Arial" panose="020B0604020202020204" pitchFamily="34" charset="0"/>
              </a:rPr>
              <a:t>obs</a:t>
            </a:r>
            <a:r>
              <a:rPr lang="en-US" sz="2800" dirty="0">
                <a:solidFill>
                  <a:schemeClr val="tx1"/>
                </a:solidFill>
                <a:cs typeface="Arial" panose="020B0604020202020204" pitchFamily="34" charset="0"/>
              </a:rPr>
              <a:t>)</a:t>
            </a:r>
            <a:endParaRPr lang="ru-RU" sz="2800" dirty="0">
              <a:solidFill>
                <a:schemeClr val="tx1"/>
              </a:solidFill>
              <a:cs typeface="Arial" panose="020B0604020202020204" pitchFamily="34" charset="0"/>
            </a:endParaRPr>
          </a:p>
        </p:txBody>
      </p:sp>
      <p:sp>
        <p:nvSpPr>
          <p:cNvPr id="20" name="Прямоугольник 19"/>
          <p:cNvSpPr/>
          <p:nvPr/>
        </p:nvSpPr>
        <p:spPr>
          <a:xfrm>
            <a:off x="59554" y="635792"/>
            <a:ext cx="5375196" cy="1815882"/>
          </a:xfrm>
          <a:prstGeom prst="rect">
            <a:avLst/>
          </a:prstGeom>
          <a:ln w="25400">
            <a:solidFill>
              <a:srgbClr val="FF0000"/>
            </a:solidFill>
          </a:ln>
        </p:spPr>
        <p:txBody>
          <a:bodyPr wrap="square">
            <a:spAutoFit/>
          </a:bodyPr>
          <a:lstStyle/>
          <a:p>
            <a:pPr marL="285750" indent="-285750">
              <a:buClr>
                <a:srgbClr val="FF0000"/>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Snow extent in winter-spring 2019/2020 was less than normal with prominent negative anomalies (no snow) in most of European sector</a:t>
            </a:r>
          </a:p>
          <a:p>
            <a:pPr marL="285750" indent="-285750">
              <a:buClr>
                <a:srgbClr val="FF0000"/>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Positive anomalies (more snow) were observed in Scandinavia, southern Canada</a:t>
            </a:r>
          </a:p>
          <a:p>
            <a:pPr marL="285750" indent="-285750">
              <a:buClr>
                <a:srgbClr val="FF0000"/>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Greater Snow Water Equivalent in 2019/2020 means higher snow height observed</a:t>
            </a:r>
            <a:endParaRPr lang="ru-RU" sz="1600" b="0" dirty="0">
              <a:latin typeface="Calibri" panose="020F0502020204030204" pitchFamily="34" charset="0"/>
              <a:cs typeface="Calibri" panose="020F0502020204030204" pitchFamily="34" charset="0"/>
            </a:endParaRPr>
          </a:p>
        </p:txBody>
      </p:sp>
      <p:sp>
        <p:nvSpPr>
          <p:cNvPr id="21" name="Прямоугольник 20"/>
          <p:cNvSpPr/>
          <p:nvPr/>
        </p:nvSpPr>
        <p:spPr>
          <a:xfrm>
            <a:off x="6019405" y="6535626"/>
            <a:ext cx="3010568" cy="276999"/>
          </a:xfrm>
          <a:prstGeom prst="rect">
            <a:avLst/>
          </a:prstGeom>
          <a:solidFill>
            <a:schemeClr val="bg1"/>
          </a:solidFill>
        </p:spPr>
        <p:txBody>
          <a:bodyPr wrap="none">
            <a:spAutoFit/>
          </a:bodyPr>
          <a:lstStyle/>
          <a:p>
            <a:r>
              <a:rPr lang="en-US" sz="1200" dirty="0">
                <a:latin typeface="Calibri" panose="020F0502020204030204" pitchFamily="34" charset="0"/>
                <a:cs typeface="Calibri" panose="020F0502020204030204" pitchFamily="34" charset="0"/>
              </a:rPr>
              <a:t>[FMI, ECCC, Rutgers Glob Snow Lab  / GCW)]</a:t>
            </a:r>
            <a:endParaRPr lang="ru-RU" sz="1200" dirty="0">
              <a:latin typeface="Calibri" panose="020F0502020204030204" pitchFamily="34" charset="0"/>
              <a:cs typeface="Calibri" panose="020F0502020204030204" pitchFamily="34" charset="0"/>
            </a:endParaRPr>
          </a:p>
        </p:txBody>
      </p:sp>
      <p:pic>
        <p:nvPicPr>
          <p:cNvPr id="5" name="Рисунок 4">
            <a:extLst>
              <a:ext uri="{FF2B5EF4-FFF2-40B4-BE49-F238E27FC236}">
                <a16:creationId xmlns:a16="http://schemas.microsoft.com/office/drawing/2014/main" id="{B0A56D89-B465-48D3-A198-2F13DED9D371}"/>
              </a:ext>
            </a:extLst>
          </p:cNvPr>
          <p:cNvPicPr>
            <a:picLocks noChangeAspect="1"/>
          </p:cNvPicPr>
          <p:nvPr/>
        </p:nvPicPr>
        <p:blipFill>
          <a:blip r:embed="rId2"/>
          <a:stretch>
            <a:fillRect/>
          </a:stretch>
        </p:blipFill>
        <p:spPr>
          <a:xfrm>
            <a:off x="3664096" y="4670582"/>
            <a:ext cx="1844040" cy="2019300"/>
          </a:xfrm>
          <a:prstGeom prst="rect">
            <a:avLst/>
          </a:prstGeom>
        </p:spPr>
      </p:pic>
      <p:pic>
        <p:nvPicPr>
          <p:cNvPr id="6" name="Рисунок 5">
            <a:extLst>
              <a:ext uri="{FF2B5EF4-FFF2-40B4-BE49-F238E27FC236}">
                <a16:creationId xmlns:a16="http://schemas.microsoft.com/office/drawing/2014/main" id="{9134517E-6D3D-4611-A273-A33C6B21A431}"/>
              </a:ext>
            </a:extLst>
          </p:cNvPr>
          <p:cNvPicPr>
            <a:picLocks noChangeAspect="1"/>
          </p:cNvPicPr>
          <p:nvPr/>
        </p:nvPicPr>
        <p:blipFill>
          <a:blip r:embed="rId3"/>
          <a:stretch>
            <a:fillRect/>
          </a:stretch>
        </p:blipFill>
        <p:spPr>
          <a:xfrm>
            <a:off x="1962600" y="4670582"/>
            <a:ext cx="1722120" cy="2023110"/>
          </a:xfrm>
          <a:prstGeom prst="rect">
            <a:avLst/>
          </a:prstGeom>
        </p:spPr>
      </p:pic>
      <p:pic>
        <p:nvPicPr>
          <p:cNvPr id="8" name="Рисунок 7">
            <a:extLst>
              <a:ext uri="{FF2B5EF4-FFF2-40B4-BE49-F238E27FC236}">
                <a16:creationId xmlns:a16="http://schemas.microsoft.com/office/drawing/2014/main" id="{1E22FA69-1D37-42A3-B143-4D59B3D50FFE}"/>
              </a:ext>
            </a:extLst>
          </p:cNvPr>
          <p:cNvPicPr>
            <a:picLocks noChangeAspect="1"/>
          </p:cNvPicPr>
          <p:nvPr/>
        </p:nvPicPr>
        <p:blipFill>
          <a:blip r:embed="rId4"/>
          <a:stretch>
            <a:fillRect/>
          </a:stretch>
        </p:blipFill>
        <p:spPr>
          <a:xfrm>
            <a:off x="142608" y="4672061"/>
            <a:ext cx="1729740" cy="2011680"/>
          </a:xfrm>
          <a:prstGeom prst="rect">
            <a:avLst/>
          </a:prstGeom>
        </p:spPr>
      </p:pic>
      <p:pic>
        <p:nvPicPr>
          <p:cNvPr id="9" name="Рисунок 8">
            <a:extLst>
              <a:ext uri="{FF2B5EF4-FFF2-40B4-BE49-F238E27FC236}">
                <a16:creationId xmlns:a16="http://schemas.microsoft.com/office/drawing/2014/main" id="{E4B0B7AB-CCB0-4EF9-9162-323A25FFFB2A}"/>
              </a:ext>
            </a:extLst>
          </p:cNvPr>
          <p:cNvPicPr>
            <a:picLocks noChangeAspect="1"/>
          </p:cNvPicPr>
          <p:nvPr/>
        </p:nvPicPr>
        <p:blipFill>
          <a:blip r:embed="rId5"/>
          <a:stretch>
            <a:fillRect/>
          </a:stretch>
        </p:blipFill>
        <p:spPr>
          <a:xfrm>
            <a:off x="3723685" y="2658902"/>
            <a:ext cx="1725930" cy="2011680"/>
          </a:xfrm>
          <a:prstGeom prst="rect">
            <a:avLst/>
          </a:prstGeom>
        </p:spPr>
      </p:pic>
      <p:pic>
        <p:nvPicPr>
          <p:cNvPr id="10" name="Рисунок 9">
            <a:extLst>
              <a:ext uri="{FF2B5EF4-FFF2-40B4-BE49-F238E27FC236}">
                <a16:creationId xmlns:a16="http://schemas.microsoft.com/office/drawing/2014/main" id="{ABF1D4E4-3255-4E4D-AEF8-DC5B7BDE5198}"/>
              </a:ext>
            </a:extLst>
          </p:cNvPr>
          <p:cNvPicPr>
            <a:picLocks noChangeAspect="1"/>
          </p:cNvPicPr>
          <p:nvPr/>
        </p:nvPicPr>
        <p:blipFill>
          <a:blip r:embed="rId6"/>
          <a:stretch>
            <a:fillRect/>
          </a:stretch>
        </p:blipFill>
        <p:spPr>
          <a:xfrm>
            <a:off x="150228" y="2627243"/>
            <a:ext cx="1722120" cy="2015490"/>
          </a:xfrm>
          <a:prstGeom prst="rect">
            <a:avLst/>
          </a:prstGeom>
        </p:spPr>
      </p:pic>
      <p:pic>
        <p:nvPicPr>
          <p:cNvPr id="11" name="Рисунок 10">
            <a:extLst>
              <a:ext uri="{FF2B5EF4-FFF2-40B4-BE49-F238E27FC236}">
                <a16:creationId xmlns:a16="http://schemas.microsoft.com/office/drawing/2014/main" id="{0A70071C-D1C4-4CC7-AACB-54CEB0234553}"/>
              </a:ext>
            </a:extLst>
          </p:cNvPr>
          <p:cNvPicPr>
            <a:picLocks noChangeAspect="1"/>
          </p:cNvPicPr>
          <p:nvPr/>
        </p:nvPicPr>
        <p:blipFill>
          <a:blip r:embed="rId7"/>
          <a:stretch>
            <a:fillRect/>
          </a:stretch>
        </p:blipFill>
        <p:spPr>
          <a:xfrm>
            <a:off x="1940873" y="2655092"/>
            <a:ext cx="1725930" cy="2015490"/>
          </a:xfrm>
          <a:prstGeom prst="rect">
            <a:avLst/>
          </a:prstGeom>
        </p:spPr>
      </p:pic>
      <p:pic>
        <p:nvPicPr>
          <p:cNvPr id="15" name="Рисунок 14">
            <a:extLst>
              <a:ext uri="{FF2B5EF4-FFF2-40B4-BE49-F238E27FC236}">
                <a16:creationId xmlns:a16="http://schemas.microsoft.com/office/drawing/2014/main" id="{E32B3FE5-076D-48AD-8011-543870D5E9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5121" y="2016728"/>
            <a:ext cx="3451188" cy="2588390"/>
          </a:xfrm>
          <a:prstGeom prst="rect">
            <a:avLst/>
          </a:prstGeom>
        </p:spPr>
      </p:pic>
      <p:pic>
        <p:nvPicPr>
          <p:cNvPr id="17" name="Рисунок 16">
            <a:extLst>
              <a:ext uri="{FF2B5EF4-FFF2-40B4-BE49-F238E27FC236}">
                <a16:creationId xmlns:a16="http://schemas.microsoft.com/office/drawing/2014/main" id="{946C30EC-93B0-4BEE-83F0-21ED4950A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49615" y="44624"/>
            <a:ext cx="3606391" cy="2060795"/>
          </a:xfrm>
          <a:prstGeom prst="rect">
            <a:avLst/>
          </a:prstGeom>
        </p:spPr>
      </p:pic>
      <p:pic>
        <p:nvPicPr>
          <p:cNvPr id="23" name="Рисунок 22">
            <a:extLst>
              <a:ext uri="{FF2B5EF4-FFF2-40B4-BE49-F238E27FC236}">
                <a16:creationId xmlns:a16="http://schemas.microsoft.com/office/drawing/2014/main" id="{BFC34AC8-0643-44CA-9AB5-FAF812E699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30241" y="4516427"/>
            <a:ext cx="3533599" cy="2019199"/>
          </a:xfrm>
          <a:prstGeom prst="rect">
            <a:avLst/>
          </a:prstGeom>
        </p:spPr>
      </p:pic>
      <p:sp>
        <p:nvSpPr>
          <p:cNvPr id="30" name="Прямоугольник 29">
            <a:extLst>
              <a:ext uri="{FF2B5EF4-FFF2-40B4-BE49-F238E27FC236}">
                <a16:creationId xmlns:a16="http://schemas.microsoft.com/office/drawing/2014/main" id="{63FC5F4A-655E-4909-BEEE-01C7133C37E8}"/>
              </a:ext>
            </a:extLst>
          </p:cNvPr>
          <p:cNvSpPr/>
          <p:nvPr/>
        </p:nvSpPr>
        <p:spPr>
          <a:xfrm>
            <a:off x="4331828" y="6588554"/>
            <a:ext cx="1157689" cy="261610"/>
          </a:xfrm>
          <a:prstGeom prst="rect">
            <a:avLst/>
          </a:prstGeom>
          <a:solidFill>
            <a:schemeClr val="bg1"/>
          </a:solidFill>
        </p:spPr>
        <p:txBody>
          <a:bodyPr wrap="none">
            <a:spAutoFit/>
          </a:bodyPr>
          <a:lstStyle/>
          <a:p>
            <a:r>
              <a:rPr lang="en-US" sz="1100" dirty="0">
                <a:latin typeface="Calibri" panose="020F0502020204030204" pitchFamily="34" charset="0"/>
                <a:cs typeface="Calibri" panose="020F0502020204030204" pitchFamily="34" charset="0"/>
              </a:rPr>
              <a:t>Ref [1981-2010] </a:t>
            </a:r>
            <a:endParaRPr lang="ru-RU" sz="1100" dirty="0">
              <a:latin typeface="Calibri" panose="020F0502020204030204" pitchFamily="34" charset="0"/>
              <a:cs typeface="Calibri" panose="020F0502020204030204" pitchFamily="34" charset="0"/>
            </a:endParaRPr>
          </a:p>
        </p:txBody>
      </p:sp>
      <p:sp>
        <p:nvSpPr>
          <p:cNvPr id="31" name="Прямоугольник 30">
            <a:extLst>
              <a:ext uri="{FF2B5EF4-FFF2-40B4-BE49-F238E27FC236}">
                <a16:creationId xmlns:a16="http://schemas.microsoft.com/office/drawing/2014/main" id="{998A202E-508D-488B-B779-E786AB31F8BC}"/>
              </a:ext>
            </a:extLst>
          </p:cNvPr>
          <p:cNvSpPr/>
          <p:nvPr/>
        </p:nvSpPr>
        <p:spPr>
          <a:xfrm>
            <a:off x="1347090" y="4138324"/>
            <a:ext cx="483915"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Nov</a:t>
            </a:r>
            <a:endParaRPr lang="ru-RU" sz="1100" dirty="0">
              <a:latin typeface="Calibri" panose="020F0502020204030204" pitchFamily="34" charset="0"/>
              <a:cs typeface="Calibri" panose="020F0502020204030204" pitchFamily="34" charset="0"/>
            </a:endParaRPr>
          </a:p>
        </p:txBody>
      </p:sp>
      <p:sp>
        <p:nvSpPr>
          <p:cNvPr id="32" name="Прямоугольник 31">
            <a:extLst>
              <a:ext uri="{FF2B5EF4-FFF2-40B4-BE49-F238E27FC236}">
                <a16:creationId xmlns:a16="http://schemas.microsoft.com/office/drawing/2014/main" id="{84BB3EB2-92DB-4A74-90F4-1697E951EDB6}"/>
              </a:ext>
            </a:extLst>
          </p:cNvPr>
          <p:cNvSpPr/>
          <p:nvPr/>
        </p:nvSpPr>
        <p:spPr>
          <a:xfrm>
            <a:off x="3139736" y="4138324"/>
            <a:ext cx="463588"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Dec</a:t>
            </a:r>
            <a:endParaRPr lang="ru-RU" sz="1100" dirty="0">
              <a:latin typeface="Calibri" panose="020F0502020204030204" pitchFamily="34" charset="0"/>
              <a:cs typeface="Calibri" panose="020F0502020204030204" pitchFamily="34" charset="0"/>
            </a:endParaRPr>
          </a:p>
        </p:txBody>
      </p:sp>
      <p:sp>
        <p:nvSpPr>
          <p:cNvPr id="33" name="Прямоугольник 32">
            <a:extLst>
              <a:ext uri="{FF2B5EF4-FFF2-40B4-BE49-F238E27FC236}">
                <a16:creationId xmlns:a16="http://schemas.microsoft.com/office/drawing/2014/main" id="{AFA4B852-8FC0-4EF3-84A0-772970843158}"/>
              </a:ext>
            </a:extLst>
          </p:cNvPr>
          <p:cNvSpPr/>
          <p:nvPr/>
        </p:nvSpPr>
        <p:spPr>
          <a:xfrm>
            <a:off x="4911548" y="4138325"/>
            <a:ext cx="428322"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Jan</a:t>
            </a:r>
            <a:endParaRPr lang="ru-RU" sz="1100" dirty="0">
              <a:latin typeface="Calibri" panose="020F0502020204030204" pitchFamily="34" charset="0"/>
              <a:cs typeface="Calibri" panose="020F0502020204030204" pitchFamily="34" charset="0"/>
            </a:endParaRPr>
          </a:p>
        </p:txBody>
      </p:sp>
      <p:sp>
        <p:nvSpPr>
          <p:cNvPr id="34" name="Прямоугольник 33">
            <a:extLst>
              <a:ext uri="{FF2B5EF4-FFF2-40B4-BE49-F238E27FC236}">
                <a16:creationId xmlns:a16="http://schemas.microsoft.com/office/drawing/2014/main" id="{CBA886FE-2647-47C9-B5E3-D0EE70FC9DC7}"/>
              </a:ext>
            </a:extLst>
          </p:cNvPr>
          <p:cNvSpPr/>
          <p:nvPr/>
        </p:nvSpPr>
        <p:spPr>
          <a:xfrm>
            <a:off x="1347090" y="6139929"/>
            <a:ext cx="428322"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Jan</a:t>
            </a:r>
            <a:endParaRPr lang="ru-RU" sz="1100" dirty="0">
              <a:latin typeface="Calibri" panose="020F0502020204030204" pitchFamily="34" charset="0"/>
              <a:cs typeface="Calibri" panose="020F0502020204030204" pitchFamily="34" charset="0"/>
            </a:endParaRPr>
          </a:p>
        </p:txBody>
      </p:sp>
      <p:sp>
        <p:nvSpPr>
          <p:cNvPr id="35" name="Прямоугольник 34">
            <a:extLst>
              <a:ext uri="{FF2B5EF4-FFF2-40B4-BE49-F238E27FC236}">
                <a16:creationId xmlns:a16="http://schemas.microsoft.com/office/drawing/2014/main" id="{771A8FE2-021F-4A9A-8BC8-FF541DDC8968}"/>
              </a:ext>
            </a:extLst>
          </p:cNvPr>
          <p:cNvSpPr/>
          <p:nvPr/>
        </p:nvSpPr>
        <p:spPr>
          <a:xfrm>
            <a:off x="3135055" y="6144537"/>
            <a:ext cx="494046"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Mar</a:t>
            </a:r>
            <a:endParaRPr lang="ru-RU" sz="1100" dirty="0">
              <a:latin typeface="Calibri" panose="020F0502020204030204" pitchFamily="34" charset="0"/>
              <a:cs typeface="Calibri" panose="020F0502020204030204" pitchFamily="34" charset="0"/>
            </a:endParaRPr>
          </a:p>
        </p:txBody>
      </p:sp>
      <p:sp>
        <p:nvSpPr>
          <p:cNvPr id="36" name="Прямоугольник 35">
            <a:extLst>
              <a:ext uri="{FF2B5EF4-FFF2-40B4-BE49-F238E27FC236}">
                <a16:creationId xmlns:a16="http://schemas.microsoft.com/office/drawing/2014/main" id="{91F40A02-25C6-469F-9611-E2B7535E3517}"/>
              </a:ext>
            </a:extLst>
          </p:cNvPr>
          <p:cNvSpPr/>
          <p:nvPr/>
        </p:nvSpPr>
        <p:spPr>
          <a:xfrm>
            <a:off x="4926004" y="6139593"/>
            <a:ext cx="453970"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Apr</a:t>
            </a:r>
            <a:endParaRPr lang="ru-RU"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5336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731"/>
            <a:ext cx="7128792" cy="535696"/>
          </a:xfrm>
        </p:spPr>
        <p:txBody>
          <a:bodyPr anchor="t"/>
          <a:lstStyle/>
          <a:p>
            <a:pPr algn="ctr"/>
            <a:r>
              <a:rPr lang="en-US" sz="2800" dirty="0">
                <a:solidFill>
                  <a:schemeClr val="tx1"/>
                </a:solidFill>
                <a:cs typeface="Arial" panose="020B0604020202020204" pitchFamily="34" charset="0"/>
              </a:rPr>
              <a:t>Current Conditions (21-26 May 2020)</a:t>
            </a:r>
          </a:p>
        </p:txBody>
      </p:sp>
      <p:sp>
        <p:nvSpPr>
          <p:cNvPr id="13" name="Прямоугольник 12"/>
          <p:cNvSpPr/>
          <p:nvPr/>
        </p:nvSpPr>
        <p:spPr>
          <a:xfrm>
            <a:off x="6228184" y="495508"/>
            <a:ext cx="2808312" cy="5755422"/>
          </a:xfrm>
          <a:prstGeom prst="rect">
            <a:avLst/>
          </a:prstGeom>
          <a:ln w="25400">
            <a:solidFill>
              <a:srgbClr val="FF0000"/>
            </a:solidFill>
          </a:ln>
        </p:spPr>
        <p:txBody>
          <a:bodyPr wrap="square">
            <a:spAutoFit/>
          </a:bodyPr>
          <a:lstStyle/>
          <a:p>
            <a:pPr marL="285750" indent="-285750">
              <a:buClr>
                <a:srgbClr val="FF0000"/>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Till now week westerly, moderate northern winds in European sector and strong southern winds over Siberia (NAO~0) led to lower SAT in European sector, prominent higher SAT over Siberia and the Arctic Ocean (‘heat waves’)</a:t>
            </a:r>
          </a:p>
          <a:p>
            <a:pPr marL="285750" indent="-285750">
              <a:buClr>
                <a:srgbClr val="FF0000"/>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Northern Scandinavia, Arctic coasts, Chukchi peninsula are still under snow</a:t>
            </a:r>
          </a:p>
          <a:p>
            <a:pPr marL="285750" indent="-285750">
              <a:buClr>
                <a:srgbClr val="FF0000"/>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NE part of Barents Sea, Kara, W Laptev Seas, Chukchi Sea are under intense ice melt which is extreme</a:t>
            </a:r>
          </a:p>
          <a:p>
            <a:pPr marL="285750" indent="-285750">
              <a:buClr>
                <a:srgbClr val="FF0000"/>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However general pattern of </a:t>
            </a:r>
            <a:r>
              <a:rPr lang="en-US" sz="1600" b="0" dirty="0" err="1">
                <a:latin typeface="Calibri" panose="020F0502020204030204" pitchFamily="34" charset="0"/>
                <a:cs typeface="Calibri" panose="020F0502020204030204" pitchFamily="34" charset="0"/>
              </a:rPr>
              <a:t>TransArctic</a:t>
            </a:r>
            <a:r>
              <a:rPr lang="en-US" sz="1600" b="0" dirty="0">
                <a:latin typeface="Calibri" panose="020F0502020204030204" pitchFamily="34" charset="0"/>
                <a:cs typeface="Calibri" panose="020F0502020204030204" pitchFamily="34" charset="0"/>
              </a:rPr>
              <a:t> drift keeps ice conditions in Greenland Sea and Svalbard waters near normal</a:t>
            </a:r>
            <a:endParaRPr lang="ru-RU" sz="1600" b="0" dirty="0">
              <a:latin typeface="Calibri" panose="020F0502020204030204" pitchFamily="34" charset="0"/>
              <a:cs typeface="Calibri" panose="020F0502020204030204" pitchFamily="34" charset="0"/>
            </a:endParaRPr>
          </a:p>
        </p:txBody>
      </p:sp>
      <p:sp>
        <p:nvSpPr>
          <p:cNvPr id="12" name="Прямоугольник 11"/>
          <p:cNvSpPr/>
          <p:nvPr/>
        </p:nvSpPr>
        <p:spPr>
          <a:xfrm>
            <a:off x="74218" y="6374852"/>
            <a:ext cx="3170408" cy="276999"/>
          </a:xfrm>
          <a:prstGeom prst="rect">
            <a:avLst/>
          </a:prstGeom>
          <a:solidFill>
            <a:schemeClr val="bg1"/>
          </a:solidFill>
        </p:spPr>
        <p:txBody>
          <a:bodyPr wrap="square">
            <a:spAutoFit/>
          </a:bodyPr>
          <a:lstStyle/>
          <a:p>
            <a:r>
              <a:rPr lang="en-US" sz="1200" dirty="0">
                <a:latin typeface="Calibri" panose="020F0502020204030204" pitchFamily="34" charset="0"/>
                <a:cs typeface="Calibri" panose="020F0502020204030204" pitchFamily="34" charset="0"/>
              </a:rPr>
              <a:t>AARI/NIC ice chart for 21-26 May 2020</a:t>
            </a:r>
            <a:endParaRPr lang="ru-RU" sz="12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C687EC3-9180-4AB0-81A9-5BFE8CE89D78}"/>
              </a:ext>
            </a:extLst>
          </p:cNvPr>
          <p:cNvPicPr>
            <a:picLocks noChangeAspect="1"/>
          </p:cNvPicPr>
          <p:nvPr/>
        </p:nvPicPr>
        <p:blipFill>
          <a:blip r:embed="rId2"/>
          <a:stretch>
            <a:fillRect/>
          </a:stretch>
        </p:blipFill>
        <p:spPr>
          <a:xfrm>
            <a:off x="55342" y="3467435"/>
            <a:ext cx="2808311" cy="2876721"/>
          </a:xfrm>
          <a:prstGeom prst="rect">
            <a:avLst/>
          </a:prstGeom>
        </p:spPr>
      </p:pic>
      <p:pic>
        <p:nvPicPr>
          <p:cNvPr id="5" name="Рисунок 4">
            <a:extLst>
              <a:ext uri="{FF2B5EF4-FFF2-40B4-BE49-F238E27FC236}">
                <a16:creationId xmlns:a16="http://schemas.microsoft.com/office/drawing/2014/main" id="{211C78D0-1E94-49B1-8512-5F7F2FA5DEDA}"/>
              </a:ext>
            </a:extLst>
          </p:cNvPr>
          <p:cNvPicPr>
            <a:picLocks noChangeAspect="1"/>
          </p:cNvPicPr>
          <p:nvPr/>
        </p:nvPicPr>
        <p:blipFill>
          <a:blip r:embed="rId3"/>
          <a:stretch>
            <a:fillRect/>
          </a:stretch>
        </p:blipFill>
        <p:spPr>
          <a:xfrm>
            <a:off x="3131840" y="3467435"/>
            <a:ext cx="2520280" cy="2889921"/>
          </a:xfrm>
          <a:prstGeom prst="rect">
            <a:avLst/>
          </a:prstGeom>
        </p:spPr>
      </p:pic>
      <p:pic>
        <p:nvPicPr>
          <p:cNvPr id="9" name="Рисунок 8">
            <a:extLst>
              <a:ext uri="{FF2B5EF4-FFF2-40B4-BE49-F238E27FC236}">
                <a16:creationId xmlns:a16="http://schemas.microsoft.com/office/drawing/2014/main" id="{256FE3FB-4221-48CE-8DE6-ACC78A77A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06" y="495508"/>
            <a:ext cx="2662238" cy="2571750"/>
          </a:xfrm>
          <a:prstGeom prst="rect">
            <a:avLst/>
          </a:prstGeom>
        </p:spPr>
      </p:pic>
      <p:sp>
        <p:nvSpPr>
          <p:cNvPr id="7" name="Прямоугольник 6"/>
          <p:cNvSpPr/>
          <p:nvPr/>
        </p:nvSpPr>
        <p:spPr>
          <a:xfrm>
            <a:off x="0" y="2986493"/>
            <a:ext cx="6156176" cy="461665"/>
          </a:xfrm>
          <a:prstGeom prst="rect">
            <a:avLst/>
          </a:prstGeom>
          <a:solidFill>
            <a:schemeClr val="bg1"/>
          </a:solidFill>
        </p:spPr>
        <p:txBody>
          <a:bodyPr wrap="square">
            <a:spAutoFit/>
          </a:bodyPr>
          <a:lstStyle/>
          <a:p>
            <a:pPr algn="ctr"/>
            <a:r>
              <a:rPr lang="en-US" sz="1200" dirty="0">
                <a:latin typeface="Calibri" panose="020F0502020204030204" pitchFamily="34" charset="0"/>
                <a:cs typeface="Calibri" panose="020F0502020204030204" pitchFamily="34" charset="0"/>
              </a:rPr>
              <a:t>SAT,  precipitation, mean wind vectors, NAO</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for</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23</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27</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05.</a:t>
            </a:r>
            <a:r>
              <a:rPr lang="ru-RU" sz="1200" dirty="0">
                <a:latin typeface="Calibri" panose="020F0502020204030204" pitchFamily="34" charset="0"/>
                <a:cs typeface="Calibri" panose="020F0502020204030204" pitchFamily="34" charset="0"/>
              </a:rPr>
              <a:t>20</a:t>
            </a:r>
            <a:r>
              <a:rPr lang="en-US" sz="1200" dirty="0">
                <a:latin typeface="Calibri" panose="020F0502020204030204" pitchFamily="34" charset="0"/>
                <a:cs typeface="Calibri" panose="020F0502020204030204" pitchFamily="34" charset="0"/>
              </a:rPr>
              <a:t>20 </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http</a:t>
            </a:r>
            <a:r>
              <a:rPr lang="ru-RU"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polarportal</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dk</a:t>
            </a:r>
            <a:r>
              <a:rPr lang="ru-RU" sz="1200" dirty="0">
                <a:latin typeface="Calibri" panose="020F0502020204030204" pitchFamily="34" charset="0"/>
                <a:cs typeface="Calibri" panose="020F0502020204030204" pitchFamily="34" charset="0"/>
              </a:rPr>
              <a:t>)</a:t>
            </a:r>
          </a:p>
          <a:p>
            <a:pPr algn="ctr"/>
            <a:endParaRPr lang="en-US" sz="1200" dirty="0">
              <a:latin typeface="Calibri" panose="020F0502020204030204" pitchFamily="34" charset="0"/>
              <a:cs typeface="Calibri" panose="020F0502020204030204" pitchFamily="34" charset="0"/>
            </a:endParaRPr>
          </a:p>
        </p:txBody>
      </p:sp>
      <p:pic>
        <p:nvPicPr>
          <p:cNvPr id="11" name="Рисунок 10">
            <a:extLst>
              <a:ext uri="{FF2B5EF4-FFF2-40B4-BE49-F238E27FC236}">
                <a16:creationId xmlns:a16="http://schemas.microsoft.com/office/drawing/2014/main" id="{F6B8525C-2DA1-42B4-B2A6-F5EFC98152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9890" y="506315"/>
            <a:ext cx="2664619" cy="2571750"/>
          </a:xfrm>
          <a:prstGeom prst="rect">
            <a:avLst/>
          </a:prstGeom>
        </p:spPr>
      </p:pic>
      <p:sp>
        <p:nvSpPr>
          <p:cNvPr id="14" name="Прямоугольник 13">
            <a:extLst>
              <a:ext uri="{FF2B5EF4-FFF2-40B4-BE49-F238E27FC236}">
                <a16:creationId xmlns:a16="http://schemas.microsoft.com/office/drawing/2014/main" id="{7E3BA4AC-09CA-48D3-8415-96C0D49BDC9F}"/>
              </a:ext>
            </a:extLst>
          </p:cNvPr>
          <p:cNvSpPr/>
          <p:nvPr/>
        </p:nvSpPr>
        <p:spPr>
          <a:xfrm>
            <a:off x="3085858" y="6368409"/>
            <a:ext cx="2418651" cy="461665"/>
          </a:xfrm>
          <a:prstGeom prst="rect">
            <a:avLst/>
          </a:prstGeom>
          <a:solidFill>
            <a:schemeClr val="bg1"/>
          </a:solidFill>
        </p:spPr>
        <p:txBody>
          <a:bodyPr wrap="square">
            <a:spAutoFit/>
          </a:bodyPr>
          <a:lstStyle/>
          <a:p>
            <a:pPr algn="ctr"/>
            <a:r>
              <a:rPr lang="en-US" sz="1200" dirty="0">
                <a:latin typeface="Calibri" panose="020F0502020204030204" pitchFamily="34" charset="0"/>
                <a:cs typeface="Calibri" panose="020F0502020204030204" pitchFamily="34" charset="0"/>
              </a:rPr>
              <a:t>Snow extent for 27 May 2020, </a:t>
            </a:r>
          </a:p>
          <a:p>
            <a:pPr algn="ctr"/>
            <a:r>
              <a:rPr lang="en-US" sz="1200" dirty="0">
                <a:latin typeface="Calibri" panose="020F0502020204030204" pitchFamily="34" charset="0"/>
                <a:cs typeface="Calibri" panose="020F0502020204030204" pitchFamily="34" charset="0"/>
              </a:rPr>
              <a:t>Rutgers Global snow lab</a:t>
            </a:r>
            <a:endParaRPr lang="ru-RU"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916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mo2016_powerpoint_standard_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457200" y="1346387"/>
            <a:ext cx="8229600" cy="3175917"/>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A" sz="4800" dirty="0" err="1"/>
              <a:t>Thank</a:t>
            </a:r>
            <a:r>
              <a:rPr lang="fr-CA" sz="4800" dirty="0"/>
              <a:t> </a:t>
            </a:r>
            <a:r>
              <a:rPr lang="fr-CA" sz="4800" dirty="0" err="1"/>
              <a:t>you</a:t>
            </a:r>
            <a:r>
              <a:rPr lang="fr-CA" sz="4800" dirty="0"/>
              <a:t>!</a:t>
            </a:r>
            <a:r>
              <a:rPr lang="ru-RU" sz="4800" dirty="0"/>
              <a:t> </a:t>
            </a:r>
            <a:r>
              <a:rPr lang="fr-CA" sz="4800" dirty="0"/>
              <a:t>Merci!</a:t>
            </a:r>
            <a:r>
              <a:rPr lang="ru-RU" sz="4800" dirty="0"/>
              <a:t> </a:t>
            </a:r>
            <a:r>
              <a:rPr lang="en-US" sz="4800" dirty="0" err="1"/>
              <a:t>Takk</a:t>
            </a:r>
            <a:r>
              <a:rPr lang="en-US" sz="4800" dirty="0"/>
              <a:t>! </a:t>
            </a:r>
            <a:r>
              <a:rPr lang="ru-RU" sz="4800" dirty="0"/>
              <a:t>Спасибо!</a:t>
            </a:r>
            <a:r>
              <a:rPr lang="en-US" sz="4800" dirty="0"/>
              <a:t> </a:t>
            </a:r>
            <a:br>
              <a:rPr lang="en-US" sz="4800" dirty="0"/>
            </a:br>
            <a:r>
              <a:rPr lang="en-US" sz="4800" dirty="0" err="1"/>
              <a:t>Tak</a:t>
            </a:r>
            <a:r>
              <a:rPr lang="en-US" sz="4800" dirty="0"/>
              <a:t>! Tack! Kiitos! </a:t>
            </a:r>
            <a:r>
              <a:rPr lang="is-IS" sz="4800" dirty="0"/>
              <a:t>þakka þér fyrir!</a:t>
            </a:r>
            <a:br>
              <a:rPr lang="is-IS" sz="4800" dirty="0"/>
            </a:br>
            <a:r>
              <a:rPr lang="en-US" sz="4800" dirty="0" err="1"/>
              <a:t>Naqurmiik</a:t>
            </a:r>
            <a:r>
              <a:rPr lang="en-US" sz="4800" b="1" dirty="0"/>
              <a:t> </a:t>
            </a:r>
            <a:r>
              <a:rPr lang="en-US" sz="4800" dirty="0"/>
              <a:t>! </a:t>
            </a:r>
            <a:r>
              <a:rPr lang="en-US" sz="4800" dirty="0" err="1"/>
              <a:t>Qaĝaasakuq</a:t>
            </a:r>
            <a:r>
              <a:rPr lang="en-US" sz="4800" dirty="0"/>
              <a:t> !</a:t>
            </a:r>
          </a:p>
          <a:p>
            <a:r>
              <a:rPr lang="it-IT" sz="4800" dirty="0"/>
              <a:t>Grazie! </a:t>
            </a:r>
            <a:r>
              <a:rPr lang="en-US" sz="4800" dirty="0" err="1"/>
              <a:t>Giitu</a:t>
            </a:r>
            <a:r>
              <a:rPr lang="en-US" sz="4800" dirty="0"/>
              <a:t>! </a:t>
            </a:r>
            <a:r>
              <a:rPr lang="de-DE" sz="4800" dirty="0"/>
              <a:t>Vielen Dank!</a:t>
            </a:r>
          </a:p>
          <a:p>
            <a:r>
              <a:rPr lang="en-US" sz="4800" dirty="0" err="1"/>
              <a:t>Dhanyavaad</a:t>
            </a:r>
            <a:r>
              <a:rPr lang="en-US" sz="4800" dirty="0"/>
              <a:t> !</a:t>
            </a:r>
            <a:endParaRPr lang="en-US" sz="4800" dirty="0">
              <a:solidFill>
                <a:srgbClr val="000090"/>
              </a:solidFill>
            </a:endParaRPr>
          </a:p>
        </p:txBody>
      </p:sp>
      <p:sp>
        <p:nvSpPr>
          <p:cNvPr id="2" name="Slide Number Placeholder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59AF2F-52C6-9B46-B8B2-0579234AE62E}" type="slidenum">
              <a:rPr lang="en-US" smtClean="0"/>
              <a:pPr/>
              <a:t>26</a:t>
            </a:fld>
            <a:endParaRPr lang="en-US"/>
          </a:p>
        </p:txBody>
      </p:sp>
    </p:spTree>
    <p:extLst>
      <p:ext uri="{BB962C8B-B14F-4D97-AF65-F5344CB8AC3E}">
        <p14:creationId xmlns:p14="http://schemas.microsoft.com/office/powerpoint/2010/main" val="380228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3</a:t>
            </a:fld>
            <a:endParaRPr lang="en-CA" altLang="en-US"/>
          </a:p>
        </p:txBody>
      </p:sp>
      <p:sp>
        <p:nvSpPr>
          <p:cNvPr id="5" name="Прямоугольник 4"/>
          <p:cNvSpPr/>
          <p:nvPr/>
        </p:nvSpPr>
        <p:spPr>
          <a:xfrm>
            <a:off x="1691680" y="1279788"/>
            <a:ext cx="6336704" cy="2923877"/>
          </a:xfrm>
          <a:prstGeom prst="rect">
            <a:avLst/>
          </a:prstGeom>
        </p:spPr>
        <p:txBody>
          <a:bodyPr wrap="square">
            <a:spAutoFit/>
          </a:bodyPr>
          <a:lstStyle/>
          <a:p>
            <a:r>
              <a:rPr lang="en-US" sz="4000" dirty="0">
                <a:latin typeface="Calibri" panose="020F0502020204030204" pitchFamily="34" charset="0"/>
                <a:cs typeface="Calibri" panose="020F0502020204030204" pitchFamily="34" charset="0"/>
              </a:rPr>
              <a:t>Atmosphere: </a:t>
            </a:r>
          </a:p>
          <a:p>
            <a:pPr marL="914400" lvl="1" indent="-457200">
              <a:buFont typeface="Wingdings" panose="05000000000000000000" pitchFamily="2" charset="2"/>
              <a:buChar char="ü"/>
            </a:pPr>
            <a:r>
              <a:rPr lang="en-US" sz="3600" b="0" dirty="0">
                <a:latin typeface="Calibri" panose="020F0502020204030204" pitchFamily="34" charset="0"/>
                <a:cs typeface="Calibri" panose="020F0502020204030204" pitchFamily="34" charset="0"/>
              </a:rPr>
              <a:t>Precursors - atmospheric circulation patterns</a:t>
            </a:r>
          </a:p>
          <a:p>
            <a:pPr marL="914400" lvl="1" indent="-457200">
              <a:buFont typeface="Wingdings" panose="05000000000000000000" pitchFamily="2" charset="2"/>
              <a:buChar char="ü"/>
            </a:pPr>
            <a:r>
              <a:rPr lang="en-US" sz="3600" b="0" dirty="0">
                <a:latin typeface="Calibri" panose="020F0502020204030204" pitchFamily="34" charset="0"/>
                <a:cs typeface="Calibri" panose="020F0502020204030204" pitchFamily="34" charset="0"/>
              </a:rPr>
              <a:t>Surface air temperature </a:t>
            </a:r>
          </a:p>
          <a:p>
            <a:pPr marL="914400" lvl="1" indent="-457200">
              <a:buFont typeface="Wingdings" panose="05000000000000000000" pitchFamily="2" charset="2"/>
              <a:buChar char="ü"/>
            </a:pPr>
            <a:r>
              <a:rPr lang="en-US" sz="3600" b="0" dirty="0">
                <a:latin typeface="Calibri" panose="020F0502020204030204" pitchFamily="34" charset="0"/>
                <a:cs typeface="Calibri" panose="020F0502020204030204" pitchFamily="34" charset="0"/>
              </a:rPr>
              <a:t>Precipitation</a:t>
            </a:r>
          </a:p>
        </p:txBody>
      </p:sp>
    </p:spTree>
    <p:extLst>
      <p:ext uri="{BB962C8B-B14F-4D97-AF65-F5344CB8AC3E}">
        <p14:creationId xmlns:p14="http://schemas.microsoft.com/office/powerpoint/2010/main" val="175463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4E8563-02F2-45D8-960A-4EA2D29FFC44}"/>
              </a:ext>
            </a:extLst>
          </p:cNvPr>
          <p:cNvPicPr>
            <a:picLocks noChangeAspect="1"/>
          </p:cNvPicPr>
          <p:nvPr/>
        </p:nvPicPr>
        <p:blipFill>
          <a:blip r:embed="rId3"/>
          <a:stretch>
            <a:fillRect/>
          </a:stretch>
        </p:blipFill>
        <p:spPr>
          <a:xfrm>
            <a:off x="421192" y="3510969"/>
            <a:ext cx="3657607" cy="3230399"/>
          </a:xfrm>
          <a:prstGeom prst="rect">
            <a:avLst/>
          </a:prstGeom>
        </p:spPr>
      </p:pic>
      <p:pic>
        <p:nvPicPr>
          <p:cNvPr id="6" name="Picture 5">
            <a:extLst>
              <a:ext uri="{FF2B5EF4-FFF2-40B4-BE49-F238E27FC236}">
                <a16:creationId xmlns:a16="http://schemas.microsoft.com/office/drawing/2014/main" id="{924DB728-23AB-49DE-A789-053E4FEF9909}"/>
              </a:ext>
            </a:extLst>
          </p:cNvPr>
          <p:cNvPicPr>
            <a:picLocks noChangeAspect="1"/>
          </p:cNvPicPr>
          <p:nvPr/>
        </p:nvPicPr>
        <p:blipFill>
          <a:blip r:embed="rId4"/>
          <a:stretch>
            <a:fillRect/>
          </a:stretch>
        </p:blipFill>
        <p:spPr>
          <a:xfrm>
            <a:off x="421193" y="404664"/>
            <a:ext cx="3657607" cy="3230399"/>
          </a:xfrm>
          <a:prstGeom prst="rect">
            <a:avLst/>
          </a:prstGeom>
        </p:spPr>
      </p:pic>
      <p:sp>
        <p:nvSpPr>
          <p:cNvPr id="5" name="Title 1"/>
          <p:cNvSpPr txBox="1">
            <a:spLocks/>
          </p:cNvSpPr>
          <p:nvPr/>
        </p:nvSpPr>
        <p:spPr bwMode="auto">
          <a:xfrm>
            <a:off x="0" y="44624"/>
            <a:ext cx="9036496" cy="4905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a:solidFill>
                  <a:schemeClr val="tx1"/>
                </a:solidFill>
                <a:latin typeface="Calibri" panose="020F0502020204030204" pitchFamily="34" charset="0"/>
                <a:cs typeface="Calibri" panose="020F0502020204030204" pitchFamily="34" charset="0"/>
              </a:rPr>
              <a:t>JJA 2020 atmospheric circulation</a:t>
            </a:r>
            <a:endParaRPr lang="en-US" kern="0" dirty="0">
              <a:solidFill>
                <a:schemeClr val="tx1"/>
              </a:solidFill>
              <a:latin typeface="Calibri" panose="020F0502020204030204" pitchFamily="34" charset="0"/>
              <a:cs typeface="Calibri" panose="020F0502020204030204" pitchFamily="34" charset="0"/>
            </a:endParaRPr>
          </a:p>
        </p:txBody>
      </p:sp>
      <p:sp>
        <p:nvSpPr>
          <p:cNvPr id="7" name="Прямоугольник 6"/>
          <p:cNvSpPr/>
          <p:nvPr/>
        </p:nvSpPr>
        <p:spPr>
          <a:xfrm>
            <a:off x="541653" y="3512041"/>
            <a:ext cx="2791149" cy="276999"/>
          </a:xfrm>
          <a:prstGeom prst="rect">
            <a:avLst/>
          </a:prstGeom>
          <a:solidFill>
            <a:schemeClr val="bg1"/>
          </a:solidFill>
        </p:spPr>
        <p:txBody>
          <a:bodyPr wrap="none">
            <a:spAutoFit/>
          </a:bodyPr>
          <a:lstStyle/>
          <a:p>
            <a:r>
              <a:rPr lang="en-US" sz="1200" kern="0" dirty="0">
                <a:latin typeface="Calibri" panose="020F0502020204030204" pitchFamily="34" charset="0"/>
                <a:cs typeface="Calibri" panose="020F0502020204030204" pitchFamily="34" charset="0"/>
              </a:rPr>
              <a:t>MSLP </a:t>
            </a:r>
            <a:r>
              <a:rPr lang="en-US" sz="1200" kern="0" dirty="0" err="1">
                <a:latin typeface="Calibri" panose="020F0502020204030204" pitchFamily="34" charset="0"/>
                <a:cs typeface="Calibri" panose="020F0502020204030204" pitchFamily="34" charset="0"/>
              </a:rPr>
              <a:t>hPa</a:t>
            </a:r>
            <a:r>
              <a:rPr lang="en-US" sz="1200" kern="0" dirty="0">
                <a:latin typeface="Calibri" panose="020F0502020204030204" pitchFamily="34" charset="0"/>
                <a:cs typeface="Calibri" panose="020F0502020204030204" pitchFamily="34" charset="0"/>
              </a:rPr>
              <a:t> anomalies (norms 1981-2010) </a:t>
            </a:r>
            <a:endParaRPr lang="ru-RU" sz="1200" dirty="0">
              <a:latin typeface="Calibri" panose="020F0502020204030204" pitchFamily="34" charset="0"/>
              <a:cs typeface="Calibri" panose="020F0502020204030204" pitchFamily="34" charset="0"/>
            </a:endParaRPr>
          </a:p>
        </p:txBody>
      </p:sp>
      <p:sp>
        <p:nvSpPr>
          <p:cNvPr id="31" name="Title 1"/>
          <p:cNvSpPr txBox="1">
            <a:spLocks/>
          </p:cNvSpPr>
          <p:nvPr/>
        </p:nvSpPr>
        <p:spPr bwMode="auto">
          <a:xfrm>
            <a:off x="4499992" y="808454"/>
            <a:ext cx="4485288" cy="5108474"/>
          </a:xfrm>
          <a:prstGeom prst="rect">
            <a:avLst/>
          </a:prstGeom>
          <a:solidFill>
            <a:schemeClr val="bg1"/>
          </a:solidFill>
          <a:ln w="25400">
            <a:solidFill>
              <a:srgbClr val="FF0000"/>
            </a:solid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342900" indent="-342900" algn="just">
              <a:buClr>
                <a:srgbClr val="FF0000"/>
              </a:buClr>
              <a:buFont typeface="Wingdings" panose="05000000000000000000" pitchFamily="2" charset="2"/>
              <a:buChar char="v"/>
            </a:pPr>
            <a:r>
              <a:rPr lang="en-US" sz="1800" kern="0" dirty="0">
                <a:solidFill>
                  <a:schemeClr val="tx1"/>
                </a:solidFill>
                <a:latin typeface="Calibri" panose="020F0502020204030204" pitchFamily="34" charset="0"/>
                <a:cs typeface="Calibri" panose="020F0502020204030204" pitchFamily="34" charset="0"/>
              </a:rPr>
              <a:t>Based on atmosphere numerical model (reanalysis)</a:t>
            </a:r>
            <a:endParaRPr lang="en-US" sz="1800" dirty="0">
              <a:solidFill>
                <a:schemeClr val="tx1"/>
              </a:solidFill>
              <a:latin typeface="Calibri" panose="020F0502020204030204" pitchFamily="34" charset="0"/>
              <a:cs typeface="Calibri" panose="020F0502020204030204" pitchFamily="34" charset="0"/>
            </a:endParaRPr>
          </a:p>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Negative mean sea level atmospheric pressure (MSLP) anomalies (lower pressure, marked in blue) dominated through the European, Siberian and Canadian archipelago regions</a:t>
            </a:r>
          </a:p>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Opposite situation (higher pressure, marked in red) was observed over Svalbard, Canadian and Alaska regions, Bering Sea </a:t>
            </a:r>
          </a:p>
          <a:p>
            <a:pPr marL="342900" indent="-342900" algn="just">
              <a:buClr>
                <a:srgbClr val="FF0000"/>
              </a:buClr>
              <a:buFont typeface="Wingdings" panose="05000000000000000000" pitchFamily="2" charset="2"/>
              <a:buChar char="v"/>
            </a:pPr>
            <a:endParaRPr lang="en-US" sz="1800" dirty="0">
              <a:solidFill>
                <a:schemeClr val="tx1"/>
              </a:solidFill>
              <a:latin typeface="Calibri" panose="020F0502020204030204" pitchFamily="34" charset="0"/>
              <a:cs typeface="Calibri" panose="020F0502020204030204" pitchFamily="34" charset="0"/>
            </a:endParaRPr>
          </a:p>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That led to prevalence of zonal form of circulation (transfer of heal/cold west/east) in the troposphere with the center of polar vortex over western Siberia as seen on the 50 </a:t>
            </a:r>
            <a:r>
              <a:rPr lang="en-US" sz="1800" dirty="0" err="1">
                <a:solidFill>
                  <a:schemeClr val="tx1"/>
                </a:solidFill>
                <a:latin typeface="Calibri" panose="020F0502020204030204" pitchFamily="34" charset="0"/>
                <a:cs typeface="Calibri" panose="020F0502020204030204" pitchFamily="34" charset="0"/>
              </a:rPr>
              <a:t>hPa</a:t>
            </a:r>
            <a:r>
              <a:rPr lang="en-US" sz="1800" dirty="0">
                <a:solidFill>
                  <a:schemeClr val="tx1"/>
                </a:solidFill>
                <a:latin typeface="Calibri" panose="020F0502020204030204" pitchFamily="34" charset="0"/>
                <a:cs typeface="Calibri" panose="020F0502020204030204" pitchFamily="34" charset="0"/>
              </a:rPr>
              <a:t> geopotential height (H50) </a:t>
            </a:r>
            <a:endParaRPr lang="en-US" sz="1800" kern="0" dirty="0">
              <a:solidFill>
                <a:schemeClr val="tx1"/>
              </a:solidFill>
              <a:latin typeface="Calibri" panose="020F0502020204030204" pitchFamily="34" charset="0"/>
              <a:cs typeface="Calibri" panose="020F0502020204030204" pitchFamily="34" charset="0"/>
            </a:endParaRPr>
          </a:p>
        </p:txBody>
      </p:sp>
      <p:sp>
        <p:nvSpPr>
          <p:cNvPr id="32" name="Прямоугольник 31"/>
          <p:cNvSpPr/>
          <p:nvPr/>
        </p:nvSpPr>
        <p:spPr>
          <a:xfrm>
            <a:off x="1222470" y="6525344"/>
            <a:ext cx="1763624" cy="276999"/>
          </a:xfrm>
          <a:prstGeom prst="rect">
            <a:avLst/>
          </a:prstGeom>
          <a:solidFill>
            <a:schemeClr val="bg1"/>
          </a:solidFill>
        </p:spPr>
        <p:txBody>
          <a:bodyPr wrap="none">
            <a:spAutoFit/>
          </a:bodyPr>
          <a:lstStyle/>
          <a:p>
            <a:r>
              <a:rPr lang="en-US" sz="1200" kern="0" dirty="0">
                <a:latin typeface="Calibri" panose="020F0502020204030204" pitchFamily="34" charset="0"/>
                <a:cs typeface="Calibri" panose="020F0502020204030204" pitchFamily="34" charset="0"/>
              </a:rPr>
              <a:t>MSLP ranks (1979-2020) </a:t>
            </a:r>
            <a:endParaRPr lang="ru-RU" sz="1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4A89D43-C96F-4E50-8397-7623248FCE51}"/>
              </a:ext>
            </a:extLst>
          </p:cNvPr>
          <p:cNvSpPr txBox="1"/>
          <p:nvPr/>
        </p:nvSpPr>
        <p:spPr>
          <a:xfrm>
            <a:off x="6947659" y="5916928"/>
            <a:ext cx="190806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ERA5 reanalysis</a:t>
            </a:r>
            <a:endParaRPr lang="ru-RU"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4265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6373AA-4B40-4DF8-AED8-20AC93F4DC47}"/>
              </a:ext>
            </a:extLst>
          </p:cNvPr>
          <p:cNvPicPr>
            <a:picLocks noChangeAspect="1"/>
          </p:cNvPicPr>
          <p:nvPr/>
        </p:nvPicPr>
        <p:blipFill>
          <a:blip r:embed="rId3"/>
          <a:stretch>
            <a:fillRect/>
          </a:stretch>
        </p:blipFill>
        <p:spPr>
          <a:xfrm>
            <a:off x="469095" y="3329721"/>
            <a:ext cx="3657607" cy="3230399"/>
          </a:xfrm>
          <a:prstGeom prst="rect">
            <a:avLst/>
          </a:prstGeom>
        </p:spPr>
      </p:pic>
      <p:pic>
        <p:nvPicPr>
          <p:cNvPr id="2" name="Picture 1">
            <a:extLst>
              <a:ext uri="{FF2B5EF4-FFF2-40B4-BE49-F238E27FC236}">
                <a16:creationId xmlns:a16="http://schemas.microsoft.com/office/drawing/2014/main" id="{089486FE-830E-4519-AC0C-AC576CF4CD2F}"/>
              </a:ext>
            </a:extLst>
          </p:cNvPr>
          <p:cNvPicPr>
            <a:picLocks noChangeAspect="1"/>
          </p:cNvPicPr>
          <p:nvPr/>
        </p:nvPicPr>
        <p:blipFill>
          <a:blip r:embed="rId4"/>
          <a:stretch>
            <a:fillRect/>
          </a:stretch>
        </p:blipFill>
        <p:spPr>
          <a:xfrm>
            <a:off x="395534" y="380354"/>
            <a:ext cx="3657607" cy="3230399"/>
          </a:xfrm>
          <a:prstGeom prst="rect">
            <a:avLst/>
          </a:prstGeom>
        </p:spPr>
      </p:pic>
      <p:sp>
        <p:nvSpPr>
          <p:cNvPr id="5" name="Title 1"/>
          <p:cNvSpPr txBox="1">
            <a:spLocks/>
          </p:cNvSpPr>
          <p:nvPr/>
        </p:nvSpPr>
        <p:spPr bwMode="auto">
          <a:xfrm>
            <a:off x="0" y="44624"/>
            <a:ext cx="9036496" cy="4905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a:solidFill>
                  <a:schemeClr val="tx1"/>
                </a:solidFill>
                <a:latin typeface="Calibri" panose="020F0502020204030204" pitchFamily="34" charset="0"/>
                <a:cs typeface="Calibri" panose="020F0502020204030204" pitchFamily="34" charset="0"/>
              </a:rPr>
              <a:t>JJA 2020 upper atmosphere (H500 )</a:t>
            </a:r>
            <a:endParaRPr lang="en-US" kern="0" dirty="0">
              <a:solidFill>
                <a:schemeClr val="tx1"/>
              </a:solidFill>
              <a:latin typeface="Calibri" panose="020F0502020204030204" pitchFamily="34" charset="0"/>
              <a:cs typeface="Calibri" panose="020F0502020204030204" pitchFamily="34" charset="0"/>
            </a:endParaRPr>
          </a:p>
        </p:txBody>
      </p:sp>
      <p:sp>
        <p:nvSpPr>
          <p:cNvPr id="7" name="Прямоугольник 6"/>
          <p:cNvSpPr/>
          <p:nvPr/>
        </p:nvSpPr>
        <p:spPr>
          <a:xfrm>
            <a:off x="828764" y="3472254"/>
            <a:ext cx="2569934" cy="276999"/>
          </a:xfrm>
          <a:prstGeom prst="rect">
            <a:avLst/>
          </a:prstGeom>
          <a:solidFill>
            <a:schemeClr val="bg1"/>
          </a:solidFill>
        </p:spPr>
        <p:txBody>
          <a:bodyPr wrap="none">
            <a:spAutoFit/>
          </a:bodyPr>
          <a:lstStyle/>
          <a:p>
            <a:r>
              <a:rPr lang="en-US" sz="1200" kern="0" dirty="0">
                <a:latin typeface="Calibri" panose="020F0502020204030204" pitchFamily="34" charset="0"/>
                <a:cs typeface="Calibri" panose="020F0502020204030204" pitchFamily="34" charset="0"/>
              </a:rPr>
              <a:t>H500 anomalies (norms 1981-2010) </a:t>
            </a:r>
            <a:endParaRPr lang="ru-RU" sz="1200" dirty="0">
              <a:latin typeface="Calibri" panose="020F0502020204030204" pitchFamily="34" charset="0"/>
              <a:cs typeface="Calibri" panose="020F0502020204030204" pitchFamily="34" charset="0"/>
            </a:endParaRPr>
          </a:p>
        </p:txBody>
      </p:sp>
      <p:sp>
        <p:nvSpPr>
          <p:cNvPr id="31" name="Title 1"/>
          <p:cNvSpPr txBox="1">
            <a:spLocks/>
          </p:cNvSpPr>
          <p:nvPr/>
        </p:nvSpPr>
        <p:spPr bwMode="auto">
          <a:xfrm>
            <a:off x="4499992" y="808454"/>
            <a:ext cx="4485288" cy="5108474"/>
          </a:xfrm>
          <a:prstGeom prst="rect">
            <a:avLst/>
          </a:prstGeom>
          <a:solidFill>
            <a:schemeClr val="bg1"/>
          </a:solidFill>
          <a:ln w="25400">
            <a:solidFill>
              <a:srgbClr val="FF0000"/>
            </a:solid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342900" indent="-342900" algn="just">
              <a:buClr>
                <a:srgbClr val="FF0000"/>
              </a:buClr>
              <a:buFont typeface="Wingdings" panose="05000000000000000000" pitchFamily="2" charset="2"/>
              <a:buChar char="v"/>
            </a:pPr>
            <a:r>
              <a:rPr lang="en-US" sz="1800" kern="0" dirty="0">
                <a:solidFill>
                  <a:schemeClr val="tx1"/>
                </a:solidFill>
                <a:latin typeface="Calibri" panose="020F0502020204030204" pitchFamily="34" charset="0"/>
                <a:cs typeface="Calibri" panose="020F0502020204030204" pitchFamily="34" charset="0"/>
              </a:rPr>
              <a:t>Based on atmosphere numerical model (reanalysis)</a:t>
            </a:r>
            <a:endParaRPr lang="en-US" sz="1800" dirty="0">
              <a:solidFill>
                <a:schemeClr val="tx1"/>
              </a:solidFill>
              <a:latin typeface="Calibri" panose="020F0502020204030204" pitchFamily="34" charset="0"/>
              <a:cs typeface="Calibri" panose="020F0502020204030204" pitchFamily="34" charset="0"/>
            </a:endParaRPr>
          </a:p>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Negative mean sea level atmospheric pressure (MSLP) anomalies (lower pressure, marked in blue) dominated through the European, Siberian and Canadian archipelago regions</a:t>
            </a:r>
          </a:p>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Opposite situation (higher pressure, marked in red) was observed over Svalbard, Canadian and Alaska regions, Bering Sea </a:t>
            </a:r>
          </a:p>
          <a:p>
            <a:pPr marL="342900" indent="-342900" algn="just">
              <a:buClr>
                <a:srgbClr val="FF0000"/>
              </a:buClr>
              <a:buFont typeface="Wingdings" panose="05000000000000000000" pitchFamily="2" charset="2"/>
              <a:buChar char="v"/>
            </a:pPr>
            <a:endParaRPr lang="en-US" sz="1800" dirty="0">
              <a:solidFill>
                <a:schemeClr val="tx1"/>
              </a:solidFill>
              <a:latin typeface="Calibri" panose="020F0502020204030204" pitchFamily="34" charset="0"/>
              <a:cs typeface="Calibri" panose="020F0502020204030204" pitchFamily="34" charset="0"/>
            </a:endParaRPr>
          </a:p>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That led to prevalence of zonal form of circulation (transfer of heal/cold west/east) in the troposphere with the center of polar vortex over western Siberia as seen on the 50 </a:t>
            </a:r>
            <a:r>
              <a:rPr lang="en-US" sz="1800" dirty="0" err="1">
                <a:solidFill>
                  <a:schemeClr val="tx1"/>
                </a:solidFill>
                <a:latin typeface="Calibri" panose="020F0502020204030204" pitchFamily="34" charset="0"/>
                <a:cs typeface="Calibri" panose="020F0502020204030204" pitchFamily="34" charset="0"/>
              </a:rPr>
              <a:t>hPa</a:t>
            </a:r>
            <a:r>
              <a:rPr lang="en-US" sz="1800" dirty="0">
                <a:solidFill>
                  <a:schemeClr val="tx1"/>
                </a:solidFill>
                <a:latin typeface="Calibri" panose="020F0502020204030204" pitchFamily="34" charset="0"/>
                <a:cs typeface="Calibri" panose="020F0502020204030204" pitchFamily="34" charset="0"/>
              </a:rPr>
              <a:t> geopotential height (H50) </a:t>
            </a:r>
            <a:endParaRPr lang="en-US" sz="1800" kern="0" dirty="0">
              <a:solidFill>
                <a:schemeClr val="tx1"/>
              </a:solidFill>
              <a:latin typeface="Calibri" panose="020F0502020204030204" pitchFamily="34" charset="0"/>
              <a:cs typeface="Calibri" panose="020F0502020204030204" pitchFamily="34" charset="0"/>
            </a:endParaRPr>
          </a:p>
        </p:txBody>
      </p:sp>
      <p:sp>
        <p:nvSpPr>
          <p:cNvPr id="32" name="Прямоугольник 31"/>
          <p:cNvSpPr/>
          <p:nvPr/>
        </p:nvSpPr>
        <p:spPr>
          <a:xfrm>
            <a:off x="1231919" y="6425654"/>
            <a:ext cx="1742785" cy="276999"/>
          </a:xfrm>
          <a:prstGeom prst="rect">
            <a:avLst/>
          </a:prstGeom>
          <a:solidFill>
            <a:schemeClr val="bg1"/>
          </a:solidFill>
        </p:spPr>
        <p:txBody>
          <a:bodyPr wrap="none">
            <a:spAutoFit/>
          </a:bodyPr>
          <a:lstStyle/>
          <a:p>
            <a:r>
              <a:rPr lang="en-US" sz="1200" kern="0" dirty="0">
                <a:latin typeface="Calibri" panose="020F0502020204030204" pitchFamily="34" charset="0"/>
                <a:cs typeface="Calibri" panose="020F0502020204030204" pitchFamily="34" charset="0"/>
              </a:rPr>
              <a:t>H500 ranks (1979-2020) </a:t>
            </a:r>
            <a:endParaRPr lang="ru-RU" sz="1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4A89D43-C96F-4E50-8397-7623248FCE51}"/>
              </a:ext>
            </a:extLst>
          </p:cNvPr>
          <p:cNvSpPr txBox="1"/>
          <p:nvPr/>
        </p:nvSpPr>
        <p:spPr>
          <a:xfrm>
            <a:off x="6947659" y="5916928"/>
            <a:ext cx="190806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ERA5 reanalysis</a:t>
            </a:r>
            <a:endParaRPr lang="ru-RU"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8883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0F57CF4-DA36-422C-8F48-3FBE49B4328B}"/>
              </a:ext>
            </a:extLst>
          </p:cNvPr>
          <p:cNvPicPr>
            <a:picLocks noChangeAspect="1"/>
          </p:cNvPicPr>
          <p:nvPr/>
        </p:nvPicPr>
        <p:blipFill>
          <a:blip r:embed="rId2"/>
          <a:stretch>
            <a:fillRect/>
          </a:stretch>
        </p:blipFill>
        <p:spPr>
          <a:xfrm>
            <a:off x="220696" y="483983"/>
            <a:ext cx="3657607" cy="3230399"/>
          </a:xfrm>
          <a:prstGeom prst="rect">
            <a:avLst/>
          </a:prstGeom>
        </p:spPr>
      </p:pic>
      <p:sp>
        <p:nvSpPr>
          <p:cNvPr id="5" name="Title 1"/>
          <p:cNvSpPr txBox="1">
            <a:spLocks/>
          </p:cNvSpPr>
          <p:nvPr/>
        </p:nvSpPr>
        <p:spPr bwMode="auto">
          <a:xfrm>
            <a:off x="0" y="44624"/>
            <a:ext cx="9036496" cy="4320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a:solidFill>
                  <a:schemeClr val="tx1"/>
                </a:solidFill>
                <a:latin typeface="Calibri" panose="020F0502020204030204" pitchFamily="34" charset="0"/>
                <a:cs typeface="Calibri" panose="020F0502020204030204" pitchFamily="34" charset="0"/>
              </a:rPr>
              <a:t>FMA 2020 atmospheric circulation</a:t>
            </a:r>
            <a:endParaRPr lang="en-US" kern="0" dirty="0">
              <a:solidFill>
                <a:schemeClr val="tx1"/>
              </a:solidFill>
              <a:latin typeface="Calibri" panose="020F0502020204030204" pitchFamily="34" charset="0"/>
              <a:cs typeface="Calibri" panose="020F0502020204030204" pitchFamily="34" charset="0"/>
            </a:endParaRPr>
          </a:p>
        </p:txBody>
      </p:sp>
      <p:sp>
        <p:nvSpPr>
          <p:cNvPr id="31" name="Прямоугольник 30"/>
          <p:cNvSpPr/>
          <p:nvPr/>
        </p:nvSpPr>
        <p:spPr>
          <a:xfrm>
            <a:off x="653924" y="3436694"/>
            <a:ext cx="2791149" cy="276999"/>
          </a:xfrm>
          <a:prstGeom prst="rect">
            <a:avLst/>
          </a:prstGeom>
          <a:solidFill>
            <a:schemeClr val="bg1"/>
          </a:solidFill>
        </p:spPr>
        <p:txBody>
          <a:bodyPr wrap="none">
            <a:spAutoFit/>
          </a:bodyPr>
          <a:lstStyle/>
          <a:p>
            <a:r>
              <a:rPr lang="en-US" sz="1200" kern="0" dirty="0">
                <a:latin typeface="Calibri" panose="020F0502020204030204" pitchFamily="34" charset="0"/>
                <a:cs typeface="Calibri" panose="020F0502020204030204" pitchFamily="34" charset="0"/>
              </a:rPr>
              <a:t>MSLP </a:t>
            </a:r>
            <a:r>
              <a:rPr lang="en-US" sz="1200" kern="0" dirty="0" err="1">
                <a:latin typeface="Calibri" panose="020F0502020204030204" pitchFamily="34" charset="0"/>
                <a:cs typeface="Calibri" panose="020F0502020204030204" pitchFamily="34" charset="0"/>
              </a:rPr>
              <a:t>hPa</a:t>
            </a:r>
            <a:r>
              <a:rPr lang="en-US" sz="1200" kern="0" dirty="0">
                <a:latin typeface="Calibri" panose="020F0502020204030204" pitchFamily="34" charset="0"/>
                <a:cs typeface="Calibri" panose="020F0502020204030204" pitchFamily="34" charset="0"/>
              </a:rPr>
              <a:t> anomalies (norms 1981-2010) </a:t>
            </a:r>
            <a:endParaRPr lang="ru-RU" sz="1200" dirty="0">
              <a:latin typeface="Calibri" panose="020F0502020204030204" pitchFamily="34" charset="0"/>
              <a:cs typeface="Calibri" panose="020F0502020204030204" pitchFamily="34" charset="0"/>
            </a:endParaRPr>
          </a:p>
        </p:txBody>
      </p:sp>
      <p:sp>
        <p:nvSpPr>
          <p:cNvPr id="32" name="Прямоугольник 31"/>
          <p:cNvSpPr/>
          <p:nvPr/>
        </p:nvSpPr>
        <p:spPr>
          <a:xfrm>
            <a:off x="727002" y="5877272"/>
            <a:ext cx="2658100" cy="276999"/>
          </a:xfrm>
          <a:prstGeom prst="rect">
            <a:avLst/>
          </a:prstGeom>
          <a:solidFill>
            <a:schemeClr val="bg1"/>
          </a:solidFill>
        </p:spPr>
        <p:txBody>
          <a:bodyPr wrap="none">
            <a:spAutoFit/>
          </a:bodyPr>
          <a:lstStyle/>
          <a:p>
            <a:r>
              <a:rPr lang="en-US" sz="1200" kern="0" dirty="0">
                <a:latin typeface="Calibri" panose="020F0502020204030204" pitchFamily="34" charset="0"/>
                <a:cs typeface="Calibri" panose="020F0502020204030204" pitchFamily="34" charset="0"/>
              </a:rPr>
              <a:t>H50 (left) and H500 ranks (1979-2020) </a:t>
            </a:r>
            <a:endParaRPr lang="ru-RU" sz="1200" dirty="0">
              <a:latin typeface="Calibri" panose="020F0502020204030204" pitchFamily="34" charset="0"/>
              <a:cs typeface="Calibri" panose="020F0502020204030204" pitchFamily="34" charset="0"/>
            </a:endParaRPr>
          </a:p>
        </p:txBody>
      </p:sp>
      <p:sp>
        <p:nvSpPr>
          <p:cNvPr id="33" name="Title 1"/>
          <p:cNvSpPr txBox="1">
            <a:spLocks/>
          </p:cNvSpPr>
          <p:nvPr/>
        </p:nvSpPr>
        <p:spPr bwMode="auto">
          <a:xfrm>
            <a:off x="5024136" y="498439"/>
            <a:ext cx="3775240" cy="5270538"/>
          </a:xfrm>
          <a:prstGeom prst="rect">
            <a:avLst/>
          </a:prstGeom>
          <a:solidFill>
            <a:schemeClr val="bg1"/>
          </a:solidFill>
          <a:ln w="25400">
            <a:solidFill>
              <a:srgbClr val="FF0000"/>
            </a:solid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Much stronger negative MSLP anomalies (lower pressure, marked in blue) were observed during FMA 2020 in the European region, Western Siberia, Arctic Ocean but not in Alaska and Bering Sea </a:t>
            </a:r>
          </a:p>
          <a:p>
            <a:pPr marL="342900" indent="-342900" algn="just">
              <a:buClr>
                <a:srgbClr val="FF0000"/>
              </a:buClr>
              <a:buFont typeface="Wingdings" panose="05000000000000000000" pitchFamily="2" charset="2"/>
              <a:buChar char="v"/>
            </a:pPr>
            <a:endParaRPr lang="en-US" sz="1800" dirty="0">
              <a:solidFill>
                <a:schemeClr val="tx1"/>
              </a:solidFill>
              <a:latin typeface="Calibri" panose="020F0502020204030204" pitchFamily="34" charset="0"/>
              <a:cs typeface="Calibri" panose="020F0502020204030204" pitchFamily="34" charset="0"/>
            </a:endParaRPr>
          </a:p>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That again led to increased cyclonic activity, more polar lows with further increased precipitation</a:t>
            </a:r>
          </a:p>
          <a:p>
            <a:pPr marL="342900" indent="-342900" algn="just">
              <a:buClr>
                <a:srgbClr val="FF0000"/>
              </a:buClr>
              <a:buFont typeface="Wingdings" panose="05000000000000000000" pitchFamily="2" charset="2"/>
              <a:buChar char="v"/>
            </a:pPr>
            <a:endParaRPr lang="en-US" sz="1800" dirty="0">
              <a:solidFill>
                <a:schemeClr val="tx1"/>
              </a:solidFill>
              <a:latin typeface="Calibri" panose="020F0502020204030204" pitchFamily="34" charset="0"/>
              <a:cs typeface="Calibri" panose="020F0502020204030204" pitchFamily="34" charset="0"/>
            </a:endParaRPr>
          </a:p>
          <a:p>
            <a:pPr marL="342900" indent="-342900" algn="just">
              <a:buClr>
                <a:srgbClr val="FF0000"/>
              </a:buClr>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Polar vortex was very intense as observed at H50 pattern and caused meridian type of circulation with several ‘heat waves’ in Western and Eastern Siberia</a:t>
            </a:r>
          </a:p>
        </p:txBody>
      </p:sp>
      <p:pic>
        <p:nvPicPr>
          <p:cNvPr id="4" name="Рисунок 3">
            <a:extLst>
              <a:ext uri="{FF2B5EF4-FFF2-40B4-BE49-F238E27FC236}">
                <a16:creationId xmlns:a16="http://schemas.microsoft.com/office/drawing/2014/main" id="{F508E8EB-0493-4B16-B24D-21AB5724DDD5}"/>
              </a:ext>
            </a:extLst>
          </p:cNvPr>
          <p:cNvPicPr>
            <a:picLocks noChangeAspect="1"/>
          </p:cNvPicPr>
          <p:nvPr/>
        </p:nvPicPr>
        <p:blipFill>
          <a:blip r:embed="rId3"/>
          <a:stretch>
            <a:fillRect/>
          </a:stretch>
        </p:blipFill>
        <p:spPr>
          <a:xfrm>
            <a:off x="0" y="3749978"/>
            <a:ext cx="2286004" cy="2018999"/>
          </a:xfrm>
          <a:prstGeom prst="rect">
            <a:avLst/>
          </a:prstGeom>
        </p:spPr>
      </p:pic>
      <p:pic>
        <p:nvPicPr>
          <p:cNvPr id="6" name="Рисунок 5">
            <a:extLst>
              <a:ext uri="{FF2B5EF4-FFF2-40B4-BE49-F238E27FC236}">
                <a16:creationId xmlns:a16="http://schemas.microsoft.com/office/drawing/2014/main" id="{B6A917E6-55EB-470A-A950-29E9C7AD4AE5}"/>
              </a:ext>
            </a:extLst>
          </p:cNvPr>
          <p:cNvPicPr>
            <a:picLocks noChangeAspect="1"/>
          </p:cNvPicPr>
          <p:nvPr/>
        </p:nvPicPr>
        <p:blipFill>
          <a:blip r:embed="rId4"/>
          <a:stretch>
            <a:fillRect/>
          </a:stretch>
        </p:blipFill>
        <p:spPr>
          <a:xfrm>
            <a:off x="2232244" y="3749978"/>
            <a:ext cx="2286004" cy="2018999"/>
          </a:xfrm>
          <a:prstGeom prst="rect">
            <a:avLst/>
          </a:prstGeom>
        </p:spPr>
      </p:pic>
      <p:sp>
        <p:nvSpPr>
          <p:cNvPr id="13" name="TextBox 12">
            <a:extLst>
              <a:ext uri="{FF2B5EF4-FFF2-40B4-BE49-F238E27FC236}">
                <a16:creationId xmlns:a16="http://schemas.microsoft.com/office/drawing/2014/main" id="{B76E5BC6-FDC7-4F3C-8955-67731E10DEB8}"/>
              </a:ext>
            </a:extLst>
          </p:cNvPr>
          <p:cNvSpPr txBox="1"/>
          <p:nvPr/>
        </p:nvSpPr>
        <p:spPr>
          <a:xfrm>
            <a:off x="6732240" y="5817072"/>
            <a:ext cx="219106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ERA5 reanalysis]</a:t>
            </a:r>
            <a:endParaRPr lang="ru-RU"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0397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E36A4AC-C123-487E-BC55-DA33D8E95C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831986"/>
            <a:ext cx="5420921" cy="528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450074" y="299453"/>
            <a:ext cx="4879796" cy="432048"/>
          </a:xfrm>
        </p:spPr>
        <p:txBody>
          <a:bodyPr/>
          <a:lstStyle/>
          <a:p>
            <a:pPr algn="ctr"/>
            <a:r>
              <a:rPr lang="en-US" sz="2400" dirty="0">
                <a:solidFill>
                  <a:schemeClr val="tx1"/>
                </a:solidFill>
                <a:latin typeface="Calibri" panose="020F0502020204030204" pitchFamily="34" charset="0"/>
                <a:cs typeface="Calibri" panose="020F0502020204030204" pitchFamily="34" charset="0"/>
              </a:rPr>
              <a:t>June – August 2020 SAT (T2m): anomalies and ranks (observation)</a:t>
            </a:r>
            <a:endParaRPr lang="ru-RU" sz="2400" dirty="0">
              <a:solidFill>
                <a:schemeClr val="tx1"/>
              </a:solidFill>
              <a:latin typeface="Calibri" panose="020F0502020204030204" pitchFamily="34" charset="0"/>
              <a:cs typeface="Calibri" panose="020F0502020204030204" pitchFamily="34" charset="0"/>
            </a:endParaRPr>
          </a:p>
        </p:txBody>
      </p:sp>
      <p:sp>
        <p:nvSpPr>
          <p:cNvPr id="4" name="TextBox 3"/>
          <p:cNvSpPr txBox="1"/>
          <p:nvPr/>
        </p:nvSpPr>
        <p:spPr>
          <a:xfrm>
            <a:off x="5776357" y="404664"/>
            <a:ext cx="3087952" cy="3539430"/>
          </a:xfrm>
          <a:prstGeom prst="rect">
            <a:avLst/>
          </a:prstGeom>
          <a:noFill/>
          <a:ln w="25400">
            <a:solidFill>
              <a:srgbClr val="FF0000"/>
            </a:solidFill>
          </a:ln>
        </p:spPr>
        <p:txBody>
          <a:bodyPr wrap="square" rtlCol="0">
            <a:spAutoFit/>
          </a:bodyPr>
          <a:lstStyle/>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The summer air temperature across Arctic was above normal except small part of Alaska a&amp; Western Canada region</a:t>
            </a:r>
          </a:p>
          <a:p>
            <a:pPr marL="285750" indent="-285750" algn="just">
              <a:buFont typeface="Wingdings" panose="05000000000000000000" pitchFamily="2" charset="2"/>
              <a:buChar char="v"/>
            </a:pPr>
            <a:endParaRPr lang="en-US" sz="16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The most notable positive anomalies were present across of Western and Eastern Siberia</a:t>
            </a:r>
          </a:p>
          <a:p>
            <a:pPr marL="285750" indent="-285750" algn="just">
              <a:buFont typeface="Wingdings" panose="05000000000000000000" pitchFamily="2" charset="2"/>
              <a:buChar char="v"/>
            </a:pPr>
            <a:endParaRPr lang="en-US" sz="16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Record high temperatures were observed in Eastern Siberia in June near Verkhoyansk</a:t>
            </a:r>
            <a:endParaRPr lang="ru-RU" sz="1600" dirty="0">
              <a:latin typeface="Calibri" panose="020F0502020204030204" pitchFamily="34" charset="0"/>
              <a:cs typeface="Calibri" panose="020F0502020204030204" pitchFamily="34" charset="0"/>
            </a:endParaRPr>
          </a:p>
        </p:txBody>
      </p:sp>
      <p:sp>
        <p:nvSpPr>
          <p:cNvPr id="12" name="TextBox 11"/>
          <p:cNvSpPr txBox="1"/>
          <p:nvPr/>
        </p:nvSpPr>
        <p:spPr>
          <a:xfrm>
            <a:off x="7994148" y="5850087"/>
            <a:ext cx="84307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a:t>
            </a:r>
            <a:endParaRPr lang="ru-RU" sz="1400" dirty="0">
              <a:latin typeface="Calibri" panose="020F0502020204030204" pitchFamily="34" charset="0"/>
              <a:cs typeface="Calibri" panose="020F0502020204030204" pitchFamily="34" charset="0"/>
            </a:endParaRPr>
          </a:p>
        </p:txBody>
      </p:sp>
      <p:sp>
        <p:nvSpPr>
          <p:cNvPr id="13" name="Прямоугольник 24">
            <a:extLst>
              <a:ext uri="{FF2B5EF4-FFF2-40B4-BE49-F238E27FC236}">
                <a16:creationId xmlns:a16="http://schemas.microsoft.com/office/drawing/2014/main" id="{77C5A163-DA00-42D7-8BDA-E371DAE359F0}"/>
              </a:ext>
            </a:extLst>
          </p:cNvPr>
          <p:cNvSpPr/>
          <p:nvPr/>
        </p:nvSpPr>
        <p:spPr>
          <a:xfrm>
            <a:off x="564409" y="1440557"/>
            <a:ext cx="1055097" cy="461665"/>
          </a:xfrm>
          <a:prstGeom prst="rect">
            <a:avLst/>
          </a:prstGeom>
        </p:spPr>
        <p:txBody>
          <a:bodyPr wrap="square">
            <a:spAutoFit/>
          </a:bodyPr>
          <a:lstStyle/>
          <a:p>
            <a:r>
              <a:rPr lang="en-US" dirty="0">
                <a:solidFill>
                  <a:srgbClr val="0066FF"/>
                </a:solidFill>
                <a:latin typeface="Calibri" panose="020F0502020204030204" pitchFamily="34" charset="0"/>
                <a:cs typeface="Calibri" panose="020F0502020204030204" pitchFamily="34" charset="0"/>
              </a:rPr>
              <a:t>Cold !</a:t>
            </a:r>
            <a:endParaRPr lang="ru-RU" dirty="0">
              <a:solidFill>
                <a:srgbClr val="0066FF"/>
              </a:solidFill>
              <a:latin typeface="Calibri" panose="020F0502020204030204" pitchFamily="34" charset="0"/>
              <a:cs typeface="Calibri" panose="020F0502020204030204" pitchFamily="34" charset="0"/>
            </a:endParaRPr>
          </a:p>
        </p:txBody>
      </p:sp>
      <p:sp>
        <p:nvSpPr>
          <p:cNvPr id="17" name="Прямоугольник 20">
            <a:extLst>
              <a:ext uri="{FF2B5EF4-FFF2-40B4-BE49-F238E27FC236}">
                <a16:creationId xmlns:a16="http://schemas.microsoft.com/office/drawing/2014/main" id="{E1861831-870D-4B57-8875-06E8A05A4800}"/>
              </a:ext>
            </a:extLst>
          </p:cNvPr>
          <p:cNvSpPr/>
          <p:nvPr/>
        </p:nvSpPr>
        <p:spPr>
          <a:xfrm>
            <a:off x="3059832" y="2632354"/>
            <a:ext cx="1133772" cy="461665"/>
          </a:xfrm>
          <a:prstGeom prst="rect">
            <a:avLst/>
          </a:prstGeom>
        </p:spPr>
        <p:txBody>
          <a:bodyPr wrap="none">
            <a:spAutoFit/>
          </a:bodyPr>
          <a:lstStyle/>
          <a:p>
            <a:r>
              <a:rPr lang="en-US" dirty="0">
                <a:solidFill>
                  <a:srgbClr val="FF0000"/>
                </a:solidFill>
                <a:latin typeface="Calibri" panose="020F0502020204030204" pitchFamily="34" charset="0"/>
                <a:cs typeface="Calibri" panose="020F0502020204030204" pitchFamily="34" charset="0"/>
              </a:rPr>
              <a:t>Warm !</a:t>
            </a:r>
            <a:endParaRPr lang="ru-RU" dirty="0">
              <a:solidFill>
                <a:srgbClr val="FF0000"/>
              </a:solidFill>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274D0CC6-36CC-40B2-97D1-56940FF56210}"/>
              </a:ext>
            </a:extLst>
          </p:cNvPr>
          <p:cNvGraphicFramePr>
            <a:graphicFrameLocks noGrp="1"/>
          </p:cNvGraphicFramePr>
          <p:nvPr>
            <p:extLst>
              <p:ext uri="{D42A27DB-BD31-4B8C-83A1-F6EECF244321}">
                <p14:modId xmlns:p14="http://schemas.microsoft.com/office/powerpoint/2010/main" val="1215757269"/>
              </p:ext>
            </p:extLst>
          </p:nvPr>
        </p:nvGraphicFramePr>
        <p:xfrm>
          <a:off x="5556138" y="4439890"/>
          <a:ext cx="3528390" cy="1097280"/>
        </p:xfrm>
        <a:graphic>
          <a:graphicData uri="http://schemas.openxmlformats.org/drawingml/2006/table">
            <a:tbl>
              <a:tblPr>
                <a:tableStyleId>{5C22544A-7EE6-4342-B048-85BDC9FD1C3A}</a:tableStyleId>
              </a:tblPr>
              <a:tblGrid>
                <a:gridCol w="705678">
                  <a:extLst>
                    <a:ext uri="{9D8B030D-6E8A-4147-A177-3AD203B41FA5}">
                      <a16:colId xmlns:a16="http://schemas.microsoft.com/office/drawing/2014/main" val="3457040401"/>
                    </a:ext>
                  </a:extLst>
                </a:gridCol>
                <a:gridCol w="614440">
                  <a:extLst>
                    <a:ext uri="{9D8B030D-6E8A-4147-A177-3AD203B41FA5}">
                      <a16:colId xmlns:a16="http://schemas.microsoft.com/office/drawing/2014/main" val="3245846177"/>
                    </a:ext>
                  </a:extLst>
                </a:gridCol>
                <a:gridCol w="648072">
                  <a:extLst>
                    <a:ext uri="{9D8B030D-6E8A-4147-A177-3AD203B41FA5}">
                      <a16:colId xmlns:a16="http://schemas.microsoft.com/office/drawing/2014/main" val="395888606"/>
                    </a:ext>
                  </a:extLst>
                </a:gridCol>
                <a:gridCol w="854522">
                  <a:extLst>
                    <a:ext uri="{9D8B030D-6E8A-4147-A177-3AD203B41FA5}">
                      <a16:colId xmlns:a16="http://schemas.microsoft.com/office/drawing/2014/main" val="2927013198"/>
                    </a:ext>
                  </a:extLst>
                </a:gridCol>
                <a:gridCol w="705678">
                  <a:extLst>
                    <a:ext uri="{9D8B030D-6E8A-4147-A177-3AD203B41FA5}">
                      <a16:colId xmlns:a16="http://schemas.microsoft.com/office/drawing/2014/main" val="2630002186"/>
                    </a:ext>
                  </a:extLst>
                </a:gridCol>
              </a:tblGrid>
              <a:tr h="298450">
                <a:tc>
                  <a:txBody>
                    <a:bodyPr/>
                    <a:lstStyle/>
                    <a:p>
                      <a:pPr algn="ctr"/>
                      <a:r>
                        <a:rPr lang="en-US" sz="1200" dirty="0">
                          <a:effectLst/>
                        </a:rPr>
                        <a:t>Zone,</a:t>
                      </a:r>
                      <a:endParaRPr lang="ru-RU" sz="1200" dirty="0">
                        <a:effectLst/>
                      </a:endParaRPr>
                    </a:p>
                    <a:p>
                      <a:pPr algn="ctr"/>
                      <a:r>
                        <a:rPr lang="en-US" sz="1200" dirty="0">
                          <a:effectLst/>
                        </a:rPr>
                        <a:t>latitudes</a:t>
                      </a:r>
                      <a:r>
                        <a:rPr lang="ru-RU" sz="1200" dirty="0">
                          <a:effectLst/>
                        </a:rPr>
                        <a:t>, °</a:t>
                      </a:r>
                      <a:r>
                        <a:rPr lang="en-US" sz="1200" dirty="0">
                          <a:effectLst/>
                        </a:rPr>
                        <a:t>N</a:t>
                      </a:r>
                      <a:r>
                        <a:rPr lang="ru-RU" sz="1200" dirty="0">
                          <a:effectLst/>
                        </a:rPr>
                        <a:t>.</a:t>
                      </a:r>
                      <a:endParaRPr lang="ru-RU" sz="1200" dirty="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en-US" sz="1200" dirty="0">
                          <a:effectLst/>
                        </a:rPr>
                        <a:t>Anomaly</a:t>
                      </a:r>
                      <a:endParaRPr lang="ru-RU" sz="1200" dirty="0">
                        <a:effectLst/>
                        <a:latin typeface="Times New Roman" panose="02020603050405020304" pitchFamily="18"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ru-RU" sz="1200" dirty="0" err="1">
                          <a:effectLst/>
                        </a:rPr>
                        <a:t>Rank</a:t>
                      </a:r>
                      <a:endParaRPr lang="ru-RU" sz="1200" dirty="0">
                        <a:effectLst/>
                        <a:latin typeface="Times New Roman" panose="02020603050405020304" pitchFamily="18"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en-US" sz="1200" dirty="0">
                          <a:effectLst/>
                        </a:rPr>
                        <a:t>The warmest year </a:t>
                      </a:r>
                      <a:endParaRPr lang="ru-RU" sz="1200" dirty="0">
                        <a:effectLst/>
                      </a:endParaRPr>
                    </a:p>
                    <a:p>
                      <a:pPr algn="ctr"/>
                      <a:r>
                        <a:rPr lang="ru-RU" sz="1200" dirty="0">
                          <a:effectLst/>
                        </a:rPr>
                        <a:t>(</a:t>
                      </a:r>
                      <a:r>
                        <a:rPr lang="en-US" sz="1200" dirty="0">
                          <a:effectLst/>
                        </a:rPr>
                        <a:t>anomaly</a:t>
                      </a:r>
                      <a:r>
                        <a:rPr lang="ru-RU" sz="1200" dirty="0">
                          <a:effectLst/>
                        </a:rPr>
                        <a:t>)</a:t>
                      </a:r>
                      <a:endParaRPr lang="ru-RU" sz="1200" dirty="0">
                        <a:effectLst/>
                        <a:latin typeface="Times New Roman" panose="02020603050405020304" pitchFamily="18"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en-US" sz="1200">
                          <a:effectLst/>
                        </a:rPr>
                        <a:t>The coldest year </a:t>
                      </a:r>
                      <a:endParaRPr lang="ru-RU" sz="1200">
                        <a:effectLst/>
                      </a:endParaRPr>
                    </a:p>
                    <a:p>
                      <a:pPr algn="ctr"/>
                      <a:r>
                        <a:rPr lang="ru-RU" sz="1200">
                          <a:effectLst/>
                        </a:rPr>
                        <a:t>(</a:t>
                      </a:r>
                      <a:r>
                        <a:rPr lang="en-US" sz="1200">
                          <a:effectLst/>
                        </a:rPr>
                        <a:t>anomaly</a:t>
                      </a:r>
                      <a:r>
                        <a:rPr lang="ru-RU" sz="1200">
                          <a:effectLst/>
                        </a:rPr>
                        <a:t>)</a:t>
                      </a:r>
                      <a:endParaRPr lang="ru-RU" sz="1200">
                        <a:effectLst/>
                        <a:latin typeface="Times New Roman" panose="02020603050405020304" pitchFamily="18" charset="0"/>
                        <a:ea typeface="Times New Roman" panose="02020603050405020304" pitchFamily="18" charset="0"/>
                      </a:endParaRPr>
                    </a:p>
                  </a:txBody>
                  <a:tcPr marL="17780" marR="17780" marT="0" marB="0">
                    <a:solidFill>
                      <a:schemeClr val="accent5">
                        <a:lumMod val="75000"/>
                      </a:schemeClr>
                    </a:solidFill>
                  </a:tcPr>
                </a:tc>
                <a:extLst>
                  <a:ext uri="{0D108BD9-81ED-4DB2-BD59-A6C34878D82A}">
                    <a16:rowId xmlns:a16="http://schemas.microsoft.com/office/drawing/2014/main" val="3281729233"/>
                  </a:ext>
                </a:extLst>
              </a:tr>
              <a:tr h="0">
                <a:tc>
                  <a:txBody>
                    <a:bodyPr/>
                    <a:lstStyle/>
                    <a:p>
                      <a:pPr algn="ctr"/>
                      <a:r>
                        <a:rPr lang="ru-RU" sz="1200">
                          <a:effectLst/>
                        </a:rPr>
                        <a:t>70-85</a:t>
                      </a:r>
                      <a:endParaRPr lang="ru-RU" sz="120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ru-RU" sz="1200" dirty="0">
                          <a:effectLst/>
                        </a:rPr>
                        <a:t>1,8</a:t>
                      </a:r>
                      <a:endParaRPr lang="ru-RU" sz="1200" dirty="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ru-RU" sz="1200" dirty="0">
                          <a:effectLst/>
                        </a:rPr>
                        <a:t>3</a:t>
                      </a:r>
                      <a:endParaRPr lang="ru-RU" sz="1200" dirty="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ru-RU" sz="1200" b="1" dirty="0">
                          <a:solidFill>
                            <a:srgbClr val="FF0000"/>
                          </a:solidFill>
                          <a:effectLst/>
                        </a:rPr>
                        <a:t>2012</a:t>
                      </a:r>
                      <a:r>
                        <a:rPr lang="ru-RU" sz="1200" dirty="0">
                          <a:effectLst/>
                        </a:rPr>
                        <a:t> (2,0)</a:t>
                      </a:r>
                      <a:endParaRPr lang="ru-RU" sz="1200" dirty="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ru-RU" sz="1200" b="1" dirty="0">
                          <a:solidFill>
                            <a:srgbClr val="000066"/>
                          </a:solidFill>
                          <a:effectLst/>
                        </a:rPr>
                        <a:t>1963</a:t>
                      </a:r>
                      <a:r>
                        <a:rPr lang="ru-RU" sz="1200" dirty="0">
                          <a:effectLst/>
                        </a:rPr>
                        <a:t> (-0,7)</a:t>
                      </a:r>
                      <a:endParaRPr lang="ru-RU" sz="1200" dirty="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extLst>
                  <a:ext uri="{0D108BD9-81ED-4DB2-BD59-A6C34878D82A}">
                    <a16:rowId xmlns:a16="http://schemas.microsoft.com/office/drawing/2014/main" val="992236657"/>
                  </a:ext>
                </a:extLst>
              </a:tr>
              <a:tr h="0">
                <a:tc>
                  <a:txBody>
                    <a:bodyPr/>
                    <a:lstStyle/>
                    <a:p>
                      <a:pPr algn="ctr"/>
                      <a:r>
                        <a:rPr lang="ru-RU" sz="1200">
                          <a:effectLst/>
                        </a:rPr>
                        <a:t>60-70</a:t>
                      </a:r>
                      <a:endParaRPr lang="ru-RU" sz="120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ru-RU" sz="1200">
                          <a:effectLst/>
                        </a:rPr>
                        <a:t>1,7</a:t>
                      </a:r>
                      <a:endParaRPr lang="ru-RU" sz="120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ru-RU" sz="1200" dirty="0">
                          <a:effectLst/>
                        </a:rPr>
                        <a:t>3</a:t>
                      </a:r>
                      <a:endParaRPr lang="ru-RU" sz="1200" dirty="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ru-RU" sz="1200" b="1" dirty="0">
                          <a:solidFill>
                            <a:srgbClr val="FF0000"/>
                          </a:solidFill>
                          <a:effectLst/>
                        </a:rPr>
                        <a:t>2016</a:t>
                      </a:r>
                      <a:r>
                        <a:rPr lang="ru-RU" sz="1200" dirty="0">
                          <a:effectLst/>
                        </a:rPr>
                        <a:t> (2,0)</a:t>
                      </a:r>
                      <a:endParaRPr lang="ru-RU" sz="1200" dirty="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ru-RU" sz="1200" b="1" dirty="0">
                          <a:solidFill>
                            <a:srgbClr val="000066"/>
                          </a:solidFill>
                          <a:effectLst/>
                        </a:rPr>
                        <a:t>1949</a:t>
                      </a:r>
                      <a:r>
                        <a:rPr lang="ru-RU" sz="1200" dirty="0">
                          <a:effectLst/>
                        </a:rPr>
                        <a:t> (-0,8)</a:t>
                      </a:r>
                      <a:endParaRPr lang="ru-RU" sz="1200" dirty="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extLst>
                  <a:ext uri="{0D108BD9-81ED-4DB2-BD59-A6C34878D82A}">
                    <a16:rowId xmlns:a16="http://schemas.microsoft.com/office/drawing/2014/main" val="2159049046"/>
                  </a:ext>
                </a:extLst>
              </a:tr>
              <a:tr h="0">
                <a:tc>
                  <a:txBody>
                    <a:bodyPr/>
                    <a:lstStyle/>
                    <a:p>
                      <a:pPr algn="ctr"/>
                      <a:r>
                        <a:rPr lang="ru-RU" sz="1200">
                          <a:effectLst/>
                        </a:rPr>
                        <a:t>60-85</a:t>
                      </a:r>
                      <a:endParaRPr lang="ru-RU" sz="120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ru-RU" sz="1200">
                          <a:effectLst/>
                        </a:rPr>
                        <a:t>1,7</a:t>
                      </a:r>
                      <a:endParaRPr lang="ru-RU" sz="120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ru-RU" sz="1200">
                          <a:effectLst/>
                        </a:rPr>
                        <a:t>2</a:t>
                      </a:r>
                      <a:endParaRPr lang="ru-RU" sz="120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ru-RU" sz="1200" b="1" dirty="0">
                          <a:solidFill>
                            <a:srgbClr val="FF0000"/>
                          </a:solidFill>
                          <a:effectLst/>
                        </a:rPr>
                        <a:t>2016</a:t>
                      </a:r>
                      <a:r>
                        <a:rPr lang="ru-RU" sz="1200" dirty="0">
                          <a:effectLst/>
                        </a:rPr>
                        <a:t> (2,0)</a:t>
                      </a:r>
                      <a:endParaRPr lang="ru-RU" sz="1200" dirty="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tc>
                  <a:txBody>
                    <a:bodyPr/>
                    <a:lstStyle/>
                    <a:p>
                      <a:pPr algn="ctr"/>
                      <a:r>
                        <a:rPr lang="ru-RU" sz="1200" b="1" dirty="0">
                          <a:solidFill>
                            <a:srgbClr val="000066"/>
                          </a:solidFill>
                          <a:effectLst/>
                        </a:rPr>
                        <a:t>1949</a:t>
                      </a:r>
                      <a:r>
                        <a:rPr lang="ru-RU" sz="1200" dirty="0">
                          <a:effectLst/>
                        </a:rPr>
                        <a:t> (-0,8)</a:t>
                      </a:r>
                      <a:endParaRPr lang="ru-RU" sz="1200" dirty="0">
                        <a:effectLst/>
                        <a:latin typeface="Courier New" panose="02070309020205020404" pitchFamily="49" charset="0"/>
                        <a:ea typeface="Times New Roman" panose="02020603050405020304" pitchFamily="18" charset="0"/>
                      </a:endParaRPr>
                    </a:p>
                  </a:txBody>
                  <a:tcPr marL="17780" marR="17780" marT="0" marB="0">
                    <a:solidFill>
                      <a:schemeClr val="accent5">
                        <a:lumMod val="75000"/>
                      </a:schemeClr>
                    </a:solidFill>
                  </a:tcPr>
                </a:tc>
                <a:extLst>
                  <a:ext uri="{0D108BD9-81ED-4DB2-BD59-A6C34878D82A}">
                    <a16:rowId xmlns:a16="http://schemas.microsoft.com/office/drawing/2014/main" val="2417919821"/>
                  </a:ext>
                </a:extLst>
              </a:tr>
            </a:tbl>
          </a:graphicData>
        </a:graphic>
      </p:graphicFrame>
    </p:spTree>
    <p:extLst>
      <p:ext uri="{BB962C8B-B14F-4D97-AF65-F5344CB8AC3E}">
        <p14:creationId xmlns:p14="http://schemas.microsoft.com/office/powerpoint/2010/main" val="3770248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98">
            <a:extLst>
              <a:ext uri="{FF2B5EF4-FFF2-40B4-BE49-F238E27FC236}">
                <a16:creationId xmlns:a16="http://schemas.microsoft.com/office/drawing/2014/main" id="{8B64F703-A8B9-49C9-A8A0-DE7898C54B40}"/>
              </a:ext>
            </a:extLst>
          </p:cNvPr>
          <p:cNvSpPr>
            <a:spLocks noChangeArrowheads="1"/>
          </p:cNvSpPr>
          <p:nvPr/>
        </p:nvSpPr>
        <p:spPr bwMode="auto">
          <a:xfrm>
            <a:off x="6361285" y="4254686"/>
            <a:ext cx="68633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42" name="Object 41">
            <a:extLst>
              <a:ext uri="{FF2B5EF4-FFF2-40B4-BE49-F238E27FC236}">
                <a16:creationId xmlns:a16="http://schemas.microsoft.com/office/drawing/2014/main" id="{B6111203-92E9-4C68-BAEE-111AF4798E5C}"/>
              </a:ext>
            </a:extLst>
          </p:cNvPr>
          <p:cNvGraphicFramePr>
            <a:graphicFrameLocks noChangeAspect="1"/>
          </p:cNvGraphicFramePr>
          <p:nvPr>
            <p:extLst>
              <p:ext uri="{D42A27DB-BD31-4B8C-83A1-F6EECF244321}">
                <p14:modId xmlns:p14="http://schemas.microsoft.com/office/powerpoint/2010/main" val="2921716850"/>
              </p:ext>
            </p:extLst>
          </p:nvPr>
        </p:nvGraphicFramePr>
        <p:xfrm>
          <a:off x="6361285" y="4254687"/>
          <a:ext cx="2637275" cy="1758183"/>
        </p:xfrm>
        <a:graphic>
          <a:graphicData uri="http://schemas.openxmlformats.org/presentationml/2006/ole">
            <mc:AlternateContent xmlns:mc="http://schemas.openxmlformats.org/markup-compatibility/2006">
              <mc:Choice xmlns:v="urn:schemas-microsoft-com:vml" Requires="v">
                <p:oleObj spid="_x0000_s1339" name="Chart" r:id="rId3" imgW="3086100" imgH="2057400" progId="Excel.Chart.8">
                  <p:embed/>
                </p:oleObj>
              </mc:Choice>
              <mc:Fallback>
                <p:oleObj name="Chart" r:id="rId3" imgW="3086100" imgH="2057400" progId="Excel.Chart.8">
                  <p:embed/>
                  <p:pic>
                    <p:nvPicPr>
                      <p:cNvPr id="0" name="Object 2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1285" y="4254687"/>
                        <a:ext cx="2637275" cy="1758183"/>
                      </a:xfrm>
                      <a:prstGeom prst="rect">
                        <a:avLst/>
                      </a:prstGeom>
                      <a:noFill/>
                    </p:spPr>
                  </p:pic>
                </p:oleObj>
              </mc:Fallback>
            </mc:AlternateContent>
          </a:graphicData>
        </a:graphic>
      </p:graphicFrame>
      <p:sp>
        <p:nvSpPr>
          <p:cNvPr id="39" name="Rectangle 296">
            <a:extLst>
              <a:ext uri="{FF2B5EF4-FFF2-40B4-BE49-F238E27FC236}">
                <a16:creationId xmlns:a16="http://schemas.microsoft.com/office/drawing/2014/main" id="{AB26852A-3C28-4A37-8DAE-79340FD30460}"/>
              </a:ext>
            </a:extLst>
          </p:cNvPr>
          <p:cNvSpPr>
            <a:spLocks noChangeArrowheads="1"/>
          </p:cNvSpPr>
          <p:nvPr/>
        </p:nvSpPr>
        <p:spPr bwMode="auto">
          <a:xfrm>
            <a:off x="4282952" y="4435986"/>
            <a:ext cx="671924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40" name="Object 39">
            <a:extLst>
              <a:ext uri="{FF2B5EF4-FFF2-40B4-BE49-F238E27FC236}">
                <a16:creationId xmlns:a16="http://schemas.microsoft.com/office/drawing/2014/main" id="{BDE774B0-8F46-4535-96AE-A943BC14F8D2}"/>
              </a:ext>
            </a:extLst>
          </p:cNvPr>
          <p:cNvGraphicFramePr>
            <a:graphicFrameLocks noChangeAspect="1"/>
          </p:cNvGraphicFramePr>
          <p:nvPr>
            <p:extLst>
              <p:ext uri="{D42A27DB-BD31-4B8C-83A1-F6EECF244321}">
                <p14:modId xmlns:p14="http://schemas.microsoft.com/office/powerpoint/2010/main" val="437745050"/>
              </p:ext>
            </p:extLst>
          </p:nvPr>
        </p:nvGraphicFramePr>
        <p:xfrm>
          <a:off x="4282952" y="4435987"/>
          <a:ext cx="2267744" cy="1511829"/>
        </p:xfrm>
        <a:graphic>
          <a:graphicData uri="http://schemas.openxmlformats.org/presentationml/2006/ole">
            <mc:AlternateContent xmlns:mc="http://schemas.openxmlformats.org/markup-compatibility/2006">
              <mc:Choice xmlns:v="urn:schemas-microsoft-com:vml" Requires="v">
                <p:oleObj spid="_x0000_s1340" name="Chart" r:id="rId5" imgW="3086100" imgH="2057400" progId="Excel.Chart.8">
                  <p:embed/>
                </p:oleObj>
              </mc:Choice>
              <mc:Fallback>
                <p:oleObj name="Chart" r:id="rId5" imgW="3086100" imgH="2057400" progId="Excel.Chart.8">
                  <p:embed/>
                  <p:pic>
                    <p:nvPicPr>
                      <p:cNvPr id="0" name="Object 2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2952" y="4435987"/>
                        <a:ext cx="2267744" cy="1511829"/>
                      </a:xfrm>
                      <a:prstGeom prst="rect">
                        <a:avLst/>
                      </a:prstGeom>
                      <a:noFill/>
                    </p:spPr>
                  </p:pic>
                </p:oleObj>
              </mc:Fallback>
            </mc:AlternateContent>
          </a:graphicData>
        </a:graphic>
      </p:graphicFrame>
      <p:sp>
        <p:nvSpPr>
          <p:cNvPr id="37" name="Rectangle 294">
            <a:extLst>
              <a:ext uri="{FF2B5EF4-FFF2-40B4-BE49-F238E27FC236}">
                <a16:creationId xmlns:a16="http://schemas.microsoft.com/office/drawing/2014/main" id="{357EAE07-C2B1-4ACE-8C8E-974BBD37AFF8}"/>
              </a:ext>
            </a:extLst>
          </p:cNvPr>
          <p:cNvSpPr>
            <a:spLocks noChangeArrowheads="1"/>
          </p:cNvSpPr>
          <p:nvPr/>
        </p:nvSpPr>
        <p:spPr bwMode="auto">
          <a:xfrm>
            <a:off x="6347565" y="2697200"/>
            <a:ext cx="69196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38" name="Object 37">
            <a:extLst>
              <a:ext uri="{FF2B5EF4-FFF2-40B4-BE49-F238E27FC236}">
                <a16:creationId xmlns:a16="http://schemas.microsoft.com/office/drawing/2014/main" id="{04375702-9E65-4DAA-82D2-D4751796E9A4}"/>
              </a:ext>
            </a:extLst>
          </p:cNvPr>
          <p:cNvGraphicFramePr>
            <a:graphicFrameLocks noChangeAspect="1"/>
          </p:cNvGraphicFramePr>
          <p:nvPr>
            <p:extLst>
              <p:ext uri="{D42A27DB-BD31-4B8C-83A1-F6EECF244321}">
                <p14:modId xmlns:p14="http://schemas.microsoft.com/office/powerpoint/2010/main" val="182685486"/>
              </p:ext>
            </p:extLst>
          </p:nvPr>
        </p:nvGraphicFramePr>
        <p:xfrm>
          <a:off x="6347565" y="2697201"/>
          <a:ext cx="2643152" cy="1762101"/>
        </p:xfrm>
        <a:graphic>
          <a:graphicData uri="http://schemas.openxmlformats.org/presentationml/2006/ole">
            <mc:AlternateContent xmlns:mc="http://schemas.openxmlformats.org/markup-compatibility/2006">
              <mc:Choice xmlns:v="urn:schemas-microsoft-com:vml" Requires="v">
                <p:oleObj spid="_x0000_s1341" name="Chart" r:id="rId7" imgW="3086100" imgH="2057400" progId="Excel.Chart.8">
                  <p:embed/>
                </p:oleObj>
              </mc:Choice>
              <mc:Fallback>
                <p:oleObj name="Chart" r:id="rId7" imgW="3086100" imgH="2057400" progId="Excel.Chart.8">
                  <p:embed/>
                  <p:pic>
                    <p:nvPicPr>
                      <p:cNvPr id="0" name="Object 29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7565" y="2697201"/>
                        <a:ext cx="2643152" cy="1762101"/>
                      </a:xfrm>
                      <a:prstGeom prst="rect">
                        <a:avLst/>
                      </a:prstGeom>
                      <a:noFill/>
                    </p:spPr>
                  </p:pic>
                </p:oleObj>
              </mc:Fallback>
            </mc:AlternateContent>
          </a:graphicData>
        </a:graphic>
      </p:graphicFrame>
      <p:sp>
        <p:nvSpPr>
          <p:cNvPr id="35" name="Rectangle 292">
            <a:extLst>
              <a:ext uri="{FF2B5EF4-FFF2-40B4-BE49-F238E27FC236}">
                <a16:creationId xmlns:a16="http://schemas.microsoft.com/office/drawing/2014/main" id="{CE8B6249-079A-4DFE-971B-78AC21EDD01B}"/>
              </a:ext>
            </a:extLst>
          </p:cNvPr>
          <p:cNvSpPr>
            <a:spLocks noChangeArrowheads="1"/>
          </p:cNvSpPr>
          <p:nvPr/>
        </p:nvSpPr>
        <p:spPr bwMode="auto">
          <a:xfrm>
            <a:off x="4233814" y="2857996"/>
            <a:ext cx="62561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36" name="Object 35">
            <a:extLst>
              <a:ext uri="{FF2B5EF4-FFF2-40B4-BE49-F238E27FC236}">
                <a16:creationId xmlns:a16="http://schemas.microsoft.com/office/drawing/2014/main" id="{334C2589-7AAF-4668-9B65-BB68942DFB32}"/>
              </a:ext>
            </a:extLst>
          </p:cNvPr>
          <p:cNvGraphicFramePr>
            <a:graphicFrameLocks noChangeAspect="1"/>
          </p:cNvGraphicFramePr>
          <p:nvPr>
            <p:extLst>
              <p:ext uri="{D42A27DB-BD31-4B8C-83A1-F6EECF244321}">
                <p14:modId xmlns:p14="http://schemas.microsoft.com/office/powerpoint/2010/main" val="2867219098"/>
              </p:ext>
            </p:extLst>
          </p:nvPr>
        </p:nvGraphicFramePr>
        <p:xfrm>
          <a:off x="4233814" y="2857997"/>
          <a:ext cx="2316882" cy="1544588"/>
        </p:xfrm>
        <a:graphic>
          <a:graphicData uri="http://schemas.openxmlformats.org/presentationml/2006/ole">
            <mc:AlternateContent xmlns:mc="http://schemas.openxmlformats.org/markup-compatibility/2006">
              <mc:Choice xmlns:v="urn:schemas-microsoft-com:vml" Requires="v">
                <p:oleObj spid="_x0000_s1342" name="Chart" r:id="rId9" imgW="3086100" imgH="2057400" progId="Excel.Chart.8">
                  <p:embed/>
                </p:oleObj>
              </mc:Choice>
              <mc:Fallback>
                <p:oleObj name="Chart" r:id="rId9" imgW="3086100" imgH="2057400" progId="Excel.Chart.8">
                  <p:embed/>
                  <p:pic>
                    <p:nvPicPr>
                      <p:cNvPr id="0" name="Object 29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3814" y="2857997"/>
                        <a:ext cx="2316882" cy="1544588"/>
                      </a:xfrm>
                      <a:prstGeom prst="rect">
                        <a:avLst/>
                      </a:prstGeom>
                      <a:noFill/>
                    </p:spPr>
                  </p:pic>
                </p:oleObj>
              </mc:Fallback>
            </mc:AlternateContent>
          </a:graphicData>
        </a:graphic>
      </p:graphicFrame>
      <p:sp>
        <p:nvSpPr>
          <p:cNvPr id="33" name="Rectangle 290">
            <a:extLst>
              <a:ext uri="{FF2B5EF4-FFF2-40B4-BE49-F238E27FC236}">
                <a16:creationId xmlns:a16="http://schemas.microsoft.com/office/drawing/2014/main" id="{240915E6-5555-452A-9856-DEAFEC1A88C8}"/>
              </a:ext>
            </a:extLst>
          </p:cNvPr>
          <p:cNvSpPr>
            <a:spLocks noChangeArrowheads="1"/>
          </p:cNvSpPr>
          <p:nvPr/>
        </p:nvSpPr>
        <p:spPr bwMode="auto">
          <a:xfrm>
            <a:off x="2111438" y="4435395"/>
            <a:ext cx="66248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34" name="Object 33">
            <a:extLst>
              <a:ext uri="{FF2B5EF4-FFF2-40B4-BE49-F238E27FC236}">
                <a16:creationId xmlns:a16="http://schemas.microsoft.com/office/drawing/2014/main" id="{CCDC036C-9F4F-43AD-BC35-A180A424EA7B}"/>
              </a:ext>
            </a:extLst>
          </p:cNvPr>
          <p:cNvGraphicFramePr>
            <a:graphicFrameLocks noChangeAspect="1"/>
          </p:cNvGraphicFramePr>
          <p:nvPr>
            <p:extLst>
              <p:ext uri="{D42A27DB-BD31-4B8C-83A1-F6EECF244321}">
                <p14:modId xmlns:p14="http://schemas.microsoft.com/office/powerpoint/2010/main" val="503660200"/>
              </p:ext>
            </p:extLst>
          </p:nvPr>
        </p:nvGraphicFramePr>
        <p:xfrm>
          <a:off x="2111438" y="4435396"/>
          <a:ext cx="2235897" cy="1490598"/>
        </p:xfrm>
        <a:graphic>
          <a:graphicData uri="http://schemas.openxmlformats.org/presentationml/2006/ole">
            <mc:AlternateContent xmlns:mc="http://schemas.openxmlformats.org/markup-compatibility/2006">
              <mc:Choice xmlns:v="urn:schemas-microsoft-com:vml" Requires="v">
                <p:oleObj spid="_x0000_s1343" name="Chart" r:id="rId11" imgW="3086100" imgH="2057400" progId="Excel.Chart.8">
                  <p:embed/>
                </p:oleObj>
              </mc:Choice>
              <mc:Fallback>
                <p:oleObj name="Chart" r:id="rId11" imgW="3086100" imgH="2057400" progId="Excel.Chart.8">
                  <p:embed/>
                  <p:pic>
                    <p:nvPicPr>
                      <p:cNvPr id="0" name="Object 28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11438" y="4435396"/>
                        <a:ext cx="2235897" cy="1490598"/>
                      </a:xfrm>
                      <a:prstGeom prst="rect">
                        <a:avLst/>
                      </a:prstGeom>
                      <a:noFill/>
                    </p:spPr>
                  </p:pic>
                </p:oleObj>
              </mc:Fallback>
            </mc:AlternateContent>
          </a:graphicData>
        </a:graphic>
      </p:graphicFrame>
      <p:sp>
        <p:nvSpPr>
          <p:cNvPr id="20" name="Rectangle 288">
            <a:extLst>
              <a:ext uri="{FF2B5EF4-FFF2-40B4-BE49-F238E27FC236}">
                <a16:creationId xmlns:a16="http://schemas.microsoft.com/office/drawing/2014/main" id="{92A3AB08-C012-462F-A733-561155E8F571}"/>
              </a:ext>
            </a:extLst>
          </p:cNvPr>
          <p:cNvSpPr>
            <a:spLocks noChangeArrowheads="1"/>
          </p:cNvSpPr>
          <p:nvPr/>
        </p:nvSpPr>
        <p:spPr bwMode="auto">
          <a:xfrm>
            <a:off x="-108519" y="4365104"/>
            <a:ext cx="5686348" cy="4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32" name="Object 31">
            <a:extLst>
              <a:ext uri="{FF2B5EF4-FFF2-40B4-BE49-F238E27FC236}">
                <a16:creationId xmlns:a16="http://schemas.microsoft.com/office/drawing/2014/main" id="{C8FF962E-3EAA-40A4-B287-DBA83B5741C6}"/>
              </a:ext>
            </a:extLst>
          </p:cNvPr>
          <p:cNvGraphicFramePr>
            <a:graphicFrameLocks noChangeAspect="1"/>
          </p:cNvGraphicFramePr>
          <p:nvPr>
            <p:extLst>
              <p:ext uri="{D42A27DB-BD31-4B8C-83A1-F6EECF244321}">
                <p14:modId xmlns:p14="http://schemas.microsoft.com/office/powerpoint/2010/main" val="2502729311"/>
              </p:ext>
            </p:extLst>
          </p:nvPr>
        </p:nvGraphicFramePr>
        <p:xfrm>
          <a:off x="-24973" y="4365105"/>
          <a:ext cx="2327854" cy="1551902"/>
        </p:xfrm>
        <a:graphic>
          <a:graphicData uri="http://schemas.openxmlformats.org/presentationml/2006/ole">
            <mc:AlternateContent xmlns:mc="http://schemas.openxmlformats.org/markup-compatibility/2006">
              <mc:Choice xmlns:v="urn:schemas-microsoft-com:vml" Requires="v">
                <p:oleObj spid="_x0000_s1344" name="Chart" r:id="rId13" imgW="3086100" imgH="2057400" progId="Excel.Chart.8">
                  <p:embed/>
                </p:oleObj>
              </mc:Choice>
              <mc:Fallback>
                <p:oleObj name="Chart" r:id="rId13" imgW="3086100" imgH="2057400" progId="Excel.Chart.8">
                  <p:embed/>
                  <p:pic>
                    <p:nvPicPr>
                      <p:cNvPr id="0" name="Object 28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973" y="4365105"/>
                        <a:ext cx="2327854" cy="1551902"/>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B124F3CA-C2B3-40BF-AB56-221FE7D5E2A2}"/>
              </a:ext>
            </a:extLst>
          </p:cNvPr>
          <p:cNvGraphicFramePr>
            <a:graphicFrameLocks noChangeAspect="1"/>
          </p:cNvGraphicFramePr>
          <p:nvPr>
            <p:extLst>
              <p:ext uri="{D42A27DB-BD31-4B8C-83A1-F6EECF244321}">
                <p14:modId xmlns:p14="http://schemas.microsoft.com/office/powerpoint/2010/main" val="461539687"/>
              </p:ext>
            </p:extLst>
          </p:nvPr>
        </p:nvGraphicFramePr>
        <p:xfrm>
          <a:off x="2133618" y="2899074"/>
          <a:ext cx="2252853" cy="1501902"/>
        </p:xfrm>
        <a:graphic>
          <a:graphicData uri="http://schemas.openxmlformats.org/presentationml/2006/ole">
            <mc:AlternateContent xmlns:mc="http://schemas.openxmlformats.org/markup-compatibility/2006">
              <mc:Choice xmlns:v="urn:schemas-microsoft-com:vml" Requires="v">
                <p:oleObj spid="_x0000_s1345" name="Chart" r:id="rId15" imgW="3086100" imgH="2057400" progId="Excel.Chart.8">
                  <p:embed/>
                </p:oleObj>
              </mc:Choice>
              <mc:Fallback>
                <p:oleObj name="Chart" r:id="rId15" imgW="3086100" imgH="2057400" progId="Excel.Chart.8">
                  <p:embed/>
                  <p:pic>
                    <p:nvPicPr>
                      <p:cNvPr id="0" name="Object 27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33618" y="2899074"/>
                        <a:ext cx="2252853" cy="1501902"/>
                      </a:xfrm>
                      <a:prstGeom prst="rect">
                        <a:avLst/>
                      </a:prstGeom>
                      <a:noFill/>
                    </p:spPr>
                  </p:pic>
                </p:oleObj>
              </mc:Fallback>
            </mc:AlternateContent>
          </a:graphicData>
        </a:graphic>
      </p:graphicFrame>
      <p:sp>
        <p:nvSpPr>
          <p:cNvPr id="4" name="Rectangle 276">
            <a:extLst>
              <a:ext uri="{FF2B5EF4-FFF2-40B4-BE49-F238E27FC236}">
                <a16:creationId xmlns:a16="http://schemas.microsoft.com/office/drawing/2014/main" id="{B93CA85A-BADE-4E6F-BD9E-733BFA836376}"/>
              </a:ext>
            </a:extLst>
          </p:cNvPr>
          <p:cNvSpPr>
            <a:spLocks noChangeArrowheads="1"/>
          </p:cNvSpPr>
          <p:nvPr/>
        </p:nvSpPr>
        <p:spPr bwMode="auto">
          <a:xfrm flipV="1">
            <a:off x="0" y="2330473"/>
            <a:ext cx="43817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8" name="Object 7">
            <a:extLst>
              <a:ext uri="{FF2B5EF4-FFF2-40B4-BE49-F238E27FC236}">
                <a16:creationId xmlns:a16="http://schemas.microsoft.com/office/drawing/2014/main" id="{A0158353-CC7C-49AE-9A15-EB3310E57AB5}"/>
              </a:ext>
            </a:extLst>
          </p:cNvPr>
          <p:cNvGraphicFramePr>
            <a:graphicFrameLocks noChangeAspect="1"/>
          </p:cNvGraphicFramePr>
          <p:nvPr>
            <p:extLst>
              <p:ext uri="{D42A27DB-BD31-4B8C-83A1-F6EECF244321}">
                <p14:modId xmlns:p14="http://schemas.microsoft.com/office/powerpoint/2010/main" val="3678646879"/>
              </p:ext>
            </p:extLst>
          </p:nvPr>
        </p:nvGraphicFramePr>
        <p:xfrm>
          <a:off x="16343" y="2886940"/>
          <a:ext cx="2251401" cy="1500934"/>
        </p:xfrm>
        <a:graphic>
          <a:graphicData uri="http://schemas.openxmlformats.org/presentationml/2006/ole">
            <mc:AlternateContent xmlns:mc="http://schemas.openxmlformats.org/markup-compatibility/2006">
              <mc:Choice xmlns:v="urn:schemas-microsoft-com:vml" Requires="v">
                <p:oleObj spid="_x0000_s1346" name="Chart" r:id="rId17" imgW="3086100" imgH="2057400" progId="Excel.Chart.8">
                  <p:embed/>
                </p:oleObj>
              </mc:Choice>
              <mc:Fallback>
                <p:oleObj name="Chart" r:id="rId17" imgW="3086100" imgH="2057400" progId="Excel.Chart.8">
                  <p:embed/>
                  <p:pic>
                    <p:nvPicPr>
                      <p:cNvPr id="0" name="Object 27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343" y="2886940"/>
                        <a:ext cx="2251401" cy="1500934"/>
                      </a:xfrm>
                      <a:prstGeom prst="rect">
                        <a:avLst/>
                      </a:prstGeom>
                      <a:noFill/>
                    </p:spPr>
                  </p:pic>
                </p:oleObj>
              </mc:Fallback>
            </mc:AlternateContent>
          </a:graphicData>
        </a:graphic>
      </p:graphicFrame>
      <p:sp>
        <p:nvSpPr>
          <p:cNvPr id="22" name="Rectangle 33">
            <a:extLst>
              <a:ext uri="{FF2B5EF4-FFF2-40B4-BE49-F238E27FC236}">
                <a16:creationId xmlns:a16="http://schemas.microsoft.com/office/drawing/2014/main" id="{2C2F271B-E0E5-45EE-A11D-1733E331955D}"/>
              </a:ext>
            </a:extLst>
          </p:cNvPr>
          <p:cNvSpPr>
            <a:spLocks noChangeArrowheads="1"/>
          </p:cNvSpPr>
          <p:nvPr/>
        </p:nvSpPr>
        <p:spPr bwMode="auto">
          <a:xfrm>
            <a:off x="2339752" y="2819054"/>
            <a:ext cx="72719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 name="Заголовок 1"/>
          <p:cNvSpPr>
            <a:spLocks noGrp="1"/>
          </p:cNvSpPr>
          <p:nvPr>
            <p:ph type="title"/>
          </p:nvPr>
        </p:nvSpPr>
        <p:spPr>
          <a:xfrm>
            <a:off x="179512" y="404664"/>
            <a:ext cx="3240360" cy="1871935"/>
          </a:xfrm>
        </p:spPr>
        <p:txBody>
          <a:bodyPr/>
          <a:lstStyle/>
          <a:p>
            <a:pPr algn="ctr"/>
            <a:r>
              <a:rPr lang="en-US" sz="2400" dirty="0">
                <a:solidFill>
                  <a:schemeClr val="tx1"/>
                </a:solidFill>
                <a:latin typeface="Calibri" panose="020F0502020204030204" pitchFamily="34" charset="0"/>
                <a:cs typeface="Calibri" panose="020F0502020204030204" pitchFamily="34" charset="0"/>
              </a:rPr>
              <a:t>SAT anomalies by regions during summer 2020 (JJA)</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(observations)</a:t>
            </a:r>
            <a:endParaRPr lang="ru-RU" sz="2400" dirty="0">
              <a:solidFill>
                <a:schemeClr val="tx1"/>
              </a:solidFill>
              <a:latin typeface="Calibri" panose="020F0502020204030204" pitchFamily="34" charset="0"/>
              <a:cs typeface="Calibri" panose="020F0502020204030204" pitchFamily="34" charset="0"/>
            </a:endParaRPr>
          </a:p>
        </p:txBody>
      </p:sp>
      <p:sp>
        <p:nvSpPr>
          <p:cNvPr id="5" name="TextBox 4"/>
          <p:cNvSpPr txBox="1"/>
          <p:nvPr/>
        </p:nvSpPr>
        <p:spPr>
          <a:xfrm>
            <a:off x="622540" y="2835724"/>
            <a:ext cx="1656184" cy="323165"/>
          </a:xfrm>
          <a:prstGeom prst="rect">
            <a:avLst/>
          </a:prstGeom>
          <a:solidFill>
            <a:schemeClr val="bg1"/>
          </a:solidFill>
        </p:spPr>
        <p:txBody>
          <a:bodyPr wrap="square" rtlCol="0">
            <a:spAutoFit/>
          </a:bodyPr>
          <a:lstStyle/>
          <a:p>
            <a:pPr algn="ctr"/>
            <a:r>
              <a:rPr lang="en-CA" sz="1500" dirty="0">
                <a:solidFill>
                  <a:srgbClr val="FF0000"/>
                </a:solidFill>
              </a:rPr>
              <a:t>1</a:t>
            </a:r>
            <a:r>
              <a:rPr lang="en-CA" sz="1500" dirty="0"/>
              <a:t>- N Atlantic</a:t>
            </a:r>
            <a:endParaRPr lang="en-US" sz="1500" dirty="0"/>
          </a:p>
        </p:txBody>
      </p:sp>
      <p:sp>
        <p:nvSpPr>
          <p:cNvPr id="10" name="TextBox 9"/>
          <p:cNvSpPr txBox="1"/>
          <p:nvPr/>
        </p:nvSpPr>
        <p:spPr>
          <a:xfrm>
            <a:off x="2627784" y="2817803"/>
            <a:ext cx="1656184" cy="323165"/>
          </a:xfrm>
          <a:prstGeom prst="rect">
            <a:avLst/>
          </a:prstGeom>
          <a:solidFill>
            <a:schemeClr val="bg1"/>
          </a:solidFill>
        </p:spPr>
        <p:txBody>
          <a:bodyPr wrap="square" rtlCol="0">
            <a:spAutoFit/>
          </a:bodyPr>
          <a:lstStyle/>
          <a:p>
            <a:pPr algn="ctr"/>
            <a:r>
              <a:rPr lang="en-CA" sz="1500" dirty="0">
                <a:solidFill>
                  <a:srgbClr val="FF0000"/>
                </a:solidFill>
              </a:rPr>
              <a:t>2</a:t>
            </a:r>
            <a:r>
              <a:rPr lang="en-CA" sz="1500" dirty="0"/>
              <a:t> - N Europe</a:t>
            </a:r>
            <a:endParaRPr lang="en-US" sz="1500" dirty="0"/>
          </a:p>
        </p:txBody>
      </p:sp>
      <p:sp>
        <p:nvSpPr>
          <p:cNvPr id="12" name="TextBox 11"/>
          <p:cNvSpPr txBox="1"/>
          <p:nvPr/>
        </p:nvSpPr>
        <p:spPr>
          <a:xfrm>
            <a:off x="6682014" y="2852936"/>
            <a:ext cx="2289216" cy="323165"/>
          </a:xfrm>
          <a:prstGeom prst="rect">
            <a:avLst/>
          </a:prstGeom>
          <a:solidFill>
            <a:schemeClr val="bg1"/>
          </a:solidFill>
        </p:spPr>
        <p:txBody>
          <a:bodyPr wrap="square" rtlCol="0">
            <a:spAutoFit/>
          </a:bodyPr>
          <a:lstStyle/>
          <a:p>
            <a:pPr algn="ctr"/>
            <a:r>
              <a:rPr lang="en-CA" sz="1500" dirty="0">
                <a:solidFill>
                  <a:srgbClr val="FF0000"/>
                </a:solidFill>
              </a:rPr>
              <a:t>6</a:t>
            </a:r>
            <a:r>
              <a:rPr lang="en-CA" sz="1500" dirty="0"/>
              <a:t> – W Canada &amp; Alaska</a:t>
            </a:r>
            <a:endParaRPr lang="en-US" sz="1500" dirty="0"/>
          </a:p>
        </p:txBody>
      </p:sp>
      <p:sp>
        <p:nvSpPr>
          <p:cNvPr id="14" name="TextBox 13"/>
          <p:cNvSpPr txBox="1"/>
          <p:nvPr/>
        </p:nvSpPr>
        <p:spPr>
          <a:xfrm>
            <a:off x="2699792" y="4412758"/>
            <a:ext cx="1656184" cy="323165"/>
          </a:xfrm>
          <a:prstGeom prst="rect">
            <a:avLst/>
          </a:prstGeom>
          <a:solidFill>
            <a:schemeClr val="bg1"/>
          </a:solidFill>
        </p:spPr>
        <p:txBody>
          <a:bodyPr wrap="square" rtlCol="0">
            <a:spAutoFit/>
          </a:bodyPr>
          <a:lstStyle/>
          <a:p>
            <a:pPr algn="ctr"/>
            <a:r>
              <a:rPr lang="en-CA" sz="1500" dirty="0">
                <a:solidFill>
                  <a:srgbClr val="FF0000"/>
                </a:solidFill>
              </a:rPr>
              <a:t>4</a:t>
            </a:r>
            <a:r>
              <a:rPr lang="en-CA" sz="1500" dirty="0"/>
              <a:t> - East Siberia</a:t>
            </a:r>
            <a:endParaRPr lang="en-US" sz="1500" dirty="0"/>
          </a:p>
        </p:txBody>
      </p:sp>
      <p:sp>
        <p:nvSpPr>
          <p:cNvPr id="15" name="TextBox 14"/>
          <p:cNvSpPr txBox="1"/>
          <p:nvPr/>
        </p:nvSpPr>
        <p:spPr>
          <a:xfrm>
            <a:off x="4568518" y="4386430"/>
            <a:ext cx="1656184" cy="323165"/>
          </a:xfrm>
          <a:prstGeom prst="rect">
            <a:avLst/>
          </a:prstGeom>
          <a:solidFill>
            <a:schemeClr val="bg1"/>
          </a:solidFill>
        </p:spPr>
        <p:txBody>
          <a:bodyPr wrap="square" rtlCol="0">
            <a:spAutoFit/>
          </a:bodyPr>
          <a:lstStyle/>
          <a:p>
            <a:pPr algn="ctr"/>
            <a:r>
              <a:rPr lang="en-CA" sz="1500" dirty="0">
                <a:solidFill>
                  <a:srgbClr val="FF0000"/>
                </a:solidFill>
              </a:rPr>
              <a:t>7</a:t>
            </a:r>
            <a:r>
              <a:rPr lang="en-CA" sz="1500" dirty="0"/>
              <a:t> – E Canada</a:t>
            </a:r>
            <a:endParaRPr lang="en-US" sz="1500" dirty="0"/>
          </a:p>
        </p:txBody>
      </p:sp>
      <p:sp>
        <p:nvSpPr>
          <p:cNvPr id="6" name="Прямоугольник 5"/>
          <p:cNvSpPr/>
          <p:nvPr/>
        </p:nvSpPr>
        <p:spPr>
          <a:xfrm>
            <a:off x="6300192" y="2495433"/>
            <a:ext cx="2610010" cy="307777"/>
          </a:xfrm>
          <a:prstGeom prst="rect">
            <a:avLst/>
          </a:prstGeom>
        </p:spPr>
        <p:txBody>
          <a:bodyPr wrap="none">
            <a:spAutoFit/>
          </a:bodyPr>
          <a:lstStyle/>
          <a:p>
            <a:pPr algn="ctr"/>
            <a:r>
              <a:rPr lang="en-US" sz="1400" dirty="0"/>
              <a:t>Reference period: 1961-1990</a:t>
            </a:r>
            <a:endParaRPr lang="ru-RU" sz="1400" dirty="0"/>
          </a:p>
        </p:txBody>
      </p:sp>
      <p:sp>
        <p:nvSpPr>
          <p:cNvPr id="17" name="Прямоугольник 16"/>
          <p:cNvSpPr/>
          <p:nvPr/>
        </p:nvSpPr>
        <p:spPr>
          <a:xfrm>
            <a:off x="8243184" y="5877301"/>
            <a:ext cx="805029"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[AARI]</a:t>
            </a:r>
            <a:endParaRPr lang="ru-RU" sz="1800" dirty="0">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TextBox 27"/>
          <p:cNvSpPr txBox="1"/>
          <p:nvPr/>
        </p:nvSpPr>
        <p:spPr>
          <a:xfrm>
            <a:off x="3347864" y="3043473"/>
            <a:ext cx="1008112" cy="230832"/>
          </a:xfrm>
          <a:prstGeom prst="rect">
            <a:avLst/>
          </a:prstGeom>
          <a:solidFill>
            <a:schemeClr val="bg1"/>
          </a:solidFill>
        </p:spPr>
        <p:txBody>
          <a:bodyPr wrap="square" rtlCol="0">
            <a:spAutoFit/>
          </a:bodyPr>
          <a:lstStyle/>
          <a:p>
            <a:endParaRPr lang="ru-RU" dirty="0"/>
          </a:p>
        </p:txBody>
      </p:sp>
      <p:sp>
        <p:nvSpPr>
          <p:cNvPr id="31" name="TextBox 30"/>
          <p:cNvSpPr txBox="1"/>
          <p:nvPr/>
        </p:nvSpPr>
        <p:spPr>
          <a:xfrm>
            <a:off x="5374981" y="3183820"/>
            <a:ext cx="1008112" cy="230832"/>
          </a:xfrm>
          <a:prstGeom prst="rect">
            <a:avLst/>
          </a:prstGeom>
          <a:solidFill>
            <a:schemeClr val="bg1"/>
          </a:solidFill>
        </p:spPr>
        <p:txBody>
          <a:bodyPr wrap="square" rtlCol="0">
            <a:spAutoFit/>
          </a:bodyPr>
          <a:lstStyle/>
          <a:p>
            <a:endParaRPr lang="ru-RU" dirty="0"/>
          </a:p>
        </p:txBody>
      </p:sp>
      <p:pic>
        <p:nvPicPr>
          <p:cNvPr id="2065"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1781" y="4408126"/>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39459" y="4629881"/>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96336" y="4581128"/>
            <a:ext cx="1080120"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21" name="Таблица 20">
            <a:extLst>
              <a:ext uri="{FF2B5EF4-FFF2-40B4-BE49-F238E27FC236}">
                <a16:creationId xmlns:a16="http://schemas.microsoft.com/office/drawing/2014/main" id="{032C2A15-006D-4585-B8BA-E864FC4757D3}"/>
              </a:ext>
            </a:extLst>
          </p:cNvPr>
          <p:cNvGraphicFramePr>
            <a:graphicFrameLocks noGrp="1"/>
          </p:cNvGraphicFramePr>
          <p:nvPr>
            <p:extLst>
              <p:ext uri="{D42A27DB-BD31-4B8C-83A1-F6EECF244321}">
                <p14:modId xmlns:p14="http://schemas.microsoft.com/office/powerpoint/2010/main" val="2706564634"/>
              </p:ext>
            </p:extLst>
          </p:nvPr>
        </p:nvGraphicFramePr>
        <p:xfrm>
          <a:off x="3531712" y="575441"/>
          <a:ext cx="5180128" cy="1920240"/>
        </p:xfrm>
        <a:graphic>
          <a:graphicData uri="http://schemas.openxmlformats.org/drawingml/2006/table">
            <a:tbl>
              <a:tblPr>
                <a:tableStyleId>{5C22544A-7EE6-4342-B048-85BDC9FD1C3A}</a:tableStyleId>
              </a:tblPr>
              <a:tblGrid>
                <a:gridCol w="1219688">
                  <a:extLst>
                    <a:ext uri="{9D8B030D-6E8A-4147-A177-3AD203B41FA5}">
                      <a16:colId xmlns:a16="http://schemas.microsoft.com/office/drawing/2014/main" val="3585577528"/>
                    </a:ext>
                  </a:extLst>
                </a:gridCol>
                <a:gridCol w="843179">
                  <a:extLst>
                    <a:ext uri="{9D8B030D-6E8A-4147-A177-3AD203B41FA5}">
                      <a16:colId xmlns:a16="http://schemas.microsoft.com/office/drawing/2014/main" val="2241364147"/>
                    </a:ext>
                  </a:extLst>
                </a:gridCol>
                <a:gridCol w="705613">
                  <a:extLst>
                    <a:ext uri="{9D8B030D-6E8A-4147-A177-3AD203B41FA5}">
                      <a16:colId xmlns:a16="http://schemas.microsoft.com/office/drawing/2014/main" val="2987871469"/>
                    </a:ext>
                  </a:extLst>
                </a:gridCol>
                <a:gridCol w="1152128">
                  <a:extLst>
                    <a:ext uri="{9D8B030D-6E8A-4147-A177-3AD203B41FA5}">
                      <a16:colId xmlns:a16="http://schemas.microsoft.com/office/drawing/2014/main" val="2988926984"/>
                    </a:ext>
                  </a:extLst>
                </a:gridCol>
                <a:gridCol w="1259520">
                  <a:extLst>
                    <a:ext uri="{9D8B030D-6E8A-4147-A177-3AD203B41FA5}">
                      <a16:colId xmlns:a16="http://schemas.microsoft.com/office/drawing/2014/main" val="895807596"/>
                    </a:ext>
                  </a:extLst>
                </a:gridCol>
              </a:tblGrid>
              <a:tr h="327660">
                <a:tc>
                  <a:txBody>
                    <a:bodyPr/>
                    <a:lstStyle/>
                    <a:p>
                      <a:pPr>
                        <a:spcAft>
                          <a:spcPts val="0"/>
                        </a:spcAft>
                      </a:pPr>
                      <a:r>
                        <a:rPr lang="en-US" sz="1200" dirty="0">
                          <a:effectLst/>
                          <a:latin typeface="Calibri" panose="020F0502020204030204" pitchFamily="34" charset="0"/>
                          <a:cs typeface="Calibri" panose="020F0502020204030204" pitchFamily="34" charset="0"/>
                        </a:rPr>
                        <a:t>Region</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Anomaly</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Rank</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The warmest year</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anomaly)</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The coldest year</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anomaly</a:t>
                      </a:r>
                      <a:r>
                        <a:rPr lang="ru-RU"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3695493317"/>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North Atlantic</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a:t>
                      </a:r>
                      <a:r>
                        <a:rPr lang="en-US" sz="1200" dirty="0">
                          <a:effectLst/>
                          <a:latin typeface="Calibri" panose="020F0502020204030204" pitchFamily="34" charset="0"/>
                          <a:cs typeface="Calibri" panose="020F0502020204030204" pitchFamily="34" charset="0"/>
                        </a:rPr>
                        <a:t>3</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000" dirty="0">
                          <a:effectLst/>
                          <a:latin typeface="Calibri" panose="020F0502020204030204" pitchFamily="34" charset="0"/>
                          <a:ea typeface="Times New Roman" panose="02020603050405020304" pitchFamily="18" charset="0"/>
                          <a:cs typeface="Calibri" panose="020F0502020204030204" pitchFamily="34" charset="0"/>
                        </a:rPr>
                        <a:t>5</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a:t>
                      </a:r>
                      <a:r>
                        <a:rPr lang="en-US" sz="1200" dirty="0">
                          <a:effectLst/>
                          <a:latin typeface="Calibri" panose="020F0502020204030204" pitchFamily="34" charset="0"/>
                          <a:cs typeface="Calibri" panose="020F0502020204030204" pitchFamily="34" charset="0"/>
                        </a:rPr>
                        <a:t>03</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,9)</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a:t>
                      </a:r>
                      <a:r>
                        <a:rPr lang="en-US" sz="1200" dirty="0">
                          <a:effectLst/>
                          <a:latin typeface="Calibri" panose="020F0502020204030204" pitchFamily="34" charset="0"/>
                          <a:cs typeface="Calibri" panose="020F0502020204030204" pitchFamily="34" charset="0"/>
                        </a:rPr>
                        <a:t>5</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0</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7</a:t>
                      </a:r>
                      <a:r>
                        <a:rPr lang="ru-RU"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604973781"/>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Barents</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7</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b="0" dirty="0">
                          <a:solidFill>
                            <a:schemeClr val="tx1"/>
                          </a:solidFill>
                          <a:effectLst/>
                          <a:latin typeface="Calibri" panose="020F0502020204030204" pitchFamily="34" charset="0"/>
                          <a:cs typeface="Calibri" panose="020F0502020204030204" pitchFamily="34" charset="0"/>
                        </a:rPr>
                        <a:t>5</a:t>
                      </a:r>
                      <a:endParaRPr lang="ru-RU"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2013 </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8</a:t>
                      </a:r>
                      <a:r>
                        <a:rPr lang="ru-RU"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a:t>
                      </a:r>
                      <a:r>
                        <a:rPr lang="en-US" sz="1200" dirty="0">
                          <a:effectLst/>
                          <a:latin typeface="Calibri" panose="020F0502020204030204" pitchFamily="34" charset="0"/>
                          <a:cs typeface="Calibri" panose="020F0502020204030204" pitchFamily="34" charset="0"/>
                        </a:rPr>
                        <a:t>6</a:t>
                      </a:r>
                      <a:r>
                        <a:rPr lang="ru-RU" sz="1200" dirty="0">
                          <a:effectLst/>
                          <a:latin typeface="Calibri" panose="020F0502020204030204" pitchFamily="34" charset="0"/>
                          <a:cs typeface="Calibri" panose="020F0502020204030204" pitchFamily="34" charset="0"/>
                        </a:rPr>
                        <a:t>9 (-</a:t>
                      </a: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6</a:t>
                      </a:r>
                      <a:r>
                        <a:rPr lang="ru-RU"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126944884"/>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Western Siberia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8</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400" b="1" dirty="0">
                          <a:solidFill>
                            <a:srgbClr val="FF0000"/>
                          </a:solidFill>
                          <a:effectLst/>
                          <a:latin typeface="Calibri" panose="020F0502020204030204" pitchFamily="34" charset="0"/>
                          <a:cs typeface="Calibri" panose="020F0502020204030204" pitchFamily="34" charset="0"/>
                        </a:rPr>
                        <a:t>2</a:t>
                      </a:r>
                      <a:endParaRPr lang="ru-RU" sz="105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2016 (</a:t>
                      </a:r>
                      <a:r>
                        <a:rPr lang="en-US" sz="1200" dirty="0">
                          <a:effectLst/>
                          <a:latin typeface="Calibri" panose="020F0502020204030204" pitchFamily="34" charset="0"/>
                          <a:cs typeface="Calibri" panose="020F0502020204030204" pitchFamily="34" charset="0"/>
                        </a:rPr>
                        <a:t>3</a:t>
                      </a:r>
                      <a:r>
                        <a:rPr lang="ru-RU" sz="1200" dirty="0">
                          <a:effectLst/>
                          <a:latin typeface="Calibri" panose="020F0502020204030204" pitchFamily="34" charset="0"/>
                          <a:cs typeface="Calibri" panose="020F0502020204030204" pitchFamily="34" charset="0"/>
                        </a:rPr>
                        <a:t>,6)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a:t>
                      </a:r>
                      <a:r>
                        <a:rPr lang="en-US" sz="1200" dirty="0">
                          <a:effectLst/>
                          <a:latin typeface="Calibri" panose="020F0502020204030204" pitchFamily="34" charset="0"/>
                          <a:cs typeface="Calibri" panose="020F0502020204030204" pitchFamily="34" charset="0"/>
                        </a:rPr>
                        <a:t>8</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1826944155"/>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Eastern Siberia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4</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400" b="1" dirty="0">
                          <a:solidFill>
                            <a:srgbClr val="FF0000"/>
                          </a:solidFill>
                          <a:effectLst/>
                          <a:latin typeface="Calibri" panose="020F0502020204030204" pitchFamily="34" charset="0"/>
                          <a:cs typeface="Calibri" panose="020F0502020204030204" pitchFamily="34" charset="0"/>
                        </a:rPr>
                        <a:t>2</a:t>
                      </a:r>
                      <a:endParaRPr lang="ru-RU" sz="105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400" b="1" dirty="0">
                          <a:solidFill>
                            <a:srgbClr val="FF0000"/>
                          </a:solidFill>
                          <a:effectLst/>
                          <a:latin typeface="Calibri" panose="020F0502020204030204" pitchFamily="34" charset="0"/>
                          <a:cs typeface="Calibri" panose="020F0502020204030204" pitchFamily="34" charset="0"/>
                        </a:rPr>
                        <a:t>201</a:t>
                      </a:r>
                      <a:r>
                        <a:rPr lang="en-US" sz="1400" b="1" dirty="0">
                          <a:solidFill>
                            <a:srgbClr val="FF0000"/>
                          </a:solidFill>
                          <a:effectLst/>
                          <a:latin typeface="Calibri" panose="020F0502020204030204" pitchFamily="34" charset="0"/>
                          <a:cs typeface="Calibri" panose="020F0502020204030204" pitchFamily="34" charset="0"/>
                        </a:rPr>
                        <a:t>9</a:t>
                      </a:r>
                      <a:r>
                        <a:rPr lang="ru-RU" sz="1400" b="1" dirty="0">
                          <a:solidFill>
                            <a:srgbClr val="FF0000"/>
                          </a:solidFill>
                          <a:effectLst/>
                          <a:latin typeface="Calibri" panose="020F0502020204030204" pitchFamily="34" charset="0"/>
                          <a:cs typeface="Calibri" panose="020F0502020204030204" pitchFamily="34" charset="0"/>
                        </a:rPr>
                        <a:t> </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9</a:t>
                      </a:r>
                      <a:r>
                        <a:rPr lang="ru-RU"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a:t>
                      </a:r>
                      <a:r>
                        <a:rPr lang="en-US" sz="1200" dirty="0">
                          <a:effectLst/>
                          <a:latin typeface="Calibri" panose="020F0502020204030204" pitchFamily="34" charset="0"/>
                          <a:cs typeface="Calibri" panose="020F0502020204030204" pitchFamily="34" charset="0"/>
                        </a:rPr>
                        <a:t>89</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1766092558"/>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Chukchi</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a:t>
                      </a:r>
                      <a:r>
                        <a:rPr lang="en-US" sz="1200" dirty="0">
                          <a:effectLst/>
                          <a:latin typeface="Calibri" panose="020F0502020204030204" pitchFamily="34" charset="0"/>
                          <a:cs typeface="Calibri" panose="020F0502020204030204" pitchFamily="34" charset="0"/>
                        </a:rPr>
                        <a:t>7</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a:t>
                      </a:r>
                      <a:r>
                        <a:rPr lang="en-US" sz="1200" dirty="0">
                          <a:effectLst/>
                          <a:latin typeface="Calibri" panose="020F0502020204030204" pitchFamily="34" charset="0"/>
                          <a:cs typeface="Calibri" panose="020F0502020204030204" pitchFamily="34" charset="0"/>
                        </a:rPr>
                        <a:t>07</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9</a:t>
                      </a:r>
                      <a:r>
                        <a:rPr lang="ru-RU"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400" b="1" dirty="0">
                          <a:solidFill>
                            <a:srgbClr val="333399"/>
                          </a:solidFill>
                          <a:effectLst/>
                          <a:latin typeface="Calibri" panose="020F0502020204030204" pitchFamily="34" charset="0"/>
                          <a:cs typeface="Calibri" panose="020F0502020204030204" pitchFamily="34" charset="0"/>
                        </a:rPr>
                        <a:t>1949</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,3)</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509135873"/>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Western Canada and Alaska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0,</a:t>
                      </a:r>
                      <a:r>
                        <a:rPr lang="en-US" sz="1200" dirty="0">
                          <a:effectLst/>
                          <a:latin typeface="Calibri" panose="020F0502020204030204" pitchFamily="34" charset="0"/>
                          <a:cs typeface="Calibri" panose="020F0502020204030204" pitchFamily="34" charset="0"/>
                        </a:rPr>
                        <a:t>7</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12</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a:t>
                      </a:r>
                      <a:r>
                        <a:rPr lang="en-US" sz="1200" dirty="0">
                          <a:effectLst/>
                          <a:latin typeface="Calibri" panose="020F0502020204030204" pitchFamily="34" charset="0"/>
                          <a:cs typeface="Calibri" panose="020F0502020204030204" pitchFamily="34" charset="0"/>
                        </a:rPr>
                        <a:t>04</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9</a:t>
                      </a:r>
                      <a:r>
                        <a:rPr lang="ru-RU"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400" b="1" dirty="0">
                          <a:solidFill>
                            <a:schemeClr val="accent2"/>
                          </a:solidFill>
                          <a:effectLst/>
                          <a:latin typeface="Calibri" panose="020F0502020204030204" pitchFamily="34" charset="0"/>
                          <a:cs typeface="Calibri" panose="020F0502020204030204" pitchFamily="34" charset="0"/>
                        </a:rPr>
                        <a:t>1945</a:t>
                      </a:r>
                      <a:r>
                        <a:rPr lang="en-US" sz="1200" dirty="0">
                          <a:effectLst/>
                          <a:latin typeface="Calibri" panose="020F0502020204030204" pitchFamily="34" charset="0"/>
                          <a:cs typeface="Calibri" panose="020F0502020204030204" pitchFamily="34" charset="0"/>
                        </a:rPr>
                        <a:t>,</a:t>
                      </a:r>
                      <a:r>
                        <a:rPr lang="ru-RU" sz="1200" dirty="0">
                          <a:effectLst/>
                          <a:latin typeface="Calibri" panose="020F0502020204030204" pitchFamily="34" charset="0"/>
                          <a:cs typeface="Calibri" panose="020F0502020204030204" pitchFamily="34" charset="0"/>
                        </a:rPr>
                        <a:t>19</a:t>
                      </a:r>
                      <a:r>
                        <a:rPr lang="en-US" sz="1200" dirty="0">
                          <a:effectLst/>
                          <a:latin typeface="Calibri" panose="020F0502020204030204" pitchFamily="34" charset="0"/>
                          <a:cs typeface="Calibri" panose="020F0502020204030204" pitchFamily="34" charset="0"/>
                        </a:rPr>
                        <a:t>5</a:t>
                      </a:r>
                      <a:r>
                        <a:rPr lang="ru-RU" sz="1200" dirty="0">
                          <a:effectLst/>
                          <a:latin typeface="Calibri" panose="020F0502020204030204" pitchFamily="34" charset="0"/>
                          <a:cs typeface="Calibri" panose="020F0502020204030204" pitchFamily="34" charset="0"/>
                        </a:rPr>
                        <a:t>5(-</a:t>
                      </a: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3</a:t>
                      </a:r>
                      <a:r>
                        <a:rPr lang="ru-RU"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2162600610"/>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Eastern Canada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a:t>
                      </a:r>
                      <a:r>
                        <a:rPr lang="en-US" sz="1200" dirty="0">
                          <a:effectLst/>
                          <a:latin typeface="Calibri" panose="020F0502020204030204" pitchFamily="34" charset="0"/>
                          <a:cs typeface="Calibri" panose="020F0502020204030204" pitchFamily="34" charset="0"/>
                        </a:rPr>
                        <a:t>5</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3</a:t>
                      </a:r>
                      <a:r>
                        <a:rPr lang="ru-RU"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1972 (-</a:t>
                      </a: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1421721126"/>
                  </a:ext>
                </a:extLst>
              </a:tr>
            </a:tbl>
          </a:graphicData>
        </a:graphic>
      </p:graphicFrame>
      <p:sp>
        <p:nvSpPr>
          <p:cNvPr id="24" name="Rectangle 35">
            <a:extLst>
              <a:ext uri="{FF2B5EF4-FFF2-40B4-BE49-F238E27FC236}">
                <a16:creationId xmlns:a16="http://schemas.microsoft.com/office/drawing/2014/main" id="{D06427C5-0DE6-4854-9E96-AEBB07268673}"/>
              </a:ext>
            </a:extLst>
          </p:cNvPr>
          <p:cNvSpPr>
            <a:spLocks noChangeArrowheads="1"/>
          </p:cNvSpPr>
          <p:nvPr/>
        </p:nvSpPr>
        <p:spPr bwMode="auto">
          <a:xfrm>
            <a:off x="2129290" y="4348259"/>
            <a:ext cx="6534641" cy="4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3" name="TextBox 12"/>
          <p:cNvSpPr txBox="1"/>
          <p:nvPr/>
        </p:nvSpPr>
        <p:spPr>
          <a:xfrm>
            <a:off x="179512" y="4365104"/>
            <a:ext cx="2079144" cy="323165"/>
          </a:xfrm>
          <a:prstGeom prst="rect">
            <a:avLst/>
          </a:prstGeom>
          <a:solidFill>
            <a:schemeClr val="bg1"/>
          </a:solidFill>
        </p:spPr>
        <p:txBody>
          <a:bodyPr wrap="square" rtlCol="0">
            <a:spAutoFit/>
          </a:bodyPr>
          <a:lstStyle/>
          <a:p>
            <a:pPr algn="ctr"/>
            <a:r>
              <a:rPr lang="en-CA" sz="1500" dirty="0">
                <a:solidFill>
                  <a:srgbClr val="FF0000"/>
                </a:solidFill>
              </a:rPr>
              <a:t>3</a:t>
            </a:r>
            <a:r>
              <a:rPr lang="en-CA" sz="1500" dirty="0"/>
              <a:t> - Western Siberia</a:t>
            </a:r>
            <a:endParaRPr lang="en-US" sz="1500" dirty="0"/>
          </a:p>
        </p:txBody>
      </p:sp>
      <p:sp>
        <p:nvSpPr>
          <p:cNvPr id="26" name="Rectangle 39">
            <a:extLst>
              <a:ext uri="{FF2B5EF4-FFF2-40B4-BE49-F238E27FC236}">
                <a16:creationId xmlns:a16="http://schemas.microsoft.com/office/drawing/2014/main" id="{D3840F7A-35BA-4DBA-8496-7389E9FEC11B}"/>
              </a:ext>
            </a:extLst>
          </p:cNvPr>
          <p:cNvSpPr>
            <a:spLocks noChangeArrowheads="1"/>
          </p:cNvSpPr>
          <p:nvPr/>
        </p:nvSpPr>
        <p:spPr bwMode="auto">
          <a:xfrm>
            <a:off x="2326151" y="4348616"/>
            <a:ext cx="74846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9" name="Rectangle 41">
            <a:extLst>
              <a:ext uri="{FF2B5EF4-FFF2-40B4-BE49-F238E27FC236}">
                <a16:creationId xmlns:a16="http://schemas.microsoft.com/office/drawing/2014/main" id="{CAE10FDB-3F59-44DD-8FC7-9E403141F147}"/>
              </a:ext>
            </a:extLst>
          </p:cNvPr>
          <p:cNvSpPr>
            <a:spLocks noChangeArrowheads="1"/>
          </p:cNvSpPr>
          <p:nvPr/>
        </p:nvSpPr>
        <p:spPr bwMode="auto">
          <a:xfrm>
            <a:off x="2347737" y="849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TextBox 10"/>
          <p:cNvSpPr txBox="1"/>
          <p:nvPr/>
        </p:nvSpPr>
        <p:spPr>
          <a:xfrm>
            <a:off x="4568518" y="2828021"/>
            <a:ext cx="1656184" cy="323165"/>
          </a:xfrm>
          <a:prstGeom prst="rect">
            <a:avLst/>
          </a:prstGeom>
          <a:solidFill>
            <a:schemeClr val="bg1"/>
          </a:solidFill>
        </p:spPr>
        <p:txBody>
          <a:bodyPr wrap="square" rtlCol="0">
            <a:spAutoFit/>
          </a:bodyPr>
          <a:lstStyle/>
          <a:p>
            <a:pPr algn="ctr"/>
            <a:r>
              <a:rPr lang="en-CA" sz="1500" dirty="0">
                <a:solidFill>
                  <a:srgbClr val="FF0000"/>
                </a:solidFill>
              </a:rPr>
              <a:t>5</a:t>
            </a:r>
            <a:r>
              <a:rPr lang="en-CA" sz="1500" dirty="0"/>
              <a:t> - Chukchi</a:t>
            </a:r>
            <a:endParaRPr lang="en-US" sz="1500" dirty="0"/>
          </a:p>
        </p:txBody>
      </p:sp>
      <p:sp>
        <p:nvSpPr>
          <p:cNvPr id="2048" name="Rectangle 43">
            <a:extLst>
              <a:ext uri="{FF2B5EF4-FFF2-40B4-BE49-F238E27FC236}">
                <a16:creationId xmlns:a16="http://schemas.microsoft.com/office/drawing/2014/main" id="{3B5F1BE3-7DF4-4DC3-98BE-DA663609E5AD}"/>
              </a:ext>
            </a:extLst>
          </p:cNvPr>
          <p:cNvSpPr>
            <a:spLocks noChangeArrowheads="1"/>
          </p:cNvSpPr>
          <p:nvPr/>
        </p:nvSpPr>
        <p:spPr bwMode="auto">
          <a:xfrm>
            <a:off x="772110" y="1814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50" name="Rectangle 45">
            <a:extLst>
              <a:ext uri="{FF2B5EF4-FFF2-40B4-BE49-F238E27FC236}">
                <a16:creationId xmlns:a16="http://schemas.microsoft.com/office/drawing/2014/main" id="{82E25787-6172-4F60-9741-9EDBC63AC499}"/>
              </a:ext>
            </a:extLst>
          </p:cNvPr>
          <p:cNvSpPr>
            <a:spLocks noChangeArrowheads="1"/>
          </p:cNvSpPr>
          <p:nvPr/>
        </p:nvSpPr>
        <p:spPr bwMode="auto">
          <a:xfrm>
            <a:off x="4225533" y="4365103"/>
            <a:ext cx="63417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052" name="Rectangle 47">
            <a:extLst>
              <a:ext uri="{FF2B5EF4-FFF2-40B4-BE49-F238E27FC236}">
                <a16:creationId xmlns:a16="http://schemas.microsoft.com/office/drawing/2014/main" id="{8A40A281-FE67-4777-B08D-C72317A44C7B}"/>
              </a:ext>
            </a:extLst>
          </p:cNvPr>
          <p:cNvSpPr>
            <a:spLocks noChangeArrowheads="1"/>
          </p:cNvSpPr>
          <p:nvPr/>
        </p:nvSpPr>
        <p:spPr bwMode="auto">
          <a:xfrm>
            <a:off x="6394580" y="4459303"/>
            <a:ext cx="62533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6" name="TextBox 15"/>
          <p:cNvSpPr txBox="1"/>
          <p:nvPr/>
        </p:nvSpPr>
        <p:spPr>
          <a:xfrm>
            <a:off x="6784041" y="4446350"/>
            <a:ext cx="1656184" cy="323165"/>
          </a:xfrm>
          <a:prstGeom prst="rect">
            <a:avLst/>
          </a:prstGeom>
          <a:solidFill>
            <a:schemeClr val="bg1"/>
          </a:solidFill>
        </p:spPr>
        <p:txBody>
          <a:bodyPr wrap="square" rtlCol="0">
            <a:spAutoFit/>
          </a:bodyPr>
          <a:lstStyle/>
          <a:p>
            <a:pPr algn="ctr"/>
            <a:r>
              <a:rPr lang="en-CA" sz="1500" dirty="0"/>
              <a:t>Zone </a:t>
            </a:r>
            <a:r>
              <a:rPr lang="en-CA" sz="1500" dirty="0">
                <a:solidFill>
                  <a:srgbClr val="FF0000"/>
                </a:solidFill>
              </a:rPr>
              <a:t>60-85 °N</a:t>
            </a:r>
            <a:endParaRPr lang="en-US" sz="1500" dirty="0">
              <a:solidFill>
                <a:srgbClr val="FF0000"/>
              </a:solidFill>
            </a:endParaRPr>
          </a:p>
        </p:txBody>
      </p:sp>
      <p:sp>
        <p:nvSpPr>
          <p:cNvPr id="9" name="Rectangle 278">
            <a:extLst>
              <a:ext uri="{FF2B5EF4-FFF2-40B4-BE49-F238E27FC236}">
                <a16:creationId xmlns:a16="http://schemas.microsoft.com/office/drawing/2014/main" id="{63A7AC53-4171-4FED-87DC-8D23ABC32092}"/>
              </a:ext>
            </a:extLst>
          </p:cNvPr>
          <p:cNvSpPr>
            <a:spLocks noChangeArrowheads="1"/>
          </p:cNvSpPr>
          <p:nvPr/>
        </p:nvSpPr>
        <p:spPr bwMode="auto">
          <a:xfrm flipV="1">
            <a:off x="2123728" y="2342408"/>
            <a:ext cx="70407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2479506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21">
            <a:extLst>
              <a:ext uri="{FF2B5EF4-FFF2-40B4-BE49-F238E27FC236}">
                <a16:creationId xmlns:a16="http://schemas.microsoft.com/office/drawing/2014/main" id="{C0EE7AA2-0E2D-403D-A251-B3962D78BFEF}"/>
              </a:ext>
            </a:extLst>
          </p:cNvPr>
          <p:cNvSpPr>
            <a:spLocks noChangeArrowheads="1"/>
          </p:cNvSpPr>
          <p:nvPr/>
        </p:nvSpPr>
        <p:spPr bwMode="auto">
          <a:xfrm>
            <a:off x="9394598" y="4397811"/>
            <a:ext cx="5827578" cy="4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8" name="Object 27">
            <a:extLst>
              <a:ext uri="{FF2B5EF4-FFF2-40B4-BE49-F238E27FC236}">
                <a16:creationId xmlns:a16="http://schemas.microsoft.com/office/drawing/2014/main" id="{07717440-0D19-4C07-95B5-80A9AA2AAF66}"/>
              </a:ext>
            </a:extLst>
          </p:cNvPr>
          <p:cNvGraphicFramePr>
            <a:graphicFrameLocks noChangeAspect="1"/>
          </p:cNvGraphicFramePr>
          <p:nvPr>
            <p:extLst>
              <p:ext uri="{D42A27DB-BD31-4B8C-83A1-F6EECF244321}">
                <p14:modId xmlns:p14="http://schemas.microsoft.com/office/powerpoint/2010/main" val="2441973581"/>
              </p:ext>
            </p:extLst>
          </p:nvPr>
        </p:nvGraphicFramePr>
        <p:xfrm>
          <a:off x="6809159" y="4375960"/>
          <a:ext cx="2355118" cy="1570078"/>
        </p:xfrm>
        <a:graphic>
          <a:graphicData uri="http://schemas.openxmlformats.org/presentationml/2006/ole">
            <mc:AlternateContent xmlns:mc="http://schemas.openxmlformats.org/markup-compatibility/2006">
              <mc:Choice xmlns:v="urn:schemas-microsoft-com:vml" Requires="v">
                <p:oleObj spid="_x0000_s2378" name="Chart" r:id="rId3" imgW="3086100" imgH="2057400" progId="Excel.Chart.8">
                  <p:embed/>
                </p:oleObj>
              </mc:Choice>
              <mc:Fallback>
                <p:oleObj name="Chart" r:id="rId3" imgW="3086100" imgH="2057400" progId="Excel.Chart.8">
                  <p:embed/>
                  <p:pic>
                    <p:nvPicPr>
                      <p:cNvPr id="0" name="Object 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9159" y="4375960"/>
                        <a:ext cx="2355118" cy="1570078"/>
                      </a:xfrm>
                      <a:prstGeom prst="rect">
                        <a:avLst/>
                      </a:prstGeom>
                      <a:noFill/>
                    </p:spPr>
                  </p:pic>
                </p:oleObj>
              </mc:Fallback>
            </mc:AlternateContent>
          </a:graphicData>
        </a:graphic>
      </p:graphicFrame>
      <p:sp>
        <p:nvSpPr>
          <p:cNvPr id="25" name="Rectangle 319">
            <a:extLst>
              <a:ext uri="{FF2B5EF4-FFF2-40B4-BE49-F238E27FC236}">
                <a16:creationId xmlns:a16="http://schemas.microsoft.com/office/drawing/2014/main" id="{341A4219-11E4-4AED-B92B-CB5AEA4DBAB3}"/>
              </a:ext>
            </a:extLst>
          </p:cNvPr>
          <p:cNvSpPr>
            <a:spLocks noChangeArrowheads="1"/>
          </p:cNvSpPr>
          <p:nvPr/>
        </p:nvSpPr>
        <p:spPr bwMode="auto">
          <a:xfrm>
            <a:off x="4542810" y="4326103"/>
            <a:ext cx="61847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6" name="Object 25">
            <a:extLst>
              <a:ext uri="{FF2B5EF4-FFF2-40B4-BE49-F238E27FC236}">
                <a16:creationId xmlns:a16="http://schemas.microsoft.com/office/drawing/2014/main" id="{735FE185-5595-4F4E-BE3F-A659E7B2248F}"/>
              </a:ext>
            </a:extLst>
          </p:cNvPr>
          <p:cNvGraphicFramePr>
            <a:graphicFrameLocks noChangeAspect="1"/>
          </p:cNvGraphicFramePr>
          <p:nvPr>
            <p:extLst>
              <p:ext uri="{D42A27DB-BD31-4B8C-83A1-F6EECF244321}">
                <p14:modId xmlns:p14="http://schemas.microsoft.com/office/powerpoint/2010/main" val="2539938405"/>
              </p:ext>
            </p:extLst>
          </p:nvPr>
        </p:nvGraphicFramePr>
        <p:xfrm>
          <a:off x="4542810" y="4326104"/>
          <a:ext cx="2429901" cy="1619934"/>
        </p:xfrm>
        <a:graphic>
          <a:graphicData uri="http://schemas.openxmlformats.org/presentationml/2006/ole">
            <mc:AlternateContent xmlns:mc="http://schemas.openxmlformats.org/markup-compatibility/2006">
              <mc:Choice xmlns:v="urn:schemas-microsoft-com:vml" Requires="v">
                <p:oleObj spid="_x0000_s2379" name="Chart" r:id="rId5" imgW="3086100" imgH="2057400" progId="Excel.Chart.8">
                  <p:embed/>
                </p:oleObj>
              </mc:Choice>
              <mc:Fallback>
                <p:oleObj name="Chart" r:id="rId5" imgW="3086100" imgH="2057400" progId="Excel.Chart.8">
                  <p:embed/>
                  <p:pic>
                    <p:nvPicPr>
                      <p:cNvPr id="0" name="Object 3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810" y="4326104"/>
                        <a:ext cx="2429901" cy="1619934"/>
                      </a:xfrm>
                      <a:prstGeom prst="rect">
                        <a:avLst/>
                      </a:prstGeom>
                      <a:noFill/>
                    </p:spPr>
                  </p:pic>
                </p:oleObj>
              </mc:Fallback>
            </mc:AlternateContent>
          </a:graphicData>
        </a:graphic>
      </p:graphicFrame>
      <p:sp>
        <p:nvSpPr>
          <p:cNvPr id="23" name="Rectangle 317">
            <a:extLst>
              <a:ext uri="{FF2B5EF4-FFF2-40B4-BE49-F238E27FC236}">
                <a16:creationId xmlns:a16="http://schemas.microsoft.com/office/drawing/2014/main" id="{91801B5A-D54E-4DE7-B4DD-33FFE6D67557}"/>
              </a:ext>
            </a:extLst>
          </p:cNvPr>
          <p:cNvSpPr>
            <a:spLocks noChangeArrowheads="1"/>
          </p:cNvSpPr>
          <p:nvPr/>
        </p:nvSpPr>
        <p:spPr bwMode="auto">
          <a:xfrm>
            <a:off x="2325556" y="4384811"/>
            <a:ext cx="6907535" cy="4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4" name="Object 23">
            <a:extLst>
              <a:ext uri="{FF2B5EF4-FFF2-40B4-BE49-F238E27FC236}">
                <a16:creationId xmlns:a16="http://schemas.microsoft.com/office/drawing/2014/main" id="{0AA185FB-E72B-4153-AF22-C0AC5A8ABF04}"/>
              </a:ext>
            </a:extLst>
          </p:cNvPr>
          <p:cNvGraphicFramePr>
            <a:graphicFrameLocks noChangeAspect="1"/>
          </p:cNvGraphicFramePr>
          <p:nvPr>
            <p:extLst>
              <p:ext uri="{D42A27DB-BD31-4B8C-83A1-F6EECF244321}">
                <p14:modId xmlns:p14="http://schemas.microsoft.com/office/powerpoint/2010/main" val="3047799541"/>
              </p:ext>
            </p:extLst>
          </p:nvPr>
        </p:nvGraphicFramePr>
        <p:xfrm>
          <a:off x="2325557" y="4384812"/>
          <a:ext cx="2331293" cy="1554196"/>
        </p:xfrm>
        <a:graphic>
          <a:graphicData uri="http://schemas.openxmlformats.org/presentationml/2006/ole">
            <mc:AlternateContent xmlns:mc="http://schemas.openxmlformats.org/markup-compatibility/2006">
              <mc:Choice xmlns:v="urn:schemas-microsoft-com:vml" Requires="v">
                <p:oleObj spid="_x0000_s2380" name="Chart" r:id="rId7" imgW="3086100" imgH="2057400" progId="Excel.Chart.8">
                  <p:embed/>
                </p:oleObj>
              </mc:Choice>
              <mc:Fallback>
                <p:oleObj name="Chart" r:id="rId7" imgW="3086100" imgH="2057400" progId="Excel.Chart.8">
                  <p:embed/>
                  <p:pic>
                    <p:nvPicPr>
                      <p:cNvPr id="0" name="Object 3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5557" y="4384812"/>
                        <a:ext cx="2331293" cy="1554196"/>
                      </a:xfrm>
                      <a:prstGeom prst="rect">
                        <a:avLst/>
                      </a:prstGeom>
                      <a:noFill/>
                    </p:spPr>
                  </p:pic>
                </p:oleObj>
              </mc:Fallback>
            </mc:AlternateContent>
          </a:graphicData>
        </a:graphic>
      </p:graphicFrame>
      <p:sp>
        <p:nvSpPr>
          <p:cNvPr id="21" name="Rectangle 315">
            <a:extLst>
              <a:ext uri="{FF2B5EF4-FFF2-40B4-BE49-F238E27FC236}">
                <a16:creationId xmlns:a16="http://schemas.microsoft.com/office/drawing/2014/main" id="{D7A293B7-A99E-429A-92F7-DB7ED9EB400D}"/>
              </a:ext>
            </a:extLst>
          </p:cNvPr>
          <p:cNvSpPr>
            <a:spLocks noChangeArrowheads="1"/>
          </p:cNvSpPr>
          <p:nvPr/>
        </p:nvSpPr>
        <p:spPr bwMode="auto">
          <a:xfrm>
            <a:off x="-69613" y="4251804"/>
            <a:ext cx="619969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2" name="Object 21">
            <a:extLst>
              <a:ext uri="{FF2B5EF4-FFF2-40B4-BE49-F238E27FC236}">
                <a16:creationId xmlns:a16="http://schemas.microsoft.com/office/drawing/2014/main" id="{EBB6B384-9D19-4634-918C-2B1AC21342FA}"/>
              </a:ext>
            </a:extLst>
          </p:cNvPr>
          <p:cNvGraphicFramePr>
            <a:graphicFrameLocks noChangeAspect="1"/>
          </p:cNvGraphicFramePr>
          <p:nvPr>
            <p:extLst>
              <p:ext uri="{D42A27DB-BD31-4B8C-83A1-F6EECF244321}">
                <p14:modId xmlns:p14="http://schemas.microsoft.com/office/powerpoint/2010/main" val="3949236084"/>
              </p:ext>
            </p:extLst>
          </p:nvPr>
        </p:nvGraphicFramePr>
        <p:xfrm>
          <a:off x="-69613" y="4251805"/>
          <a:ext cx="2541350" cy="1694233"/>
        </p:xfrm>
        <a:graphic>
          <a:graphicData uri="http://schemas.openxmlformats.org/presentationml/2006/ole">
            <mc:AlternateContent xmlns:mc="http://schemas.openxmlformats.org/markup-compatibility/2006">
              <mc:Choice xmlns:v="urn:schemas-microsoft-com:vml" Requires="v">
                <p:oleObj spid="_x0000_s2381" name="Chart" r:id="rId9" imgW="3086100" imgH="2057400" progId="Excel.Chart.8">
                  <p:embed/>
                </p:oleObj>
              </mc:Choice>
              <mc:Fallback>
                <p:oleObj name="Chart" r:id="rId9" imgW="3086100" imgH="2057400" progId="Excel.Chart.8">
                  <p:embed/>
                  <p:pic>
                    <p:nvPicPr>
                      <p:cNvPr id="0" name="Object 3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13" y="4251805"/>
                        <a:ext cx="2541350" cy="1694233"/>
                      </a:xfrm>
                      <a:prstGeom prst="rect">
                        <a:avLst/>
                      </a:prstGeom>
                      <a:noFill/>
                    </p:spPr>
                  </p:pic>
                </p:oleObj>
              </mc:Fallback>
            </mc:AlternateContent>
          </a:graphicData>
        </a:graphic>
      </p:graphicFrame>
      <p:sp>
        <p:nvSpPr>
          <p:cNvPr id="15" name="Rectangle 313">
            <a:extLst>
              <a:ext uri="{FF2B5EF4-FFF2-40B4-BE49-F238E27FC236}">
                <a16:creationId xmlns:a16="http://schemas.microsoft.com/office/drawing/2014/main" id="{71899295-4A2F-45FA-B0BB-E8838C571BCA}"/>
              </a:ext>
            </a:extLst>
          </p:cNvPr>
          <p:cNvSpPr>
            <a:spLocks noChangeArrowheads="1"/>
          </p:cNvSpPr>
          <p:nvPr/>
        </p:nvSpPr>
        <p:spPr bwMode="auto">
          <a:xfrm>
            <a:off x="6809159" y="2723624"/>
            <a:ext cx="67329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16" name="Object 15">
            <a:extLst>
              <a:ext uri="{FF2B5EF4-FFF2-40B4-BE49-F238E27FC236}">
                <a16:creationId xmlns:a16="http://schemas.microsoft.com/office/drawing/2014/main" id="{4B417C12-A5E4-4979-823B-6E987AB8B1A7}"/>
              </a:ext>
            </a:extLst>
          </p:cNvPr>
          <p:cNvGraphicFramePr>
            <a:graphicFrameLocks noChangeAspect="1"/>
          </p:cNvGraphicFramePr>
          <p:nvPr>
            <p:extLst>
              <p:ext uri="{D42A27DB-BD31-4B8C-83A1-F6EECF244321}">
                <p14:modId xmlns:p14="http://schemas.microsoft.com/office/powerpoint/2010/main" val="2204046284"/>
              </p:ext>
            </p:extLst>
          </p:nvPr>
        </p:nvGraphicFramePr>
        <p:xfrm>
          <a:off x="6809159" y="2723625"/>
          <a:ext cx="2338313" cy="1558875"/>
        </p:xfrm>
        <a:graphic>
          <a:graphicData uri="http://schemas.openxmlformats.org/presentationml/2006/ole">
            <mc:AlternateContent xmlns:mc="http://schemas.openxmlformats.org/markup-compatibility/2006">
              <mc:Choice xmlns:v="urn:schemas-microsoft-com:vml" Requires="v">
                <p:oleObj spid="_x0000_s2382" name="Chart" r:id="rId11" imgW="3086100" imgH="2057400" progId="Excel.Chart.8">
                  <p:embed/>
                </p:oleObj>
              </mc:Choice>
              <mc:Fallback>
                <p:oleObj name="Chart" r:id="rId11" imgW="3086100" imgH="2057400" progId="Excel.Chart.8">
                  <p:embed/>
                  <p:pic>
                    <p:nvPicPr>
                      <p:cNvPr id="0" name="Object 3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9159" y="2723625"/>
                        <a:ext cx="2338313" cy="1558875"/>
                      </a:xfrm>
                      <a:prstGeom prst="rect">
                        <a:avLst/>
                      </a:prstGeom>
                      <a:noFill/>
                    </p:spPr>
                  </p:pic>
                </p:oleObj>
              </mc:Fallback>
            </mc:AlternateContent>
          </a:graphicData>
        </a:graphic>
      </p:graphicFrame>
      <p:sp>
        <p:nvSpPr>
          <p:cNvPr id="13" name="Rectangle 311">
            <a:extLst>
              <a:ext uri="{FF2B5EF4-FFF2-40B4-BE49-F238E27FC236}">
                <a16:creationId xmlns:a16="http://schemas.microsoft.com/office/drawing/2014/main" id="{7D2AEF3C-50A3-43F9-BC45-5132B663A614}"/>
              </a:ext>
            </a:extLst>
          </p:cNvPr>
          <p:cNvSpPr>
            <a:spLocks noChangeArrowheads="1"/>
          </p:cNvSpPr>
          <p:nvPr/>
        </p:nvSpPr>
        <p:spPr bwMode="auto">
          <a:xfrm>
            <a:off x="4533452" y="2734141"/>
            <a:ext cx="651661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14" name="Object 13">
            <a:extLst>
              <a:ext uri="{FF2B5EF4-FFF2-40B4-BE49-F238E27FC236}">
                <a16:creationId xmlns:a16="http://schemas.microsoft.com/office/drawing/2014/main" id="{4E344FEA-7C08-44CC-961E-AD0968F2B972}"/>
              </a:ext>
            </a:extLst>
          </p:cNvPr>
          <p:cNvGraphicFramePr>
            <a:graphicFrameLocks noChangeAspect="1"/>
          </p:cNvGraphicFramePr>
          <p:nvPr>
            <p:extLst>
              <p:ext uri="{D42A27DB-BD31-4B8C-83A1-F6EECF244321}">
                <p14:modId xmlns:p14="http://schemas.microsoft.com/office/powerpoint/2010/main" val="730445699"/>
              </p:ext>
            </p:extLst>
          </p:nvPr>
        </p:nvGraphicFramePr>
        <p:xfrm>
          <a:off x="4533453" y="2734142"/>
          <a:ext cx="2406570" cy="1604380"/>
        </p:xfrm>
        <a:graphic>
          <a:graphicData uri="http://schemas.openxmlformats.org/presentationml/2006/ole">
            <mc:AlternateContent xmlns:mc="http://schemas.openxmlformats.org/markup-compatibility/2006">
              <mc:Choice xmlns:v="urn:schemas-microsoft-com:vml" Requires="v">
                <p:oleObj spid="_x0000_s2383" name="Chart" r:id="rId13" imgW="3086100" imgH="2057400" progId="Excel.Chart.8">
                  <p:embed/>
                </p:oleObj>
              </mc:Choice>
              <mc:Fallback>
                <p:oleObj name="Chart" r:id="rId13" imgW="3086100" imgH="2057400" progId="Excel.Chart.8">
                  <p:embed/>
                  <p:pic>
                    <p:nvPicPr>
                      <p:cNvPr id="0" name="Object 3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33453" y="2734142"/>
                        <a:ext cx="2406570" cy="1604380"/>
                      </a:xfrm>
                      <a:prstGeom prst="rect">
                        <a:avLst/>
                      </a:prstGeom>
                      <a:noFill/>
                    </p:spPr>
                  </p:pic>
                </p:oleObj>
              </mc:Fallback>
            </mc:AlternateContent>
          </a:graphicData>
        </a:graphic>
      </p:graphicFrame>
      <p:sp>
        <p:nvSpPr>
          <p:cNvPr id="11" name="Rectangle 309">
            <a:extLst>
              <a:ext uri="{FF2B5EF4-FFF2-40B4-BE49-F238E27FC236}">
                <a16:creationId xmlns:a16="http://schemas.microsoft.com/office/drawing/2014/main" id="{05977A8E-05EC-4A9C-8FF4-C1C52CFFE680}"/>
              </a:ext>
            </a:extLst>
          </p:cNvPr>
          <p:cNvSpPr>
            <a:spLocks noChangeArrowheads="1"/>
          </p:cNvSpPr>
          <p:nvPr/>
        </p:nvSpPr>
        <p:spPr bwMode="auto">
          <a:xfrm>
            <a:off x="2245844" y="2788223"/>
            <a:ext cx="7124506" cy="49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12" name="Object 11">
            <a:extLst>
              <a:ext uri="{FF2B5EF4-FFF2-40B4-BE49-F238E27FC236}">
                <a16:creationId xmlns:a16="http://schemas.microsoft.com/office/drawing/2014/main" id="{169C612C-8C9A-4953-A1A7-CE4B6AD964DF}"/>
              </a:ext>
            </a:extLst>
          </p:cNvPr>
          <p:cNvGraphicFramePr>
            <a:graphicFrameLocks noChangeAspect="1"/>
          </p:cNvGraphicFramePr>
          <p:nvPr>
            <p:extLst>
              <p:ext uri="{D42A27DB-BD31-4B8C-83A1-F6EECF244321}">
                <p14:modId xmlns:p14="http://schemas.microsoft.com/office/powerpoint/2010/main" val="2805054898"/>
              </p:ext>
            </p:extLst>
          </p:nvPr>
        </p:nvGraphicFramePr>
        <p:xfrm>
          <a:off x="2245844" y="2788224"/>
          <a:ext cx="2430810" cy="1500500"/>
        </p:xfrm>
        <a:graphic>
          <a:graphicData uri="http://schemas.openxmlformats.org/presentationml/2006/ole">
            <mc:AlternateContent xmlns:mc="http://schemas.openxmlformats.org/markup-compatibility/2006">
              <mc:Choice xmlns:v="urn:schemas-microsoft-com:vml" Requires="v">
                <p:oleObj spid="_x0000_s2384" name="Chart" r:id="rId15" imgW="3086100" imgH="1905000" progId="Excel.Chart.8">
                  <p:embed/>
                </p:oleObj>
              </mc:Choice>
              <mc:Fallback>
                <p:oleObj name="Chart" r:id="rId15" imgW="3086100" imgH="1905000" progId="Excel.Chart.8">
                  <p:embed/>
                  <p:pic>
                    <p:nvPicPr>
                      <p:cNvPr id="0" name="Object 30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45844" y="2788224"/>
                        <a:ext cx="2430810" cy="1500500"/>
                      </a:xfrm>
                      <a:prstGeom prst="rect">
                        <a:avLst/>
                      </a:prstGeom>
                      <a:noFill/>
                    </p:spPr>
                  </p:pic>
                </p:oleObj>
              </mc:Fallback>
            </mc:AlternateContent>
          </a:graphicData>
        </a:graphic>
      </p:graphicFrame>
      <p:sp>
        <p:nvSpPr>
          <p:cNvPr id="4" name="Rectangle 307">
            <a:extLst>
              <a:ext uri="{FF2B5EF4-FFF2-40B4-BE49-F238E27FC236}">
                <a16:creationId xmlns:a16="http://schemas.microsoft.com/office/drawing/2014/main" id="{FBA41C24-BCFB-42C4-BAA0-863B2CB8348C}"/>
              </a:ext>
            </a:extLst>
          </p:cNvPr>
          <p:cNvSpPr>
            <a:spLocks noChangeArrowheads="1"/>
          </p:cNvSpPr>
          <p:nvPr/>
        </p:nvSpPr>
        <p:spPr bwMode="auto">
          <a:xfrm>
            <a:off x="-28956" y="2681980"/>
            <a:ext cx="6444530" cy="4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10" name="Object 9">
            <a:extLst>
              <a:ext uri="{FF2B5EF4-FFF2-40B4-BE49-F238E27FC236}">
                <a16:creationId xmlns:a16="http://schemas.microsoft.com/office/drawing/2014/main" id="{F726EBF5-23B8-4FF7-896A-E4974A655882}"/>
              </a:ext>
            </a:extLst>
          </p:cNvPr>
          <p:cNvGraphicFramePr>
            <a:graphicFrameLocks noChangeAspect="1"/>
          </p:cNvGraphicFramePr>
          <p:nvPr>
            <p:extLst>
              <p:ext uri="{D42A27DB-BD31-4B8C-83A1-F6EECF244321}">
                <p14:modId xmlns:p14="http://schemas.microsoft.com/office/powerpoint/2010/main" val="3545641464"/>
              </p:ext>
            </p:extLst>
          </p:nvPr>
        </p:nvGraphicFramePr>
        <p:xfrm>
          <a:off x="-28956" y="2681981"/>
          <a:ext cx="2429903" cy="1619935"/>
        </p:xfrm>
        <a:graphic>
          <a:graphicData uri="http://schemas.openxmlformats.org/presentationml/2006/ole">
            <mc:AlternateContent xmlns:mc="http://schemas.openxmlformats.org/markup-compatibility/2006">
              <mc:Choice xmlns:v="urn:schemas-microsoft-com:vml" Requires="v">
                <p:oleObj spid="_x0000_s2385" name="Chart" r:id="rId17" imgW="3086100" imgH="2057400" progId="Excel.Chart.8">
                  <p:embed/>
                </p:oleObj>
              </mc:Choice>
              <mc:Fallback>
                <p:oleObj name="Chart" r:id="rId17" imgW="3086100" imgH="2057400" progId="Excel.Chart.8">
                  <p:embed/>
                  <p:pic>
                    <p:nvPicPr>
                      <p:cNvPr id="0" name="Object 30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956" y="2681981"/>
                        <a:ext cx="2429903" cy="1619935"/>
                      </a:xfrm>
                      <a:prstGeom prst="rect">
                        <a:avLst/>
                      </a:prstGeom>
                      <a:noFill/>
                    </p:spPr>
                  </p:pic>
                </p:oleObj>
              </mc:Fallback>
            </mc:AlternateContent>
          </a:graphicData>
        </a:graphic>
      </p:graphicFrame>
      <p:sp>
        <p:nvSpPr>
          <p:cNvPr id="2" name="Заголовок 1"/>
          <p:cNvSpPr>
            <a:spLocks noGrp="1"/>
          </p:cNvSpPr>
          <p:nvPr>
            <p:ph type="title"/>
          </p:nvPr>
        </p:nvSpPr>
        <p:spPr>
          <a:xfrm>
            <a:off x="215207" y="370524"/>
            <a:ext cx="3528392" cy="1871935"/>
          </a:xfrm>
        </p:spPr>
        <p:txBody>
          <a:bodyPr/>
          <a:lstStyle/>
          <a:p>
            <a:pPr algn="ctr"/>
            <a:r>
              <a:rPr lang="en-US" sz="2400" dirty="0">
                <a:solidFill>
                  <a:schemeClr val="tx1"/>
                </a:solidFill>
                <a:latin typeface="Calibri" panose="020F0502020204030204" pitchFamily="34" charset="0"/>
                <a:cs typeface="Calibri" panose="020F0502020204030204" pitchFamily="34" charset="0"/>
              </a:rPr>
              <a:t>SAT anomalies by Arctic seas during summer 2020 (JJA) - observations</a:t>
            </a:r>
            <a:endParaRPr lang="ru-RU" sz="2400" dirty="0">
              <a:solidFill>
                <a:schemeClr val="tx1"/>
              </a:solidFill>
              <a:latin typeface="Calibri" panose="020F0502020204030204" pitchFamily="34" charset="0"/>
              <a:cs typeface="Calibri" panose="020F0502020204030204" pitchFamily="34" charset="0"/>
            </a:endParaRPr>
          </a:p>
        </p:txBody>
      </p:sp>
      <p:sp>
        <p:nvSpPr>
          <p:cNvPr id="6" name="Прямоугольник 5"/>
          <p:cNvSpPr/>
          <p:nvPr/>
        </p:nvSpPr>
        <p:spPr>
          <a:xfrm>
            <a:off x="6843140" y="2420888"/>
            <a:ext cx="2265364" cy="276999"/>
          </a:xfrm>
          <a:prstGeom prst="rect">
            <a:avLst/>
          </a:prstGeom>
        </p:spPr>
        <p:txBody>
          <a:bodyPr wrap="none">
            <a:spAutoFit/>
          </a:bodyPr>
          <a:lstStyle/>
          <a:p>
            <a:pPr algn="ctr"/>
            <a:r>
              <a:rPr lang="en-US" sz="1200" dirty="0"/>
              <a:t>Reference period: 1961-1990</a:t>
            </a:r>
            <a:endParaRPr lang="ru-RU" sz="1200" dirty="0"/>
          </a:p>
        </p:txBody>
      </p:sp>
      <p:sp>
        <p:nvSpPr>
          <p:cNvPr id="17" name="Прямоугольник 16"/>
          <p:cNvSpPr/>
          <p:nvPr/>
        </p:nvSpPr>
        <p:spPr>
          <a:xfrm>
            <a:off x="8222117" y="5919638"/>
            <a:ext cx="739305" cy="338554"/>
          </a:xfrm>
          <a:prstGeom prst="rect">
            <a:avLst/>
          </a:prstGeom>
          <a:solidFill>
            <a:schemeClr val="bg1"/>
          </a:solidFill>
        </p:spPr>
        <p:txBody>
          <a:bodyPr wrap="none">
            <a:spAutoFit/>
          </a:bodyPr>
          <a:lstStyle/>
          <a:p>
            <a:r>
              <a:rPr lang="en-US" sz="1600" dirty="0">
                <a:latin typeface="Calibri" panose="020F0502020204030204" pitchFamily="34" charset="0"/>
                <a:cs typeface="Calibri" panose="020F0502020204030204" pitchFamily="34" charset="0"/>
              </a:rPr>
              <a:t>[AARI]</a:t>
            </a:r>
            <a:endParaRPr lang="ru-RU" sz="1600" dirty="0">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065"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1781" y="4408126"/>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39459" y="4629881"/>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96336" y="4581128"/>
            <a:ext cx="1080120"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Rectangle 41">
            <a:extLst>
              <a:ext uri="{FF2B5EF4-FFF2-40B4-BE49-F238E27FC236}">
                <a16:creationId xmlns:a16="http://schemas.microsoft.com/office/drawing/2014/main" id="{CAE10FDB-3F59-44DD-8FC7-9E403141F147}"/>
              </a:ext>
            </a:extLst>
          </p:cNvPr>
          <p:cNvSpPr>
            <a:spLocks noChangeArrowheads="1"/>
          </p:cNvSpPr>
          <p:nvPr/>
        </p:nvSpPr>
        <p:spPr bwMode="auto">
          <a:xfrm>
            <a:off x="2347737" y="849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48" name="Rectangle 43">
            <a:extLst>
              <a:ext uri="{FF2B5EF4-FFF2-40B4-BE49-F238E27FC236}">
                <a16:creationId xmlns:a16="http://schemas.microsoft.com/office/drawing/2014/main" id="{3B5F1BE3-7DF4-4DC3-98BE-DA663609E5AD}"/>
              </a:ext>
            </a:extLst>
          </p:cNvPr>
          <p:cNvSpPr>
            <a:spLocks noChangeArrowheads="1"/>
          </p:cNvSpPr>
          <p:nvPr/>
        </p:nvSpPr>
        <p:spPr bwMode="auto">
          <a:xfrm>
            <a:off x="772110" y="1814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52" name="Rectangle 47">
            <a:extLst>
              <a:ext uri="{FF2B5EF4-FFF2-40B4-BE49-F238E27FC236}">
                <a16:creationId xmlns:a16="http://schemas.microsoft.com/office/drawing/2014/main" id="{8A40A281-FE67-4777-B08D-C72317A44C7B}"/>
              </a:ext>
            </a:extLst>
          </p:cNvPr>
          <p:cNvSpPr>
            <a:spLocks noChangeArrowheads="1"/>
          </p:cNvSpPr>
          <p:nvPr/>
        </p:nvSpPr>
        <p:spPr bwMode="auto">
          <a:xfrm>
            <a:off x="6394580" y="4459303"/>
            <a:ext cx="62533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8" name="Таблица 7">
            <a:extLst>
              <a:ext uri="{FF2B5EF4-FFF2-40B4-BE49-F238E27FC236}">
                <a16:creationId xmlns:a16="http://schemas.microsoft.com/office/drawing/2014/main" id="{A0E1729E-7B68-4DA9-8BE7-CE591838135D}"/>
              </a:ext>
            </a:extLst>
          </p:cNvPr>
          <p:cNvGraphicFramePr>
            <a:graphicFrameLocks noGrp="1"/>
          </p:cNvGraphicFramePr>
          <p:nvPr>
            <p:extLst>
              <p:ext uri="{D42A27DB-BD31-4B8C-83A1-F6EECF244321}">
                <p14:modId xmlns:p14="http://schemas.microsoft.com/office/powerpoint/2010/main" val="2821594509"/>
              </p:ext>
            </p:extLst>
          </p:nvPr>
        </p:nvGraphicFramePr>
        <p:xfrm>
          <a:off x="3923928" y="44624"/>
          <a:ext cx="5124284" cy="2407920"/>
        </p:xfrm>
        <a:graphic>
          <a:graphicData uri="http://schemas.openxmlformats.org/drawingml/2006/table">
            <a:tbl>
              <a:tblPr>
                <a:tableStyleId>{5C22544A-7EE6-4342-B048-85BDC9FD1C3A}</a:tableStyleId>
              </a:tblPr>
              <a:tblGrid>
                <a:gridCol w="1620058">
                  <a:extLst>
                    <a:ext uri="{9D8B030D-6E8A-4147-A177-3AD203B41FA5}">
                      <a16:colId xmlns:a16="http://schemas.microsoft.com/office/drawing/2014/main" val="957014890"/>
                    </a:ext>
                  </a:extLst>
                </a:gridCol>
                <a:gridCol w="635253">
                  <a:extLst>
                    <a:ext uri="{9D8B030D-6E8A-4147-A177-3AD203B41FA5}">
                      <a16:colId xmlns:a16="http://schemas.microsoft.com/office/drawing/2014/main" val="2885927438"/>
                    </a:ext>
                  </a:extLst>
                </a:gridCol>
                <a:gridCol w="508202">
                  <a:extLst>
                    <a:ext uri="{9D8B030D-6E8A-4147-A177-3AD203B41FA5}">
                      <a16:colId xmlns:a16="http://schemas.microsoft.com/office/drawing/2014/main" val="2170668837"/>
                    </a:ext>
                  </a:extLst>
                </a:gridCol>
                <a:gridCol w="1270505">
                  <a:extLst>
                    <a:ext uri="{9D8B030D-6E8A-4147-A177-3AD203B41FA5}">
                      <a16:colId xmlns:a16="http://schemas.microsoft.com/office/drawing/2014/main" val="1050351907"/>
                    </a:ext>
                  </a:extLst>
                </a:gridCol>
                <a:gridCol w="1090266">
                  <a:extLst>
                    <a:ext uri="{9D8B030D-6E8A-4147-A177-3AD203B41FA5}">
                      <a16:colId xmlns:a16="http://schemas.microsoft.com/office/drawing/2014/main" val="4194970455"/>
                    </a:ext>
                  </a:extLst>
                </a:gridCol>
              </a:tblGrid>
              <a:tr h="339616">
                <a:tc>
                  <a:txBody>
                    <a:bodyPr/>
                    <a:lstStyle/>
                    <a:p>
                      <a:pPr algn="ctr">
                        <a:spcAft>
                          <a:spcPts val="0"/>
                        </a:spcAft>
                      </a:pPr>
                      <a:r>
                        <a:rPr lang="en-US" sz="1200" dirty="0">
                          <a:effectLst/>
                          <a:latin typeface="Calibri" panose="020F0502020204030204" pitchFamily="34" charset="0"/>
                          <a:cs typeface="Calibri" panose="020F0502020204030204" pitchFamily="34" charset="0"/>
                        </a:rPr>
                        <a:t>Sea</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200">
                          <a:effectLst/>
                          <a:latin typeface="Calibri" panose="020F0502020204030204" pitchFamily="34" charset="0"/>
                          <a:cs typeface="Calibri" panose="020F0502020204030204" pitchFamily="34" charset="0"/>
                        </a:rPr>
                        <a:t>Anomaly</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200">
                          <a:effectLst/>
                          <a:latin typeface="Calibri" panose="020F0502020204030204" pitchFamily="34" charset="0"/>
                          <a:cs typeface="Calibri" panose="020F0502020204030204" pitchFamily="34" charset="0"/>
                        </a:rPr>
                        <a:t>Rank</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200">
                          <a:effectLst/>
                          <a:latin typeface="Calibri" panose="020F0502020204030204" pitchFamily="34" charset="0"/>
                          <a:cs typeface="Calibri" panose="020F0502020204030204" pitchFamily="34" charset="0"/>
                        </a:rPr>
                        <a:t>The warmest year</a:t>
                      </a:r>
                      <a:r>
                        <a:rPr lang="ru-RU" sz="1200">
                          <a:effectLst/>
                          <a:latin typeface="Calibri" panose="020F0502020204030204" pitchFamily="34" charset="0"/>
                          <a:cs typeface="Calibri" panose="020F0502020204030204" pitchFamily="34" charset="0"/>
                        </a:rPr>
                        <a:t> (</a:t>
                      </a:r>
                      <a:r>
                        <a:rPr lang="en-US" sz="1200">
                          <a:effectLst/>
                          <a:latin typeface="Calibri" panose="020F0502020204030204" pitchFamily="34" charset="0"/>
                          <a:cs typeface="Calibri" panose="020F0502020204030204" pitchFamily="34" charset="0"/>
                        </a:rPr>
                        <a:t>anomaly)</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en-US" sz="1200">
                          <a:effectLst/>
                          <a:latin typeface="Calibri" panose="020F0502020204030204" pitchFamily="34" charset="0"/>
                          <a:cs typeface="Calibri" panose="020F0502020204030204" pitchFamily="34" charset="0"/>
                        </a:rPr>
                        <a:t>The coldest year</a:t>
                      </a:r>
                      <a:r>
                        <a:rPr lang="ru-RU" sz="1200">
                          <a:effectLst/>
                          <a:latin typeface="Calibri" panose="020F0502020204030204" pitchFamily="34" charset="0"/>
                          <a:cs typeface="Calibri" panose="020F0502020204030204" pitchFamily="34" charset="0"/>
                        </a:rPr>
                        <a:t> (</a:t>
                      </a:r>
                      <a:r>
                        <a:rPr lang="en-US" sz="1200">
                          <a:effectLst/>
                          <a:latin typeface="Calibri" panose="020F0502020204030204" pitchFamily="34" charset="0"/>
                          <a:cs typeface="Calibri" panose="020F0502020204030204" pitchFamily="34" charset="0"/>
                        </a:rPr>
                        <a:t>anomaly</a:t>
                      </a:r>
                      <a:r>
                        <a:rPr lang="ru-RU" sz="1200">
                          <a:effectLst/>
                          <a:latin typeface="Calibri" panose="020F0502020204030204" pitchFamily="34" charset="0"/>
                          <a:cs typeface="Calibri" panose="020F0502020204030204" pitchFamily="34" charset="0"/>
                        </a:rPr>
                        <a:t>)</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extLst>
                  <a:ext uri="{0D108BD9-81ED-4DB2-BD59-A6C34878D82A}">
                    <a16:rowId xmlns:a16="http://schemas.microsoft.com/office/drawing/2014/main" val="3863066758"/>
                  </a:ext>
                </a:extLst>
              </a:tr>
              <a:tr h="472515">
                <a:tc>
                  <a:txBody>
                    <a:bodyPr/>
                    <a:lstStyle/>
                    <a:p>
                      <a:pPr>
                        <a:spcAft>
                          <a:spcPts val="0"/>
                        </a:spcAft>
                      </a:pPr>
                      <a:r>
                        <a:rPr lang="en-US" sz="1200" dirty="0">
                          <a:effectLst/>
                          <a:latin typeface="Calibri" panose="020F0502020204030204" pitchFamily="34" charset="0"/>
                          <a:cs typeface="Calibri" panose="020F0502020204030204" pitchFamily="34" charset="0"/>
                        </a:rPr>
                        <a:t>Northern part of Greenland and Norwegian Seas</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2</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a:t>
                      </a:r>
                      <a:r>
                        <a:rPr lang="en-US" sz="1200" dirty="0">
                          <a:effectLst/>
                          <a:latin typeface="Calibri" panose="020F0502020204030204" pitchFamily="34" charset="0"/>
                          <a:cs typeface="Calibri" panose="020F0502020204030204" pitchFamily="34" charset="0"/>
                        </a:rPr>
                        <a:t>0</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a:t>
                      </a:r>
                      <a:r>
                        <a:rPr lang="en-US" sz="1200" dirty="0">
                          <a:effectLst/>
                          <a:latin typeface="Calibri" panose="020F0502020204030204" pitchFamily="34" charset="0"/>
                          <a:cs typeface="Calibri" panose="020F0502020204030204" pitchFamily="34" charset="0"/>
                        </a:rPr>
                        <a:t>6</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4</a:t>
                      </a:r>
                      <a:r>
                        <a:rPr lang="ru-RU"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a:t>
                      </a:r>
                      <a:r>
                        <a:rPr lang="en-US" sz="1200" dirty="0">
                          <a:effectLst/>
                          <a:latin typeface="Calibri" panose="020F0502020204030204" pitchFamily="34" charset="0"/>
                          <a:cs typeface="Calibri" panose="020F0502020204030204" pitchFamily="34" charset="0"/>
                        </a:rPr>
                        <a:t>5</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0</a:t>
                      </a:r>
                      <a:r>
                        <a:rPr lang="ru-RU" sz="1200" dirty="0">
                          <a:effectLst/>
                          <a:latin typeface="Calibri" panose="020F0502020204030204" pitchFamily="34" charset="0"/>
                          <a:cs typeface="Calibri" panose="020F0502020204030204" pitchFamily="34" charset="0"/>
                        </a:rPr>
                        <a:t>,7)</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4002938074"/>
                  </a:ext>
                </a:extLst>
              </a:tr>
              <a:tr h="169808">
                <a:tc>
                  <a:txBody>
                    <a:bodyPr/>
                    <a:lstStyle/>
                    <a:p>
                      <a:pPr>
                        <a:spcAft>
                          <a:spcPts val="0"/>
                        </a:spcAft>
                      </a:pPr>
                      <a:r>
                        <a:rPr lang="en-US" sz="1200" b="1" dirty="0">
                          <a:solidFill>
                            <a:srgbClr val="FF0000"/>
                          </a:solidFill>
                          <a:effectLst/>
                          <a:latin typeface="Calibri" panose="020F0502020204030204" pitchFamily="34" charset="0"/>
                          <a:cs typeface="Calibri" panose="020F0502020204030204" pitchFamily="34" charset="0"/>
                        </a:rPr>
                        <a:t>Barents Sea</a:t>
                      </a:r>
                      <a:endParaRPr lang="ru-RU"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0</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en-US" sz="1200" b="1" dirty="0">
                          <a:solidFill>
                            <a:srgbClr val="FF0000"/>
                          </a:solidFill>
                          <a:effectLst/>
                          <a:latin typeface="Calibri" panose="020F0502020204030204" pitchFamily="34" charset="0"/>
                          <a:cs typeface="Calibri" panose="020F0502020204030204" pitchFamily="34" charset="0"/>
                        </a:rPr>
                        <a:t>3</a:t>
                      </a:r>
                      <a:endParaRPr lang="ru-RU"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2013 </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8</a:t>
                      </a:r>
                      <a:r>
                        <a:rPr lang="ru-RU"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a:t>
                      </a:r>
                      <a:r>
                        <a:rPr lang="en-US" sz="1200" dirty="0">
                          <a:effectLst/>
                          <a:latin typeface="Calibri" panose="020F0502020204030204" pitchFamily="34" charset="0"/>
                          <a:cs typeface="Calibri" panose="020F0502020204030204" pitchFamily="34" charset="0"/>
                        </a:rPr>
                        <a:t>4</a:t>
                      </a:r>
                      <a:r>
                        <a:rPr lang="ru-RU" sz="1200" dirty="0">
                          <a:effectLst/>
                          <a:latin typeface="Calibri" panose="020F0502020204030204" pitchFamily="34" charset="0"/>
                          <a:cs typeface="Calibri" panose="020F0502020204030204" pitchFamily="34" charset="0"/>
                        </a:rPr>
                        <a:t>9 (-</a:t>
                      </a: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438392672"/>
                  </a:ext>
                </a:extLst>
              </a:tr>
              <a:tr h="169808">
                <a:tc>
                  <a:txBody>
                    <a:bodyPr/>
                    <a:lstStyle/>
                    <a:p>
                      <a:pPr>
                        <a:spcAft>
                          <a:spcPts val="0"/>
                        </a:spcAft>
                      </a:pPr>
                      <a:r>
                        <a:rPr lang="en-US" sz="1400" b="1" dirty="0">
                          <a:solidFill>
                            <a:srgbClr val="FF0000"/>
                          </a:solidFill>
                          <a:effectLst/>
                          <a:latin typeface="Calibri" panose="020F0502020204030204" pitchFamily="34" charset="0"/>
                          <a:cs typeface="Calibri" panose="020F0502020204030204" pitchFamily="34" charset="0"/>
                        </a:rPr>
                        <a:t>Kara Sea</a:t>
                      </a:r>
                      <a:endParaRPr lang="ru-RU" sz="1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3</a:t>
                      </a:r>
                      <a:r>
                        <a:rPr lang="ru-RU" sz="1200" dirty="0">
                          <a:effectLst/>
                          <a:latin typeface="Calibri" panose="020F0502020204030204" pitchFamily="34" charset="0"/>
                          <a:cs typeface="Calibri" panose="020F0502020204030204" pitchFamily="34" charset="0"/>
                        </a:rPr>
                        <a:t>,5</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en-US" sz="1400" b="1" dirty="0">
                          <a:solidFill>
                            <a:srgbClr val="FF0000"/>
                          </a:solidFill>
                          <a:effectLst/>
                          <a:latin typeface="Calibri" panose="020F0502020204030204" pitchFamily="34" charset="0"/>
                          <a:cs typeface="Calibri" panose="020F0502020204030204" pitchFamily="34" charset="0"/>
                        </a:rPr>
                        <a:t>1</a:t>
                      </a:r>
                      <a:endParaRPr lang="ru-RU" sz="1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400" b="1" dirty="0">
                          <a:solidFill>
                            <a:srgbClr val="FF0000"/>
                          </a:solidFill>
                          <a:effectLst/>
                          <a:latin typeface="Calibri" panose="020F0502020204030204" pitchFamily="34" charset="0"/>
                          <a:cs typeface="Calibri" panose="020F0502020204030204" pitchFamily="34" charset="0"/>
                        </a:rPr>
                        <a:t>2020</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3</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5</a:t>
                      </a:r>
                      <a:r>
                        <a:rPr lang="ru-RU"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a:t>
                      </a:r>
                      <a:r>
                        <a:rPr lang="en-US" sz="1200" dirty="0">
                          <a:effectLst/>
                          <a:latin typeface="Calibri" panose="020F0502020204030204" pitchFamily="34" charset="0"/>
                          <a:cs typeface="Calibri" panose="020F0502020204030204" pitchFamily="34" charset="0"/>
                        </a:rPr>
                        <a:t>68 </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2725431392"/>
                  </a:ext>
                </a:extLst>
              </a:tr>
              <a:tr h="169808">
                <a:tc>
                  <a:txBody>
                    <a:bodyPr/>
                    <a:lstStyle/>
                    <a:p>
                      <a:pPr>
                        <a:spcAft>
                          <a:spcPts val="0"/>
                        </a:spcAft>
                      </a:pPr>
                      <a:r>
                        <a:rPr lang="en-US" sz="1200" b="1" dirty="0">
                          <a:solidFill>
                            <a:srgbClr val="FF0000"/>
                          </a:solidFill>
                          <a:effectLst/>
                          <a:latin typeface="Calibri" panose="020F0502020204030204" pitchFamily="34" charset="0"/>
                          <a:cs typeface="Calibri" panose="020F0502020204030204" pitchFamily="34" charset="0"/>
                        </a:rPr>
                        <a:t>Laptev Sea</a:t>
                      </a:r>
                      <a:endParaRPr lang="ru-RU"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,4</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ru-RU" sz="1200" b="1" dirty="0">
                          <a:solidFill>
                            <a:srgbClr val="FF0000"/>
                          </a:solidFill>
                          <a:effectLst/>
                          <a:latin typeface="Calibri" panose="020F0502020204030204" pitchFamily="34" charset="0"/>
                          <a:cs typeface="Calibri" panose="020F0502020204030204" pitchFamily="34" charset="0"/>
                        </a:rPr>
                        <a:t>3</a:t>
                      </a:r>
                      <a:endParaRPr lang="ru-RU"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a:t>
                      </a:r>
                      <a:r>
                        <a:rPr lang="en-US" sz="1200" dirty="0">
                          <a:effectLst/>
                          <a:latin typeface="Calibri" panose="020F0502020204030204" pitchFamily="34" charset="0"/>
                          <a:cs typeface="Calibri" panose="020F0502020204030204" pitchFamily="34" charset="0"/>
                        </a:rPr>
                        <a:t>9</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3</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a:t>
                      </a:r>
                      <a:r>
                        <a:rPr lang="en-US" sz="1200" dirty="0">
                          <a:effectLst/>
                          <a:latin typeface="Calibri" panose="020F0502020204030204" pitchFamily="34" charset="0"/>
                          <a:cs typeface="Calibri" panose="020F0502020204030204" pitchFamily="34" charset="0"/>
                        </a:rPr>
                        <a:t>62</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5</a:t>
                      </a:r>
                      <a:r>
                        <a:rPr lang="ru-RU"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1995116661"/>
                  </a:ext>
                </a:extLst>
              </a:tr>
              <a:tr h="169808">
                <a:tc>
                  <a:txBody>
                    <a:bodyPr/>
                    <a:lstStyle/>
                    <a:p>
                      <a:pPr>
                        <a:spcAft>
                          <a:spcPts val="0"/>
                        </a:spcAft>
                      </a:pPr>
                      <a:r>
                        <a:rPr lang="en-US" sz="1200" b="1" dirty="0">
                          <a:solidFill>
                            <a:srgbClr val="FF0000"/>
                          </a:solidFill>
                          <a:effectLst/>
                          <a:latin typeface="Calibri" panose="020F0502020204030204" pitchFamily="34" charset="0"/>
                          <a:cs typeface="Calibri" panose="020F0502020204030204" pitchFamily="34" charset="0"/>
                        </a:rPr>
                        <a:t>Eastern Siberian Sea</a:t>
                      </a:r>
                      <a:endParaRPr lang="ru-RU"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a:t>
                      </a:r>
                      <a:r>
                        <a:rPr lang="en-US" sz="1200" dirty="0">
                          <a:effectLst/>
                          <a:latin typeface="Calibri" panose="020F0502020204030204" pitchFamily="34" charset="0"/>
                          <a:cs typeface="Calibri" panose="020F0502020204030204" pitchFamily="34" charset="0"/>
                        </a:rPr>
                        <a:t>1</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en-US" sz="1200" b="1" dirty="0">
                          <a:solidFill>
                            <a:srgbClr val="FF0000"/>
                          </a:solidFill>
                          <a:effectLst/>
                          <a:latin typeface="Calibri" panose="020F0502020204030204" pitchFamily="34" charset="0"/>
                          <a:cs typeface="Calibri" panose="020F0502020204030204" pitchFamily="34" charset="0"/>
                        </a:rPr>
                        <a:t>3</a:t>
                      </a:r>
                      <a:endParaRPr lang="ru-RU"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a:t>
                      </a:r>
                      <a:r>
                        <a:rPr lang="en-US" sz="1200" dirty="0">
                          <a:effectLst/>
                          <a:latin typeface="Calibri" panose="020F0502020204030204" pitchFamily="34" charset="0"/>
                          <a:cs typeface="Calibri" panose="020F0502020204030204" pitchFamily="34" charset="0"/>
                        </a:rPr>
                        <a:t>07</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3</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7</a:t>
                      </a:r>
                      <a:r>
                        <a:rPr lang="ru-RU"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a:t>
                      </a:r>
                      <a:r>
                        <a:rPr lang="en-US" sz="1200" dirty="0">
                          <a:effectLst/>
                          <a:latin typeface="Calibri" panose="020F0502020204030204" pitchFamily="34" charset="0"/>
                          <a:cs typeface="Calibri" panose="020F0502020204030204" pitchFamily="34" charset="0"/>
                        </a:rPr>
                        <a:t>49</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6</a:t>
                      </a:r>
                      <a:r>
                        <a:rPr lang="ru-RU"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72941590"/>
                  </a:ext>
                </a:extLst>
              </a:tr>
              <a:tr h="169808">
                <a:tc>
                  <a:txBody>
                    <a:bodyPr/>
                    <a:lstStyle/>
                    <a:p>
                      <a:pPr>
                        <a:spcAft>
                          <a:spcPts val="0"/>
                        </a:spcAft>
                      </a:pPr>
                      <a:r>
                        <a:rPr lang="en-US" sz="1200" dirty="0">
                          <a:effectLst/>
                          <a:latin typeface="Calibri" panose="020F0502020204030204" pitchFamily="34" charset="0"/>
                          <a:cs typeface="Calibri" panose="020F0502020204030204" pitchFamily="34" charset="0"/>
                        </a:rPr>
                        <a:t>Chukchi Sea</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a:t>
                      </a:r>
                      <a:r>
                        <a:rPr lang="en-US" sz="1200" dirty="0">
                          <a:effectLst/>
                          <a:latin typeface="Calibri" panose="020F0502020204030204" pitchFamily="34" charset="0"/>
                          <a:cs typeface="Calibri" panose="020F0502020204030204" pitchFamily="34" charset="0"/>
                        </a:rPr>
                        <a:t>3</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9</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a:t>
                      </a:r>
                      <a:r>
                        <a:rPr lang="en-US" sz="1200" dirty="0">
                          <a:effectLst/>
                          <a:latin typeface="Calibri" panose="020F0502020204030204" pitchFamily="34" charset="0"/>
                          <a:cs typeface="Calibri" panose="020F0502020204030204" pitchFamily="34" charset="0"/>
                        </a:rPr>
                        <a:t>07</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3</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9</a:t>
                      </a:r>
                      <a:r>
                        <a:rPr lang="ru-RU"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a:t>
                      </a:r>
                      <a:r>
                        <a:rPr lang="en-US" sz="1200" dirty="0">
                          <a:effectLst/>
                          <a:latin typeface="Calibri" panose="020F0502020204030204" pitchFamily="34" charset="0"/>
                          <a:cs typeface="Calibri" panose="020F0502020204030204" pitchFamily="34" charset="0"/>
                        </a:rPr>
                        <a:t>65</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6</a:t>
                      </a:r>
                      <a:r>
                        <a:rPr lang="ru-RU"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679507858"/>
                  </a:ext>
                </a:extLst>
              </a:tr>
              <a:tr h="169808">
                <a:tc>
                  <a:txBody>
                    <a:bodyPr/>
                    <a:lstStyle/>
                    <a:p>
                      <a:pPr>
                        <a:spcAft>
                          <a:spcPts val="0"/>
                        </a:spcAft>
                      </a:pPr>
                      <a:r>
                        <a:rPr lang="en-US" sz="1200">
                          <a:effectLst/>
                          <a:latin typeface="Calibri" panose="020F0502020204030204" pitchFamily="34" charset="0"/>
                          <a:cs typeface="Calibri" panose="020F0502020204030204" pitchFamily="34" charset="0"/>
                        </a:rPr>
                        <a:t>Beaufort Sea</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0,</a:t>
                      </a:r>
                      <a:r>
                        <a:rPr lang="en-US" sz="1200" dirty="0">
                          <a:effectLst/>
                          <a:latin typeface="Calibri" panose="020F0502020204030204" pitchFamily="34" charset="0"/>
                          <a:cs typeface="Calibri" panose="020F0502020204030204" pitchFamily="34" charset="0"/>
                        </a:rPr>
                        <a:t>5</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14</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5</a:t>
                      </a:r>
                      <a:r>
                        <a:rPr lang="ru-RU"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a:t>
                      </a:r>
                      <a:r>
                        <a:rPr lang="en-US" sz="1200" dirty="0">
                          <a:effectLst/>
                          <a:latin typeface="Calibri" panose="020F0502020204030204" pitchFamily="34" charset="0"/>
                          <a:cs typeface="Calibri" panose="020F0502020204030204" pitchFamily="34" charset="0"/>
                        </a:rPr>
                        <a:t>47</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5</a:t>
                      </a:r>
                      <a:r>
                        <a:rPr lang="ru-RU"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4103719993"/>
                  </a:ext>
                </a:extLst>
              </a:tr>
              <a:tr h="339616">
                <a:tc>
                  <a:txBody>
                    <a:bodyPr/>
                    <a:lstStyle/>
                    <a:p>
                      <a:pPr>
                        <a:spcAft>
                          <a:spcPts val="0"/>
                        </a:spcAft>
                      </a:pPr>
                      <a:r>
                        <a:rPr lang="en-US" sz="1200">
                          <a:effectLst/>
                          <a:latin typeface="Calibri" panose="020F0502020204030204" pitchFamily="34" charset="0"/>
                          <a:cs typeface="Calibri" panose="020F0502020204030204" pitchFamily="34" charset="0"/>
                        </a:rPr>
                        <a:t>N part of Canadian arhipelago</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a:t>
                      </a:r>
                      <a:r>
                        <a:rPr lang="en-US" sz="1200" dirty="0">
                          <a:effectLst/>
                          <a:latin typeface="Calibri" panose="020F0502020204030204" pitchFamily="34" charset="0"/>
                          <a:cs typeface="Calibri" panose="020F0502020204030204" pitchFamily="34" charset="0"/>
                        </a:rPr>
                        <a:t>4</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8</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a:t>
                      </a:r>
                      <a:r>
                        <a:rPr lang="en-US" sz="1200" dirty="0">
                          <a:effectLst/>
                          <a:latin typeface="Calibri" panose="020F0502020204030204" pitchFamily="34" charset="0"/>
                          <a:cs typeface="Calibri" panose="020F0502020204030204" pitchFamily="34" charset="0"/>
                        </a:rPr>
                        <a:t>1, 2012</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7</a:t>
                      </a:r>
                      <a:r>
                        <a:rPr lang="ru-RU"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a:t>
                      </a:r>
                      <a:r>
                        <a:rPr lang="en-US" sz="1200" dirty="0">
                          <a:effectLst/>
                          <a:latin typeface="Calibri" panose="020F0502020204030204" pitchFamily="34" charset="0"/>
                          <a:cs typeface="Calibri" panose="020F0502020204030204" pitchFamily="34" charset="0"/>
                        </a:rPr>
                        <a:t>72</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1</a:t>
                      </a:r>
                      <a:r>
                        <a:rPr lang="ru-RU" sz="1200" dirty="0">
                          <a:effectLst/>
                          <a:latin typeface="Calibri" panose="020F0502020204030204" pitchFamily="34" charset="0"/>
                          <a:cs typeface="Calibri" panose="020F0502020204030204" pitchFamily="34" charset="0"/>
                        </a:rPr>
                        <a:t>,6)</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922047193"/>
                  </a:ext>
                </a:extLst>
              </a:tr>
            </a:tbl>
          </a:graphicData>
        </a:graphic>
      </p:graphicFrame>
      <p:sp>
        <p:nvSpPr>
          <p:cNvPr id="9" name="Rectangle 17">
            <a:extLst>
              <a:ext uri="{FF2B5EF4-FFF2-40B4-BE49-F238E27FC236}">
                <a16:creationId xmlns:a16="http://schemas.microsoft.com/office/drawing/2014/main" id="{C4B3074E-3D3F-4F93-8E30-BEAF1ECF0873}"/>
              </a:ext>
            </a:extLst>
          </p:cNvPr>
          <p:cNvSpPr>
            <a:spLocks noChangeArrowheads="1"/>
          </p:cNvSpPr>
          <p:nvPr/>
        </p:nvSpPr>
        <p:spPr bwMode="auto">
          <a:xfrm>
            <a:off x="-254862" y="2598366"/>
            <a:ext cx="83021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0" name="Rectangle 19">
            <a:extLst>
              <a:ext uri="{FF2B5EF4-FFF2-40B4-BE49-F238E27FC236}">
                <a16:creationId xmlns:a16="http://schemas.microsoft.com/office/drawing/2014/main" id="{B012D1E1-5200-4E07-BA34-398DF7A1C258}"/>
              </a:ext>
            </a:extLst>
          </p:cNvPr>
          <p:cNvSpPr>
            <a:spLocks noChangeArrowheads="1"/>
          </p:cNvSpPr>
          <p:nvPr/>
        </p:nvSpPr>
        <p:spPr bwMode="auto">
          <a:xfrm flipV="1">
            <a:off x="-113235" y="4179912"/>
            <a:ext cx="77095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055" name="Rectangle 21">
            <a:extLst>
              <a:ext uri="{FF2B5EF4-FFF2-40B4-BE49-F238E27FC236}">
                <a16:creationId xmlns:a16="http://schemas.microsoft.com/office/drawing/2014/main" id="{15DDF682-1A7A-44BF-9A31-36E0D708B7DA}"/>
              </a:ext>
            </a:extLst>
          </p:cNvPr>
          <p:cNvSpPr>
            <a:spLocks noChangeArrowheads="1"/>
          </p:cNvSpPr>
          <p:nvPr/>
        </p:nvSpPr>
        <p:spPr bwMode="auto">
          <a:xfrm>
            <a:off x="4847832" y="2768943"/>
            <a:ext cx="60984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057" name="Rectangle 23">
            <a:extLst>
              <a:ext uri="{FF2B5EF4-FFF2-40B4-BE49-F238E27FC236}">
                <a16:creationId xmlns:a16="http://schemas.microsoft.com/office/drawing/2014/main" id="{7AC2C6BA-6F4C-40C1-A98A-0A1A31ADD17C}"/>
              </a:ext>
            </a:extLst>
          </p:cNvPr>
          <p:cNvSpPr>
            <a:spLocks noChangeArrowheads="1"/>
          </p:cNvSpPr>
          <p:nvPr/>
        </p:nvSpPr>
        <p:spPr bwMode="auto">
          <a:xfrm>
            <a:off x="6814625" y="2780928"/>
            <a:ext cx="101608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5" name="TextBox 4"/>
          <p:cNvSpPr txBox="1"/>
          <p:nvPr/>
        </p:nvSpPr>
        <p:spPr>
          <a:xfrm>
            <a:off x="268592" y="2832279"/>
            <a:ext cx="2079145" cy="261610"/>
          </a:xfrm>
          <a:prstGeom prst="rect">
            <a:avLst/>
          </a:prstGeom>
          <a:solidFill>
            <a:schemeClr val="bg1"/>
          </a:solidFill>
        </p:spPr>
        <p:txBody>
          <a:bodyPr wrap="square" rtlCol="0">
            <a:spAutoFit/>
          </a:bodyPr>
          <a:lstStyle/>
          <a:p>
            <a:pPr algn="ctr"/>
            <a:r>
              <a:rPr lang="en-CA" sz="1100" dirty="0"/>
              <a:t>N Greenland and Norwegian</a:t>
            </a:r>
            <a:endParaRPr lang="en-US" sz="1100" dirty="0"/>
          </a:p>
        </p:txBody>
      </p:sp>
      <p:sp>
        <p:nvSpPr>
          <p:cNvPr id="50" name="TextBox 49">
            <a:extLst>
              <a:ext uri="{FF2B5EF4-FFF2-40B4-BE49-F238E27FC236}">
                <a16:creationId xmlns:a16="http://schemas.microsoft.com/office/drawing/2014/main" id="{7FE3ED92-C729-418E-8325-233A8C5C5D18}"/>
              </a:ext>
            </a:extLst>
          </p:cNvPr>
          <p:cNvSpPr txBox="1"/>
          <p:nvPr/>
        </p:nvSpPr>
        <p:spPr>
          <a:xfrm>
            <a:off x="2729903" y="2878864"/>
            <a:ext cx="1842316" cy="261610"/>
          </a:xfrm>
          <a:prstGeom prst="rect">
            <a:avLst/>
          </a:prstGeom>
          <a:solidFill>
            <a:schemeClr val="bg1"/>
          </a:solidFill>
        </p:spPr>
        <p:txBody>
          <a:bodyPr wrap="square" rtlCol="0">
            <a:spAutoFit/>
          </a:bodyPr>
          <a:lstStyle/>
          <a:p>
            <a:pPr algn="ctr"/>
            <a:r>
              <a:rPr lang="en-US" sz="1100" dirty="0"/>
              <a:t>Barents</a:t>
            </a:r>
          </a:p>
        </p:txBody>
      </p:sp>
      <p:sp>
        <p:nvSpPr>
          <p:cNvPr id="51" name="TextBox 50">
            <a:extLst>
              <a:ext uri="{FF2B5EF4-FFF2-40B4-BE49-F238E27FC236}">
                <a16:creationId xmlns:a16="http://schemas.microsoft.com/office/drawing/2014/main" id="{218B2628-9D2D-4561-BCA0-3CEB92DFC07D}"/>
              </a:ext>
            </a:extLst>
          </p:cNvPr>
          <p:cNvSpPr txBox="1"/>
          <p:nvPr/>
        </p:nvSpPr>
        <p:spPr>
          <a:xfrm>
            <a:off x="5083087" y="2784953"/>
            <a:ext cx="1842316" cy="261610"/>
          </a:xfrm>
          <a:prstGeom prst="rect">
            <a:avLst/>
          </a:prstGeom>
          <a:solidFill>
            <a:schemeClr val="bg1"/>
          </a:solidFill>
        </p:spPr>
        <p:txBody>
          <a:bodyPr wrap="square" rtlCol="0">
            <a:spAutoFit/>
          </a:bodyPr>
          <a:lstStyle/>
          <a:p>
            <a:pPr algn="ctr"/>
            <a:r>
              <a:rPr lang="en-US" sz="1100" dirty="0"/>
              <a:t>Kara</a:t>
            </a:r>
          </a:p>
        </p:txBody>
      </p:sp>
      <p:sp>
        <p:nvSpPr>
          <p:cNvPr id="52" name="TextBox 51">
            <a:extLst>
              <a:ext uri="{FF2B5EF4-FFF2-40B4-BE49-F238E27FC236}">
                <a16:creationId xmlns:a16="http://schemas.microsoft.com/office/drawing/2014/main" id="{31F28641-EC1F-413E-8C7C-C3E31EC80E4B}"/>
              </a:ext>
            </a:extLst>
          </p:cNvPr>
          <p:cNvSpPr txBox="1"/>
          <p:nvPr/>
        </p:nvSpPr>
        <p:spPr>
          <a:xfrm>
            <a:off x="7203003" y="2828517"/>
            <a:ext cx="1842316" cy="261610"/>
          </a:xfrm>
          <a:prstGeom prst="rect">
            <a:avLst/>
          </a:prstGeom>
          <a:solidFill>
            <a:schemeClr val="bg1"/>
          </a:solidFill>
        </p:spPr>
        <p:txBody>
          <a:bodyPr wrap="square" rtlCol="0">
            <a:spAutoFit/>
          </a:bodyPr>
          <a:lstStyle/>
          <a:p>
            <a:pPr algn="ctr"/>
            <a:r>
              <a:rPr lang="en-US" sz="1100" dirty="0"/>
              <a:t>Laptev</a:t>
            </a:r>
          </a:p>
        </p:txBody>
      </p:sp>
      <p:sp>
        <p:nvSpPr>
          <p:cNvPr id="2059" name="Rectangle 29">
            <a:extLst>
              <a:ext uri="{FF2B5EF4-FFF2-40B4-BE49-F238E27FC236}">
                <a16:creationId xmlns:a16="http://schemas.microsoft.com/office/drawing/2014/main" id="{EA9CC7F0-488D-429B-8BD9-2F6E0AF88378}"/>
              </a:ext>
            </a:extLst>
          </p:cNvPr>
          <p:cNvSpPr>
            <a:spLocks noChangeArrowheads="1"/>
          </p:cNvSpPr>
          <p:nvPr/>
        </p:nvSpPr>
        <p:spPr bwMode="auto">
          <a:xfrm>
            <a:off x="-92061" y="4337462"/>
            <a:ext cx="76876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063" name="Rectangle 33">
            <a:extLst>
              <a:ext uri="{FF2B5EF4-FFF2-40B4-BE49-F238E27FC236}">
                <a16:creationId xmlns:a16="http://schemas.microsoft.com/office/drawing/2014/main" id="{2F09FB52-E4A8-4D12-A228-7753DA35F92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66" name="Rectangle 35">
            <a:extLst>
              <a:ext uri="{FF2B5EF4-FFF2-40B4-BE49-F238E27FC236}">
                <a16:creationId xmlns:a16="http://schemas.microsoft.com/office/drawing/2014/main" id="{8A0121C1-51BA-4E46-A067-753C621079BD}"/>
              </a:ext>
            </a:extLst>
          </p:cNvPr>
          <p:cNvSpPr>
            <a:spLocks noChangeArrowheads="1"/>
          </p:cNvSpPr>
          <p:nvPr/>
        </p:nvSpPr>
        <p:spPr bwMode="auto">
          <a:xfrm>
            <a:off x="8288744" y="4408174"/>
            <a:ext cx="68681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61" name="TextBox 60">
            <a:extLst>
              <a:ext uri="{FF2B5EF4-FFF2-40B4-BE49-F238E27FC236}">
                <a16:creationId xmlns:a16="http://schemas.microsoft.com/office/drawing/2014/main" id="{48B378BB-6103-4827-AE75-B802D6D5F80A}"/>
              </a:ext>
            </a:extLst>
          </p:cNvPr>
          <p:cNvSpPr txBox="1"/>
          <p:nvPr/>
        </p:nvSpPr>
        <p:spPr>
          <a:xfrm>
            <a:off x="401725" y="4469803"/>
            <a:ext cx="1842316" cy="261610"/>
          </a:xfrm>
          <a:prstGeom prst="rect">
            <a:avLst/>
          </a:prstGeom>
          <a:solidFill>
            <a:schemeClr val="bg1"/>
          </a:solidFill>
        </p:spPr>
        <p:txBody>
          <a:bodyPr wrap="square" rtlCol="0">
            <a:spAutoFit/>
          </a:bodyPr>
          <a:lstStyle/>
          <a:p>
            <a:pPr algn="ctr"/>
            <a:r>
              <a:rPr lang="en-US" sz="1100" dirty="0"/>
              <a:t>E Siberian</a:t>
            </a:r>
          </a:p>
        </p:txBody>
      </p:sp>
      <p:sp>
        <p:nvSpPr>
          <p:cNvPr id="62" name="TextBox 61">
            <a:extLst>
              <a:ext uri="{FF2B5EF4-FFF2-40B4-BE49-F238E27FC236}">
                <a16:creationId xmlns:a16="http://schemas.microsoft.com/office/drawing/2014/main" id="{E4A31858-E983-440D-A4DB-71A2A9611F13}"/>
              </a:ext>
            </a:extLst>
          </p:cNvPr>
          <p:cNvSpPr txBox="1"/>
          <p:nvPr/>
        </p:nvSpPr>
        <p:spPr>
          <a:xfrm>
            <a:off x="2723258" y="4450323"/>
            <a:ext cx="1842316" cy="261610"/>
          </a:xfrm>
          <a:prstGeom prst="rect">
            <a:avLst/>
          </a:prstGeom>
          <a:solidFill>
            <a:schemeClr val="bg1"/>
          </a:solidFill>
        </p:spPr>
        <p:txBody>
          <a:bodyPr wrap="square" rtlCol="0">
            <a:spAutoFit/>
          </a:bodyPr>
          <a:lstStyle/>
          <a:p>
            <a:pPr algn="ctr"/>
            <a:r>
              <a:rPr lang="en-US" sz="1100" dirty="0"/>
              <a:t>Chukchi</a:t>
            </a:r>
          </a:p>
        </p:txBody>
      </p:sp>
      <p:sp>
        <p:nvSpPr>
          <p:cNvPr id="63" name="TextBox 62">
            <a:extLst>
              <a:ext uri="{FF2B5EF4-FFF2-40B4-BE49-F238E27FC236}">
                <a16:creationId xmlns:a16="http://schemas.microsoft.com/office/drawing/2014/main" id="{D6F842BB-74A1-477E-9C12-4AC158C8F676}"/>
              </a:ext>
            </a:extLst>
          </p:cNvPr>
          <p:cNvSpPr txBox="1"/>
          <p:nvPr/>
        </p:nvSpPr>
        <p:spPr>
          <a:xfrm>
            <a:off x="5077421" y="4479942"/>
            <a:ext cx="1842316" cy="261610"/>
          </a:xfrm>
          <a:prstGeom prst="rect">
            <a:avLst/>
          </a:prstGeom>
          <a:solidFill>
            <a:schemeClr val="bg1"/>
          </a:solidFill>
        </p:spPr>
        <p:txBody>
          <a:bodyPr wrap="square" rtlCol="0">
            <a:spAutoFit/>
          </a:bodyPr>
          <a:lstStyle/>
          <a:p>
            <a:pPr algn="ctr"/>
            <a:r>
              <a:rPr lang="en-US" sz="1100" dirty="0"/>
              <a:t>Beaufort</a:t>
            </a:r>
          </a:p>
        </p:txBody>
      </p:sp>
      <p:sp>
        <p:nvSpPr>
          <p:cNvPr id="64" name="TextBox 63">
            <a:extLst>
              <a:ext uri="{FF2B5EF4-FFF2-40B4-BE49-F238E27FC236}">
                <a16:creationId xmlns:a16="http://schemas.microsoft.com/office/drawing/2014/main" id="{28A375FD-7E18-47F0-8046-9C66525A1B8A}"/>
              </a:ext>
            </a:extLst>
          </p:cNvPr>
          <p:cNvSpPr txBox="1"/>
          <p:nvPr/>
        </p:nvSpPr>
        <p:spPr>
          <a:xfrm>
            <a:off x="7052020" y="4528773"/>
            <a:ext cx="1842316" cy="261610"/>
          </a:xfrm>
          <a:prstGeom prst="rect">
            <a:avLst/>
          </a:prstGeom>
          <a:solidFill>
            <a:schemeClr val="bg1"/>
          </a:solidFill>
        </p:spPr>
        <p:txBody>
          <a:bodyPr wrap="square" rtlCol="0">
            <a:spAutoFit/>
          </a:bodyPr>
          <a:lstStyle/>
          <a:p>
            <a:pPr algn="ctr"/>
            <a:r>
              <a:rPr lang="en-US" sz="1100" dirty="0"/>
              <a:t>N Canadian archipelago</a:t>
            </a:r>
          </a:p>
        </p:txBody>
      </p:sp>
    </p:spTree>
    <p:extLst>
      <p:ext uri="{BB962C8B-B14F-4D97-AF65-F5344CB8AC3E}">
        <p14:creationId xmlns:p14="http://schemas.microsoft.com/office/powerpoint/2010/main" val="1362237797"/>
      </p:ext>
    </p:extLst>
  </p:cSld>
  <p:clrMapOvr>
    <a:masterClrMapping/>
  </p:clrMapOvr>
</p:sld>
</file>

<file path=ppt/theme/theme1.xml><?xml version="1.0" encoding="utf-8"?>
<a:theme xmlns:a="http://schemas.openxmlformats.org/drawingml/2006/main" name="WMO templat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OAA Sat Conf_Keynote_DRAFT_July4-2017" id="{4B8FB68A-230B-4145-86EF-01E8B6E1068B}" vid="{545080C5-D007-E44E-A953-EE27C08BF7D6}"/>
    </a:ext>
  </a:extLst>
</a:theme>
</file>

<file path=ppt/theme/theme2.xml><?xml version="1.0" encoding="utf-8"?>
<a:theme xmlns:a="http://schemas.openxmlformats.org/drawingml/2006/main" name="Closing slide">
  <a:themeElements>
    <a:clrScheme name="1_Small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mallLog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1_Small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mall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mall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mall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mall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mall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mall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mall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mall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mall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mall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mall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OAA Sat Conf_Keynote_DRAFT_July4-2017" id="{4B8FB68A-230B-4145-86EF-01E8B6E1068B}" vid="{F784101B-2101-654A-A52C-C748ED4C9BF6}"/>
    </a:ext>
  </a:extLst>
</a:theme>
</file>

<file path=ppt/theme/theme3.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A1F3472FE95940832E3CD615FC9A60" ma:contentTypeVersion="8" ma:contentTypeDescription="Create a new document." ma:contentTypeScope="" ma:versionID="b608036d83406bbb8ef67350d1bdc98d">
  <xsd:schema xmlns:xsd="http://www.w3.org/2001/XMLSchema" xmlns:xs="http://www.w3.org/2001/XMLSchema" xmlns:p="http://schemas.microsoft.com/office/2006/metadata/properties" xmlns:ns3="9cb421be-7364-40e3-a033-a9831e103d78" xmlns:ns4="54594d9d-f8c1-42a8-9b7d-85dcf97c812f" targetNamespace="http://schemas.microsoft.com/office/2006/metadata/properties" ma:root="true" ma:fieldsID="7b7484a16f2de35167d8bc8b0cc2811f" ns3:_="" ns4:_="">
    <xsd:import namespace="9cb421be-7364-40e3-a033-a9831e103d78"/>
    <xsd:import namespace="54594d9d-f8c1-42a8-9b7d-85dcf97c812f"/>
    <xsd:element name="properties">
      <xsd:complexType>
        <xsd:sequence>
          <xsd:element name="documentManagement">
            <xsd:complexType>
              <xsd:all>
                <xsd:element ref="ns3:Item_x0020_Language" minOccurs="0"/>
                <xsd:element ref="ns4:TaxCatchAll" minOccurs="0"/>
                <xsd:element ref="ns4: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421be-7364-40e3-a033-a9831e103d78" elementFormDefault="qualified">
    <xsd:import namespace="http://schemas.microsoft.com/office/2006/documentManagement/types"/>
    <xsd:import namespace="http://schemas.microsoft.com/office/infopath/2007/PartnerControls"/>
    <xsd:element name="Item_x0020_Language" ma:index="9" nillable="true" ma:displayName="Item Language" ma:internalName="Item_x0020_Language">
      <xsd:simpleType>
        <xsd:restriction base="dms:Choice">
          <xsd:enumeration value="English"/>
          <xsd:enumeration value="French"/>
        </xsd:restriction>
      </xsd:simpleType>
    </xsd:element>
  </xsd:schema>
  <xsd:schema xmlns:xsd="http://www.w3.org/2001/XMLSchema" xmlns:xs="http://www.w3.org/2001/XMLSchema" xmlns:dms="http://schemas.microsoft.com/office/2006/documentManagement/types" xmlns:pc="http://schemas.microsoft.com/office/infopath/2007/PartnerControls" targetNamespace="54594d9d-f8c1-42a8-9b7d-85dcf97c812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7836AA8-87A9-462D-82A2-0FC9337A3156}" ma:internalName="TaxCatchAll" ma:showField="CatchAllData" ma:web="{9ec47095-3c99-4b10-8ff0-0463d79e3d12}">
      <xsd:complexType>
        <xsd:complexContent>
          <xsd:extension base="dms:MultiChoiceLookup">
            <xsd:sequence>
              <xsd:element name="Value" type="dms:Lookup" maxOccurs="unbounded" minOccurs="0" nillable="true"/>
            </xsd:sequence>
          </xsd:extension>
        </xsd:complexContent>
      </xsd:complexType>
    </xsd:element>
    <xsd:element name="TaxKeywordTaxHTField" ma:index="12" nillable="true" ma:taxonomy="true" ma:internalName="TaxKeywordTaxHTField" ma:taxonomyFieldName="TaxKeyword" ma:displayName="Enterprise Keywords" ma:fieldId="{23f27201-bee3-471e-b2e7-b64fd8b7ca38}" ma:taxonomyMulti="true" ma:sspId="e2243cbc-e1b7-4ed6-ba37-9fa81e283771"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TaxCatchAll xmlns="54594d9d-f8c1-42a8-9b7d-85dcf97c812f"/>
    <Item_x0020_Language xmlns="9cb421be-7364-40e3-a033-a9831e103d78" xsi:nil="true"/>
    <TaxKeywordTaxHTField xmlns="54594d9d-f8c1-42a8-9b7d-85dcf97c812f">
      <Terms xmlns="http://schemas.microsoft.com/office/infopath/2007/PartnerControls"/>
    </TaxKeywordTaxHTField>
  </documentManagement>
</p:properties>
</file>

<file path=customXml/itemProps1.xml><?xml version="1.0" encoding="utf-8"?>
<ds:datastoreItem xmlns:ds="http://schemas.openxmlformats.org/officeDocument/2006/customXml" ds:itemID="{E7BBA75A-1FC0-4468-B7BD-BA53CCB27138}">
  <ds:schemaRefs>
    <ds:schemaRef ds:uri="http://schemas.microsoft.com/office/2006/metadata/contentType"/>
    <ds:schemaRef ds:uri="http://schemas.microsoft.com/office/2006/metadata/properties/metaAttributes"/>
    <ds:schemaRef ds:uri="http://www.w3.org/2000/xmlns/"/>
    <ds:schemaRef ds:uri="http://www.w3.org/2001/XMLSchema"/>
    <ds:schemaRef ds:uri="9cb421be-7364-40e3-a033-a9831e103d78"/>
    <ds:schemaRef ds:uri="54594d9d-f8c1-42a8-9b7d-85dcf97c812f"/>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9A9E3A-C13D-4023-85F6-522DCDE98F41}">
  <ds:schemaRefs>
    <ds:schemaRef ds:uri="http://schemas.microsoft.com/office/2006/metadata/longProperties"/>
  </ds:schemaRefs>
</ds:datastoreItem>
</file>

<file path=customXml/itemProps3.xml><?xml version="1.0" encoding="utf-8"?>
<ds:datastoreItem xmlns:ds="http://schemas.openxmlformats.org/officeDocument/2006/customXml" ds:itemID="{189E8B66-EC8D-47C9-AB01-40CD75F8A685}">
  <ds:schemaRefs>
    <ds:schemaRef ds:uri="http://purl.org/dc/terms/"/>
    <ds:schemaRef ds:uri="9cb421be-7364-40e3-a033-a9831e103d78"/>
    <ds:schemaRef ds:uri="http://schemas.microsoft.com/office/2006/documentManagement/types"/>
    <ds:schemaRef ds:uri="54594d9d-f8c1-42a8-9b7d-85dcf97c812f"/>
    <ds:schemaRef ds:uri="http://www.w3.org/XML/1998/namespace"/>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WMO template</Template>
  <TotalTime>12848</TotalTime>
  <Words>2408</Words>
  <Application>Microsoft Office PowerPoint</Application>
  <PresentationFormat>On-screen Show (4:3)</PresentationFormat>
  <Paragraphs>385</Paragraphs>
  <Slides>26</Slides>
  <Notes>3</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26</vt:i4>
      </vt:variant>
    </vt:vector>
  </HeadingPairs>
  <TitlesOfParts>
    <vt:vector size="38" baseType="lpstr">
      <vt:lpstr>Arial</vt:lpstr>
      <vt:lpstr>Arial Black</vt:lpstr>
      <vt:lpstr>Arial Narrow</vt:lpstr>
      <vt:lpstr>Calibri</vt:lpstr>
      <vt:lpstr>Courier New</vt:lpstr>
      <vt:lpstr>Times</vt:lpstr>
      <vt:lpstr>Times New Roman</vt:lpstr>
      <vt:lpstr>Wingdings</vt:lpstr>
      <vt:lpstr>WMO template</vt:lpstr>
      <vt:lpstr>Closing slide</vt:lpstr>
      <vt:lpstr>WMO_WHITE_Powerpoint_en_fr</vt:lpstr>
      <vt:lpstr>Microsoft Excel Chart</vt:lpstr>
      <vt:lpstr>PowerPoint Presentation</vt:lpstr>
      <vt:lpstr>Content of review</vt:lpstr>
      <vt:lpstr>PowerPoint Presentation</vt:lpstr>
      <vt:lpstr>PowerPoint Presentation</vt:lpstr>
      <vt:lpstr>PowerPoint Presentation</vt:lpstr>
      <vt:lpstr>PowerPoint Presentation</vt:lpstr>
      <vt:lpstr>June – August 2020 SAT (T2m): anomalies and ranks (observation)</vt:lpstr>
      <vt:lpstr>SAT anomalies by regions during summer 2020 (JJA) (observations)</vt:lpstr>
      <vt:lpstr>SAT anomalies by Arctic seas during summer 2020 (JJA) - observations</vt:lpstr>
      <vt:lpstr>NDJ 2019-2020, FMA 2020 – SAT (T2m): anomalies and ranks</vt:lpstr>
      <vt:lpstr>Precipitation trends for  ND 2019 - J 2020</vt:lpstr>
      <vt:lpstr>Precipitation (Prec) NDJ and FMA 2019/2020: anomalies and ranks </vt:lpstr>
      <vt:lpstr>PowerPoint Presentation</vt:lpstr>
      <vt:lpstr>Atmosphere – polar ocean precursors for winter – spring 2019 – 2020 sea ice conditions</vt:lpstr>
      <vt:lpstr>Arctic (NH) seasonal ice extent 1978…. 2020</vt:lpstr>
      <vt:lpstr>Seasonal NH ice extent variability: 1978 - 2020</vt:lpstr>
      <vt:lpstr>NDJ 2019/2020 Arctic sea ice – concentration and stage of development</vt:lpstr>
      <vt:lpstr>FMA 2020 Arctic sea ice – concentration and stage of development</vt:lpstr>
      <vt:lpstr>PowerPoint Presentation</vt:lpstr>
      <vt:lpstr>PowerPoint Presentation</vt:lpstr>
      <vt:lpstr>PowerPoint Presentation</vt:lpstr>
      <vt:lpstr>Waves and ph in the Arctic Ocean - NDJ 2019-2020, FMA 2020</vt:lpstr>
      <vt:lpstr>PowerPoint Presentation</vt:lpstr>
      <vt:lpstr>Land snow (satellite, obs)</vt:lpstr>
      <vt:lpstr>Current Conditions (21-26 May 2020)</vt:lpstr>
      <vt:lpstr>PowerPoint Presentation</vt:lpstr>
    </vt:vector>
  </TitlesOfParts>
  <Company>Environment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David Grimes President, WMO</dc:title>
  <dc:creator>deGraaf,Shannon [Burlington]</dc:creator>
  <cp:lastModifiedBy>VS</cp:lastModifiedBy>
  <cp:revision>522</cp:revision>
  <cp:lastPrinted>2018-04-17T11:56:26Z</cp:lastPrinted>
  <dcterms:created xsi:type="dcterms:W3CDTF">2017-08-04T20:22:04Z</dcterms:created>
  <dcterms:modified xsi:type="dcterms:W3CDTF">2020-10-16T18:47:26Z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TaxHTField">
    <vt:lpwstr/>
  </property>
  <property fmtid="{D5CDD505-2E9C-101B-9397-08002B2CF9AE}" pid="3" name="TaxKeyword">
    <vt:lpwstr/>
  </property>
  <property fmtid="{D5CDD505-2E9C-101B-9397-08002B2CF9AE}" pid="4" name="Item Language">
    <vt:lpwstr/>
  </property>
  <property fmtid="{D5CDD505-2E9C-101B-9397-08002B2CF9AE}" pid="5" name="TaxCatchAll">
    <vt:lpwstr/>
  </property>
</Properties>
</file>