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62" r:id="rId2"/>
    <p:sldId id="483" r:id="rId3"/>
    <p:sldId id="490" r:id="rId4"/>
    <p:sldId id="510" r:id="rId5"/>
    <p:sldId id="479" r:id="rId6"/>
    <p:sldId id="511" r:id="rId7"/>
    <p:sldId id="512" r:id="rId8"/>
    <p:sldId id="513" r:id="rId9"/>
    <p:sldId id="514" r:id="rId10"/>
    <p:sldId id="515" r:id="rId11"/>
    <p:sldId id="477" r:id="rId12"/>
    <p:sldId id="491" r:id="rId13"/>
    <p:sldId id="499" r:id="rId14"/>
    <p:sldId id="459" r:id="rId15"/>
    <p:sldId id="475" r:id="rId16"/>
    <p:sldId id="473" r:id="rId17"/>
    <p:sldId id="517" r:id="rId18"/>
    <p:sldId id="518" r:id="rId19"/>
    <p:sldId id="481" r:id="rId20"/>
    <p:sldId id="493" r:id="rId21"/>
    <p:sldId id="498" r:id="rId22"/>
    <p:sldId id="494" r:id="rId23"/>
    <p:sldId id="516" r:id="rId24"/>
    <p:sldId id="500" r:id="rId25"/>
    <p:sldId id="519" r:id="rId26"/>
    <p:sldId id="462" r:id="rId27"/>
    <p:sldId id="258"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0" autoAdjust="0"/>
    <p:restoredTop sz="94660"/>
  </p:normalViewPr>
  <p:slideViewPr>
    <p:cSldViewPr snapToGrid="0">
      <p:cViewPr varScale="1">
        <p:scale>
          <a:sx n="69" d="100"/>
          <a:sy n="69" d="100"/>
        </p:scale>
        <p:origin x="127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DE5D50-02F4-4610-89D5-C72172C8522F}" type="datetimeFigureOut">
              <a:rPr lang="ru-RU" smtClean="0"/>
              <a:t>27.05.2021</a:t>
            </a:fld>
            <a:endParaRPr lang="ru-R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1F2DC-CC1B-4019-9575-2CCE08BBEC30}" type="slidenum">
              <a:rPr lang="ru-RU" smtClean="0"/>
              <a:t>‹#›</a:t>
            </a:fld>
            <a:endParaRPr lang="ru-RU"/>
          </a:p>
        </p:txBody>
      </p:sp>
    </p:spTree>
    <p:extLst>
      <p:ext uri="{BB962C8B-B14F-4D97-AF65-F5344CB8AC3E}">
        <p14:creationId xmlns:p14="http://schemas.microsoft.com/office/powerpoint/2010/main" val="142554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A087D32-4259-4F82-892A-5ABD16A42AE6}" type="slidenum">
              <a:rPr lang="en-CA" altLang="en-US" smtClean="0"/>
              <a:pPr>
                <a:defRPr/>
              </a:pPr>
              <a:t>4</a:t>
            </a:fld>
            <a:endParaRPr lang="en-CA" altLang="en-US"/>
          </a:p>
        </p:txBody>
      </p:sp>
    </p:spTree>
    <p:extLst>
      <p:ext uri="{BB962C8B-B14F-4D97-AF65-F5344CB8AC3E}">
        <p14:creationId xmlns:p14="http://schemas.microsoft.com/office/powerpoint/2010/main" val="426550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268786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906118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888447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530BC2-3814-44A9-B6D1-9BC57F8EAD51}"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7232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530BC2-3814-44A9-B6D1-9BC57F8EAD51}" type="datetimeFigureOut">
              <a:rPr lang="ru-RU" smtClean="0"/>
              <a:t>27.05.2021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16711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530BC2-3814-44A9-B6D1-9BC57F8EAD51}" type="datetimeFigureOut">
              <a:rPr lang="ru-RU" smtClean="0"/>
              <a:t>27.05.2021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83085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530BC2-3814-44A9-B6D1-9BC57F8EAD51}" type="datetimeFigureOut">
              <a:rPr lang="ru-RU" smtClean="0"/>
              <a:t>27.05.2021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391285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530BC2-3814-44A9-B6D1-9BC57F8EAD51}" type="datetimeFigureOut">
              <a:rPr lang="ru-RU" smtClean="0"/>
              <a:t>27.05.2021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2461139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30BC2-3814-44A9-B6D1-9BC57F8EAD51}" type="datetimeFigureOut">
              <a:rPr lang="ru-RU" smtClean="0"/>
              <a:t>27.05.2021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1874913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30BC2-3814-44A9-B6D1-9BC57F8EAD51}" type="datetimeFigureOut">
              <a:rPr lang="ru-RU" smtClean="0"/>
              <a:t>27.05.2021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287834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530BC2-3814-44A9-B6D1-9BC57F8EAD51}" type="datetimeFigureOut">
              <a:rPr lang="ru-RU" smtClean="0"/>
              <a:t>27.05.2021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68E7DDC-F2AC-4B72-9943-70BFBE3BF3C8}" type="slidenum">
              <a:rPr lang="ru-RU" smtClean="0"/>
              <a:t>‹#›</a:t>
            </a:fld>
            <a:endParaRPr lang="ru-RU"/>
          </a:p>
        </p:txBody>
      </p:sp>
    </p:spTree>
    <p:extLst>
      <p:ext uri="{BB962C8B-B14F-4D97-AF65-F5344CB8AC3E}">
        <p14:creationId xmlns:p14="http://schemas.microsoft.com/office/powerpoint/2010/main" val="201084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30BC2-3814-44A9-B6D1-9BC57F8EAD51}" type="datetimeFigureOut">
              <a:rPr lang="ru-RU" smtClean="0"/>
              <a:t>27.05.2021</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E7DDC-F2AC-4B72-9943-70BFBE3BF3C8}" type="slidenum">
              <a:rPr lang="ru-RU" smtClean="0"/>
              <a:t>‹#›</a:t>
            </a:fld>
            <a:endParaRPr lang="ru-RU"/>
          </a:p>
        </p:txBody>
      </p:sp>
    </p:spTree>
    <p:extLst>
      <p:ext uri="{BB962C8B-B14F-4D97-AF65-F5344CB8AC3E}">
        <p14:creationId xmlns:p14="http://schemas.microsoft.com/office/powerpoint/2010/main" val="38735562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hyperlink" Target="http://wdc.aari.ru/acf_fig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hyperlink" Target="http://wdc.aari.ru/acf_figs/arctic/" TargetMode="External"/><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hyperlink" Target="http://wdc.aari.ru/datasets/d0040/arctic/png_0/" TargetMode="External"/><Relationship Id="rId5" Type="http://schemas.openxmlformats.org/officeDocument/2006/relationships/hyperlink" Target="http://wdc.aari.ru/acf_figs/river_discharge/arctic/" TargetMode="External"/><Relationship Id="rId4" Type="http://schemas.openxmlformats.org/officeDocument/2006/relationships/hyperlink" Target="http://wdc.aari.ru/acf_figs/season/arcti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17.wmf"/><Relationship Id="rId18" Type="http://schemas.openxmlformats.org/officeDocument/2006/relationships/image" Target="../media/image20.png"/><Relationship Id="rId3" Type="http://schemas.openxmlformats.org/officeDocument/2006/relationships/image" Target="../media/image11.wmf"/><Relationship Id="rId7" Type="http://schemas.openxmlformats.org/officeDocument/2006/relationships/oleObject" Target="../embeddings/oleObject3.bin"/><Relationship Id="rId12" Type="http://schemas.openxmlformats.org/officeDocument/2006/relationships/oleObject" Target="../embeddings/oleObject5.bin"/><Relationship Id="rId17" Type="http://schemas.openxmlformats.org/officeDocument/2006/relationships/image" Target="../media/image19.wmf"/><Relationship Id="rId2" Type="http://schemas.openxmlformats.org/officeDocument/2006/relationships/oleObject" Target="../embeddings/oleObject1.bin"/><Relationship Id="rId16" Type="http://schemas.openxmlformats.org/officeDocument/2006/relationships/oleObject" Target="../embeddings/oleObject7.bin"/><Relationship Id="rId1" Type="http://schemas.openxmlformats.org/officeDocument/2006/relationships/slideLayout" Target="../slideLayouts/slideLayout6.xml"/><Relationship Id="rId6" Type="http://schemas.openxmlformats.org/officeDocument/2006/relationships/image" Target="../media/image13.wmf"/><Relationship Id="rId11" Type="http://schemas.openxmlformats.org/officeDocument/2006/relationships/image" Target="../media/image16.wmf"/><Relationship Id="rId5" Type="http://schemas.openxmlformats.org/officeDocument/2006/relationships/oleObject" Target="../embeddings/oleObject2.bin"/><Relationship Id="rId15" Type="http://schemas.openxmlformats.org/officeDocument/2006/relationships/image" Target="../media/image18.wmf"/><Relationship Id="rId10" Type="http://schemas.openxmlformats.org/officeDocument/2006/relationships/oleObject" Target="../embeddings/oleObject4.bin"/><Relationship Id="rId19" Type="http://schemas.openxmlformats.org/officeDocument/2006/relationships/image" Target="../media/image21.png"/><Relationship Id="rId4" Type="http://schemas.openxmlformats.org/officeDocument/2006/relationships/image" Target="../media/image12.wmf"/><Relationship Id="rId9" Type="http://schemas.openxmlformats.org/officeDocument/2006/relationships/image" Target="../media/image15.wmf"/><Relationship Id="rId1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image" Target="../media/image28.wmf"/><Relationship Id="rId3" Type="http://schemas.openxmlformats.org/officeDocument/2006/relationships/image" Target="../media/image22.wmf"/><Relationship Id="rId7" Type="http://schemas.openxmlformats.org/officeDocument/2006/relationships/oleObject" Target="../embeddings/oleObject10.bin"/><Relationship Id="rId12" Type="http://schemas.openxmlformats.org/officeDocument/2006/relationships/oleObject" Target="../embeddings/oleObject12.bin"/><Relationship Id="rId2" Type="http://schemas.openxmlformats.org/officeDocument/2006/relationships/oleObject" Target="../embeddings/oleObject8.bin"/><Relationship Id="rId16"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wmf"/><Relationship Id="rId11" Type="http://schemas.openxmlformats.org/officeDocument/2006/relationships/image" Target="../media/image27.wmf"/><Relationship Id="rId5" Type="http://schemas.openxmlformats.org/officeDocument/2006/relationships/image" Target="../media/image23.wmf"/><Relationship Id="rId15" Type="http://schemas.openxmlformats.org/officeDocument/2006/relationships/image" Target="../media/image29.wmf"/><Relationship Id="rId10" Type="http://schemas.openxmlformats.org/officeDocument/2006/relationships/oleObject" Target="../embeddings/oleObject11.bin"/><Relationship Id="rId4" Type="http://schemas.openxmlformats.org/officeDocument/2006/relationships/oleObject" Target="../embeddings/oleObject9.bin"/><Relationship Id="rId9" Type="http://schemas.openxmlformats.org/officeDocument/2006/relationships/image" Target="../media/image26.wmf"/><Relationship Id="rId1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01" y="0"/>
            <a:ext cx="9396749" cy="7047562"/>
          </a:xfrm>
          <a:prstGeom prst="rect">
            <a:avLst/>
          </a:prstGeom>
        </p:spPr>
      </p:pic>
      <p:sp>
        <p:nvSpPr>
          <p:cNvPr id="5" name="Title 1"/>
          <p:cNvSpPr txBox="1">
            <a:spLocks/>
          </p:cNvSpPr>
          <p:nvPr/>
        </p:nvSpPr>
        <p:spPr>
          <a:xfrm>
            <a:off x="195653" y="578120"/>
            <a:ext cx="8593667"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November 2020 – April 2021</a:t>
            </a:r>
            <a:b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Arctic Seasonal Review</a:t>
            </a:r>
            <a:endParaRPr lang="fr-CH" sz="2400"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1838309" y="2427646"/>
            <a:ext cx="6839525" cy="1453988"/>
          </a:xfrm>
          <a:prstGeom prst="rect">
            <a:avLst/>
          </a:prstGeom>
        </p:spPr>
        <p:txBody>
          <a:bodyPr wrap="square">
            <a:spAutoFit/>
          </a:bodyPr>
          <a:lstStyle/>
          <a:p>
            <a:pPr algn="ctr">
              <a:lnSpc>
                <a:spcPct val="115000"/>
              </a:lnSpc>
              <a:spcAft>
                <a:spcPts val="0"/>
              </a:spcAft>
            </a:pPr>
            <a:r>
              <a:rPr lang="en-CA" sz="2400" b="1" dirty="0" err="1">
                <a:solidFill>
                  <a:schemeClr val="accent1">
                    <a:lumMod val="50000"/>
                  </a:schemeClr>
                </a:solidFill>
                <a:effectLst/>
                <a:latin typeface="Arial Black" panose="020B0A04020102020204" pitchFamily="34" charset="0"/>
                <a:ea typeface="Calibri" panose="020F0502020204030204" pitchFamily="34" charset="0"/>
                <a:cs typeface="Arial" panose="020B0604020202020204" pitchFamily="34" charset="0"/>
              </a:rPr>
              <a:t>Vasily</a:t>
            </a:r>
            <a:r>
              <a:rPr lang="en-CA" sz="2400" b="1" dirty="0">
                <a:solidFill>
                  <a:schemeClr val="accent1">
                    <a:lumMod val="50000"/>
                  </a:schemeClr>
                </a:solidFill>
                <a:effectLst/>
                <a:latin typeface="Arial Black" panose="020B0A04020102020204" pitchFamily="34" charset="0"/>
                <a:ea typeface="Calibri" panose="020F0502020204030204" pitchFamily="34" charset="0"/>
                <a:cs typeface="Arial" panose="020B0604020202020204" pitchFamily="34" charset="0"/>
              </a:rPr>
              <a:t> </a:t>
            </a:r>
            <a:r>
              <a:rPr lang="en-CA" sz="2400" b="1" dirty="0" err="1">
                <a:solidFill>
                  <a:schemeClr val="accent1">
                    <a:lumMod val="50000"/>
                  </a:schemeClr>
                </a:solidFill>
                <a:effectLst/>
                <a:latin typeface="Arial Black" panose="020B0A04020102020204" pitchFamily="34" charset="0"/>
                <a:ea typeface="Calibri" panose="020F0502020204030204" pitchFamily="34" charset="0"/>
                <a:cs typeface="Arial" panose="020B0604020202020204" pitchFamily="34" charset="0"/>
              </a:rPr>
              <a:t>Smolyanitsky</a:t>
            </a:r>
            <a:endParaRPr lang="en-CA" sz="2400" b="1" dirty="0">
              <a:solidFill>
                <a:schemeClr val="accent1">
                  <a:lumMod val="50000"/>
                </a:schemeClr>
              </a:solidFill>
              <a:latin typeface="Arial Black" panose="020B0A040201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1800" b="1" dirty="0">
                <a:solidFill>
                  <a:schemeClr val="accent1">
                    <a:lumMod val="50000"/>
                  </a:schemeClr>
                </a:solidFill>
                <a:latin typeface="Arial Black" panose="020B0A04020102020204" pitchFamily="34" charset="0"/>
                <a:cs typeface="Arial" panose="020B0604020202020204" pitchFamily="34" charset="0"/>
              </a:rPr>
              <a:t>Anna </a:t>
            </a:r>
            <a:r>
              <a:rPr lang="en-US" sz="1800" b="1" dirty="0" err="1">
                <a:solidFill>
                  <a:schemeClr val="accent1">
                    <a:lumMod val="50000"/>
                  </a:schemeClr>
                </a:solidFill>
                <a:latin typeface="Arial Black" panose="020B0A04020102020204" pitchFamily="34" charset="0"/>
                <a:cs typeface="Arial" panose="020B0604020202020204" pitchFamily="34" charset="0"/>
              </a:rPr>
              <a:t>Danshina</a:t>
            </a:r>
            <a:r>
              <a:rPr lang="en-US" sz="1800" b="1" dirty="0">
                <a:solidFill>
                  <a:schemeClr val="accent1">
                    <a:lumMod val="50000"/>
                  </a:schemeClr>
                </a:solidFill>
                <a:latin typeface="Arial Black" panose="020B0A04020102020204" pitchFamily="34" charset="0"/>
                <a:cs typeface="Arial" panose="020B0604020202020204" pitchFamily="34" charset="0"/>
              </a:rPr>
              <a:t>, </a:t>
            </a:r>
            <a:r>
              <a:rPr lang="en-US" sz="1800" b="1" dirty="0" err="1">
                <a:solidFill>
                  <a:schemeClr val="accent1">
                    <a:lumMod val="50000"/>
                  </a:schemeClr>
                </a:solidFill>
                <a:latin typeface="Arial Black" panose="020B0A04020102020204" pitchFamily="34" charset="0"/>
                <a:cs typeface="Arial" panose="020B0604020202020204" pitchFamily="34" charset="0"/>
              </a:rPr>
              <a:t>Anastassiya</a:t>
            </a:r>
            <a:r>
              <a:rPr lang="en-US" sz="1800" b="1" dirty="0">
                <a:solidFill>
                  <a:schemeClr val="accent1">
                    <a:lumMod val="50000"/>
                  </a:schemeClr>
                </a:solidFill>
                <a:latin typeface="Arial Black" panose="020B0A04020102020204" pitchFamily="34" charset="0"/>
                <a:cs typeface="Arial" panose="020B0604020202020204" pitchFamily="34" charset="0"/>
              </a:rPr>
              <a:t> </a:t>
            </a:r>
            <a:r>
              <a:rPr lang="en-US" sz="1800" b="1" dirty="0" err="1">
                <a:solidFill>
                  <a:schemeClr val="accent1">
                    <a:lumMod val="50000"/>
                  </a:schemeClr>
                </a:solidFill>
                <a:latin typeface="Arial Black" panose="020B0A04020102020204" pitchFamily="34" charset="0"/>
                <a:cs typeface="Arial" panose="020B0604020202020204" pitchFamily="34" charset="0"/>
              </a:rPr>
              <a:t>Revina</a:t>
            </a:r>
            <a:endParaRPr lang="en-US" sz="1800" b="1" dirty="0">
              <a:solidFill>
                <a:schemeClr val="accent1">
                  <a:lumMod val="50000"/>
                </a:schemeClr>
              </a:solidFill>
              <a:latin typeface="Arial Black" panose="020B0A04020102020204" pitchFamily="34" charset="0"/>
              <a:cs typeface="Arial" panose="020B0604020202020204" pitchFamily="34" charset="0"/>
            </a:endParaRPr>
          </a:p>
          <a:p>
            <a:pPr algn="ctr">
              <a:lnSpc>
                <a:spcPct val="115000"/>
              </a:lnSpc>
              <a:spcAft>
                <a:spcPts val="0"/>
              </a:spcAft>
            </a:pPr>
            <a:r>
              <a:rPr lang="en-CA" sz="1800" b="1" dirty="0">
                <a:solidFill>
                  <a:schemeClr val="accent1">
                    <a:lumMod val="50000"/>
                  </a:schemeClr>
                </a:solidFill>
                <a:effectLst/>
                <a:latin typeface="Arial Black" panose="020B0A04020102020204" pitchFamily="34" charset="0"/>
                <a:ea typeface="Calibri" panose="020F0502020204030204" pitchFamily="34" charset="0"/>
                <a:cs typeface="Arial" panose="020B0604020202020204" pitchFamily="34" charset="0"/>
              </a:rPr>
              <a:t>Arctic and Antarctic Research Institute (AARI)</a:t>
            </a:r>
          </a:p>
          <a:p>
            <a:pPr algn="ctr">
              <a:lnSpc>
                <a:spcPct val="115000"/>
              </a:lnSpc>
              <a:spcAft>
                <a:spcPts val="0"/>
              </a:spcAft>
            </a:pPr>
            <a:endParaRPr lang="fr-CH" sz="1800" dirty="0">
              <a:solidFill>
                <a:schemeClr val="accent1">
                  <a:lumMod val="50000"/>
                </a:schemeClr>
              </a:solidFill>
              <a:cs typeface="Arial" panose="020B0604020202020204" pitchFamily="34" charset="0"/>
            </a:endParaRPr>
          </a:p>
        </p:txBody>
      </p:sp>
      <p:pic>
        <p:nvPicPr>
          <p:cNvPr id="7" name="Picture 4">
            <a:extLst>
              <a:ext uri="{FF2B5EF4-FFF2-40B4-BE49-F238E27FC236}">
                <a16:creationId xmlns:a16="http://schemas.microsoft.com/office/drawing/2014/main" id="{6AACDFBE-9C71-4F67-9707-4BB9917735A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84849" y="4847965"/>
            <a:ext cx="1492985" cy="1874473"/>
          </a:xfrm>
          <a:prstGeom prst="rect">
            <a:avLst/>
          </a:prstGeom>
          <a:noFill/>
          <a:ln>
            <a:noFill/>
          </a:ln>
        </p:spPr>
      </p:pic>
      <p:sp>
        <p:nvSpPr>
          <p:cNvPr id="8" name="TextBox 7">
            <a:extLst>
              <a:ext uri="{FF2B5EF4-FFF2-40B4-BE49-F238E27FC236}">
                <a16:creationId xmlns:a16="http://schemas.microsoft.com/office/drawing/2014/main" id="{A198FC96-5923-461B-98AB-307B1CB261A1}"/>
              </a:ext>
            </a:extLst>
          </p:cNvPr>
          <p:cNvSpPr txBox="1"/>
          <p:nvPr/>
        </p:nvSpPr>
        <p:spPr>
          <a:xfrm>
            <a:off x="2702495" y="3591562"/>
            <a:ext cx="4774069" cy="2246769"/>
          </a:xfrm>
          <a:prstGeom prst="rect">
            <a:avLst/>
          </a:prstGeom>
          <a:noFill/>
        </p:spPr>
        <p:txBody>
          <a:bodyPr wrap="square">
            <a:spAutoFit/>
          </a:bodyPr>
          <a:lstStyle/>
          <a:p>
            <a:pPr>
              <a:spcAft>
                <a:spcPts val="0"/>
              </a:spcAft>
            </a:pPr>
            <a:r>
              <a:rPr lang="fr-CH" sz="1400" b="1" u="sng" dirty="0">
                <a:cs typeface="Arial" panose="020B0604020202020204" pitchFamily="34" charset="0"/>
              </a:rPr>
              <a:t>Data sources (i…viii):  </a:t>
            </a:r>
          </a:p>
          <a:p>
            <a:pPr algn="just">
              <a:spcAft>
                <a:spcPts val="0"/>
              </a:spcAft>
            </a:pPr>
            <a:r>
              <a:rPr lang="fr-CH" sz="1400" b="1" dirty="0">
                <a:cs typeface="Arial" panose="020B0604020202020204" pitchFamily="34" charset="0"/>
              </a:rPr>
              <a:t>i) </a:t>
            </a:r>
            <a:r>
              <a:rPr lang="fr-CH" sz="1400" b="1" dirty="0" err="1">
                <a:cs typeface="Arial" panose="020B0604020202020204" pitchFamily="34" charset="0"/>
              </a:rPr>
              <a:t>Copernicus</a:t>
            </a:r>
            <a:r>
              <a:rPr lang="fr-CH" sz="1400" b="1" dirty="0">
                <a:cs typeface="Arial" panose="020B0604020202020204" pitchFamily="34" charset="0"/>
              </a:rPr>
              <a:t> </a:t>
            </a:r>
            <a:r>
              <a:rPr lang="fr-CH" sz="1400" b="1" dirty="0" err="1">
                <a:cs typeface="Arial" panose="020B0604020202020204" pitchFamily="34" charset="0"/>
              </a:rPr>
              <a:t>climate</a:t>
            </a:r>
            <a:r>
              <a:rPr lang="fr-CH" sz="1400" b="1" dirty="0">
                <a:cs typeface="Arial" panose="020B0604020202020204" pitchFamily="34" charset="0"/>
              </a:rPr>
              <a:t> change service (ERA5 </a:t>
            </a:r>
            <a:r>
              <a:rPr lang="fr-CH" sz="1400" b="1" dirty="0" err="1">
                <a:cs typeface="Arial" panose="020B0604020202020204" pitchFamily="34" charset="0"/>
              </a:rPr>
              <a:t>monthly</a:t>
            </a:r>
            <a:r>
              <a:rPr lang="fr-CH" sz="1400" b="1" dirty="0">
                <a:cs typeface="Arial" panose="020B0604020202020204" pitchFamily="34" charset="0"/>
              </a:rPr>
              <a:t> </a:t>
            </a:r>
            <a:r>
              <a:rPr lang="en-US" sz="1400" b="1" dirty="0">
                <a:effectLst/>
                <a:ea typeface="Calibri" panose="020F0502020204030204" pitchFamily="34" charset="0"/>
              </a:rPr>
              <a:t>averaged data on pressure and single levels</a:t>
            </a:r>
            <a:r>
              <a:rPr lang="fr-CH" sz="1400" b="1" dirty="0">
                <a:cs typeface="Arial" panose="020B0604020202020204" pitchFamily="34" charset="0"/>
              </a:rPr>
              <a:t>, </a:t>
            </a:r>
            <a:r>
              <a:rPr lang="en-US" sz="1400" b="1" dirty="0">
                <a:effectLst/>
                <a:ea typeface="Calibri" panose="020F0502020204030204" pitchFamily="34" charset="0"/>
              </a:rPr>
              <a:t>Marine environment monitoring service, GloFAS-ERA5 operational global river discharge reanalysis), ii) </a:t>
            </a:r>
            <a:r>
              <a:rPr lang="fr-CH" sz="1400" b="1" dirty="0">
                <a:cs typeface="Arial" panose="020B0604020202020204" pitchFamily="34" charset="0"/>
              </a:rPr>
              <a:t>AARI  (</a:t>
            </a:r>
            <a:r>
              <a:rPr lang="fr-CH" sz="1400" b="1" dirty="0" err="1">
                <a:cs typeface="Arial" panose="020B0604020202020204" pitchFamily="34" charset="0"/>
              </a:rPr>
              <a:t>Review</a:t>
            </a:r>
            <a:r>
              <a:rPr lang="fr-CH" sz="1400" b="1" dirty="0">
                <a:cs typeface="Arial" panose="020B0604020202020204" pitchFamily="34" charset="0"/>
              </a:rPr>
              <a:t> of </a:t>
            </a:r>
            <a:r>
              <a:rPr lang="fr-CH" sz="1400" b="1" dirty="0" err="1">
                <a:cs typeface="Arial" panose="020B0604020202020204" pitchFamily="34" charset="0"/>
              </a:rPr>
              <a:t>hydrometeorological</a:t>
            </a:r>
            <a:r>
              <a:rPr lang="fr-CH" sz="1400" b="1" dirty="0">
                <a:cs typeface="Arial" panose="020B0604020202020204" pitchFamily="34" charset="0"/>
              </a:rPr>
              <a:t> </a:t>
            </a:r>
            <a:r>
              <a:rPr lang="fr-CH" sz="1400" b="1" dirty="0" err="1">
                <a:cs typeface="Arial" panose="020B0604020202020204" pitchFamily="34" charset="0"/>
              </a:rPr>
              <a:t>processes</a:t>
            </a:r>
            <a:r>
              <a:rPr lang="fr-CH" sz="1400" b="1" dirty="0">
                <a:cs typeface="Arial" panose="020B0604020202020204" pitchFamily="34" charset="0"/>
              </a:rPr>
              <a:t> in the </a:t>
            </a:r>
            <a:r>
              <a:rPr lang="fr-CH" sz="1400" b="1" dirty="0" err="1">
                <a:cs typeface="Arial" panose="020B0604020202020204" pitchFamily="34" charset="0"/>
              </a:rPr>
              <a:t>Northern</a:t>
            </a:r>
            <a:r>
              <a:rPr lang="fr-CH" sz="1400" b="1" dirty="0">
                <a:cs typeface="Arial" panose="020B0604020202020204" pitchFamily="34" charset="0"/>
              </a:rPr>
              <a:t> Polar </a:t>
            </a:r>
            <a:r>
              <a:rPr lang="fr-CH" sz="1400" b="1" dirty="0" err="1">
                <a:cs typeface="Arial" panose="020B0604020202020204" pitchFamily="34" charset="0"/>
              </a:rPr>
              <a:t>Region</a:t>
            </a:r>
            <a:r>
              <a:rPr lang="fr-CH" sz="1400" b="1" dirty="0">
                <a:cs typeface="Arial" panose="020B0604020202020204" pitchFamily="34" charset="0"/>
              </a:rPr>
              <a:t> in 2020&amp;Q1 2021), iii) </a:t>
            </a:r>
            <a:r>
              <a:rPr lang="fr-CH" sz="1400" b="1" dirty="0" err="1">
                <a:cs typeface="Arial" panose="020B0604020202020204" pitchFamily="34" charset="0"/>
              </a:rPr>
              <a:t>sea</a:t>
            </a:r>
            <a:r>
              <a:rPr lang="fr-CH" sz="1400" b="1" dirty="0">
                <a:cs typeface="Arial" panose="020B0604020202020204" pitchFamily="34" charset="0"/>
              </a:rPr>
              <a:t> </a:t>
            </a:r>
            <a:r>
              <a:rPr lang="fr-CH" sz="1400" b="1" dirty="0" err="1">
                <a:cs typeface="Arial" panose="020B0604020202020204" pitchFamily="34" charset="0"/>
              </a:rPr>
              <a:t>ice</a:t>
            </a:r>
            <a:r>
              <a:rPr lang="fr-CH" sz="1400" b="1" dirty="0">
                <a:cs typeface="Arial" panose="020B0604020202020204" pitchFamily="34" charset="0"/>
              </a:rPr>
              <a:t> </a:t>
            </a:r>
            <a:r>
              <a:rPr lang="fr-CH" sz="1400" b="1" dirty="0" err="1">
                <a:cs typeface="Arial" panose="020B0604020202020204" pitchFamily="34" charset="0"/>
              </a:rPr>
              <a:t>analysis</a:t>
            </a:r>
            <a:r>
              <a:rPr lang="fr-CH" sz="1400" b="1" dirty="0">
                <a:cs typeface="Arial" panose="020B0604020202020204" pitchFamily="34" charset="0"/>
              </a:rPr>
              <a:t> (AARI, CIS, NIC), iv) NSIDC, v) ESA CryoSAT-2, vi) DMI </a:t>
            </a:r>
            <a:r>
              <a:rPr lang="fr-CH" sz="1400" b="1" dirty="0" err="1">
                <a:cs typeface="Arial" panose="020B0604020202020204" pitchFamily="34" charset="0"/>
              </a:rPr>
              <a:t>PolarPortal</a:t>
            </a:r>
            <a:r>
              <a:rPr lang="fr-CH" sz="1400" b="1" dirty="0">
                <a:cs typeface="Arial" panose="020B0604020202020204" pitchFamily="34" charset="0"/>
              </a:rPr>
              <a:t>,  vii) </a:t>
            </a:r>
            <a:r>
              <a:rPr lang="fr-CH" sz="1400" b="1" dirty="0" err="1">
                <a:cs typeface="Arial" panose="020B0604020202020204" pitchFamily="34" charset="0"/>
              </a:rPr>
              <a:t>Arctic</a:t>
            </a:r>
            <a:r>
              <a:rPr lang="fr-CH" sz="1400" b="1" dirty="0">
                <a:cs typeface="Arial" panose="020B0604020202020204" pitchFamily="34" charset="0"/>
              </a:rPr>
              <a:t> GRO, viii) WMO GCW </a:t>
            </a:r>
            <a:r>
              <a:rPr lang="fr-CH" sz="1400" b="1" dirty="0" err="1">
                <a:cs typeface="Arial" panose="020B0604020202020204" pitchFamily="34" charset="0"/>
              </a:rPr>
              <a:t>SnowWatch</a:t>
            </a:r>
            <a:r>
              <a:rPr lang="fr-CH" sz="1400" b="1" dirty="0">
                <a:cs typeface="Arial" panose="020B0604020202020204" pitchFamily="34" charset="0"/>
              </a:rPr>
              <a:t> (FMI, ECCC, </a:t>
            </a:r>
            <a:r>
              <a:rPr lang="fr-CH" sz="1400" b="1" dirty="0" err="1">
                <a:cs typeface="Arial" panose="020B0604020202020204" pitchFamily="34" charset="0"/>
              </a:rPr>
              <a:t>Rutgers</a:t>
            </a:r>
            <a:r>
              <a:rPr lang="fr-CH" sz="1400" b="1" dirty="0">
                <a:cs typeface="Arial" panose="020B0604020202020204" pitchFamily="34" charset="0"/>
              </a:rPr>
              <a:t> </a:t>
            </a:r>
            <a:r>
              <a:rPr lang="fr-CH" sz="1400" b="1" dirty="0" err="1">
                <a:cs typeface="Arial" panose="020B0604020202020204" pitchFamily="34" charset="0"/>
              </a:rPr>
              <a:t>Glob</a:t>
            </a:r>
            <a:r>
              <a:rPr lang="fr-CH" sz="1400" b="1" dirty="0">
                <a:cs typeface="Arial" panose="020B0604020202020204" pitchFamily="34" charset="0"/>
              </a:rPr>
              <a:t> Snow </a:t>
            </a:r>
            <a:r>
              <a:rPr lang="fr-CH" sz="1400" b="1" dirty="0" err="1">
                <a:cs typeface="Arial" panose="020B0604020202020204" pitchFamily="34" charset="0"/>
              </a:rPr>
              <a:t>Lab</a:t>
            </a:r>
            <a:r>
              <a:rPr lang="fr-CH" sz="1400" b="1" dirty="0">
                <a:cs typeface="Arial" panose="020B0604020202020204" pitchFamily="34" charset="0"/>
              </a:rPr>
              <a:t>)</a:t>
            </a:r>
          </a:p>
        </p:txBody>
      </p:sp>
    </p:spTree>
    <p:extLst>
      <p:ext uri="{BB962C8B-B14F-4D97-AF65-F5344CB8AC3E}">
        <p14:creationId xmlns:p14="http://schemas.microsoft.com/office/powerpoint/2010/main" val="150840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2201D6-98B0-4E97-82E5-11011B9427EB}"/>
              </a:ext>
            </a:extLst>
          </p:cNvPr>
          <p:cNvPicPr>
            <a:picLocks noChangeAspect="1"/>
          </p:cNvPicPr>
          <p:nvPr/>
        </p:nvPicPr>
        <p:blipFill>
          <a:blip r:embed="rId2"/>
          <a:stretch>
            <a:fillRect/>
          </a:stretch>
        </p:blipFill>
        <p:spPr>
          <a:xfrm>
            <a:off x="4100443" y="0"/>
            <a:ext cx="5119577" cy="6858000"/>
          </a:xfrm>
          <a:prstGeom prst="rect">
            <a:avLst/>
          </a:prstGeom>
        </p:spPr>
      </p:pic>
      <p:sp>
        <p:nvSpPr>
          <p:cNvPr id="2" name="Заголовок 1"/>
          <p:cNvSpPr>
            <a:spLocks noGrp="1"/>
          </p:cNvSpPr>
          <p:nvPr>
            <p:ph type="title"/>
          </p:nvPr>
        </p:nvSpPr>
        <p:spPr>
          <a:xfrm>
            <a:off x="-180528" y="492185"/>
            <a:ext cx="4465191" cy="1108849"/>
          </a:xfrm>
        </p:spPr>
        <p:txBody>
          <a:bodyPr/>
          <a:lstStyle/>
          <a:p>
            <a:pPr algn="ctr"/>
            <a:r>
              <a:rPr lang="en-US" sz="2800" b="1" dirty="0">
                <a:solidFill>
                  <a:schemeClr val="tx1"/>
                </a:solidFill>
                <a:latin typeface="Calibri" panose="020F0502020204030204" pitchFamily="34" charset="0"/>
                <a:cs typeface="Calibri" panose="020F0502020204030204" pitchFamily="34" charset="0"/>
              </a:rPr>
              <a:t>Annual precipitation </a:t>
            </a:r>
            <a:br>
              <a:rPr lang="en-US" sz="2800" b="1" dirty="0">
                <a:solidFill>
                  <a:schemeClr val="tx1"/>
                </a:solidFill>
                <a:latin typeface="Calibri" panose="020F0502020204030204" pitchFamily="34" charset="0"/>
                <a:cs typeface="Calibri" panose="020F0502020204030204" pitchFamily="34" charset="0"/>
              </a:rPr>
            </a:br>
            <a:r>
              <a:rPr lang="en-US" sz="2800" b="1" dirty="0">
                <a:solidFill>
                  <a:schemeClr val="tx1"/>
                </a:solidFill>
                <a:latin typeface="Calibri" panose="020F0502020204030204" pitchFamily="34" charset="0"/>
                <a:cs typeface="Calibri" panose="020F0502020204030204" pitchFamily="34" charset="0"/>
              </a:rPr>
              <a:t>trends by Arctic Seas </a:t>
            </a:r>
            <a:endParaRPr lang="ru-RU" sz="2800" b="1" dirty="0">
              <a:solidFill>
                <a:schemeClr val="tx1"/>
              </a:solidFill>
              <a:latin typeface="Calibri" panose="020F0502020204030204" pitchFamily="34" charset="0"/>
              <a:cs typeface="Calibri" panose="020F0502020204030204" pitchFamily="34" charset="0"/>
            </a:endParaRPr>
          </a:p>
        </p:txBody>
      </p:sp>
      <p:sp>
        <p:nvSpPr>
          <p:cNvPr id="8" name="TextBox 7"/>
          <p:cNvSpPr txBox="1"/>
          <p:nvPr/>
        </p:nvSpPr>
        <p:spPr>
          <a:xfrm>
            <a:off x="4427183" y="92075"/>
            <a:ext cx="2304256" cy="276999"/>
          </a:xfrm>
          <a:prstGeom prst="rect">
            <a:avLst/>
          </a:prstGeom>
          <a:solidFill>
            <a:schemeClr val="bg1"/>
          </a:solidFill>
        </p:spPr>
        <p:txBody>
          <a:bodyPr wrap="square" rtlCol="0">
            <a:spAutoFit/>
          </a:bodyPr>
          <a:lstStyle/>
          <a:p>
            <a:pPr algn="ctr"/>
            <a:r>
              <a:rPr lang="en-US" sz="1200" b="1" dirty="0">
                <a:cs typeface="Arial" panose="020B0604020202020204" pitchFamily="34" charset="0"/>
              </a:rPr>
              <a:t>N Greenland and Norwegian Seas</a:t>
            </a:r>
          </a:p>
        </p:txBody>
      </p:sp>
      <p:sp>
        <p:nvSpPr>
          <p:cNvPr id="9" name="TextBox 8"/>
          <p:cNvSpPr txBox="1"/>
          <p:nvPr/>
        </p:nvSpPr>
        <p:spPr>
          <a:xfrm>
            <a:off x="7170244" y="92075"/>
            <a:ext cx="1623863" cy="307777"/>
          </a:xfrm>
          <a:prstGeom prst="rect">
            <a:avLst/>
          </a:prstGeom>
          <a:solidFill>
            <a:schemeClr val="bg1"/>
          </a:solidFill>
        </p:spPr>
        <p:txBody>
          <a:bodyPr wrap="square" rtlCol="0">
            <a:spAutoFit/>
          </a:bodyPr>
          <a:lstStyle/>
          <a:p>
            <a:pPr algn="ctr"/>
            <a:r>
              <a:rPr lang="en-US" sz="1400" b="1" dirty="0">
                <a:cs typeface="Arial" panose="020B0604020202020204" pitchFamily="34" charset="0"/>
              </a:rPr>
              <a:t>Barents Sea</a:t>
            </a:r>
          </a:p>
        </p:txBody>
      </p:sp>
      <p:sp>
        <p:nvSpPr>
          <p:cNvPr id="10" name="TextBox 9"/>
          <p:cNvSpPr txBox="1"/>
          <p:nvPr/>
        </p:nvSpPr>
        <p:spPr>
          <a:xfrm>
            <a:off x="7257777" y="1825853"/>
            <a:ext cx="1656184" cy="307777"/>
          </a:xfrm>
          <a:prstGeom prst="rect">
            <a:avLst/>
          </a:prstGeom>
          <a:solidFill>
            <a:schemeClr val="bg1"/>
          </a:solidFill>
        </p:spPr>
        <p:txBody>
          <a:bodyPr wrap="square" rtlCol="0">
            <a:spAutoFit/>
          </a:bodyPr>
          <a:lstStyle/>
          <a:p>
            <a:pPr algn="ctr"/>
            <a:r>
              <a:rPr lang="en-US" sz="1400" b="1" dirty="0">
                <a:cs typeface="Arial" panose="020B0604020202020204" pitchFamily="34" charset="0"/>
              </a:rPr>
              <a:t>Laptev Sea</a:t>
            </a:r>
          </a:p>
        </p:txBody>
      </p:sp>
      <p:sp>
        <p:nvSpPr>
          <p:cNvPr id="11" name="TextBox 10"/>
          <p:cNvSpPr txBox="1"/>
          <p:nvPr/>
        </p:nvSpPr>
        <p:spPr>
          <a:xfrm>
            <a:off x="4680533" y="1788880"/>
            <a:ext cx="1656184" cy="307777"/>
          </a:xfrm>
          <a:prstGeom prst="rect">
            <a:avLst/>
          </a:prstGeom>
          <a:solidFill>
            <a:schemeClr val="bg1"/>
          </a:solidFill>
        </p:spPr>
        <p:txBody>
          <a:bodyPr wrap="square" rtlCol="0">
            <a:spAutoFit/>
          </a:bodyPr>
          <a:lstStyle/>
          <a:p>
            <a:pPr algn="ctr"/>
            <a:r>
              <a:rPr lang="en-US" sz="1400" b="1" dirty="0">
                <a:cs typeface="Arial" panose="020B0604020202020204" pitchFamily="34" charset="0"/>
              </a:rPr>
              <a:t>Kara Sea</a:t>
            </a:r>
          </a:p>
        </p:txBody>
      </p:sp>
      <p:sp>
        <p:nvSpPr>
          <p:cNvPr id="12" name="TextBox 11"/>
          <p:cNvSpPr txBox="1"/>
          <p:nvPr/>
        </p:nvSpPr>
        <p:spPr>
          <a:xfrm>
            <a:off x="4686264" y="3576222"/>
            <a:ext cx="1756868" cy="307777"/>
          </a:xfrm>
          <a:prstGeom prst="rect">
            <a:avLst/>
          </a:prstGeom>
          <a:solidFill>
            <a:schemeClr val="bg1"/>
          </a:solidFill>
        </p:spPr>
        <p:txBody>
          <a:bodyPr wrap="square" rtlCol="0">
            <a:spAutoFit/>
          </a:bodyPr>
          <a:lstStyle/>
          <a:p>
            <a:pPr algn="ctr"/>
            <a:r>
              <a:rPr lang="en-US" sz="1400" b="1" dirty="0">
                <a:cs typeface="Arial" panose="020B0604020202020204" pitchFamily="34" charset="0"/>
              </a:rPr>
              <a:t>Eastern Siberian Sea</a:t>
            </a:r>
          </a:p>
        </p:txBody>
      </p:sp>
      <p:sp>
        <p:nvSpPr>
          <p:cNvPr id="13" name="TextBox 12"/>
          <p:cNvSpPr txBox="1"/>
          <p:nvPr/>
        </p:nvSpPr>
        <p:spPr>
          <a:xfrm>
            <a:off x="4778403" y="5314375"/>
            <a:ext cx="1656184" cy="307777"/>
          </a:xfrm>
          <a:prstGeom prst="rect">
            <a:avLst/>
          </a:prstGeom>
          <a:solidFill>
            <a:schemeClr val="bg1"/>
          </a:solidFill>
        </p:spPr>
        <p:txBody>
          <a:bodyPr wrap="square" rtlCol="0">
            <a:spAutoFit/>
          </a:bodyPr>
          <a:lstStyle/>
          <a:p>
            <a:pPr algn="ctr"/>
            <a:r>
              <a:rPr lang="en-US" sz="1400" b="1" dirty="0">
                <a:cs typeface="Arial" panose="020B0604020202020204" pitchFamily="34" charset="0"/>
              </a:rPr>
              <a:t>Beaufort Sea</a:t>
            </a:r>
          </a:p>
        </p:txBody>
      </p:sp>
      <p:sp>
        <p:nvSpPr>
          <p:cNvPr id="14" name="TextBox 13"/>
          <p:cNvSpPr txBox="1"/>
          <p:nvPr/>
        </p:nvSpPr>
        <p:spPr>
          <a:xfrm>
            <a:off x="7490995" y="3564386"/>
            <a:ext cx="1368152" cy="307777"/>
          </a:xfrm>
          <a:prstGeom prst="rect">
            <a:avLst/>
          </a:prstGeom>
          <a:solidFill>
            <a:schemeClr val="bg1"/>
          </a:solidFill>
        </p:spPr>
        <p:txBody>
          <a:bodyPr wrap="square" rtlCol="0">
            <a:spAutoFit/>
          </a:bodyPr>
          <a:lstStyle/>
          <a:p>
            <a:pPr algn="ctr"/>
            <a:r>
              <a:rPr lang="en-US" sz="1400" b="1" dirty="0">
                <a:cs typeface="Arial" panose="020B0604020202020204" pitchFamily="34" charset="0"/>
              </a:rPr>
              <a:t>Chukchi Sea</a:t>
            </a:r>
          </a:p>
        </p:txBody>
      </p:sp>
      <p:sp>
        <p:nvSpPr>
          <p:cNvPr id="15" name="TextBox 14"/>
          <p:cNvSpPr txBox="1"/>
          <p:nvPr/>
        </p:nvSpPr>
        <p:spPr>
          <a:xfrm>
            <a:off x="7425955" y="5295704"/>
            <a:ext cx="1368152" cy="523220"/>
          </a:xfrm>
          <a:prstGeom prst="rect">
            <a:avLst/>
          </a:prstGeom>
          <a:solidFill>
            <a:schemeClr val="bg1"/>
          </a:solidFill>
        </p:spPr>
        <p:txBody>
          <a:bodyPr wrap="square" rtlCol="0">
            <a:spAutoFit/>
          </a:bodyPr>
          <a:lstStyle/>
          <a:p>
            <a:pPr algn="ctr"/>
            <a:r>
              <a:rPr lang="en-US" sz="1400" b="1" dirty="0">
                <a:cs typeface="Arial" panose="020B0604020202020204" pitchFamily="34" charset="0"/>
              </a:rPr>
              <a:t>N Canadian Archipelago</a:t>
            </a:r>
          </a:p>
        </p:txBody>
      </p:sp>
      <p:sp>
        <p:nvSpPr>
          <p:cNvPr id="17" name="Прямоугольник 16"/>
          <p:cNvSpPr/>
          <p:nvPr/>
        </p:nvSpPr>
        <p:spPr>
          <a:xfrm>
            <a:off x="0" y="6457567"/>
            <a:ext cx="64472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a:t>
            </a:r>
            <a:endParaRPr lang="ru-RU" sz="1400" dirty="0">
              <a:latin typeface="Calibri" panose="020F0502020204030204" pitchFamily="34" charset="0"/>
              <a:cs typeface="Calibri" panose="020F0502020204030204" pitchFamily="34" charset="0"/>
            </a:endParaRPr>
          </a:p>
        </p:txBody>
      </p:sp>
      <p:sp>
        <p:nvSpPr>
          <p:cNvPr id="4" name="Прямоугольник 3"/>
          <p:cNvSpPr/>
          <p:nvPr/>
        </p:nvSpPr>
        <p:spPr>
          <a:xfrm>
            <a:off x="160043" y="1911991"/>
            <a:ext cx="3501594" cy="3477875"/>
          </a:xfrm>
          <a:prstGeom prst="rect">
            <a:avLst/>
          </a:prstGeom>
          <a:ln w="25400">
            <a:solidFill>
              <a:schemeClr val="tx1"/>
            </a:solidFill>
          </a:ln>
        </p:spPr>
        <p:txBody>
          <a:bodyPr wrap="square">
            <a:spAutoFit/>
          </a:bodyPr>
          <a:lstStyle/>
          <a:p>
            <a:pPr marL="285750" indent="-285750" algn="just">
              <a:buFont typeface="Wingdings" panose="05000000000000000000" pitchFamily="2" charset="2"/>
              <a:buChar char="v"/>
            </a:pPr>
            <a:r>
              <a:rPr lang="en-US" sz="2000" b="0" dirty="0">
                <a:latin typeface="Calibri" panose="020F0502020204030204" pitchFamily="34" charset="0"/>
                <a:cs typeface="Calibri" panose="020F0502020204030204" pitchFamily="34" charset="0"/>
              </a:rPr>
              <a:t>Analysis based on observations by the Arctic seas</a:t>
            </a:r>
          </a:p>
          <a:p>
            <a:pPr marL="285750" indent="-285750" algn="just">
              <a:buFont typeface="Wingdings" panose="05000000000000000000" pitchFamily="2" charset="2"/>
              <a:buChar char="v"/>
            </a:pPr>
            <a:r>
              <a:rPr lang="en-US" sz="2000" b="0" dirty="0">
                <a:latin typeface="Calibri" panose="020F0502020204030204" pitchFamily="34" charset="0"/>
                <a:cs typeface="Calibri" panose="020F0502020204030204" pitchFamily="34" charset="0"/>
              </a:rPr>
              <a:t>General positive trends – wetter conditions – for the Nordic seas, Beaufort Sea</a:t>
            </a:r>
          </a:p>
          <a:p>
            <a:pPr marL="285750" indent="-285750" algn="just">
              <a:buFont typeface="Wingdings" panose="05000000000000000000" pitchFamily="2" charset="2"/>
              <a:buChar char="v"/>
            </a:pPr>
            <a:r>
              <a:rPr lang="en-US" sz="2000" b="0" dirty="0">
                <a:latin typeface="Calibri" panose="020F0502020204030204" pitchFamily="34" charset="0"/>
                <a:cs typeface="Calibri" panose="020F0502020204030204" pitchFamily="34" charset="0"/>
              </a:rPr>
              <a:t>General negative trends – drier conditions - for Siberian shelf  seas</a:t>
            </a:r>
          </a:p>
          <a:p>
            <a:pPr marL="285750" indent="-285750" algn="just">
              <a:buFont typeface="Wingdings" panose="05000000000000000000" pitchFamily="2" charset="2"/>
              <a:buChar char="v"/>
            </a:pPr>
            <a:r>
              <a:rPr lang="en-US" sz="2000" b="0" dirty="0">
                <a:latin typeface="Calibri" panose="020F0502020204030204" pitchFamily="34" charset="0"/>
                <a:cs typeface="Calibri" panose="020F0502020204030204" pitchFamily="34" charset="0"/>
              </a:rPr>
              <a:t>No general significant trends for Canadian Arctic regions</a:t>
            </a:r>
          </a:p>
        </p:txBody>
      </p:sp>
    </p:spTree>
    <p:extLst>
      <p:ext uri="{BB962C8B-B14F-4D97-AF65-F5344CB8AC3E}">
        <p14:creationId xmlns:p14="http://schemas.microsoft.com/office/powerpoint/2010/main" val="1838201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7167223-9317-4F1C-BBF0-EF053FD7E5BF}"/>
              </a:ext>
            </a:extLst>
          </p:cNvPr>
          <p:cNvPicPr>
            <a:picLocks noChangeAspect="1"/>
          </p:cNvPicPr>
          <p:nvPr/>
        </p:nvPicPr>
        <p:blipFill>
          <a:blip r:embed="rId2"/>
          <a:stretch>
            <a:fillRect/>
          </a:stretch>
        </p:blipFill>
        <p:spPr>
          <a:xfrm>
            <a:off x="3155434" y="3737879"/>
            <a:ext cx="2857506" cy="2523749"/>
          </a:xfrm>
          <a:prstGeom prst="rect">
            <a:avLst/>
          </a:prstGeom>
        </p:spPr>
      </p:pic>
      <p:pic>
        <p:nvPicPr>
          <p:cNvPr id="12" name="Picture 11">
            <a:extLst>
              <a:ext uri="{FF2B5EF4-FFF2-40B4-BE49-F238E27FC236}">
                <a16:creationId xmlns:a16="http://schemas.microsoft.com/office/drawing/2014/main" id="{C5E4E84D-1F7A-4263-83C1-B4710BC21ACF}"/>
              </a:ext>
            </a:extLst>
          </p:cNvPr>
          <p:cNvPicPr>
            <a:picLocks noChangeAspect="1"/>
          </p:cNvPicPr>
          <p:nvPr/>
        </p:nvPicPr>
        <p:blipFill>
          <a:blip r:embed="rId3"/>
          <a:stretch>
            <a:fillRect/>
          </a:stretch>
        </p:blipFill>
        <p:spPr>
          <a:xfrm>
            <a:off x="287472" y="3765805"/>
            <a:ext cx="2857506" cy="2523749"/>
          </a:xfrm>
          <a:prstGeom prst="rect">
            <a:avLst/>
          </a:prstGeom>
        </p:spPr>
      </p:pic>
      <p:pic>
        <p:nvPicPr>
          <p:cNvPr id="9" name="Picture 8">
            <a:extLst>
              <a:ext uri="{FF2B5EF4-FFF2-40B4-BE49-F238E27FC236}">
                <a16:creationId xmlns:a16="http://schemas.microsoft.com/office/drawing/2014/main" id="{E4E973B7-2A8C-4A4A-80F4-FCBCC92D28C6}"/>
              </a:ext>
            </a:extLst>
          </p:cNvPr>
          <p:cNvPicPr>
            <a:picLocks noChangeAspect="1"/>
          </p:cNvPicPr>
          <p:nvPr/>
        </p:nvPicPr>
        <p:blipFill>
          <a:blip r:embed="rId4"/>
          <a:stretch>
            <a:fillRect/>
          </a:stretch>
        </p:blipFill>
        <p:spPr>
          <a:xfrm>
            <a:off x="3143247" y="697526"/>
            <a:ext cx="2857506" cy="2523749"/>
          </a:xfrm>
          <a:prstGeom prst="rect">
            <a:avLst/>
          </a:prstGeom>
        </p:spPr>
      </p:pic>
      <p:sp>
        <p:nvSpPr>
          <p:cNvPr id="2" name="Заголовок 1"/>
          <p:cNvSpPr>
            <a:spLocks noGrp="1"/>
          </p:cNvSpPr>
          <p:nvPr>
            <p:ph type="title"/>
          </p:nvPr>
        </p:nvSpPr>
        <p:spPr>
          <a:xfrm>
            <a:off x="0" y="44624"/>
            <a:ext cx="9252520" cy="309518"/>
          </a:xfrm>
        </p:spPr>
        <p:txBody>
          <a:bodyPr>
            <a:normAutofit fontScale="90000"/>
          </a:bodyPr>
          <a:lstStyle/>
          <a:p>
            <a:pPr algn="ctr"/>
            <a:r>
              <a:rPr lang="en-US" sz="2000" dirty="0">
                <a:solidFill>
                  <a:schemeClr val="tx1"/>
                </a:solidFill>
                <a:latin typeface="Calibri" panose="020F0502020204030204" pitchFamily="34" charset="0"/>
                <a:cs typeface="Calibri" panose="020F0502020204030204" pitchFamily="34" charset="0"/>
              </a:rPr>
              <a:t>Precipitation (</a:t>
            </a:r>
            <a:r>
              <a:rPr lang="en-US" sz="2000" dirty="0" err="1">
                <a:solidFill>
                  <a:schemeClr val="tx1"/>
                </a:solidFill>
                <a:latin typeface="Calibri" panose="020F0502020204030204" pitchFamily="34" charset="0"/>
                <a:cs typeface="Calibri" panose="020F0502020204030204" pitchFamily="34" charset="0"/>
              </a:rPr>
              <a:t>Prec</a:t>
            </a:r>
            <a:r>
              <a:rPr lang="en-US" sz="2000" dirty="0">
                <a:solidFill>
                  <a:schemeClr val="tx1"/>
                </a:solidFill>
                <a:latin typeface="Calibri" panose="020F0502020204030204" pitchFamily="34" charset="0"/>
                <a:cs typeface="Calibri" panose="020F0502020204030204" pitchFamily="34" charset="0"/>
              </a:rPr>
              <a:t>) NDJFMA 2020/2021: anomalies and ranks </a:t>
            </a:r>
            <a:endParaRPr lang="ru-RU" sz="2000" dirty="0">
              <a:solidFill>
                <a:schemeClr val="tx1"/>
              </a:solidFill>
              <a:latin typeface="Calibri" panose="020F0502020204030204" pitchFamily="34" charset="0"/>
              <a:cs typeface="Calibri" panose="020F0502020204030204" pitchFamily="34" charset="0"/>
            </a:endParaRPr>
          </a:p>
        </p:txBody>
      </p:sp>
      <p:sp>
        <p:nvSpPr>
          <p:cNvPr id="19" name="Прямоугольник 18"/>
          <p:cNvSpPr/>
          <p:nvPr/>
        </p:nvSpPr>
        <p:spPr>
          <a:xfrm>
            <a:off x="179512" y="548680"/>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5" name="Прямоугольник 4"/>
          <p:cNvSpPr/>
          <p:nvPr/>
        </p:nvSpPr>
        <p:spPr>
          <a:xfrm>
            <a:off x="2416454" y="379403"/>
            <a:ext cx="1698414" cy="369332"/>
          </a:xfrm>
          <a:prstGeom prst="rect">
            <a:avLst/>
          </a:prstGeom>
          <a:solidFill>
            <a:schemeClr val="bg1"/>
          </a:solidFill>
        </p:spPr>
        <p:txBody>
          <a:bodyPr wrap="none">
            <a:spAutoFit/>
          </a:bodyPr>
          <a:lstStyle/>
          <a:p>
            <a:r>
              <a:rPr lang="en-US" sz="1800" b="1" dirty="0">
                <a:latin typeface="Calibri" panose="020F0502020204030204" pitchFamily="34" charset="0"/>
                <a:cs typeface="Calibri" panose="020F0502020204030204" pitchFamily="34" charset="0"/>
              </a:rPr>
              <a:t>NDJ 2020/2021 </a:t>
            </a:r>
            <a:endParaRPr lang="ru-RU" sz="1800" b="1" dirty="0">
              <a:latin typeface="Calibri" panose="020F0502020204030204" pitchFamily="34" charset="0"/>
              <a:cs typeface="Calibri" panose="020F0502020204030204" pitchFamily="34" charset="0"/>
            </a:endParaRPr>
          </a:p>
        </p:txBody>
      </p:sp>
      <p:sp>
        <p:nvSpPr>
          <p:cNvPr id="22" name="Прямоугольник 21"/>
          <p:cNvSpPr/>
          <p:nvPr/>
        </p:nvSpPr>
        <p:spPr>
          <a:xfrm>
            <a:off x="179512" y="3645025"/>
            <a:ext cx="5904656"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8" name="Прямоугольник 27"/>
          <p:cNvSpPr/>
          <p:nvPr/>
        </p:nvSpPr>
        <p:spPr>
          <a:xfrm>
            <a:off x="2453308" y="3477472"/>
            <a:ext cx="1205779" cy="369332"/>
          </a:xfrm>
          <a:prstGeom prst="rect">
            <a:avLst/>
          </a:prstGeom>
          <a:solidFill>
            <a:schemeClr val="bg1"/>
          </a:solidFill>
        </p:spPr>
        <p:txBody>
          <a:bodyPr wrap="none">
            <a:spAutoFit/>
          </a:bodyPr>
          <a:lstStyle/>
          <a:p>
            <a:r>
              <a:rPr lang="en-US" sz="1800" b="1" dirty="0">
                <a:latin typeface="Calibri" panose="020F0502020204030204" pitchFamily="34" charset="0"/>
                <a:cs typeface="Calibri" panose="020F0502020204030204" pitchFamily="34" charset="0"/>
              </a:rPr>
              <a:t>FMA 2021 </a:t>
            </a:r>
            <a:endParaRPr lang="ru-RU" sz="1800" b="1" dirty="0">
              <a:latin typeface="Calibri" panose="020F0502020204030204" pitchFamily="34" charset="0"/>
              <a:cs typeface="Calibri" panose="020F0502020204030204" pitchFamily="34" charset="0"/>
            </a:endParaRPr>
          </a:p>
        </p:txBody>
      </p:sp>
      <p:sp>
        <p:nvSpPr>
          <p:cNvPr id="3" name="Прямоугольник 2"/>
          <p:cNvSpPr/>
          <p:nvPr/>
        </p:nvSpPr>
        <p:spPr>
          <a:xfrm>
            <a:off x="6337199" y="1450141"/>
            <a:ext cx="2592288" cy="3970318"/>
          </a:xfrm>
          <a:prstGeom prst="rect">
            <a:avLst/>
          </a:prstGeom>
          <a:solidFill>
            <a:schemeClr val="bg1"/>
          </a:solidFill>
          <a:ln w="25400">
            <a:solidFill>
              <a:schemeClr val="tx1"/>
            </a:solidFill>
          </a:ln>
        </p:spPr>
        <p:txBody>
          <a:bodyPr wrap="square">
            <a:spAutoFit/>
          </a:bodyPr>
          <a:lstStyle/>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For NDJ 2020/2021 and FMA 2021 Alaska, </a:t>
            </a:r>
            <a:r>
              <a:rPr lang="en-US" sz="1800" dirty="0" err="1">
                <a:latin typeface="Calibri" panose="020F0502020204030204" pitchFamily="34" charset="0"/>
                <a:cs typeface="Calibri" panose="020F0502020204030204" pitchFamily="34" charset="0"/>
              </a:rPr>
              <a:t>Bering&amp;Chukchi</a:t>
            </a:r>
            <a:r>
              <a:rPr lang="en-US" sz="1800" dirty="0">
                <a:latin typeface="Calibri" panose="020F0502020204030204" pitchFamily="34" charset="0"/>
                <a:cs typeface="Calibri" panose="020F0502020204030204" pitchFamily="34" charset="0"/>
              </a:rPr>
              <a:t>, C Canada, Svalbard saw wetter conditions</a:t>
            </a:r>
          </a:p>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Drier conditions were observed over parts </a:t>
            </a:r>
            <a:r>
              <a:rPr lang="en-US" dirty="0">
                <a:latin typeface="Calibri" panose="020F0502020204030204" pitchFamily="34" charset="0"/>
                <a:cs typeface="Calibri" panose="020F0502020204030204" pitchFamily="34" charset="0"/>
              </a:rPr>
              <a:t>of W and E Siberian regions</a:t>
            </a:r>
          </a:p>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Siberian shelf seas, Sea of Okhotsk, Nordic region experienced both wetter and drier conditions</a:t>
            </a:r>
          </a:p>
        </p:txBody>
      </p:sp>
      <p:sp>
        <p:nvSpPr>
          <p:cNvPr id="23" name="TextBox 22">
            <a:extLst>
              <a:ext uri="{FF2B5EF4-FFF2-40B4-BE49-F238E27FC236}">
                <a16:creationId xmlns:a16="http://schemas.microsoft.com/office/drawing/2014/main" id="{614FA1E0-02D7-49DE-BA3C-E113252B419E}"/>
              </a:ext>
            </a:extLst>
          </p:cNvPr>
          <p:cNvSpPr txBox="1"/>
          <p:nvPr/>
        </p:nvSpPr>
        <p:spPr>
          <a:xfrm>
            <a:off x="629785" y="3121223"/>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Anomaly, 1991-2020</a:t>
            </a:r>
            <a:endParaRPr lang="en-US" sz="1400"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E43FC5C0-19AA-4EA3-9520-7340001F9EC1}"/>
              </a:ext>
            </a:extLst>
          </p:cNvPr>
          <p:cNvSpPr txBox="1"/>
          <p:nvPr/>
        </p:nvSpPr>
        <p:spPr>
          <a:xfrm>
            <a:off x="3554910" y="3089367"/>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Rank, 1979-2020</a:t>
            </a:r>
            <a:endParaRPr lang="en-US" sz="1400" dirty="0">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772E4C4-DF47-436E-A2DD-4B27F90F3C6E}"/>
              </a:ext>
            </a:extLst>
          </p:cNvPr>
          <p:cNvSpPr txBox="1"/>
          <p:nvPr/>
        </p:nvSpPr>
        <p:spPr>
          <a:xfrm>
            <a:off x="567983" y="6252663"/>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Anomaly, 1991-2020</a:t>
            </a:r>
            <a:endParaRPr lang="en-US" sz="1400" dirty="0">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5354EB52-A4F3-4096-823C-FABE8A6AE9F7}"/>
              </a:ext>
            </a:extLst>
          </p:cNvPr>
          <p:cNvSpPr txBox="1"/>
          <p:nvPr/>
        </p:nvSpPr>
        <p:spPr>
          <a:xfrm>
            <a:off x="3425489" y="6208137"/>
            <a:ext cx="2113986" cy="307777"/>
          </a:xfrm>
          <a:prstGeom prst="rect">
            <a:avLst/>
          </a:prstGeom>
          <a:solidFill>
            <a:schemeClr val="bg1"/>
          </a:solidFill>
        </p:spPr>
        <p:txBody>
          <a:bodyPr wrap="square" rtlCol="0">
            <a:spAutoFit/>
          </a:bodyPr>
          <a:lstStyle/>
          <a:p>
            <a:pPr algn="ctr"/>
            <a:r>
              <a:rPr lang="en-CA" sz="1400" dirty="0" err="1">
                <a:latin typeface="Calibri" panose="020F0502020204030204" pitchFamily="34" charset="0"/>
                <a:cs typeface="Calibri" panose="020F0502020204030204" pitchFamily="34" charset="0"/>
              </a:rPr>
              <a:t>Prec</a:t>
            </a:r>
            <a:r>
              <a:rPr lang="en-CA" sz="1400" dirty="0">
                <a:latin typeface="Calibri" panose="020F0502020204030204" pitchFamily="34" charset="0"/>
                <a:cs typeface="Calibri" panose="020F0502020204030204" pitchFamily="34" charset="0"/>
              </a:rPr>
              <a:t> Rank, 1979-2021</a:t>
            </a:r>
            <a:endParaRPr lang="en-US" sz="1400" dirty="0">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C122682-ACFE-468D-91F6-AACD1F9FAF71}"/>
              </a:ext>
            </a:extLst>
          </p:cNvPr>
          <p:cNvSpPr txBox="1"/>
          <p:nvPr/>
        </p:nvSpPr>
        <p:spPr>
          <a:xfrm>
            <a:off x="7633343" y="6505599"/>
            <a:ext cx="211336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EAACC93D-9FED-45FA-A4F7-AEA5394FF797}"/>
              </a:ext>
            </a:extLst>
          </p:cNvPr>
          <p:cNvPicPr>
            <a:picLocks noChangeAspect="1"/>
          </p:cNvPicPr>
          <p:nvPr/>
        </p:nvPicPr>
        <p:blipFill>
          <a:blip r:embed="rId5"/>
          <a:stretch>
            <a:fillRect/>
          </a:stretch>
        </p:blipFill>
        <p:spPr>
          <a:xfrm>
            <a:off x="297928" y="688470"/>
            <a:ext cx="2857506" cy="2523749"/>
          </a:xfrm>
          <a:prstGeom prst="rect">
            <a:avLst/>
          </a:prstGeom>
        </p:spPr>
      </p:pic>
    </p:spTree>
    <p:extLst>
      <p:ext uri="{BB962C8B-B14F-4D97-AF65-F5344CB8AC3E}">
        <p14:creationId xmlns:p14="http://schemas.microsoft.com/office/powerpoint/2010/main" val="1789177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AADA1A76-D0BD-48F2-93E3-CA3E325BFEBB}" type="slidenum">
              <a:rPr lang="en-CA" altLang="en-US" smtClean="0"/>
              <a:pPr>
                <a:defRPr/>
              </a:pPr>
              <a:t>12</a:t>
            </a:fld>
            <a:endParaRPr lang="en-CA" altLang="en-US"/>
          </a:p>
        </p:txBody>
      </p:sp>
      <p:sp>
        <p:nvSpPr>
          <p:cNvPr id="5" name="Прямоугольник 4"/>
          <p:cNvSpPr/>
          <p:nvPr/>
        </p:nvSpPr>
        <p:spPr>
          <a:xfrm>
            <a:off x="899955" y="1690047"/>
            <a:ext cx="7848872" cy="2800767"/>
          </a:xfrm>
          <a:prstGeom prst="rect">
            <a:avLst/>
          </a:prstGeom>
        </p:spPr>
        <p:txBody>
          <a:bodyPr wrap="square">
            <a:spAutoFit/>
          </a:bodyPr>
          <a:lstStyle/>
          <a:p>
            <a:r>
              <a:rPr lang="en-US" sz="3600" u="sng" dirty="0">
                <a:latin typeface="Calibri" panose="020F0502020204030204" pitchFamily="34" charset="0"/>
                <a:cs typeface="Calibri" panose="020F0502020204030204" pitchFamily="34" charset="0"/>
              </a:rPr>
              <a:t>Sea ice</a:t>
            </a:r>
          </a:p>
          <a:p>
            <a:pPr marL="914400" lvl="1" indent="-457200">
              <a:buFont typeface="Wingdings" panose="05000000000000000000" pitchFamily="2" charset="2"/>
              <a:buChar char="v"/>
            </a:pPr>
            <a:r>
              <a:rPr lang="en-US" sz="2800" b="0" dirty="0">
                <a:latin typeface="Calibri" panose="020F0502020204030204" pitchFamily="34" charset="0"/>
                <a:cs typeface="Calibri" panose="020F0502020204030204" pitchFamily="34" charset="0"/>
              </a:rPr>
              <a:t>Precursors in atmosphere and polar ocean</a:t>
            </a:r>
          </a:p>
          <a:p>
            <a:pPr marL="914400" lvl="1" indent="-457200">
              <a:buFont typeface="Wingdings" panose="05000000000000000000" pitchFamily="2" charset="2"/>
              <a:buChar char="v"/>
            </a:pPr>
            <a:r>
              <a:rPr lang="en-US" sz="2800" b="0" dirty="0">
                <a:latin typeface="Calibri" panose="020F0502020204030204" pitchFamily="34" charset="0"/>
                <a:cs typeface="Calibri" panose="020F0502020204030204" pitchFamily="34" charset="0"/>
              </a:rPr>
              <a:t>Ice extent and ice conditions based on ice charting</a:t>
            </a:r>
          </a:p>
          <a:p>
            <a:pPr marL="914400" lvl="1" indent="-457200">
              <a:buFont typeface="Wingdings" panose="05000000000000000000" pitchFamily="2" charset="2"/>
              <a:buChar char="v"/>
            </a:pPr>
            <a:r>
              <a:rPr lang="en-US" sz="2800" b="0" dirty="0">
                <a:latin typeface="Calibri" panose="020F0502020204030204" pitchFamily="34" charset="0"/>
                <a:cs typeface="Calibri" panose="020F0502020204030204" pitchFamily="34" charset="0"/>
              </a:rPr>
              <a:t>Sea ice thickness and volume based on  reanalysis</a:t>
            </a:r>
          </a:p>
        </p:txBody>
      </p:sp>
    </p:spTree>
    <p:extLst>
      <p:ext uri="{BB962C8B-B14F-4D97-AF65-F5344CB8AC3E}">
        <p14:creationId xmlns:p14="http://schemas.microsoft.com/office/powerpoint/2010/main" val="415009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AEFF19-E0CA-4357-B033-DB291AB99EF9}"/>
              </a:ext>
            </a:extLst>
          </p:cNvPr>
          <p:cNvPicPr>
            <a:picLocks noChangeAspect="1"/>
          </p:cNvPicPr>
          <p:nvPr/>
        </p:nvPicPr>
        <p:blipFill>
          <a:blip r:embed="rId2"/>
          <a:stretch>
            <a:fillRect/>
          </a:stretch>
        </p:blipFill>
        <p:spPr>
          <a:xfrm>
            <a:off x="1270449" y="3512728"/>
            <a:ext cx="3329493" cy="2940608"/>
          </a:xfrm>
          <a:prstGeom prst="rect">
            <a:avLst/>
          </a:prstGeom>
        </p:spPr>
      </p:pic>
      <p:sp>
        <p:nvSpPr>
          <p:cNvPr id="2" name="Заголовок 1"/>
          <p:cNvSpPr>
            <a:spLocks noGrp="1"/>
          </p:cNvSpPr>
          <p:nvPr>
            <p:ph type="title"/>
          </p:nvPr>
        </p:nvSpPr>
        <p:spPr>
          <a:xfrm>
            <a:off x="-180528" y="44624"/>
            <a:ext cx="9504040" cy="432048"/>
          </a:xfrm>
        </p:spPr>
        <p:txBody>
          <a:bodyPr/>
          <a:lstStyle/>
          <a:p>
            <a:pPr algn="ctr"/>
            <a:r>
              <a:rPr lang="en-US" sz="2000" b="1" dirty="0">
                <a:solidFill>
                  <a:schemeClr val="tx1"/>
                </a:solidFill>
              </a:rPr>
              <a:t>Precursors in atmosphere and polar ocean for NDJFMA 2020/2021 ice conditions</a:t>
            </a:r>
            <a:endParaRPr lang="ru-RU" sz="2000" b="1" dirty="0">
              <a:solidFill>
                <a:schemeClr val="tx1"/>
              </a:solidFill>
            </a:endParaRPr>
          </a:p>
        </p:txBody>
      </p:sp>
      <p:sp>
        <p:nvSpPr>
          <p:cNvPr id="4" name="TextBox 3"/>
          <p:cNvSpPr txBox="1"/>
          <p:nvPr/>
        </p:nvSpPr>
        <p:spPr>
          <a:xfrm>
            <a:off x="5687616" y="877320"/>
            <a:ext cx="3336965" cy="5016758"/>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Prevailing </a:t>
            </a:r>
            <a:r>
              <a:rPr lang="en-US" sz="1600" b="1" dirty="0">
                <a:solidFill>
                  <a:srgbClr val="FF0000"/>
                </a:solidFill>
                <a:latin typeface="Calibri" panose="020F0502020204030204" pitchFamily="34" charset="0"/>
                <a:cs typeface="Calibri" panose="020F0502020204030204" pitchFamily="34" charset="0"/>
              </a:rPr>
              <a:t>positive</a:t>
            </a:r>
            <a:r>
              <a:rPr lang="en-US" sz="1600" dirty="0">
                <a:latin typeface="Calibri" panose="020F0502020204030204" pitchFamily="34" charset="0"/>
                <a:cs typeface="Calibri" panose="020F0502020204030204" pitchFamily="34" charset="0"/>
              </a:rPr>
              <a:t> ocean heat capacity (HC) anomaly (to 2000-2019) in upper 20 m  during Oct – Nov 2020  for the Kara, parts of Laptev, ESS, Chukchi and Bering Seas significantly slowed freezing processes in these regions</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Oppositely, zero or slightly </a:t>
            </a:r>
            <a:r>
              <a:rPr lang="en-US" sz="1600" b="1" dirty="0">
                <a:solidFill>
                  <a:srgbClr val="0066FF"/>
                </a:solidFill>
                <a:latin typeface="Calibri" panose="020F0502020204030204" pitchFamily="34" charset="0"/>
                <a:cs typeface="Calibri" panose="020F0502020204030204" pitchFamily="34" charset="0"/>
              </a:rPr>
              <a:t>negative</a:t>
            </a:r>
            <a:r>
              <a:rPr lang="en-US" sz="1600" dirty="0">
                <a:latin typeface="Calibri" panose="020F0502020204030204" pitchFamily="34" charset="0"/>
                <a:cs typeface="Calibri" panose="020F0502020204030204" pitchFamily="34" charset="0"/>
              </a:rPr>
              <a:t> HC anomalies in Oct-Nov 2020 in Beaufort Sea, parts of Canadian Arctic provided background for close to normal freeze-up</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Further in winter dominance of significant </a:t>
            </a:r>
            <a:r>
              <a:rPr lang="en-US" sz="1600" b="1" dirty="0">
                <a:solidFill>
                  <a:srgbClr val="0070C0"/>
                </a:solidFill>
                <a:latin typeface="Calibri" panose="020F0502020204030204" pitchFamily="34" charset="0"/>
                <a:cs typeface="Calibri" panose="020F0502020204030204" pitchFamily="34" charset="0"/>
              </a:rPr>
              <a:t>negative</a:t>
            </a:r>
            <a:r>
              <a:rPr lang="en-US" sz="1600" dirty="0">
                <a:latin typeface="Calibri" panose="020F0502020204030204" pitchFamily="34" charset="0"/>
                <a:cs typeface="Calibri" panose="020F0502020204030204" pitchFamily="34" charset="0"/>
              </a:rPr>
              <a:t> SAT anomalies stimulated ice growth in the coastal parts of Eurasian Arctic Seas and Beaufort Sea with opposite situation in Greenland, Svalbard waters</a:t>
            </a:r>
            <a:endParaRPr lang="ru-RU" sz="1600" dirty="0">
              <a:latin typeface="Calibri" panose="020F0502020204030204" pitchFamily="34" charset="0"/>
              <a:cs typeface="Calibri" panose="020F0502020204030204" pitchFamily="34" charset="0"/>
            </a:endParaRPr>
          </a:p>
        </p:txBody>
      </p:sp>
      <p:sp>
        <p:nvSpPr>
          <p:cNvPr id="12" name="TextBox 11"/>
          <p:cNvSpPr txBox="1"/>
          <p:nvPr/>
        </p:nvSpPr>
        <p:spPr>
          <a:xfrm>
            <a:off x="6705600" y="6499644"/>
            <a:ext cx="2318981" cy="307777"/>
          </a:xfrm>
          <a:prstGeom prst="rect">
            <a:avLst/>
          </a:prstGeom>
          <a:solidFill>
            <a:schemeClr val="bg1"/>
          </a:solidFill>
        </p:spPr>
        <p:txBody>
          <a:bodyPr wrap="square" rtlCol="0">
            <a:spAutoFit/>
          </a:bodyPr>
          <a:lstStyle/>
          <a:p>
            <a:r>
              <a:rPr lang="en-US" sz="1400" dirty="0"/>
              <a:t>[AARI / CCCS MEMS &amp; ERA5]</a:t>
            </a:r>
            <a:endParaRPr lang="ru-RU" sz="1400" dirty="0"/>
          </a:p>
        </p:txBody>
      </p:sp>
      <p:sp>
        <p:nvSpPr>
          <p:cNvPr id="14" name="TextBox 13">
            <a:extLst>
              <a:ext uri="{FF2B5EF4-FFF2-40B4-BE49-F238E27FC236}">
                <a16:creationId xmlns:a16="http://schemas.microsoft.com/office/drawing/2014/main" id="{9A370F2C-9061-490D-9FC6-4AD71748BA31}"/>
              </a:ext>
            </a:extLst>
          </p:cNvPr>
          <p:cNvSpPr txBox="1"/>
          <p:nvPr/>
        </p:nvSpPr>
        <p:spPr>
          <a:xfrm>
            <a:off x="1111625" y="6345756"/>
            <a:ext cx="3642636" cy="307777"/>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DJF 2020/2021 SAT anomaly, 1991-2020</a:t>
            </a:r>
            <a:endParaRPr lang="en-US" sz="14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0" y="3100864"/>
            <a:ext cx="2843808" cy="523220"/>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Oct 2020 Heat Capacity </a:t>
            </a:r>
          </a:p>
          <a:p>
            <a:pPr algn="ctr"/>
            <a:r>
              <a:rPr lang="en-CA" sz="1400" b="1" dirty="0">
                <a:latin typeface="Calibri" panose="020F0502020204030204" pitchFamily="34" charset="0"/>
                <a:cs typeface="Calibri" panose="020F0502020204030204" pitchFamily="34" charset="0"/>
              </a:rPr>
              <a:t>anomaly, 1993-2019</a:t>
            </a:r>
            <a:endParaRPr lang="en-US" sz="1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0F7DC4C-5159-4256-ADE4-156BCC4B48EC}"/>
              </a:ext>
            </a:extLst>
          </p:cNvPr>
          <p:cNvSpPr txBox="1"/>
          <p:nvPr/>
        </p:nvSpPr>
        <p:spPr>
          <a:xfrm>
            <a:off x="2843808" y="3124089"/>
            <a:ext cx="2843808" cy="523220"/>
          </a:xfrm>
          <a:prstGeom prst="rect">
            <a:avLst/>
          </a:prstGeom>
          <a:solidFill>
            <a:schemeClr val="bg1"/>
          </a:solidFill>
        </p:spPr>
        <p:txBody>
          <a:bodyPr wrap="square" rtlCol="0">
            <a:spAutoFit/>
          </a:bodyPr>
          <a:lstStyle/>
          <a:p>
            <a:pPr algn="ctr"/>
            <a:r>
              <a:rPr lang="en-CA" sz="1400" b="1" dirty="0">
                <a:latin typeface="Calibri" panose="020F0502020204030204" pitchFamily="34" charset="0"/>
                <a:cs typeface="Calibri" panose="020F0502020204030204" pitchFamily="34" charset="0"/>
              </a:rPr>
              <a:t>Nov 2020 Heat Capacity </a:t>
            </a:r>
          </a:p>
          <a:p>
            <a:pPr algn="ctr"/>
            <a:r>
              <a:rPr lang="en-CA" sz="1400" b="1" dirty="0">
                <a:latin typeface="Calibri" panose="020F0502020204030204" pitchFamily="34" charset="0"/>
                <a:cs typeface="Calibri" panose="020F0502020204030204" pitchFamily="34" charset="0"/>
              </a:rPr>
              <a:t>anomaly, 1993-2019</a:t>
            </a:r>
            <a:endParaRPr lang="en-US" sz="1400" b="1"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25D9B2A-ECDC-4083-99D5-D19F17EF3E3A}"/>
              </a:ext>
            </a:extLst>
          </p:cNvPr>
          <p:cNvPicPr>
            <a:picLocks noChangeAspect="1"/>
          </p:cNvPicPr>
          <p:nvPr/>
        </p:nvPicPr>
        <p:blipFill>
          <a:blip r:embed="rId3"/>
          <a:stretch>
            <a:fillRect/>
          </a:stretch>
        </p:blipFill>
        <p:spPr>
          <a:xfrm>
            <a:off x="-17289" y="540797"/>
            <a:ext cx="2791111" cy="2466667"/>
          </a:xfrm>
          <a:prstGeom prst="rect">
            <a:avLst/>
          </a:prstGeom>
        </p:spPr>
      </p:pic>
      <p:pic>
        <p:nvPicPr>
          <p:cNvPr id="16" name="Picture 15">
            <a:extLst>
              <a:ext uri="{FF2B5EF4-FFF2-40B4-BE49-F238E27FC236}">
                <a16:creationId xmlns:a16="http://schemas.microsoft.com/office/drawing/2014/main" id="{7F543B64-6C6E-48FD-95B0-935DE34E845F}"/>
              </a:ext>
            </a:extLst>
          </p:cNvPr>
          <p:cNvPicPr>
            <a:picLocks noChangeAspect="1"/>
          </p:cNvPicPr>
          <p:nvPr/>
        </p:nvPicPr>
        <p:blipFill>
          <a:blip r:embed="rId4"/>
          <a:stretch>
            <a:fillRect/>
          </a:stretch>
        </p:blipFill>
        <p:spPr>
          <a:xfrm>
            <a:off x="2805117" y="528032"/>
            <a:ext cx="2791111" cy="2466667"/>
          </a:xfrm>
          <a:prstGeom prst="rect">
            <a:avLst/>
          </a:prstGeom>
        </p:spPr>
      </p:pic>
    </p:spTree>
    <p:extLst>
      <p:ext uri="{BB962C8B-B14F-4D97-AF65-F5344CB8AC3E}">
        <p14:creationId xmlns:p14="http://schemas.microsoft.com/office/powerpoint/2010/main" val="283963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40A9379-189C-4FEA-93BB-8ED459AB7A16}"/>
              </a:ext>
            </a:extLst>
          </p:cNvPr>
          <p:cNvPicPr>
            <a:picLocks noChangeAspect="1"/>
          </p:cNvPicPr>
          <p:nvPr/>
        </p:nvPicPr>
        <p:blipFill>
          <a:blip r:embed="rId2"/>
          <a:stretch>
            <a:fillRect/>
          </a:stretch>
        </p:blipFill>
        <p:spPr>
          <a:xfrm>
            <a:off x="3451517" y="3018277"/>
            <a:ext cx="3522459" cy="2465410"/>
          </a:xfrm>
          <a:prstGeom prst="rect">
            <a:avLst/>
          </a:prstGeom>
        </p:spPr>
      </p:pic>
      <p:pic>
        <p:nvPicPr>
          <p:cNvPr id="34" name="Picture 33">
            <a:extLst>
              <a:ext uri="{FF2B5EF4-FFF2-40B4-BE49-F238E27FC236}">
                <a16:creationId xmlns:a16="http://schemas.microsoft.com/office/drawing/2014/main" id="{34BBF438-A072-424F-8D80-D653E85074E7}"/>
              </a:ext>
            </a:extLst>
          </p:cNvPr>
          <p:cNvPicPr>
            <a:picLocks noChangeAspect="1"/>
          </p:cNvPicPr>
          <p:nvPr/>
        </p:nvPicPr>
        <p:blipFill>
          <a:blip r:embed="rId3"/>
          <a:stretch>
            <a:fillRect/>
          </a:stretch>
        </p:blipFill>
        <p:spPr>
          <a:xfrm>
            <a:off x="35495" y="3004462"/>
            <a:ext cx="3522459" cy="2465410"/>
          </a:xfrm>
          <a:prstGeom prst="rect">
            <a:avLst/>
          </a:prstGeom>
        </p:spPr>
      </p:pic>
      <p:pic>
        <p:nvPicPr>
          <p:cNvPr id="8" name="Picture 7">
            <a:extLst>
              <a:ext uri="{FF2B5EF4-FFF2-40B4-BE49-F238E27FC236}">
                <a16:creationId xmlns:a16="http://schemas.microsoft.com/office/drawing/2014/main" id="{10577521-FA4A-4EE5-98EA-BF91699EAF7E}"/>
              </a:ext>
            </a:extLst>
          </p:cNvPr>
          <p:cNvPicPr>
            <a:picLocks noChangeAspect="1"/>
          </p:cNvPicPr>
          <p:nvPr/>
        </p:nvPicPr>
        <p:blipFill>
          <a:blip r:embed="rId4"/>
          <a:stretch>
            <a:fillRect/>
          </a:stretch>
        </p:blipFill>
        <p:spPr>
          <a:xfrm>
            <a:off x="3476561" y="583586"/>
            <a:ext cx="3522459" cy="2465410"/>
          </a:xfrm>
          <a:prstGeom prst="rect">
            <a:avLst/>
          </a:prstGeom>
        </p:spPr>
      </p:pic>
      <p:pic>
        <p:nvPicPr>
          <p:cNvPr id="6" name="Picture 5">
            <a:extLst>
              <a:ext uri="{FF2B5EF4-FFF2-40B4-BE49-F238E27FC236}">
                <a16:creationId xmlns:a16="http://schemas.microsoft.com/office/drawing/2014/main" id="{6CF743DD-6415-4241-945B-4358CABB38CE}"/>
              </a:ext>
            </a:extLst>
          </p:cNvPr>
          <p:cNvPicPr>
            <a:picLocks noChangeAspect="1"/>
          </p:cNvPicPr>
          <p:nvPr/>
        </p:nvPicPr>
        <p:blipFill>
          <a:blip r:embed="rId5"/>
          <a:stretch>
            <a:fillRect/>
          </a:stretch>
        </p:blipFill>
        <p:spPr>
          <a:xfrm>
            <a:off x="41429" y="595073"/>
            <a:ext cx="3522459" cy="2465410"/>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89098" y="4457282"/>
            <a:ext cx="2051396" cy="205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0825" y="44624"/>
            <a:ext cx="8713788" cy="431775"/>
          </a:xfrm>
        </p:spPr>
        <p:txBody>
          <a:bodyPr anchor="t">
            <a:normAutofit fontScale="90000"/>
          </a:bodyPr>
          <a:lstStyle/>
          <a:p>
            <a:pPr algn="ctr"/>
            <a:r>
              <a:rPr lang="en-US" sz="2800" dirty="0">
                <a:solidFill>
                  <a:schemeClr val="tx1"/>
                </a:solidFill>
                <a:cs typeface="Arial" panose="020B0604020202020204" pitchFamily="34" charset="0"/>
              </a:rPr>
              <a:t>Arctic (NH) seasonal ice extent 1978…. 2021</a:t>
            </a:r>
          </a:p>
        </p:txBody>
      </p:sp>
      <p:sp>
        <p:nvSpPr>
          <p:cNvPr id="10" name="Прямоугольник 9"/>
          <p:cNvSpPr/>
          <p:nvPr/>
        </p:nvSpPr>
        <p:spPr>
          <a:xfrm>
            <a:off x="33235" y="5489220"/>
            <a:ext cx="6936279" cy="1384995"/>
          </a:xfrm>
          <a:prstGeom prst="rect">
            <a:avLst/>
          </a:prstGeom>
          <a:solidFill>
            <a:schemeClr val="bg1"/>
          </a:solidFill>
          <a:ln w="25400">
            <a:solidFill>
              <a:schemeClr val="tx1"/>
            </a:solidFill>
          </a:ln>
        </p:spPr>
        <p:txBody>
          <a:bodyPr wrap="square">
            <a:spAutoFit/>
          </a:bodyPr>
          <a:lstStyle/>
          <a:p>
            <a:pPr marL="285750" indent="-285750">
              <a:buSzPct val="121000"/>
              <a:buFont typeface="Wingdings" panose="05000000000000000000" pitchFamily="2" charset="2"/>
              <a:buChar char="v"/>
            </a:pPr>
            <a:r>
              <a:rPr lang="en-US" sz="1400" dirty="0">
                <a:latin typeface="Calibri" panose="020F0502020204030204" pitchFamily="34" charset="0"/>
                <a:cs typeface="Calibri" panose="020F0502020204030204" pitchFamily="34" charset="0"/>
              </a:rPr>
              <a:t>Maximum winter ice extent,  10</a:t>
            </a:r>
            <a:r>
              <a:rPr lang="en-US" sz="1400" baseline="30000" dirty="0">
                <a:latin typeface="Calibri" panose="020F0502020204030204" pitchFamily="34" charset="0"/>
                <a:cs typeface="Calibri" panose="020F0502020204030204" pitchFamily="34" charset="0"/>
              </a:rPr>
              <a:t>th </a:t>
            </a:r>
            <a:r>
              <a:rPr lang="en-US" sz="1400" dirty="0">
                <a:latin typeface="Calibri" panose="020F0502020204030204" pitchFamily="34" charset="0"/>
                <a:cs typeface="Calibri" panose="020F0502020204030204" pitchFamily="34" charset="0"/>
              </a:rPr>
              <a:t>in row, ~15.1 </a:t>
            </a:r>
            <a:r>
              <a:rPr lang="en-US" sz="1400" dirty="0" err="1">
                <a:latin typeface="Calibri" panose="020F0502020204030204" pitchFamily="34" charset="0"/>
                <a:cs typeface="Calibri" panose="020F0502020204030204" pitchFamily="34" charset="0"/>
              </a:rPr>
              <a:t>mln</a:t>
            </a:r>
            <a:r>
              <a:rPr lang="en-US" sz="1400" dirty="0">
                <a:latin typeface="Calibri" panose="020F0502020204030204" pitchFamily="34" charset="0"/>
                <a:cs typeface="Calibri" panose="020F0502020204030204" pitchFamily="34" charset="0"/>
              </a:rPr>
              <a:t> km</a:t>
            </a:r>
            <a:r>
              <a:rPr lang="en-US" sz="1400" baseline="30000" dirty="0">
                <a:latin typeface="Calibri" panose="020F0502020204030204" pitchFamily="34" charset="0"/>
                <a:cs typeface="Calibri" panose="020F0502020204030204" pitchFamily="34" charset="0"/>
              </a:rPr>
              <a:t>2</a:t>
            </a:r>
            <a:r>
              <a:rPr lang="en-US" sz="1400" dirty="0">
                <a:latin typeface="Calibri" panose="020F0502020204030204" pitchFamily="34" charset="0"/>
                <a:cs typeface="Calibri" panose="020F0502020204030204" pitchFamily="34" charset="0"/>
              </a:rPr>
              <a:t> (~15,4 in 2020, 16</a:t>
            </a:r>
            <a:r>
              <a:rPr lang="en-US" sz="1400" baseline="30000" dirty="0">
                <a:latin typeface="Calibri" panose="020F0502020204030204" pitchFamily="34" charset="0"/>
                <a:cs typeface="Calibri" panose="020F0502020204030204" pitchFamily="34" charset="0"/>
              </a:rPr>
              <a:t>th</a:t>
            </a:r>
            <a:r>
              <a:rPr lang="en-US" sz="1400" dirty="0">
                <a:latin typeface="Calibri" panose="020F0502020204030204" pitchFamily="34" charset="0"/>
                <a:cs typeface="Calibri" panose="020F0502020204030204" pitchFamily="34" charset="0"/>
              </a:rPr>
              <a:t> in row) reached 11 March 2021 (4 March in 2020).  Winter 10</a:t>
            </a:r>
            <a:r>
              <a:rPr lang="en-US" sz="1400" baseline="30000" dirty="0">
                <a:latin typeface="Calibri" panose="020F0502020204030204" pitchFamily="34" charset="0"/>
                <a:cs typeface="Calibri" panose="020F0502020204030204" pitchFamily="34" charset="0"/>
              </a:rPr>
              <a:t>th</a:t>
            </a:r>
            <a:r>
              <a:rPr lang="en-US" sz="1400" dirty="0">
                <a:latin typeface="Calibri" panose="020F0502020204030204" pitchFamily="34" charset="0"/>
                <a:cs typeface="Calibri" panose="020F0502020204030204" pitchFamily="34" charset="0"/>
              </a:rPr>
              <a:t> in row maximum in 2021 somewhat slightly if any correlates with summer 2</a:t>
            </a:r>
            <a:r>
              <a:rPr lang="en-US" sz="1400" baseline="30000" dirty="0">
                <a:latin typeface="Calibri" panose="020F0502020204030204" pitchFamily="34" charset="0"/>
                <a:cs typeface="Calibri" panose="020F0502020204030204" pitchFamily="34" charset="0"/>
              </a:rPr>
              <a:t>nd</a:t>
            </a:r>
            <a:r>
              <a:rPr lang="en-US" sz="1400" dirty="0">
                <a:latin typeface="Calibri" panose="020F0502020204030204" pitchFamily="34" charset="0"/>
                <a:cs typeface="Calibri" panose="020F0502020204030204" pitchFamily="34" charset="0"/>
              </a:rPr>
              <a:t> in row minimum in 2020  </a:t>
            </a:r>
          </a:p>
          <a:p>
            <a:pPr marL="285750" indent="-285750">
              <a:buSzPct val="121000"/>
              <a:buFont typeface="Wingdings" panose="05000000000000000000" pitchFamily="2" charset="2"/>
              <a:buChar char="v"/>
            </a:pPr>
            <a:r>
              <a:rPr lang="en-US" sz="1400" dirty="0">
                <a:latin typeface="Calibri" panose="020F0502020204030204" pitchFamily="34" charset="0"/>
                <a:cs typeface="Calibri" panose="020F0502020204030204" pitchFamily="34" charset="0"/>
              </a:rPr>
              <a:t>During freezing period the lowest on record Arctic ice extent was observed in October – mid November in the Eurasian Arctic due to drastically reduced ice cover, accumulated heat content and positive SAT anomalies</a:t>
            </a:r>
            <a:endParaRPr lang="ru-RU" sz="1400" dirty="0">
              <a:latin typeface="Calibri" panose="020F0502020204030204" pitchFamily="34" charset="0"/>
              <a:cs typeface="Calibri" panose="020F0502020204030204" pitchFamily="34" charset="0"/>
            </a:endParaRPr>
          </a:p>
        </p:txBody>
      </p:sp>
      <p:sp>
        <p:nvSpPr>
          <p:cNvPr id="18" name="TextBox 17"/>
          <p:cNvSpPr txBox="1"/>
          <p:nvPr/>
        </p:nvSpPr>
        <p:spPr>
          <a:xfrm>
            <a:off x="4588802" y="573346"/>
            <a:ext cx="2016224"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Western Arctic (WA)</a:t>
            </a:r>
            <a:endParaRPr lang="en-US" sz="1500" dirty="0">
              <a:cs typeface="Arial" panose="020B0604020202020204" pitchFamily="34" charset="0"/>
            </a:endParaRPr>
          </a:p>
        </p:txBody>
      </p:sp>
      <p:sp>
        <p:nvSpPr>
          <p:cNvPr id="19" name="TextBox 18"/>
          <p:cNvSpPr txBox="1"/>
          <p:nvPr/>
        </p:nvSpPr>
        <p:spPr>
          <a:xfrm>
            <a:off x="1259632" y="3356336"/>
            <a:ext cx="2088232"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Eastern Arctic (EA)</a:t>
            </a:r>
            <a:endParaRPr lang="en-US" sz="1500" dirty="0">
              <a:cs typeface="Arial" panose="020B0604020202020204" pitchFamily="34" charset="0"/>
            </a:endParaRPr>
          </a:p>
        </p:txBody>
      </p:sp>
      <p:sp>
        <p:nvSpPr>
          <p:cNvPr id="20" name="TextBox 19"/>
          <p:cNvSpPr txBox="1"/>
          <p:nvPr/>
        </p:nvSpPr>
        <p:spPr>
          <a:xfrm>
            <a:off x="4679087" y="3355323"/>
            <a:ext cx="2087631"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Canadian Arctic (CA)</a:t>
            </a:r>
            <a:endParaRPr lang="en-US" sz="1500" dirty="0">
              <a:cs typeface="Arial" panose="020B0604020202020204" pitchFamily="34" charset="0"/>
            </a:endParaRPr>
          </a:p>
        </p:txBody>
      </p:sp>
      <p:sp>
        <p:nvSpPr>
          <p:cNvPr id="25" name="Прямоугольник 24"/>
          <p:cNvSpPr/>
          <p:nvPr/>
        </p:nvSpPr>
        <p:spPr>
          <a:xfrm>
            <a:off x="3565301" y="3077316"/>
            <a:ext cx="936705" cy="169277"/>
          </a:xfrm>
          <a:prstGeom prst="rect">
            <a:avLst/>
          </a:prstGeom>
          <a:solidFill>
            <a:schemeClr val="bg1"/>
          </a:solidFill>
        </p:spPr>
        <p:txBody>
          <a:bodyPr wrap="square" lIns="0" tIns="0" rIns="0" bIns="0">
            <a:spAutoFit/>
          </a:bodyPr>
          <a:lstStyle/>
          <a:p>
            <a:r>
              <a:rPr lang="en-US" sz="1100" dirty="0">
                <a:cs typeface="Arial" panose="020B0604020202020204" pitchFamily="34" charset="0"/>
              </a:rPr>
              <a:t>S, 1000 km</a:t>
            </a:r>
            <a:r>
              <a:rPr lang="en-US" sz="1100" baseline="30000" dirty="0">
                <a:cs typeface="Arial" panose="020B0604020202020204" pitchFamily="34" charset="0"/>
              </a:rPr>
              <a:t>2</a:t>
            </a:r>
            <a:endParaRPr lang="ru-RU" sz="1100" baseline="30000" dirty="0">
              <a:cs typeface="Arial" panose="020B0604020202020204" pitchFamily="34" charset="0"/>
            </a:endParaRPr>
          </a:p>
        </p:txBody>
      </p:sp>
      <p:sp>
        <p:nvSpPr>
          <p:cNvPr id="4" name="Прямоугольник 3"/>
          <p:cNvSpPr/>
          <p:nvPr/>
        </p:nvSpPr>
        <p:spPr>
          <a:xfrm>
            <a:off x="7674007" y="5100607"/>
            <a:ext cx="259686" cy="215444"/>
          </a:xfrm>
          <a:prstGeom prst="rect">
            <a:avLst/>
          </a:prstGeom>
        </p:spPr>
        <p:txBody>
          <a:bodyPr wrap="none" lIns="0" tIns="0" rIns="0" bIns="0">
            <a:spAutoFit/>
          </a:bodyPr>
          <a:lstStyle/>
          <a:p>
            <a:r>
              <a:rPr lang="en-CA" sz="1400" dirty="0">
                <a:cs typeface="Arial" panose="020B0604020202020204" pitchFamily="34" charset="0"/>
              </a:rPr>
              <a:t>CA</a:t>
            </a:r>
            <a:endParaRPr lang="ru-RU" dirty="0">
              <a:cs typeface="Arial" panose="020B0604020202020204" pitchFamily="34" charset="0"/>
            </a:endParaRPr>
          </a:p>
        </p:txBody>
      </p:sp>
      <p:sp>
        <p:nvSpPr>
          <p:cNvPr id="28" name="Прямоугольник 27"/>
          <p:cNvSpPr/>
          <p:nvPr/>
        </p:nvSpPr>
        <p:spPr>
          <a:xfrm>
            <a:off x="7988564" y="5684341"/>
            <a:ext cx="289888" cy="215444"/>
          </a:xfrm>
          <a:prstGeom prst="rect">
            <a:avLst/>
          </a:prstGeom>
        </p:spPr>
        <p:txBody>
          <a:bodyPr wrap="none" lIns="0" tIns="0" rIns="0" bIns="0">
            <a:spAutoFit/>
          </a:bodyPr>
          <a:lstStyle/>
          <a:p>
            <a:r>
              <a:rPr lang="en-CA" sz="1400" dirty="0">
                <a:cs typeface="Arial" panose="020B0604020202020204" pitchFamily="34" charset="0"/>
              </a:rPr>
              <a:t>WA</a:t>
            </a:r>
            <a:endParaRPr lang="ru-RU" dirty="0">
              <a:cs typeface="Arial" panose="020B0604020202020204" pitchFamily="34" charset="0"/>
            </a:endParaRPr>
          </a:p>
        </p:txBody>
      </p:sp>
      <p:sp>
        <p:nvSpPr>
          <p:cNvPr id="29" name="Прямоугольник 28"/>
          <p:cNvSpPr/>
          <p:nvPr/>
        </p:nvSpPr>
        <p:spPr>
          <a:xfrm>
            <a:off x="8080023" y="5135510"/>
            <a:ext cx="250068" cy="215444"/>
          </a:xfrm>
          <a:prstGeom prst="rect">
            <a:avLst/>
          </a:prstGeom>
        </p:spPr>
        <p:txBody>
          <a:bodyPr wrap="none" lIns="0" tIns="0" rIns="0" bIns="0">
            <a:spAutoFit/>
          </a:bodyPr>
          <a:lstStyle/>
          <a:p>
            <a:r>
              <a:rPr lang="en-CA" sz="1400" dirty="0">
                <a:cs typeface="Arial" panose="020B0604020202020204" pitchFamily="34" charset="0"/>
              </a:rPr>
              <a:t>EA</a:t>
            </a:r>
            <a:endParaRPr lang="ru-RU" dirty="0">
              <a:cs typeface="Arial" panose="020B0604020202020204" pitchFamily="34" charset="0"/>
            </a:endParaRPr>
          </a:p>
        </p:txBody>
      </p:sp>
      <p:sp>
        <p:nvSpPr>
          <p:cNvPr id="30" name="Прямоугольник 29"/>
          <p:cNvSpPr/>
          <p:nvPr/>
        </p:nvSpPr>
        <p:spPr>
          <a:xfrm>
            <a:off x="7703814" y="221950"/>
            <a:ext cx="1189361" cy="215444"/>
          </a:xfrm>
          <a:prstGeom prst="rect">
            <a:avLst/>
          </a:prstGeom>
          <a:solidFill>
            <a:schemeClr val="bg1"/>
          </a:solidFill>
        </p:spPr>
        <p:txBody>
          <a:bodyPr wrap="square" lIns="0" tIns="0" rIns="0" bIns="0">
            <a:spAutoFit/>
          </a:bodyPr>
          <a:lstStyle/>
          <a:p>
            <a:r>
              <a:rPr lang="en-US" sz="1400" u="sng" dirty="0">
                <a:latin typeface="Calibri" panose="020F0502020204030204" pitchFamily="34" charset="0"/>
                <a:cs typeface="Calibri" panose="020F0502020204030204" pitchFamily="34" charset="0"/>
              </a:rPr>
              <a:t>S, 1000 km</a:t>
            </a:r>
            <a:r>
              <a:rPr lang="en-US" sz="1400" u="sng" baseline="30000" dirty="0">
                <a:latin typeface="Calibri" panose="020F0502020204030204" pitchFamily="34" charset="0"/>
                <a:cs typeface="Calibri" panose="020F0502020204030204" pitchFamily="34" charset="0"/>
              </a:rPr>
              <a:t>2</a:t>
            </a:r>
            <a:endParaRPr lang="ru-RU" sz="1400" u="sng" baseline="30000" dirty="0">
              <a:latin typeface="Calibri" panose="020F0502020204030204" pitchFamily="34" charset="0"/>
              <a:cs typeface="Calibri" panose="020F0502020204030204" pitchFamily="34" charset="0"/>
            </a:endParaRPr>
          </a:p>
        </p:txBody>
      </p:sp>
      <p:sp>
        <p:nvSpPr>
          <p:cNvPr id="35" name="Прямоугольник 34"/>
          <p:cNvSpPr/>
          <p:nvPr/>
        </p:nvSpPr>
        <p:spPr>
          <a:xfrm>
            <a:off x="6998547" y="6488183"/>
            <a:ext cx="124264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 / NSIDC]</a:t>
            </a:r>
            <a:endParaRPr lang="ru-RU" sz="14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10D8039E-04F6-4F79-9F3B-5E0433555154}"/>
              </a:ext>
            </a:extLst>
          </p:cNvPr>
          <p:cNvSpPr/>
          <p:nvPr/>
        </p:nvSpPr>
        <p:spPr>
          <a:xfrm>
            <a:off x="8013698" y="790129"/>
            <a:ext cx="1270462" cy="3539430"/>
          </a:xfrm>
          <a:prstGeom prst="rect">
            <a:avLst/>
          </a:prstGeom>
        </p:spPr>
        <p:txBody>
          <a:bodyPr wrap="square">
            <a:spAutoFit/>
          </a:bodyPr>
          <a:lstStyle/>
          <a:p>
            <a:r>
              <a:rPr lang="ru-RU" sz="1400" dirty="0">
                <a:solidFill>
                  <a:srgbClr val="0066FF"/>
                </a:solidFill>
                <a:latin typeface="Calibri" panose="020F0502020204030204" pitchFamily="34" charset="0"/>
                <a:cs typeface="Calibri" panose="020F0502020204030204" pitchFamily="34" charset="0"/>
              </a:rPr>
              <a:t>2017 14467</a:t>
            </a:r>
          </a:p>
          <a:p>
            <a:r>
              <a:rPr lang="ru-RU" sz="1400" dirty="0">
                <a:solidFill>
                  <a:srgbClr val="0066FF"/>
                </a:solidFill>
                <a:latin typeface="Calibri" panose="020F0502020204030204" pitchFamily="34" charset="0"/>
                <a:cs typeface="Calibri" panose="020F0502020204030204" pitchFamily="34" charset="0"/>
              </a:rPr>
              <a:t>2018 14516</a:t>
            </a:r>
          </a:p>
          <a:p>
            <a:r>
              <a:rPr lang="ru-RU" sz="1400" dirty="0">
                <a:solidFill>
                  <a:srgbClr val="0066FF"/>
                </a:solidFill>
                <a:latin typeface="Calibri" panose="020F0502020204030204" pitchFamily="34" charset="0"/>
                <a:cs typeface="Calibri" panose="020F0502020204030204" pitchFamily="34" charset="0"/>
              </a:rPr>
              <a:t>2015 14526</a:t>
            </a:r>
          </a:p>
          <a:p>
            <a:r>
              <a:rPr lang="ru-RU" sz="1400" dirty="0">
                <a:solidFill>
                  <a:srgbClr val="0066FF"/>
                </a:solidFill>
                <a:latin typeface="Calibri" panose="020F0502020204030204" pitchFamily="34" charset="0"/>
                <a:cs typeface="Calibri" panose="020F0502020204030204" pitchFamily="34" charset="0"/>
              </a:rPr>
              <a:t>2016 14580</a:t>
            </a:r>
          </a:p>
          <a:p>
            <a:r>
              <a:rPr lang="ru-RU" sz="1400" dirty="0">
                <a:solidFill>
                  <a:srgbClr val="0066FF"/>
                </a:solidFill>
                <a:latin typeface="Calibri" panose="020F0502020204030204" pitchFamily="34" charset="0"/>
                <a:cs typeface="Calibri" panose="020F0502020204030204" pitchFamily="34" charset="0"/>
              </a:rPr>
              <a:t>2011 14701</a:t>
            </a:r>
          </a:p>
          <a:p>
            <a:r>
              <a:rPr lang="ru-RU" sz="1400" dirty="0">
                <a:solidFill>
                  <a:srgbClr val="0066FF"/>
                </a:solidFill>
                <a:latin typeface="Calibri" panose="020F0502020204030204" pitchFamily="34" charset="0"/>
                <a:cs typeface="Calibri" panose="020F0502020204030204" pitchFamily="34" charset="0"/>
              </a:rPr>
              <a:t>2006 14867</a:t>
            </a:r>
          </a:p>
          <a:p>
            <a:r>
              <a:rPr lang="ru-RU" sz="1400" dirty="0">
                <a:solidFill>
                  <a:srgbClr val="0066FF"/>
                </a:solidFill>
                <a:latin typeface="Calibri" panose="020F0502020204030204" pitchFamily="34" charset="0"/>
                <a:cs typeface="Calibri" panose="020F0502020204030204" pitchFamily="34" charset="0"/>
              </a:rPr>
              <a:t>2019 14891</a:t>
            </a:r>
          </a:p>
          <a:p>
            <a:r>
              <a:rPr lang="ru-RU" sz="1400" dirty="0">
                <a:solidFill>
                  <a:srgbClr val="0066FF"/>
                </a:solidFill>
                <a:latin typeface="Calibri" panose="020F0502020204030204" pitchFamily="34" charset="0"/>
                <a:cs typeface="Calibri" panose="020F0502020204030204" pitchFamily="34" charset="0"/>
              </a:rPr>
              <a:t>2007 14931</a:t>
            </a:r>
          </a:p>
          <a:p>
            <a:r>
              <a:rPr lang="ru-RU" sz="1400" dirty="0">
                <a:solidFill>
                  <a:srgbClr val="0066FF"/>
                </a:solidFill>
                <a:latin typeface="Calibri" panose="020F0502020204030204" pitchFamily="34" charset="0"/>
                <a:cs typeface="Calibri" panose="020F0502020204030204" pitchFamily="34" charset="0"/>
              </a:rPr>
              <a:t>2014 14972</a:t>
            </a:r>
            <a:endParaRPr lang="en-US" sz="1400" dirty="0">
              <a:solidFill>
                <a:srgbClr val="0066FF"/>
              </a:solidFill>
              <a:latin typeface="Calibri" panose="020F0502020204030204" pitchFamily="34" charset="0"/>
              <a:cs typeface="Calibri" panose="020F0502020204030204" pitchFamily="34" charset="0"/>
            </a:endParaRPr>
          </a:p>
          <a:p>
            <a:r>
              <a:rPr lang="en-US" sz="1400" dirty="0">
                <a:solidFill>
                  <a:srgbClr val="0066FF"/>
                </a:solidFill>
                <a:highlight>
                  <a:srgbClr val="FFFF00"/>
                </a:highlight>
                <a:latin typeface="Calibri" panose="020F0502020204030204" pitchFamily="34" charset="0"/>
                <a:cs typeface="Calibri" panose="020F0502020204030204" pitchFamily="34" charset="0"/>
              </a:rPr>
              <a:t>2021 15100</a:t>
            </a:r>
            <a:endParaRPr lang="ru-RU" sz="1400" dirty="0">
              <a:solidFill>
                <a:srgbClr val="0066FF"/>
              </a:solidFill>
              <a:highlight>
                <a:srgbClr val="FFFF00"/>
              </a:highlight>
              <a:latin typeface="Calibri" panose="020F0502020204030204" pitchFamily="34" charset="0"/>
              <a:cs typeface="Calibri" panose="020F0502020204030204" pitchFamily="34" charset="0"/>
            </a:endParaRPr>
          </a:p>
          <a:p>
            <a:r>
              <a:rPr lang="en-US" sz="1400" dirty="0">
                <a:solidFill>
                  <a:srgbClr val="0066FF"/>
                </a:solidFill>
                <a:latin typeface="Calibri" panose="020F0502020204030204" pitchFamily="34" charset="0"/>
                <a:cs typeface="Calibri" panose="020F0502020204030204" pitchFamily="34" charset="0"/>
              </a:rPr>
              <a:t>…        …</a:t>
            </a:r>
            <a:endParaRPr lang="ru-RU" sz="1400" dirty="0">
              <a:solidFill>
                <a:srgbClr val="0066FF"/>
              </a:solidFill>
              <a:latin typeface="Calibri" panose="020F0502020204030204" pitchFamily="34" charset="0"/>
              <a:cs typeface="Calibri" panose="020F0502020204030204" pitchFamily="34" charset="0"/>
            </a:endParaRPr>
          </a:p>
          <a:p>
            <a:r>
              <a:rPr lang="ru-RU" sz="1400" dirty="0">
                <a:solidFill>
                  <a:srgbClr val="0066FF"/>
                </a:solidFill>
                <a:highlight>
                  <a:srgbClr val="FFFF00"/>
                </a:highlight>
                <a:latin typeface="Calibri" panose="020F0502020204030204" pitchFamily="34" charset="0"/>
                <a:cs typeface="Calibri" panose="020F0502020204030204" pitchFamily="34" charset="0"/>
              </a:rPr>
              <a:t>2020 15</a:t>
            </a:r>
            <a:r>
              <a:rPr lang="en-US" sz="1400" dirty="0">
                <a:solidFill>
                  <a:srgbClr val="0066FF"/>
                </a:solidFill>
                <a:highlight>
                  <a:srgbClr val="FFFF00"/>
                </a:highlight>
                <a:latin typeface="Calibri" panose="020F0502020204030204" pitchFamily="34" charset="0"/>
                <a:cs typeface="Calibri" panose="020F0502020204030204" pitchFamily="34" charset="0"/>
              </a:rPr>
              <a:t>390</a:t>
            </a:r>
            <a:endParaRPr lang="ru-RU" sz="1400" dirty="0">
              <a:solidFill>
                <a:srgbClr val="0066FF"/>
              </a:solidFill>
              <a:highlight>
                <a:srgbClr val="FFFF00"/>
              </a:highlight>
              <a:latin typeface="Calibri" panose="020F0502020204030204" pitchFamily="34" charset="0"/>
              <a:cs typeface="Calibri" panose="020F0502020204030204" pitchFamily="34" charset="0"/>
            </a:endParaRPr>
          </a:p>
          <a:p>
            <a:r>
              <a:rPr lang="ru-RU" sz="1400" dirty="0">
                <a:solidFill>
                  <a:srgbClr val="0066FF"/>
                </a:solidFill>
                <a:latin typeface="Calibri" panose="020F0502020204030204" pitchFamily="34" charset="0"/>
                <a:cs typeface="Calibri" panose="020F0502020204030204" pitchFamily="34" charset="0"/>
              </a:rPr>
              <a:t>...  ...  </a:t>
            </a:r>
          </a:p>
          <a:p>
            <a:r>
              <a:rPr lang="ru-RU" sz="1400" dirty="0">
                <a:solidFill>
                  <a:srgbClr val="0066FF"/>
                </a:solidFill>
                <a:latin typeface="Calibri" panose="020F0502020204030204" pitchFamily="34" charset="0"/>
                <a:cs typeface="Calibri" panose="020F0502020204030204" pitchFamily="34" charset="0"/>
              </a:rPr>
              <a:t>1988 16461</a:t>
            </a:r>
          </a:p>
          <a:p>
            <a:r>
              <a:rPr lang="ru-RU" sz="1400" dirty="0">
                <a:solidFill>
                  <a:srgbClr val="0066FF"/>
                </a:solidFill>
                <a:latin typeface="Calibri" panose="020F0502020204030204" pitchFamily="34" charset="0"/>
                <a:cs typeface="Calibri" panose="020F0502020204030204" pitchFamily="34" charset="0"/>
              </a:rPr>
              <a:t>1983 16547</a:t>
            </a:r>
          </a:p>
          <a:p>
            <a:r>
              <a:rPr lang="ru-RU" sz="1400" dirty="0">
                <a:solidFill>
                  <a:srgbClr val="0066FF"/>
                </a:solidFill>
                <a:latin typeface="Calibri" panose="020F0502020204030204" pitchFamily="34" charset="0"/>
                <a:cs typeface="Calibri" panose="020F0502020204030204" pitchFamily="34" charset="0"/>
              </a:rPr>
              <a:t>1979 16769</a:t>
            </a:r>
            <a:endParaRPr lang="ru-RU" dirty="0">
              <a:solidFill>
                <a:srgbClr val="0066FF"/>
              </a:solidFill>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0C6EF885-3F80-444A-8688-22B720526BE9}"/>
              </a:ext>
            </a:extLst>
          </p:cNvPr>
          <p:cNvSpPr/>
          <p:nvPr/>
        </p:nvSpPr>
        <p:spPr>
          <a:xfrm>
            <a:off x="7024064" y="763377"/>
            <a:ext cx="1079250" cy="3539430"/>
          </a:xfrm>
          <a:prstGeom prst="rect">
            <a:avLst/>
          </a:prstGeom>
        </p:spPr>
        <p:txBody>
          <a:bodyPr wrap="square">
            <a:spAutoFit/>
          </a:bodyPr>
          <a:lstStyle/>
          <a:p>
            <a:r>
              <a:rPr lang="ru-RU" sz="1400" dirty="0">
                <a:solidFill>
                  <a:srgbClr val="FF0000"/>
                </a:solidFill>
                <a:latin typeface="Calibri" panose="020F0502020204030204" pitchFamily="34" charset="0"/>
                <a:cs typeface="Calibri" panose="020F0502020204030204" pitchFamily="34" charset="0"/>
              </a:rPr>
              <a:t>2012  3346</a:t>
            </a:r>
          </a:p>
          <a:p>
            <a:r>
              <a:rPr lang="ru-RU" sz="1400" dirty="0">
                <a:solidFill>
                  <a:srgbClr val="FF0000"/>
                </a:solidFill>
                <a:highlight>
                  <a:srgbClr val="FFFF00"/>
                </a:highlight>
                <a:latin typeface="Calibri" panose="020F0502020204030204" pitchFamily="34" charset="0"/>
                <a:cs typeface="Calibri" panose="020F0502020204030204" pitchFamily="34" charset="0"/>
              </a:rPr>
              <a:t>2020  3882</a:t>
            </a:r>
          </a:p>
          <a:p>
            <a:r>
              <a:rPr lang="ru-RU" sz="1400" dirty="0">
                <a:solidFill>
                  <a:srgbClr val="FF0000"/>
                </a:solidFill>
                <a:latin typeface="Calibri" panose="020F0502020204030204" pitchFamily="34" charset="0"/>
                <a:cs typeface="Calibri" panose="020F0502020204030204" pitchFamily="34" charset="0"/>
              </a:rPr>
              <a:t>2016  4099</a:t>
            </a:r>
          </a:p>
          <a:p>
            <a:r>
              <a:rPr lang="ru-RU" sz="1400" dirty="0">
                <a:solidFill>
                  <a:srgbClr val="FF0000"/>
                </a:solidFill>
                <a:highlight>
                  <a:srgbClr val="FFFF00"/>
                </a:highlight>
                <a:latin typeface="Calibri" panose="020F0502020204030204" pitchFamily="34" charset="0"/>
                <a:cs typeface="Calibri" panose="020F0502020204030204" pitchFamily="34" charset="0"/>
              </a:rPr>
              <a:t>2019  4103</a:t>
            </a:r>
          </a:p>
          <a:p>
            <a:r>
              <a:rPr lang="ru-RU" sz="1400" dirty="0">
                <a:solidFill>
                  <a:srgbClr val="FF0000"/>
                </a:solidFill>
                <a:latin typeface="Calibri" panose="020F0502020204030204" pitchFamily="34" charset="0"/>
                <a:cs typeface="Calibri" panose="020F0502020204030204" pitchFamily="34" charset="0"/>
              </a:rPr>
              <a:t>2007  4189</a:t>
            </a:r>
          </a:p>
          <a:p>
            <a:r>
              <a:rPr lang="ru-RU" sz="1400" dirty="0">
                <a:solidFill>
                  <a:srgbClr val="FF0000"/>
                </a:solidFill>
                <a:latin typeface="Calibri" panose="020F0502020204030204" pitchFamily="34" charset="0"/>
                <a:cs typeface="Calibri" panose="020F0502020204030204" pitchFamily="34" charset="0"/>
              </a:rPr>
              <a:t>2011  4312</a:t>
            </a:r>
          </a:p>
          <a:p>
            <a:r>
              <a:rPr lang="ru-RU" sz="1400" dirty="0">
                <a:solidFill>
                  <a:srgbClr val="FF0000"/>
                </a:solidFill>
                <a:latin typeface="Calibri" panose="020F0502020204030204" pitchFamily="34" charset="0"/>
                <a:cs typeface="Calibri" panose="020F0502020204030204" pitchFamily="34" charset="0"/>
              </a:rPr>
              <a:t>2015  4350</a:t>
            </a:r>
          </a:p>
          <a:p>
            <a:r>
              <a:rPr lang="ru-RU" sz="1400" dirty="0">
                <a:solidFill>
                  <a:srgbClr val="FF0000"/>
                </a:solidFill>
                <a:latin typeface="Calibri" panose="020F0502020204030204" pitchFamily="34" charset="0"/>
                <a:cs typeface="Calibri" panose="020F0502020204030204" pitchFamily="34" charset="0"/>
              </a:rPr>
              <a:t>2018  4557</a:t>
            </a:r>
          </a:p>
          <a:p>
            <a:r>
              <a:rPr lang="ru-RU" sz="1400" dirty="0">
                <a:solidFill>
                  <a:srgbClr val="FF0000"/>
                </a:solidFill>
                <a:latin typeface="Calibri" panose="020F0502020204030204" pitchFamily="34" charset="0"/>
                <a:cs typeface="Calibri" panose="020F0502020204030204" pitchFamily="34" charset="0"/>
              </a:rPr>
              <a:t>2008  4588</a:t>
            </a:r>
          </a:p>
          <a:p>
            <a:r>
              <a:rPr lang="ru-RU" sz="1400" dirty="0">
                <a:solidFill>
                  <a:srgbClr val="FF0000"/>
                </a:solidFill>
                <a:latin typeface="Calibri" panose="020F0502020204030204" pitchFamily="34" charset="0"/>
                <a:cs typeface="Calibri" panose="020F0502020204030204" pitchFamily="34" charset="0"/>
              </a:rPr>
              <a:t>2017  4622</a:t>
            </a:r>
          </a:p>
          <a:p>
            <a:r>
              <a:rPr lang="ru-RU" sz="1400" dirty="0">
                <a:solidFill>
                  <a:srgbClr val="FF0000"/>
                </a:solidFill>
                <a:latin typeface="Calibri" panose="020F0502020204030204" pitchFamily="34" charset="0"/>
                <a:cs typeface="Calibri" panose="020F0502020204030204" pitchFamily="34" charset="0"/>
              </a:rPr>
              <a:t>2010  4641</a:t>
            </a:r>
          </a:p>
          <a:p>
            <a:r>
              <a:rPr lang="en-US" sz="1400" dirty="0">
                <a:solidFill>
                  <a:srgbClr val="FF0000"/>
                </a:solidFill>
                <a:latin typeface="Calibri" panose="020F0502020204030204" pitchFamily="34" charset="0"/>
                <a:cs typeface="Calibri" panose="020F0502020204030204" pitchFamily="34" charset="0"/>
              </a:rPr>
              <a:t>…        …</a:t>
            </a:r>
            <a:endParaRPr lang="ru-RU" sz="1400" dirty="0">
              <a:solidFill>
                <a:srgbClr val="FF0000"/>
              </a:solidFill>
              <a:latin typeface="Calibri" panose="020F0502020204030204" pitchFamily="34" charset="0"/>
              <a:cs typeface="Calibri" panose="020F0502020204030204" pitchFamily="34" charset="0"/>
            </a:endParaRPr>
          </a:p>
          <a:p>
            <a:r>
              <a:rPr lang="en-US" sz="1400" dirty="0">
                <a:solidFill>
                  <a:srgbClr val="FF0000"/>
                </a:solidFill>
                <a:latin typeface="Calibri" panose="020F0502020204030204" pitchFamily="34" charset="0"/>
                <a:cs typeface="Calibri" panose="020F0502020204030204" pitchFamily="34" charset="0"/>
              </a:rPr>
              <a:t>…        …</a:t>
            </a:r>
          </a:p>
          <a:p>
            <a:r>
              <a:rPr lang="ru-RU" sz="1400" dirty="0">
                <a:solidFill>
                  <a:srgbClr val="FF0000"/>
                </a:solidFill>
                <a:latin typeface="Calibri" panose="020F0502020204030204" pitchFamily="34" charset="0"/>
                <a:cs typeface="Calibri" panose="020F0502020204030204" pitchFamily="34" charset="0"/>
              </a:rPr>
              <a:t>1982  7246</a:t>
            </a:r>
          </a:p>
          <a:p>
            <a:r>
              <a:rPr lang="ru-RU" sz="1400" dirty="0">
                <a:solidFill>
                  <a:srgbClr val="FF0000"/>
                </a:solidFill>
                <a:latin typeface="Calibri" panose="020F0502020204030204" pitchFamily="34" charset="0"/>
                <a:cs typeface="Calibri" panose="020F0502020204030204" pitchFamily="34" charset="0"/>
              </a:rPr>
              <a:t>1983  7285</a:t>
            </a:r>
          </a:p>
          <a:p>
            <a:r>
              <a:rPr lang="ru-RU" sz="1400" dirty="0">
                <a:solidFill>
                  <a:srgbClr val="FF0000"/>
                </a:solidFill>
                <a:latin typeface="Calibri" panose="020F0502020204030204" pitchFamily="34" charset="0"/>
                <a:cs typeface="Calibri" panose="020F0502020204030204" pitchFamily="34" charset="0"/>
              </a:rPr>
              <a:t>1980  7611</a:t>
            </a:r>
          </a:p>
        </p:txBody>
      </p:sp>
      <p:sp>
        <p:nvSpPr>
          <p:cNvPr id="17" name="TextBox 16"/>
          <p:cNvSpPr txBox="1"/>
          <p:nvPr/>
        </p:nvSpPr>
        <p:spPr>
          <a:xfrm>
            <a:off x="1234798" y="678610"/>
            <a:ext cx="2160240" cy="323165"/>
          </a:xfrm>
          <a:prstGeom prst="rect">
            <a:avLst/>
          </a:prstGeom>
          <a:solidFill>
            <a:schemeClr val="bg1"/>
          </a:solidFill>
        </p:spPr>
        <p:txBody>
          <a:bodyPr wrap="square" rtlCol="0">
            <a:spAutoFit/>
          </a:bodyPr>
          <a:lstStyle/>
          <a:p>
            <a:pPr algn="ctr"/>
            <a:r>
              <a:rPr lang="en-CA" sz="1500" dirty="0">
                <a:cs typeface="Arial" panose="020B0604020202020204" pitchFamily="34" charset="0"/>
              </a:rPr>
              <a:t>Northern Hemisphere</a:t>
            </a:r>
            <a:endParaRPr lang="en-US" sz="1500" dirty="0">
              <a:cs typeface="Arial" panose="020B0604020202020204" pitchFamily="34" charset="0"/>
            </a:endParaRPr>
          </a:p>
        </p:txBody>
      </p:sp>
      <p:sp>
        <p:nvSpPr>
          <p:cNvPr id="24" name="Прямоугольник 23"/>
          <p:cNvSpPr/>
          <p:nvPr/>
        </p:nvSpPr>
        <p:spPr>
          <a:xfrm>
            <a:off x="216570" y="615170"/>
            <a:ext cx="936705" cy="169277"/>
          </a:xfrm>
          <a:prstGeom prst="rect">
            <a:avLst/>
          </a:prstGeom>
          <a:solidFill>
            <a:schemeClr val="bg1"/>
          </a:solidFill>
        </p:spPr>
        <p:txBody>
          <a:bodyPr wrap="square" lIns="0" tIns="0" rIns="0" bIns="0">
            <a:spAutoFit/>
          </a:bodyPr>
          <a:lstStyle/>
          <a:p>
            <a:r>
              <a:rPr lang="en-US" sz="1100" b="1" dirty="0">
                <a:cs typeface="Arial" panose="020B0604020202020204" pitchFamily="34" charset="0"/>
              </a:rPr>
              <a:t>S, 1000 km</a:t>
            </a:r>
            <a:r>
              <a:rPr lang="en-US" sz="1100" b="1" baseline="30000" dirty="0">
                <a:cs typeface="Arial" panose="020B0604020202020204" pitchFamily="34" charset="0"/>
              </a:rPr>
              <a:t>2</a:t>
            </a:r>
            <a:endParaRPr lang="ru-RU" sz="1100" b="1" baseline="30000" dirty="0">
              <a:cs typeface="Arial" panose="020B0604020202020204" pitchFamily="34" charset="0"/>
            </a:endParaRPr>
          </a:p>
        </p:txBody>
      </p:sp>
      <p:sp>
        <p:nvSpPr>
          <p:cNvPr id="27" name="Прямоугольник 26"/>
          <p:cNvSpPr/>
          <p:nvPr/>
        </p:nvSpPr>
        <p:spPr>
          <a:xfrm>
            <a:off x="3665872" y="595073"/>
            <a:ext cx="936705" cy="169277"/>
          </a:xfrm>
          <a:prstGeom prst="rect">
            <a:avLst/>
          </a:prstGeom>
          <a:solidFill>
            <a:schemeClr val="bg1"/>
          </a:solidFill>
        </p:spPr>
        <p:txBody>
          <a:bodyPr wrap="square" lIns="0" tIns="0" rIns="0" bIns="0">
            <a:spAutoFit/>
          </a:bodyPr>
          <a:lstStyle/>
          <a:p>
            <a:r>
              <a:rPr lang="en-US" sz="1100" b="1" dirty="0">
                <a:cs typeface="Arial" panose="020B0604020202020204" pitchFamily="34" charset="0"/>
              </a:rPr>
              <a:t>S, 1000 km</a:t>
            </a:r>
            <a:r>
              <a:rPr lang="en-US" sz="1100" b="1" baseline="30000" dirty="0">
                <a:cs typeface="Arial" panose="020B0604020202020204" pitchFamily="34" charset="0"/>
              </a:rPr>
              <a:t>2</a:t>
            </a:r>
            <a:endParaRPr lang="ru-RU" sz="1100" b="1" baseline="30000" dirty="0">
              <a:cs typeface="Arial" panose="020B0604020202020204" pitchFamily="34" charset="0"/>
            </a:endParaRPr>
          </a:p>
        </p:txBody>
      </p:sp>
      <p:sp>
        <p:nvSpPr>
          <p:cNvPr id="31" name="Прямоугольник 30"/>
          <p:cNvSpPr/>
          <p:nvPr/>
        </p:nvSpPr>
        <p:spPr>
          <a:xfrm>
            <a:off x="276926" y="2908102"/>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23" name="Прямоугольник 22"/>
          <p:cNvSpPr/>
          <p:nvPr/>
        </p:nvSpPr>
        <p:spPr>
          <a:xfrm>
            <a:off x="125574" y="3050812"/>
            <a:ext cx="936705" cy="169277"/>
          </a:xfrm>
          <a:prstGeom prst="rect">
            <a:avLst/>
          </a:prstGeom>
          <a:solidFill>
            <a:schemeClr val="bg1"/>
          </a:solidFill>
        </p:spPr>
        <p:txBody>
          <a:bodyPr wrap="square" lIns="0" tIns="0" rIns="0" bIns="0">
            <a:spAutoFit/>
          </a:bodyPr>
          <a:lstStyle/>
          <a:p>
            <a:r>
              <a:rPr lang="en-US" sz="1100" dirty="0">
                <a:cs typeface="Arial" panose="020B0604020202020204" pitchFamily="34" charset="0"/>
              </a:rPr>
              <a:t>S, 1000 km</a:t>
            </a:r>
            <a:r>
              <a:rPr lang="en-US" sz="1100" baseline="30000" dirty="0">
                <a:cs typeface="Arial" panose="020B0604020202020204" pitchFamily="34" charset="0"/>
              </a:rPr>
              <a:t>2</a:t>
            </a:r>
            <a:endParaRPr lang="ru-RU" sz="1100" baseline="30000" dirty="0">
              <a:cs typeface="Arial" panose="020B0604020202020204" pitchFamily="34" charset="0"/>
            </a:endParaRPr>
          </a:p>
        </p:txBody>
      </p:sp>
      <p:sp>
        <p:nvSpPr>
          <p:cNvPr id="21" name="Прямоугольник 29">
            <a:extLst>
              <a:ext uri="{FF2B5EF4-FFF2-40B4-BE49-F238E27FC236}">
                <a16:creationId xmlns:a16="http://schemas.microsoft.com/office/drawing/2014/main" id="{EEC04AF7-B28D-42F5-8F0C-69D9832504A5}"/>
              </a:ext>
            </a:extLst>
          </p:cNvPr>
          <p:cNvSpPr/>
          <p:nvPr/>
        </p:nvSpPr>
        <p:spPr>
          <a:xfrm>
            <a:off x="7122583" y="501637"/>
            <a:ext cx="2061669" cy="215444"/>
          </a:xfrm>
          <a:prstGeom prst="rect">
            <a:avLst/>
          </a:prstGeom>
          <a:solidFill>
            <a:schemeClr val="bg1"/>
          </a:solidFill>
        </p:spPr>
        <p:txBody>
          <a:bodyPr wrap="square" lIns="0" tIns="0" rIns="0" bIns="0">
            <a:spAutoFit/>
          </a:bodyPr>
          <a:lstStyle/>
          <a:p>
            <a:r>
              <a:rPr lang="en-US" sz="1400" dirty="0">
                <a:solidFill>
                  <a:srgbClr val="FF0000"/>
                </a:solidFill>
                <a:latin typeface="Calibri" panose="020F0502020204030204" pitchFamily="34" charset="0"/>
                <a:cs typeface="Calibri" panose="020F0502020204030204" pitchFamily="34" charset="0"/>
              </a:rPr>
              <a:t>Sep (Min)       </a:t>
            </a:r>
            <a:r>
              <a:rPr lang="en-US" sz="1400" dirty="0">
                <a:solidFill>
                  <a:srgbClr val="0066FF"/>
                </a:solidFill>
                <a:latin typeface="Calibri" panose="020F0502020204030204" pitchFamily="34" charset="0"/>
                <a:cs typeface="Calibri" panose="020F0502020204030204" pitchFamily="34" charset="0"/>
              </a:rPr>
              <a:t>March (Max)</a:t>
            </a:r>
            <a:endParaRPr lang="ru-RU" sz="1400" baseline="30000" dirty="0">
              <a:solidFill>
                <a:srgbClr val="0066FF"/>
              </a:solidFill>
              <a:latin typeface="Calibri" panose="020F0502020204030204" pitchFamily="34" charset="0"/>
              <a:cs typeface="Calibri" panose="020F0502020204030204" pitchFamily="34" charset="0"/>
            </a:endParaRPr>
          </a:p>
        </p:txBody>
      </p:sp>
      <p:sp>
        <p:nvSpPr>
          <p:cNvPr id="39" name="Прямоугольник 30">
            <a:extLst>
              <a:ext uri="{FF2B5EF4-FFF2-40B4-BE49-F238E27FC236}">
                <a16:creationId xmlns:a16="http://schemas.microsoft.com/office/drawing/2014/main" id="{D6582BA9-13DE-4B24-AA59-E9122043A31D}"/>
              </a:ext>
            </a:extLst>
          </p:cNvPr>
          <p:cNvSpPr/>
          <p:nvPr/>
        </p:nvSpPr>
        <p:spPr>
          <a:xfrm>
            <a:off x="3733829" y="2899603"/>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40" name="Прямоугольник 30">
            <a:extLst>
              <a:ext uri="{FF2B5EF4-FFF2-40B4-BE49-F238E27FC236}">
                <a16:creationId xmlns:a16="http://schemas.microsoft.com/office/drawing/2014/main" id="{20EC5AD5-3705-4352-8B45-33F8436F819A}"/>
              </a:ext>
            </a:extLst>
          </p:cNvPr>
          <p:cNvSpPr/>
          <p:nvPr/>
        </p:nvSpPr>
        <p:spPr>
          <a:xfrm>
            <a:off x="276926" y="5317491"/>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sp>
        <p:nvSpPr>
          <p:cNvPr id="41" name="Прямоугольник 30">
            <a:extLst>
              <a:ext uri="{FF2B5EF4-FFF2-40B4-BE49-F238E27FC236}">
                <a16:creationId xmlns:a16="http://schemas.microsoft.com/office/drawing/2014/main" id="{DFA89F7B-47C0-4EE1-8787-7465B3FAF541}"/>
              </a:ext>
            </a:extLst>
          </p:cNvPr>
          <p:cNvSpPr/>
          <p:nvPr/>
        </p:nvSpPr>
        <p:spPr>
          <a:xfrm>
            <a:off x="3687014" y="5317491"/>
            <a:ext cx="3246081" cy="138499"/>
          </a:xfrm>
          <a:prstGeom prst="rect">
            <a:avLst/>
          </a:prstGeom>
          <a:solidFill>
            <a:schemeClr val="bg1"/>
          </a:solidFill>
        </p:spPr>
        <p:txBody>
          <a:bodyPr wrap="none" lIns="0" tIns="0" rIns="0" bIns="0">
            <a:spAutoFit/>
          </a:bodyPr>
          <a:lstStyle/>
          <a:p>
            <a:r>
              <a:rPr lang="en-US" sz="900" b="1" dirty="0">
                <a:cs typeface="Arial" panose="020B0604020202020204" pitchFamily="34" charset="0"/>
              </a:rPr>
              <a:t> Jan   Feb   Mar   Apr  May    Jun    Jul  Aug     Sep   Oct   Nov   Dec  Jan</a:t>
            </a:r>
            <a:endParaRPr lang="ru-RU" sz="900" b="1" dirty="0">
              <a:cs typeface="Arial" panose="020B0604020202020204" pitchFamily="34" charset="0"/>
            </a:endParaRPr>
          </a:p>
        </p:txBody>
      </p:sp>
      <p:pic>
        <p:nvPicPr>
          <p:cNvPr id="5" name="Picture 4">
            <a:extLst>
              <a:ext uri="{FF2B5EF4-FFF2-40B4-BE49-F238E27FC236}">
                <a16:creationId xmlns:a16="http://schemas.microsoft.com/office/drawing/2014/main" id="{028D3D25-DC66-4916-AA60-6F929C46E5C3}"/>
              </a:ext>
            </a:extLst>
          </p:cNvPr>
          <p:cNvPicPr>
            <a:picLocks noChangeAspect="1"/>
          </p:cNvPicPr>
          <p:nvPr/>
        </p:nvPicPr>
        <p:blipFill>
          <a:blip r:embed="rId7"/>
          <a:stretch>
            <a:fillRect/>
          </a:stretch>
        </p:blipFill>
        <p:spPr>
          <a:xfrm>
            <a:off x="8236549" y="5895843"/>
            <a:ext cx="881443" cy="882179"/>
          </a:xfrm>
          <a:prstGeom prst="rect">
            <a:avLst/>
          </a:prstGeom>
        </p:spPr>
      </p:pic>
    </p:spTree>
    <p:extLst>
      <p:ext uri="{BB962C8B-B14F-4D97-AF65-F5344CB8AC3E}">
        <p14:creationId xmlns:p14="http://schemas.microsoft.com/office/powerpoint/2010/main" val="193550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FB29FE-61B8-4DFF-999D-E1BB3A83CD52}"/>
              </a:ext>
            </a:extLst>
          </p:cNvPr>
          <p:cNvPicPr>
            <a:picLocks noChangeAspect="1"/>
          </p:cNvPicPr>
          <p:nvPr/>
        </p:nvPicPr>
        <p:blipFill>
          <a:blip r:embed="rId2"/>
          <a:stretch>
            <a:fillRect/>
          </a:stretch>
        </p:blipFill>
        <p:spPr>
          <a:xfrm>
            <a:off x="-69277" y="836712"/>
            <a:ext cx="6942896" cy="5312956"/>
          </a:xfrm>
          <a:prstGeom prst="rect">
            <a:avLst/>
          </a:prstGeom>
        </p:spPr>
      </p:pic>
      <p:sp>
        <p:nvSpPr>
          <p:cNvPr id="2" name="Заголовок 1"/>
          <p:cNvSpPr>
            <a:spLocks noGrp="1"/>
          </p:cNvSpPr>
          <p:nvPr>
            <p:ph type="title"/>
          </p:nvPr>
        </p:nvSpPr>
        <p:spPr>
          <a:xfrm>
            <a:off x="106684" y="188640"/>
            <a:ext cx="8713788" cy="599244"/>
          </a:xfrm>
        </p:spPr>
        <p:txBody>
          <a:bodyPr/>
          <a:lstStyle/>
          <a:p>
            <a:pPr algn="ctr"/>
            <a:r>
              <a:rPr lang="en-US" sz="2800" b="1" dirty="0">
                <a:solidFill>
                  <a:schemeClr val="tx1"/>
                </a:solidFill>
                <a:cs typeface="Arial" panose="020B0604020202020204" pitchFamily="34" charset="0"/>
              </a:rPr>
              <a:t>Seasonal NH ice extent variability: 1978 -2021</a:t>
            </a:r>
            <a:endParaRPr lang="ru-RU" sz="2800" b="1" dirty="0">
              <a:solidFill>
                <a:schemeClr val="tx1"/>
              </a:solidFill>
              <a:cs typeface="Arial" panose="020B0604020202020204" pitchFamily="34" charset="0"/>
            </a:endParaRPr>
          </a:p>
        </p:txBody>
      </p:sp>
      <p:sp>
        <p:nvSpPr>
          <p:cNvPr id="5" name="Прямоугольник 4"/>
          <p:cNvSpPr/>
          <p:nvPr/>
        </p:nvSpPr>
        <p:spPr>
          <a:xfrm>
            <a:off x="107504" y="6451281"/>
            <a:ext cx="1287532"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 / NSIDC]</a:t>
            </a:r>
            <a:endParaRPr lang="ru-RU" sz="1400" dirty="0">
              <a:latin typeface="Calibri" panose="020F0502020204030204" pitchFamily="34" charset="0"/>
              <a:cs typeface="Calibri" panose="020F0502020204030204" pitchFamily="34" charset="0"/>
            </a:endParaRPr>
          </a:p>
        </p:txBody>
      </p:sp>
      <p:sp>
        <p:nvSpPr>
          <p:cNvPr id="6" name="Овал 5"/>
          <p:cNvSpPr/>
          <p:nvPr/>
        </p:nvSpPr>
        <p:spPr>
          <a:xfrm>
            <a:off x="402271" y="4320280"/>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8" name="Прямоугольник 7"/>
          <p:cNvSpPr/>
          <p:nvPr/>
        </p:nvSpPr>
        <p:spPr>
          <a:xfrm>
            <a:off x="6873619" y="787884"/>
            <a:ext cx="2233068" cy="5909310"/>
          </a:xfrm>
          <a:prstGeom prst="rect">
            <a:avLst/>
          </a:prstGeom>
          <a:solidFill>
            <a:schemeClr val="bg1"/>
          </a:solidFill>
          <a:ln w="25400">
            <a:solidFill>
              <a:schemeClr val="tx1"/>
            </a:solidFill>
          </a:ln>
        </p:spPr>
        <p:txBody>
          <a:bodyPr wrap="square">
            <a:spAutoFit/>
          </a:bodyPr>
          <a:lstStyle/>
          <a:p>
            <a:pPr marL="285750" indent="-285750">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Seasonal patterns of daily ice extent allow to analyze </a:t>
            </a:r>
            <a:r>
              <a:rPr lang="en-US" sz="1800" dirty="0" err="1">
                <a:latin typeface="Calibri" panose="020F0502020204030204" pitchFamily="34" charset="0"/>
                <a:cs typeface="Calibri" panose="020F0502020204030204" pitchFamily="34" charset="0"/>
              </a:rPr>
              <a:t>interseasonal</a:t>
            </a:r>
            <a:r>
              <a:rPr lang="en-US" sz="1800" dirty="0">
                <a:latin typeface="Calibri" panose="020F0502020204030204" pitchFamily="34" charset="0"/>
                <a:cs typeface="Calibri" panose="020F0502020204030204" pitchFamily="34" charset="0"/>
              </a:rPr>
              <a:t> variability of ice extent</a:t>
            </a:r>
          </a:p>
          <a:p>
            <a:pPr marL="285750" indent="-285750">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Both winter maximums and summer minimums continue to  diminish</a:t>
            </a:r>
          </a:p>
          <a:p>
            <a:pPr marL="285750" indent="-285750">
              <a:buSzPct val="121000"/>
              <a:buFont typeface="Wingdings" panose="05000000000000000000" pitchFamily="2" charset="2"/>
              <a:buChar char="v"/>
            </a:pPr>
            <a:r>
              <a:rPr lang="en-US" sz="1800" dirty="0">
                <a:latin typeface="Calibri" panose="020F0502020204030204" pitchFamily="34" charset="0"/>
                <a:cs typeface="Calibri" panose="020F0502020204030204" pitchFamily="34" charset="0"/>
              </a:rPr>
              <a:t>However significant interannual variability of ice extent occurs, which is a hint to a more mobile ice and variable ice conditions</a:t>
            </a:r>
          </a:p>
        </p:txBody>
      </p:sp>
      <p:sp>
        <p:nvSpPr>
          <p:cNvPr id="9" name="Овал 8"/>
          <p:cNvSpPr/>
          <p:nvPr/>
        </p:nvSpPr>
        <p:spPr>
          <a:xfrm>
            <a:off x="278704" y="2024844"/>
            <a:ext cx="5616624" cy="93610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5435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0D8B20-9396-4EE4-8150-42186A2C41BB}"/>
              </a:ext>
            </a:extLst>
          </p:cNvPr>
          <p:cNvPicPr>
            <a:picLocks noChangeAspect="1"/>
          </p:cNvPicPr>
          <p:nvPr/>
        </p:nvPicPr>
        <p:blipFill>
          <a:blip r:embed="rId2"/>
          <a:stretch>
            <a:fillRect/>
          </a:stretch>
        </p:blipFill>
        <p:spPr>
          <a:xfrm>
            <a:off x="5857670" y="3481611"/>
            <a:ext cx="2952908" cy="3024841"/>
          </a:xfrm>
          <a:prstGeom prst="rect">
            <a:avLst/>
          </a:prstGeom>
        </p:spPr>
      </p:pic>
      <p:pic>
        <p:nvPicPr>
          <p:cNvPr id="28" name="Picture 27">
            <a:extLst>
              <a:ext uri="{FF2B5EF4-FFF2-40B4-BE49-F238E27FC236}">
                <a16:creationId xmlns:a16="http://schemas.microsoft.com/office/drawing/2014/main" id="{32843BE2-B5CB-4D2C-9308-69248E1AFF74}"/>
              </a:ext>
            </a:extLst>
          </p:cNvPr>
          <p:cNvPicPr>
            <a:picLocks noChangeAspect="1"/>
          </p:cNvPicPr>
          <p:nvPr/>
        </p:nvPicPr>
        <p:blipFill>
          <a:blip r:embed="rId3"/>
          <a:stretch>
            <a:fillRect/>
          </a:stretch>
        </p:blipFill>
        <p:spPr>
          <a:xfrm>
            <a:off x="5857670" y="390367"/>
            <a:ext cx="2952908" cy="3024841"/>
          </a:xfrm>
          <a:prstGeom prst="rect">
            <a:avLst/>
          </a:prstGeom>
        </p:spPr>
      </p:pic>
      <p:pic>
        <p:nvPicPr>
          <p:cNvPr id="23" name="Picture 22">
            <a:extLst>
              <a:ext uri="{FF2B5EF4-FFF2-40B4-BE49-F238E27FC236}">
                <a16:creationId xmlns:a16="http://schemas.microsoft.com/office/drawing/2014/main" id="{24964D34-AE32-4CFD-9401-5CA3645C6F9B}"/>
              </a:ext>
            </a:extLst>
          </p:cNvPr>
          <p:cNvPicPr>
            <a:picLocks noChangeAspect="1"/>
          </p:cNvPicPr>
          <p:nvPr/>
        </p:nvPicPr>
        <p:blipFill>
          <a:blip r:embed="rId4"/>
          <a:stretch>
            <a:fillRect/>
          </a:stretch>
        </p:blipFill>
        <p:spPr>
          <a:xfrm>
            <a:off x="2918136" y="3467120"/>
            <a:ext cx="2952908" cy="3024841"/>
          </a:xfrm>
          <a:prstGeom prst="rect">
            <a:avLst/>
          </a:prstGeom>
        </p:spPr>
      </p:pic>
      <p:pic>
        <p:nvPicPr>
          <p:cNvPr id="9" name="Picture 8">
            <a:extLst>
              <a:ext uri="{FF2B5EF4-FFF2-40B4-BE49-F238E27FC236}">
                <a16:creationId xmlns:a16="http://schemas.microsoft.com/office/drawing/2014/main" id="{BBB091B7-C278-4B81-A94F-7B19D3226961}"/>
              </a:ext>
            </a:extLst>
          </p:cNvPr>
          <p:cNvPicPr>
            <a:picLocks noChangeAspect="1"/>
          </p:cNvPicPr>
          <p:nvPr/>
        </p:nvPicPr>
        <p:blipFill>
          <a:blip r:embed="rId5"/>
          <a:stretch>
            <a:fillRect/>
          </a:stretch>
        </p:blipFill>
        <p:spPr>
          <a:xfrm>
            <a:off x="2946767" y="408119"/>
            <a:ext cx="2952908" cy="3024841"/>
          </a:xfrm>
          <a:prstGeom prst="rect">
            <a:avLst/>
          </a:prstGeom>
        </p:spPr>
      </p:pic>
      <p:pic>
        <p:nvPicPr>
          <p:cNvPr id="7" name="Picture 6">
            <a:extLst>
              <a:ext uri="{FF2B5EF4-FFF2-40B4-BE49-F238E27FC236}">
                <a16:creationId xmlns:a16="http://schemas.microsoft.com/office/drawing/2014/main" id="{DF5A3042-FF5A-4D83-8262-4599B62EF168}"/>
              </a:ext>
            </a:extLst>
          </p:cNvPr>
          <p:cNvPicPr>
            <a:picLocks noChangeAspect="1"/>
          </p:cNvPicPr>
          <p:nvPr/>
        </p:nvPicPr>
        <p:blipFill>
          <a:blip r:embed="rId6"/>
          <a:stretch>
            <a:fillRect/>
          </a:stretch>
        </p:blipFill>
        <p:spPr>
          <a:xfrm>
            <a:off x="107504" y="3481611"/>
            <a:ext cx="2952908" cy="3024841"/>
          </a:xfrm>
          <a:prstGeom prst="rect">
            <a:avLst/>
          </a:prstGeom>
        </p:spPr>
      </p:pic>
      <p:pic>
        <p:nvPicPr>
          <p:cNvPr id="4" name="Picture 3">
            <a:extLst>
              <a:ext uri="{FF2B5EF4-FFF2-40B4-BE49-F238E27FC236}">
                <a16:creationId xmlns:a16="http://schemas.microsoft.com/office/drawing/2014/main" id="{A0614577-1CB4-4DBC-968D-FCFECF067102}"/>
              </a:ext>
            </a:extLst>
          </p:cNvPr>
          <p:cNvPicPr>
            <a:picLocks noChangeAspect="1"/>
          </p:cNvPicPr>
          <p:nvPr/>
        </p:nvPicPr>
        <p:blipFill>
          <a:blip r:embed="rId7"/>
          <a:stretch>
            <a:fillRect/>
          </a:stretch>
        </p:blipFill>
        <p:spPr>
          <a:xfrm>
            <a:off x="84782" y="423154"/>
            <a:ext cx="2965725" cy="3037970"/>
          </a:xfrm>
          <a:prstGeom prst="rect">
            <a:avLst/>
          </a:prstGeom>
        </p:spPr>
      </p:pic>
      <p:sp>
        <p:nvSpPr>
          <p:cNvPr id="2" name="Заголовок 1"/>
          <p:cNvSpPr>
            <a:spLocks noGrp="1"/>
          </p:cNvSpPr>
          <p:nvPr>
            <p:ph type="title"/>
          </p:nvPr>
        </p:nvSpPr>
        <p:spPr>
          <a:xfrm>
            <a:off x="107504" y="54179"/>
            <a:ext cx="9036496" cy="360040"/>
          </a:xfrm>
        </p:spPr>
        <p:txBody>
          <a:bodyPr>
            <a:normAutofit fontScale="90000"/>
          </a:bodyPr>
          <a:lstStyle/>
          <a:p>
            <a:pPr algn="ctr"/>
            <a:r>
              <a:rPr lang="en-US" sz="2000" dirty="0">
                <a:solidFill>
                  <a:schemeClr val="tx1"/>
                </a:solidFill>
                <a:latin typeface="Calibri" panose="020F0502020204030204" pitchFamily="34" charset="0"/>
                <a:cs typeface="Calibri" panose="020F0502020204030204" pitchFamily="34" charset="0"/>
              </a:rPr>
              <a:t>NDJ 2020/2021 Arctic sea ice – concentration and stage of development</a:t>
            </a:r>
            <a:endParaRPr lang="ru-RU" sz="2000" dirty="0">
              <a:solidFill>
                <a:schemeClr val="tx1"/>
              </a:solidFill>
              <a:latin typeface="Calibri" panose="020F0502020204030204" pitchFamily="34" charset="0"/>
              <a:cs typeface="Calibri" panose="020F0502020204030204" pitchFamily="34" charset="0"/>
            </a:endParaRPr>
          </a:p>
        </p:txBody>
      </p:sp>
      <p:sp>
        <p:nvSpPr>
          <p:cNvPr id="26" name="Прямоугольник 25"/>
          <p:cNvSpPr/>
          <p:nvPr/>
        </p:nvSpPr>
        <p:spPr>
          <a:xfrm>
            <a:off x="107504" y="6453336"/>
            <a:ext cx="6449266"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[sea ice analysis - AARI/CIS/NIC; ice edge – AARI/NSIDC, nearest 5days, reference period: 1991-2020]</a:t>
            </a:r>
            <a:endParaRPr lang="ru-RU" sz="1200" dirty="0">
              <a:latin typeface="Calibri" panose="020F0502020204030204" pitchFamily="34" charset="0"/>
              <a:cs typeface="Calibri" panose="020F0502020204030204" pitchFamily="34" charset="0"/>
            </a:endParaRPr>
          </a:p>
        </p:txBody>
      </p:sp>
      <p:sp>
        <p:nvSpPr>
          <p:cNvPr id="13" name="Прямоугольник 12"/>
          <p:cNvSpPr/>
          <p:nvPr/>
        </p:nvSpPr>
        <p:spPr>
          <a:xfrm>
            <a:off x="6692009" y="3267013"/>
            <a:ext cx="1082348"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11-14 Jan</a:t>
            </a:r>
            <a:endParaRPr lang="ru-RU" sz="1800" dirty="0">
              <a:latin typeface="Calibri" panose="020F0502020204030204" pitchFamily="34" charset="0"/>
              <a:cs typeface="Calibri" panose="020F0502020204030204" pitchFamily="34" charset="0"/>
            </a:endParaRPr>
          </a:p>
        </p:txBody>
      </p:sp>
      <p:sp>
        <p:nvSpPr>
          <p:cNvPr id="5" name="Прямоугольник 4"/>
          <p:cNvSpPr/>
          <p:nvPr/>
        </p:nvSpPr>
        <p:spPr>
          <a:xfrm>
            <a:off x="892873" y="3259721"/>
            <a:ext cx="1150251"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16-19 Nov</a:t>
            </a:r>
            <a:endParaRPr lang="ru-RU" sz="1800" dirty="0">
              <a:latin typeface="Calibri" panose="020F0502020204030204" pitchFamily="34" charset="0"/>
              <a:cs typeface="Calibri" panose="020F0502020204030204" pitchFamily="34" charset="0"/>
            </a:endParaRPr>
          </a:p>
        </p:txBody>
      </p:sp>
      <p:sp>
        <p:nvSpPr>
          <p:cNvPr id="17" name="Прямоугольник 16"/>
          <p:cNvSpPr/>
          <p:nvPr/>
        </p:nvSpPr>
        <p:spPr>
          <a:xfrm>
            <a:off x="3742164" y="3275692"/>
            <a:ext cx="1132041"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14-17 Dec</a:t>
            </a:r>
            <a:endParaRPr lang="ru-RU" sz="1800" dirty="0">
              <a:latin typeface="Calibri" panose="020F0502020204030204" pitchFamily="34" charset="0"/>
              <a:cs typeface="Calibri" panose="020F0502020204030204" pitchFamily="34" charset="0"/>
            </a:endParaRPr>
          </a:p>
        </p:txBody>
      </p:sp>
      <p:sp>
        <p:nvSpPr>
          <p:cNvPr id="21" name="Овал 20"/>
          <p:cNvSpPr/>
          <p:nvPr/>
        </p:nvSpPr>
        <p:spPr>
          <a:xfrm>
            <a:off x="7149484" y="213463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1940117" y="189502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rot="3754875">
            <a:off x="7106058" y="4436484"/>
            <a:ext cx="1287793" cy="397370"/>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21">
            <a:extLst>
              <a:ext uri="{FF2B5EF4-FFF2-40B4-BE49-F238E27FC236}">
                <a16:creationId xmlns:a16="http://schemas.microsoft.com/office/drawing/2014/main" id="{E51B1E2B-595D-4929-A5D0-CC443BCB9630}"/>
              </a:ext>
            </a:extLst>
          </p:cNvPr>
          <p:cNvSpPr/>
          <p:nvPr/>
        </p:nvSpPr>
        <p:spPr>
          <a:xfrm rot="19572694">
            <a:off x="1827111" y="3907007"/>
            <a:ext cx="329713" cy="1351063"/>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24">
            <a:extLst>
              <a:ext uri="{FF2B5EF4-FFF2-40B4-BE49-F238E27FC236}">
                <a16:creationId xmlns:a16="http://schemas.microsoft.com/office/drawing/2014/main" id="{FA9573A6-8D01-49FE-88AE-1C9F56A6A35B}"/>
              </a:ext>
            </a:extLst>
          </p:cNvPr>
          <p:cNvSpPr/>
          <p:nvPr/>
        </p:nvSpPr>
        <p:spPr>
          <a:xfrm>
            <a:off x="6872381" y="108409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21">
            <a:extLst>
              <a:ext uri="{FF2B5EF4-FFF2-40B4-BE49-F238E27FC236}">
                <a16:creationId xmlns:a16="http://schemas.microsoft.com/office/drawing/2014/main" id="{40762617-7602-479A-AE43-C92517957B12}"/>
              </a:ext>
            </a:extLst>
          </p:cNvPr>
          <p:cNvSpPr/>
          <p:nvPr/>
        </p:nvSpPr>
        <p:spPr>
          <a:xfrm>
            <a:off x="7749954" y="5229691"/>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21">
            <a:extLst>
              <a:ext uri="{FF2B5EF4-FFF2-40B4-BE49-F238E27FC236}">
                <a16:creationId xmlns:a16="http://schemas.microsoft.com/office/drawing/2014/main" id="{E7EB134C-BE1C-412C-A0A8-88A06678DF7E}"/>
              </a:ext>
            </a:extLst>
          </p:cNvPr>
          <p:cNvSpPr/>
          <p:nvPr/>
        </p:nvSpPr>
        <p:spPr>
          <a:xfrm>
            <a:off x="1130712" y="422735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20">
            <a:extLst>
              <a:ext uri="{FF2B5EF4-FFF2-40B4-BE49-F238E27FC236}">
                <a16:creationId xmlns:a16="http://schemas.microsoft.com/office/drawing/2014/main" id="{16EC26C4-AE66-49F1-9ED8-6ED28960EC54}"/>
              </a:ext>
            </a:extLst>
          </p:cNvPr>
          <p:cNvSpPr/>
          <p:nvPr/>
        </p:nvSpPr>
        <p:spPr>
          <a:xfrm>
            <a:off x="4244219" y="9146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20">
            <a:extLst>
              <a:ext uri="{FF2B5EF4-FFF2-40B4-BE49-F238E27FC236}">
                <a16:creationId xmlns:a16="http://schemas.microsoft.com/office/drawing/2014/main" id="{2C5A3B72-A519-4062-8142-B0A0FF5CF7EA}"/>
              </a:ext>
            </a:extLst>
          </p:cNvPr>
          <p:cNvSpPr/>
          <p:nvPr/>
        </p:nvSpPr>
        <p:spPr>
          <a:xfrm>
            <a:off x="4830867" y="197975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20">
            <a:extLst>
              <a:ext uri="{FF2B5EF4-FFF2-40B4-BE49-F238E27FC236}">
                <a16:creationId xmlns:a16="http://schemas.microsoft.com/office/drawing/2014/main" id="{26E9449E-1565-4962-B8C6-6CED2C933697}"/>
              </a:ext>
            </a:extLst>
          </p:cNvPr>
          <p:cNvSpPr/>
          <p:nvPr/>
        </p:nvSpPr>
        <p:spPr>
          <a:xfrm rot="19222325">
            <a:off x="7636864" y="913177"/>
            <a:ext cx="461743" cy="129456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20">
            <a:extLst>
              <a:ext uri="{FF2B5EF4-FFF2-40B4-BE49-F238E27FC236}">
                <a16:creationId xmlns:a16="http://schemas.microsoft.com/office/drawing/2014/main" id="{D60E7A81-5C90-452F-96E2-1C76ECCD2F41}"/>
              </a:ext>
            </a:extLst>
          </p:cNvPr>
          <p:cNvSpPr/>
          <p:nvPr/>
        </p:nvSpPr>
        <p:spPr>
          <a:xfrm>
            <a:off x="1348133" y="89348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20">
            <a:extLst>
              <a:ext uri="{FF2B5EF4-FFF2-40B4-BE49-F238E27FC236}">
                <a16:creationId xmlns:a16="http://schemas.microsoft.com/office/drawing/2014/main" id="{EA1219E1-1398-4291-9A4A-C92E81AD132B}"/>
              </a:ext>
            </a:extLst>
          </p:cNvPr>
          <p:cNvSpPr/>
          <p:nvPr/>
        </p:nvSpPr>
        <p:spPr>
          <a:xfrm>
            <a:off x="3280421" y="178018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21">
            <a:extLst>
              <a:ext uri="{FF2B5EF4-FFF2-40B4-BE49-F238E27FC236}">
                <a16:creationId xmlns:a16="http://schemas.microsoft.com/office/drawing/2014/main" id="{19DC85FF-9C80-435E-9320-6614BD0C544B}"/>
              </a:ext>
            </a:extLst>
          </p:cNvPr>
          <p:cNvSpPr/>
          <p:nvPr/>
        </p:nvSpPr>
        <p:spPr>
          <a:xfrm rot="20468664">
            <a:off x="4826959" y="4397466"/>
            <a:ext cx="413187" cy="1018637"/>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21">
            <a:extLst>
              <a:ext uri="{FF2B5EF4-FFF2-40B4-BE49-F238E27FC236}">
                <a16:creationId xmlns:a16="http://schemas.microsoft.com/office/drawing/2014/main" id="{CA5E7E04-E943-4FD1-BC45-F818D6AE9BF9}"/>
              </a:ext>
            </a:extLst>
          </p:cNvPr>
          <p:cNvSpPr/>
          <p:nvPr/>
        </p:nvSpPr>
        <p:spPr>
          <a:xfrm>
            <a:off x="8133077" y="3803634"/>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6704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FEC3B5-0112-4813-94C5-33641CC104EE}"/>
              </a:ext>
            </a:extLst>
          </p:cNvPr>
          <p:cNvPicPr>
            <a:picLocks noChangeAspect="1"/>
          </p:cNvPicPr>
          <p:nvPr/>
        </p:nvPicPr>
        <p:blipFill>
          <a:blip r:embed="rId2"/>
          <a:stretch>
            <a:fillRect/>
          </a:stretch>
        </p:blipFill>
        <p:spPr>
          <a:xfrm>
            <a:off x="5808307" y="3475020"/>
            <a:ext cx="2952908" cy="3024841"/>
          </a:xfrm>
          <a:prstGeom prst="rect">
            <a:avLst/>
          </a:prstGeom>
        </p:spPr>
      </p:pic>
      <p:pic>
        <p:nvPicPr>
          <p:cNvPr id="4" name="Picture 3">
            <a:extLst>
              <a:ext uri="{FF2B5EF4-FFF2-40B4-BE49-F238E27FC236}">
                <a16:creationId xmlns:a16="http://schemas.microsoft.com/office/drawing/2014/main" id="{9C1EA884-5BAC-4C14-B7AC-5878DA744069}"/>
              </a:ext>
            </a:extLst>
          </p:cNvPr>
          <p:cNvPicPr>
            <a:picLocks noChangeAspect="1"/>
          </p:cNvPicPr>
          <p:nvPr/>
        </p:nvPicPr>
        <p:blipFill>
          <a:blip r:embed="rId3"/>
          <a:stretch>
            <a:fillRect/>
          </a:stretch>
        </p:blipFill>
        <p:spPr>
          <a:xfrm>
            <a:off x="5812075" y="450179"/>
            <a:ext cx="2952908" cy="3024841"/>
          </a:xfrm>
          <a:prstGeom prst="rect">
            <a:avLst/>
          </a:prstGeom>
        </p:spPr>
      </p:pic>
      <p:pic>
        <p:nvPicPr>
          <p:cNvPr id="15" name="Picture 14">
            <a:extLst>
              <a:ext uri="{FF2B5EF4-FFF2-40B4-BE49-F238E27FC236}">
                <a16:creationId xmlns:a16="http://schemas.microsoft.com/office/drawing/2014/main" id="{FD655F1D-8BE7-477A-9706-60F61E99BF2A}"/>
              </a:ext>
            </a:extLst>
          </p:cNvPr>
          <p:cNvPicPr>
            <a:picLocks noChangeAspect="1"/>
          </p:cNvPicPr>
          <p:nvPr/>
        </p:nvPicPr>
        <p:blipFill>
          <a:blip r:embed="rId4"/>
          <a:stretch>
            <a:fillRect/>
          </a:stretch>
        </p:blipFill>
        <p:spPr>
          <a:xfrm>
            <a:off x="2920492" y="3481611"/>
            <a:ext cx="2952908" cy="3024841"/>
          </a:xfrm>
          <a:prstGeom prst="rect">
            <a:avLst/>
          </a:prstGeom>
        </p:spPr>
      </p:pic>
      <p:pic>
        <p:nvPicPr>
          <p:cNvPr id="12" name="Picture 11">
            <a:extLst>
              <a:ext uri="{FF2B5EF4-FFF2-40B4-BE49-F238E27FC236}">
                <a16:creationId xmlns:a16="http://schemas.microsoft.com/office/drawing/2014/main" id="{546EAC68-F951-440F-A306-B2022411576E}"/>
              </a:ext>
            </a:extLst>
          </p:cNvPr>
          <p:cNvPicPr>
            <a:picLocks noChangeAspect="1"/>
          </p:cNvPicPr>
          <p:nvPr/>
        </p:nvPicPr>
        <p:blipFill>
          <a:blip r:embed="rId5"/>
          <a:stretch>
            <a:fillRect/>
          </a:stretch>
        </p:blipFill>
        <p:spPr>
          <a:xfrm>
            <a:off x="2925544" y="421892"/>
            <a:ext cx="2952908" cy="3024841"/>
          </a:xfrm>
          <a:prstGeom prst="rect">
            <a:avLst/>
          </a:prstGeom>
        </p:spPr>
      </p:pic>
      <p:pic>
        <p:nvPicPr>
          <p:cNvPr id="10" name="Picture 9">
            <a:extLst>
              <a:ext uri="{FF2B5EF4-FFF2-40B4-BE49-F238E27FC236}">
                <a16:creationId xmlns:a16="http://schemas.microsoft.com/office/drawing/2014/main" id="{DF53ADCD-7083-4E1C-84B4-83A8248A8C4F}"/>
              </a:ext>
            </a:extLst>
          </p:cNvPr>
          <p:cNvPicPr>
            <a:picLocks noChangeAspect="1"/>
          </p:cNvPicPr>
          <p:nvPr/>
        </p:nvPicPr>
        <p:blipFill>
          <a:blip r:embed="rId6"/>
          <a:stretch>
            <a:fillRect/>
          </a:stretch>
        </p:blipFill>
        <p:spPr>
          <a:xfrm>
            <a:off x="73332" y="3458252"/>
            <a:ext cx="2952908" cy="3024841"/>
          </a:xfrm>
          <a:prstGeom prst="rect">
            <a:avLst/>
          </a:prstGeom>
        </p:spPr>
      </p:pic>
      <p:pic>
        <p:nvPicPr>
          <p:cNvPr id="6" name="Picture 5">
            <a:extLst>
              <a:ext uri="{FF2B5EF4-FFF2-40B4-BE49-F238E27FC236}">
                <a16:creationId xmlns:a16="http://schemas.microsoft.com/office/drawing/2014/main" id="{FAB0C39C-FCD1-4DFA-8DC9-8A0CFBF8589B}"/>
              </a:ext>
            </a:extLst>
          </p:cNvPr>
          <p:cNvPicPr>
            <a:picLocks noChangeAspect="1"/>
          </p:cNvPicPr>
          <p:nvPr/>
        </p:nvPicPr>
        <p:blipFill>
          <a:blip r:embed="rId7"/>
          <a:stretch>
            <a:fillRect/>
          </a:stretch>
        </p:blipFill>
        <p:spPr>
          <a:xfrm>
            <a:off x="82328" y="428249"/>
            <a:ext cx="2952908" cy="3024841"/>
          </a:xfrm>
          <a:prstGeom prst="rect">
            <a:avLst/>
          </a:prstGeom>
        </p:spPr>
      </p:pic>
      <p:sp>
        <p:nvSpPr>
          <p:cNvPr id="2" name="Заголовок 1"/>
          <p:cNvSpPr>
            <a:spLocks noGrp="1"/>
          </p:cNvSpPr>
          <p:nvPr>
            <p:ph type="title"/>
          </p:nvPr>
        </p:nvSpPr>
        <p:spPr>
          <a:xfrm>
            <a:off x="107504" y="54179"/>
            <a:ext cx="9036496" cy="360040"/>
          </a:xfrm>
        </p:spPr>
        <p:txBody>
          <a:bodyPr>
            <a:normAutofit fontScale="90000"/>
          </a:bodyPr>
          <a:lstStyle/>
          <a:p>
            <a:pPr algn="ctr"/>
            <a:r>
              <a:rPr lang="en-US" sz="2000" dirty="0">
                <a:solidFill>
                  <a:schemeClr val="tx1"/>
                </a:solidFill>
                <a:latin typeface="Calibri" panose="020F0502020204030204" pitchFamily="34" charset="0"/>
                <a:cs typeface="Calibri" panose="020F0502020204030204" pitchFamily="34" charset="0"/>
              </a:rPr>
              <a:t>FMA 2021 Arctic sea ice – concentration and stage of development</a:t>
            </a:r>
            <a:endParaRPr lang="ru-RU" sz="2000" dirty="0">
              <a:solidFill>
                <a:schemeClr val="tx1"/>
              </a:solidFill>
              <a:latin typeface="Calibri" panose="020F0502020204030204" pitchFamily="34" charset="0"/>
              <a:cs typeface="Calibri" panose="020F0502020204030204" pitchFamily="34" charset="0"/>
            </a:endParaRPr>
          </a:p>
        </p:txBody>
      </p:sp>
      <p:sp>
        <p:nvSpPr>
          <p:cNvPr id="13" name="Прямоугольник 12"/>
          <p:cNvSpPr/>
          <p:nvPr/>
        </p:nvSpPr>
        <p:spPr>
          <a:xfrm>
            <a:off x="6692009" y="3267013"/>
            <a:ext cx="1111202"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12-16 Apr</a:t>
            </a:r>
            <a:endParaRPr lang="ru-RU" sz="1800" dirty="0">
              <a:latin typeface="Calibri" panose="020F0502020204030204" pitchFamily="34" charset="0"/>
              <a:cs typeface="Calibri" panose="020F0502020204030204" pitchFamily="34" charset="0"/>
            </a:endParaRPr>
          </a:p>
        </p:txBody>
      </p:sp>
      <p:sp>
        <p:nvSpPr>
          <p:cNvPr id="5" name="Прямоугольник 4"/>
          <p:cNvSpPr/>
          <p:nvPr/>
        </p:nvSpPr>
        <p:spPr>
          <a:xfrm>
            <a:off x="892873" y="3259721"/>
            <a:ext cx="1115818"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15-19 Feb</a:t>
            </a:r>
            <a:endParaRPr lang="ru-RU" sz="1800" dirty="0">
              <a:latin typeface="Calibri" panose="020F0502020204030204" pitchFamily="34" charset="0"/>
              <a:cs typeface="Calibri" panose="020F0502020204030204" pitchFamily="34" charset="0"/>
            </a:endParaRPr>
          </a:p>
        </p:txBody>
      </p:sp>
      <p:sp>
        <p:nvSpPr>
          <p:cNvPr id="17" name="Прямоугольник 16"/>
          <p:cNvSpPr/>
          <p:nvPr/>
        </p:nvSpPr>
        <p:spPr>
          <a:xfrm>
            <a:off x="3742164" y="3275692"/>
            <a:ext cx="1164101"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15-18 Mar</a:t>
            </a:r>
            <a:endParaRPr lang="ru-RU" sz="1800" dirty="0">
              <a:latin typeface="Calibri" panose="020F0502020204030204" pitchFamily="34" charset="0"/>
              <a:cs typeface="Calibri" panose="020F0502020204030204" pitchFamily="34" charset="0"/>
            </a:endParaRPr>
          </a:p>
        </p:txBody>
      </p:sp>
      <p:sp>
        <p:nvSpPr>
          <p:cNvPr id="21" name="Овал 20"/>
          <p:cNvSpPr/>
          <p:nvPr/>
        </p:nvSpPr>
        <p:spPr>
          <a:xfrm>
            <a:off x="7149484" y="213463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2273790" y="593145"/>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rot="3754875">
            <a:off x="7106058" y="4436484"/>
            <a:ext cx="1287793" cy="397370"/>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21">
            <a:extLst>
              <a:ext uri="{FF2B5EF4-FFF2-40B4-BE49-F238E27FC236}">
                <a16:creationId xmlns:a16="http://schemas.microsoft.com/office/drawing/2014/main" id="{E51B1E2B-595D-4929-A5D0-CC443BCB9630}"/>
              </a:ext>
            </a:extLst>
          </p:cNvPr>
          <p:cNvSpPr/>
          <p:nvPr/>
        </p:nvSpPr>
        <p:spPr>
          <a:xfrm rot="19572694">
            <a:off x="1827111" y="4002099"/>
            <a:ext cx="329713" cy="1351063"/>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24">
            <a:extLst>
              <a:ext uri="{FF2B5EF4-FFF2-40B4-BE49-F238E27FC236}">
                <a16:creationId xmlns:a16="http://schemas.microsoft.com/office/drawing/2014/main" id="{FA9573A6-8D01-49FE-88AE-1C9F56A6A35B}"/>
              </a:ext>
            </a:extLst>
          </p:cNvPr>
          <p:cNvSpPr/>
          <p:nvPr/>
        </p:nvSpPr>
        <p:spPr>
          <a:xfrm>
            <a:off x="6872381" y="108409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21">
            <a:extLst>
              <a:ext uri="{FF2B5EF4-FFF2-40B4-BE49-F238E27FC236}">
                <a16:creationId xmlns:a16="http://schemas.microsoft.com/office/drawing/2014/main" id="{E7EB134C-BE1C-412C-A0A8-88A06678DF7E}"/>
              </a:ext>
            </a:extLst>
          </p:cNvPr>
          <p:cNvSpPr/>
          <p:nvPr/>
        </p:nvSpPr>
        <p:spPr>
          <a:xfrm>
            <a:off x="1284931" y="377248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20">
            <a:extLst>
              <a:ext uri="{FF2B5EF4-FFF2-40B4-BE49-F238E27FC236}">
                <a16:creationId xmlns:a16="http://schemas.microsoft.com/office/drawing/2014/main" id="{16EC26C4-AE66-49F1-9ED8-6ED28960EC54}"/>
              </a:ext>
            </a:extLst>
          </p:cNvPr>
          <p:cNvSpPr/>
          <p:nvPr/>
        </p:nvSpPr>
        <p:spPr>
          <a:xfrm>
            <a:off x="4244219" y="9146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20">
            <a:extLst>
              <a:ext uri="{FF2B5EF4-FFF2-40B4-BE49-F238E27FC236}">
                <a16:creationId xmlns:a16="http://schemas.microsoft.com/office/drawing/2014/main" id="{2C5A3B72-A519-4062-8142-B0A0FF5CF7EA}"/>
              </a:ext>
            </a:extLst>
          </p:cNvPr>
          <p:cNvSpPr/>
          <p:nvPr/>
        </p:nvSpPr>
        <p:spPr>
          <a:xfrm>
            <a:off x="4830867" y="197975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20">
            <a:extLst>
              <a:ext uri="{FF2B5EF4-FFF2-40B4-BE49-F238E27FC236}">
                <a16:creationId xmlns:a16="http://schemas.microsoft.com/office/drawing/2014/main" id="{26E9449E-1565-4962-B8C6-6CED2C933697}"/>
              </a:ext>
            </a:extLst>
          </p:cNvPr>
          <p:cNvSpPr/>
          <p:nvPr/>
        </p:nvSpPr>
        <p:spPr>
          <a:xfrm rot="19222325">
            <a:off x="7636864" y="913177"/>
            <a:ext cx="461743" cy="1294564"/>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20">
            <a:extLst>
              <a:ext uri="{FF2B5EF4-FFF2-40B4-BE49-F238E27FC236}">
                <a16:creationId xmlns:a16="http://schemas.microsoft.com/office/drawing/2014/main" id="{D60E7A81-5C90-452F-96E2-1C76ECCD2F41}"/>
              </a:ext>
            </a:extLst>
          </p:cNvPr>
          <p:cNvSpPr/>
          <p:nvPr/>
        </p:nvSpPr>
        <p:spPr>
          <a:xfrm>
            <a:off x="1325694" y="712149"/>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20">
            <a:extLst>
              <a:ext uri="{FF2B5EF4-FFF2-40B4-BE49-F238E27FC236}">
                <a16:creationId xmlns:a16="http://schemas.microsoft.com/office/drawing/2014/main" id="{EA1219E1-1398-4291-9A4A-C92E81AD132B}"/>
              </a:ext>
            </a:extLst>
          </p:cNvPr>
          <p:cNvSpPr/>
          <p:nvPr/>
        </p:nvSpPr>
        <p:spPr>
          <a:xfrm>
            <a:off x="3280421" y="1780183"/>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21">
            <a:extLst>
              <a:ext uri="{FF2B5EF4-FFF2-40B4-BE49-F238E27FC236}">
                <a16:creationId xmlns:a16="http://schemas.microsoft.com/office/drawing/2014/main" id="{CA5E7E04-E943-4FD1-BC45-F818D6AE9BF9}"/>
              </a:ext>
            </a:extLst>
          </p:cNvPr>
          <p:cNvSpPr/>
          <p:nvPr/>
        </p:nvSpPr>
        <p:spPr>
          <a:xfrm>
            <a:off x="8065932" y="3837174"/>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21">
            <a:extLst>
              <a:ext uri="{FF2B5EF4-FFF2-40B4-BE49-F238E27FC236}">
                <a16:creationId xmlns:a16="http://schemas.microsoft.com/office/drawing/2014/main" id="{B50F43BE-F09B-4D64-A1D4-1FFE4CB36B92}"/>
              </a:ext>
            </a:extLst>
          </p:cNvPr>
          <p:cNvSpPr/>
          <p:nvPr/>
        </p:nvSpPr>
        <p:spPr>
          <a:xfrm>
            <a:off x="577483" y="5283672"/>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20">
            <a:extLst>
              <a:ext uri="{FF2B5EF4-FFF2-40B4-BE49-F238E27FC236}">
                <a16:creationId xmlns:a16="http://schemas.microsoft.com/office/drawing/2014/main" id="{D199E93B-E82A-4294-9EF1-C436B4CBE63B}"/>
              </a:ext>
            </a:extLst>
          </p:cNvPr>
          <p:cNvSpPr/>
          <p:nvPr/>
        </p:nvSpPr>
        <p:spPr>
          <a:xfrm>
            <a:off x="5054956" y="5757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20">
            <a:extLst>
              <a:ext uri="{FF2B5EF4-FFF2-40B4-BE49-F238E27FC236}">
                <a16:creationId xmlns:a16="http://schemas.microsoft.com/office/drawing/2014/main" id="{7BEB6349-F068-4EE2-BD97-D3920E6455BD}"/>
              </a:ext>
            </a:extLst>
          </p:cNvPr>
          <p:cNvSpPr/>
          <p:nvPr/>
        </p:nvSpPr>
        <p:spPr>
          <a:xfrm>
            <a:off x="1812047" y="1979758"/>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21">
            <a:extLst>
              <a:ext uri="{FF2B5EF4-FFF2-40B4-BE49-F238E27FC236}">
                <a16:creationId xmlns:a16="http://schemas.microsoft.com/office/drawing/2014/main" id="{AB2AE09E-AD2C-4A6C-850F-C596CF546F01}"/>
              </a:ext>
            </a:extLst>
          </p:cNvPr>
          <p:cNvSpPr/>
          <p:nvPr/>
        </p:nvSpPr>
        <p:spPr>
          <a:xfrm rot="19572694">
            <a:off x="4618551" y="3955028"/>
            <a:ext cx="329713" cy="1351063"/>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21">
            <a:extLst>
              <a:ext uri="{FF2B5EF4-FFF2-40B4-BE49-F238E27FC236}">
                <a16:creationId xmlns:a16="http://schemas.microsoft.com/office/drawing/2014/main" id="{77C4841E-C0CC-4AB5-A39A-CD24E497F089}"/>
              </a:ext>
            </a:extLst>
          </p:cNvPr>
          <p:cNvSpPr/>
          <p:nvPr/>
        </p:nvSpPr>
        <p:spPr>
          <a:xfrm>
            <a:off x="5061738" y="3720084"/>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21">
            <a:extLst>
              <a:ext uri="{FF2B5EF4-FFF2-40B4-BE49-F238E27FC236}">
                <a16:creationId xmlns:a16="http://schemas.microsoft.com/office/drawing/2014/main" id="{2C7BBC6B-F43C-4884-B9F7-BF45C4E6B689}"/>
              </a:ext>
            </a:extLst>
          </p:cNvPr>
          <p:cNvSpPr/>
          <p:nvPr/>
        </p:nvSpPr>
        <p:spPr>
          <a:xfrm>
            <a:off x="1979399" y="5890269"/>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21">
            <a:extLst>
              <a:ext uri="{FF2B5EF4-FFF2-40B4-BE49-F238E27FC236}">
                <a16:creationId xmlns:a16="http://schemas.microsoft.com/office/drawing/2014/main" id="{CBCB01FB-D04E-4D59-9352-36EFBDB2265B}"/>
              </a:ext>
            </a:extLst>
          </p:cNvPr>
          <p:cNvSpPr/>
          <p:nvPr/>
        </p:nvSpPr>
        <p:spPr>
          <a:xfrm>
            <a:off x="4825868" y="5925696"/>
            <a:ext cx="315978" cy="269875"/>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25">
            <a:extLst>
              <a:ext uri="{FF2B5EF4-FFF2-40B4-BE49-F238E27FC236}">
                <a16:creationId xmlns:a16="http://schemas.microsoft.com/office/drawing/2014/main" id="{C90E8D0E-08C4-4A97-B7CC-B168799EE041}"/>
              </a:ext>
            </a:extLst>
          </p:cNvPr>
          <p:cNvSpPr/>
          <p:nvPr/>
        </p:nvSpPr>
        <p:spPr>
          <a:xfrm>
            <a:off x="107504" y="6453336"/>
            <a:ext cx="6449266" cy="276999"/>
          </a:xfrm>
          <a:prstGeom prst="rect">
            <a:avLst/>
          </a:prstGeom>
          <a:solidFill>
            <a:schemeClr val="bg1"/>
          </a:solidFill>
        </p:spPr>
        <p:txBody>
          <a:bodyPr wrap="none">
            <a:spAutoFit/>
          </a:bodyPr>
          <a:lstStyle/>
          <a:p>
            <a:r>
              <a:rPr lang="en-US" sz="1200" dirty="0">
                <a:latin typeface="Calibri" panose="020F0502020204030204" pitchFamily="34" charset="0"/>
                <a:cs typeface="Calibri" panose="020F0502020204030204" pitchFamily="34" charset="0"/>
              </a:rPr>
              <a:t>[sea ice analysis - AARI/CIS/NIC; ice edge – AARI/NSIDC, nearest 5days, reference period: 1991-2020]</a:t>
            </a:r>
            <a:endParaRPr lang="ru-RU"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744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721A78-4C3C-4CBF-9E3E-079048BA1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713" y="442431"/>
            <a:ext cx="3714849" cy="3139690"/>
          </a:xfrm>
          <a:prstGeom prst="rect">
            <a:avLst/>
          </a:prstGeom>
        </p:spPr>
      </p:pic>
      <p:pic>
        <p:nvPicPr>
          <p:cNvPr id="11282"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11" y="48697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1"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2275" y="337866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0"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8688" y="339159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337924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8"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701" y="3387214"/>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7675"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6"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51085"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7604" y="1877913"/>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483" y="1863596"/>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35413" y="431873"/>
            <a:ext cx="1478776" cy="155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73499" y="445525"/>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76509" y="487471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9912" y="4869160"/>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Прямая со стрелкой 7"/>
          <p:cNvCxnSpPr>
            <a:cxnSpLocks/>
          </p:cNvCxnSpPr>
          <p:nvPr/>
        </p:nvCxnSpPr>
        <p:spPr>
          <a:xfrm flipV="1">
            <a:off x="6789840" y="1659934"/>
            <a:ext cx="135431" cy="4073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6489116" y="2067258"/>
            <a:ext cx="601447" cy="338554"/>
          </a:xfrm>
          <a:prstGeom prst="rect">
            <a:avLst/>
          </a:prstGeom>
        </p:spPr>
        <p:txBody>
          <a:bodyPr wrap="none">
            <a:spAutoFit/>
          </a:bodyPr>
          <a:lstStyle/>
          <a:p>
            <a:r>
              <a:rPr lang="en-US" sz="1600" dirty="0">
                <a:solidFill>
                  <a:schemeClr val="accent6">
                    <a:lumMod val="75000"/>
                  </a:schemeClr>
                </a:solidFill>
                <a:cs typeface="Arial" panose="020B0604020202020204" pitchFamily="34" charset="0"/>
              </a:rPr>
              <a:t>2021</a:t>
            </a:r>
            <a:endParaRPr lang="ru-RU" sz="1400" dirty="0">
              <a:cs typeface="Arial" panose="020B0604020202020204" pitchFamily="34" charset="0"/>
            </a:endParaRPr>
          </a:p>
        </p:txBody>
      </p:sp>
      <p:sp>
        <p:nvSpPr>
          <p:cNvPr id="34" name="Прямоугольник 33"/>
          <p:cNvSpPr/>
          <p:nvPr/>
        </p:nvSpPr>
        <p:spPr>
          <a:xfrm>
            <a:off x="3372098" y="148478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2019</a:t>
            </a:r>
            <a:endParaRPr lang="ru-RU" sz="1200" dirty="0">
              <a:cs typeface="Arial" panose="020B0604020202020204" pitchFamily="34" charset="0"/>
            </a:endParaRPr>
          </a:p>
        </p:txBody>
      </p:sp>
      <p:sp>
        <p:nvSpPr>
          <p:cNvPr id="35" name="Прямоугольник 34"/>
          <p:cNvSpPr/>
          <p:nvPr/>
        </p:nvSpPr>
        <p:spPr>
          <a:xfrm>
            <a:off x="4666708" y="148478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2018</a:t>
            </a:r>
            <a:endParaRPr lang="ru-RU" sz="1200" dirty="0">
              <a:cs typeface="Arial" panose="020B0604020202020204" pitchFamily="34" charset="0"/>
            </a:endParaRPr>
          </a:p>
        </p:txBody>
      </p:sp>
      <p:sp>
        <p:nvSpPr>
          <p:cNvPr id="37" name="Прямоугольник 36"/>
          <p:cNvSpPr/>
          <p:nvPr/>
        </p:nvSpPr>
        <p:spPr>
          <a:xfrm>
            <a:off x="851511" y="2899879"/>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2016</a:t>
            </a:r>
            <a:endParaRPr lang="ru-RU" sz="1200" dirty="0">
              <a:cs typeface="Arial" panose="020B0604020202020204" pitchFamily="34" charset="0"/>
            </a:endParaRPr>
          </a:p>
        </p:txBody>
      </p:sp>
      <p:sp>
        <p:nvSpPr>
          <p:cNvPr id="38" name="Прямоугольник 37"/>
          <p:cNvSpPr/>
          <p:nvPr/>
        </p:nvSpPr>
        <p:spPr>
          <a:xfrm>
            <a:off x="2030845" y="2923997"/>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2015</a:t>
            </a:r>
            <a:endParaRPr lang="ru-RU" sz="1200" dirty="0">
              <a:cs typeface="Arial" panose="020B0604020202020204" pitchFamily="34" charset="0"/>
            </a:endParaRPr>
          </a:p>
        </p:txBody>
      </p:sp>
      <p:sp>
        <p:nvSpPr>
          <p:cNvPr id="39" name="Прямоугольник 38"/>
          <p:cNvSpPr/>
          <p:nvPr/>
        </p:nvSpPr>
        <p:spPr>
          <a:xfrm>
            <a:off x="3350358" y="295401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2014</a:t>
            </a:r>
            <a:endParaRPr lang="ru-RU" sz="1200" dirty="0">
              <a:cs typeface="Arial" panose="020B0604020202020204" pitchFamily="34" charset="0"/>
            </a:endParaRPr>
          </a:p>
        </p:txBody>
      </p:sp>
      <p:sp>
        <p:nvSpPr>
          <p:cNvPr id="40" name="Прямоугольник 39"/>
          <p:cNvSpPr/>
          <p:nvPr/>
        </p:nvSpPr>
        <p:spPr>
          <a:xfrm>
            <a:off x="4588889" y="2954014"/>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2013</a:t>
            </a:r>
            <a:endParaRPr lang="ru-RU" sz="1200" dirty="0">
              <a:cs typeface="Arial" panose="020B0604020202020204" pitchFamily="34" charset="0"/>
            </a:endParaRPr>
          </a:p>
        </p:txBody>
      </p:sp>
      <p:sp>
        <p:nvSpPr>
          <p:cNvPr id="41" name="Прямоугольник 40"/>
          <p:cNvSpPr/>
          <p:nvPr/>
        </p:nvSpPr>
        <p:spPr>
          <a:xfrm>
            <a:off x="827963" y="4406099"/>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2012</a:t>
            </a:r>
            <a:endParaRPr lang="ru-RU" sz="1200" dirty="0">
              <a:cs typeface="Arial" panose="020B0604020202020204" pitchFamily="34" charset="0"/>
            </a:endParaRPr>
          </a:p>
        </p:txBody>
      </p:sp>
      <p:sp>
        <p:nvSpPr>
          <p:cNvPr id="42" name="Прямоугольник 41"/>
          <p:cNvSpPr/>
          <p:nvPr/>
        </p:nvSpPr>
        <p:spPr>
          <a:xfrm>
            <a:off x="1988672" y="4407290"/>
            <a:ext cx="424022"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2011</a:t>
            </a:r>
            <a:endParaRPr lang="ru-RU" sz="1200" dirty="0">
              <a:cs typeface="Arial" panose="020B0604020202020204" pitchFamily="34" charset="0"/>
            </a:endParaRPr>
          </a:p>
        </p:txBody>
      </p:sp>
      <p:sp>
        <p:nvSpPr>
          <p:cNvPr id="43" name="Прямоугольник 42"/>
          <p:cNvSpPr/>
          <p:nvPr/>
        </p:nvSpPr>
        <p:spPr>
          <a:xfrm>
            <a:off x="3309161" y="4400818"/>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2010</a:t>
            </a:r>
            <a:endParaRPr lang="ru-RU" sz="1200" dirty="0">
              <a:cs typeface="Arial" panose="020B0604020202020204" pitchFamily="34" charset="0"/>
            </a:endParaRPr>
          </a:p>
        </p:txBody>
      </p:sp>
      <p:sp>
        <p:nvSpPr>
          <p:cNvPr id="44" name="Прямоугольник 43"/>
          <p:cNvSpPr/>
          <p:nvPr/>
        </p:nvSpPr>
        <p:spPr>
          <a:xfrm>
            <a:off x="4547692" y="44072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2009</a:t>
            </a:r>
            <a:endParaRPr lang="ru-RU" sz="1200" dirty="0">
              <a:cs typeface="Arial" panose="020B0604020202020204" pitchFamily="34" charset="0"/>
            </a:endParaRPr>
          </a:p>
        </p:txBody>
      </p:sp>
      <p:sp>
        <p:nvSpPr>
          <p:cNvPr id="45" name="Прямоугольник 44"/>
          <p:cNvSpPr/>
          <p:nvPr/>
        </p:nvSpPr>
        <p:spPr>
          <a:xfrm>
            <a:off x="650822" y="5907543"/>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2008</a:t>
            </a:r>
            <a:endParaRPr lang="ru-RU" sz="1200" dirty="0">
              <a:cs typeface="Arial" panose="020B0604020202020204" pitchFamily="34" charset="0"/>
            </a:endParaRPr>
          </a:p>
        </p:txBody>
      </p:sp>
      <p:sp>
        <p:nvSpPr>
          <p:cNvPr id="47" name="Прямоугольник 46"/>
          <p:cNvSpPr/>
          <p:nvPr/>
        </p:nvSpPr>
        <p:spPr>
          <a:xfrm>
            <a:off x="3203848" y="59191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2006</a:t>
            </a:r>
            <a:endParaRPr lang="ru-RU" sz="1200" dirty="0">
              <a:cs typeface="Arial" panose="020B0604020202020204" pitchFamily="34" charset="0"/>
            </a:endParaRPr>
          </a:p>
        </p:txBody>
      </p:sp>
      <p:sp>
        <p:nvSpPr>
          <p:cNvPr id="48" name="Прямоугольник 47"/>
          <p:cNvSpPr/>
          <p:nvPr/>
        </p:nvSpPr>
        <p:spPr>
          <a:xfrm>
            <a:off x="4716016" y="5919190"/>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2004</a:t>
            </a:r>
            <a:endParaRPr lang="ru-RU" sz="1200" dirty="0">
              <a:cs typeface="Arial" panose="020B0604020202020204" pitchFamily="34" charset="0"/>
            </a:endParaRPr>
          </a:p>
        </p:txBody>
      </p:sp>
      <p:sp>
        <p:nvSpPr>
          <p:cNvPr id="7" name="Прямоугольник 6"/>
          <p:cNvSpPr/>
          <p:nvPr/>
        </p:nvSpPr>
        <p:spPr>
          <a:xfrm>
            <a:off x="5436096" y="3735030"/>
            <a:ext cx="3528175" cy="2031325"/>
          </a:xfrm>
          <a:prstGeom prst="rect">
            <a:avLst/>
          </a:prstGeom>
          <a:solidFill>
            <a:schemeClr val="bg1"/>
          </a:solidFill>
          <a:ln w="25400">
            <a:solidFill>
              <a:schemeClr val="tx1"/>
            </a:solidFill>
          </a:ln>
        </p:spPr>
        <p:txBody>
          <a:bodyPr wrap="square">
            <a:spAutoFit/>
          </a:bodyPr>
          <a:lstStyle/>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Models show Arctic ice volume the lowest from Oct 2020 to end of Jan 2021 for 2004-2020 with 2</a:t>
            </a:r>
            <a:r>
              <a:rPr lang="en-US" sz="1800" baseline="30000" dirty="0">
                <a:latin typeface="Calibri" panose="020F0502020204030204" pitchFamily="34" charset="0"/>
                <a:cs typeface="Calibri" panose="020F0502020204030204" pitchFamily="34" charset="0"/>
              </a:rPr>
              <a:t>nd</a:t>
            </a:r>
            <a:r>
              <a:rPr lang="en-US" sz="1800" dirty="0">
                <a:latin typeface="Calibri" panose="020F0502020204030204" pitchFamily="34" charset="0"/>
                <a:cs typeface="Calibri" panose="020F0502020204030204" pitchFamily="34" charset="0"/>
              </a:rPr>
              <a:t> in row in 2019</a:t>
            </a:r>
          </a:p>
          <a:p>
            <a:pPr marL="285750" indent="-285750">
              <a:buClr>
                <a:srgbClr val="FF0000"/>
              </a:buClr>
              <a:buFont typeface="Wingdings" panose="05000000000000000000" pitchFamily="2" charset="2"/>
              <a:buChar char="v"/>
            </a:pPr>
            <a:r>
              <a:rPr lang="en-US" sz="1800" dirty="0">
                <a:latin typeface="Calibri" panose="020F0502020204030204" pitchFamily="34" charset="0"/>
                <a:cs typeface="Calibri" panose="020F0502020204030204" pitchFamily="34" charset="0"/>
              </a:rPr>
              <a:t>Further till mid May 2021 the ice volume is 3</a:t>
            </a:r>
            <a:r>
              <a:rPr lang="en-US" sz="1800" baseline="30000" dirty="0">
                <a:latin typeface="Calibri" panose="020F0502020204030204" pitchFamily="34" charset="0"/>
                <a:cs typeface="Calibri" panose="020F0502020204030204" pitchFamily="34" charset="0"/>
              </a:rPr>
              <a:t>rd</a:t>
            </a:r>
            <a:r>
              <a:rPr lang="en-US" sz="1800" dirty="0">
                <a:latin typeface="Calibri" panose="020F0502020204030204" pitchFamily="34" charset="0"/>
                <a:cs typeface="Calibri" panose="020F0502020204030204" pitchFamily="34" charset="0"/>
              </a:rPr>
              <a:t> in row after 2017 and 2020</a:t>
            </a:r>
            <a:endParaRPr lang="ru-RU" sz="1600" dirty="0">
              <a:latin typeface="Calibri" panose="020F0502020204030204" pitchFamily="34" charset="0"/>
              <a:cs typeface="Calibri" panose="020F0502020204030204" pitchFamily="34" charset="0"/>
            </a:endParaRPr>
          </a:p>
        </p:txBody>
      </p:sp>
      <p:sp>
        <p:nvSpPr>
          <p:cNvPr id="11" name="Прямоугольник 10"/>
          <p:cNvSpPr/>
          <p:nvPr/>
        </p:nvSpPr>
        <p:spPr>
          <a:xfrm>
            <a:off x="179512" y="6381328"/>
            <a:ext cx="3773923" cy="400110"/>
          </a:xfrm>
          <a:prstGeom prst="rect">
            <a:avLst/>
          </a:prstGeom>
          <a:ln w="25400">
            <a:solidFill>
              <a:schemeClr val="accent2"/>
            </a:solidFill>
          </a:ln>
        </p:spPr>
        <p:txBody>
          <a:bodyPr wrap="square">
            <a:spAutoFit/>
          </a:bodyPr>
          <a:lstStyle/>
          <a:p>
            <a:r>
              <a:rPr lang="en-US" sz="1000" b="0" dirty="0">
                <a:cs typeface="Arial" panose="020B0604020202020204" pitchFamily="34" charset="0"/>
              </a:rPr>
              <a:t>[DMI North Atlantic - Arctic Ocean model HYCOM-CICE - http://ocean.dmi.dk/models/hycom.uk.php]</a:t>
            </a:r>
            <a:endParaRPr lang="ru-RU" sz="1000" b="0" dirty="0">
              <a:solidFill>
                <a:schemeClr val="accent6">
                  <a:lumMod val="75000"/>
                </a:schemeClr>
              </a:solidFill>
              <a:cs typeface="Arial" panose="020B0604020202020204" pitchFamily="34" charset="0"/>
            </a:endParaRPr>
          </a:p>
        </p:txBody>
      </p:sp>
      <p:sp>
        <p:nvSpPr>
          <p:cNvPr id="50" name="Заголовок 1"/>
          <p:cNvSpPr txBox="1">
            <a:spLocks/>
          </p:cNvSpPr>
          <p:nvPr/>
        </p:nvSpPr>
        <p:spPr bwMode="auto">
          <a:xfrm>
            <a:off x="-46484" y="44624"/>
            <a:ext cx="9036496"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000" kern="0" dirty="0">
                <a:solidFill>
                  <a:schemeClr val="tx1"/>
                </a:solidFill>
                <a:latin typeface="Calibri" panose="020F0502020204030204" pitchFamily="34" charset="0"/>
                <a:cs typeface="Calibri" panose="020F0502020204030204" pitchFamily="34" charset="0"/>
              </a:rPr>
              <a:t>Sea ice thickness for 15 Mar 2004…2021 and ice volume</a:t>
            </a:r>
            <a:endParaRPr lang="ru-RU" sz="2000" kern="0" dirty="0">
              <a:solidFill>
                <a:schemeClr val="tx1"/>
              </a:solidFill>
              <a:latin typeface="Calibri" panose="020F0502020204030204" pitchFamily="34" charset="0"/>
              <a:cs typeface="Calibri" panose="020F0502020204030204" pitchFamily="34" charset="0"/>
            </a:endParaRPr>
          </a:p>
        </p:txBody>
      </p:sp>
      <p:pic>
        <p:nvPicPr>
          <p:cNvPr id="11270"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59830" y="4898089"/>
            <a:ext cx="1478588" cy="1526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Прямоугольник 52"/>
          <p:cNvSpPr/>
          <p:nvPr/>
        </p:nvSpPr>
        <p:spPr>
          <a:xfrm>
            <a:off x="2058615" y="5916851"/>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2007</a:t>
            </a:r>
            <a:endParaRPr lang="ru-RU" sz="1200" dirty="0">
              <a:cs typeface="Arial" panose="020B0604020202020204" pitchFamily="34" charset="0"/>
            </a:endParaRPr>
          </a:p>
        </p:txBody>
      </p:sp>
      <p:pic>
        <p:nvPicPr>
          <p:cNvPr id="2" name="Picture 1">
            <a:extLst>
              <a:ext uri="{FF2B5EF4-FFF2-40B4-BE49-F238E27FC236}">
                <a16:creationId xmlns:a16="http://schemas.microsoft.com/office/drawing/2014/main" id="{E3B36619-6300-4FD3-8245-4601038546EB}"/>
              </a:ext>
            </a:extLst>
          </p:cNvPr>
          <p:cNvPicPr>
            <a:picLocks noChangeAspect="1"/>
          </p:cNvPicPr>
          <p:nvPr/>
        </p:nvPicPr>
        <p:blipFill>
          <a:blip r:embed="rId17"/>
          <a:stretch>
            <a:fillRect/>
          </a:stretch>
        </p:blipFill>
        <p:spPr>
          <a:xfrm>
            <a:off x="1176792" y="442431"/>
            <a:ext cx="1478588" cy="1526594"/>
          </a:xfrm>
          <a:prstGeom prst="rect">
            <a:avLst/>
          </a:prstGeom>
        </p:spPr>
      </p:pic>
      <p:sp>
        <p:nvSpPr>
          <p:cNvPr id="49" name="Прямоугольник 33">
            <a:extLst>
              <a:ext uri="{FF2B5EF4-FFF2-40B4-BE49-F238E27FC236}">
                <a16:creationId xmlns:a16="http://schemas.microsoft.com/office/drawing/2014/main" id="{76AB1938-0B18-4647-84A3-8874162B38F4}"/>
              </a:ext>
            </a:extLst>
          </p:cNvPr>
          <p:cNvSpPr/>
          <p:nvPr/>
        </p:nvSpPr>
        <p:spPr>
          <a:xfrm>
            <a:off x="2113838" y="1483983"/>
            <a:ext cx="43389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2020</a:t>
            </a:r>
            <a:endParaRPr lang="ru-RU" sz="1200" dirty="0">
              <a:cs typeface="Arial" panose="020B0604020202020204" pitchFamily="34" charset="0"/>
            </a:endParaRPr>
          </a:p>
        </p:txBody>
      </p:sp>
      <p:sp>
        <p:nvSpPr>
          <p:cNvPr id="46" name="Прямоугольник 45">
            <a:extLst>
              <a:ext uri="{FF2B5EF4-FFF2-40B4-BE49-F238E27FC236}">
                <a16:creationId xmlns:a16="http://schemas.microsoft.com/office/drawing/2014/main" id="{773B0786-41F5-479F-AE18-FF3B98EC3F97}"/>
              </a:ext>
            </a:extLst>
          </p:cNvPr>
          <p:cNvSpPr/>
          <p:nvPr/>
        </p:nvSpPr>
        <p:spPr>
          <a:xfrm>
            <a:off x="7812360" y="6442884"/>
            <a:ext cx="683200" cy="338554"/>
          </a:xfrm>
          <a:prstGeom prst="rect">
            <a:avLst/>
          </a:prstGeom>
          <a:solidFill>
            <a:schemeClr val="bg1"/>
          </a:solidFill>
        </p:spPr>
        <p:txBody>
          <a:bodyPr wrap="none">
            <a:spAutoFit/>
          </a:bodyPr>
          <a:lstStyle/>
          <a:p>
            <a:r>
              <a:rPr lang="en-US" sz="1600" dirty="0">
                <a:latin typeface="Calibri" panose="020F0502020204030204" pitchFamily="34" charset="0"/>
                <a:cs typeface="Calibri" panose="020F0502020204030204" pitchFamily="34" charset="0"/>
              </a:rPr>
              <a:t>[DMI]</a:t>
            </a:r>
            <a:endParaRPr lang="ru-RU" sz="1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26784A8-5D1F-4363-8E07-C0E656A7CC3F}"/>
              </a:ext>
            </a:extLst>
          </p:cNvPr>
          <p:cNvPicPr>
            <a:picLocks noChangeAspect="1"/>
          </p:cNvPicPr>
          <p:nvPr/>
        </p:nvPicPr>
        <p:blipFill>
          <a:blip r:embed="rId18"/>
          <a:stretch>
            <a:fillRect/>
          </a:stretch>
        </p:blipFill>
        <p:spPr>
          <a:xfrm>
            <a:off x="-62069" y="418921"/>
            <a:ext cx="1478588" cy="1526594"/>
          </a:xfrm>
          <a:prstGeom prst="rect">
            <a:avLst/>
          </a:prstGeom>
        </p:spPr>
      </p:pic>
      <p:sp>
        <p:nvSpPr>
          <p:cNvPr id="51" name="Прямоугольник 33">
            <a:extLst>
              <a:ext uri="{FF2B5EF4-FFF2-40B4-BE49-F238E27FC236}">
                <a16:creationId xmlns:a16="http://schemas.microsoft.com/office/drawing/2014/main" id="{53F9B335-87E0-4E31-828B-478932475DFE}"/>
              </a:ext>
            </a:extLst>
          </p:cNvPr>
          <p:cNvSpPr/>
          <p:nvPr/>
        </p:nvSpPr>
        <p:spPr>
          <a:xfrm>
            <a:off x="889958" y="1478516"/>
            <a:ext cx="401836" cy="215444"/>
          </a:xfrm>
          <a:prstGeom prst="rect">
            <a:avLst/>
          </a:prstGeom>
          <a:solidFill>
            <a:schemeClr val="bg1"/>
          </a:solidFill>
        </p:spPr>
        <p:txBody>
          <a:bodyPr wrap="none" lIns="0" tIns="0" rIns="36000" bIns="0">
            <a:spAutoFit/>
          </a:bodyPr>
          <a:lstStyle/>
          <a:p>
            <a:r>
              <a:rPr lang="en-US" sz="1400" dirty="0">
                <a:cs typeface="Arial" panose="020B0604020202020204" pitchFamily="34" charset="0"/>
              </a:rPr>
              <a:t>2021</a:t>
            </a:r>
            <a:endParaRPr lang="ru-RU" sz="1200" dirty="0">
              <a:cs typeface="Arial" panose="020B0604020202020204" pitchFamily="34" charset="0"/>
            </a:endParaRPr>
          </a:p>
        </p:txBody>
      </p:sp>
    </p:spTree>
    <p:extLst>
      <p:ext uri="{BB962C8B-B14F-4D97-AF65-F5344CB8AC3E}">
        <p14:creationId xmlns:p14="http://schemas.microsoft.com/office/powerpoint/2010/main" val="1737902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DA94792-2552-475F-B481-77A143656F7A}"/>
              </a:ext>
            </a:extLst>
          </p:cNvPr>
          <p:cNvPicPr>
            <a:picLocks noChangeAspect="1"/>
          </p:cNvPicPr>
          <p:nvPr/>
        </p:nvPicPr>
        <p:blipFill>
          <a:blip r:embed="rId2"/>
          <a:stretch>
            <a:fillRect/>
          </a:stretch>
        </p:blipFill>
        <p:spPr>
          <a:xfrm>
            <a:off x="2932042" y="630223"/>
            <a:ext cx="2952908" cy="3024841"/>
          </a:xfrm>
          <a:prstGeom prst="rect">
            <a:avLst/>
          </a:prstGeom>
        </p:spPr>
      </p:pic>
      <p:pic>
        <p:nvPicPr>
          <p:cNvPr id="10" name="Picture 9">
            <a:extLst>
              <a:ext uri="{FF2B5EF4-FFF2-40B4-BE49-F238E27FC236}">
                <a16:creationId xmlns:a16="http://schemas.microsoft.com/office/drawing/2014/main" id="{2C36F953-A94F-4961-97C0-BFBDC8E5B776}"/>
              </a:ext>
            </a:extLst>
          </p:cNvPr>
          <p:cNvPicPr>
            <a:picLocks noChangeAspect="1"/>
          </p:cNvPicPr>
          <p:nvPr/>
        </p:nvPicPr>
        <p:blipFill>
          <a:blip r:embed="rId3"/>
          <a:stretch>
            <a:fillRect/>
          </a:stretch>
        </p:blipFill>
        <p:spPr>
          <a:xfrm>
            <a:off x="56268" y="3857222"/>
            <a:ext cx="2792602" cy="2346240"/>
          </a:xfrm>
          <a:prstGeom prst="rect">
            <a:avLst/>
          </a:prstGeom>
        </p:spPr>
      </p:pic>
      <p:sp>
        <p:nvSpPr>
          <p:cNvPr id="5" name="Заголовок 1"/>
          <p:cNvSpPr txBox="1">
            <a:spLocks/>
          </p:cNvSpPr>
          <p:nvPr/>
        </p:nvSpPr>
        <p:spPr bwMode="auto">
          <a:xfrm>
            <a:off x="-44609" y="-131123"/>
            <a:ext cx="5953302"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000" kern="0" dirty="0">
                <a:solidFill>
                  <a:schemeClr val="tx1"/>
                </a:solidFill>
                <a:cs typeface="Arial" panose="020B0604020202020204" pitchFamily="34" charset="0"/>
              </a:rPr>
              <a:t>Sea ice conditions during Mar 2021 maximum</a:t>
            </a:r>
            <a:endParaRPr lang="ru-RU" sz="1800" kern="0" dirty="0">
              <a:solidFill>
                <a:schemeClr val="tx1"/>
              </a:solidFill>
              <a:cs typeface="Arial" panose="020B0604020202020204" pitchFamily="34" charset="0"/>
            </a:endParaRPr>
          </a:p>
        </p:txBody>
      </p:sp>
      <p:sp>
        <p:nvSpPr>
          <p:cNvPr id="2" name="Прямоугольник 1"/>
          <p:cNvSpPr/>
          <p:nvPr/>
        </p:nvSpPr>
        <p:spPr>
          <a:xfrm>
            <a:off x="5852691" y="62036"/>
            <a:ext cx="3168775" cy="6463308"/>
          </a:xfrm>
          <a:prstGeom prst="rect">
            <a:avLst/>
          </a:prstGeom>
          <a:ln w="25400">
            <a:solidFill>
              <a:schemeClr val="tx1"/>
            </a:solidFill>
          </a:ln>
        </p:spPr>
        <p:txBody>
          <a:bodyPr wrap="square">
            <a:spAutoFit/>
          </a:bodyPr>
          <a:lstStyle/>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Observed in March 2021 maximum sea ice extent was somewhat similar to that in March 2020 </a:t>
            </a:r>
          </a:p>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Eurasian shelf seas including the NSR were covered by medium and thick FYI  (instead of thick FYI mostly) without any inclusions of old ice (which is strongly opposite for old times, e.g. 2006) </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Close to normal for the last 30 year sea ice conditions were observed in the Sea of Okhotsk </a:t>
            </a:r>
          </a:p>
          <a:p>
            <a:pPr marL="285750" indent="-285750">
              <a:buFont typeface="Wingdings" panose="05000000000000000000" pitchFamily="2" charset="2"/>
              <a:buChar char="v"/>
            </a:pPr>
            <a:r>
              <a:rPr lang="en-US" sz="1800" dirty="0">
                <a:latin typeface="Calibri" panose="020F0502020204030204" pitchFamily="34" charset="0"/>
                <a:cs typeface="Calibri" panose="020F0502020204030204" pitchFamily="34" charset="0"/>
              </a:rPr>
              <a:t>Extremely mild ice conditions were observed in the Baltic Sea, though the freezing process continued well after mid March  due to negative SAT anomalies in the region</a:t>
            </a:r>
          </a:p>
        </p:txBody>
      </p:sp>
      <p:pic>
        <p:nvPicPr>
          <p:cNvPr id="14" name="Picture 13">
            <a:extLst>
              <a:ext uri="{FF2B5EF4-FFF2-40B4-BE49-F238E27FC236}">
                <a16:creationId xmlns:a16="http://schemas.microsoft.com/office/drawing/2014/main" id="{BE9AC66A-F599-45CE-AAD8-E3C3E2C6A6BE}"/>
              </a:ext>
            </a:extLst>
          </p:cNvPr>
          <p:cNvPicPr>
            <a:picLocks noChangeAspect="1"/>
          </p:cNvPicPr>
          <p:nvPr/>
        </p:nvPicPr>
        <p:blipFill>
          <a:blip r:embed="rId4"/>
          <a:stretch>
            <a:fillRect/>
          </a:stretch>
        </p:blipFill>
        <p:spPr>
          <a:xfrm>
            <a:off x="43681" y="629252"/>
            <a:ext cx="2952908" cy="3024841"/>
          </a:xfrm>
          <a:prstGeom prst="rect">
            <a:avLst/>
          </a:prstGeom>
        </p:spPr>
      </p:pic>
      <p:sp>
        <p:nvSpPr>
          <p:cNvPr id="15" name="Прямоугольник 16">
            <a:extLst>
              <a:ext uri="{FF2B5EF4-FFF2-40B4-BE49-F238E27FC236}">
                <a16:creationId xmlns:a16="http://schemas.microsoft.com/office/drawing/2014/main" id="{FA9E0C81-A7DC-4790-B94E-4FEC818D45DB}"/>
              </a:ext>
            </a:extLst>
          </p:cNvPr>
          <p:cNvSpPr/>
          <p:nvPr/>
        </p:nvSpPr>
        <p:spPr>
          <a:xfrm>
            <a:off x="1953874" y="389432"/>
            <a:ext cx="1685077" cy="369332"/>
          </a:xfrm>
          <a:prstGeom prst="rect">
            <a:avLst/>
          </a:prstGeom>
          <a:solidFill>
            <a:schemeClr val="bg1"/>
          </a:solidFill>
        </p:spPr>
        <p:txBody>
          <a:bodyPr wrap="none">
            <a:spAutoFit/>
          </a:bodyPr>
          <a:lstStyle/>
          <a:p>
            <a:r>
              <a:rPr lang="en-US" sz="1800" dirty="0">
                <a:latin typeface="Calibri" panose="020F0502020204030204" pitchFamily="34" charset="0"/>
                <a:cs typeface="Calibri" panose="020F0502020204030204" pitchFamily="34" charset="0"/>
              </a:rPr>
              <a:t>15-18 Mar 2021</a:t>
            </a:r>
            <a:endParaRPr lang="ru-RU" sz="1800" dirty="0">
              <a:latin typeface="Calibri" panose="020F0502020204030204" pitchFamily="34" charset="0"/>
              <a:cs typeface="Calibri" panose="020F0502020204030204" pitchFamily="34" charset="0"/>
            </a:endParaRPr>
          </a:p>
        </p:txBody>
      </p:sp>
      <p:sp>
        <p:nvSpPr>
          <p:cNvPr id="21" name="Овал 20">
            <a:extLst>
              <a:ext uri="{FF2B5EF4-FFF2-40B4-BE49-F238E27FC236}">
                <a16:creationId xmlns:a16="http://schemas.microsoft.com/office/drawing/2014/main" id="{92B33A79-D315-444F-A63D-C66F94CA4CE7}"/>
              </a:ext>
            </a:extLst>
          </p:cNvPr>
          <p:cNvSpPr/>
          <p:nvPr/>
        </p:nvSpPr>
        <p:spPr>
          <a:xfrm>
            <a:off x="5054956" y="575771"/>
            <a:ext cx="461743" cy="504056"/>
          </a:xfrm>
          <a:prstGeom prst="ellipse">
            <a:avLst/>
          </a:prstGeom>
          <a:noFill/>
          <a:ln w="381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1">
            <a:extLst>
              <a:ext uri="{FF2B5EF4-FFF2-40B4-BE49-F238E27FC236}">
                <a16:creationId xmlns:a16="http://schemas.microsoft.com/office/drawing/2014/main" id="{994A6F1D-1D3E-43EE-A39E-4B19F5148610}"/>
              </a:ext>
            </a:extLst>
          </p:cNvPr>
          <p:cNvSpPr/>
          <p:nvPr/>
        </p:nvSpPr>
        <p:spPr>
          <a:xfrm rot="18920290">
            <a:off x="1652142" y="4188664"/>
            <a:ext cx="353334" cy="976359"/>
          </a:xfrm>
          <a:prstGeom prst="ellipse">
            <a:avLst/>
          </a:prstGeom>
          <a:noFill/>
          <a:ln w="3810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16">
            <a:extLst>
              <a:ext uri="{FF2B5EF4-FFF2-40B4-BE49-F238E27FC236}">
                <a16:creationId xmlns:a16="http://schemas.microsoft.com/office/drawing/2014/main" id="{B5BE5690-43C8-412D-AABF-CE8E3AD8BF27}"/>
              </a:ext>
            </a:extLst>
          </p:cNvPr>
          <p:cNvSpPr/>
          <p:nvPr/>
        </p:nvSpPr>
        <p:spPr>
          <a:xfrm>
            <a:off x="278998" y="6244428"/>
            <a:ext cx="2431435"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ESA CryoSAT-2 SIT, March 2021</a:t>
            </a:r>
            <a:endParaRPr lang="ru-RU" sz="1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9FB3BFB-B1F0-49DD-AF23-552A5402B5C6}"/>
              </a:ext>
            </a:extLst>
          </p:cNvPr>
          <p:cNvPicPr>
            <a:picLocks noChangeAspect="1"/>
          </p:cNvPicPr>
          <p:nvPr/>
        </p:nvPicPr>
        <p:blipFill>
          <a:blip r:embed="rId5"/>
          <a:stretch>
            <a:fillRect/>
          </a:stretch>
        </p:blipFill>
        <p:spPr>
          <a:xfrm>
            <a:off x="3219350" y="3891639"/>
            <a:ext cx="2489557" cy="2550202"/>
          </a:xfrm>
          <a:prstGeom prst="rect">
            <a:avLst/>
          </a:prstGeom>
        </p:spPr>
      </p:pic>
      <p:sp>
        <p:nvSpPr>
          <p:cNvPr id="26" name="Прямоугольник 16">
            <a:extLst>
              <a:ext uri="{FF2B5EF4-FFF2-40B4-BE49-F238E27FC236}">
                <a16:creationId xmlns:a16="http://schemas.microsoft.com/office/drawing/2014/main" id="{B5184A6F-E1EC-412B-8057-1746F33BD852}"/>
              </a:ext>
            </a:extLst>
          </p:cNvPr>
          <p:cNvSpPr/>
          <p:nvPr/>
        </p:nvSpPr>
        <p:spPr>
          <a:xfrm>
            <a:off x="2832068" y="6455901"/>
            <a:ext cx="2924006"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Blended AARI/NIC, 13-15 March 2006</a:t>
            </a:r>
            <a:endParaRPr lang="ru-RU" sz="1400" dirty="0">
              <a:latin typeface="Calibri" panose="020F0502020204030204" pitchFamily="34" charset="0"/>
              <a:cs typeface="Calibri" panose="020F0502020204030204" pitchFamily="34" charset="0"/>
            </a:endParaRPr>
          </a:p>
        </p:txBody>
      </p:sp>
      <p:sp>
        <p:nvSpPr>
          <p:cNvPr id="16" name="Прямоугольник 25">
            <a:extLst>
              <a:ext uri="{FF2B5EF4-FFF2-40B4-BE49-F238E27FC236}">
                <a16:creationId xmlns:a16="http://schemas.microsoft.com/office/drawing/2014/main" id="{6A06C0E0-E031-41ED-9947-AFA979CF083F}"/>
              </a:ext>
            </a:extLst>
          </p:cNvPr>
          <p:cNvSpPr/>
          <p:nvPr/>
        </p:nvSpPr>
        <p:spPr>
          <a:xfrm>
            <a:off x="-54695" y="3629044"/>
            <a:ext cx="5935542" cy="261610"/>
          </a:xfrm>
          <a:prstGeom prst="rect">
            <a:avLst/>
          </a:prstGeom>
          <a:solidFill>
            <a:schemeClr val="bg1"/>
          </a:solidFill>
        </p:spPr>
        <p:txBody>
          <a:bodyPr wrap="square">
            <a:spAutoFit/>
          </a:bodyPr>
          <a:lstStyle/>
          <a:p>
            <a:r>
              <a:rPr lang="en-US" sz="1100" dirty="0">
                <a:latin typeface="Calibri" panose="020F0502020204030204" pitchFamily="34" charset="0"/>
                <a:cs typeface="Calibri" panose="020F0502020204030204" pitchFamily="34" charset="0"/>
              </a:rPr>
              <a:t>[sea ice analysis - AARI/CIS/NIC; ice edge – AARI/NSIDC, nearest 5days, reference period: 1991-2020]</a:t>
            </a:r>
            <a:endParaRPr lang="ru-RU"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311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5742" y="197088"/>
            <a:ext cx="8848258" cy="6463688"/>
          </a:xfrm>
        </p:spPr>
        <p:txBody>
          <a:bodyPr>
            <a:noAutofit/>
          </a:bodyPr>
          <a:lstStyle/>
          <a:p>
            <a:pPr marL="0" indent="0">
              <a:lnSpc>
                <a:spcPct val="100000"/>
              </a:lnSpc>
              <a:spcBef>
                <a:spcPts val="0"/>
              </a:spcBef>
              <a:buClrTx/>
              <a:buNone/>
            </a:pPr>
            <a:r>
              <a:rPr lang="en-US" b="1" dirty="0">
                <a:solidFill>
                  <a:schemeClr val="tx1"/>
                </a:solidFill>
                <a:latin typeface="Calibri" panose="020F0502020204030204" pitchFamily="34" charset="0"/>
                <a:cs typeface="Calibri" panose="020F0502020204030204" pitchFamily="34" charset="0"/>
              </a:rPr>
              <a:t>Content of seasonal review</a:t>
            </a:r>
            <a:endParaRPr lang="en-US" b="1" dirty="0">
              <a:latin typeface="Calibri" panose="020F0502020204030204" pitchFamily="34" charset="0"/>
              <a:cs typeface="Calibri" panose="020F0502020204030204" pitchFamily="34" charset="0"/>
            </a:endParaRPr>
          </a:p>
          <a:p>
            <a:pPr>
              <a:lnSpc>
                <a:spcPct val="100000"/>
              </a:lnSpc>
              <a:spcBef>
                <a:spcPts val="0"/>
              </a:spcBef>
              <a:buClrTx/>
              <a:buFont typeface="Wingdings" panose="05000000000000000000" pitchFamily="2" charset="2"/>
              <a:buChar char="v"/>
            </a:pPr>
            <a:r>
              <a:rPr lang="en-US" sz="1800" b="1" dirty="0">
                <a:latin typeface="Calibri" panose="020F0502020204030204" pitchFamily="34" charset="0"/>
                <a:cs typeface="Calibri" panose="020F0502020204030204" pitchFamily="34" charset="0"/>
              </a:rPr>
              <a:t>Review for NDJFMA (November…April) 2020/2021 </a:t>
            </a:r>
          </a:p>
          <a:p>
            <a:pPr lvl="1">
              <a:lnSpc>
                <a:spcPct val="100000"/>
              </a:lnSpc>
              <a:spcBef>
                <a:spcPts val="0"/>
              </a:spcBef>
              <a:buClrTx/>
              <a:buFont typeface="Wingdings" panose="05000000000000000000" pitchFamily="2" charset="2"/>
              <a:buChar char="q"/>
            </a:pPr>
            <a:r>
              <a:rPr lang="en-US" sz="1600" dirty="0">
                <a:latin typeface="Calibri" panose="020F0502020204030204" pitchFamily="34" charset="0"/>
                <a:cs typeface="Calibri" panose="020F0502020204030204" pitchFamily="34" charset="0"/>
              </a:rPr>
              <a:t>Atmosphere:</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Atmospheric circulation</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Surface air temperature – anomalies, ranks and trends by Arctic regions and seas</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Precipitation – anomalies, ranks and trends by Arctic seas</a:t>
            </a:r>
          </a:p>
          <a:p>
            <a:pPr lvl="1">
              <a:lnSpc>
                <a:spcPct val="100000"/>
              </a:lnSpc>
              <a:spcBef>
                <a:spcPts val="0"/>
              </a:spcBef>
              <a:buClrTx/>
              <a:buFont typeface="Wingdings" panose="05000000000000000000" pitchFamily="2" charset="2"/>
              <a:buChar char="q"/>
            </a:pPr>
            <a:r>
              <a:rPr lang="en-US" sz="1600" dirty="0">
                <a:latin typeface="Calibri" panose="020F0502020204030204" pitchFamily="34" charset="0"/>
                <a:cs typeface="Calibri" panose="020F0502020204030204" pitchFamily="34" charset="0"/>
              </a:rPr>
              <a:t>Sea ice:</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Precursors in atmosphere and polar ocean</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Ice extent – anomalies and ranks by regions </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Ice conditions and ice edge variability</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Sea ice thickness and volume variability</a:t>
            </a:r>
          </a:p>
          <a:p>
            <a:pPr lvl="1">
              <a:lnSpc>
                <a:spcPct val="100000"/>
              </a:lnSpc>
              <a:spcBef>
                <a:spcPts val="0"/>
              </a:spcBef>
              <a:buClrTx/>
              <a:buFont typeface="Wingdings" panose="05000000000000000000" pitchFamily="2" charset="2"/>
              <a:buChar char="q"/>
            </a:pPr>
            <a:r>
              <a:rPr lang="en-US" sz="1600" dirty="0">
                <a:latin typeface="Calibri" panose="020F0502020204030204" pitchFamily="34" charset="0"/>
                <a:cs typeface="Calibri" panose="020F0502020204030204" pitchFamily="34" charset="0"/>
              </a:rPr>
              <a:t>Polar Ocean:</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Heat content, waves and swell height (storminess)  - anomalies</a:t>
            </a:r>
          </a:p>
          <a:p>
            <a:pPr lvl="2">
              <a:lnSpc>
                <a:spcPct val="100000"/>
              </a:lnSpc>
              <a:spcBef>
                <a:spcPts val="0"/>
              </a:spcBef>
              <a:buClrTx/>
              <a:buFont typeface="Wingdings" panose="05000000000000000000" pitchFamily="2" charset="2"/>
              <a:buChar char="Ø"/>
            </a:pPr>
            <a:r>
              <a:rPr lang="en-US" sz="1400" dirty="0">
                <a:latin typeface="Calibri" panose="020F0502020204030204" pitchFamily="34" charset="0"/>
                <a:cs typeface="Calibri" panose="020F0502020204030204" pitchFamily="34" charset="0"/>
              </a:rPr>
              <a:t>pH (acidification/alkalization estimates) - anomalies</a:t>
            </a:r>
          </a:p>
          <a:p>
            <a:pPr lvl="1">
              <a:lnSpc>
                <a:spcPct val="100000"/>
              </a:lnSpc>
              <a:spcBef>
                <a:spcPts val="0"/>
              </a:spcBef>
              <a:buFont typeface="Wingdings" panose="05000000000000000000" pitchFamily="2" charset="2"/>
              <a:buChar char="q"/>
            </a:pPr>
            <a:r>
              <a:rPr lang="en-US" sz="1600" dirty="0">
                <a:latin typeface="Calibri" panose="020F0502020204030204" pitchFamily="34" charset="0"/>
                <a:cs typeface="Calibri" panose="020F0502020204030204" pitchFamily="34" charset="0"/>
              </a:rPr>
              <a:t>Land hydrology: </a:t>
            </a:r>
          </a:p>
          <a:p>
            <a:pPr lvl="2">
              <a:lnSpc>
                <a:spcPct val="100000"/>
              </a:lnSpc>
              <a:spcBef>
                <a:spcPts val="0"/>
              </a:spcBef>
              <a:buFont typeface="Wingdings" panose="05000000000000000000" pitchFamily="2" charset="2"/>
              <a:buChar char="Ø"/>
            </a:pPr>
            <a:r>
              <a:rPr lang="en-US" sz="1400" dirty="0">
                <a:latin typeface="Calibri" panose="020F0502020204030204" pitchFamily="34" charset="0"/>
                <a:cs typeface="Calibri" panose="020F0502020204030204" pitchFamily="34" charset="0"/>
              </a:rPr>
              <a:t>river discharge – anomalies </a:t>
            </a:r>
          </a:p>
          <a:p>
            <a:pPr lvl="2">
              <a:lnSpc>
                <a:spcPct val="100000"/>
              </a:lnSpc>
              <a:spcBef>
                <a:spcPts val="0"/>
              </a:spcBef>
              <a:buFont typeface="Wingdings" panose="05000000000000000000" pitchFamily="2" charset="2"/>
              <a:buChar char="Ø"/>
            </a:pPr>
            <a:r>
              <a:rPr lang="en-US" sz="1400" dirty="0">
                <a:latin typeface="Calibri" panose="020F0502020204030204" pitchFamily="34" charset="0"/>
                <a:cs typeface="Calibri" panose="020F0502020204030204" pitchFamily="34" charset="0"/>
              </a:rPr>
              <a:t>snow extent – anomalies and ranks</a:t>
            </a:r>
          </a:p>
          <a:p>
            <a:pPr lvl="1">
              <a:lnSpc>
                <a:spcPct val="100000"/>
              </a:lnSpc>
              <a:spcBef>
                <a:spcPts val="0"/>
              </a:spcBef>
              <a:buFont typeface="Wingdings" panose="05000000000000000000" pitchFamily="2" charset="2"/>
              <a:buChar char="q"/>
            </a:pPr>
            <a:r>
              <a:rPr lang="en-US" sz="1600" dirty="0">
                <a:solidFill>
                  <a:srgbClr val="FF0000"/>
                </a:solidFill>
                <a:cs typeface="Arial" panose="020B0604020202020204" pitchFamily="34" charset="0"/>
              </a:rPr>
              <a:t>Bioclimatic weather severity </a:t>
            </a:r>
            <a:endParaRPr lang="en-US" sz="1800" b="1" dirty="0">
              <a:solidFill>
                <a:srgbClr val="FF0000"/>
              </a:solidFill>
              <a:latin typeface="Calibri" panose="020F0502020204030204" pitchFamily="34" charset="0"/>
              <a:cs typeface="Calibri" panose="020F0502020204030204" pitchFamily="34" charset="0"/>
            </a:endParaRPr>
          </a:p>
          <a:p>
            <a:pPr>
              <a:lnSpc>
                <a:spcPct val="100000"/>
              </a:lnSpc>
              <a:spcBef>
                <a:spcPts val="0"/>
              </a:spcBef>
              <a:buClrTx/>
              <a:buFont typeface="Wingdings" panose="05000000000000000000" pitchFamily="2" charset="2"/>
              <a:buChar char="v"/>
            </a:pPr>
            <a:r>
              <a:rPr lang="en-US" sz="1800" b="1" dirty="0">
                <a:latin typeface="Calibri" panose="020F0502020204030204" pitchFamily="34" charset="0"/>
                <a:cs typeface="Calibri" panose="020F0502020204030204" pitchFamily="34" charset="0"/>
              </a:rPr>
              <a:t>Briefs for May 2021: SAT, winds, precipitation, sea ice, snow</a:t>
            </a:r>
          </a:p>
          <a:p>
            <a:pPr>
              <a:lnSpc>
                <a:spcPct val="100000"/>
              </a:lnSpc>
              <a:spcBef>
                <a:spcPts val="0"/>
              </a:spcBef>
              <a:buClrTx/>
              <a:buFont typeface="Wingdings" panose="05000000000000000000" pitchFamily="2" charset="2"/>
              <a:buChar char="v"/>
            </a:pPr>
            <a:endParaRPr lang="en-US" sz="1800" dirty="0">
              <a:latin typeface="Calibri" panose="020F0502020204030204" pitchFamily="34" charset="0"/>
              <a:cs typeface="Calibri" panose="020F0502020204030204" pitchFamily="34" charset="0"/>
            </a:endParaRPr>
          </a:p>
          <a:p>
            <a:pPr>
              <a:lnSpc>
                <a:spcPct val="100000"/>
              </a:lnSpc>
              <a:spcBef>
                <a:spcPts val="0"/>
              </a:spcBef>
              <a:buClrTx/>
              <a:buFont typeface="Wingdings" panose="05000000000000000000" pitchFamily="2" charset="2"/>
              <a:buChar char="v"/>
            </a:pPr>
            <a:r>
              <a:rPr lang="en-US" sz="1600" dirty="0">
                <a:latin typeface="Calibri" panose="020F0502020204030204" pitchFamily="34" charset="0"/>
                <a:cs typeface="Calibri" panose="020F0502020204030204" pitchFamily="34" charset="0"/>
              </a:rPr>
              <a:t>Majority of the described parameters are the WMO accepted Essential Climate Variables (ECV).  Anomalies based on reanalysis are </a:t>
            </a:r>
            <a:r>
              <a:rPr lang="en-US" sz="1600" dirty="0">
                <a:solidFill>
                  <a:srgbClr val="FF0000"/>
                </a:solidFill>
                <a:latin typeface="Calibri" panose="020F0502020204030204" pitchFamily="34" charset="0"/>
                <a:cs typeface="Calibri" panose="020F0502020204030204" pitchFamily="34" charset="0"/>
              </a:rPr>
              <a:t>given for the latest 3</a:t>
            </a:r>
            <a:r>
              <a:rPr lang="en-US" sz="1600" baseline="30000" dirty="0">
                <a:solidFill>
                  <a:srgbClr val="FF0000"/>
                </a:solidFill>
                <a:latin typeface="Calibri" panose="020F0502020204030204" pitchFamily="34" charset="0"/>
                <a:cs typeface="Calibri" panose="020F0502020204030204" pitchFamily="34" charset="0"/>
              </a:rPr>
              <a:t>rd</a:t>
            </a:r>
            <a:r>
              <a:rPr lang="en-US" sz="1600" dirty="0">
                <a:solidFill>
                  <a:srgbClr val="FF0000"/>
                </a:solidFill>
                <a:latin typeface="Calibri" panose="020F0502020204030204" pitchFamily="34" charset="0"/>
                <a:cs typeface="Calibri" panose="020F0502020204030204" pitchFamily="34" charset="0"/>
              </a:rPr>
              <a:t> WMO period </a:t>
            </a:r>
            <a:r>
              <a:rPr lang="en-US" sz="1600" u="sng" dirty="0">
                <a:solidFill>
                  <a:srgbClr val="FF0000"/>
                </a:solidFill>
                <a:latin typeface="Calibri" panose="020F0502020204030204" pitchFamily="34" charset="0"/>
                <a:cs typeface="Calibri" panose="020F0502020204030204" pitchFamily="34" charset="0"/>
              </a:rPr>
              <a:t>1991-2020</a:t>
            </a:r>
            <a:r>
              <a:rPr lang="en-US" sz="1600" dirty="0">
                <a:latin typeface="Calibri" panose="020F0502020204030204" pitchFamily="34" charset="0"/>
                <a:cs typeface="Calibri" panose="020F0502020204030204" pitchFamily="34" charset="0"/>
              </a:rPr>
              <a:t>, while those based on observations – for 1</a:t>
            </a:r>
            <a:r>
              <a:rPr lang="en-US" sz="1600" baseline="30000" dirty="0">
                <a:latin typeface="Calibri" panose="020F0502020204030204" pitchFamily="34" charset="0"/>
                <a:cs typeface="Calibri" panose="020F0502020204030204" pitchFamily="34" charset="0"/>
              </a:rPr>
              <a:t>st</a:t>
            </a:r>
            <a:r>
              <a:rPr lang="en-US" sz="1600" dirty="0">
                <a:latin typeface="Calibri" panose="020F0502020204030204" pitchFamily="34" charset="0"/>
                <a:cs typeface="Calibri" panose="020F0502020204030204" pitchFamily="34" charset="0"/>
              </a:rPr>
              <a:t> WMO reference period </a:t>
            </a:r>
            <a:r>
              <a:rPr lang="en-US" sz="1600" u="sng" dirty="0">
                <a:latin typeface="Calibri" panose="020F0502020204030204" pitchFamily="34" charset="0"/>
                <a:cs typeface="Calibri" panose="020F0502020204030204" pitchFamily="34" charset="0"/>
              </a:rPr>
              <a:t>1961-1990</a:t>
            </a:r>
            <a:r>
              <a:rPr lang="en-US" sz="1600" dirty="0">
                <a:latin typeface="Calibri" panose="020F0502020204030204" pitchFamily="34" charset="0"/>
                <a:cs typeface="Calibri" panose="020F0502020204030204" pitchFamily="34" charset="0"/>
              </a:rPr>
              <a:t>. Ranks based on CCCS reanalysis are mostly given for </a:t>
            </a:r>
            <a:r>
              <a:rPr lang="en-US" sz="1600" u="sng" dirty="0">
                <a:latin typeface="Calibri" panose="020F0502020204030204" pitchFamily="34" charset="0"/>
                <a:cs typeface="Calibri" panose="020F0502020204030204" pitchFamily="34" charset="0"/>
              </a:rPr>
              <a:t>1979-2020</a:t>
            </a:r>
            <a:r>
              <a:rPr lang="en-US" sz="1600" dirty="0">
                <a:latin typeface="Calibri" panose="020F0502020204030204" pitchFamily="34" charset="0"/>
                <a:cs typeface="Calibri" panose="020F0502020204030204" pitchFamily="34" charset="0"/>
              </a:rPr>
              <a:t>(2021) period, while those based on observations – for the period of observations. </a:t>
            </a:r>
            <a:r>
              <a:rPr lang="en-US" sz="1600" dirty="0">
                <a:solidFill>
                  <a:srgbClr val="FF0000"/>
                </a:solidFill>
                <a:latin typeface="Calibri" panose="020F0502020204030204" pitchFamily="34" charset="0"/>
                <a:cs typeface="Calibri" panose="020F0502020204030204" pitchFamily="34" charset="0"/>
              </a:rPr>
              <a:t>Full resolution monthly and seasonal graphs based on ERA5 reanalysis as well as graphs for additional not mentioned ECVs are available at </a:t>
            </a:r>
            <a:r>
              <a:rPr lang="en-US" sz="1600" dirty="0">
                <a:solidFill>
                  <a:srgbClr val="FF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http://wdc.aari.ru/acf_figs/</a:t>
            </a:r>
            <a:r>
              <a:rPr lang="en-US" sz="1600"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76975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20</a:t>
            </a:fld>
            <a:endParaRPr lang="en-CA" altLang="en-US"/>
          </a:p>
        </p:txBody>
      </p:sp>
      <p:sp>
        <p:nvSpPr>
          <p:cNvPr id="5" name="Прямоугольник 4"/>
          <p:cNvSpPr/>
          <p:nvPr/>
        </p:nvSpPr>
        <p:spPr>
          <a:xfrm>
            <a:off x="899592" y="1400577"/>
            <a:ext cx="7848872" cy="2616101"/>
          </a:xfrm>
          <a:prstGeom prst="rect">
            <a:avLst/>
          </a:prstGeom>
        </p:spPr>
        <p:txBody>
          <a:bodyPr wrap="square">
            <a:spAutoFit/>
          </a:bodyPr>
          <a:lstStyle/>
          <a:p>
            <a:r>
              <a:rPr lang="en-US" sz="3600" dirty="0">
                <a:latin typeface="Calibri" panose="020F0502020204030204" pitchFamily="34" charset="0"/>
                <a:cs typeface="Calibri" panose="020F0502020204030204" pitchFamily="34" charset="0"/>
              </a:rPr>
              <a:t>Polar Ocean: </a:t>
            </a:r>
          </a:p>
          <a:p>
            <a:pPr marL="914400" lvl="1" indent="-457200">
              <a:buFont typeface="Wingdings" panose="05000000000000000000" pitchFamily="2" charset="2"/>
              <a:buChar char="v"/>
            </a:pPr>
            <a:r>
              <a:rPr lang="en-US" sz="3200" b="0" dirty="0">
                <a:latin typeface="Calibri" panose="020F0502020204030204" pitchFamily="34" charset="0"/>
                <a:cs typeface="Calibri" panose="020F0502020204030204" pitchFamily="34" charset="0"/>
              </a:rPr>
              <a:t>Sea surface temperature</a:t>
            </a:r>
          </a:p>
          <a:p>
            <a:pPr marL="914400" lvl="1" indent="-457200">
              <a:buFont typeface="Wingdings" panose="05000000000000000000" pitchFamily="2" charset="2"/>
              <a:buChar char="v"/>
            </a:pPr>
            <a:r>
              <a:rPr lang="en-US" sz="3200" dirty="0">
                <a:latin typeface="Calibri" panose="020F0502020204030204" pitchFamily="34" charset="0"/>
                <a:cs typeface="Calibri" panose="020F0502020204030204" pitchFamily="34" charset="0"/>
              </a:rPr>
              <a:t>Storms - Wave and swell height</a:t>
            </a:r>
          </a:p>
          <a:p>
            <a:pPr marL="914400" lvl="1" indent="-457200">
              <a:buFont typeface="Wingdings" panose="05000000000000000000" pitchFamily="2" charset="2"/>
              <a:buChar char="v"/>
            </a:pPr>
            <a:r>
              <a:rPr lang="en-US" sz="3200" b="0" dirty="0">
                <a:latin typeface="Calibri" panose="020F0502020204030204" pitchFamily="34" charset="0"/>
                <a:cs typeface="Calibri" panose="020F0502020204030204" pitchFamily="34" charset="0"/>
              </a:rPr>
              <a:t>pH and acidification or alkalization of the Arctic ?</a:t>
            </a:r>
          </a:p>
        </p:txBody>
      </p:sp>
    </p:spTree>
    <p:extLst>
      <p:ext uri="{BB962C8B-B14F-4D97-AF65-F5344CB8AC3E}">
        <p14:creationId xmlns:p14="http://schemas.microsoft.com/office/powerpoint/2010/main" val="242469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C4BC54-AC0B-4421-88F8-3805BEA30972}"/>
              </a:ext>
            </a:extLst>
          </p:cNvPr>
          <p:cNvPicPr>
            <a:picLocks noChangeAspect="1"/>
          </p:cNvPicPr>
          <p:nvPr/>
        </p:nvPicPr>
        <p:blipFill>
          <a:blip r:embed="rId2"/>
          <a:stretch>
            <a:fillRect/>
          </a:stretch>
        </p:blipFill>
        <p:spPr>
          <a:xfrm>
            <a:off x="477994" y="336433"/>
            <a:ext cx="2392381" cy="2114286"/>
          </a:xfrm>
          <a:prstGeom prst="rect">
            <a:avLst/>
          </a:prstGeom>
        </p:spPr>
      </p:pic>
      <p:pic>
        <p:nvPicPr>
          <p:cNvPr id="17" name="Picture 16">
            <a:extLst>
              <a:ext uri="{FF2B5EF4-FFF2-40B4-BE49-F238E27FC236}">
                <a16:creationId xmlns:a16="http://schemas.microsoft.com/office/drawing/2014/main" id="{839CAB85-3AC9-4DCF-AEFC-4045D47E940F}"/>
              </a:ext>
            </a:extLst>
          </p:cNvPr>
          <p:cNvPicPr>
            <a:picLocks noChangeAspect="1"/>
          </p:cNvPicPr>
          <p:nvPr/>
        </p:nvPicPr>
        <p:blipFill>
          <a:blip r:embed="rId3"/>
          <a:stretch>
            <a:fillRect/>
          </a:stretch>
        </p:blipFill>
        <p:spPr>
          <a:xfrm>
            <a:off x="2968950" y="2397975"/>
            <a:ext cx="2400305" cy="2119949"/>
          </a:xfrm>
          <a:prstGeom prst="rect">
            <a:avLst/>
          </a:prstGeom>
        </p:spPr>
      </p:pic>
      <p:pic>
        <p:nvPicPr>
          <p:cNvPr id="11" name="Picture 10">
            <a:extLst>
              <a:ext uri="{FF2B5EF4-FFF2-40B4-BE49-F238E27FC236}">
                <a16:creationId xmlns:a16="http://schemas.microsoft.com/office/drawing/2014/main" id="{7956D7DD-D9C2-4F16-925D-FFF316787F21}"/>
              </a:ext>
            </a:extLst>
          </p:cNvPr>
          <p:cNvPicPr>
            <a:picLocks noChangeAspect="1"/>
          </p:cNvPicPr>
          <p:nvPr/>
        </p:nvPicPr>
        <p:blipFill>
          <a:blip r:embed="rId4"/>
          <a:stretch>
            <a:fillRect/>
          </a:stretch>
        </p:blipFill>
        <p:spPr>
          <a:xfrm>
            <a:off x="481871" y="2328930"/>
            <a:ext cx="2400305" cy="2119949"/>
          </a:xfrm>
          <a:prstGeom prst="rect">
            <a:avLst/>
          </a:prstGeom>
        </p:spPr>
      </p:pic>
      <p:pic>
        <p:nvPicPr>
          <p:cNvPr id="8" name="Picture 7">
            <a:extLst>
              <a:ext uri="{FF2B5EF4-FFF2-40B4-BE49-F238E27FC236}">
                <a16:creationId xmlns:a16="http://schemas.microsoft.com/office/drawing/2014/main" id="{0CABC838-5C9D-4D90-8B87-1CF399D38343}"/>
              </a:ext>
            </a:extLst>
          </p:cNvPr>
          <p:cNvPicPr>
            <a:picLocks noChangeAspect="1"/>
          </p:cNvPicPr>
          <p:nvPr/>
        </p:nvPicPr>
        <p:blipFill>
          <a:blip r:embed="rId5"/>
          <a:stretch>
            <a:fillRect/>
          </a:stretch>
        </p:blipFill>
        <p:spPr>
          <a:xfrm>
            <a:off x="3115294" y="4669024"/>
            <a:ext cx="2392381" cy="2114286"/>
          </a:xfrm>
          <a:prstGeom prst="rect">
            <a:avLst/>
          </a:prstGeom>
        </p:spPr>
      </p:pic>
      <p:pic>
        <p:nvPicPr>
          <p:cNvPr id="5" name="Picture 4">
            <a:extLst>
              <a:ext uri="{FF2B5EF4-FFF2-40B4-BE49-F238E27FC236}">
                <a16:creationId xmlns:a16="http://schemas.microsoft.com/office/drawing/2014/main" id="{32101A80-D0C1-4EA6-8CE0-3A8520AA9914}"/>
              </a:ext>
            </a:extLst>
          </p:cNvPr>
          <p:cNvPicPr>
            <a:picLocks noChangeAspect="1"/>
          </p:cNvPicPr>
          <p:nvPr/>
        </p:nvPicPr>
        <p:blipFill>
          <a:blip r:embed="rId6"/>
          <a:stretch>
            <a:fillRect/>
          </a:stretch>
        </p:blipFill>
        <p:spPr>
          <a:xfrm>
            <a:off x="544017" y="4669024"/>
            <a:ext cx="2392381" cy="2114286"/>
          </a:xfrm>
          <a:prstGeom prst="rect">
            <a:avLst/>
          </a:prstGeom>
        </p:spPr>
      </p:pic>
      <p:sp>
        <p:nvSpPr>
          <p:cNvPr id="2" name="Заголовок 1"/>
          <p:cNvSpPr>
            <a:spLocks noGrp="1"/>
          </p:cNvSpPr>
          <p:nvPr>
            <p:ph type="title"/>
          </p:nvPr>
        </p:nvSpPr>
        <p:spPr>
          <a:xfrm>
            <a:off x="431540" y="-27384"/>
            <a:ext cx="8280920" cy="432048"/>
          </a:xfrm>
        </p:spPr>
        <p:txBody>
          <a:bodyPr/>
          <a:lstStyle/>
          <a:p>
            <a:pPr algn="ctr"/>
            <a:r>
              <a:rPr lang="en-US" sz="2000" b="1" dirty="0">
                <a:solidFill>
                  <a:schemeClr val="tx1"/>
                </a:solidFill>
              </a:rPr>
              <a:t>Heat content, waves and pH – NDJ 2020/2021 &amp; FMA 2021</a:t>
            </a:r>
            <a:endParaRPr lang="ru-RU" sz="2000" b="1" dirty="0">
              <a:solidFill>
                <a:schemeClr val="tx1"/>
              </a:solidFill>
            </a:endParaRPr>
          </a:p>
        </p:txBody>
      </p:sp>
      <p:sp>
        <p:nvSpPr>
          <p:cNvPr id="4" name="TextBox 3"/>
          <p:cNvSpPr txBox="1"/>
          <p:nvPr/>
        </p:nvSpPr>
        <p:spPr>
          <a:xfrm>
            <a:off x="5571383" y="336433"/>
            <a:ext cx="3395160" cy="5755422"/>
          </a:xfrm>
          <a:prstGeom prst="rect">
            <a:avLst/>
          </a:prstGeom>
          <a:solidFill>
            <a:schemeClr val="bg1"/>
          </a:solid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sz="1600" dirty="0"/>
              <a:t>Prominent </a:t>
            </a:r>
            <a:r>
              <a:rPr lang="en-US" sz="1600" b="1" dirty="0">
                <a:solidFill>
                  <a:srgbClr val="FF0000"/>
                </a:solidFill>
              </a:rPr>
              <a:t>higher</a:t>
            </a:r>
            <a:r>
              <a:rPr lang="en-US" sz="1600" dirty="0"/>
              <a:t> Heat Content was noticed in Kara, Bering, Labrador  Seas, Svalbard waters with </a:t>
            </a:r>
            <a:r>
              <a:rPr lang="en-US" sz="1600" b="1" dirty="0">
                <a:solidFill>
                  <a:srgbClr val="0066FF"/>
                </a:solidFill>
              </a:rPr>
              <a:t>lower</a:t>
            </a:r>
            <a:r>
              <a:rPr lang="en-US" sz="1600" dirty="0"/>
              <a:t> than for 1993-2020 surface heating for Greenland, parts of Barents Sea</a:t>
            </a:r>
          </a:p>
          <a:p>
            <a:pPr marL="285750" indent="-285750" algn="just">
              <a:buFont typeface="Wingdings" panose="05000000000000000000" pitchFamily="2" charset="2"/>
              <a:buChar char="v"/>
            </a:pPr>
            <a:r>
              <a:rPr lang="en-US" sz="1600" dirty="0"/>
              <a:t>Due to lesser ice extent Bering Sea, adjacent areas of Pacific Ocean, waters S of Svalbard were exposed to </a:t>
            </a:r>
            <a:r>
              <a:rPr lang="en-US" sz="1600" b="1" dirty="0">
                <a:solidFill>
                  <a:srgbClr val="FF0000"/>
                </a:solidFill>
              </a:rPr>
              <a:t>higher</a:t>
            </a:r>
            <a:r>
              <a:rPr lang="en-US" sz="1600" dirty="0"/>
              <a:t> than in past stormy conditions with </a:t>
            </a:r>
            <a:r>
              <a:rPr lang="en-US" sz="1600" b="1" dirty="0">
                <a:solidFill>
                  <a:schemeClr val="accent5">
                    <a:lumMod val="75000"/>
                  </a:schemeClr>
                </a:solidFill>
              </a:rPr>
              <a:t>calmer</a:t>
            </a:r>
            <a:r>
              <a:rPr lang="en-US" sz="1600" dirty="0"/>
              <a:t> conditions in most of the Nordic region</a:t>
            </a:r>
          </a:p>
          <a:p>
            <a:pPr marL="285750" indent="-285750" algn="just">
              <a:buFont typeface="Wingdings" panose="05000000000000000000" pitchFamily="2" charset="2"/>
              <a:buChar char="v"/>
            </a:pPr>
            <a:r>
              <a:rPr lang="en-US" sz="1600" dirty="0"/>
              <a:t>Numerical models show for the current winter/spring season both </a:t>
            </a:r>
            <a:r>
              <a:rPr lang="en-US" sz="1600" b="1" dirty="0">
                <a:solidFill>
                  <a:srgbClr val="FF0000"/>
                </a:solidFill>
              </a:rPr>
              <a:t>positive</a:t>
            </a:r>
            <a:r>
              <a:rPr lang="en-US" sz="1600" dirty="0"/>
              <a:t> </a:t>
            </a:r>
            <a:r>
              <a:rPr lang="en-US" sz="1600" b="1" dirty="0">
                <a:solidFill>
                  <a:srgbClr val="FF0000"/>
                </a:solidFill>
              </a:rPr>
              <a:t>pH anomalies </a:t>
            </a:r>
            <a:r>
              <a:rPr lang="en-US" sz="1600" dirty="0"/>
              <a:t>for the Arctic Basin, Laptev Sea, NE part of Kara Sea, Hudson Bay and </a:t>
            </a:r>
            <a:r>
              <a:rPr lang="en-US" sz="1600" b="1" dirty="0">
                <a:solidFill>
                  <a:srgbClr val="0070C0"/>
                </a:solidFill>
              </a:rPr>
              <a:t>negative pH </a:t>
            </a:r>
            <a:r>
              <a:rPr lang="en-US" sz="1600" dirty="0"/>
              <a:t>(Kara, Greenland Sea)  anomalies to the 1993-2020 period, the latter may point to </a:t>
            </a:r>
            <a:r>
              <a:rPr lang="en-US" sz="1600" b="1" dirty="0">
                <a:solidFill>
                  <a:srgbClr val="0070C0"/>
                </a:solidFill>
              </a:rPr>
              <a:t>acidification</a:t>
            </a:r>
            <a:r>
              <a:rPr lang="en-US" sz="1600" dirty="0"/>
              <a:t> processes though need further verification with e.g. AMAP data</a:t>
            </a:r>
            <a:endParaRPr lang="ru-RU" sz="1600" dirty="0"/>
          </a:p>
        </p:txBody>
      </p:sp>
      <p:sp>
        <p:nvSpPr>
          <p:cNvPr id="31" name="TextBox 30">
            <a:extLst>
              <a:ext uri="{FF2B5EF4-FFF2-40B4-BE49-F238E27FC236}">
                <a16:creationId xmlns:a16="http://schemas.microsoft.com/office/drawing/2014/main" id="{283C724B-F57F-486E-A279-EB8C22A49303}"/>
              </a:ext>
            </a:extLst>
          </p:cNvPr>
          <p:cNvSpPr txBox="1"/>
          <p:nvPr/>
        </p:nvSpPr>
        <p:spPr>
          <a:xfrm>
            <a:off x="44975" y="4337820"/>
            <a:ext cx="3163722" cy="261610"/>
          </a:xfrm>
          <a:prstGeom prst="rect">
            <a:avLst/>
          </a:prstGeom>
          <a:solidFill>
            <a:schemeClr val="bg1"/>
          </a:solidFill>
        </p:spPr>
        <p:txBody>
          <a:bodyPr wrap="square" rtlCol="0">
            <a:spAutoFit/>
          </a:bodyPr>
          <a:lstStyle/>
          <a:p>
            <a:pPr algn="ctr"/>
            <a:r>
              <a:rPr lang="en-CA" sz="1100" dirty="0"/>
              <a:t>NDJ WW&amp;S height anomaly, 1991-2020</a:t>
            </a:r>
            <a:endParaRPr lang="en-US" sz="1100" dirty="0"/>
          </a:p>
        </p:txBody>
      </p:sp>
      <p:sp>
        <p:nvSpPr>
          <p:cNvPr id="27" name="TextBox 26">
            <a:extLst>
              <a:ext uri="{FF2B5EF4-FFF2-40B4-BE49-F238E27FC236}">
                <a16:creationId xmlns:a16="http://schemas.microsoft.com/office/drawing/2014/main" id="{78BD5E13-C32A-48B5-965C-B7F47FA2E4A9}"/>
              </a:ext>
            </a:extLst>
          </p:cNvPr>
          <p:cNvSpPr txBox="1"/>
          <p:nvPr/>
        </p:nvSpPr>
        <p:spPr>
          <a:xfrm>
            <a:off x="403712" y="2242309"/>
            <a:ext cx="2625060" cy="261610"/>
          </a:xfrm>
          <a:prstGeom prst="rect">
            <a:avLst/>
          </a:prstGeom>
          <a:solidFill>
            <a:schemeClr val="bg1"/>
          </a:solidFill>
        </p:spPr>
        <p:txBody>
          <a:bodyPr wrap="square" rtlCol="0">
            <a:spAutoFit/>
          </a:bodyPr>
          <a:lstStyle/>
          <a:p>
            <a:pPr algn="ctr"/>
            <a:r>
              <a:rPr lang="en-CA" sz="1100" dirty="0"/>
              <a:t>NDJ Heat Content anomaly, 1993-2020</a:t>
            </a:r>
            <a:endParaRPr lang="en-US" sz="1100" dirty="0"/>
          </a:p>
        </p:txBody>
      </p:sp>
      <p:sp>
        <p:nvSpPr>
          <p:cNvPr id="33" name="TextBox 32">
            <a:extLst>
              <a:ext uri="{FF2B5EF4-FFF2-40B4-BE49-F238E27FC236}">
                <a16:creationId xmlns:a16="http://schemas.microsoft.com/office/drawing/2014/main" id="{AC3689D8-6EC6-400B-BB5E-4A729F449EA7}"/>
              </a:ext>
            </a:extLst>
          </p:cNvPr>
          <p:cNvSpPr txBox="1"/>
          <p:nvPr/>
        </p:nvSpPr>
        <p:spPr>
          <a:xfrm>
            <a:off x="6741576" y="6455672"/>
            <a:ext cx="2502518" cy="307777"/>
          </a:xfrm>
          <a:prstGeom prst="rect">
            <a:avLst/>
          </a:prstGeom>
          <a:solidFill>
            <a:schemeClr val="bg1"/>
          </a:solidFill>
        </p:spPr>
        <p:txBody>
          <a:bodyPr wrap="square" rtlCol="0">
            <a:spAutoFit/>
          </a:bodyPr>
          <a:lstStyle/>
          <a:p>
            <a:r>
              <a:rPr lang="en-US" sz="1400" dirty="0"/>
              <a:t>[AARI / CCCS MEMS &amp; ERA5]</a:t>
            </a:r>
            <a:endParaRPr lang="ru-RU" sz="1400" dirty="0"/>
          </a:p>
        </p:txBody>
      </p:sp>
      <p:sp>
        <p:nvSpPr>
          <p:cNvPr id="18" name="TextBox 17">
            <a:extLst>
              <a:ext uri="{FF2B5EF4-FFF2-40B4-BE49-F238E27FC236}">
                <a16:creationId xmlns:a16="http://schemas.microsoft.com/office/drawing/2014/main" id="{13E5E1C8-3D6A-461A-80B6-AEDA4E988ECE}"/>
              </a:ext>
            </a:extLst>
          </p:cNvPr>
          <p:cNvSpPr txBox="1"/>
          <p:nvPr/>
        </p:nvSpPr>
        <p:spPr>
          <a:xfrm>
            <a:off x="2771800" y="4330441"/>
            <a:ext cx="2909854" cy="261610"/>
          </a:xfrm>
          <a:prstGeom prst="rect">
            <a:avLst/>
          </a:prstGeom>
          <a:solidFill>
            <a:schemeClr val="bg1"/>
          </a:solidFill>
        </p:spPr>
        <p:txBody>
          <a:bodyPr wrap="square" rtlCol="0">
            <a:spAutoFit/>
          </a:bodyPr>
          <a:lstStyle/>
          <a:p>
            <a:pPr algn="ctr"/>
            <a:r>
              <a:rPr lang="en-CA" sz="1100" dirty="0"/>
              <a:t>FMA WW&amp;S height anomaly, 1991-2020</a:t>
            </a:r>
            <a:endParaRPr lang="en-US" sz="1100" dirty="0"/>
          </a:p>
        </p:txBody>
      </p:sp>
      <p:sp>
        <p:nvSpPr>
          <p:cNvPr id="12" name="TextBox 11">
            <a:extLst>
              <a:ext uri="{FF2B5EF4-FFF2-40B4-BE49-F238E27FC236}">
                <a16:creationId xmlns:a16="http://schemas.microsoft.com/office/drawing/2014/main" id="{893DED7C-1EAD-41C1-BE0A-E610ADA5C028}"/>
              </a:ext>
            </a:extLst>
          </p:cNvPr>
          <p:cNvSpPr txBox="1"/>
          <p:nvPr/>
        </p:nvSpPr>
        <p:spPr>
          <a:xfrm>
            <a:off x="3040881" y="6551766"/>
            <a:ext cx="2502518" cy="261610"/>
          </a:xfrm>
          <a:prstGeom prst="rect">
            <a:avLst/>
          </a:prstGeom>
          <a:solidFill>
            <a:schemeClr val="bg1"/>
          </a:solidFill>
        </p:spPr>
        <p:txBody>
          <a:bodyPr wrap="square" rtlCol="0">
            <a:spAutoFit/>
          </a:bodyPr>
          <a:lstStyle/>
          <a:p>
            <a:pPr algn="ctr"/>
            <a:r>
              <a:rPr lang="en-CA" sz="1100" dirty="0"/>
              <a:t>FMA pH anomaly 2m, 1993-2020</a:t>
            </a:r>
            <a:endParaRPr lang="en-US" sz="1100" dirty="0"/>
          </a:p>
        </p:txBody>
      </p:sp>
      <p:sp>
        <p:nvSpPr>
          <p:cNvPr id="16" name="TextBox 15">
            <a:extLst>
              <a:ext uri="{FF2B5EF4-FFF2-40B4-BE49-F238E27FC236}">
                <a16:creationId xmlns:a16="http://schemas.microsoft.com/office/drawing/2014/main" id="{0B7572EB-FF0C-4397-9850-6DAEB9BB8BD9}"/>
              </a:ext>
            </a:extLst>
          </p:cNvPr>
          <p:cNvSpPr txBox="1"/>
          <p:nvPr/>
        </p:nvSpPr>
        <p:spPr>
          <a:xfrm>
            <a:off x="434431" y="6539731"/>
            <a:ext cx="2502518" cy="261610"/>
          </a:xfrm>
          <a:prstGeom prst="rect">
            <a:avLst/>
          </a:prstGeom>
          <a:solidFill>
            <a:schemeClr val="bg1"/>
          </a:solidFill>
        </p:spPr>
        <p:txBody>
          <a:bodyPr wrap="square" rtlCol="0">
            <a:spAutoFit/>
          </a:bodyPr>
          <a:lstStyle/>
          <a:p>
            <a:pPr algn="ctr"/>
            <a:r>
              <a:rPr lang="en-CA" sz="1100" dirty="0"/>
              <a:t>NDJ pH anomaly 2m, 1993-2020</a:t>
            </a:r>
            <a:endParaRPr lang="en-US" sz="1100" dirty="0"/>
          </a:p>
        </p:txBody>
      </p:sp>
      <p:pic>
        <p:nvPicPr>
          <p:cNvPr id="24" name="Picture 23">
            <a:extLst>
              <a:ext uri="{FF2B5EF4-FFF2-40B4-BE49-F238E27FC236}">
                <a16:creationId xmlns:a16="http://schemas.microsoft.com/office/drawing/2014/main" id="{977EE0F8-3C38-47DA-A98D-E7D21ED04756}"/>
              </a:ext>
            </a:extLst>
          </p:cNvPr>
          <p:cNvPicPr>
            <a:picLocks noChangeAspect="1"/>
          </p:cNvPicPr>
          <p:nvPr/>
        </p:nvPicPr>
        <p:blipFill>
          <a:blip r:embed="rId7"/>
          <a:stretch>
            <a:fillRect/>
          </a:stretch>
        </p:blipFill>
        <p:spPr>
          <a:xfrm>
            <a:off x="3063648" y="349782"/>
            <a:ext cx="2392381" cy="2114286"/>
          </a:xfrm>
          <a:prstGeom prst="rect">
            <a:avLst/>
          </a:prstGeom>
        </p:spPr>
      </p:pic>
      <p:sp>
        <p:nvSpPr>
          <p:cNvPr id="29" name="TextBox 28">
            <a:extLst>
              <a:ext uri="{FF2B5EF4-FFF2-40B4-BE49-F238E27FC236}">
                <a16:creationId xmlns:a16="http://schemas.microsoft.com/office/drawing/2014/main" id="{7C4C3626-E0F9-4E75-88A4-8E76EE730FF7}"/>
              </a:ext>
            </a:extLst>
          </p:cNvPr>
          <p:cNvSpPr txBox="1"/>
          <p:nvPr/>
        </p:nvSpPr>
        <p:spPr>
          <a:xfrm>
            <a:off x="2947308" y="2261944"/>
            <a:ext cx="2625060" cy="261610"/>
          </a:xfrm>
          <a:prstGeom prst="rect">
            <a:avLst/>
          </a:prstGeom>
          <a:solidFill>
            <a:schemeClr val="bg1"/>
          </a:solidFill>
        </p:spPr>
        <p:txBody>
          <a:bodyPr wrap="square" rtlCol="0">
            <a:spAutoFit/>
          </a:bodyPr>
          <a:lstStyle/>
          <a:p>
            <a:pPr algn="ctr"/>
            <a:r>
              <a:rPr lang="en-CA" sz="1100" dirty="0"/>
              <a:t>FMA Heat Content anomaly, 1993-2020</a:t>
            </a:r>
            <a:endParaRPr lang="en-US" sz="1100" dirty="0"/>
          </a:p>
        </p:txBody>
      </p:sp>
    </p:spTree>
    <p:extLst>
      <p:ext uri="{BB962C8B-B14F-4D97-AF65-F5344CB8AC3E}">
        <p14:creationId xmlns:p14="http://schemas.microsoft.com/office/powerpoint/2010/main" val="940947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1"/>
          </p:nvPr>
        </p:nvSpPr>
        <p:spPr/>
        <p:txBody>
          <a:bodyPr/>
          <a:lstStyle/>
          <a:p>
            <a:pPr>
              <a:defRPr/>
            </a:pPr>
            <a:fld id="{72800C7F-3B88-4190-8C7E-FEE22BFB0396}" type="slidenum">
              <a:rPr lang="en-CA" altLang="en-US" smtClean="0"/>
              <a:pPr>
                <a:defRPr/>
              </a:pPr>
              <a:t>22</a:t>
            </a:fld>
            <a:endParaRPr lang="en-CA" altLang="en-US"/>
          </a:p>
        </p:txBody>
      </p:sp>
      <p:sp>
        <p:nvSpPr>
          <p:cNvPr id="5" name="Прямоугольник 4"/>
          <p:cNvSpPr/>
          <p:nvPr/>
        </p:nvSpPr>
        <p:spPr>
          <a:xfrm>
            <a:off x="1128192" y="1686327"/>
            <a:ext cx="7848872" cy="2123658"/>
          </a:xfrm>
          <a:prstGeom prst="rect">
            <a:avLst/>
          </a:prstGeom>
        </p:spPr>
        <p:txBody>
          <a:bodyPr wrap="square">
            <a:spAutoFit/>
          </a:bodyPr>
          <a:lstStyle/>
          <a:p>
            <a:r>
              <a:rPr lang="en-US" sz="3600" b="0" dirty="0">
                <a:latin typeface="Calibri" panose="020F0502020204030204" pitchFamily="34" charset="0"/>
                <a:cs typeface="Calibri" panose="020F0502020204030204" pitchFamily="34" charset="0"/>
              </a:rPr>
              <a:t>Hydrology and land Snow: </a:t>
            </a:r>
          </a:p>
          <a:p>
            <a:pPr marL="914400" lvl="1" indent="-457200">
              <a:buFont typeface="Wingdings" panose="05000000000000000000" pitchFamily="2" charset="2"/>
              <a:buChar char="v"/>
            </a:pPr>
            <a:r>
              <a:rPr lang="en-US" sz="3200" b="0" dirty="0">
                <a:latin typeface="Calibri" panose="020F0502020204030204" pitchFamily="34" charset="0"/>
                <a:cs typeface="Calibri" panose="020F0502020204030204" pitchFamily="34" charset="0"/>
              </a:rPr>
              <a:t>River discharge</a:t>
            </a:r>
          </a:p>
          <a:p>
            <a:pPr marL="914400" lvl="1" indent="-457200">
              <a:buFont typeface="Wingdings" panose="05000000000000000000" pitchFamily="2" charset="2"/>
              <a:buChar char="v"/>
            </a:pPr>
            <a:r>
              <a:rPr lang="en-US" sz="3200" b="0" dirty="0">
                <a:latin typeface="Calibri" panose="020F0502020204030204" pitchFamily="34" charset="0"/>
                <a:cs typeface="Calibri" panose="020F0502020204030204" pitchFamily="34" charset="0"/>
              </a:rPr>
              <a:t>Snow water equivalent</a:t>
            </a:r>
          </a:p>
          <a:p>
            <a:pPr marL="914400" lvl="1" indent="-457200">
              <a:buFont typeface="Wingdings" panose="05000000000000000000" pitchFamily="2" charset="2"/>
              <a:buChar char="v"/>
            </a:pPr>
            <a:r>
              <a:rPr lang="en-US" sz="3200" b="0" dirty="0">
                <a:latin typeface="Calibri" panose="020F0502020204030204" pitchFamily="34" charset="0"/>
                <a:cs typeface="Calibri" panose="020F0502020204030204" pitchFamily="34" charset="0"/>
              </a:rPr>
              <a:t>Snow extent</a:t>
            </a:r>
          </a:p>
        </p:txBody>
      </p:sp>
    </p:spTree>
    <p:extLst>
      <p:ext uri="{BB962C8B-B14F-4D97-AF65-F5344CB8AC3E}">
        <p14:creationId xmlns:p14="http://schemas.microsoft.com/office/powerpoint/2010/main" val="1093459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320" y="76881"/>
            <a:ext cx="8837220" cy="403143"/>
          </a:xfrm>
        </p:spPr>
        <p:txBody>
          <a:bodyPr>
            <a:normAutofit fontScale="90000"/>
          </a:bodyPr>
          <a:lstStyle/>
          <a:p>
            <a:pPr algn="ctr"/>
            <a:r>
              <a:rPr lang="en-US" sz="2800" dirty="0">
                <a:solidFill>
                  <a:schemeClr val="tx1"/>
                </a:solidFill>
              </a:rPr>
              <a:t>Impacts of precipitation on river </a:t>
            </a:r>
            <a:r>
              <a:rPr lang="en-US" sz="2800" dirty="0"/>
              <a:t>discharge</a:t>
            </a:r>
            <a:endParaRPr lang="ru-RU" sz="2800" dirty="0">
              <a:solidFill>
                <a:schemeClr val="tx1"/>
              </a:solidFill>
            </a:endParaRPr>
          </a:p>
        </p:txBody>
      </p:sp>
      <p:sp>
        <p:nvSpPr>
          <p:cNvPr id="12" name="TextBox 11"/>
          <p:cNvSpPr txBox="1"/>
          <p:nvPr/>
        </p:nvSpPr>
        <p:spPr>
          <a:xfrm>
            <a:off x="30319" y="6550223"/>
            <a:ext cx="3555563"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a:t>
            </a:r>
            <a:r>
              <a:rPr lang="en-US" sz="1400" dirty="0">
                <a:effectLst/>
                <a:ea typeface="Calibri" panose="020F0502020204030204" pitchFamily="34" charset="0"/>
              </a:rPr>
              <a:t>GloFAS-</a:t>
            </a:r>
            <a:r>
              <a:rPr lang="en-US" sz="1400" dirty="0">
                <a:latin typeface="Calibri" panose="020F0502020204030204" pitchFamily="34" charset="0"/>
                <a:cs typeface="Calibri" panose="020F0502020204030204" pitchFamily="34" charset="0"/>
              </a:rPr>
              <a:t>ERA5 / </a:t>
            </a:r>
            <a:r>
              <a:rPr lang="en-US" sz="1400" dirty="0" err="1">
                <a:latin typeface="Calibri" panose="020F0502020204030204" pitchFamily="34" charset="0"/>
                <a:cs typeface="Calibri" panose="020F0502020204030204" pitchFamily="34" charset="0"/>
              </a:rPr>
              <a:t>ArcticGRO</a:t>
            </a:r>
            <a:r>
              <a:rPr lang="en-US" sz="1400" dirty="0">
                <a:latin typeface="Calibri" panose="020F0502020204030204" pitchFamily="34" charset="0"/>
                <a:cs typeface="Calibri" panose="020F0502020204030204" pitchFamily="34" charset="0"/>
              </a:rPr>
              <a:t>]</a:t>
            </a:r>
            <a:endParaRPr lang="ru-RU" sz="1400" dirty="0">
              <a:latin typeface="Calibri" panose="020F0502020204030204" pitchFamily="34" charset="0"/>
              <a:cs typeface="Calibri" panose="020F0502020204030204" pitchFamily="34" charset="0"/>
            </a:endParaRPr>
          </a:p>
        </p:txBody>
      </p:sp>
      <p:sp>
        <p:nvSpPr>
          <p:cNvPr id="15" name="Прямоугольник 2">
            <a:extLst>
              <a:ext uri="{FF2B5EF4-FFF2-40B4-BE49-F238E27FC236}">
                <a16:creationId xmlns:a16="http://schemas.microsoft.com/office/drawing/2014/main" id="{FD2A68AF-1E2D-41D4-965C-5B9F387812B1}"/>
              </a:ext>
            </a:extLst>
          </p:cNvPr>
          <p:cNvSpPr/>
          <p:nvPr/>
        </p:nvSpPr>
        <p:spPr>
          <a:xfrm>
            <a:off x="125260" y="434922"/>
            <a:ext cx="8988420" cy="1908215"/>
          </a:xfrm>
          <a:prstGeom prst="rect">
            <a:avLst/>
          </a:prstGeom>
          <a:solidFill>
            <a:schemeClr val="bg1"/>
          </a:solidFill>
          <a:ln w="25400">
            <a:solidFill>
              <a:schemeClr val="tx1"/>
            </a:solidFill>
          </a:ln>
        </p:spPr>
        <p:txBody>
          <a:bodyPr wrap="square">
            <a:spAutoFit/>
          </a:bodyPr>
          <a:lstStyle/>
          <a:p>
            <a:r>
              <a:rPr lang="en-US" sz="1800" dirty="0">
                <a:ea typeface="Arial" panose="020B0604020202020204" pitchFamily="34" charset="0"/>
              </a:rPr>
              <a:t>I</a:t>
            </a:r>
            <a:r>
              <a:rPr lang="en-US" sz="1800" dirty="0">
                <a:effectLst/>
                <a:latin typeface="Arial" panose="020B0604020202020204" pitchFamily="34" charset="0"/>
                <a:ea typeface="Arial" panose="020B0604020202020204" pitchFamily="34" charset="0"/>
              </a:rPr>
              <a:t>mpacts of wetter/drier regions were reflected in the winter/spring 2020-2021 Arctic rivers discharge though there is a great difference between winter low water and spring floods (see </a:t>
            </a:r>
            <a:r>
              <a:rPr lang="en-US" sz="1800" dirty="0" err="1">
                <a:effectLst/>
                <a:latin typeface="Arial" panose="020B0604020202020204" pitchFamily="34" charset="0"/>
                <a:ea typeface="Arial" panose="020B0604020202020204" pitchFamily="34" charset="0"/>
              </a:rPr>
              <a:t>ArcticGRO</a:t>
            </a:r>
            <a:r>
              <a:rPr lang="en-US" sz="1800" dirty="0">
                <a:effectLst/>
                <a:latin typeface="Arial" panose="020B0604020202020204" pitchFamily="34" charset="0"/>
                <a:ea typeface="Arial" panose="020B0604020202020204" pitchFamily="34" charset="0"/>
              </a:rPr>
              <a:t> graph): </a:t>
            </a:r>
          </a:p>
          <a:p>
            <a:pPr marL="285750" indent="-285750">
              <a:buClr>
                <a:schemeClr val="tx1"/>
              </a:buClr>
              <a:buFont typeface="Wingdings" panose="05000000000000000000" pitchFamily="2" charset="2"/>
              <a:buChar char="v"/>
            </a:pPr>
            <a:r>
              <a:rPr lang="en-US" sz="1600" b="1" dirty="0">
                <a:solidFill>
                  <a:srgbClr val="0066FF"/>
                </a:solidFill>
                <a:effectLst/>
                <a:latin typeface="Arial" panose="020B0604020202020204" pitchFamily="34" charset="0"/>
                <a:ea typeface="Arial" panose="020B0604020202020204" pitchFamily="34" charset="0"/>
              </a:rPr>
              <a:t>lesser</a:t>
            </a:r>
            <a:r>
              <a:rPr lang="en-US" sz="1600" dirty="0">
                <a:effectLst/>
                <a:latin typeface="Arial" panose="020B0604020202020204" pitchFamily="34" charset="0"/>
                <a:ea typeface="Arial" panose="020B0604020202020204" pitchFamily="34" charset="0"/>
              </a:rPr>
              <a:t> drainage than normal is seen for Ob’, </a:t>
            </a:r>
            <a:r>
              <a:rPr lang="en-US" sz="1600" dirty="0" err="1">
                <a:effectLst/>
                <a:latin typeface="Arial" panose="020B0604020202020204" pitchFamily="34" charset="0"/>
                <a:ea typeface="Arial" panose="020B0604020202020204" pitchFamily="34" charset="0"/>
              </a:rPr>
              <a:t>Enisey</a:t>
            </a:r>
            <a:r>
              <a:rPr lang="en-US" sz="1600" dirty="0">
                <a:effectLst/>
                <a:latin typeface="Arial" panose="020B0604020202020204" pitchFamily="34" charset="0"/>
                <a:ea typeface="Arial" panose="020B0604020202020204" pitchFamily="34" charset="0"/>
              </a:rPr>
              <a:t> and Lena rivers, and further eastward during NDJ and partly FMA, </a:t>
            </a:r>
          </a:p>
          <a:p>
            <a:pPr marL="285750" indent="-285750">
              <a:buClr>
                <a:schemeClr val="tx1"/>
              </a:buClr>
              <a:buFont typeface="Wingdings" panose="05000000000000000000" pitchFamily="2" charset="2"/>
              <a:buChar char="v"/>
            </a:pPr>
            <a:r>
              <a:rPr lang="en-US" sz="1600" dirty="0">
                <a:effectLst/>
                <a:latin typeface="Arial" panose="020B0604020202020204" pitchFamily="34" charset="0"/>
                <a:ea typeface="Arial" panose="020B0604020202020204" pitchFamily="34" charset="0"/>
              </a:rPr>
              <a:t>Mackenzie and Yukon rivers during the whole period, </a:t>
            </a:r>
            <a:r>
              <a:rPr lang="en-US" sz="1600" dirty="0" err="1">
                <a:effectLst/>
                <a:latin typeface="Arial" panose="020B0604020202020204" pitchFamily="34" charset="0"/>
                <a:ea typeface="Arial" panose="020B0604020202020204" pitchFamily="34" charset="0"/>
              </a:rPr>
              <a:t>Enisey</a:t>
            </a:r>
            <a:r>
              <a:rPr lang="en-US" sz="1600" dirty="0">
                <a:effectLst/>
                <a:latin typeface="Arial" panose="020B0604020202020204" pitchFamily="34" charset="0"/>
                <a:ea typeface="Arial" panose="020B0604020202020204" pitchFamily="34" charset="0"/>
              </a:rPr>
              <a:t> during FMA experienced </a:t>
            </a:r>
            <a:r>
              <a:rPr lang="en-US" sz="1600" b="1" dirty="0">
                <a:solidFill>
                  <a:srgbClr val="FF0000"/>
                </a:solidFill>
                <a:effectLst/>
                <a:latin typeface="Arial" panose="020B0604020202020204" pitchFamily="34" charset="0"/>
                <a:ea typeface="Arial" panose="020B0604020202020204" pitchFamily="34" charset="0"/>
              </a:rPr>
              <a:t>greater</a:t>
            </a:r>
            <a:r>
              <a:rPr lang="en-US" sz="1600" dirty="0">
                <a:effectLst/>
                <a:latin typeface="Arial" panose="020B0604020202020204" pitchFamily="34" charset="0"/>
                <a:ea typeface="Arial" panose="020B0604020202020204" pitchFamily="34" charset="0"/>
              </a:rPr>
              <a:t> discharge than normal which is similar to previous winter/spring 2019-2020 (bottom figures) </a:t>
            </a:r>
            <a:endParaRPr lang="en-US" sz="16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15DE50E-578E-4C93-A50B-D28ADEA0B9D7}"/>
              </a:ext>
            </a:extLst>
          </p:cNvPr>
          <p:cNvPicPr>
            <a:picLocks noChangeAspect="1"/>
          </p:cNvPicPr>
          <p:nvPr/>
        </p:nvPicPr>
        <p:blipFill>
          <a:blip r:embed="rId2"/>
          <a:stretch>
            <a:fillRect/>
          </a:stretch>
        </p:blipFill>
        <p:spPr>
          <a:xfrm>
            <a:off x="-110186" y="2400881"/>
            <a:ext cx="4000508" cy="3533249"/>
          </a:xfrm>
          <a:prstGeom prst="rect">
            <a:avLst/>
          </a:prstGeom>
        </p:spPr>
      </p:pic>
      <p:sp>
        <p:nvSpPr>
          <p:cNvPr id="23" name="TextBox 22">
            <a:extLst>
              <a:ext uri="{FF2B5EF4-FFF2-40B4-BE49-F238E27FC236}">
                <a16:creationId xmlns:a16="http://schemas.microsoft.com/office/drawing/2014/main" id="{1DE93871-819C-40A7-AD03-0DDC7D294C3C}"/>
              </a:ext>
            </a:extLst>
          </p:cNvPr>
          <p:cNvSpPr txBox="1"/>
          <p:nvPr/>
        </p:nvSpPr>
        <p:spPr>
          <a:xfrm>
            <a:off x="374293" y="5845215"/>
            <a:ext cx="2952749" cy="646331"/>
          </a:xfrm>
          <a:prstGeom prst="rect">
            <a:avLst/>
          </a:prstGeom>
          <a:solidFill>
            <a:schemeClr val="bg1"/>
          </a:solidFill>
        </p:spPr>
        <p:txBody>
          <a:bodyPr wrap="square" rtlCol="0">
            <a:spAutoFit/>
          </a:bodyPr>
          <a:lstStyle/>
          <a:p>
            <a:pPr algn="ctr"/>
            <a:r>
              <a:rPr lang="en-CA" sz="1200" b="1" dirty="0">
                <a:latin typeface="Calibri" panose="020F0502020204030204" pitchFamily="34" charset="0"/>
                <a:cs typeface="Calibri" panose="020F0502020204030204" pitchFamily="34" charset="0"/>
              </a:rPr>
              <a:t>NDJ 2020/2021  </a:t>
            </a:r>
          </a:p>
          <a:p>
            <a:pPr algn="ctr"/>
            <a:r>
              <a:rPr lang="en-CA" sz="1200" dirty="0">
                <a:latin typeface="Calibri" panose="020F0502020204030204" pitchFamily="34" charset="0"/>
                <a:cs typeface="Calibri" panose="020F0502020204030204" pitchFamily="34" charset="0"/>
              </a:rPr>
              <a:t>river discharge </a:t>
            </a:r>
          </a:p>
          <a:p>
            <a:pPr algn="ctr"/>
            <a:r>
              <a:rPr lang="en-CA" sz="1200" dirty="0">
                <a:latin typeface="Calibri" panose="020F0502020204030204" pitchFamily="34" charset="0"/>
                <a:cs typeface="Calibri" panose="020F0502020204030204" pitchFamily="34" charset="0"/>
              </a:rPr>
              <a:t>anomaly, 2000-2019</a:t>
            </a:r>
            <a:endParaRPr lang="en-US" sz="12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35D2C16-DFED-4F04-92BE-98B04142852C}"/>
              </a:ext>
            </a:extLst>
          </p:cNvPr>
          <p:cNvPicPr>
            <a:picLocks noChangeAspect="1"/>
          </p:cNvPicPr>
          <p:nvPr/>
        </p:nvPicPr>
        <p:blipFill>
          <a:blip r:embed="rId3"/>
          <a:stretch>
            <a:fillRect/>
          </a:stretch>
        </p:blipFill>
        <p:spPr>
          <a:xfrm>
            <a:off x="4345904" y="2917583"/>
            <a:ext cx="4000508" cy="3533249"/>
          </a:xfrm>
          <a:prstGeom prst="rect">
            <a:avLst/>
          </a:prstGeom>
        </p:spPr>
      </p:pic>
      <p:sp>
        <p:nvSpPr>
          <p:cNvPr id="16" name="TextBox 15">
            <a:extLst>
              <a:ext uri="{FF2B5EF4-FFF2-40B4-BE49-F238E27FC236}">
                <a16:creationId xmlns:a16="http://schemas.microsoft.com/office/drawing/2014/main" id="{47C161F5-2904-45C0-AF3C-805B3DA56E3C}"/>
              </a:ext>
            </a:extLst>
          </p:cNvPr>
          <p:cNvSpPr txBox="1"/>
          <p:nvPr/>
        </p:nvSpPr>
        <p:spPr>
          <a:xfrm>
            <a:off x="4844452" y="6168381"/>
            <a:ext cx="2952749" cy="646331"/>
          </a:xfrm>
          <a:prstGeom prst="rect">
            <a:avLst/>
          </a:prstGeom>
          <a:solidFill>
            <a:schemeClr val="bg1"/>
          </a:solidFill>
        </p:spPr>
        <p:txBody>
          <a:bodyPr wrap="square" rtlCol="0">
            <a:spAutoFit/>
          </a:bodyPr>
          <a:lstStyle/>
          <a:p>
            <a:pPr algn="ctr"/>
            <a:r>
              <a:rPr lang="en-CA" sz="1200" b="1" dirty="0">
                <a:latin typeface="Calibri" panose="020F0502020204030204" pitchFamily="34" charset="0"/>
                <a:cs typeface="Calibri" panose="020F0502020204030204" pitchFamily="34" charset="0"/>
              </a:rPr>
              <a:t>FMA 2021  </a:t>
            </a:r>
          </a:p>
          <a:p>
            <a:pPr algn="ctr"/>
            <a:r>
              <a:rPr lang="en-CA" sz="1200" dirty="0">
                <a:latin typeface="Calibri" panose="020F0502020204030204" pitchFamily="34" charset="0"/>
                <a:cs typeface="Calibri" panose="020F0502020204030204" pitchFamily="34" charset="0"/>
              </a:rPr>
              <a:t>river discharge </a:t>
            </a:r>
          </a:p>
          <a:p>
            <a:pPr algn="ctr"/>
            <a:r>
              <a:rPr lang="en-CA" sz="1200" dirty="0">
                <a:latin typeface="Calibri" panose="020F0502020204030204" pitchFamily="34" charset="0"/>
                <a:cs typeface="Calibri" panose="020F0502020204030204" pitchFamily="34" charset="0"/>
              </a:rPr>
              <a:t>anomaly, 2000-2019</a:t>
            </a:r>
            <a:endParaRPr lang="en-US" sz="1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862360A-2D32-4DAE-B011-D0A9857F40CD}"/>
              </a:ext>
            </a:extLst>
          </p:cNvPr>
          <p:cNvPicPr>
            <a:picLocks noChangeAspect="1"/>
          </p:cNvPicPr>
          <p:nvPr/>
        </p:nvPicPr>
        <p:blipFill>
          <a:blip r:embed="rId4"/>
          <a:stretch>
            <a:fillRect/>
          </a:stretch>
        </p:blipFill>
        <p:spPr>
          <a:xfrm>
            <a:off x="7403435" y="5242240"/>
            <a:ext cx="1885954" cy="1665674"/>
          </a:xfrm>
          <a:prstGeom prst="rect">
            <a:avLst/>
          </a:prstGeom>
        </p:spPr>
      </p:pic>
      <p:pic>
        <p:nvPicPr>
          <p:cNvPr id="5" name="Picture 4">
            <a:extLst>
              <a:ext uri="{FF2B5EF4-FFF2-40B4-BE49-F238E27FC236}">
                <a16:creationId xmlns:a16="http://schemas.microsoft.com/office/drawing/2014/main" id="{39000FD8-D35C-4A10-9510-D2E8874C752F}"/>
              </a:ext>
            </a:extLst>
          </p:cNvPr>
          <p:cNvPicPr>
            <a:picLocks noChangeAspect="1"/>
          </p:cNvPicPr>
          <p:nvPr/>
        </p:nvPicPr>
        <p:blipFill>
          <a:blip r:embed="rId5"/>
          <a:stretch>
            <a:fillRect/>
          </a:stretch>
        </p:blipFill>
        <p:spPr>
          <a:xfrm>
            <a:off x="3065920" y="5151885"/>
            <a:ext cx="1907010" cy="1684271"/>
          </a:xfrm>
          <a:prstGeom prst="rect">
            <a:avLst/>
          </a:prstGeom>
        </p:spPr>
      </p:pic>
      <p:pic>
        <p:nvPicPr>
          <p:cNvPr id="6" name="Picture 5">
            <a:extLst>
              <a:ext uri="{FF2B5EF4-FFF2-40B4-BE49-F238E27FC236}">
                <a16:creationId xmlns:a16="http://schemas.microsoft.com/office/drawing/2014/main" id="{B6AB6270-C607-46CC-8E5F-8217AADE321C}"/>
              </a:ext>
            </a:extLst>
          </p:cNvPr>
          <p:cNvPicPr>
            <a:picLocks noChangeAspect="1"/>
          </p:cNvPicPr>
          <p:nvPr/>
        </p:nvPicPr>
        <p:blipFill>
          <a:blip r:embed="rId6"/>
          <a:stretch>
            <a:fillRect/>
          </a:stretch>
        </p:blipFill>
        <p:spPr>
          <a:xfrm>
            <a:off x="5750553" y="2343298"/>
            <a:ext cx="3305764" cy="1189665"/>
          </a:xfrm>
          <a:prstGeom prst="rect">
            <a:avLst/>
          </a:prstGeom>
        </p:spPr>
      </p:pic>
      <p:cxnSp>
        <p:nvCxnSpPr>
          <p:cNvPr id="8" name="Straight Arrow Connector 7">
            <a:extLst>
              <a:ext uri="{FF2B5EF4-FFF2-40B4-BE49-F238E27FC236}">
                <a16:creationId xmlns:a16="http://schemas.microsoft.com/office/drawing/2014/main" id="{43CC1C53-DF29-4717-892D-0A9148339717}"/>
              </a:ext>
            </a:extLst>
          </p:cNvPr>
          <p:cNvCxnSpPr>
            <a:cxnSpLocks/>
          </p:cNvCxnSpPr>
          <p:nvPr/>
        </p:nvCxnSpPr>
        <p:spPr>
          <a:xfrm flipH="1" flipV="1">
            <a:off x="6814159" y="3483575"/>
            <a:ext cx="175364" cy="12512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38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50AD085B-8A46-4BD4-8D05-4D7FBE4E48CF}"/>
              </a:ext>
            </a:extLst>
          </p:cNvPr>
          <p:cNvPicPr>
            <a:picLocks noChangeAspect="1"/>
          </p:cNvPicPr>
          <p:nvPr/>
        </p:nvPicPr>
        <p:blipFill>
          <a:blip r:embed="rId2"/>
          <a:stretch>
            <a:fillRect/>
          </a:stretch>
        </p:blipFill>
        <p:spPr>
          <a:xfrm>
            <a:off x="5480325" y="5166067"/>
            <a:ext cx="3586163" cy="1607344"/>
          </a:xfrm>
          <a:prstGeom prst="rect">
            <a:avLst/>
          </a:prstGeom>
        </p:spPr>
      </p:pic>
      <p:pic>
        <p:nvPicPr>
          <p:cNvPr id="30" name="Picture 29">
            <a:extLst>
              <a:ext uri="{FF2B5EF4-FFF2-40B4-BE49-F238E27FC236}">
                <a16:creationId xmlns:a16="http://schemas.microsoft.com/office/drawing/2014/main" id="{51EA2ECF-FD64-4B8D-8055-07B4E865A9E7}"/>
              </a:ext>
            </a:extLst>
          </p:cNvPr>
          <p:cNvPicPr>
            <a:picLocks noChangeAspect="1"/>
          </p:cNvPicPr>
          <p:nvPr/>
        </p:nvPicPr>
        <p:blipFill>
          <a:blip r:embed="rId3"/>
          <a:stretch>
            <a:fillRect/>
          </a:stretch>
        </p:blipFill>
        <p:spPr>
          <a:xfrm>
            <a:off x="5526760" y="3549935"/>
            <a:ext cx="3493294" cy="1628775"/>
          </a:xfrm>
          <a:prstGeom prst="rect">
            <a:avLst/>
          </a:prstGeom>
        </p:spPr>
      </p:pic>
      <p:pic>
        <p:nvPicPr>
          <p:cNvPr id="27" name="Picture 26">
            <a:extLst>
              <a:ext uri="{FF2B5EF4-FFF2-40B4-BE49-F238E27FC236}">
                <a16:creationId xmlns:a16="http://schemas.microsoft.com/office/drawing/2014/main" id="{1ABF8155-0009-4A95-B33A-296F5915F13E}"/>
              </a:ext>
            </a:extLst>
          </p:cNvPr>
          <p:cNvPicPr>
            <a:picLocks noChangeAspect="1"/>
          </p:cNvPicPr>
          <p:nvPr/>
        </p:nvPicPr>
        <p:blipFill>
          <a:blip r:embed="rId4"/>
          <a:stretch>
            <a:fillRect/>
          </a:stretch>
        </p:blipFill>
        <p:spPr>
          <a:xfrm>
            <a:off x="5430442" y="1925175"/>
            <a:ext cx="3693319" cy="1621631"/>
          </a:xfrm>
          <a:prstGeom prst="rect">
            <a:avLst/>
          </a:prstGeom>
        </p:spPr>
      </p:pic>
      <p:pic>
        <p:nvPicPr>
          <p:cNvPr id="23" name="Picture 22">
            <a:extLst>
              <a:ext uri="{FF2B5EF4-FFF2-40B4-BE49-F238E27FC236}">
                <a16:creationId xmlns:a16="http://schemas.microsoft.com/office/drawing/2014/main" id="{7AC1C876-C520-46AB-847F-1C001F0272BD}"/>
              </a:ext>
            </a:extLst>
          </p:cNvPr>
          <p:cNvPicPr>
            <a:picLocks noChangeAspect="1"/>
          </p:cNvPicPr>
          <p:nvPr/>
        </p:nvPicPr>
        <p:blipFill>
          <a:blip r:embed="rId5"/>
          <a:stretch>
            <a:fillRect/>
          </a:stretch>
        </p:blipFill>
        <p:spPr>
          <a:xfrm>
            <a:off x="5483458" y="297776"/>
            <a:ext cx="3685715" cy="1614286"/>
          </a:xfrm>
          <a:prstGeom prst="rect">
            <a:avLst/>
          </a:prstGeom>
        </p:spPr>
      </p:pic>
      <p:sp>
        <p:nvSpPr>
          <p:cNvPr id="2" name="Заголовок 1"/>
          <p:cNvSpPr>
            <a:spLocks noGrp="1"/>
          </p:cNvSpPr>
          <p:nvPr>
            <p:ph type="title"/>
          </p:nvPr>
        </p:nvSpPr>
        <p:spPr>
          <a:xfrm>
            <a:off x="-227775" y="31823"/>
            <a:ext cx="5965213" cy="432048"/>
          </a:xfrm>
        </p:spPr>
        <p:txBody>
          <a:bodyPr/>
          <a:lstStyle/>
          <a:p>
            <a:pPr algn="ctr"/>
            <a:r>
              <a:rPr lang="en-US" sz="2400" b="1" dirty="0">
                <a:solidFill>
                  <a:schemeClr val="tx1"/>
                </a:solidFill>
                <a:cs typeface="Arial" panose="020B0604020202020204" pitchFamily="34" charset="0"/>
              </a:rPr>
              <a:t>NDJFMA 2020-2021 </a:t>
            </a:r>
            <a:r>
              <a:rPr lang="en-US" sz="2400" b="1" dirty="0">
                <a:cs typeface="Arial" panose="020B0604020202020204" pitchFamily="34" charset="0"/>
              </a:rPr>
              <a:t>l</a:t>
            </a:r>
            <a:r>
              <a:rPr lang="en-US" sz="2400" b="1" dirty="0">
                <a:solidFill>
                  <a:schemeClr val="tx1"/>
                </a:solidFill>
                <a:cs typeface="Arial" panose="020B0604020202020204" pitchFamily="34" charset="0"/>
              </a:rPr>
              <a:t>and snow </a:t>
            </a:r>
            <a:endParaRPr lang="ru-RU" sz="2400" b="1" dirty="0">
              <a:solidFill>
                <a:schemeClr val="tx1"/>
              </a:solidFill>
              <a:cs typeface="Arial" panose="020B0604020202020204" pitchFamily="34" charset="0"/>
            </a:endParaRPr>
          </a:p>
        </p:txBody>
      </p:sp>
      <p:sp>
        <p:nvSpPr>
          <p:cNvPr id="20" name="Прямоугольник 19"/>
          <p:cNvSpPr/>
          <p:nvPr/>
        </p:nvSpPr>
        <p:spPr>
          <a:xfrm>
            <a:off x="134470" y="736651"/>
            <a:ext cx="5240725" cy="2246769"/>
          </a:xfrm>
          <a:prstGeom prst="rect">
            <a:avLst/>
          </a:prstGeom>
          <a:ln w="25400">
            <a:solidFill>
              <a:schemeClr val="tx1"/>
            </a:solidFill>
          </a:ln>
        </p:spPr>
        <p:txBody>
          <a:bodyPr wrap="square">
            <a:spAutoFit/>
          </a:bodyPr>
          <a:lstStyle/>
          <a:p>
            <a:pPr marL="285750" indent="-285750">
              <a:buFont typeface="Wingdings" panose="05000000000000000000" pitchFamily="2" charset="2"/>
              <a:buChar char="v"/>
            </a:pPr>
            <a:r>
              <a:rPr lang="en-US" sz="2000" b="0" dirty="0">
                <a:latin typeface="Calibri" panose="020F0502020204030204" pitchFamily="34" charset="0"/>
                <a:cs typeface="Calibri" panose="020F0502020204030204" pitchFamily="34" charset="0"/>
              </a:rPr>
              <a:t>During NDJFMA 2020-2021 </a:t>
            </a:r>
            <a:r>
              <a:rPr lang="en-US" sz="2000" b="1" dirty="0">
                <a:solidFill>
                  <a:srgbClr val="0070C0"/>
                </a:solidFill>
                <a:latin typeface="Calibri" panose="020F0502020204030204" pitchFamily="34" charset="0"/>
                <a:cs typeface="Calibri" panose="020F0502020204030204" pitchFamily="34" charset="0"/>
              </a:rPr>
              <a:t>lesser</a:t>
            </a:r>
            <a:r>
              <a:rPr lang="en-US" sz="2000" b="0" dirty="0">
                <a:solidFill>
                  <a:schemeClr val="accent2">
                    <a:lumMod val="75000"/>
                  </a:schemeClr>
                </a:solidFill>
                <a:latin typeface="Calibri" panose="020F0502020204030204" pitchFamily="34" charset="0"/>
                <a:cs typeface="Calibri" panose="020F0502020204030204" pitchFamily="34" charset="0"/>
              </a:rPr>
              <a:t> </a:t>
            </a:r>
            <a:r>
              <a:rPr lang="en-US" sz="2000" b="0" dirty="0">
                <a:latin typeface="Calibri" panose="020F0502020204030204" pitchFamily="34" charset="0"/>
                <a:cs typeface="Calibri" panose="020F0502020204030204" pitchFamily="34" charset="0"/>
              </a:rPr>
              <a:t>snow height as well as snow water equivalent extent dominated over W Siberia, parts of E Siberia and Canada</a:t>
            </a:r>
          </a:p>
          <a:p>
            <a:pPr marL="285750" indent="-285750">
              <a:buFont typeface="Wingdings" panose="05000000000000000000" pitchFamily="2" charset="2"/>
              <a:buChar char="v"/>
            </a:pPr>
            <a:r>
              <a:rPr lang="en-US" sz="2000" b="0" dirty="0">
                <a:latin typeface="Calibri" panose="020F0502020204030204" pitchFamily="34" charset="0"/>
                <a:cs typeface="Calibri" panose="020F0502020204030204" pitchFamily="34" charset="0"/>
              </a:rPr>
              <a:t>Positive anomalies (</a:t>
            </a:r>
            <a:r>
              <a:rPr lang="en-US" sz="2000" b="1" dirty="0">
                <a:solidFill>
                  <a:srgbClr val="FF0000"/>
                </a:solidFill>
                <a:latin typeface="Calibri" panose="020F0502020204030204" pitchFamily="34" charset="0"/>
                <a:cs typeface="Calibri" panose="020F0502020204030204" pitchFamily="34" charset="0"/>
              </a:rPr>
              <a:t>greater snow height</a:t>
            </a:r>
            <a:r>
              <a:rPr lang="en-US" sz="2000" b="0" dirty="0">
                <a:latin typeface="Calibri" panose="020F0502020204030204" pitchFamily="34" charset="0"/>
                <a:cs typeface="Calibri" panose="020F0502020204030204" pitchFamily="34" charset="0"/>
              </a:rPr>
              <a:t>) were observed in parts of Alaska, C Canada and in C Siberia</a:t>
            </a:r>
          </a:p>
        </p:txBody>
      </p:sp>
      <p:sp>
        <p:nvSpPr>
          <p:cNvPr id="21" name="Прямоугольник 20"/>
          <p:cNvSpPr/>
          <p:nvPr/>
        </p:nvSpPr>
        <p:spPr>
          <a:xfrm>
            <a:off x="6048464" y="30394"/>
            <a:ext cx="2557654"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[GCW / Rutgers Global </a:t>
            </a:r>
            <a:r>
              <a:rPr lang="en-US" sz="1200" dirty="0" err="1">
                <a:latin typeface="Calibri" panose="020F0502020204030204" pitchFamily="34" charset="0"/>
                <a:cs typeface="Calibri" panose="020F0502020204030204" pitchFamily="34" charset="0"/>
              </a:rPr>
              <a:t>SnowLab</a:t>
            </a:r>
            <a:r>
              <a:rPr lang="en-US" sz="1200" dirty="0">
                <a:latin typeface="Calibri" panose="020F0502020204030204" pitchFamily="34" charset="0"/>
                <a:cs typeface="Calibri" panose="020F0502020204030204" pitchFamily="34" charset="0"/>
              </a:rPr>
              <a:t>]</a:t>
            </a:r>
            <a:endParaRPr lang="ru-RU" sz="1200" dirty="0">
              <a:latin typeface="Calibri" panose="020F0502020204030204" pitchFamily="34" charset="0"/>
              <a:cs typeface="Calibri" panose="020F0502020204030204" pitchFamily="34" charset="0"/>
            </a:endParaRPr>
          </a:p>
        </p:txBody>
      </p:sp>
      <p:sp>
        <p:nvSpPr>
          <p:cNvPr id="26" name="Прямоугольник 30">
            <a:extLst>
              <a:ext uri="{FF2B5EF4-FFF2-40B4-BE49-F238E27FC236}">
                <a16:creationId xmlns:a16="http://schemas.microsoft.com/office/drawing/2014/main" id="{7EA89F26-DAAA-43D1-8DF7-D00EB0D51DE7}"/>
              </a:ext>
            </a:extLst>
          </p:cNvPr>
          <p:cNvSpPr/>
          <p:nvPr/>
        </p:nvSpPr>
        <p:spPr>
          <a:xfrm>
            <a:off x="1911876" y="4891615"/>
            <a:ext cx="487634"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Mar</a:t>
            </a:r>
            <a:endParaRPr lang="ru-RU" sz="1100" dirty="0">
              <a:latin typeface="Calibri" panose="020F0502020204030204" pitchFamily="34" charset="0"/>
              <a:cs typeface="Calibri" panose="020F0502020204030204" pitchFamily="34" charset="0"/>
            </a:endParaRPr>
          </a:p>
        </p:txBody>
      </p:sp>
      <p:sp>
        <p:nvSpPr>
          <p:cNvPr id="51" name="Прямоугольник 26">
            <a:extLst>
              <a:ext uri="{FF2B5EF4-FFF2-40B4-BE49-F238E27FC236}">
                <a16:creationId xmlns:a16="http://schemas.microsoft.com/office/drawing/2014/main" id="{5B6ACEDD-2758-43DE-A2F5-3FB18131BC76}"/>
              </a:ext>
            </a:extLst>
          </p:cNvPr>
          <p:cNvSpPr/>
          <p:nvPr/>
        </p:nvSpPr>
        <p:spPr>
          <a:xfrm>
            <a:off x="5483458" y="360431"/>
            <a:ext cx="936705" cy="169277"/>
          </a:xfrm>
          <a:prstGeom prst="rect">
            <a:avLst/>
          </a:prstGeom>
          <a:solidFill>
            <a:schemeClr val="bg1"/>
          </a:solidFill>
        </p:spPr>
        <p:txBody>
          <a:bodyPr wrap="square" lIns="0" tIns="0" rIns="0" bIns="0">
            <a:spAutoFit/>
          </a:bodyPr>
          <a:lstStyle/>
          <a:p>
            <a:r>
              <a:rPr lang="en-US" sz="1100" dirty="0">
                <a:latin typeface="Calibri" panose="020F0502020204030204" pitchFamily="34" charset="0"/>
                <a:cs typeface="Calibri" panose="020F0502020204030204" pitchFamily="34" charset="0"/>
              </a:rPr>
              <a:t>S, 1000 km</a:t>
            </a:r>
            <a:r>
              <a:rPr lang="en-US" sz="1100" baseline="30000" dirty="0">
                <a:latin typeface="Calibri" panose="020F0502020204030204" pitchFamily="34" charset="0"/>
                <a:cs typeface="Calibri" panose="020F0502020204030204" pitchFamily="34" charset="0"/>
              </a:rPr>
              <a:t>2</a:t>
            </a:r>
            <a:endParaRPr lang="ru-RU" sz="1100" baseline="30000" dirty="0">
              <a:latin typeface="Calibri" panose="020F0502020204030204" pitchFamily="34" charset="0"/>
              <a:cs typeface="Calibri" panose="020F0502020204030204" pitchFamily="34" charset="0"/>
            </a:endParaRPr>
          </a:p>
        </p:txBody>
      </p:sp>
      <p:sp>
        <p:nvSpPr>
          <p:cNvPr id="53" name="Прямоугольник 26">
            <a:extLst>
              <a:ext uri="{FF2B5EF4-FFF2-40B4-BE49-F238E27FC236}">
                <a16:creationId xmlns:a16="http://schemas.microsoft.com/office/drawing/2014/main" id="{C53F017D-170F-4485-BFAF-FE1D52FD53EE}"/>
              </a:ext>
            </a:extLst>
          </p:cNvPr>
          <p:cNvSpPr/>
          <p:nvPr/>
        </p:nvSpPr>
        <p:spPr>
          <a:xfrm>
            <a:off x="5533367" y="1942366"/>
            <a:ext cx="936705" cy="169277"/>
          </a:xfrm>
          <a:prstGeom prst="rect">
            <a:avLst/>
          </a:prstGeom>
          <a:solidFill>
            <a:schemeClr val="bg1"/>
          </a:solidFill>
        </p:spPr>
        <p:txBody>
          <a:bodyPr wrap="square" lIns="0" tIns="0" rIns="0" bIns="0">
            <a:spAutoFit/>
          </a:bodyPr>
          <a:lstStyle/>
          <a:p>
            <a:r>
              <a:rPr lang="en-US" sz="1100" dirty="0">
                <a:latin typeface="Calibri" panose="020F0502020204030204" pitchFamily="34" charset="0"/>
                <a:cs typeface="Calibri" panose="020F0502020204030204" pitchFamily="34" charset="0"/>
              </a:rPr>
              <a:t>S, 1000 km</a:t>
            </a:r>
            <a:r>
              <a:rPr lang="en-US" sz="1100" baseline="30000" dirty="0">
                <a:latin typeface="Calibri" panose="020F0502020204030204" pitchFamily="34" charset="0"/>
                <a:cs typeface="Calibri" panose="020F0502020204030204" pitchFamily="34" charset="0"/>
              </a:rPr>
              <a:t>2</a:t>
            </a:r>
            <a:endParaRPr lang="ru-RU" sz="1100" baseline="30000" dirty="0">
              <a:latin typeface="Calibri" panose="020F0502020204030204" pitchFamily="34" charset="0"/>
              <a:cs typeface="Calibri" panose="020F0502020204030204" pitchFamily="34" charset="0"/>
            </a:endParaRPr>
          </a:p>
        </p:txBody>
      </p:sp>
      <p:sp>
        <p:nvSpPr>
          <p:cNvPr id="55" name="Прямоугольник 26">
            <a:extLst>
              <a:ext uri="{FF2B5EF4-FFF2-40B4-BE49-F238E27FC236}">
                <a16:creationId xmlns:a16="http://schemas.microsoft.com/office/drawing/2014/main" id="{A974654B-A960-42FB-9269-4FE5D8DD3025}"/>
              </a:ext>
            </a:extLst>
          </p:cNvPr>
          <p:cNvSpPr/>
          <p:nvPr/>
        </p:nvSpPr>
        <p:spPr>
          <a:xfrm>
            <a:off x="5542460" y="3568066"/>
            <a:ext cx="936705" cy="169277"/>
          </a:xfrm>
          <a:prstGeom prst="rect">
            <a:avLst/>
          </a:prstGeom>
          <a:solidFill>
            <a:schemeClr val="bg1"/>
          </a:solidFill>
        </p:spPr>
        <p:txBody>
          <a:bodyPr wrap="square" lIns="0" tIns="0" rIns="0" bIns="0">
            <a:spAutoFit/>
          </a:bodyPr>
          <a:lstStyle/>
          <a:p>
            <a:r>
              <a:rPr lang="en-US" sz="1100" dirty="0">
                <a:latin typeface="Calibri" panose="020F0502020204030204" pitchFamily="34" charset="0"/>
                <a:cs typeface="Calibri" panose="020F0502020204030204" pitchFamily="34" charset="0"/>
              </a:rPr>
              <a:t>S, 1000 km</a:t>
            </a:r>
            <a:r>
              <a:rPr lang="en-US" sz="1100" baseline="30000" dirty="0">
                <a:latin typeface="Calibri" panose="020F0502020204030204" pitchFamily="34" charset="0"/>
                <a:cs typeface="Calibri" panose="020F0502020204030204" pitchFamily="34" charset="0"/>
              </a:rPr>
              <a:t>2</a:t>
            </a:r>
            <a:endParaRPr lang="ru-RU" sz="1100" baseline="30000" dirty="0">
              <a:latin typeface="Calibri" panose="020F0502020204030204" pitchFamily="34" charset="0"/>
              <a:cs typeface="Calibri" panose="020F0502020204030204" pitchFamily="34" charset="0"/>
            </a:endParaRPr>
          </a:p>
        </p:txBody>
      </p:sp>
      <p:sp>
        <p:nvSpPr>
          <p:cNvPr id="57" name="Прямоугольник 26">
            <a:extLst>
              <a:ext uri="{FF2B5EF4-FFF2-40B4-BE49-F238E27FC236}">
                <a16:creationId xmlns:a16="http://schemas.microsoft.com/office/drawing/2014/main" id="{1485DD32-56F6-4B3B-B0A1-5BCCF7A91707}"/>
              </a:ext>
            </a:extLst>
          </p:cNvPr>
          <p:cNvSpPr/>
          <p:nvPr/>
        </p:nvSpPr>
        <p:spPr>
          <a:xfrm>
            <a:off x="5566464" y="5153405"/>
            <a:ext cx="936705" cy="169277"/>
          </a:xfrm>
          <a:prstGeom prst="rect">
            <a:avLst/>
          </a:prstGeom>
          <a:solidFill>
            <a:schemeClr val="bg1"/>
          </a:solidFill>
        </p:spPr>
        <p:txBody>
          <a:bodyPr wrap="square" lIns="0" tIns="0" rIns="0" bIns="0">
            <a:spAutoFit/>
          </a:bodyPr>
          <a:lstStyle/>
          <a:p>
            <a:r>
              <a:rPr lang="en-US" sz="1100" dirty="0">
                <a:latin typeface="Calibri" panose="020F0502020204030204" pitchFamily="34" charset="0"/>
                <a:cs typeface="Calibri" panose="020F0502020204030204" pitchFamily="34" charset="0"/>
              </a:rPr>
              <a:t>S, 1000 km</a:t>
            </a:r>
            <a:r>
              <a:rPr lang="en-US" sz="1100" baseline="30000" dirty="0">
                <a:latin typeface="Calibri" panose="020F0502020204030204" pitchFamily="34" charset="0"/>
                <a:cs typeface="Calibri" panose="020F0502020204030204" pitchFamily="34" charset="0"/>
              </a:rPr>
              <a:t>2</a:t>
            </a:r>
            <a:endParaRPr lang="ru-RU" sz="1100" baseline="300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BD853BD-F47A-42FE-8620-83EFB67781AC}"/>
              </a:ext>
            </a:extLst>
          </p:cNvPr>
          <p:cNvPicPr>
            <a:picLocks noChangeAspect="1"/>
          </p:cNvPicPr>
          <p:nvPr/>
        </p:nvPicPr>
        <p:blipFill>
          <a:blip r:embed="rId6"/>
          <a:stretch>
            <a:fillRect/>
          </a:stretch>
        </p:blipFill>
        <p:spPr>
          <a:xfrm>
            <a:off x="-160143" y="3051717"/>
            <a:ext cx="2857506" cy="2523749"/>
          </a:xfrm>
          <a:prstGeom prst="rect">
            <a:avLst/>
          </a:prstGeom>
        </p:spPr>
      </p:pic>
      <p:sp>
        <p:nvSpPr>
          <p:cNvPr id="33" name="TextBox 32">
            <a:extLst>
              <a:ext uri="{FF2B5EF4-FFF2-40B4-BE49-F238E27FC236}">
                <a16:creationId xmlns:a16="http://schemas.microsoft.com/office/drawing/2014/main" id="{1F981FAC-DFB7-4324-8B2A-EA93B429DABD}"/>
              </a:ext>
            </a:extLst>
          </p:cNvPr>
          <p:cNvSpPr txBox="1"/>
          <p:nvPr/>
        </p:nvSpPr>
        <p:spPr>
          <a:xfrm>
            <a:off x="263720" y="5652299"/>
            <a:ext cx="2285999" cy="738664"/>
          </a:xfrm>
          <a:prstGeom prst="rect">
            <a:avLst/>
          </a:prstGeom>
          <a:noFill/>
        </p:spPr>
        <p:txBody>
          <a:bodyPr wrap="square">
            <a:spAutoFit/>
          </a:bodyPr>
          <a:lstStyle/>
          <a:p>
            <a:pPr algn="ctr"/>
            <a:r>
              <a:rPr lang="en-CA" sz="1400" b="1" dirty="0">
                <a:latin typeface="Calibri" panose="020F0502020204030204" pitchFamily="34" charset="0"/>
                <a:cs typeface="Calibri" panose="020F0502020204030204" pitchFamily="34" charset="0"/>
              </a:rPr>
              <a:t>NDJ 2020/2021  </a:t>
            </a:r>
          </a:p>
          <a:p>
            <a:pPr algn="ctr"/>
            <a:r>
              <a:rPr lang="en-CA" sz="1400" b="1" dirty="0">
                <a:latin typeface="Calibri" panose="020F0502020204030204" pitchFamily="34" charset="0"/>
                <a:cs typeface="Calibri" panose="020F0502020204030204" pitchFamily="34" charset="0"/>
              </a:rPr>
              <a:t>snow height anomaly  </a:t>
            </a:r>
          </a:p>
          <a:p>
            <a:pPr algn="ctr"/>
            <a:r>
              <a:rPr lang="en-CA" sz="1400" b="1" dirty="0">
                <a:latin typeface="Calibri" panose="020F0502020204030204" pitchFamily="34" charset="0"/>
                <a:cs typeface="Calibri" panose="020F0502020204030204" pitchFamily="34" charset="0"/>
              </a:rPr>
              <a:t>(1991-2020)</a:t>
            </a:r>
            <a:endParaRPr lang="en-US" sz="1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EF6FC40-CA9D-4FAE-A5EE-8F4E996F3A0E}"/>
              </a:ext>
            </a:extLst>
          </p:cNvPr>
          <p:cNvPicPr>
            <a:picLocks noChangeAspect="1"/>
          </p:cNvPicPr>
          <p:nvPr/>
        </p:nvPicPr>
        <p:blipFill>
          <a:blip r:embed="rId7"/>
          <a:stretch>
            <a:fillRect/>
          </a:stretch>
        </p:blipFill>
        <p:spPr>
          <a:xfrm>
            <a:off x="2549719" y="3051717"/>
            <a:ext cx="2857506" cy="2523749"/>
          </a:xfrm>
          <a:prstGeom prst="rect">
            <a:avLst/>
          </a:prstGeom>
        </p:spPr>
      </p:pic>
      <p:sp>
        <p:nvSpPr>
          <p:cNvPr id="36" name="TextBox 35">
            <a:extLst>
              <a:ext uri="{FF2B5EF4-FFF2-40B4-BE49-F238E27FC236}">
                <a16:creationId xmlns:a16="http://schemas.microsoft.com/office/drawing/2014/main" id="{9BD0460C-BE07-4635-A8DF-988264ED711F}"/>
              </a:ext>
            </a:extLst>
          </p:cNvPr>
          <p:cNvSpPr txBox="1"/>
          <p:nvPr/>
        </p:nvSpPr>
        <p:spPr>
          <a:xfrm>
            <a:off x="2928202" y="5616105"/>
            <a:ext cx="2285999" cy="738664"/>
          </a:xfrm>
          <a:prstGeom prst="rect">
            <a:avLst/>
          </a:prstGeom>
          <a:noFill/>
        </p:spPr>
        <p:txBody>
          <a:bodyPr wrap="square">
            <a:spAutoFit/>
          </a:bodyPr>
          <a:lstStyle/>
          <a:p>
            <a:pPr algn="ctr"/>
            <a:r>
              <a:rPr lang="en-CA" sz="1400" b="1" dirty="0">
                <a:latin typeface="Calibri" panose="020F0502020204030204" pitchFamily="34" charset="0"/>
                <a:cs typeface="Calibri" panose="020F0502020204030204" pitchFamily="34" charset="0"/>
              </a:rPr>
              <a:t>FMA 2021  </a:t>
            </a:r>
          </a:p>
          <a:p>
            <a:pPr algn="ctr"/>
            <a:r>
              <a:rPr lang="en-CA" sz="1400" b="1" dirty="0">
                <a:latin typeface="Calibri" panose="020F0502020204030204" pitchFamily="34" charset="0"/>
                <a:cs typeface="Calibri" panose="020F0502020204030204" pitchFamily="34" charset="0"/>
              </a:rPr>
              <a:t>snow height anomaly  </a:t>
            </a:r>
          </a:p>
          <a:p>
            <a:pPr algn="ctr"/>
            <a:r>
              <a:rPr lang="en-CA" sz="1400" b="1" dirty="0">
                <a:latin typeface="Calibri" panose="020F0502020204030204" pitchFamily="34" charset="0"/>
                <a:cs typeface="Calibri" panose="020F0502020204030204" pitchFamily="34" charset="0"/>
              </a:rPr>
              <a:t>(1991-2020)</a:t>
            </a:r>
            <a:endParaRPr lang="en-US" sz="1400" b="1"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15D900FA-FA9E-4F90-BA6A-A0F762603CA6}"/>
              </a:ext>
            </a:extLst>
          </p:cNvPr>
          <p:cNvSpPr txBox="1"/>
          <p:nvPr/>
        </p:nvSpPr>
        <p:spPr>
          <a:xfrm>
            <a:off x="207420" y="6509409"/>
            <a:ext cx="3456255"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ERA5 / WMO GCW </a:t>
            </a:r>
            <a:r>
              <a:rPr lang="en-US" sz="1400" dirty="0" err="1">
                <a:latin typeface="Calibri" panose="020F0502020204030204" pitchFamily="34" charset="0"/>
                <a:cs typeface="Calibri" panose="020F0502020204030204" pitchFamily="34" charset="0"/>
              </a:rPr>
              <a:t>SnowWatch</a:t>
            </a:r>
            <a:r>
              <a:rPr lang="en-US" sz="1400" dirty="0">
                <a:latin typeface="Calibri" panose="020F0502020204030204" pitchFamily="34" charset="0"/>
                <a:cs typeface="Calibri" panose="020F0502020204030204" pitchFamily="34" charset="0"/>
              </a:rPr>
              <a:t>]</a:t>
            </a:r>
            <a:endParaRPr lang="ru-RU"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5336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478" y="46204"/>
            <a:ext cx="4196616" cy="432048"/>
          </a:xfrm>
        </p:spPr>
        <p:txBody>
          <a:bodyPr>
            <a:normAutofit/>
          </a:bodyPr>
          <a:lstStyle/>
          <a:p>
            <a:pPr algn="ctr"/>
            <a:r>
              <a:rPr lang="en-US" sz="2400" b="1" dirty="0">
                <a:cs typeface="Arial" panose="020B0604020202020204" pitchFamily="34" charset="0"/>
              </a:rPr>
              <a:t>B</a:t>
            </a:r>
            <a:r>
              <a:rPr lang="en-US" sz="2400" b="1" dirty="0">
                <a:solidFill>
                  <a:schemeClr val="tx1"/>
                </a:solidFill>
                <a:cs typeface="Arial" panose="020B0604020202020204" pitchFamily="34" charset="0"/>
              </a:rPr>
              <a:t>ioclimatic weather severity </a:t>
            </a:r>
            <a:endParaRPr lang="ru-RU" sz="2400" b="1" dirty="0">
              <a:solidFill>
                <a:schemeClr val="tx1"/>
              </a:solidFill>
              <a:cs typeface="Arial" panose="020B0604020202020204" pitchFamily="34" charset="0"/>
            </a:endParaRPr>
          </a:p>
        </p:txBody>
      </p:sp>
      <p:sp>
        <p:nvSpPr>
          <p:cNvPr id="20" name="Прямоугольник 19"/>
          <p:cNvSpPr/>
          <p:nvPr/>
        </p:nvSpPr>
        <p:spPr>
          <a:xfrm>
            <a:off x="74212" y="616879"/>
            <a:ext cx="5077374" cy="1631216"/>
          </a:xfrm>
          <a:prstGeom prst="rect">
            <a:avLst/>
          </a:prstGeom>
          <a:ln w="25400">
            <a:solidFill>
              <a:schemeClr val="tx1"/>
            </a:solidFill>
          </a:ln>
        </p:spPr>
        <p:txBody>
          <a:bodyPr wrap="square">
            <a:spAutoFit/>
          </a:bodyPr>
          <a:lstStyle/>
          <a:p>
            <a:pPr marL="285750" indent="-285750">
              <a:buFont typeface="Wingdings" panose="05000000000000000000" pitchFamily="2" charset="2"/>
              <a:buChar char="v"/>
            </a:pPr>
            <a:r>
              <a:rPr lang="en-US" sz="1600" dirty="0">
                <a:latin typeface="Calibri" panose="020F0502020204030204" pitchFamily="34" charset="0"/>
                <a:cs typeface="Calibri" panose="020F0502020204030204" pitchFamily="34" charset="0"/>
              </a:rPr>
              <a:t>M</a:t>
            </a:r>
            <a:r>
              <a:rPr lang="en-US" sz="1600" b="0" dirty="0">
                <a:latin typeface="Calibri" panose="020F0502020204030204" pitchFamily="34" charset="0"/>
                <a:cs typeface="Calibri" panose="020F0502020204030204" pitchFamily="34" charset="0"/>
              </a:rPr>
              <a:t>ilder  than </a:t>
            </a:r>
            <a:r>
              <a:rPr lang="en-US" sz="1600" dirty="0">
                <a:latin typeface="Calibri" panose="020F0502020204030204" pitchFamily="34" charset="0"/>
                <a:cs typeface="Calibri" panose="020F0502020204030204" pitchFamily="34" charset="0"/>
              </a:rPr>
              <a:t>the last 30 years weather in Jan 2021 observed </a:t>
            </a:r>
            <a:r>
              <a:rPr lang="en-US" sz="1600" dirty="0" err="1">
                <a:latin typeface="Calibri" panose="020F0502020204030204" pitchFamily="34" charset="0"/>
                <a:cs typeface="Calibri" panose="020F0502020204030204" pitchFamily="34" charset="0"/>
              </a:rPr>
              <a:t>Canada&amp;Alaska</a:t>
            </a:r>
            <a:r>
              <a:rPr lang="en-US" sz="1600" dirty="0">
                <a:latin typeface="Calibri" panose="020F0502020204030204" pitchFamily="34" charset="0"/>
                <a:cs typeface="Calibri" panose="020F0502020204030204" pitchFamily="34" charset="0"/>
              </a:rPr>
              <a:t> switched to more severe in Feb 2021</a:t>
            </a:r>
          </a:p>
          <a:p>
            <a:pPr marL="285750" indent="-285750">
              <a:buFont typeface="Wingdings" panose="05000000000000000000" pitchFamily="2" charset="2"/>
              <a:buChar char="v"/>
            </a:pPr>
            <a:r>
              <a:rPr lang="en-US" sz="1600" dirty="0">
                <a:latin typeface="Calibri" panose="020F0502020204030204" pitchFamily="34" charset="0"/>
                <a:cs typeface="Calibri" panose="020F0502020204030204" pitchFamily="34" charset="0"/>
              </a:rPr>
              <a:t>Similar situation observed for Feb/Mar for C&amp;E Siberia</a:t>
            </a:r>
          </a:p>
          <a:p>
            <a:pPr marL="285750" indent="-285750">
              <a:buFont typeface="Wingdings" panose="05000000000000000000" pitchFamily="2" charset="2"/>
              <a:buChar char="v"/>
            </a:pPr>
            <a:r>
              <a:rPr lang="en-US" sz="1600" dirty="0">
                <a:latin typeface="Calibri" panose="020F0502020204030204" pitchFamily="34" charset="0"/>
                <a:cs typeface="Calibri" panose="020F0502020204030204" pitchFamily="34" charset="0"/>
              </a:rPr>
              <a:t>Nordic region experienced milder weather in Jan 2021 and more severe in Apr 2021</a:t>
            </a:r>
            <a:endParaRPr lang="en-US" sz="1600" b="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15D900FA-FA9E-4F90-BA6A-A0F762603CA6}"/>
              </a:ext>
            </a:extLst>
          </p:cNvPr>
          <p:cNvSpPr txBox="1"/>
          <p:nvPr/>
        </p:nvSpPr>
        <p:spPr>
          <a:xfrm>
            <a:off x="7507412" y="1883671"/>
            <a:ext cx="1702481"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DDE6817-8DA9-440A-8725-AB3C58CF7A57}"/>
              </a:ext>
            </a:extLst>
          </p:cNvPr>
          <p:cNvSpPr txBox="1"/>
          <p:nvPr/>
        </p:nvSpPr>
        <p:spPr>
          <a:xfrm>
            <a:off x="5295332" y="46204"/>
            <a:ext cx="3731190" cy="2123658"/>
          </a:xfrm>
          <a:prstGeom prst="rect">
            <a:avLst/>
          </a:prstGeom>
          <a:noFill/>
          <a:ln w="15875">
            <a:solidFill>
              <a:schemeClr val="tx1"/>
            </a:solidFill>
          </a:ln>
        </p:spPr>
        <p:txBody>
          <a:bodyPr wrap="square">
            <a:spAutoFit/>
          </a:bodyPr>
          <a:lstStyle/>
          <a:p>
            <a:pPr algn="l"/>
            <a:r>
              <a:rPr lang="en-US" sz="1200" b="1" i="0" u="none" strike="noStrike" baseline="0" dirty="0" err="1"/>
              <a:t>Bodman’s</a:t>
            </a:r>
            <a:r>
              <a:rPr lang="en-US" sz="1200" b="1" i="0" u="none" strike="noStrike" baseline="0" dirty="0"/>
              <a:t> weather severity index (S) (dimensionless) is used for bioclimatic evaluation of weather conditions for winter half year</a:t>
            </a:r>
            <a:r>
              <a:rPr lang="en-US" sz="1200" b="1" dirty="0"/>
              <a:t> and </a:t>
            </a:r>
            <a:r>
              <a:rPr lang="en-US" sz="1200" b="1" i="0" u="none" strike="noStrike" baseline="0" dirty="0"/>
              <a:t>is calculated according to </a:t>
            </a:r>
            <a:r>
              <a:rPr lang="en-US" sz="1200" b="1" i="0" u="none" strike="noStrike" baseline="0" dirty="0" err="1"/>
              <a:t>Bodman’s</a:t>
            </a:r>
            <a:r>
              <a:rPr lang="en-US" sz="1200" b="1" i="0" u="none" strike="noStrike" baseline="0" dirty="0"/>
              <a:t> formula as</a:t>
            </a:r>
          </a:p>
          <a:p>
            <a:pPr algn="l"/>
            <a:r>
              <a:rPr lang="en-US" sz="1200" b="1" i="0" u="none" strike="noStrike" baseline="0" dirty="0"/>
              <a:t>follows:</a:t>
            </a:r>
            <a:r>
              <a:rPr lang="ru-RU" sz="1200" b="1" i="0" u="none" strike="noStrike" baseline="0" dirty="0"/>
              <a:t> </a:t>
            </a:r>
            <a:r>
              <a:rPr lang="en-US" sz="1200" b="1" i="1" u="none" strike="noStrike" baseline="0" dirty="0"/>
              <a:t>S </a:t>
            </a:r>
            <a:r>
              <a:rPr lang="en-US" sz="1200" b="1" i="0" u="none" strike="noStrike" baseline="0" dirty="0"/>
              <a:t>= (1 – 0.04 </a:t>
            </a:r>
            <a:r>
              <a:rPr lang="en-US" sz="1200" b="1" i="1" u="none" strike="noStrike" baseline="0" dirty="0"/>
              <a:t>T</a:t>
            </a:r>
            <a:r>
              <a:rPr lang="en-US" sz="1200" b="1" i="0" u="none" strike="noStrike" baseline="0" dirty="0"/>
              <a:t>) (1 + 0.272 </a:t>
            </a:r>
            <a:r>
              <a:rPr lang="en-US" sz="1200" b="1" i="1" u="none" strike="noStrike" baseline="0" dirty="0"/>
              <a:t>v</a:t>
            </a:r>
            <a:r>
              <a:rPr lang="en-US" sz="1200" b="1" i="0" u="none" strike="noStrike" baseline="0" dirty="0"/>
              <a:t>)</a:t>
            </a:r>
            <a:r>
              <a:rPr lang="ru-RU" sz="1200" b="1" i="0" u="none" strike="noStrike" baseline="0" dirty="0"/>
              <a:t> </a:t>
            </a:r>
            <a:r>
              <a:rPr lang="en-US" sz="1200" b="1" i="0" u="none" strike="noStrike" baseline="0" dirty="0"/>
              <a:t>where: </a:t>
            </a:r>
            <a:r>
              <a:rPr lang="en-US" sz="1200" b="1" i="1" u="none" strike="noStrike" baseline="0" dirty="0"/>
              <a:t>v </a:t>
            </a:r>
            <a:r>
              <a:rPr lang="en-US" sz="1200" b="1" i="0" u="none" strike="noStrike" baseline="0" dirty="0"/>
              <a:t>is wind speed (in </a:t>
            </a:r>
            <a:r>
              <a:rPr lang="en-US" sz="1200" b="1" i="1" u="none" strike="noStrike" baseline="0" dirty="0"/>
              <a:t>m/ s</a:t>
            </a:r>
            <a:r>
              <a:rPr lang="en-US" sz="1200" b="1" i="0" u="none" strike="noStrike" baseline="0" dirty="0"/>
              <a:t>) at 10 </a:t>
            </a:r>
            <a:r>
              <a:rPr lang="en-US" sz="1200" b="1" i="1" u="none" strike="noStrike" baseline="0" dirty="0"/>
              <a:t>m </a:t>
            </a:r>
            <a:r>
              <a:rPr lang="en-US" sz="1200" b="1" i="0" u="none" strike="noStrike" baseline="0" dirty="0"/>
              <a:t>above ground level and </a:t>
            </a:r>
            <a:r>
              <a:rPr lang="en-US" sz="1200" b="1" i="1" u="none" strike="noStrike" baseline="0" dirty="0"/>
              <a:t>T </a:t>
            </a:r>
            <a:r>
              <a:rPr lang="en-US" sz="1200" b="1" i="0" u="none" strike="noStrike" baseline="0" dirty="0"/>
              <a:t>is air temperature (in °C)</a:t>
            </a:r>
          </a:p>
          <a:p>
            <a:pPr algn="l"/>
            <a:r>
              <a:rPr lang="en-US" sz="1200" b="1" i="0" u="none" strike="noStrike" baseline="0" dirty="0"/>
              <a:t>The scale in use to assess </a:t>
            </a:r>
            <a:r>
              <a:rPr lang="ru-RU" sz="1200" b="1" i="0" u="none" strike="noStrike" baseline="0" dirty="0"/>
              <a:t> </a:t>
            </a:r>
            <a:r>
              <a:rPr lang="en-US" sz="1200" b="1" i="0" u="none" strike="noStrike" baseline="0" dirty="0"/>
              <a:t>using S is: </a:t>
            </a:r>
          </a:p>
          <a:p>
            <a:pPr algn="l"/>
            <a:r>
              <a:rPr lang="en-US" sz="1200" b="1" i="0" u="none" strike="noStrike" baseline="0" dirty="0"/>
              <a:t>&gt; 6   </a:t>
            </a:r>
            <a:r>
              <a:rPr lang="en-US" sz="1200" b="1" i="0" u="none" strike="noStrike" baseline="0" dirty="0">
                <a:highlight>
                  <a:srgbClr val="FF0000"/>
                </a:highlight>
              </a:rPr>
              <a:t>extraordinary severe </a:t>
            </a:r>
            <a:r>
              <a:rPr lang="ru-RU" sz="1200" b="1" i="0" u="none" strike="noStrike" baseline="0" dirty="0"/>
              <a:t> </a:t>
            </a:r>
            <a:r>
              <a:rPr lang="en-US" sz="1200" b="1" i="0" u="none" strike="noStrike" baseline="0" dirty="0"/>
              <a:t>5– 6 </a:t>
            </a:r>
            <a:r>
              <a:rPr lang="en-US" sz="1200" b="1" i="0" u="none" strike="noStrike" baseline="0" dirty="0">
                <a:highlight>
                  <a:srgbClr val="FFFF00"/>
                </a:highlight>
              </a:rPr>
              <a:t>extremely severe     </a:t>
            </a:r>
          </a:p>
          <a:p>
            <a:pPr algn="l"/>
            <a:r>
              <a:rPr lang="en-US" sz="1200" b="1" i="0" u="none" strike="noStrike" baseline="0" dirty="0"/>
              <a:t>3– 5 </a:t>
            </a:r>
            <a:r>
              <a:rPr lang="en-US" sz="1200" b="1" i="0" u="none" strike="noStrike" baseline="0" dirty="0">
                <a:highlight>
                  <a:srgbClr val="00FF00"/>
                </a:highlight>
              </a:rPr>
              <a:t>severe &amp; very </a:t>
            </a:r>
            <a:r>
              <a:rPr lang="en-US" sz="1200" b="1" dirty="0">
                <a:highlight>
                  <a:srgbClr val="00FF00"/>
                </a:highlight>
              </a:rPr>
              <a:t>severe</a:t>
            </a:r>
            <a:r>
              <a:rPr lang="ru-RU" sz="1200" b="1" i="0" u="none" strike="noStrike" baseline="0" dirty="0"/>
              <a:t> </a:t>
            </a:r>
            <a:r>
              <a:rPr lang="en-US" sz="1200" b="1" i="0" u="none" strike="noStrike" baseline="0" dirty="0"/>
              <a:t> 1– 3 </a:t>
            </a:r>
            <a:r>
              <a:rPr lang="en-US" sz="1200" b="1" i="0" u="none" strike="noStrike" baseline="0" dirty="0" err="1">
                <a:highlight>
                  <a:srgbClr val="00FFFF"/>
                </a:highlight>
              </a:rPr>
              <a:t>slightly&amp;less</a:t>
            </a:r>
            <a:r>
              <a:rPr lang="en-US" sz="1200" b="1" i="0" u="none" strike="noStrike" baseline="0" dirty="0">
                <a:highlight>
                  <a:srgbClr val="00FFFF"/>
                </a:highlight>
              </a:rPr>
              <a:t> severe  </a:t>
            </a:r>
            <a:r>
              <a:rPr lang="ru-RU" sz="1200" b="1" i="0" u="none" strike="noStrike" baseline="0" dirty="0"/>
              <a:t> </a:t>
            </a:r>
            <a:endParaRPr lang="en-US" sz="1200" b="1" i="0" u="none" strike="noStrike" baseline="0" dirty="0"/>
          </a:p>
          <a:p>
            <a:pPr algn="l"/>
            <a:r>
              <a:rPr lang="en-US" sz="1200" b="1" i="0" u="none" strike="noStrike" baseline="0" dirty="0"/>
              <a:t>&lt; 1– </a:t>
            </a:r>
            <a:r>
              <a:rPr lang="en-US" sz="1200" b="1" i="0" u="none" strike="noStrike" baseline="0" dirty="0">
                <a:highlight>
                  <a:srgbClr val="0000FF"/>
                </a:highlight>
              </a:rPr>
              <a:t>mild  </a:t>
            </a:r>
            <a:endParaRPr lang="ru-RU" sz="1200" b="1" dirty="0">
              <a:highlight>
                <a:srgbClr val="0000FF"/>
              </a:highlight>
            </a:endParaRPr>
          </a:p>
        </p:txBody>
      </p:sp>
      <p:pic>
        <p:nvPicPr>
          <p:cNvPr id="13" name="Picture 12">
            <a:extLst>
              <a:ext uri="{FF2B5EF4-FFF2-40B4-BE49-F238E27FC236}">
                <a16:creationId xmlns:a16="http://schemas.microsoft.com/office/drawing/2014/main" id="{9DA98D63-C3D4-4E23-B60E-EC1C4985E45E}"/>
              </a:ext>
            </a:extLst>
          </p:cNvPr>
          <p:cNvPicPr>
            <a:picLocks noChangeAspect="1"/>
          </p:cNvPicPr>
          <p:nvPr/>
        </p:nvPicPr>
        <p:blipFill>
          <a:blip r:embed="rId2"/>
          <a:stretch>
            <a:fillRect/>
          </a:stretch>
        </p:blipFill>
        <p:spPr>
          <a:xfrm>
            <a:off x="-69714" y="2384460"/>
            <a:ext cx="2457455" cy="2170424"/>
          </a:xfrm>
          <a:prstGeom prst="rect">
            <a:avLst/>
          </a:prstGeom>
        </p:spPr>
      </p:pic>
      <p:pic>
        <p:nvPicPr>
          <p:cNvPr id="17" name="Picture 16">
            <a:extLst>
              <a:ext uri="{FF2B5EF4-FFF2-40B4-BE49-F238E27FC236}">
                <a16:creationId xmlns:a16="http://schemas.microsoft.com/office/drawing/2014/main" id="{679FC7A5-A506-4186-BB5A-C66AC8F2BF44}"/>
              </a:ext>
            </a:extLst>
          </p:cNvPr>
          <p:cNvPicPr>
            <a:picLocks noChangeAspect="1"/>
          </p:cNvPicPr>
          <p:nvPr/>
        </p:nvPicPr>
        <p:blipFill>
          <a:blip r:embed="rId3"/>
          <a:stretch>
            <a:fillRect/>
          </a:stretch>
        </p:blipFill>
        <p:spPr>
          <a:xfrm>
            <a:off x="4460336" y="2396624"/>
            <a:ext cx="2451595" cy="2165249"/>
          </a:xfrm>
          <a:prstGeom prst="rect">
            <a:avLst/>
          </a:prstGeom>
        </p:spPr>
      </p:pic>
      <p:pic>
        <p:nvPicPr>
          <p:cNvPr id="19" name="Picture 18">
            <a:extLst>
              <a:ext uri="{FF2B5EF4-FFF2-40B4-BE49-F238E27FC236}">
                <a16:creationId xmlns:a16="http://schemas.microsoft.com/office/drawing/2014/main" id="{F0AC281E-4CB6-4938-8146-3A87BAC4F89A}"/>
              </a:ext>
            </a:extLst>
          </p:cNvPr>
          <p:cNvPicPr>
            <a:picLocks noChangeAspect="1"/>
          </p:cNvPicPr>
          <p:nvPr/>
        </p:nvPicPr>
        <p:blipFill>
          <a:blip r:embed="rId4"/>
          <a:stretch>
            <a:fillRect/>
          </a:stretch>
        </p:blipFill>
        <p:spPr>
          <a:xfrm>
            <a:off x="6776415" y="2389656"/>
            <a:ext cx="2457455" cy="2170424"/>
          </a:xfrm>
          <a:prstGeom prst="rect">
            <a:avLst/>
          </a:prstGeom>
        </p:spPr>
      </p:pic>
      <p:pic>
        <p:nvPicPr>
          <p:cNvPr id="15" name="Picture 14">
            <a:extLst>
              <a:ext uri="{FF2B5EF4-FFF2-40B4-BE49-F238E27FC236}">
                <a16:creationId xmlns:a16="http://schemas.microsoft.com/office/drawing/2014/main" id="{5A5804C5-8443-4C8C-91BC-9C2DF1EAAF80}"/>
              </a:ext>
            </a:extLst>
          </p:cNvPr>
          <p:cNvPicPr>
            <a:picLocks noChangeAspect="1"/>
          </p:cNvPicPr>
          <p:nvPr/>
        </p:nvPicPr>
        <p:blipFill>
          <a:blip r:embed="rId3"/>
          <a:stretch>
            <a:fillRect/>
          </a:stretch>
        </p:blipFill>
        <p:spPr>
          <a:xfrm>
            <a:off x="2256878" y="2414069"/>
            <a:ext cx="2457455" cy="2170424"/>
          </a:xfrm>
          <a:prstGeom prst="rect">
            <a:avLst/>
          </a:prstGeom>
        </p:spPr>
      </p:pic>
      <p:sp>
        <p:nvSpPr>
          <p:cNvPr id="33" name="TextBox 32">
            <a:extLst>
              <a:ext uri="{FF2B5EF4-FFF2-40B4-BE49-F238E27FC236}">
                <a16:creationId xmlns:a16="http://schemas.microsoft.com/office/drawing/2014/main" id="{1F981FAC-DFB7-4324-8B2A-EA93B429DABD}"/>
              </a:ext>
            </a:extLst>
          </p:cNvPr>
          <p:cNvSpPr txBox="1"/>
          <p:nvPr/>
        </p:nvSpPr>
        <p:spPr>
          <a:xfrm>
            <a:off x="325741" y="4358928"/>
            <a:ext cx="1565810" cy="338554"/>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Jan 2021 </a:t>
            </a:r>
          </a:p>
        </p:txBody>
      </p:sp>
      <p:sp>
        <p:nvSpPr>
          <p:cNvPr id="25" name="TextBox 24">
            <a:extLst>
              <a:ext uri="{FF2B5EF4-FFF2-40B4-BE49-F238E27FC236}">
                <a16:creationId xmlns:a16="http://schemas.microsoft.com/office/drawing/2014/main" id="{03D30014-0A73-48A4-9927-950B88396AE4}"/>
              </a:ext>
            </a:extLst>
          </p:cNvPr>
          <p:cNvSpPr txBox="1"/>
          <p:nvPr/>
        </p:nvSpPr>
        <p:spPr>
          <a:xfrm>
            <a:off x="1879435" y="2213034"/>
            <a:ext cx="5330097" cy="338554"/>
          </a:xfrm>
          <a:prstGeom prst="rect">
            <a:avLst/>
          </a:prstGeom>
          <a:noFill/>
          <a:ln>
            <a:noFill/>
          </a:ln>
        </p:spPr>
        <p:txBody>
          <a:bodyPr wrap="square">
            <a:spAutoFit/>
          </a:bodyPr>
          <a:lstStyle/>
          <a:p>
            <a:pPr algn="ctr"/>
            <a:r>
              <a:rPr lang="en-CA" sz="1600" b="1" u="sng" dirty="0" err="1">
                <a:latin typeface="Calibri" panose="020F0502020204030204" pitchFamily="34" charset="0"/>
                <a:cs typeface="Calibri" panose="020F0502020204030204" pitchFamily="34" charset="0"/>
              </a:rPr>
              <a:t>Bodman’s</a:t>
            </a:r>
            <a:r>
              <a:rPr lang="en-CA" sz="1600" b="1" u="sng" dirty="0">
                <a:latin typeface="Calibri" panose="020F0502020204030204" pitchFamily="34" charset="0"/>
                <a:cs typeface="Calibri" panose="020F0502020204030204" pitchFamily="34" charset="0"/>
              </a:rPr>
              <a:t> index</a:t>
            </a:r>
            <a:endParaRPr lang="en-US" sz="1600" b="1" u="sng"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482ABE99-471A-47B5-B39D-7D17A23C841D}"/>
              </a:ext>
            </a:extLst>
          </p:cNvPr>
          <p:cNvSpPr txBox="1"/>
          <p:nvPr/>
        </p:nvSpPr>
        <p:spPr>
          <a:xfrm>
            <a:off x="4944172" y="4293433"/>
            <a:ext cx="1565810" cy="338554"/>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Mar 2021 </a:t>
            </a:r>
          </a:p>
        </p:txBody>
      </p:sp>
      <p:sp>
        <p:nvSpPr>
          <p:cNvPr id="39" name="TextBox 38">
            <a:extLst>
              <a:ext uri="{FF2B5EF4-FFF2-40B4-BE49-F238E27FC236}">
                <a16:creationId xmlns:a16="http://schemas.microsoft.com/office/drawing/2014/main" id="{C69BFD70-C498-494D-BBD4-6C130E51562C}"/>
              </a:ext>
            </a:extLst>
          </p:cNvPr>
          <p:cNvSpPr txBox="1"/>
          <p:nvPr/>
        </p:nvSpPr>
        <p:spPr>
          <a:xfrm>
            <a:off x="7208107" y="4332908"/>
            <a:ext cx="1565810" cy="338554"/>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Apr 2021 </a:t>
            </a:r>
          </a:p>
        </p:txBody>
      </p:sp>
      <p:sp>
        <p:nvSpPr>
          <p:cNvPr id="40" name="TextBox 39">
            <a:extLst>
              <a:ext uri="{FF2B5EF4-FFF2-40B4-BE49-F238E27FC236}">
                <a16:creationId xmlns:a16="http://schemas.microsoft.com/office/drawing/2014/main" id="{EAFD6316-7F51-4B80-869E-714D7850B74B}"/>
              </a:ext>
            </a:extLst>
          </p:cNvPr>
          <p:cNvSpPr txBox="1"/>
          <p:nvPr/>
        </p:nvSpPr>
        <p:spPr>
          <a:xfrm>
            <a:off x="2558241" y="4319680"/>
            <a:ext cx="1565810" cy="338554"/>
          </a:xfrm>
          <a:prstGeom prst="rect">
            <a:avLst/>
          </a:prstGeom>
          <a:noFill/>
        </p:spPr>
        <p:txBody>
          <a:bodyPr wrap="square">
            <a:spAutoFit/>
          </a:bodyPr>
          <a:lstStyle/>
          <a:p>
            <a:pPr algn="ctr"/>
            <a:r>
              <a:rPr lang="en-CA" sz="1600" b="1" dirty="0">
                <a:latin typeface="Calibri" panose="020F0502020204030204" pitchFamily="34" charset="0"/>
                <a:cs typeface="Calibri" panose="020F0502020204030204" pitchFamily="34" charset="0"/>
              </a:rPr>
              <a:t>Feb 2021 </a:t>
            </a:r>
          </a:p>
        </p:txBody>
      </p:sp>
      <p:pic>
        <p:nvPicPr>
          <p:cNvPr id="43" name="Picture 42">
            <a:extLst>
              <a:ext uri="{FF2B5EF4-FFF2-40B4-BE49-F238E27FC236}">
                <a16:creationId xmlns:a16="http://schemas.microsoft.com/office/drawing/2014/main" id="{3563997C-7916-4FB7-A2AD-6E838DB9FB97}"/>
              </a:ext>
            </a:extLst>
          </p:cNvPr>
          <p:cNvPicPr>
            <a:picLocks noChangeAspect="1"/>
          </p:cNvPicPr>
          <p:nvPr/>
        </p:nvPicPr>
        <p:blipFill>
          <a:blip r:embed="rId5"/>
          <a:stretch>
            <a:fillRect/>
          </a:stretch>
        </p:blipFill>
        <p:spPr>
          <a:xfrm>
            <a:off x="6776524" y="4818880"/>
            <a:ext cx="2457455" cy="2170424"/>
          </a:xfrm>
          <a:prstGeom prst="rect">
            <a:avLst/>
          </a:prstGeom>
        </p:spPr>
      </p:pic>
      <p:pic>
        <p:nvPicPr>
          <p:cNvPr id="41" name="Picture 40">
            <a:extLst>
              <a:ext uri="{FF2B5EF4-FFF2-40B4-BE49-F238E27FC236}">
                <a16:creationId xmlns:a16="http://schemas.microsoft.com/office/drawing/2014/main" id="{45E9F40C-333A-4CD2-8E1B-635B2E4A2D6F}"/>
              </a:ext>
            </a:extLst>
          </p:cNvPr>
          <p:cNvPicPr>
            <a:picLocks noChangeAspect="1"/>
          </p:cNvPicPr>
          <p:nvPr/>
        </p:nvPicPr>
        <p:blipFill>
          <a:blip r:embed="rId6"/>
          <a:stretch>
            <a:fillRect/>
          </a:stretch>
        </p:blipFill>
        <p:spPr>
          <a:xfrm>
            <a:off x="4451295" y="4832238"/>
            <a:ext cx="2457455" cy="2170424"/>
          </a:xfrm>
          <a:prstGeom prst="rect">
            <a:avLst/>
          </a:prstGeom>
        </p:spPr>
      </p:pic>
      <p:pic>
        <p:nvPicPr>
          <p:cNvPr id="32" name="Picture 31">
            <a:extLst>
              <a:ext uri="{FF2B5EF4-FFF2-40B4-BE49-F238E27FC236}">
                <a16:creationId xmlns:a16="http://schemas.microsoft.com/office/drawing/2014/main" id="{7A7D8202-4F60-48DE-B9E9-269D6C106610}"/>
              </a:ext>
            </a:extLst>
          </p:cNvPr>
          <p:cNvPicPr>
            <a:picLocks noChangeAspect="1"/>
          </p:cNvPicPr>
          <p:nvPr/>
        </p:nvPicPr>
        <p:blipFill>
          <a:blip r:embed="rId7"/>
          <a:stretch>
            <a:fillRect/>
          </a:stretch>
        </p:blipFill>
        <p:spPr>
          <a:xfrm>
            <a:off x="2235250" y="4843921"/>
            <a:ext cx="2457455" cy="2170424"/>
          </a:xfrm>
          <a:prstGeom prst="rect">
            <a:avLst/>
          </a:prstGeom>
        </p:spPr>
      </p:pic>
      <p:pic>
        <p:nvPicPr>
          <p:cNvPr id="29" name="Picture 28">
            <a:extLst>
              <a:ext uri="{FF2B5EF4-FFF2-40B4-BE49-F238E27FC236}">
                <a16:creationId xmlns:a16="http://schemas.microsoft.com/office/drawing/2014/main" id="{FA5B1281-A850-48D9-B022-580ED5A0777D}"/>
              </a:ext>
            </a:extLst>
          </p:cNvPr>
          <p:cNvPicPr>
            <a:picLocks noChangeAspect="1"/>
          </p:cNvPicPr>
          <p:nvPr/>
        </p:nvPicPr>
        <p:blipFill>
          <a:blip r:embed="rId8"/>
          <a:stretch>
            <a:fillRect/>
          </a:stretch>
        </p:blipFill>
        <p:spPr>
          <a:xfrm>
            <a:off x="-40944" y="4828316"/>
            <a:ext cx="2457455" cy="2170424"/>
          </a:xfrm>
          <a:prstGeom prst="rect">
            <a:avLst/>
          </a:prstGeom>
        </p:spPr>
      </p:pic>
      <p:sp>
        <p:nvSpPr>
          <p:cNvPr id="28" name="TextBox 27">
            <a:extLst>
              <a:ext uri="{FF2B5EF4-FFF2-40B4-BE49-F238E27FC236}">
                <a16:creationId xmlns:a16="http://schemas.microsoft.com/office/drawing/2014/main" id="{A492D15D-44B1-4A5E-ACEF-1C8BC6B88F45}"/>
              </a:ext>
            </a:extLst>
          </p:cNvPr>
          <p:cNvSpPr txBox="1"/>
          <p:nvPr/>
        </p:nvSpPr>
        <p:spPr>
          <a:xfrm>
            <a:off x="2468550" y="4636811"/>
            <a:ext cx="4902254" cy="338554"/>
          </a:xfrm>
          <a:prstGeom prst="rect">
            <a:avLst/>
          </a:prstGeom>
          <a:noFill/>
        </p:spPr>
        <p:txBody>
          <a:bodyPr wrap="square">
            <a:spAutoFit/>
          </a:bodyPr>
          <a:lstStyle/>
          <a:p>
            <a:pPr algn="ctr"/>
            <a:r>
              <a:rPr lang="en-CA" sz="1600" b="1" u="sng" dirty="0" err="1">
                <a:latin typeface="Calibri" panose="020F0502020204030204" pitchFamily="34" charset="0"/>
                <a:cs typeface="Calibri" panose="020F0502020204030204" pitchFamily="34" charset="0"/>
              </a:rPr>
              <a:t>Bodman’s</a:t>
            </a:r>
            <a:r>
              <a:rPr lang="en-CA" sz="1600" b="1" u="sng" dirty="0">
                <a:latin typeface="Calibri" panose="020F0502020204030204" pitchFamily="34" charset="0"/>
                <a:cs typeface="Calibri" panose="020F0502020204030204" pitchFamily="34" charset="0"/>
              </a:rPr>
              <a:t> index anomaly, 1991-2020</a:t>
            </a:r>
            <a:endParaRPr lang="en-US" sz="1600" b="1" u="sng" dirty="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A2AFC223-2F82-4AEC-9243-FEC610659363}"/>
              </a:ext>
            </a:extLst>
          </p:cNvPr>
          <p:cNvSpPr txBox="1"/>
          <p:nvPr/>
        </p:nvSpPr>
        <p:spPr>
          <a:xfrm>
            <a:off x="0" y="5641019"/>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sp>
        <p:nvSpPr>
          <p:cNvPr id="50" name="TextBox 49">
            <a:extLst>
              <a:ext uri="{FF2B5EF4-FFF2-40B4-BE49-F238E27FC236}">
                <a16:creationId xmlns:a16="http://schemas.microsoft.com/office/drawing/2014/main" id="{23F2C527-4C70-428B-AD99-A7B880476242}"/>
              </a:ext>
            </a:extLst>
          </p:cNvPr>
          <p:cNvSpPr txBox="1"/>
          <p:nvPr/>
        </p:nvSpPr>
        <p:spPr>
          <a:xfrm>
            <a:off x="1372994" y="5382442"/>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Severe</a:t>
            </a:r>
            <a:endParaRPr lang="ru-RU" dirty="0"/>
          </a:p>
        </p:txBody>
      </p:sp>
      <p:sp>
        <p:nvSpPr>
          <p:cNvPr id="52" name="TextBox 51">
            <a:extLst>
              <a:ext uri="{FF2B5EF4-FFF2-40B4-BE49-F238E27FC236}">
                <a16:creationId xmlns:a16="http://schemas.microsoft.com/office/drawing/2014/main" id="{F28C64BF-9CB7-4DA3-82D6-1747A75D2BB3}"/>
              </a:ext>
            </a:extLst>
          </p:cNvPr>
          <p:cNvSpPr txBox="1"/>
          <p:nvPr/>
        </p:nvSpPr>
        <p:spPr>
          <a:xfrm>
            <a:off x="2472174" y="5457139"/>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Severe</a:t>
            </a:r>
            <a:endParaRPr lang="ru-RU" dirty="0"/>
          </a:p>
        </p:txBody>
      </p:sp>
      <p:sp>
        <p:nvSpPr>
          <p:cNvPr id="54" name="TextBox 53">
            <a:extLst>
              <a:ext uri="{FF2B5EF4-FFF2-40B4-BE49-F238E27FC236}">
                <a16:creationId xmlns:a16="http://schemas.microsoft.com/office/drawing/2014/main" id="{53FC5678-9EF6-4698-9597-0DCF330ABF49}"/>
              </a:ext>
            </a:extLst>
          </p:cNvPr>
          <p:cNvSpPr txBox="1"/>
          <p:nvPr/>
        </p:nvSpPr>
        <p:spPr>
          <a:xfrm>
            <a:off x="5420541" y="5416191"/>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Severe</a:t>
            </a:r>
            <a:endParaRPr lang="ru-RU" dirty="0"/>
          </a:p>
        </p:txBody>
      </p:sp>
      <p:sp>
        <p:nvSpPr>
          <p:cNvPr id="56" name="TextBox 55">
            <a:extLst>
              <a:ext uri="{FF2B5EF4-FFF2-40B4-BE49-F238E27FC236}">
                <a16:creationId xmlns:a16="http://schemas.microsoft.com/office/drawing/2014/main" id="{945FA1F7-9700-4941-A5A4-2E3AED75705D}"/>
              </a:ext>
            </a:extLst>
          </p:cNvPr>
          <p:cNvSpPr txBox="1"/>
          <p:nvPr/>
        </p:nvSpPr>
        <p:spPr>
          <a:xfrm>
            <a:off x="2896308" y="6064727"/>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sp>
        <p:nvSpPr>
          <p:cNvPr id="58" name="TextBox 57">
            <a:extLst>
              <a:ext uri="{FF2B5EF4-FFF2-40B4-BE49-F238E27FC236}">
                <a16:creationId xmlns:a16="http://schemas.microsoft.com/office/drawing/2014/main" id="{C1FA7565-C6ED-4C6E-AE22-E554118817C7}"/>
              </a:ext>
            </a:extLst>
          </p:cNvPr>
          <p:cNvSpPr txBox="1"/>
          <p:nvPr/>
        </p:nvSpPr>
        <p:spPr>
          <a:xfrm>
            <a:off x="7651246" y="6218615"/>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Severe</a:t>
            </a:r>
            <a:endParaRPr lang="ru-RU" dirty="0"/>
          </a:p>
        </p:txBody>
      </p:sp>
      <p:sp>
        <p:nvSpPr>
          <p:cNvPr id="59" name="TextBox 58">
            <a:extLst>
              <a:ext uri="{FF2B5EF4-FFF2-40B4-BE49-F238E27FC236}">
                <a16:creationId xmlns:a16="http://schemas.microsoft.com/office/drawing/2014/main" id="{6FF25457-C78D-4F26-B40C-1B7394B2390F}"/>
              </a:ext>
            </a:extLst>
          </p:cNvPr>
          <p:cNvSpPr txBox="1"/>
          <p:nvPr/>
        </p:nvSpPr>
        <p:spPr>
          <a:xfrm>
            <a:off x="8109080" y="5837129"/>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sp>
        <p:nvSpPr>
          <p:cNvPr id="60" name="TextBox 59">
            <a:extLst>
              <a:ext uri="{FF2B5EF4-FFF2-40B4-BE49-F238E27FC236}">
                <a16:creationId xmlns:a16="http://schemas.microsoft.com/office/drawing/2014/main" id="{8662C4F2-2A96-4093-9497-B593250BFAEB}"/>
              </a:ext>
            </a:extLst>
          </p:cNvPr>
          <p:cNvSpPr txBox="1"/>
          <p:nvPr/>
        </p:nvSpPr>
        <p:spPr>
          <a:xfrm>
            <a:off x="4444258" y="5421633"/>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sp>
        <p:nvSpPr>
          <p:cNvPr id="61" name="TextBox 60">
            <a:extLst>
              <a:ext uri="{FF2B5EF4-FFF2-40B4-BE49-F238E27FC236}">
                <a16:creationId xmlns:a16="http://schemas.microsoft.com/office/drawing/2014/main" id="{B4318E61-EB61-48F7-BE3D-C6E37F1FA1BC}"/>
              </a:ext>
            </a:extLst>
          </p:cNvPr>
          <p:cNvSpPr txBox="1"/>
          <p:nvPr/>
        </p:nvSpPr>
        <p:spPr>
          <a:xfrm>
            <a:off x="7065680" y="5989389"/>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Milder</a:t>
            </a:r>
            <a:endParaRPr lang="ru-RU" dirty="0"/>
          </a:p>
        </p:txBody>
      </p:sp>
      <p:sp>
        <p:nvSpPr>
          <p:cNvPr id="62" name="TextBox 61">
            <a:extLst>
              <a:ext uri="{FF2B5EF4-FFF2-40B4-BE49-F238E27FC236}">
                <a16:creationId xmlns:a16="http://schemas.microsoft.com/office/drawing/2014/main" id="{17DAF6B5-DF78-47AE-8017-CA1BFE7D058E}"/>
              </a:ext>
            </a:extLst>
          </p:cNvPr>
          <p:cNvSpPr txBox="1"/>
          <p:nvPr/>
        </p:nvSpPr>
        <p:spPr>
          <a:xfrm>
            <a:off x="2979902" y="5267659"/>
            <a:ext cx="893929" cy="307777"/>
          </a:xfrm>
          <a:prstGeom prst="rect">
            <a:avLst/>
          </a:prstGeom>
          <a:noFill/>
        </p:spPr>
        <p:txBody>
          <a:bodyPr wrap="square">
            <a:spAutoFit/>
          </a:bodyPr>
          <a:lstStyle/>
          <a:p>
            <a:r>
              <a:rPr lang="en-CA" sz="1400" b="1" u="sng" dirty="0">
                <a:latin typeface="Calibri" panose="020F0502020204030204" pitchFamily="34" charset="0"/>
                <a:cs typeface="Calibri" panose="020F0502020204030204" pitchFamily="34" charset="0"/>
              </a:rPr>
              <a:t>Severe</a:t>
            </a:r>
            <a:endParaRPr lang="ru-RU" dirty="0"/>
          </a:p>
        </p:txBody>
      </p:sp>
    </p:spTree>
    <p:extLst>
      <p:ext uri="{BB962C8B-B14F-4D97-AF65-F5344CB8AC3E}">
        <p14:creationId xmlns:p14="http://schemas.microsoft.com/office/powerpoint/2010/main" val="3596885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731"/>
            <a:ext cx="7128792" cy="535696"/>
          </a:xfrm>
        </p:spPr>
        <p:txBody>
          <a:bodyPr anchor="t"/>
          <a:lstStyle/>
          <a:p>
            <a:pPr algn="ctr"/>
            <a:r>
              <a:rPr lang="en-US" sz="2800" dirty="0">
                <a:solidFill>
                  <a:schemeClr val="tx1"/>
                </a:solidFill>
                <a:cs typeface="Arial" panose="020B0604020202020204" pitchFamily="34" charset="0"/>
              </a:rPr>
              <a:t>Current Conditions (17-24 May 2021)</a:t>
            </a:r>
          </a:p>
        </p:txBody>
      </p:sp>
      <p:sp>
        <p:nvSpPr>
          <p:cNvPr id="13" name="Прямоугольник 12"/>
          <p:cNvSpPr/>
          <p:nvPr/>
        </p:nvSpPr>
        <p:spPr>
          <a:xfrm>
            <a:off x="5858316" y="509122"/>
            <a:ext cx="3138654" cy="6001643"/>
          </a:xfrm>
          <a:prstGeom prst="rect">
            <a:avLst/>
          </a:prstGeom>
          <a:ln w="25400">
            <a:solidFill>
              <a:schemeClr val="tx1"/>
            </a:solidFill>
          </a:ln>
        </p:spPr>
        <p:txBody>
          <a:bodyPr wrap="square">
            <a:spAutoFit/>
          </a:bodyPr>
          <a:lstStyle/>
          <a:p>
            <a:pPr marL="285750" indent="-285750">
              <a:buClr>
                <a:schemeClr val="tx1"/>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Since mid April westerly, NW winds dominated in European sector with somewhat opposite patterns over Siberia and Canada </a:t>
            </a:r>
            <a:endParaRPr lang="en-US" sz="1600" dirty="0">
              <a:latin typeface="Calibri" panose="020F0502020204030204" pitchFamily="34" charset="0"/>
              <a:cs typeface="Calibri" panose="020F0502020204030204" pitchFamily="34" charset="0"/>
            </a:endParaRP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L</a:t>
            </a:r>
            <a:r>
              <a:rPr lang="en-US" sz="1600" b="0" dirty="0">
                <a:latin typeface="Calibri" panose="020F0502020204030204" pitchFamily="34" charset="0"/>
                <a:cs typeface="Calibri" panose="020F0502020204030204" pitchFamily="34" charset="0"/>
              </a:rPr>
              <a:t>ower SAT observed over European, Alaska and W Canadian regions </a:t>
            </a: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H</a:t>
            </a:r>
            <a:r>
              <a:rPr lang="en-US" sz="1600" b="0" dirty="0">
                <a:latin typeface="Calibri" panose="020F0502020204030204" pitchFamily="34" charset="0"/>
                <a:cs typeface="Calibri" panose="020F0502020204030204" pitchFamily="34" charset="0"/>
              </a:rPr>
              <a:t>igher SAT observed over W&amp;E Siberia, partly Chukchi regions</a:t>
            </a:r>
          </a:p>
          <a:p>
            <a:pPr marL="285750" indent="-285750">
              <a:buClr>
                <a:schemeClr val="tx1"/>
              </a:buClr>
              <a:buFont typeface="Wingdings" panose="05000000000000000000" pitchFamily="2" charset="2"/>
              <a:buChar char="v"/>
            </a:pPr>
            <a:r>
              <a:rPr lang="en-US" sz="1600" b="0" dirty="0">
                <a:latin typeface="Calibri" panose="020F0502020204030204" pitchFamily="34" charset="0"/>
                <a:cs typeface="Calibri" panose="020F0502020204030204" pitchFamily="34" charset="0"/>
              </a:rPr>
              <a:t>N Scandinavia, Arctic coasts, E Siberia, Chukchi are still already under snow </a:t>
            </a:r>
            <a:r>
              <a:rPr lang="en-US" sz="1600" dirty="0">
                <a:latin typeface="Calibri" panose="020F0502020204030204" pitchFamily="34" charset="0"/>
                <a:cs typeface="Calibri" panose="020F0502020204030204" pitchFamily="34" charset="0"/>
              </a:rPr>
              <a:t>(positive</a:t>
            </a:r>
            <a:r>
              <a:rPr lang="en-US" sz="1600" b="0" dirty="0">
                <a:latin typeface="Calibri" panose="020F0502020204030204" pitchFamily="34" charset="0"/>
                <a:cs typeface="Calibri" panose="020F0502020204030204" pitchFamily="34" charset="0"/>
              </a:rPr>
              <a:t> anomalies) with somewhat negative anomalies in Siberia, Canada</a:t>
            </a:r>
          </a:p>
          <a:p>
            <a:pPr marL="285750" indent="-285750">
              <a:buClr>
                <a:schemeClr val="tx1"/>
              </a:buClr>
              <a:buFont typeface="Wingdings" panose="05000000000000000000" pitchFamily="2" charset="2"/>
              <a:buChar char="v"/>
            </a:pPr>
            <a:r>
              <a:rPr lang="en-US" sz="1600" dirty="0">
                <a:latin typeface="Calibri" panose="020F0502020204030204" pitchFamily="34" charset="0"/>
                <a:cs typeface="Calibri" panose="020F0502020204030204" pitchFamily="34" charset="0"/>
              </a:rPr>
              <a:t>Barents, Bering and Sea of Okhotsk are under </a:t>
            </a:r>
            <a:r>
              <a:rPr lang="en-US" sz="1600" b="0" dirty="0">
                <a:latin typeface="Calibri" panose="020F0502020204030204" pitchFamily="34" charset="0"/>
                <a:cs typeface="Calibri" panose="020F0502020204030204" pitchFamily="34" charset="0"/>
              </a:rPr>
              <a:t>intense melting, but not for other parts of the Arctic where fast ice zones </a:t>
            </a:r>
            <a:r>
              <a:rPr lang="en-US" sz="1600" dirty="0">
                <a:latin typeface="Calibri" panose="020F0502020204030204" pitchFamily="34" charset="0"/>
                <a:cs typeface="Calibri" panose="020F0502020204030204" pitchFamily="34" charset="0"/>
              </a:rPr>
              <a:t>in Siberia and Canadian Arctic are still well preserved, </a:t>
            </a:r>
            <a:r>
              <a:rPr lang="en-US" sz="1600" b="0" dirty="0">
                <a:latin typeface="Calibri" panose="020F0502020204030204" pitchFamily="34" charset="0"/>
                <a:cs typeface="Calibri" panose="020F0502020204030204" pitchFamily="34" charset="0"/>
              </a:rPr>
              <a:t>which is somewhat opposite to spring 20202 season</a:t>
            </a:r>
            <a:endParaRPr lang="ru-RU" sz="1600" b="0" dirty="0">
              <a:latin typeface="Calibri" panose="020F0502020204030204" pitchFamily="34" charset="0"/>
              <a:cs typeface="Calibri" panose="020F0502020204030204" pitchFamily="34" charset="0"/>
            </a:endParaRPr>
          </a:p>
        </p:txBody>
      </p:sp>
      <p:sp>
        <p:nvSpPr>
          <p:cNvPr id="12" name="Прямоугольник 11"/>
          <p:cNvSpPr/>
          <p:nvPr/>
        </p:nvSpPr>
        <p:spPr>
          <a:xfrm>
            <a:off x="163036" y="6388508"/>
            <a:ext cx="3170408" cy="276999"/>
          </a:xfrm>
          <a:prstGeom prst="rect">
            <a:avLst/>
          </a:prstGeom>
          <a:solidFill>
            <a:schemeClr val="bg1"/>
          </a:solidFill>
        </p:spPr>
        <p:txBody>
          <a:bodyPr wrap="square">
            <a:spAutoFit/>
          </a:bodyPr>
          <a:lstStyle/>
          <a:p>
            <a:r>
              <a:rPr lang="en-US" sz="1200" dirty="0">
                <a:latin typeface="Calibri" panose="020F0502020204030204" pitchFamily="34" charset="0"/>
                <a:cs typeface="Calibri" panose="020F0502020204030204" pitchFamily="34" charset="0"/>
              </a:rPr>
              <a:t>AARI/CIS/NIC ice chart for 17-20 May 2021</a:t>
            </a:r>
            <a:endParaRPr lang="ru-RU" sz="1200" dirty="0">
              <a:latin typeface="Calibri" panose="020F0502020204030204" pitchFamily="34" charset="0"/>
              <a:cs typeface="Calibri" panose="020F0502020204030204" pitchFamily="34" charset="0"/>
            </a:endParaRPr>
          </a:p>
        </p:txBody>
      </p:sp>
      <p:sp>
        <p:nvSpPr>
          <p:cNvPr id="14" name="Прямоугольник 13">
            <a:extLst>
              <a:ext uri="{FF2B5EF4-FFF2-40B4-BE49-F238E27FC236}">
                <a16:creationId xmlns:a16="http://schemas.microsoft.com/office/drawing/2014/main" id="{7E3BA4AC-09CA-48D3-8415-96C0D49BDC9F}"/>
              </a:ext>
            </a:extLst>
          </p:cNvPr>
          <p:cNvSpPr/>
          <p:nvPr/>
        </p:nvSpPr>
        <p:spPr>
          <a:xfrm>
            <a:off x="3085858" y="6368409"/>
            <a:ext cx="2418651" cy="461665"/>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Snow extent for 24 May 2021, </a:t>
            </a:r>
          </a:p>
          <a:p>
            <a:pPr algn="ctr"/>
            <a:r>
              <a:rPr lang="en-US" sz="1200" dirty="0">
                <a:latin typeface="Calibri" panose="020F0502020204030204" pitchFamily="34" charset="0"/>
                <a:cs typeface="Calibri" panose="020F0502020204030204" pitchFamily="34" charset="0"/>
              </a:rPr>
              <a:t>Rutgers Global snow lab</a:t>
            </a:r>
            <a:endParaRPr lang="ru-RU" sz="1200" dirty="0">
              <a:latin typeface="Calibri" panose="020F0502020204030204" pitchFamily="34" charset="0"/>
              <a:cs typeface="Calibri" panose="020F0502020204030204" pitchFamily="34" charset="0"/>
            </a:endParaRPr>
          </a:p>
        </p:txBody>
      </p:sp>
      <p:sp>
        <p:nvSpPr>
          <p:cNvPr id="7" name="Прямоугольник 6"/>
          <p:cNvSpPr/>
          <p:nvPr/>
        </p:nvSpPr>
        <p:spPr>
          <a:xfrm>
            <a:off x="0" y="3079257"/>
            <a:ext cx="6156176" cy="276999"/>
          </a:xfrm>
          <a:prstGeom prst="rect">
            <a:avLst/>
          </a:prstGeom>
          <a:solidFill>
            <a:schemeClr val="bg1"/>
          </a:solidFill>
        </p:spPr>
        <p:txBody>
          <a:bodyPr wrap="square">
            <a:spAutoFit/>
          </a:bodyPr>
          <a:lstStyle/>
          <a:p>
            <a:pPr algn="ctr"/>
            <a:r>
              <a:rPr lang="en-US" sz="1200" dirty="0">
                <a:latin typeface="Calibri" panose="020F0502020204030204" pitchFamily="34" charset="0"/>
                <a:cs typeface="Calibri" panose="020F0502020204030204" pitchFamily="34" charset="0"/>
              </a:rPr>
              <a:t>SAT,  precipitation, mean wind vectors, NAO</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for</a:t>
            </a:r>
            <a:r>
              <a:rPr lang="ru-RU" sz="120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20</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24 May </a:t>
            </a:r>
            <a:r>
              <a:rPr lang="ru-RU" sz="1200" dirty="0">
                <a:latin typeface="Calibri" panose="020F0502020204030204" pitchFamily="34" charset="0"/>
                <a:cs typeface="Calibri" panose="020F0502020204030204" pitchFamily="34" charset="0"/>
              </a:rPr>
              <a:t>20</a:t>
            </a:r>
            <a:r>
              <a:rPr lang="en-US" sz="1200" dirty="0">
                <a:latin typeface="Calibri" panose="020F0502020204030204" pitchFamily="34" charset="0"/>
                <a:cs typeface="Calibri" panose="020F0502020204030204" pitchFamily="34" charset="0"/>
              </a:rPr>
              <a:t>21 </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http</a:t>
            </a:r>
            <a:r>
              <a:rPr lang="ru-RU" sz="1200" dirty="0">
                <a:latin typeface="Calibri" panose="020F0502020204030204" pitchFamily="34" charset="0"/>
                <a:cs typeface="Calibri" panose="020F0502020204030204" pitchFamily="34" charset="0"/>
              </a:rPr>
              <a:t>://</a:t>
            </a:r>
            <a:r>
              <a:rPr lang="en-US" sz="1200" dirty="0" err="1">
                <a:latin typeface="Calibri" panose="020F0502020204030204" pitchFamily="34" charset="0"/>
                <a:cs typeface="Calibri" panose="020F0502020204030204" pitchFamily="34" charset="0"/>
              </a:rPr>
              <a:t>polarportal</a:t>
            </a:r>
            <a:r>
              <a:rPr lang="ru-RU" sz="1200" dirty="0">
                <a:latin typeface="Calibri" panose="020F0502020204030204" pitchFamily="34" charset="0"/>
                <a:cs typeface="Calibri" panose="020F0502020204030204" pitchFamily="34" charset="0"/>
              </a:rPr>
              <a:t>.</a:t>
            </a:r>
            <a:r>
              <a:rPr lang="en-US" sz="1200" dirty="0">
                <a:latin typeface="Calibri" panose="020F0502020204030204" pitchFamily="34" charset="0"/>
                <a:cs typeface="Calibri" panose="020F0502020204030204" pitchFamily="34" charset="0"/>
              </a:rPr>
              <a:t>dk</a:t>
            </a:r>
            <a:r>
              <a:rPr lang="ru-RU" sz="12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68225C5D-A3CA-4DC5-89A1-53B87D64D811}"/>
              </a:ext>
            </a:extLst>
          </p:cNvPr>
          <p:cNvPicPr>
            <a:picLocks noChangeAspect="1"/>
          </p:cNvPicPr>
          <p:nvPr/>
        </p:nvPicPr>
        <p:blipFill>
          <a:blip r:embed="rId2"/>
          <a:stretch>
            <a:fillRect/>
          </a:stretch>
        </p:blipFill>
        <p:spPr>
          <a:xfrm>
            <a:off x="57347" y="3509944"/>
            <a:ext cx="2730496" cy="2797011"/>
          </a:xfrm>
          <a:prstGeom prst="rect">
            <a:avLst/>
          </a:prstGeom>
        </p:spPr>
      </p:pic>
      <p:pic>
        <p:nvPicPr>
          <p:cNvPr id="9" name="Picture 8">
            <a:extLst>
              <a:ext uri="{FF2B5EF4-FFF2-40B4-BE49-F238E27FC236}">
                <a16:creationId xmlns:a16="http://schemas.microsoft.com/office/drawing/2014/main" id="{C3DF4536-8FDC-48EC-8AE3-B5A9CF13E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14" y="474156"/>
            <a:ext cx="2662238" cy="2571750"/>
          </a:xfrm>
          <a:prstGeom prst="rect">
            <a:avLst/>
          </a:prstGeom>
        </p:spPr>
      </p:pic>
      <p:pic>
        <p:nvPicPr>
          <p:cNvPr id="11" name="Picture 10">
            <a:extLst>
              <a:ext uri="{FF2B5EF4-FFF2-40B4-BE49-F238E27FC236}">
                <a16:creationId xmlns:a16="http://schemas.microsoft.com/office/drawing/2014/main" id="{7B86DD19-14A0-470C-949C-5DDF54EA8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5562" y="484802"/>
            <a:ext cx="2662239" cy="2567951"/>
          </a:xfrm>
          <a:prstGeom prst="rect">
            <a:avLst/>
          </a:prstGeom>
        </p:spPr>
      </p:pic>
      <p:pic>
        <p:nvPicPr>
          <p:cNvPr id="17" name="Picture 16">
            <a:extLst>
              <a:ext uri="{FF2B5EF4-FFF2-40B4-BE49-F238E27FC236}">
                <a16:creationId xmlns:a16="http://schemas.microsoft.com/office/drawing/2014/main" id="{C3D0A9CC-A697-41E7-BD89-2293F117F04B}"/>
              </a:ext>
            </a:extLst>
          </p:cNvPr>
          <p:cNvPicPr>
            <a:picLocks noChangeAspect="1"/>
          </p:cNvPicPr>
          <p:nvPr/>
        </p:nvPicPr>
        <p:blipFill>
          <a:blip r:embed="rId5"/>
          <a:stretch>
            <a:fillRect/>
          </a:stretch>
        </p:blipFill>
        <p:spPr>
          <a:xfrm>
            <a:off x="2915817" y="3432180"/>
            <a:ext cx="2588634" cy="2960820"/>
          </a:xfrm>
          <a:prstGeom prst="rect">
            <a:avLst/>
          </a:prstGeom>
        </p:spPr>
      </p:pic>
      <p:pic>
        <p:nvPicPr>
          <p:cNvPr id="20" name="Picture 19">
            <a:extLst>
              <a:ext uri="{FF2B5EF4-FFF2-40B4-BE49-F238E27FC236}">
                <a16:creationId xmlns:a16="http://schemas.microsoft.com/office/drawing/2014/main" id="{78F01740-FB49-4FF0-99DF-C35BB439E7A0}"/>
              </a:ext>
            </a:extLst>
          </p:cNvPr>
          <p:cNvPicPr>
            <a:picLocks noChangeAspect="1"/>
          </p:cNvPicPr>
          <p:nvPr/>
        </p:nvPicPr>
        <p:blipFill>
          <a:blip r:embed="rId6"/>
          <a:stretch>
            <a:fillRect/>
          </a:stretch>
        </p:blipFill>
        <p:spPr>
          <a:xfrm>
            <a:off x="4615659" y="3363253"/>
            <a:ext cx="1192823" cy="1366612"/>
          </a:xfrm>
          <a:prstGeom prst="rect">
            <a:avLst/>
          </a:prstGeom>
        </p:spPr>
      </p:pic>
    </p:spTree>
    <p:extLst>
      <p:ext uri="{BB962C8B-B14F-4D97-AF65-F5344CB8AC3E}">
        <p14:creationId xmlns:p14="http://schemas.microsoft.com/office/powerpoint/2010/main" val="18591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mo2016_powerpoint_standard_v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1"/>
          <p:cNvSpPr txBox="1">
            <a:spLocks/>
          </p:cNvSpPr>
          <p:nvPr/>
        </p:nvSpPr>
        <p:spPr>
          <a:xfrm>
            <a:off x="653441" y="269571"/>
            <a:ext cx="8229600" cy="41465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CA" dirty="0" err="1"/>
              <a:t>Thank</a:t>
            </a:r>
            <a:r>
              <a:rPr lang="fr-CA" dirty="0"/>
              <a:t> </a:t>
            </a:r>
            <a:r>
              <a:rPr lang="fr-CA" dirty="0" err="1"/>
              <a:t>you</a:t>
            </a:r>
            <a:r>
              <a:rPr lang="fr-CA" dirty="0"/>
              <a:t>!</a:t>
            </a:r>
            <a:r>
              <a:rPr lang="ru-RU" dirty="0"/>
              <a:t> </a:t>
            </a:r>
            <a:r>
              <a:rPr lang="fr-CA" dirty="0"/>
              <a:t>Merci!</a:t>
            </a:r>
            <a:r>
              <a:rPr lang="ru-RU" dirty="0"/>
              <a:t> </a:t>
            </a:r>
            <a:r>
              <a:rPr lang="en-US" dirty="0" err="1"/>
              <a:t>Takk</a:t>
            </a:r>
            <a:r>
              <a:rPr lang="en-US" dirty="0"/>
              <a:t>! </a:t>
            </a:r>
            <a:r>
              <a:rPr lang="ru-RU" dirty="0"/>
              <a:t>Спасибо!</a:t>
            </a:r>
            <a:r>
              <a:rPr lang="en-US" dirty="0"/>
              <a:t> </a:t>
            </a:r>
            <a:r>
              <a:rPr lang="en-US" dirty="0" err="1"/>
              <a:t>Tak</a:t>
            </a:r>
            <a:r>
              <a:rPr lang="en-US" dirty="0"/>
              <a:t>! Tack! Kiitos! </a:t>
            </a:r>
            <a:r>
              <a:rPr lang="is-IS" dirty="0"/>
              <a:t>þakka þér fyrir!</a:t>
            </a:r>
            <a:br>
              <a:rPr lang="is-IS" dirty="0"/>
            </a:br>
            <a:r>
              <a:rPr lang="en-US" dirty="0" err="1"/>
              <a:t>Naqurmiik</a:t>
            </a:r>
            <a:r>
              <a:rPr lang="en-US" b="1" dirty="0"/>
              <a:t> </a:t>
            </a:r>
            <a:r>
              <a:rPr lang="en-US" dirty="0"/>
              <a:t>! </a:t>
            </a:r>
            <a:r>
              <a:rPr lang="en-US" dirty="0" err="1"/>
              <a:t>Qaĝaasakuq</a:t>
            </a:r>
            <a:r>
              <a:rPr lang="en-US" dirty="0"/>
              <a:t> !</a:t>
            </a:r>
          </a:p>
          <a:p>
            <a:r>
              <a:rPr lang="it-IT" dirty="0"/>
              <a:t>Grazie! </a:t>
            </a:r>
            <a:r>
              <a:rPr lang="en-US" dirty="0" err="1"/>
              <a:t>Giitu</a:t>
            </a:r>
            <a:r>
              <a:rPr lang="en-US" dirty="0"/>
              <a:t>! </a:t>
            </a:r>
            <a:r>
              <a:rPr lang="de-DE" dirty="0"/>
              <a:t>Vielen Dank!</a:t>
            </a:r>
          </a:p>
          <a:p>
            <a:r>
              <a:rPr lang="en-US" dirty="0" err="1"/>
              <a:t>Dhanyavaad</a:t>
            </a:r>
            <a:r>
              <a:rPr lang="en-US" dirty="0"/>
              <a:t> !</a:t>
            </a:r>
          </a:p>
        </p:txBody>
      </p:sp>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9AF2F-52C6-9B46-B8B2-0579234AE62E}" type="slidenum">
              <a:rPr lang="en-US" smtClean="0"/>
              <a:pPr/>
              <a:t>27</a:t>
            </a:fld>
            <a:endParaRPr lang="en-US"/>
          </a:p>
        </p:txBody>
      </p:sp>
      <p:sp>
        <p:nvSpPr>
          <p:cNvPr id="6" name="TextBox 5">
            <a:extLst>
              <a:ext uri="{FF2B5EF4-FFF2-40B4-BE49-F238E27FC236}">
                <a16:creationId xmlns:a16="http://schemas.microsoft.com/office/drawing/2014/main" id="{D01CD14A-47AB-40DB-BC67-51C04C4B946D}"/>
              </a:ext>
            </a:extLst>
          </p:cNvPr>
          <p:cNvSpPr txBox="1"/>
          <p:nvPr/>
        </p:nvSpPr>
        <p:spPr>
          <a:xfrm>
            <a:off x="2710841" y="4159719"/>
            <a:ext cx="6302679" cy="1477328"/>
          </a:xfrm>
          <a:prstGeom prst="rect">
            <a:avLst/>
          </a:prstGeom>
          <a:noFill/>
        </p:spPr>
        <p:txBody>
          <a:bodyPr wrap="square">
            <a:spAutoFit/>
          </a:bodyPr>
          <a:lstStyle/>
          <a:p>
            <a:r>
              <a:rPr lang="en-US" sz="1800" b="1" dirty="0">
                <a:latin typeface="Calibri" panose="020F0502020204030204" pitchFamily="34" charset="0"/>
                <a:cs typeface="Calibri" panose="020F0502020204030204" pitchFamily="34" charset="0"/>
              </a:rPr>
              <a:t>Monthly and seasonal graphs at full resolution are available at:</a:t>
            </a:r>
          </a:p>
          <a:p>
            <a:pPr marL="285750" indent="-285750">
              <a:buFont typeface="Wingdings" panose="05000000000000000000" pitchFamily="2" charset="2"/>
              <a:buChar char="q"/>
            </a:pPr>
            <a:r>
              <a:rPr lang="en-US" sz="1800" dirty="0">
                <a:solidFill>
                  <a:srgbClr val="000090"/>
                </a:solidFill>
                <a:hlinkClick r:id="rId3"/>
              </a:rPr>
              <a:t>http://wdc.aari.ru/acf_figs/arctic/</a:t>
            </a:r>
            <a:r>
              <a:rPr lang="en-US" sz="1800" dirty="0">
                <a:solidFill>
                  <a:srgbClr val="000090"/>
                </a:solidFill>
              </a:rPr>
              <a:t> </a:t>
            </a:r>
          </a:p>
          <a:p>
            <a:pPr marL="285750" indent="-285750">
              <a:buFont typeface="Wingdings" panose="05000000000000000000" pitchFamily="2" charset="2"/>
              <a:buChar char="q"/>
            </a:pPr>
            <a:r>
              <a:rPr lang="en-US" sz="1800" dirty="0">
                <a:solidFill>
                  <a:srgbClr val="000090"/>
                </a:solidFill>
                <a:hlinkClick r:id="rId4"/>
              </a:rPr>
              <a:t>http://wdc.aari.ru/acf_figs/season/arctic/</a:t>
            </a:r>
            <a:endParaRPr lang="en-US" sz="1800" dirty="0">
              <a:solidFill>
                <a:srgbClr val="000090"/>
              </a:solidFill>
            </a:endParaRPr>
          </a:p>
          <a:p>
            <a:pPr marL="285750" indent="-285750">
              <a:buFont typeface="Wingdings" panose="05000000000000000000" pitchFamily="2" charset="2"/>
              <a:buChar char="q"/>
            </a:pPr>
            <a:r>
              <a:rPr lang="en-US" sz="1800" dirty="0">
                <a:solidFill>
                  <a:srgbClr val="000090"/>
                </a:solidFill>
                <a:hlinkClick r:id="rId5"/>
              </a:rPr>
              <a:t>http://wdc.aari.ru/acf_figs/river_discharge/arctic/</a:t>
            </a:r>
            <a:endParaRPr lang="en-US" sz="1800" dirty="0">
              <a:solidFill>
                <a:srgbClr val="000090"/>
              </a:solidFill>
            </a:endParaRPr>
          </a:p>
          <a:p>
            <a:pPr marL="285750" indent="-285750">
              <a:buFont typeface="Wingdings" panose="05000000000000000000" pitchFamily="2" charset="2"/>
              <a:buChar char="q"/>
            </a:pPr>
            <a:r>
              <a:rPr lang="en-US" dirty="0">
                <a:solidFill>
                  <a:srgbClr val="000090"/>
                </a:solidFill>
                <a:hlinkClick r:id="rId6"/>
              </a:rPr>
              <a:t>http://wdc.aari.ru/datasets/d0040/arctic/png_0/</a:t>
            </a:r>
            <a:endParaRPr lang="en-US" dirty="0">
              <a:solidFill>
                <a:srgbClr val="000090"/>
              </a:solidFill>
            </a:endParaRPr>
          </a:p>
        </p:txBody>
      </p:sp>
    </p:spTree>
    <p:extLst>
      <p:ext uri="{BB962C8B-B14F-4D97-AF65-F5344CB8AC3E}">
        <p14:creationId xmlns:p14="http://schemas.microsoft.com/office/powerpoint/2010/main" val="38022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923474" y="1785937"/>
            <a:ext cx="7848872" cy="2923877"/>
          </a:xfrm>
          <a:prstGeom prst="rect">
            <a:avLst/>
          </a:prstGeom>
        </p:spPr>
        <p:txBody>
          <a:bodyPr wrap="square">
            <a:spAutoFit/>
          </a:bodyPr>
          <a:lstStyle/>
          <a:p>
            <a:r>
              <a:rPr lang="en-US" sz="4000" u="sng" dirty="0">
                <a:latin typeface="Calibri" panose="020F0502020204030204" pitchFamily="34" charset="0"/>
                <a:cs typeface="Calibri" panose="020F0502020204030204" pitchFamily="34" charset="0"/>
              </a:rPr>
              <a:t>Atmosphere</a:t>
            </a:r>
            <a:endParaRPr lang="en-US" sz="4000" dirty="0">
              <a:latin typeface="Calibri" panose="020F0502020204030204" pitchFamily="34" charset="0"/>
              <a:cs typeface="Calibri" panose="020F0502020204030204" pitchFamily="34" charset="0"/>
            </a:endParaRPr>
          </a:p>
          <a:p>
            <a:endParaRPr lang="en-US" sz="3600" b="0" dirty="0">
              <a:latin typeface="Calibri" panose="020F0502020204030204" pitchFamily="34" charset="0"/>
              <a:cs typeface="Calibri" panose="020F0502020204030204" pitchFamily="34" charset="0"/>
            </a:endParaRPr>
          </a:p>
          <a:p>
            <a:pPr marL="571500" indent="-571500">
              <a:buFont typeface="Wingdings" panose="05000000000000000000" pitchFamily="2" charset="2"/>
              <a:buChar char="v"/>
            </a:pPr>
            <a:r>
              <a:rPr lang="en-US" sz="3600" b="0" dirty="0">
                <a:latin typeface="Calibri" panose="020F0502020204030204" pitchFamily="34" charset="0"/>
                <a:cs typeface="Calibri" panose="020F0502020204030204" pitchFamily="34" charset="0"/>
              </a:rPr>
              <a:t>Precursors: atmospheric circulation</a:t>
            </a:r>
          </a:p>
          <a:p>
            <a:pPr marL="571500" indent="-571500">
              <a:buFont typeface="Wingdings" panose="05000000000000000000" pitchFamily="2" charset="2"/>
              <a:buChar char="v"/>
            </a:pPr>
            <a:r>
              <a:rPr lang="en-US" sz="3600" b="0" dirty="0">
                <a:latin typeface="Calibri" panose="020F0502020204030204" pitchFamily="34" charset="0"/>
                <a:cs typeface="Calibri" panose="020F0502020204030204" pitchFamily="34" charset="0"/>
              </a:rPr>
              <a:t>Surface air temperature </a:t>
            </a:r>
          </a:p>
          <a:p>
            <a:pPr marL="571500" indent="-571500">
              <a:buFont typeface="Wingdings" panose="05000000000000000000" pitchFamily="2" charset="2"/>
              <a:buChar char="v"/>
            </a:pPr>
            <a:r>
              <a:rPr lang="en-US" sz="3600" b="0" dirty="0">
                <a:latin typeface="Calibri" panose="020F0502020204030204" pitchFamily="34" charset="0"/>
                <a:cs typeface="Calibri" panose="020F0502020204030204" pitchFamily="34" charset="0"/>
              </a:rPr>
              <a:t>Precipitation</a:t>
            </a:r>
          </a:p>
        </p:txBody>
      </p:sp>
    </p:spTree>
    <p:extLst>
      <p:ext uri="{BB962C8B-B14F-4D97-AF65-F5344CB8AC3E}">
        <p14:creationId xmlns:p14="http://schemas.microsoft.com/office/powerpoint/2010/main" val="175463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83E108-0741-4C8D-ABBD-9D9D9955C267}"/>
              </a:ext>
            </a:extLst>
          </p:cNvPr>
          <p:cNvPicPr>
            <a:picLocks noChangeAspect="1"/>
          </p:cNvPicPr>
          <p:nvPr/>
        </p:nvPicPr>
        <p:blipFill>
          <a:blip r:embed="rId3"/>
          <a:stretch>
            <a:fillRect/>
          </a:stretch>
        </p:blipFill>
        <p:spPr>
          <a:xfrm>
            <a:off x="903754" y="509013"/>
            <a:ext cx="3714757" cy="3280874"/>
          </a:xfrm>
          <a:prstGeom prst="rect">
            <a:avLst/>
          </a:prstGeom>
        </p:spPr>
      </p:pic>
      <p:sp>
        <p:nvSpPr>
          <p:cNvPr id="5" name="Title 1"/>
          <p:cNvSpPr txBox="1">
            <a:spLocks/>
          </p:cNvSpPr>
          <p:nvPr/>
        </p:nvSpPr>
        <p:spPr bwMode="auto">
          <a:xfrm>
            <a:off x="0" y="44624"/>
            <a:ext cx="9036496" cy="48814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NDJ 2020/2021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7" name="Прямоугольник 6"/>
          <p:cNvSpPr/>
          <p:nvPr/>
        </p:nvSpPr>
        <p:spPr>
          <a:xfrm>
            <a:off x="1080273" y="3491612"/>
            <a:ext cx="2587568" cy="307777"/>
          </a:xfrm>
          <a:prstGeom prst="rect">
            <a:avLst/>
          </a:prstGeom>
          <a:solidFill>
            <a:schemeClr val="bg1"/>
          </a:solidFill>
        </p:spPr>
        <p:txBody>
          <a:bodyPr wrap="none">
            <a:spAutoFit/>
          </a:bodyPr>
          <a:lstStyle/>
          <a:p>
            <a:r>
              <a:rPr lang="en-US" sz="1400" b="1" kern="0" dirty="0">
                <a:latin typeface="Calibri" panose="020F0502020204030204" pitchFamily="34" charset="0"/>
                <a:cs typeface="Calibri" panose="020F0502020204030204" pitchFamily="34" charset="0"/>
              </a:rPr>
              <a:t>MSLP </a:t>
            </a:r>
            <a:r>
              <a:rPr lang="en-US" sz="1400" b="1" kern="0" dirty="0" err="1">
                <a:latin typeface="Calibri" panose="020F0502020204030204" pitchFamily="34" charset="0"/>
                <a:cs typeface="Calibri" panose="020F0502020204030204" pitchFamily="34" charset="0"/>
              </a:rPr>
              <a:t>hPa</a:t>
            </a:r>
            <a:r>
              <a:rPr lang="en-US" sz="1400" b="1" kern="0" dirty="0">
                <a:latin typeface="Calibri" panose="020F0502020204030204" pitchFamily="34" charset="0"/>
                <a:cs typeface="Calibri" panose="020F0502020204030204" pitchFamily="34" charset="0"/>
              </a:rPr>
              <a:t> anomaly, 1991-2020 </a:t>
            </a:r>
            <a:endParaRPr lang="ru-RU" sz="1400" b="1" dirty="0">
              <a:latin typeface="Calibri" panose="020F0502020204030204" pitchFamily="34" charset="0"/>
              <a:cs typeface="Calibri" panose="020F0502020204030204" pitchFamily="34" charset="0"/>
            </a:endParaRPr>
          </a:p>
        </p:txBody>
      </p:sp>
      <p:sp>
        <p:nvSpPr>
          <p:cNvPr id="31" name="Title 1"/>
          <p:cNvSpPr txBox="1">
            <a:spLocks/>
          </p:cNvSpPr>
          <p:nvPr/>
        </p:nvSpPr>
        <p:spPr bwMode="auto">
          <a:xfrm>
            <a:off x="5335475" y="521057"/>
            <a:ext cx="3621192" cy="6144438"/>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During NDJ 2020/2021 negative mean sea level atmospheric pressure (MSLP) anomalies (lower pressure, marked in blue) dominated over the E Nordic, E Siberian to C Canadian regions</a:t>
            </a:r>
          </a:p>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Opposite situation (higher pressure, marked in red) was observed over the Central Arctic, W Nordic and W Siberian regions </a:t>
            </a:r>
          </a:p>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That led to prevalence of zonal circulation (transfer west/east) in the troposphere over W Siberian to Alaska and meridian one over other parts of the Arctic with the center of polar vortex (dark violet) over Kamchatka region as seen on the 50hPa and 500hPa geopotential heights (H50, H500) </a:t>
            </a:r>
            <a:endParaRPr lang="en-US" sz="1800" kern="0" dirty="0">
              <a:solidFill>
                <a:schemeClr val="tx1"/>
              </a:solidFill>
              <a:latin typeface="Calibri" panose="020F0502020204030204" pitchFamily="34" charset="0"/>
              <a:cs typeface="Calibri" panose="020F0502020204030204" pitchFamily="34" charset="0"/>
            </a:endParaRPr>
          </a:p>
        </p:txBody>
      </p:sp>
      <p:sp>
        <p:nvSpPr>
          <p:cNvPr id="32" name="Прямоугольник 31"/>
          <p:cNvSpPr/>
          <p:nvPr/>
        </p:nvSpPr>
        <p:spPr>
          <a:xfrm>
            <a:off x="1111739" y="5992223"/>
            <a:ext cx="3565400" cy="307777"/>
          </a:xfrm>
          <a:prstGeom prst="rect">
            <a:avLst/>
          </a:prstGeom>
          <a:solidFill>
            <a:schemeClr val="bg1"/>
          </a:solidFill>
        </p:spPr>
        <p:txBody>
          <a:bodyPr wrap="none">
            <a:spAutoFit/>
          </a:bodyPr>
          <a:lstStyle/>
          <a:p>
            <a:r>
              <a:rPr lang="en-US" sz="1400" b="1" kern="0" dirty="0">
                <a:latin typeface="Calibri" panose="020F0502020204030204" pitchFamily="34" charset="0"/>
                <a:cs typeface="Calibri" panose="020F0502020204030204" pitchFamily="34" charset="0"/>
              </a:rPr>
              <a:t>H50 (left) and H500 (right) ranks (1979-2020) </a:t>
            </a:r>
            <a:endParaRPr lang="ru-RU" sz="14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4A89D43-C96F-4E50-8397-7623248FCE51}"/>
              </a:ext>
            </a:extLst>
          </p:cNvPr>
          <p:cNvSpPr txBox="1"/>
          <p:nvPr/>
        </p:nvSpPr>
        <p:spPr>
          <a:xfrm>
            <a:off x="0" y="6517849"/>
            <a:ext cx="190806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B308656-3675-4EAA-AB4C-513B5CE5B9D8}"/>
              </a:ext>
            </a:extLst>
          </p:cNvPr>
          <p:cNvPicPr>
            <a:picLocks noChangeAspect="1"/>
          </p:cNvPicPr>
          <p:nvPr/>
        </p:nvPicPr>
        <p:blipFill>
          <a:blip r:embed="rId4"/>
          <a:stretch>
            <a:fillRect/>
          </a:stretch>
        </p:blipFill>
        <p:spPr>
          <a:xfrm>
            <a:off x="174247" y="3760119"/>
            <a:ext cx="2571755" cy="2271374"/>
          </a:xfrm>
          <a:prstGeom prst="rect">
            <a:avLst/>
          </a:prstGeom>
        </p:spPr>
      </p:pic>
      <p:pic>
        <p:nvPicPr>
          <p:cNvPr id="12" name="Picture 11">
            <a:extLst>
              <a:ext uri="{FF2B5EF4-FFF2-40B4-BE49-F238E27FC236}">
                <a16:creationId xmlns:a16="http://schemas.microsoft.com/office/drawing/2014/main" id="{E11FEDBD-84A5-47A7-B56A-33110061AAEA}"/>
              </a:ext>
            </a:extLst>
          </p:cNvPr>
          <p:cNvPicPr>
            <a:picLocks noChangeAspect="1"/>
          </p:cNvPicPr>
          <p:nvPr/>
        </p:nvPicPr>
        <p:blipFill>
          <a:blip r:embed="rId5"/>
          <a:stretch>
            <a:fillRect/>
          </a:stretch>
        </p:blipFill>
        <p:spPr>
          <a:xfrm>
            <a:off x="2718838" y="3760119"/>
            <a:ext cx="2571755" cy="2271374"/>
          </a:xfrm>
          <a:prstGeom prst="rect">
            <a:avLst/>
          </a:prstGeom>
        </p:spPr>
      </p:pic>
    </p:spTree>
    <p:extLst>
      <p:ext uri="{BB962C8B-B14F-4D97-AF65-F5344CB8AC3E}">
        <p14:creationId xmlns:p14="http://schemas.microsoft.com/office/powerpoint/2010/main" val="1058243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82DCF2-01B9-4D11-8F56-321CB6532B23}"/>
              </a:ext>
            </a:extLst>
          </p:cNvPr>
          <p:cNvPicPr>
            <a:picLocks noChangeAspect="1"/>
          </p:cNvPicPr>
          <p:nvPr/>
        </p:nvPicPr>
        <p:blipFill>
          <a:blip r:embed="rId2"/>
          <a:stretch>
            <a:fillRect/>
          </a:stretch>
        </p:blipFill>
        <p:spPr>
          <a:xfrm>
            <a:off x="841800" y="514849"/>
            <a:ext cx="3714757" cy="3280874"/>
          </a:xfrm>
          <a:prstGeom prst="rect">
            <a:avLst/>
          </a:prstGeom>
        </p:spPr>
      </p:pic>
      <p:sp>
        <p:nvSpPr>
          <p:cNvPr id="5" name="Title 1"/>
          <p:cNvSpPr txBox="1">
            <a:spLocks/>
          </p:cNvSpPr>
          <p:nvPr/>
        </p:nvSpPr>
        <p:spPr bwMode="auto">
          <a:xfrm>
            <a:off x="0" y="44624"/>
            <a:ext cx="9036496" cy="4320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algn="ctr"/>
            <a:r>
              <a:rPr lang="en-US" sz="2800" kern="0" dirty="0">
                <a:solidFill>
                  <a:schemeClr val="tx1"/>
                </a:solidFill>
                <a:latin typeface="Calibri" panose="020F0502020204030204" pitchFamily="34" charset="0"/>
                <a:cs typeface="Calibri" panose="020F0502020204030204" pitchFamily="34" charset="0"/>
              </a:rPr>
              <a:t>FMA 2021 atmospheric circulation</a:t>
            </a:r>
            <a:endParaRPr lang="en-US" kern="0" dirty="0">
              <a:solidFill>
                <a:schemeClr val="tx1"/>
              </a:solidFill>
              <a:latin typeface="Calibri" panose="020F0502020204030204" pitchFamily="34" charset="0"/>
              <a:cs typeface="Calibri" panose="020F0502020204030204" pitchFamily="34" charset="0"/>
            </a:endParaRPr>
          </a:p>
        </p:txBody>
      </p:sp>
      <p:sp>
        <p:nvSpPr>
          <p:cNvPr id="31" name="Прямоугольник 30"/>
          <p:cNvSpPr/>
          <p:nvPr/>
        </p:nvSpPr>
        <p:spPr>
          <a:xfrm>
            <a:off x="1028748" y="3536753"/>
            <a:ext cx="2515432" cy="307777"/>
          </a:xfrm>
          <a:prstGeom prst="rect">
            <a:avLst/>
          </a:prstGeom>
          <a:solidFill>
            <a:schemeClr val="bg1"/>
          </a:solidFill>
        </p:spPr>
        <p:txBody>
          <a:bodyPr wrap="none">
            <a:spAutoFit/>
          </a:bodyPr>
          <a:lstStyle/>
          <a:p>
            <a:r>
              <a:rPr lang="en-US" sz="1400" b="1" kern="0" dirty="0">
                <a:latin typeface="Calibri" panose="020F0502020204030204" pitchFamily="34" charset="0"/>
                <a:cs typeface="Calibri" panose="020F0502020204030204" pitchFamily="34" charset="0"/>
              </a:rPr>
              <a:t>MSLP </a:t>
            </a:r>
            <a:r>
              <a:rPr lang="en-US" sz="1400" b="1" kern="0" dirty="0" err="1">
                <a:latin typeface="Calibri" panose="020F0502020204030204" pitchFamily="34" charset="0"/>
                <a:cs typeface="Calibri" panose="020F0502020204030204" pitchFamily="34" charset="0"/>
              </a:rPr>
              <a:t>hPa</a:t>
            </a:r>
            <a:r>
              <a:rPr lang="en-US" sz="1400" b="1" kern="0" dirty="0">
                <a:latin typeface="Calibri" panose="020F0502020204030204" pitchFamily="34" charset="0"/>
                <a:cs typeface="Calibri" panose="020F0502020204030204" pitchFamily="34" charset="0"/>
              </a:rPr>
              <a:t> anomaly, 1991-2020 </a:t>
            </a:r>
            <a:endParaRPr lang="ru-RU" sz="1400" b="1" dirty="0">
              <a:latin typeface="Calibri" panose="020F0502020204030204" pitchFamily="34" charset="0"/>
              <a:cs typeface="Calibri" panose="020F0502020204030204" pitchFamily="34" charset="0"/>
            </a:endParaRPr>
          </a:p>
        </p:txBody>
      </p:sp>
      <p:sp>
        <p:nvSpPr>
          <p:cNvPr id="32" name="Прямоугольник 31"/>
          <p:cNvSpPr/>
          <p:nvPr/>
        </p:nvSpPr>
        <p:spPr>
          <a:xfrm>
            <a:off x="1107296" y="6202889"/>
            <a:ext cx="3060453" cy="307777"/>
          </a:xfrm>
          <a:prstGeom prst="rect">
            <a:avLst/>
          </a:prstGeom>
          <a:solidFill>
            <a:schemeClr val="bg1"/>
          </a:solidFill>
        </p:spPr>
        <p:txBody>
          <a:bodyPr wrap="none">
            <a:spAutoFit/>
          </a:bodyPr>
          <a:lstStyle/>
          <a:p>
            <a:r>
              <a:rPr lang="en-US" sz="1400" b="1" kern="0" dirty="0">
                <a:latin typeface="Calibri" panose="020F0502020204030204" pitchFamily="34" charset="0"/>
                <a:cs typeface="Calibri" panose="020F0502020204030204" pitchFamily="34" charset="0"/>
              </a:rPr>
              <a:t>H50 (left) and H500 ranks (1979-2021) </a:t>
            </a:r>
            <a:endParaRPr lang="ru-RU" sz="1400" b="1" dirty="0">
              <a:latin typeface="Calibri" panose="020F0502020204030204" pitchFamily="34" charset="0"/>
              <a:cs typeface="Calibri" panose="020F0502020204030204" pitchFamily="34" charset="0"/>
            </a:endParaRPr>
          </a:p>
        </p:txBody>
      </p:sp>
      <p:sp>
        <p:nvSpPr>
          <p:cNvPr id="33" name="Title 1"/>
          <p:cNvSpPr txBox="1">
            <a:spLocks/>
          </p:cNvSpPr>
          <p:nvPr/>
        </p:nvSpPr>
        <p:spPr bwMode="auto">
          <a:xfrm>
            <a:off x="5024136" y="830134"/>
            <a:ext cx="3775240" cy="5270538"/>
          </a:xfrm>
          <a:prstGeom prst="rect">
            <a:avLst/>
          </a:prstGeom>
          <a:solidFill>
            <a:schemeClr val="bg1"/>
          </a:solidFill>
          <a:ln w="25400">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defRPr sz="3600" b="1">
                <a:solidFill>
                  <a:schemeClr val="accent2"/>
                </a:solidFill>
                <a:latin typeface="Arial" pitchFamily="34" charset="0"/>
                <a:ea typeface="+mj-ea"/>
                <a:cs typeface="+mj-cs"/>
              </a:defRPr>
            </a:lvl1pPr>
            <a:lvl2pPr algn="l" rtl="0" eaLnBrk="1" fontAlgn="base" hangingPunct="1">
              <a:spcBef>
                <a:spcPct val="0"/>
              </a:spcBef>
              <a:spcAft>
                <a:spcPct val="0"/>
              </a:spcAft>
              <a:defRPr sz="3600" b="1">
                <a:solidFill>
                  <a:schemeClr val="accent2"/>
                </a:solidFill>
                <a:latin typeface="Arial" pitchFamily="34" charset="0"/>
              </a:defRPr>
            </a:lvl2pPr>
            <a:lvl3pPr algn="l" rtl="0" eaLnBrk="1" fontAlgn="base" hangingPunct="1">
              <a:spcBef>
                <a:spcPct val="0"/>
              </a:spcBef>
              <a:spcAft>
                <a:spcPct val="0"/>
              </a:spcAft>
              <a:defRPr sz="3600" b="1">
                <a:solidFill>
                  <a:schemeClr val="accent2"/>
                </a:solidFill>
                <a:latin typeface="Arial" pitchFamily="34" charset="0"/>
              </a:defRPr>
            </a:lvl3pPr>
            <a:lvl4pPr algn="l" rtl="0" eaLnBrk="1" fontAlgn="base" hangingPunct="1">
              <a:spcBef>
                <a:spcPct val="0"/>
              </a:spcBef>
              <a:spcAft>
                <a:spcPct val="0"/>
              </a:spcAft>
              <a:defRPr sz="3600" b="1">
                <a:solidFill>
                  <a:schemeClr val="accent2"/>
                </a:solidFill>
                <a:latin typeface="Arial" pitchFamily="34" charset="0"/>
              </a:defRPr>
            </a:lvl4pPr>
            <a:lvl5pPr algn="l" rtl="0" eaLnBrk="1" fontAlgn="base" hangingPunct="1">
              <a:spcBef>
                <a:spcPct val="0"/>
              </a:spcBef>
              <a:spcAft>
                <a:spcPct val="0"/>
              </a:spcAft>
              <a:defRPr sz="3600" b="1">
                <a:solidFill>
                  <a:schemeClr val="accent2"/>
                </a:solidFill>
                <a:latin typeface="Arial" pitchFamily="34" charset="0"/>
              </a:defRPr>
            </a:lvl5pPr>
            <a:lvl6pPr marL="457200" algn="l" rtl="0" eaLnBrk="1" fontAlgn="base" hangingPunct="1">
              <a:spcBef>
                <a:spcPct val="0"/>
              </a:spcBef>
              <a:spcAft>
                <a:spcPct val="0"/>
              </a:spcAft>
              <a:defRPr sz="3200">
                <a:solidFill>
                  <a:schemeClr val="tx2"/>
                </a:solidFill>
                <a:latin typeface="Arial Narrow" pitchFamily="34" charset="0"/>
              </a:defRPr>
            </a:lvl6pPr>
            <a:lvl7pPr marL="914400" algn="l" rtl="0" eaLnBrk="1" fontAlgn="base" hangingPunct="1">
              <a:spcBef>
                <a:spcPct val="0"/>
              </a:spcBef>
              <a:spcAft>
                <a:spcPct val="0"/>
              </a:spcAft>
              <a:defRPr sz="3200">
                <a:solidFill>
                  <a:schemeClr val="tx2"/>
                </a:solidFill>
                <a:latin typeface="Arial Narrow" pitchFamily="34" charset="0"/>
              </a:defRPr>
            </a:lvl7pPr>
            <a:lvl8pPr marL="1371600" algn="l" rtl="0" eaLnBrk="1" fontAlgn="base" hangingPunct="1">
              <a:spcBef>
                <a:spcPct val="0"/>
              </a:spcBef>
              <a:spcAft>
                <a:spcPct val="0"/>
              </a:spcAft>
              <a:defRPr sz="3200">
                <a:solidFill>
                  <a:schemeClr val="tx2"/>
                </a:solidFill>
                <a:latin typeface="Arial Narrow" pitchFamily="34" charset="0"/>
              </a:defRPr>
            </a:lvl8pPr>
            <a:lvl9pPr marL="1828800" algn="l" rtl="0" eaLnBrk="1" fontAlgn="base" hangingPunct="1">
              <a:spcBef>
                <a:spcPct val="0"/>
              </a:spcBef>
              <a:spcAft>
                <a:spcPct val="0"/>
              </a:spcAft>
              <a:defRPr sz="3200">
                <a:solidFill>
                  <a:schemeClr val="tx2"/>
                </a:solidFill>
                <a:latin typeface="Arial Narrow" pitchFamily="34" charset="0"/>
              </a:defRPr>
            </a:lvl9pPr>
          </a:lstStyle>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During FMA 2021 smaller negative MSLP anomalies were observed in the southern parts of Siberian regions, over Hudson Bay partly central Arctic Ocean but not in Alaska, W Canada and W&amp;E Nordic </a:t>
            </a:r>
          </a:p>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That led to increased anticyclonic activity in Nordic, Alaska  and W part of the Arctic ocean region, more polar lows with further colder temperatures and lesser precipitation</a:t>
            </a:r>
          </a:p>
          <a:p>
            <a:pPr marL="342900" indent="-342900" algn="just">
              <a:buFont typeface="Wingdings" panose="05000000000000000000" pitchFamily="2" charset="2"/>
              <a:buChar char="v"/>
            </a:pPr>
            <a:r>
              <a:rPr lang="en-US" sz="1800" dirty="0">
                <a:solidFill>
                  <a:schemeClr val="tx1"/>
                </a:solidFill>
                <a:latin typeface="Calibri" panose="020F0502020204030204" pitchFamily="34" charset="0"/>
                <a:cs typeface="Calibri" panose="020F0502020204030204" pitchFamily="34" charset="0"/>
              </a:rPr>
              <a:t>Polar vortex (dark violet) was very intense as observed at H50 and H500 patterns and caused meridian type of circulation with several ‘cold waves’ in Nordic, W Siberian and Alaska regions</a:t>
            </a:r>
          </a:p>
        </p:txBody>
      </p:sp>
      <p:sp>
        <p:nvSpPr>
          <p:cNvPr id="13" name="TextBox 12">
            <a:extLst>
              <a:ext uri="{FF2B5EF4-FFF2-40B4-BE49-F238E27FC236}">
                <a16:creationId xmlns:a16="http://schemas.microsoft.com/office/drawing/2014/main" id="{B76E5BC6-FDC7-4F3C-8955-67731E10DEB8}"/>
              </a:ext>
            </a:extLst>
          </p:cNvPr>
          <p:cNvSpPr txBox="1"/>
          <p:nvPr/>
        </p:nvSpPr>
        <p:spPr>
          <a:xfrm>
            <a:off x="7485529" y="6516853"/>
            <a:ext cx="1658471"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B8365D9-533D-4043-802F-366A6BEB11A1}"/>
              </a:ext>
            </a:extLst>
          </p:cNvPr>
          <p:cNvPicPr>
            <a:picLocks noChangeAspect="1"/>
          </p:cNvPicPr>
          <p:nvPr/>
        </p:nvPicPr>
        <p:blipFill>
          <a:blip r:embed="rId3"/>
          <a:stretch>
            <a:fillRect/>
          </a:stretch>
        </p:blipFill>
        <p:spPr>
          <a:xfrm>
            <a:off x="2411761" y="3833900"/>
            <a:ext cx="2571755" cy="2271374"/>
          </a:xfrm>
          <a:prstGeom prst="rect">
            <a:avLst/>
          </a:prstGeom>
        </p:spPr>
      </p:pic>
      <p:pic>
        <p:nvPicPr>
          <p:cNvPr id="11" name="Picture 10">
            <a:extLst>
              <a:ext uri="{FF2B5EF4-FFF2-40B4-BE49-F238E27FC236}">
                <a16:creationId xmlns:a16="http://schemas.microsoft.com/office/drawing/2014/main" id="{4D003CED-C922-4415-933D-BA52FBAFC4EF}"/>
              </a:ext>
            </a:extLst>
          </p:cNvPr>
          <p:cNvPicPr>
            <a:picLocks noChangeAspect="1"/>
          </p:cNvPicPr>
          <p:nvPr/>
        </p:nvPicPr>
        <p:blipFill>
          <a:blip r:embed="rId4"/>
          <a:stretch>
            <a:fillRect/>
          </a:stretch>
        </p:blipFill>
        <p:spPr>
          <a:xfrm>
            <a:off x="127423" y="3812133"/>
            <a:ext cx="2571755" cy="2271374"/>
          </a:xfrm>
          <a:prstGeom prst="rect">
            <a:avLst/>
          </a:prstGeom>
        </p:spPr>
      </p:pic>
    </p:spTree>
    <p:extLst>
      <p:ext uri="{BB962C8B-B14F-4D97-AF65-F5344CB8AC3E}">
        <p14:creationId xmlns:p14="http://schemas.microsoft.com/office/powerpoint/2010/main" val="2430397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29399"/>
            <a:ext cx="9144000" cy="432048"/>
          </a:xfrm>
        </p:spPr>
        <p:txBody>
          <a:bodyPr>
            <a:noAutofit/>
          </a:bodyPr>
          <a:lstStyle/>
          <a:p>
            <a:pPr algn="ctr"/>
            <a:r>
              <a:rPr lang="en-US" sz="2800" b="1" dirty="0">
                <a:solidFill>
                  <a:schemeClr val="tx1"/>
                </a:solidFill>
                <a:latin typeface="Calibri" panose="020F0502020204030204" pitchFamily="34" charset="0"/>
                <a:cs typeface="Calibri" panose="020F0502020204030204" pitchFamily="34" charset="0"/>
              </a:rPr>
              <a:t>Sep 2020 – Feb 2021 SAT (T2m): anomalies</a:t>
            </a:r>
            <a:endParaRPr lang="ru-RU" sz="2800" b="1" dirty="0">
              <a:solidFill>
                <a:schemeClr val="tx1"/>
              </a:solidFill>
              <a:latin typeface="Calibri" panose="020F0502020204030204" pitchFamily="34" charset="0"/>
              <a:cs typeface="Calibri" panose="020F0502020204030204" pitchFamily="34" charset="0"/>
            </a:endParaRPr>
          </a:p>
        </p:txBody>
      </p:sp>
      <p:sp>
        <p:nvSpPr>
          <p:cNvPr id="4" name="TextBox 3"/>
          <p:cNvSpPr txBox="1"/>
          <p:nvPr/>
        </p:nvSpPr>
        <p:spPr>
          <a:xfrm>
            <a:off x="417951" y="4264178"/>
            <a:ext cx="8663295" cy="2308324"/>
          </a:xfrm>
          <a:prstGeom prst="rect">
            <a:avLst/>
          </a:prstGeom>
          <a:solidFill>
            <a:schemeClr val="bg1"/>
          </a:solid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The late autumn and start of winter 2020 surface air temperature across practically all Arctic regions was strongly above normal exception of S Canada.</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However further during winter 2020/2021 the Arctic coastal areas eastward of E Nordic to Alaska experienced notable negative anomalies which is opposite to the previous winter 2019-2020 season</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Quite warm winter conditions (3</a:t>
            </a:r>
            <a:r>
              <a:rPr lang="en-US" sz="1600" baseline="30000" dirty="0">
                <a:latin typeface="Calibri" panose="020F0502020204030204" pitchFamily="34" charset="0"/>
                <a:cs typeface="Calibri" panose="020F0502020204030204" pitchFamily="34" charset="0"/>
              </a:rPr>
              <a:t>rd</a:t>
            </a:r>
            <a:r>
              <a:rPr lang="en-US" sz="1600" dirty="0">
                <a:latin typeface="Calibri" panose="020F0502020204030204" pitchFamily="34" charset="0"/>
                <a:cs typeface="Calibri" panose="020F0502020204030204" pitchFamily="34" charset="0"/>
              </a:rPr>
              <a:t> in row) were observed in E Canada with even extreme warmer winter conditions over N part of Canadian archipelago (1</a:t>
            </a:r>
            <a:r>
              <a:rPr lang="en-US" sz="1600" baseline="30000" dirty="0">
                <a:latin typeface="Calibri" panose="020F0502020204030204" pitchFamily="34" charset="0"/>
                <a:cs typeface="Calibri" panose="020F0502020204030204" pitchFamily="34" charset="0"/>
              </a:rPr>
              <a:t>st</a:t>
            </a:r>
            <a:r>
              <a:rPr lang="en-US" sz="1600" dirty="0">
                <a:latin typeface="Calibri" panose="020F0502020204030204" pitchFamily="34" charset="0"/>
                <a:cs typeface="Calibri" panose="020F0502020204030204" pitchFamily="34" charset="0"/>
              </a:rPr>
              <a:t> in row)</a:t>
            </a:r>
          </a:p>
          <a:p>
            <a:pPr marL="285750" indent="-285750"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In general positive linear trends for winter temperatures continue for all Arctic seas though for the land regions greater interannual variability is observed</a:t>
            </a:r>
            <a:endParaRPr lang="ru-RU" sz="1600" dirty="0">
              <a:latin typeface="Calibri" panose="020F0502020204030204" pitchFamily="34" charset="0"/>
              <a:cs typeface="Calibri" panose="020F0502020204030204" pitchFamily="34" charset="0"/>
            </a:endParaRPr>
          </a:p>
        </p:txBody>
      </p:sp>
      <p:sp>
        <p:nvSpPr>
          <p:cNvPr id="12" name="TextBox 11"/>
          <p:cNvSpPr txBox="1"/>
          <p:nvPr/>
        </p:nvSpPr>
        <p:spPr>
          <a:xfrm>
            <a:off x="8442250" y="6545607"/>
            <a:ext cx="843072"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a:t>
            </a:r>
            <a:endParaRPr lang="ru-RU" sz="1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92A2F07-B853-4733-B091-0CF940EBDDF9}"/>
              </a:ext>
            </a:extLst>
          </p:cNvPr>
          <p:cNvPicPr>
            <a:picLocks noChangeAspect="1"/>
          </p:cNvPicPr>
          <p:nvPr/>
        </p:nvPicPr>
        <p:blipFill>
          <a:blip r:embed="rId2"/>
          <a:stretch>
            <a:fillRect/>
          </a:stretch>
        </p:blipFill>
        <p:spPr>
          <a:xfrm>
            <a:off x="1128638" y="457136"/>
            <a:ext cx="3804309" cy="3799161"/>
          </a:xfrm>
          <a:prstGeom prst="rect">
            <a:avLst/>
          </a:prstGeom>
        </p:spPr>
      </p:pic>
      <p:pic>
        <p:nvPicPr>
          <p:cNvPr id="3076" name="Picture 4">
            <a:extLst>
              <a:ext uri="{FF2B5EF4-FFF2-40B4-BE49-F238E27FC236}">
                <a16:creationId xmlns:a16="http://schemas.microsoft.com/office/drawing/2014/main" id="{3D321D60-CC7F-4520-B1E4-80BCD32B61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9477" y="428468"/>
            <a:ext cx="3804309" cy="381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20">
            <a:extLst>
              <a:ext uri="{FF2B5EF4-FFF2-40B4-BE49-F238E27FC236}">
                <a16:creationId xmlns:a16="http://schemas.microsoft.com/office/drawing/2014/main" id="{1EBD2B70-9269-4861-9C44-794862BC15DD}"/>
              </a:ext>
            </a:extLst>
          </p:cNvPr>
          <p:cNvSpPr/>
          <p:nvPr/>
        </p:nvSpPr>
        <p:spPr>
          <a:xfrm>
            <a:off x="5226948" y="3752119"/>
            <a:ext cx="795363" cy="369332"/>
          </a:xfrm>
          <a:prstGeom prst="rect">
            <a:avLst/>
          </a:prstGeom>
        </p:spPr>
        <p:txBody>
          <a:bodyPr wrap="square">
            <a:spAutoFit/>
          </a:bodyPr>
          <a:lstStyle/>
          <a:p>
            <a:r>
              <a:rPr lang="en-US" b="1" dirty="0">
                <a:latin typeface="Arial Black" panose="020B0A04020102020204" pitchFamily="34" charset="0"/>
                <a:cs typeface="Calibri" panose="020F0502020204030204" pitchFamily="34" charset="0"/>
              </a:rPr>
              <a:t>XII-II</a:t>
            </a:r>
            <a:endParaRPr lang="ru-RU" sz="2000" b="1" dirty="0">
              <a:latin typeface="Arial Black" panose="020B0A04020102020204" pitchFamily="34" charset="0"/>
              <a:cs typeface="Calibri" panose="020F0502020204030204" pitchFamily="34" charset="0"/>
            </a:endParaRPr>
          </a:p>
        </p:txBody>
      </p:sp>
      <p:sp>
        <p:nvSpPr>
          <p:cNvPr id="19" name="Прямоугольник 20">
            <a:extLst>
              <a:ext uri="{FF2B5EF4-FFF2-40B4-BE49-F238E27FC236}">
                <a16:creationId xmlns:a16="http://schemas.microsoft.com/office/drawing/2014/main" id="{57700ED8-8235-4D7E-A96E-70D6C0FAB800}"/>
              </a:ext>
            </a:extLst>
          </p:cNvPr>
          <p:cNvSpPr/>
          <p:nvPr/>
        </p:nvSpPr>
        <p:spPr>
          <a:xfrm>
            <a:off x="1300160" y="3727235"/>
            <a:ext cx="1049453" cy="400110"/>
          </a:xfrm>
          <a:prstGeom prst="rect">
            <a:avLst/>
          </a:prstGeom>
          <a:solidFill>
            <a:schemeClr val="bg1"/>
          </a:solidFill>
        </p:spPr>
        <p:txBody>
          <a:bodyPr wrap="square">
            <a:spAutoFit/>
          </a:bodyPr>
          <a:lstStyle/>
          <a:p>
            <a:r>
              <a:rPr lang="en-US" sz="2000" b="1" dirty="0">
                <a:latin typeface="Arial Black" panose="020B0A04020102020204" pitchFamily="34" charset="0"/>
                <a:cs typeface="Calibri" panose="020F0502020204030204" pitchFamily="34" charset="0"/>
              </a:rPr>
              <a:t>IX-XI</a:t>
            </a:r>
            <a:endParaRPr lang="ru-RU" sz="3600" b="1" dirty="0">
              <a:latin typeface="Arial Black" panose="020B0A04020102020204" pitchFamily="34" charset="0"/>
              <a:cs typeface="Calibri" panose="020F0502020204030204" pitchFamily="34" charset="0"/>
            </a:endParaRPr>
          </a:p>
        </p:txBody>
      </p:sp>
    </p:spTree>
    <p:extLst>
      <p:ext uri="{BB962C8B-B14F-4D97-AF65-F5344CB8AC3E}">
        <p14:creationId xmlns:p14="http://schemas.microsoft.com/office/powerpoint/2010/main" val="2915108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277">
            <a:extLst>
              <a:ext uri="{FF2B5EF4-FFF2-40B4-BE49-F238E27FC236}">
                <a16:creationId xmlns:a16="http://schemas.microsoft.com/office/drawing/2014/main" id="{16A97D7C-F61D-4ADD-9C1C-61185501E24D}"/>
              </a:ext>
            </a:extLst>
          </p:cNvPr>
          <p:cNvSpPr>
            <a:spLocks noChangeArrowheads="1"/>
          </p:cNvSpPr>
          <p:nvPr/>
        </p:nvSpPr>
        <p:spPr bwMode="auto">
          <a:xfrm>
            <a:off x="6519450" y="4363817"/>
            <a:ext cx="743762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41" name="Object 40">
            <a:extLst>
              <a:ext uri="{FF2B5EF4-FFF2-40B4-BE49-F238E27FC236}">
                <a16:creationId xmlns:a16="http://schemas.microsoft.com/office/drawing/2014/main" id="{8A986208-9DC6-4B0A-B997-637395D2A9C5}"/>
              </a:ext>
            </a:extLst>
          </p:cNvPr>
          <p:cNvGraphicFramePr>
            <a:graphicFrameLocks noChangeAspect="1"/>
          </p:cNvGraphicFramePr>
          <p:nvPr>
            <p:extLst>
              <p:ext uri="{D42A27DB-BD31-4B8C-83A1-F6EECF244321}">
                <p14:modId xmlns:p14="http://schemas.microsoft.com/office/powerpoint/2010/main" val="3685026147"/>
              </p:ext>
            </p:extLst>
          </p:nvPr>
        </p:nvGraphicFramePr>
        <p:xfrm>
          <a:off x="6519450" y="4733266"/>
          <a:ext cx="2517945" cy="1673465"/>
        </p:xfrm>
        <a:graphic>
          <a:graphicData uri="http://schemas.openxmlformats.org/presentationml/2006/ole">
            <mc:AlternateContent xmlns:mc="http://schemas.openxmlformats.org/markup-compatibility/2006">
              <mc:Choice xmlns:v="urn:schemas-microsoft-com:vml" Requires="v">
                <p:oleObj name="Chart" r:id="rId2" imgW="3095625" imgH="2057400" progId="Excel.Chart.8">
                  <p:embed/>
                </p:oleObj>
              </mc:Choice>
              <mc:Fallback>
                <p:oleObj name="Chart" r:id="rId2" imgW="3095625" imgH="2057400" progId="Excel.Chart.8">
                  <p:embed/>
                  <p:pic>
                    <p:nvPicPr>
                      <p:cNvPr id="41" name="Object 40">
                        <a:extLst>
                          <a:ext uri="{FF2B5EF4-FFF2-40B4-BE49-F238E27FC236}">
                            <a16:creationId xmlns:a16="http://schemas.microsoft.com/office/drawing/2014/main" id="{8A986208-9DC6-4B0A-B997-637395D2A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450" y="4733266"/>
                        <a:ext cx="2517945" cy="1673465"/>
                      </a:xfrm>
                      <a:prstGeom prst="rect">
                        <a:avLst/>
                      </a:prstGeom>
                      <a:noFill/>
                    </p:spPr>
                  </p:pic>
                </p:oleObj>
              </mc:Fallback>
            </mc:AlternateContent>
          </a:graphicData>
        </a:graphic>
      </p:graphicFrame>
      <p:pic>
        <p:nvPicPr>
          <p:cNvPr id="1299" name="Picture 275">
            <a:extLst>
              <a:ext uri="{FF2B5EF4-FFF2-40B4-BE49-F238E27FC236}">
                <a16:creationId xmlns:a16="http://schemas.microsoft.com/office/drawing/2014/main" id="{6060F9E8-073A-4DCE-A55D-7384E0CBE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756" y="4736668"/>
            <a:ext cx="2528545" cy="17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73">
            <a:extLst>
              <a:ext uri="{FF2B5EF4-FFF2-40B4-BE49-F238E27FC236}">
                <a16:creationId xmlns:a16="http://schemas.microsoft.com/office/drawing/2014/main" id="{75ED2948-A4E5-4699-952C-FF8287135633}"/>
              </a:ext>
            </a:extLst>
          </p:cNvPr>
          <p:cNvSpPr>
            <a:spLocks noChangeArrowheads="1"/>
          </p:cNvSpPr>
          <p:nvPr/>
        </p:nvSpPr>
        <p:spPr bwMode="auto">
          <a:xfrm>
            <a:off x="6447442" y="2803209"/>
            <a:ext cx="7401358" cy="4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8" name="Object 37">
            <a:extLst>
              <a:ext uri="{FF2B5EF4-FFF2-40B4-BE49-F238E27FC236}">
                <a16:creationId xmlns:a16="http://schemas.microsoft.com/office/drawing/2014/main" id="{D0A4AADE-70D4-4461-96E3-0376A073C260}"/>
              </a:ext>
            </a:extLst>
          </p:cNvPr>
          <p:cNvGraphicFramePr>
            <a:graphicFrameLocks noChangeAspect="1"/>
          </p:cNvGraphicFramePr>
          <p:nvPr>
            <p:extLst>
              <p:ext uri="{D42A27DB-BD31-4B8C-83A1-F6EECF244321}">
                <p14:modId xmlns:p14="http://schemas.microsoft.com/office/powerpoint/2010/main" val="566766832"/>
              </p:ext>
            </p:extLst>
          </p:nvPr>
        </p:nvGraphicFramePr>
        <p:xfrm>
          <a:off x="6447442" y="3172658"/>
          <a:ext cx="2574563" cy="1711094"/>
        </p:xfrm>
        <a:graphic>
          <a:graphicData uri="http://schemas.openxmlformats.org/presentationml/2006/ole">
            <mc:AlternateContent xmlns:mc="http://schemas.openxmlformats.org/markup-compatibility/2006">
              <mc:Choice xmlns:v="urn:schemas-microsoft-com:vml" Requires="v">
                <p:oleObj name="Chart" r:id="rId5" imgW="3095625" imgH="2057400" progId="Excel.Chart.8">
                  <p:embed/>
                </p:oleObj>
              </mc:Choice>
              <mc:Fallback>
                <p:oleObj name="Chart" r:id="rId5" imgW="3095625" imgH="2057400" progId="Excel.Chart.8">
                  <p:embed/>
                  <p:pic>
                    <p:nvPicPr>
                      <p:cNvPr id="38" name="Object 37">
                        <a:extLst>
                          <a:ext uri="{FF2B5EF4-FFF2-40B4-BE49-F238E27FC236}">
                            <a16:creationId xmlns:a16="http://schemas.microsoft.com/office/drawing/2014/main" id="{D0A4AADE-70D4-4461-96E3-0376A073C2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7442" y="3172658"/>
                        <a:ext cx="2574563" cy="1711094"/>
                      </a:xfrm>
                      <a:prstGeom prst="rect">
                        <a:avLst/>
                      </a:prstGeom>
                      <a:noFill/>
                    </p:spPr>
                  </p:pic>
                </p:oleObj>
              </mc:Fallback>
            </mc:AlternateContent>
          </a:graphicData>
        </a:graphic>
      </p:graphicFrame>
      <p:graphicFrame>
        <p:nvGraphicFramePr>
          <p:cNvPr id="2051" name="Объект 2050">
            <a:extLst>
              <a:ext uri="{FF2B5EF4-FFF2-40B4-BE49-F238E27FC236}">
                <a16:creationId xmlns:a16="http://schemas.microsoft.com/office/drawing/2014/main" id="{1A7B69AC-B742-405F-881D-B9E224866C42}"/>
              </a:ext>
            </a:extLst>
          </p:cNvPr>
          <p:cNvGraphicFramePr>
            <a:graphicFrameLocks noChangeAspect="1"/>
          </p:cNvGraphicFramePr>
          <p:nvPr/>
        </p:nvGraphicFramePr>
        <p:xfrm>
          <a:off x="8422783" y="7343764"/>
          <a:ext cx="1811941" cy="1204244"/>
        </p:xfrm>
        <a:graphic>
          <a:graphicData uri="http://schemas.openxmlformats.org/presentationml/2006/ole">
            <mc:AlternateContent xmlns:mc="http://schemas.openxmlformats.org/markup-compatibility/2006">
              <mc:Choice xmlns:v="urn:schemas-microsoft-com:vml" Requires="v">
                <p:oleObj name="Chart" r:id="rId7" imgW="3095625" imgH="2057400" progId="Excel.Chart.8">
                  <p:embed/>
                </p:oleObj>
              </mc:Choice>
              <mc:Fallback>
                <p:oleObj name="Chart" r:id="rId7" imgW="3095625" imgH="2057400" progId="Excel.Chart.8">
                  <p:embed/>
                  <p:pic>
                    <p:nvPicPr>
                      <p:cNvPr id="2051" name="Объект 2050">
                        <a:extLst>
                          <a:ext uri="{FF2B5EF4-FFF2-40B4-BE49-F238E27FC236}">
                            <a16:creationId xmlns:a16="http://schemas.microsoft.com/office/drawing/2014/main" id="{1A7B69AC-B742-405F-881D-B9E224866C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2783" y="7343764"/>
                        <a:ext cx="1811941" cy="1204244"/>
                      </a:xfrm>
                      <a:prstGeom prst="rect">
                        <a:avLst/>
                      </a:prstGeom>
                      <a:noFill/>
                    </p:spPr>
                  </p:pic>
                </p:oleObj>
              </mc:Fallback>
            </mc:AlternateContent>
          </a:graphicData>
        </a:graphic>
      </p:graphicFrame>
      <p:pic>
        <p:nvPicPr>
          <p:cNvPr id="1295" name="Picture 271">
            <a:extLst>
              <a:ext uri="{FF2B5EF4-FFF2-40B4-BE49-F238E27FC236}">
                <a16:creationId xmlns:a16="http://schemas.microsoft.com/office/drawing/2014/main" id="{191E9837-A2DF-44AA-A9B1-B54C89D838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5586" y="3303818"/>
            <a:ext cx="2354584" cy="1564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269">
            <a:extLst>
              <a:ext uri="{FF2B5EF4-FFF2-40B4-BE49-F238E27FC236}">
                <a16:creationId xmlns:a16="http://schemas.microsoft.com/office/drawing/2014/main" id="{74BBED6B-994B-4654-B26C-35E6A290224E}"/>
              </a:ext>
            </a:extLst>
          </p:cNvPr>
          <p:cNvSpPr>
            <a:spLocks noChangeArrowheads="1"/>
          </p:cNvSpPr>
          <p:nvPr/>
        </p:nvSpPr>
        <p:spPr bwMode="auto">
          <a:xfrm flipV="1">
            <a:off x="2114189" y="4376894"/>
            <a:ext cx="41482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5" name="Object 34">
            <a:extLst>
              <a:ext uri="{FF2B5EF4-FFF2-40B4-BE49-F238E27FC236}">
                <a16:creationId xmlns:a16="http://schemas.microsoft.com/office/drawing/2014/main" id="{47BB732D-7DD2-4226-87AF-658D6BB09360}"/>
              </a:ext>
            </a:extLst>
          </p:cNvPr>
          <p:cNvGraphicFramePr>
            <a:graphicFrameLocks noChangeAspect="1"/>
          </p:cNvGraphicFramePr>
          <p:nvPr>
            <p:extLst>
              <p:ext uri="{D42A27DB-BD31-4B8C-83A1-F6EECF244321}">
                <p14:modId xmlns:p14="http://schemas.microsoft.com/office/powerpoint/2010/main" val="269174629"/>
              </p:ext>
            </p:extLst>
          </p:nvPr>
        </p:nvGraphicFramePr>
        <p:xfrm>
          <a:off x="2114189" y="4869673"/>
          <a:ext cx="2354177" cy="1564622"/>
        </p:xfrm>
        <a:graphic>
          <a:graphicData uri="http://schemas.openxmlformats.org/presentationml/2006/ole">
            <mc:AlternateContent xmlns:mc="http://schemas.openxmlformats.org/markup-compatibility/2006">
              <mc:Choice xmlns:v="urn:schemas-microsoft-com:vml" Requires="v">
                <p:oleObj name="Chart" r:id="rId10" imgW="3095625" imgH="2057400" progId="Excel.Chart.8">
                  <p:embed/>
                </p:oleObj>
              </mc:Choice>
              <mc:Fallback>
                <p:oleObj name="Chart" r:id="rId10" imgW="3095625" imgH="2057400" progId="Excel.Chart.8">
                  <p:embed/>
                  <p:pic>
                    <p:nvPicPr>
                      <p:cNvPr id="35" name="Object 34">
                        <a:extLst>
                          <a:ext uri="{FF2B5EF4-FFF2-40B4-BE49-F238E27FC236}">
                            <a16:creationId xmlns:a16="http://schemas.microsoft.com/office/drawing/2014/main" id="{47BB732D-7DD2-4226-87AF-658D6BB093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4189" y="4869673"/>
                        <a:ext cx="2354177" cy="1564622"/>
                      </a:xfrm>
                      <a:prstGeom prst="rect">
                        <a:avLst/>
                      </a:prstGeom>
                      <a:noFill/>
                    </p:spPr>
                  </p:pic>
                </p:oleObj>
              </mc:Fallback>
            </mc:AlternateContent>
          </a:graphicData>
        </a:graphic>
      </p:graphicFrame>
      <p:sp>
        <p:nvSpPr>
          <p:cNvPr id="32" name="Rectangle 267">
            <a:extLst>
              <a:ext uri="{FF2B5EF4-FFF2-40B4-BE49-F238E27FC236}">
                <a16:creationId xmlns:a16="http://schemas.microsoft.com/office/drawing/2014/main" id="{B6B289D3-3866-402C-8D1B-81246FB69953}"/>
              </a:ext>
            </a:extLst>
          </p:cNvPr>
          <p:cNvSpPr>
            <a:spLocks noChangeArrowheads="1"/>
          </p:cNvSpPr>
          <p:nvPr/>
        </p:nvSpPr>
        <p:spPr bwMode="auto">
          <a:xfrm flipV="1">
            <a:off x="-178011" y="4376895"/>
            <a:ext cx="370812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33" name="Object 32">
            <a:extLst>
              <a:ext uri="{FF2B5EF4-FFF2-40B4-BE49-F238E27FC236}">
                <a16:creationId xmlns:a16="http://schemas.microsoft.com/office/drawing/2014/main" id="{86E3684F-FEB3-4BF4-9561-1C820A374EC7}"/>
              </a:ext>
            </a:extLst>
          </p:cNvPr>
          <p:cNvGraphicFramePr>
            <a:graphicFrameLocks noChangeAspect="1"/>
          </p:cNvGraphicFramePr>
          <p:nvPr>
            <p:extLst>
              <p:ext uri="{D42A27DB-BD31-4B8C-83A1-F6EECF244321}">
                <p14:modId xmlns:p14="http://schemas.microsoft.com/office/powerpoint/2010/main" val="264837840"/>
              </p:ext>
            </p:extLst>
          </p:nvPr>
        </p:nvGraphicFramePr>
        <p:xfrm>
          <a:off x="-178010" y="4755878"/>
          <a:ext cx="2525396" cy="1678417"/>
        </p:xfrm>
        <a:graphic>
          <a:graphicData uri="http://schemas.openxmlformats.org/presentationml/2006/ole">
            <mc:AlternateContent xmlns:mc="http://schemas.openxmlformats.org/markup-compatibility/2006">
              <mc:Choice xmlns:v="urn:schemas-microsoft-com:vml" Requires="v">
                <p:oleObj name="Chart" r:id="rId12" imgW="3095625" imgH="2057400" progId="Excel.Chart.8">
                  <p:embed/>
                </p:oleObj>
              </mc:Choice>
              <mc:Fallback>
                <p:oleObj name="Chart" r:id="rId12" imgW="3095625" imgH="2057400" progId="Excel.Chart.8">
                  <p:embed/>
                  <p:pic>
                    <p:nvPicPr>
                      <p:cNvPr id="33" name="Object 32">
                        <a:extLst>
                          <a:ext uri="{FF2B5EF4-FFF2-40B4-BE49-F238E27FC236}">
                            <a16:creationId xmlns:a16="http://schemas.microsoft.com/office/drawing/2014/main" id="{86E3684F-FEB3-4BF4-9561-1C820A374EC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8010" y="4755878"/>
                        <a:ext cx="2525396" cy="1678417"/>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725DBCB5-4AAD-4146-847D-5F9ED777763A}"/>
              </a:ext>
            </a:extLst>
          </p:cNvPr>
          <p:cNvGraphicFramePr>
            <a:graphicFrameLocks noChangeAspect="1"/>
          </p:cNvGraphicFramePr>
          <p:nvPr>
            <p:extLst>
              <p:ext uri="{D42A27DB-BD31-4B8C-83A1-F6EECF244321}">
                <p14:modId xmlns:p14="http://schemas.microsoft.com/office/powerpoint/2010/main" val="3259915960"/>
              </p:ext>
            </p:extLst>
          </p:nvPr>
        </p:nvGraphicFramePr>
        <p:xfrm>
          <a:off x="2103613" y="3289749"/>
          <a:ext cx="2313601" cy="1537655"/>
        </p:xfrm>
        <a:graphic>
          <a:graphicData uri="http://schemas.openxmlformats.org/presentationml/2006/ole">
            <mc:AlternateContent xmlns:mc="http://schemas.openxmlformats.org/markup-compatibility/2006">
              <mc:Choice xmlns:v="urn:schemas-microsoft-com:vml" Requires="v">
                <p:oleObj name="Chart" r:id="rId14" imgW="3095625" imgH="2057400" progId="Excel.Chart.8">
                  <p:embed/>
                </p:oleObj>
              </mc:Choice>
              <mc:Fallback>
                <p:oleObj name="Chart" r:id="rId14" imgW="3095625" imgH="2057400" progId="Excel.Chart.8">
                  <p:embed/>
                  <p:pic>
                    <p:nvPicPr>
                      <p:cNvPr id="19" name="Object 18">
                        <a:extLst>
                          <a:ext uri="{FF2B5EF4-FFF2-40B4-BE49-F238E27FC236}">
                            <a16:creationId xmlns:a16="http://schemas.microsoft.com/office/drawing/2014/main" id="{725DBCB5-4AAD-4146-847D-5F9ED777763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03613" y="3289749"/>
                        <a:ext cx="2313601" cy="1537655"/>
                      </a:xfrm>
                      <a:prstGeom prst="rect">
                        <a:avLst/>
                      </a:prstGeom>
                      <a:noFill/>
                    </p:spPr>
                  </p:pic>
                </p:oleObj>
              </mc:Fallback>
            </mc:AlternateContent>
          </a:graphicData>
        </a:graphic>
      </p:graphicFrame>
      <p:sp>
        <p:nvSpPr>
          <p:cNvPr id="4" name="Rectangle 262">
            <a:extLst>
              <a:ext uri="{FF2B5EF4-FFF2-40B4-BE49-F238E27FC236}">
                <a16:creationId xmlns:a16="http://schemas.microsoft.com/office/drawing/2014/main" id="{FB3ED06B-7898-4850-A748-E69ECD479A85}"/>
              </a:ext>
            </a:extLst>
          </p:cNvPr>
          <p:cNvSpPr>
            <a:spLocks noChangeArrowheads="1"/>
          </p:cNvSpPr>
          <p:nvPr/>
        </p:nvSpPr>
        <p:spPr bwMode="auto">
          <a:xfrm flipV="1">
            <a:off x="-136862" y="2400106"/>
            <a:ext cx="33413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8" name="Object 7">
            <a:extLst>
              <a:ext uri="{FF2B5EF4-FFF2-40B4-BE49-F238E27FC236}">
                <a16:creationId xmlns:a16="http://schemas.microsoft.com/office/drawing/2014/main" id="{4D3005D6-97CB-4E0E-9C7E-EE03FCFB95B4}"/>
              </a:ext>
            </a:extLst>
          </p:cNvPr>
          <p:cNvGraphicFramePr>
            <a:graphicFrameLocks noChangeAspect="1"/>
          </p:cNvGraphicFramePr>
          <p:nvPr>
            <p:extLst>
              <p:ext uri="{D42A27DB-BD31-4B8C-83A1-F6EECF244321}">
                <p14:modId xmlns:p14="http://schemas.microsoft.com/office/powerpoint/2010/main" val="1372229099"/>
              </p:ext>
            </p:extLst>
          </p:nvPr>
        </p:nvGraphicFramePr>
        <p:xfrm>
          <a:off x="-136862" y="3223271"/>
          <a:ext cx="2412949" cy="1603683"/>
        </p:xfrm>
        <a:graphic>
          <a:graphicData uri="http://schemas.openxmlformats.org/presentationml/2006/ole">
            <mc:AlternateContent xmlns:mc="http://schemas.openxmlformats.org/markup-compatibility/2006">
              <mc:Choice xmlns:v="urn:schemas-microsoft-com:vml" Requires="v">
                <p:oleObj name="Chart" r:id="rId16" imgW="3095625" imgH="2057400" progId="Excel.Chart.8">
                  <p:embed/>
                </p:oleObj>
              </mc:Choice>
              <mc:Fallback>
                <p:oleObj name="Chart" r:id="rId16" imgW="3095625" imgH="2057400" progId="Excel.Chart.8">
                  <p:embed/>
                  <p:pic>
                    <p:nvPicPr>
                      <p:cNvPr id="8" name="Object 7">
                        <a:extLst>
                          <a:ext uri="{FF2B5EF4-FFF2-40B4-BE49-F238E27FC236}">
                            <a16:creationId xmlns:a16="http://schemas.microsoft.com/office/drawing/2014/main" id="{4D3005D6-97CB-4E0E-9C7E-EE03FCFB95B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6862" y="3223271"/>
                        <a:ext cx="2412949" cy="1603683"/>
                      </a:xfrm>
                      <a:prstGeom prst="rect">
                        <a:avLst/>
                      </a:prstGeom>
                      <a:noFill/>
                    </p:spPr>
                  </p:pic>
                </p:oleObj>
              </mc:Fallback>
            </mc:AlternateContent>
          </a:graphicData>
        </a:graphic>
      </p:graphicFrame>
      <p:sp>
        <p:nvSpPr>
          <p:cNvPr id="2" name="Заголовок 1"/>
          <p:cNvSpPr>
            <a:spLocks noGrp="1"/>
          </p:cNvSpPr>
          <p:nvPr>
            <p:ph type="title"/>
          </p:nvPr>
        </p:nvSpPr>
        <p:spPr>
          <a:xfrm>
            <a:off x="1324137" y="166385"/>
            <a:ext cx="8820396" cy="620922"/>
          </a:xfrm>
        </p:spPr>
        <p:txBody>
          <a:bodyPr>
            <a:noAutofit/>
          </a:bodyPr>
          <a:lstStyle/>
          <a:p>
            <a:pPr algn="ctr"/>
            <a:r>
              <a:rPr lang="en-US" sz="2400" b="1" dirty="0">
                <a:solidFill>
                  <a:schemeClr val="tx1"/>
                </a:solidFill>
                <a:latin typeface="Calibri" panose="020F0502020204030204" pitchFamily="34" charset="0"/>
                <a:cs typeface="Calibri" panose="020F0502020204030204" pitchFamily="34" charset="0"/>
              </a:rPr>
              <a:t>Dec 2020 – Feb 2021 SAT (T2m): anomalies, ranks </a:t>
            </a:r>
            <a:br>
              <a:rPr lang="en-US" sz="2400" b="1" dirty="0">
                <a:solidFill>
                  <a:schemeClr val="tx1"/>
                </a:solidFill>
                <a:latin typeface="Calibri" panose="020F0502020204030204" pitchFamily="34" charset="0"/>
                <a:cs typeface="Calibri" panose="020F0502020204030204" pitchFamily="34" charset="0"/>
              </a:rPr>
            </a:br>
            <a:r>
              <a:rPr lang="en-US" sz="2400" b="1" dirty="0">
                <a:solidFill>
                  <a:schemeClr val="tx1"/>
                </a:solidFill>
                <a:latin typeface="Calibri" panose="020F0502020204030204" pitchFamily="34" charset="0"/>
                <a:cs typeface="Calibri" panose="020F0502020204030204" pitchFamily="34" charset="0"/>
              </a:rPr>
              <a:t>and winter trends by regions</a:t>
            </a:r>
            <a:endParaRPr lang="ru-RU" sz="2400" b="1" dirty="0">
              <a:solidFill>
                <a:schemeClr val="tx1"/>
              </a:solidFill>
              <a:latin typeface="Calibri" panose="020F0502020204030204" pitchFamily="34" charset="0"/>
              <a:cs typeface="Calibri" panose="020F0502020204030204" pitchFamily="34" charset="0"/>
            </a:endParaRPr>
          </a:p>
        </p:txBody>
      </p:sp>
      <p:sp>
        <p:nvSpPr>
          <p:cNvPr id="5" name="TextBox 4"/>
          <p:cNvSpPr txBox="1"/>
          <p:nvPr/>
        </p:nvSpPr>
        <p:spPr>
          <a:xfrm>
            <a:off x="622540" y="3205172"/>
            <a:ext cx="1656184" cy="338554"/>
          </a:xfrm>
          <a:prstGeom prst="rect">
            <a:avLst/>
          </a:prstGeom>
          <a:solidFill>
            <a:schemeClr val="bg1"/>
          </a:solidFill>
        </p:spPr>
        <p:txBody>
          <a:bodyPr wrap="square" rtlCol="0">
            <a:spAutoFit/>
          </a:bodyPr>
          <a:lstStyle/>
          <a:p>
            <a:pPr algn="ctr"/>
            <a:r>
              <a:rPr lang="en-CA" sz="1600" b="1" dirty="0"/>
              <a:t>W Nordic</a:t>
            </a:r>
            <a:endParaRPr lang="en-US" sz="1600" b="1" dirty="0"/>
          </a:p>
        </p:txBody>
      </p:sp>
      <p:sp>
        <p:nvSpPr>
          <p:cNvPr id="12" name="TextBox 11"/>
          <p:cNvSpPr txBox="1"/>
          <p:nvPr/>
        </p:nvSpPr>
        <p:spPr>
          <a:xfrm>
            <a:off x="6682014" y="3259259"/>
            <a:ext cx="2011781" cy="338554"/>
          </a:xfrm>
          <a:prstGeom prst="rect">
            <a:avLst/>
          </a:prstGeom>
          <a:solidFill>
            <a:schemeClr val="bg1"/>
          </a:solidFill>
        </p:spPr>
        <p:txBody>
          <a:bodyPr wrap="square" rtlCol="0">
            <a:spAutoFit/>
          </a:bodyPr>
          <a:lstStyle/>
          <a:p>
            <a:pPr algn="ctr"/>
            <a:r>
              <a:rPr lang="en-CA" sz="1600" b="1" dirty="0"/>
              <a:t>W </a:t>
            </a:r>
            <a:r>
              <a:rPr lang="en-CA" sz="1600" b="1" dirty="0" err="1"/>
              <a:t>Canada&amp;Alaska</a:t>
            </a:r>
            <a:endParaRPr lang="en-US" sz="1600" b="1" dirty="0"/>
          </a:p>
        </p:txBody>
      </p:sp>
      <p:sp>
        <p:nvSpPr>
          <p:cNvPr id="14" name="TextBox 13"/>
          <p:cNvSpPr txBox="1"/>
          <p:nvPr/>
        </p:nvSpPr>
        <p:spPr>
          <a:xfrm>
            <a:off x="2541620" y="4782206"/>
            <a:ext cx="1814356" cy="338554"/>
          </a:xfrm>
          <a:prstGeom prst="rect">
            <a:avLst/>
          </a:prstGeom>
          <a:solidFill>
            <a:schemeClr val="bg1"/>
          </a:solidFill>
        </p:spPr>
        <p:txBody>
          <a:bodyPr wrap="square" rtlCol="0">
            <a:spAutoFit/>
          </a:bodyPr>
          <a:lstStyle/>
          <a:p>
            <a:pPr algn="ctr"/>
            <a:r>
              <a:rPr lang="en-CA" sz="1600" b="1" dirty="0"/>
              <a:t>E Siberia</a:t>
            </a:r>
            <a:endParaRPr lang="en-US" sz="1600" b="1" dirty="0"/>
          </a:p>
        </p:txBody>
      </p:sp>
      <p:sp>
        <p:nvSpPr>
          <p:cNvPr id="15" name="TextBox 14"/>
          <p:cNvSpPr txBox="1"/>
          <p:nvPr/>
        </p:nvSpPr>
        <p:spPr>
          <a:xfrm>
            <a:off x="4568518" y="4755878"/>
            <a:ext cx="1656184" cy="338554"/>
          </a:xfrm>
          <a:prstGeom prst="rect">
            <a:avLst/>
          </a:prstGeom>
          <a:solidFill>
            <a:schemeClr val="bg1"/>
          </a:solidFill>
        </p:spPr>
        <p:txBody>
          <a:bodyPr wrap="square" rtlCol="0">
            <a:spAutoFit/>
          </a:bodyPr>
          <a:lstStyle/>
          <a:p>
            <a:pPr algn="ctr"/>
            <a:r>
              <a:rPr lang="en-CA" sz="1600" b="1" dirty="0"/>
              <a:t>E Canada</a:t>
            </a:r>
            <a:endParaRPr lang="en-US" sz="1600" b="1" dirty="0"/>
          </a:p>
        </p:txBody>
      </p:sp>
      <p:sp>
        <p:nvSpPr>
          <p:cNvPr id="6" name="Прямоугольник 5"/>
          <p:cNvSpPr/>
          <p:nvPr/>
        </p:nvSpPr>
        <p:spPr>
          <a:xfrm>
            <a:off x="6178882" y="2981135"/>
            <a:ext cx="2790829" cy="276999"/>
          </a:xfrm>
          <a:prstGeom prst="rect">
            <a:avLst/>
          </a:prstGeom>
        </p:spPr>
        <p:txBody>
          <a:bodyPr wrap="none">
            <a:spAutoFit/>
          </a:bodyPr>
          <a:lstStyle/>
          <a:p>
            <a:pPr algn="ctr"/>
            <a:r>
              <a:rPr lang="en-US" sz="1200" b="0" dirty="0"/>
              <a:t>Reference period for anomaly: 1961-1990</a:t>
            </a:r>
            <a:endParaRPr lang="ru-RU" sz="1200" b="0" dirty="0"/>
          </a:p>
        </p:txBody>
      </p:sp>
      <p:sp>
        <p:nvSpPr>
          <p:cNvPr id="17" name="Прямоугольник 16"/>
          <p:cNvSpPr/>
          <p:nvPr/>
        </p:nvSpPr>
        <p:spPr>
          <a:xfrm>
            <a:off x="8261416" y="6446153"/>
            <a:ext cx="64472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a:t>
            </a:r>
            <a:endParaRPr lang="ru-RU" sz="14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TextBox 27"/>
          <p:cNvSpPr txBox="1"/>
          <p:nvPr/>
        </p:nvSpPr>
        <p:spPr>
          <a:xfrm>
            <a:off x="3347864" y="3412921"/>
            <a:ext cx="1008112" cy="230832"/>
          </a:xfrm>
          <a:prstGeom prst="rect">
            <a:avLst/>
          </a:prstGeom>
          <a:solidFill>
            <a:schemeClr val="bg1"/>
          </a:solidFill>
        </p:spPr>
        <p:txBody>
          <a:bodyPr wrap="square" rtlCol="0">
            <a:spAutoFit/>
          </a:bodyPr>
          <a:lstStyle/>
          <a:p>
            <a:endParaRPr lang="ru-RU" dirty="0"/>
          </a:p>
        </p:txBody>
      </p:sp>
      <p:sp>
        <p:nvSpPr>
          <p:cNvPr id="31" name="TextBox 30"/>
          <p:cNvSpPr txBox="1"/>
          <p:nvPr/>
        </p:nvSpPr>
        <p:spPr>
          <a:xfrm>
            <a:off x="5374981" y="3553268"/>
            <a:ext cx="1008112" cy="230832"/>
          </a:xfrm>
          <a:prstGeom prst="rect">
            <a:avLst/>
          </a:prstGeom>
          <a:solidFill>
            <a:schemeClr val="bg1"/>
          </a:solidFill>
        </p:spPr>
        <p:txBody>
          <a:bodyPr wrap="square" rtlCol="0">
            <a:spAutoFit/>
          </a:bodyPr>
          <a:lstStyle/>
          <a:p>
            <a:endParaRPr lang="ru-RU" dirty="0"/>
          </a:p>
        </p:txBody>
      </p:sp>
      <p:pic>
        <p:nvPicPr>
          <p:cNvPr id="2065" name="Picture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1781" y="4777574"/>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39459" y="4999329"/>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96336" y="4950576"/>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21" name="Таблица 20">
            <a:extLst>
              <a:ext uri="{FF2B5EF4-FFF2-40B4-BE49-F238E27FC236}">
                <a16:creationId xmlns:a16="http://schemas.microsoft.com/office/drawing/2014/main" id="{032C2A15-006D-4585-B8BA-E864FC4757D3}"/>
              </a:ext>
            </a:extLst>
          </p:cNvPr>
          <p:cNvGraphicFramePr>
            <a:graphicFrameLocks noGrp="1"/>
          </p:cNvGraphicFramePr>
          <p:nvPr>
            <p:extLst>
              <p:ext uri="{D42A27DB-BD31-4B8C-83A1-F6EECF244321}">
                <p14:modId xmlns:p14="http://schemas.microsoft.com/office/powerpoint/2010/main" val="694219609"/>
              </p:ext>
            </p:extLst>
          </p:nvPr>
        </p:nvGraphicFramePr>
        <p:xfrm>
          <a:off x="3543519" y="1226834"/>
          <a:ext cx="5362366" cy="1752600"/>
        </p:xfrm>
        <a:graphic>
          <a:graphicData uri="http://schemas.openxmlformats.org/drawingml/2006/table">
            <a:tbl>
              <a:tblPr>
                <a:tableStyleId>{5C22544A-7EE6-4342-B048-85BDC9FD1C3A}</a:tableStyleId>
              </a:tblPr>
              <a:tblGrid>
                <a:gridCol w="1262597">
                  <a:extLst>
                    <a:ext uri="{9D8B030D-6E8A-4147-A177-3AD203B41FA5}">
                      <a16:colId xmlns:a16="http://schemas.microsoft.com/office/drawing/2014/main" val="3585577528"/>
                    </a:ext>
                  </a:extLst>
                </a:gridCol>
                <a:gridCol w="872842">
                  <a:extLst>
                    <a:ext uri="{9D8B030D-6E8A-4147-A177-3AD203B41FA5}">
                      <a16:colId xmlns:a16="http://schemas.microsoft.com/office/drawing/2014/main" val="2241364147"/>
                    </a:ext>
                  </a:extLst>
                </a:gridCol>
                <a:gridCol w="841607">
                  <a:extLst>
                    <a:ext uri="{9D8B030D-6E8A-4147-A177-3AD203B41FA5}">
                      <a16:colId xmlns:a16="http://schemas.microsoft.com/office/drawing/2014/main" val="2987871469"/>
                    </a:ext>
                  </a:extLst>
                </a:gridCol>
                <a:gridCol w="1255718">
                  <a:extLst>
                    <a:ext uri="{9D8B030D-6E8A-4147-A177-3AD203B41FA5}">
                      <a16:colId xmlns:a16="http://schemas.microsoft.com/office/drawing/2014/main" val="2988926984"/>
                    </a:ext>
                  </a:extLst>
                </a:gridCol>
                <a:gridCol w="1129602">
                  <a:extLst>
                    <a:ext uri="{9D8B030D-6E8A-4147-A177-3AD203B41FA5}">
                      <a16:colId xmlns:a16="http://schemas.microsoft.com/office/drawing/2014/main" val="895807596"/>
                    </a:ext>
                  </a:extLst>
                </a:gridCol>
              </a:tblGrid>
              <a:tr h="327660">
                <a:tc>
                  <a:txBody>
                    <a:bodyPr/>
                    <a:lstStyle/>
                    <a:p>
                      <a:pPr>
                        <a:spcAft>
                          <a:spcPts val="0"/>
                        </a:spcAft>
                      </a:pPr>
                      <a:r>
                        <a:rPr lang="en-US" sz="1200" dirty="0">
                          <a:effectLst/>
                          <a:latin typeface="Calibri" panose="020F0502020204030204" pitchFamily="34" charset="0"/>
                          <a:cs typeface="Calibri" panose="020F0502020204030204" pitchFamily="34" charset="0"/>
                        </a:rPr>
                        <a:t>Region (old boundaries)</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Anomaly</a:t>
                      </a: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Rank</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The warmest year</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anomaly)</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The coldest year</a:t>
                      </a:r>
                      <a:r>
                        <a:rPr lang="ru-RU" sz="1200" dirty="0">
                          <a:effectLst/>
                          <a:latin typeface="Calibri" panose="020F0502020204030204" pitchFamily="34" charset="0"/>
                          <a:cs typeface="Calibri" panose="020F0502020204030204" pitchFamily="34" charset="0"/>
                        </a:rPr>
                        <a:t> (</a:t>
                      </a:r>
                      <a:r>
                        <a:rPr lang="en-US" sz="1200" dirty="0">
                          <a:effectLst/>
                          <a:latin typeface="Calibri" panose="020F0502020204030204" pitchFamily="34" charset="0"/>
                          <a:cs typeface="Calibri" panose="020F0502020204030204" pitchFamily="34" charset="0"/>
                        </a:rPr>
                        <a:t>anomaly</a:t>
                      </a:r>
                      <a:r>
                        <a:rPr lang="ru-RU"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695493317"/>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Western Nordic</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a:t>
                      </a:r>
                      <a:r>
                        <a:rPr lang="ru-RU" sz="1200" dirty="0">
                          <a:effectLst/>
                          <a:latin typeface="Calibri" panose="020F0502020204030204" pitchFamily="34" charset="0"/>
                          <a:cs typeface="Calibri" panose="020F0502020204030204" pitchFamily="34" charset="0"/>
                        </a:rPr>
                        <a:t>,</a:t>
                      </a:r>
                      <a:r>
                        <a:rPr lang="en-US" sz="1200" dirty="0">
                          <a:effectLst/>
                          <a:latin typeface="Calibri" panose="020F0502020204030204" pitchFamily="34" charset="0"/>
                          <a:cs typeface="Calibri" panose="020F0502020204030204" pitchFamily="34" charset="0"/>
                        </a:rPr>
                        <a:t>5 (2.5)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300" b="0" dirty="0">
                          <a:effectLst/>
                          <a:latin typeface="Calibri" panose="020F0502020204030204" pitchFamily="34" charset="0"/>
                          <a:cs typeface="Calibri" panose="020F0502020204030204" pitchFamily="34" charset="0"/>
                        </a:rPr>
                        <a:t>9(</a:t>
                      </a:r>
                      <a:r>
                        <a:rPr lang="ru-RU" sz="1300" b="0" dirty="0">
                          <a:effectLst/>
                          <a:latin typeface="Calibri" panose="020F0502020204030204" pitchFamily="34" charset="0"/>
                          <a:cs typeface="Calibri" panose="020F0502020204030204" pitchFamily="34" charset="0"/>
                        </a:rPr>
                        <a:t>14</a:t>
                      </a:r>
                      <a:r>
                        <a:rPr lang="en-US" sz="1300" b="0" dirty="0">
                          <a:effectLst/>
                          <a:latin typeface="Calibri" panose="020F0502020204030204" pitchFamily="34" charset="0"/>
                          <a:cs typeface="Calibri" panose="020F0502020204030204" pitchFamily="34" charset="0"/>
                        </a:rPr>
                        <a:t>)</a:t>
                      </a:r>
                      <a:endParaRPr lang="ru-RU" sz="13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2014 (3,9)</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1966 (-2,4)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604973781"/>
                  </a:ext>
                </a:extLst>
              </a:tr>
              <a:tr h="0">
                <a:tc>
                  <a:txBody>
                    <a:bodyPr/>
                    <a:lstStyle/>
                    <a:p>
                      <a:pPr>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Eastern Nordic</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0.6(</a:t>
                      </a:r>
                      <a:r>
                        <a:rPr lang="ru-RU" sz="1200" dirty="0">
                          <a:effectLst/>
                          <a:latin typeface="Calibri" panose="020F0502020204030204" pitchFamily="34" charset="0"/>
                          <a:cs typeface="Calibri" panose="020F0502020204030204" pitchFamily="34" charset="0"/>
                        </a:rPr>
                        <a:t>5,4</a:t>
                      </a:r>
                      <a:r>
                        <a:rPr lang="en-US"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300" b="0" dirty="0">
                          <a:solidFill>
                            <a:srgbClr val="0070C0"/>
                          </a:solidFill>
                          <a:effectLst/>
                          <a:latin typeface="Calibri" panose="020F0502020204030204" pitchFamily="34" charset="0"/>
                          <a:cs typeface="Calibri" panose="020F0502020204030204" pitchFamily="34" charset="0"/>
                        </a:rPr>
                        <a:t>34</a:t>
                      </a:r>
                      <a:r>
                        <a:rPr lang="en-US" sz="1300" b="0" dirty="0">
                          <a:solidFill>
                            <a:srgbClr val="FF0000"/>
                          </a:solidFill>
                          <a:effectLst/>
                          <a:latin typeface="Calibri" panose="020F0502020204030204" pitchFamily="34" charset="0"/>
                          <a:cs typeface="Calibri" panose="020F0502020204030204" pitchFamily="34" charset="0"/>
                        </a:rPr>
                        <a:t>(</a:t>
                      </a:r>
                      <a:r>
                        <a:rPr lang="ru-RU" sz="1300" b="0" dirty="0">
                          <a:solidFill>
                            <a:srgbClr val="FF0000"/>
                          </a:solidFill>
                          <a:effectLst/>
                          <a:latin typeface="Calibri" panose="020F0502020204030204" pitchFamily="34" charset="0"/>
                          <a:cs typeface="Calibri" panose="020F0502020204030204" pitchFamily="34" charset="0"/>
                        </a:rPr>
                        <a:t>3</a:t>
                      </a:r>
                      <a:r>
                        <a:rPr lang="en-US" sz="1300" b="0" dirty="0">
                          <a:solidFill>
                            <a:srgbClr val="FF0000"/>
                          </a:solidFill>
                          <a:effectLst/>
                          <a:latin typeface="Calibri" panose="020F0502020204030204" pitchFamily="34" charset="0"/>
                          <a:cs typeface="Calibri" panose="020F0502020204030204" pitchFamily="34" charset="0"/>
                        </a:rPr>
                        <a:t>)</a:t>
                      </a:r>
                      <a:endParaRPr lang="ru-RU" sz="1300" b="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b="1" dirty="0">
                          <a:solidFill>
                            <a:schemeClr val="tx1"/>
                          </a:solidFill>
                          <a:effectLst/>
                          <a:latin typeface="Calibri" panose="020F0502020204030204" pitchFamily="34" charset="0"/>
                          <a:cs typeface="Calibri" panose="020F0502020204030204" pitchFamily="34" charset="0"/>
                        </a:rPr>
                        <a:t>1937</a:t>
                      </a:r>
                      <a:r>
                        <a:rPr lang="ru-RU" sz="1200" dirty="0">
                          <a:effectLst/>
                          <a:latin typeface="Calibri" panose="020F0502020204030204" pitchFamily="34" charset="0"/>
                          <a:cs typeface="Calibri" panose="020F0502020204030204" pitchFamily="34" charset="0"/>
                        </a:rPr>
                        <a:t> (6,5)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1979 (-4,4)</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26944884"/>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Western Siberia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0.3(</a:t>
                      </a:r>
                      <a:r>
                        <a:rPr lang="ru-RU" sz="1200" dirty="0">
                          <a:effectLst/>
                          <a:latin typeface="Calibri" panose="020F0502020204030204" pitchFamily="34" charset="0"/>
                          <a:cs typeface="Calibri" panose="020F0502020204030204" pitchFamily="34" charset="0"/>
                        </a:rPr>
                        <a:t>7,2</a:t>
                      </a:r>
                      <a:r>
                        <a:rPr lang="en-US"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300" b="0" dirty="0">
                          <a:solidFill>
                            <a:srgbClr val="000066"/>
                          </a:solidFill>
                          <a:effectLst/>
                          <a:latin typeface="Calibri" panose="020F0502020204030204" pitchFamily="34" charset="0"/>
                          <a:cs typeface="Calibri" panose="020F0502020204030204" pitchFamily="34" charset="0"/>
                        </a:rPr>
                        <a:t>36(</a:t>
                      </a:r>
                      <a:r>
                        <a:rPr lang="ru-RU" sz="1300" b="0" dirty="0">
                          <a:solidFill>
                            <a:srgbClr val="FF0000"/>
                          </a:solidFill>
                          <a:effectLst/>
                          <a:latin typeface="Calibri" panose="020F0502020204030204" pitchFamily="34" charset="0"/>
                          <a:cs typeface="Calibri" panose="020F0502020204030204" pitchFamily="34" charset="0"/>
                        </a:rPr>
                        <a:t>3</a:t>
                      </a:r>
                      <a:r>
                        <a:rPr lang="en-US" sz="1300" b="0" dirty="0">
                          <a:solidFill>
                            <a:srgbClr val="FF0000"/>
                          </a:solidFill>
                          <a:effectLst/>
                          <a:latin typeface="Calibri" panose="020F0502020204030204" pitchFamily="34" charset="0"/>
                          <a:cs typeface="Calibri" panose="020F0502020204030204" pitchFamily="34" charset="0"/>
                        </a:rPr>
                        <a:t>)</a:t>
                      </a:r>
                      <a:endParaRPr lang="ru-RU" sz="1300" b="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2012, 2016 (7,6)</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1969 (-5,6)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826944155"/>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Eastern Siberia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0.2(</a:t>
                      </a:r>
                      <a:r>
                        <a:rPr lang="ru-RU" sz="1200" dirty="0">
                          <a:effectLst/>
                          <a:latin typeface="Calibri" panose="020F0502020204030204" pitchFamily="34" charset="0"/>
                          <a:cs typeface="Calibri" panose="020F0502020204030204" pitchFamily="34" charset="0"/>
                        </a:rPr>
                        <a:t>4,6</a:t>
                      </a:r>
                      <a:r>
                        <a:rPr lang="en-US"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300" b="0" dirty="0">
                          <a:solidFill>
                            <a:schemeClr val="tx1"/>
                          </a:solidFill>
                          <a:effectLst/>
                          <a:latin typeface="Calibri" panose="020F0502020204030204" pitchFamily="34" charset="0"/>
                          <a:cs typeface="Calibri" panose="020F0502020204030204" pitchFamily="34" charset="0"/>
                        </a:rPr>
                        <a:t>25</a:t>
                      </a:r>
                      <a:r>
                        <a:rPr lang="en-US" sz="1300" b="0" dirty="0">
                          <a:solidFill>
                            <a:srgbClr val="FF0000"/>
                          </a:solidFill>
                          <a:effectLst/>
                          <a:latin typeface="Calibri" panose="020F0502020204030204" pitchFamily="34" charset="0"/>
                          <a:cs typeface="Calibri" panose="020F0502020204030204" pitchFamily="34" charset="0"/>
                        </a:rPr>
                        <a:t>(</a:t>
                      </a:r>
                      <a:r>
                        <a:rPr lang="ru-RU" sz="1300" b="0" dirty="0">
                          <a:solidFill>
                            <a:srgbClr val="FF0000"/>
                          </a:solidFill>
                          <a:effectLst/>
                          <a:latin typeface="Calibri" panose="020F0502020204030204" pitchFamily="34" charset="0"/>
                          <a:cs typeface="Calibri" panose="020F0502020204030204" pitchFamily="34" charset="0"/>
                        </a:rPr>
                        <a:t>2</a:t>
                      </a:r>
                      <a:r>
                        <a:rPr lang="en-US" sz="1300" b="0" dirty="0">
                          <a:solidFill>
                            <a:srgbClr val="FF0000"/>
                          </a:solidFill>
                          <a:effectLst/>
                          <a:latin typeface="Calibri" panose="020F0502020204030204" pitchFamily="34" charset="0"/>
                          <a:cs typeface="Calibri" panose="020F0502020204030204" pitchFamily="34" charset="0"/>
                        </a:rPr>
                        <a:t>)</a:t>
                      </a:r>
                      <a:endParaRPr lang="ru-RU" sz="1300" b="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2016 (4,6)</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1966 (-4,5)</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766092558"/>
                  </a:ext>
                </a:extLst>
              </a:tr>
              <a:tr h="0">
                <a:tc>
                  <a:txBody>
                    <a:bodyPr/>
                    <a:lstStyle/>
                    <a:p>
                      <a:pPr>
                        <a:spcAft>
                          <a:spcPts val="0"/>
                        </a:spcAft>
                      </a:pPr>
                      <a:r>
                        <a:rPr lang="en-US" sz="1200" dirty="0" err="1">
                          <a:effectLst/>
                          <a:latin typeface="Calibri" panose="020F0502020204030204" pitchFamily="34" charset="0"/>
                          <a:cs typeface="Calibri" panose="020F0502020204030204" pitchFamily="34" charset="0"/>
                        </a:rPr>
                        <a:t>Bering&amp;Chukchi</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1.2(</a:t>
                      </a:r>
                      <a:r>
                        <a:rPr lang="ru-RU" sz="1200" dirty="0">
                          <a:effectLst/>
                          <a:latin typeface="Calibri" panose="020F0502020204030204" pitchFamily="34" charset="0"/>
                          <a:cs typeface="Calibri" panose="020F0502020204030204" pitchFamily="34" charset="0"/>
                        </a:rPr>
                        <a:t>1,8</a:t>
                      </a:r>
                      <a:r>
                        <a:rPr lang="en-US"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300" b="0" dirty="0">
                          <a:effectLst/>
                          <a:latin typeface="Calibri" panose="020F0502020204030204" pitchFamily="34" charset="0"/>
                          <a:cs typeface="Calibri" panose="020F0502020204030204" pitchFamily="34" charset="0"/>
                        </a:rPr>
                        <a:t>19(</a:t>
                      </a:r>
                      <a:r>
                        <a:rPr lang="ru-RU" sz="1300" b="0" dirty="0">
                          <a:effectLst/>
                          <a:latin typeface="Calibri" panose="020F0502020204030204" pitchFamily="34" charset="0"/>
                          <a:cs typeface="Calibri" panose="020F0502020204030204" pitchFamily="34" charset="0"/>
                        </a:rPr>
                        <a:t>13</a:t>
                      </a:r>
                      <a:r>
                        <a:rPr lang="en-US" sz="1300" b="0" dirty="0">
                          <a:effectLst/>
                          <a:latin typeface="Calibri" panose="020F0502020204030204" pitchFamily="34" charset="0"/>
                          <a:cs typeface="Calibri" panose="020F0502020204030204" pitchFamily="34" charset="0"/>
                        </a:rPr>
                        <a:t>)</a:t>
                      </a:r>
                      <a:endParaRPr lang="ru-RU" sz="13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2018 (6,7)</a:t>
                      </a:r>
                      <a:endParaRPr lang="ru-RU" sz="1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b="1" dirty="0">
                          <a:solidFill>
                            <a:srgbClr val="333399"/>
                          </a:solidFill>
                          <a:effectLst/>
                          <a:latin typeface="Calibri" panose="020F0502020204030204" pitchFamily="34" charset="0"/>
                          <a:cs typeface="Calibri" panose="020F0502020204030204" pitchFamily="34" charset="0"/>
                        </a:rPr>
                        <a:t>2002</a:t>
                      </a:r>
                      <a:r>
                        <a:rPr lang="ru-RU" sz="1200" dirty="0">
                          <a:effectLst/>
                          <a:latin typeface="Calibri" panose="020F0502020204030204" pitchFamily="34" charset="0"/>
                          <a:cs typeface="Calibri" panose="020F0502020204030204" pitchFamily="34" charset="0"/>
                        </a:rPr>
                        <a:t> (-2,3)</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509135873"/>
                  </a:ext>
                </a:extLst>
              </a:tr>
              <a:tr h="0">
                <a:tc>
                  <a:txBody>
                    <a:bodyPr/>
                    <a:lstStyle/>
                    <a:p>
                      <a:pPr>
                        <a:spcAft>
                          <a:spcPts val="0"/>
                        </a:spcAft>
                      </a:pPr>
                      <a:r>
                        <a:rPr lang="en-US" sz="1200" dirty="0" err="1">
                          <a:effectLst/>
                          <a:latin typeface="Calibri" panose="020F0502020204030204" pitchFamily="34" charset="0"/>
                          <a:cs typeface="Calibri" panose="020F0502020204030204" pitchFamily="34" charset="0"/>
                        </a:rPr>
                        <a:t>WCanada&amp;Alaska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2.4(</a:t>
                      </a:r>
                      <a:r>
                        <a:rPr lang="ru-RU" sz="1200" dirty="0">
                          <a:effectLst/>
                          <a:latin typeface="Calibri" panose="020F0502020204030204" pitchFamily="34" charset="0"/>
                          <a:cs typeface="Calibri" panose="020F0502020204030204" pitchFamily="34" charset="0"/>
                        </a:rPr>
                        <a:t>-0,9</a:t>
                      </a:r>
                      <a:r>
                        <a:rPr lang="en-US"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300" b="0" dirty="0">
                          <a:solidFill>
                            <a:schemeClr val="tx1"/>
                          </a:solidFill>
                          <a:effectLst/>
                          <a:latin typeface="Calibri" panose="020F0502020204030204" pitchFamily="34" charset="0"/>
                          <a:cs typeface="Calibri" panose="020F0502020204030204" pitchFamily="34" charset="0"/>
                        </a:rPr>
                        <a:t>14</a:t>
                      </a:r>
                      <a:r>
                        <a:rPr lang="en-US" sz="1300" b="0" dirty="0">
                          <a:effectLst/>
                          <a:latin typeface="Calibri" panose="020F0502020204030204" pitchFamily="34" charset="0"/>
                          <a:cs typeface="Calibri" panose="020F0502020204030204" pitchFamily="34" charset="0"/>
                        </a:rPr>
                        <a:t>(</a:t>
                      </a:r>
                      <a:r>
                        <a:rPr lang="ru-RU" sz="1300" b="0" dirty="0">
                          <a:solidFill>
                            <a:srgbClr val="0066FF"/>
                          </a:solidFill>
                          <a:effectLst/>
                          <a:latin typeface="Calibri" panose="020F0502020204030204" pitchFamily="34" charset="0"/>
                          <a:cs typeface="Calibri" panose="020F0502020204030204" pitchFamily="34" charset="0"/>
                        </a:rPr>
                        <a:t>42</a:t>
                      </a:r>
                      <a:r>
                        <a:rPr lang="en-US" sz="1300" b="0" dirty="0">
                          <a:effectLst/>
                          <a:latin typeface="Calibri" panose="020F0502020204030204" pitchFamily="34" charset="0"/>
                          <a:cs typeface="Calibri" panose="020F0502020204030204" pitchFamily="34" charset="0"/>
                        </a:rPr>
                        <a:t>)</a:t>
                      </a:r>
                      <a:endParaRPr lang="ru-RU" sz="13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(6,1)</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1965 (-5,6)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162600610"/>
                  </a:ext>
                </a:extLst>
              </a:tr>
              <a:tr h="0">
                <a:tc>
                  <a:txBody>
                    <a:bodyPr/>
                    <a:lstStyle/>
                    <a:p>
                      <a:pPr>
                        <a:spcAft>
                          <a:spcPts val="0"/>
                        </a:spcAft>
                      </a:pPr>
                      <a:r>
                        <a:rPr lang="en-US" sz="1200" dirty="0">
                          <a:effectLst/>
                          <a:latin typeface="Calibri" panose="020F0502020204030204" pitchFamily="34" charset="0"/>
                          <a:cs typeface="Calibri" panose="020F0502020204030204" pitchFamily="34" charset="0"/>
                        </a:rPr>
                        <a:t>Eastern Canada</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4.2(</a:t>
                      </a:r>
                      <a:r>
                        <a:rPr lang="ru-RU" sz="1200" dirty="0">
                          <a:effectLst/>
                          <a:latin typeface="Calibri" panose="020F0502020204030204" pitchFamily="34" charset="0"/>
                          <a:cs typeface="Calibri" panose="020F0502020204030204" pitchFamily="34" charset="0"/>
                        </a:rPr>
                        <a:t>1,2</a:t>
                      </a:r>
                      <a:r>
                        <a:rPr lang="en-US" sz="1200" dirty="0">
                          <a:effectLst/>
                          <a:latin typeface="Calibri" panose="020F0502020204030204" pitchFamily="34" charset="0"/>
                          <a:cs typeface="Calibri" panose="020F0502020204030204" pitchFamily="34" charset="0"/>
                        </a:rPr>
                        <a:t>)</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en-US" sz="1300" b="0" dirty="0">
                          <a:solidFill>
                            <a:srgbClr val="FF0000"/>
                          </a:solidFill>
                          <a:effectLst/>
                          <a:latin typeface="Calibri" panose="020F0502020204030204" pitchFamily="34" charset="0"/>
                          <a:cs typeface="Calibri" panose="020F0502020204030204" pitchFamily="34" charset="0"/>
                        </a:rPr>
                        <a:t>3</a:t>
                      </a:r>
                      <a:r>
                        <a:rPr lang="en-US" sz="1300" b="0" dirty="0">
                          <a:effectLst/>
                          <a:latin typeface="Calibri" panose="020F0502020204030204" pitchFamily="34" charset="0"/>
                          <a:cs typeface="Calibri" panose="020F0502020204030204" pitchFamily="34" charset="0"/>
                        </a:rPr>
                        <a:t>(</a:t>
                      </a:r>
                      <a:r>
                        <a:rPr lang="ru-RU" sz="1300" b="0" dirty="0">
                          <a:effectLst/>
                          <a:latin typeface="Calibri" panose="020F0502020204030204" pitchFamily="34" charset="0"/>
                          <a:cs typeface="Calibri" panose="020F0502020204030204" pitchFamily="34" charset="0"/>
                        </a:rPr>
                        <a:t>18</a:t>
                      </a:r>
                      <a:r>
                        <a:rPr lang="en-US" sz="1300" b="0" dirty="0">
                          <a:effectLst/>
                          <a:latin typeface="Calibri" panose="020F0502020204030204" pitchFamily="34" charset="0"/>
                          <a:cs typeface="Calibri" panose="020F0502020204030204" pitchFamily="34" charset="0"/>
                        </a:rPr>
                        <a:t>)</a:t>
                      </a:r>
                      <a:endParaRPr lang="ru-RU" sz="1300" b="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2010 (5,0)</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1972 (-3,6)</a:t>
                      </a:r>
                      <a:endParaRPr lang="ru-RU" sz="1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421721126"/>
                  </a:ext>
                </a:extLst>
              </a:tr>
            </a:tbl>
          </a:graphicData>
        </a:graphic>
      </p:graphicFrame>
      <p:sp>
        <p:nvSpPr>
          <p:cNvPr id="24" name="Rectangle 35">
            <a:extLst>
              <a:ext uri="{FF2B5EF4-FFF2-40B4-BE49-F238E27FC236}">
                <a16:creationId xmlns:a16="http://schemas.microsoft.com/office/drawing/2014/main" id="{D06427C5-0DE6-4854-9E96-AEBB07268673}"/>
              </a:ext>
            </a:extLst>
          </p:cNvPr>
          <p:cNvSpPr>
            <a:spLocks noChangeArrowheads="1"/>
          </p:cNvSpPr>
          <p:nvPr/>
        </p:nvSpPr>
        <p:spPr bwMode="auto">
          <a:xfrm>
            <a:off x="2129290" y="4717707"/>
            <a:ext cx="6534641" cy="46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3" name="TextBox 12"/>
          <p:cNvSpPr txBox="1"/>
          <p:nvPr/>
        </p:nvSpPr>
        <p:spPr>
          <a:xfrm>
            <a:off x="179512" y="4734552"/>
            <a:ext cx="2079144" cy="338554"/>
          </a:xfrm>
          <a:prstGeom prst="rect">
            <a:avLst/>
          </a:prstGeom>
          <a:solidFill>
            <a:schemeClr val="bg1"/>
          </a:solidFill>
        </p:spPr>
        <p:txBody>
          <a:bodyPr wrap="square" rtlCol="0">
            <a:spAutoFit/>
          </a:bodyPr>
          <a:lstStyle/>
          <a:p>
            <a:pPr algn="ctr"/>
            <a:r>
              <a:rPr lang="en-CA" sz="1600" b="1" dirty="0"/>
              <a:t>W Siberia</a:t>
            </a:r>
            <a:endParaRPr lang="en-US" sz="1600" b="1" dirty="0"/>
          </a:p>
        </p:txBody>
      </p:sp>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2347737" y="849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TextBox 10"/>
          <p:cNvSpPr txBox="1"/>
          <p:nvPr/>
        </p:nvSpPr>
        <p:spPr>
          <a:xfrm>
            <a:off x="4714814" y="3222384"/>
            <a:ext cx="1729394" cy="338554"/>
          </a:xfrm>
          <a:prstGeom prst="rect">
            <a:avLst/>
          </a:prstGeom>
          <a:solidFill>
            <a:schemeClr val="bg1"/>
          </a:solidFill>
        </p:spPr>
        <p:txBody>
          <a:bodyPr wrap="square" rtlCol="0">
            <a:spAutoFit/>
          </a:bodyPr>
          <a:lstStyle/>
          <a:p>
            <a:pPr algn="ctr"/>
            <a:r>
              <a:rPr lang="en-CA" sz="1600" b="1" dirty="0" err="1"/>
              <a:t>Bering&amp;Chukchi</a:t>
            </a:r>
            <a:endParaRPr lang="en-US" sz="1600" b="1" dirty="0"/>
          </a:p>
        </p:txBody>
      </p:sp>
      <p:sp>
        <p:nvSpPr>
          <p:cNvPr id="2050" name="Rectangle 45">
            <a:extLst>
              <a:ext uri="{FF2B5EF4-FFF2-40B4-BE49-F238E27FC236}">
                <a16:creationId xmlns:a16="http://schemas.microsoft.com/office/drawing/2014/main" id="{82E25787-6172-4F60-9741-9EDBC63AC499}"/>
              </a:ext>
            </a:extLst>
          </p:cNvPr>
          <p:cNvSpPr>
            <a:spLocks noChangeArrowheads="1"/>
          </p:cNvSpPr>
          <p:nvPr/>
        </p:nvSpPr>
        <p:spPr bwMode="auto">
          <a:xfrm>
            <a:off x="4225533" y="4365103"/>
            <a:ext cx="63417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52" name="Rectangle 47">
            <a:extLst>
              <a:ext uri="{FF2B5EF4-FFF2-40B4-BE49-F238E27FC236}">
                <a16:creationId xmlns:a16="http://schemas.microsoft.com/office/drawing/2014/main" id="{8A40A281-FE67-4777-B08D-C72317A44C7B}"/>
              </a:ext>
            </a:extLst>
          </p:cNvPr>
          <p:cNvSpPr>
            <a:spLocks noChangeArrowheads="1"/>
          </p:cNvSpPr>
          <p:nvPr/>
        </p:nvSpPr>
        <p:spPr bwMode="auto">
          <a:xfrm>
            <a:off x="6394580" y="4459303"/>
            <a:ext cx="62533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6" name="TextBox 15"/>
          <p:cNvSpPr txBox="1"/>
          <p:nvPr/>
        </p:nvSpPr>
        <p:spPr>
          <a:xfrm>
            <a:off x="6903178" y="4802124"/>
            <a:ext cx="1920689" cy="338554"/>
          </a:xfrm>
          <a:prstGeom prst="rect">
            <a:avLst/>
          </a:prstGeom>
          <a:solidFill>
            <a:schemeClr val="bg1"/>
          </a:solidFill>
        </p:spPr>
        <p:txBody>
          <a:bodyPr wrap="square" rtlCol="0">
            <a:spAutoFit/>
          </a:bodyPr>
          <a:lstStyle/>
          <a:p>
            <a:pPr algn="ctr"/>
            <a:r>
              <a:rPr lang="en-CA" sz="1600" b="1" dirty="0"/>
              <a:t>Zone 60-85 °N</a:t>
            </a:r>
            <a:endParaRPr lang="en-US" sz="1600" b="1" dirty="0"/>
          </a:p>
        </p:txBody>
      </p:sp>
      <p:sp>
        <p:nvSpPr>
          <p:cNvPr id="9" name="Rectangle 264">
            <a:extLst>
              <a:ext uri="{FF2B5EF4-FFF2-40B4-BE49-F238E27FC236}">
                <a16:creationId xmlns:a16="http://schemas.microsoft.com/office/drawing/2014/main" id="{AC34FC04-DC9E-48F5-9628-600033752AF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 name="Rectangle 265">
            <a:extLst>
              <a:ext uri="{FF2B5EF4-FFF2-40B4-BE49-F238E27FC236}">
                <a16:creationId xmlns:a16="http://schemas.microsoft.com/office/drawing/2014/main" id="{E87C273F-9997-4D51-B386-021B0D4A7218}"/>
              </a:ext>
            </a:extLst>
          </p:cNvPr>
          <p:cNvSpPr>
            <a:spLocks noChangeArrowheads="1"/>
          </p:cNvSpPr>
          <p:nvPr/>
        </p:nvSpPr>
        <p:spPr bwMode="auto">
          <a:xfrm>
            <a:off x="0" y="2057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7" name="Picture 46">
            <a:extLst>
              <a:ext uri="{FF2B5EF4-FFF2-40B4-BE49-F238E27FC236}">
                <a16:creationId xmlns:a16="http://schemas.microsoft.com/office/drawing/2014/main" id="{704FBD17-30CD-4FC8-9E67-616D6A3C28A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31799" y="593522"/>
            <a:ext cx="2688506" cy="2688506"/>
          </a:xfrm>
          <a:prstGeom prst="rect">
            <a:avLst/>
          </a:prstGeom>
        </p:spPr>
      </p:pic>
      <p:sp>
        <p:nvSpPr>
          <p:cNvPr id="10" name="TextBox 9"/>
          <p:cNvSpPr txBox="1"/>
          <p:nvPr/>
        </p:nvSpPr>
        <p:spPr>
          <a:xfrm>
            <a:off x="2541620" y="3230204"/>
            <a:ext cx="1656184" cy="338554"/>
          </a:xfrm>
          <a:prstGeom prst="rect">
            <a:avLst/>
          </a:prstGeom>
          <a:solidFill>
            <a:schemeClr val="bg1"/>
          </a:solidFill>
        </p:spPr>
        <p:txBody>
          <a:bodyPr wrap="square" rtlCol="0">
            <a:spAutoFit/>
          </a:bodyPr>
          <a:lstStyle/>
          <a:p>
            <a:pPr algn="ctr"/>
            <a:r>
              <a:rPr lang="en-CA" sz="1600" b="1" dirty="0"/>
              <a:t>E Nordic</a:t>
            </a:r>
            <a:endParaRPr lang="en-US" sz="1600" b="1" dirty="0"/>
          </a:p>
        </p:txBody>
      </p:sp>
    </p:spTree>
    <p:extLst>
      <p:ext uri="{BB962C8B-B14F-4D97-AF65-F5344CB8AC3E}">
        <p14:creationId xmlns:p14="http://schemas.microsoft.com/office/powerpoint/2010/main" val="1919818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a:extLst>
              <a:ext uri="{FF2B5EF4-FFF2-40B4-BE49-F238E27FC236}">
                <a16:creationId xmlns:a16="http://schemas.microsoft.com/office/drawing/2014/main" id="{601451DC-7A31-4C5F-A535-FCA750EC222C}"/>
              </a:ext>
            </a:extLst>
          </p:cNvPr>
          <p:cNvGraphicFramePr>
            <a:graphicFrameLocks noChangeAspect="1"/>
          </p:cNvGraphicFramePr>
          <p:nvPr>
            <p:extLst>
              <p:ext uri="{D42A27DB-BD31-4B8C-83A1-F6EECF244321}">
                <p14:modId xmlns:p14="http://schemas.microsoft.com/office/powerpoint/2010/main" val="4014933007"/>
              </p:ext>
            </p:extLst>
          </p:nvPr>
        </p:nvGraphicFramePr>
        <p:xfrm>
          <a:off x="6896894" y="4888725"/>
          <a:ext cx="2423636" cy="1610786"/>
        </p:xfrm>
        <a:graphic>
          <a:graphicData uri="http://schemas.openxmlformats.org/presentationml/2006/ole">
            <mc:AlternateContent xmlns:mc="http://schemas.openxmlformats.org/markup-compatibility/2006">
              <mc:Choice xmlns:v="urn:schemas-microsoft-com:vml" Requires="v">
                <p:oleObj name="Chart" r:id="rId2" imgW="3095625" imgH="2057400" progId="Excel.Chart.8">
                  <p:embed/>
                </p:oleObj>
              </mc:Choice>
              <mc:Fallback>
                <p:oleObj name="Chart" r:id="rId2" imgW="3095625" imgH="2057400" progId="Excel.Chart.8">
                  <p:embed/>
                  <p:pic>
                    <p:nvPicPr>
                      <p:cNvPr id="24" name="Object 23">
                        <a:extLst>
                          <a:ext uri="{FF2B5EF4-FFF2-40B4-BE49-F238E27FC236}">
                            <a16:creationId xmlns:a16="http://schemas.microsoft.com/office/drawing/2014/main" id="{601451DC-7A31-4C5F-A535-FCA750EC2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6894" y="4888725"/>
                        <a:ext cx="2423636" cy="1610786"/>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id="{0AE51FC8-3442-4D54-8454-D4F42DAC0A5D}"/>
              </a:ext>
            </a:extLst>
          </p:cNvPr>
          <p:cNvGraphicFramePr>
            <a:graphicFrameLocks noChangeAspect="1"/>
          </p:cNvGraphicFramePr>
          <p:nvPr>
            <p:extLst>
              <p:ext uri="{D42A27DB-BD31-4B8C-83A1-F6EECF244321}">
                <p14:modId xmlns:p14="http://schemas.microsoft.com/office/powerpoint/2010/main" val="3686647416"/>
              </p:ext>
            </p:extLst>
          </p:nvPr>
        </p:nvGraphicFramePr>
        <p:xfrm>
          <a:off x="4690457" y="4898220"/>
          <a:ext cx="2429422" cy="1614631"/>
        </p:xfrm>
        <a:graphic>
          <a:graphicData uri="http://schemas.openxmlformats.org/presentationml/2006/ole">
            <mc:AlternateContent xmlns:mc="http://schemas.openxmlformats.org/markup-compatibility/2006">
              <mc:Choice xmlns:v="urn:schemas-microsoft-com:vml" Requires="v">
                <p:oleObj name="Chart" r:id="rId4" imgW="3095625" imgH="2057400" progId="Excel.Chart.8">
                  <p:embed/>
                </p:oleObj>
              </mc:Choice>
              <mc:Fallback>
                <p:oleObj name="Chart" r:id="rId4" imgW="3095625" imgH="2057400" progId="Excel.Chart.8">
                  <p:embed/>
                  <p:pic>
                    <p:nvPicPr>
                      <p:cNvPr id="22" name="Object 21">
                        <a:extLst>
                          <a:ext uri="{FF2B5EF4-FFF2-40B4-BE49-F238E27FC236}">
                            <a16:creationId xmlns:a16="http://schemas.microsoft.com/office/drawing/2014/main" id="{0AE51FC8-3442-4D54-8454-D4F42DAC0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457" y="4898220"/>
                        <a:ext cx="2429422" cy="1614631"/>
                      </a:xfrm>
                      <a:prstGeom prst="rect">
                        <a:avLst/>
                      </a:prstGeom>
                      <a:noFill/>
                    </p:spPr>
                  </p:pic>
                </p:oleObj>
              </mc:Fallback>
            </mc:AlternateContent>
          </a:graphicData>
        </a:graphic>
      </p:graphicFrame>
      <p:pic>
        <p:nvPicPr>
          <p:cNvPr id="2347" name="Picture 299">
            <a:extLst>
              <a:ext uri="{FF2B5EF4-FFF2-40B4-BE49-F238E27FC236}">
                <a16:creationId xmlns:a16="http://schemas.microsoft.com/office/drawing/2014/main" id="{80086775-759E-4540-9E1E-DA7ACC2C49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7556" y="4897161"/>
            <a:ext cx="2469400" cy="164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98">
            <a:extLst>
              <a:ext uri="{FF2B5EF4-FFF2-40B4-BE49-F238E27FC236}">
                <a16:creationId xmlns:a16="http://schemas.microsoft.com/office/drawing/2014/main" id="{C70BF2FE-99AC-4C5B-AA1F-F17935CD0485}"/>
              </a:ext>
            </a:extLst>
          </p:cNvPr>
          <p:cNvSpPr>
            <a:spLocks noChangeArrowheads="1"/>
          </p:cNvSpPr>
          <p:nvPr/>
        </p:nvSpPr>
        <p:spPr bwMode="auto">
          <a:xfrm>
            <a:off x="0" y="4817928"/>
            <a:ext cx="744932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6" name="Object 15">
            <a:extLst>
              <a:ext uri="{FF2B5EF4-FFF2-40B4-BE49-F238E27FC236}">
                <a16:creationId xmlns:a16="http://schemas.microsoft.com/office/drawing/2014/main" id="{1648DCFF-0E88-43BD-94A6-95BB69927221}"/>
              </a:ext>
            </a:extLst>
          </p:cNvPr>
          <p:cNvGraphicFramePr>
            <a:graphicFrameLocks noChangeAspect="1"/>
          </p:cNvGraphicFramePr>
          <p:nvPr>
            <p:extLst>
              <p:ext uri="{D42A27DB-BD31-4B8C-83A1-F6EECF244321}">
                <p14:modId xmlns:p14="http://schemas.microsoft.com/office/powerpoint/2010/main" val="3497388317"/>
              </p:ext>
            </p:extLst>
          </p:nvPr>
        </p:nvGraphicFramePr>
        <p:xfrm>
          <a:off x="1" y="4817930"/>
          <a:ext cx="2640309" cy="1754790"/>
        </p:xfrm>
        <a:graphic>
          <a:graphicData uri="http://schemas.openxmlformats.org/presentationml/2006/ole">
            <mc:AlternateContent xmlns:mc="http://schemas.openxmlformats.org/markup-compatibility/2006">
              <mc:Choice xmlns:v="urn:schemas-microsoft-com:vml" Requires="v">
                <p:oleObj name="Chart" r:id="rId7" imgW="3095625" imgH="2057400" progId="Excel.Chart.8">
                  <p:embed/>
                </p:oleObj>
              </mc:Choice>
              <mc:Fallback>
                <p:oleObj name="Chart" r:id="rId7" imgW="3095625" imgH="2057400" progId="Excel.Chart.8">
                  <p:embed/>
                  <p:pic>
                    <p:nvPicPr>
                      <p:cNvPr id="16" name="Object 15">
                        <a:extLst>
                          <a:ext uri="{FF2B5EF4-FFF2-40B4-BE49-F238E27FC236}">
                            <a16:creationId xmlns:a16="http://schemas.microsoft.com/office/drawing/2014/main" id="{1648DCFF-0E88-43BD-94A6-95BB699272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817930"/>
                        <a:ext cx="2640309" cy="1754790"/>
                      </a:xfrm>
                      <a:prstGeom prst="rect">
                        <a:avLst/>
                      </a:prstGeom>
                      <a:noFill/>
                    </p:spPr>
                  </p:pic>
                </p:oleObj>
              </mc:Fallback>
            </mc:AlternateContent>
          </a:graphicData>
        </a:graphic>
      </p:graphicFrame>
      <p:pic>
        <p:nvPicPr>
          <p:cNvPr id="2344" name="Picture 296">
            <a:extLst>
              <a:ext uri="{FF2B5EF4-FFF2-40B4-BE49-F238E27FC236}">
                <a16:creationId xmlns:a16="http://schemas.microsoft.com/office/drawing/2014/main" id="{FB951212-DCBB-4CDA-ACEC-103BD98206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8538" y="3341601"/>
            <a:ext cx="2304379" cy="153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13">
            <a:extLst>
              <a:ext uri="{FF2B5EF4-FFF2-40B4-BE49-F238E27FC236}">
                <a16:creationId xmlns:a16="http://schemas.microsoft.com/office/drawing/2014/main" id="{791E2C4F-6775-4969-BACA-6EE48C140522}"/>
              </a:ext>
            </a:extLst>
          </p:cNvPr>
          <p:cNvGraphicFramePr>
            <a:graphicFrameLocks noChangeAspect="1"/>
          </p:cNvGraphicFramePr>
          <p:nvPr>
            <p:extLst>
              <p:ext uri="{D42A27DB-BD31-4B8C-83A1-F6EECF244321}">
                <p14:modId xmlns:p14="http://schemas.microsoft.com/office/powerpoint/2010/main" val="291300017"/>
              </p:ext>
            </p:extLst>
          </p:nvPr>
        </p:nvGraphicFramePr>
        <p:xfrm>
          <a:off x="4753130" y="3267701"/>
          <a:ext cx="2483290" cy="1650433"/>
        </p:xfrm>
        <a:graphic>
          <a:graphicData uri="http://schemas.openxmlformats.org/presentationml/2006/ole">
            <mc:AlternateContent xmlns:mc="http://schemas.openxmlformats.org/markup-compatibility/2006">
              <mc:Choice xmlns:v="urn:schemas-microsoft-com:vml" Requires="v">
                <p:oleObj name="Chart" r:id="rId10" imgW="3095625" imgH="2057400" progId="Excel.Chart.8">
                  <p:embed/>
                </p:oleObj>
              </mc:Choice>
              <mc:Fallback>
                <p:oleObj name="Chart" r:id="rId10" imgW="3095625" imgH="2057400" progId="Excel.Chart.8">
                  <p:embed/>
                  <p:pic>
                    <p:nvPicPr>
                      <p:cNvPr id="14" name="Object 13">
                        <a:extLst>
                          <a:ext uri="{FF2B5EF4-FFF2-40B4-BE49-F238E27FC236}">
                            <a16:creationId xmlns:a16="http://schemas.microsoft.com/office/drawing/2014/main" id="{791E2C4F-6775-4969-BACA-6EE48C1405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53130" y="3267701"/>
                        <a:ext cx="2483290" cy="1650433"/>
                      </a:xfrm>
                      <a:prstGeom prst="rect">
                        <a:avLst/>
                      </a:prstGeom>
                      <a:noFill/>
                    </p:spPr>
                  </p:pic>
                </p:oleObj>
              </mc:Fallback>
            </mc:AlternateContent>
          </a:graphicData>
        </a:graphic>
      </p:graphicFrame>
      <p:sp>
        <p:nvSpPr>
          <p:cNvPr id="11" name="Rectangle 293">
            <a:extLst>
              <a:ext uri="{FF2B5EF4-FFF2-40B4-BE49-F238E27FC236}">
                <a16:creationId xmlns:a16="http://schemas.microsoft.com/office/drawing/2014/main" id="{25DDD24B-1641-4103-B935-323F370B8DFB}"/>
              </a:ext>
            </a:extLst>
          </p:cNvPr>
          <p:cNvSpPr>
            <a:spLocks noChangeArrowheads="1"/>
          </p:cNvSpPr>
          <p:nvPr/>
        </p:nvSpPr>
        <p:spPr bwMode="auto">
          <a:xfrm>
            <a:off x="2460994" y="3206662"/>
            <a:ext cx="61414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2" name="Object 11">
            <a:extLst>
              <a:ext uri="{FF2B5EF4-FFF2-40B4-BE49-F238E27FC236}">
                <a16:creationId xmlns:a16="http://schemas.microsoft.com/office/drawing/2014/main" id="{A649E1E1-C7F2-48D2-932B-6876FEF5F38A}"/>
              </a:ext>
            </a:extLst>
          </p:cNvPr>
          <p:cNvGraphicFramePr>
            <a:graphicFrameLocks noChangeAspect="1"/>
          </p:cNvGraphicFramePr>
          <p:nvPr>
            <p:extLst>
              <p:ext uri="{D42A27DB-BD31-4B8C-83A1-F6EECF244321}">
                <p14:modId xmlns:p14="http://schemas.microsoft.com/office/powerpoint/2010/main" val="3449539258"/>
              </p:ext>
            </p:extLst>
          </p:nvPr>
        </p:nvGraphicFramePr>
        <p:xfrm>
          <a:off x="2460995" y="3206663"/>
          <a:ext cx="2538190" cy="1686920"/>
        </p:xfrm>
        <a:graphic>
          <a:graphicData uri="http://schemas.openxmlformats.org/presentationml/2006/ole">
            <mc:AlternateContent xmlns:mc="http://schemas.openxmlformats.org/markup-compatibility/2006">
              <mc:Choice xmlns:v="urn:schemas-microsoft-com:vml" Requires="v">
                <p:oleObj name="Chart" r:id="rId12" imgW="3095625" imgH="2057400" progId="Excel.Chart.8">
                  <p:embed/>
                </p:oleObj>
              </mc:Choice>
              <mc:Fallback>
                <p:oleObj name="Chart" r:id="rId12" imgW="3095625" imgH="2057400" progId="Excel.Chart.8">
                  <p:embed/>
                  <p:pic>
                    <p:nvPicPr>
                      <p:cNvPr id="12" name="Object 11">
                        <a:extLst>
                          <a:ext uri="{FF2B5EF4-FFF2-40B4-BE49-F238E27FC236}">
                            <a16:creationId xmlns:a16="http://schemas.microsoft.com/office/drawing/2014/main" id="{A649E1E1-C7F2-48D2-932B-6876FEF5F3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0995" y="3206663"/>
                        <a:ext cx="2538190" cy="1686920"/>
                      </a:xfrm>
                      <a:prstGeom prst="rect">
                        <a:avLst/>
                      </a:prstGeom>
                      <a:noFill/>
                    </p:spPr>
                  </p:pic>
                </p:oleObj>
              </mc:Fallback>
            </mc:AlternateContent>
          </a:graphicData>
        </a:graphic>
      </p:graphicFrame>
      <p:sp>
        <p:nvSpPr>
          <p:cNvPr id="4" name="Rectangle 291">
            <a:extLst>
              <a:ext uri="{FF2B5EF4-FFF2-40B4-BE49-F238E27FC236}">
                <a16:creationId xmlns:a16="http://schemas.microsoft.com/office/drawing/2014/main" id="{E6FDBD16-9566-41D2-8EDF-E9CDF72B0644}"/>
              </a:ext>
            </a:extLst>
          </p:cNvPr>
          <p:cNvSpPr>
            <a:spLocks noChangeArrowheads="1"/>
          </p:cNvSpPr>
          <p:nvPr/>
        </p:nvSpPr>
        <p:spPr bwMode="auto">
          <a:xfrm>
            <a:off x="52736" y="3138792"/>
            <a:ext cx="67486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10" name="Object 9">
            <a:extLst>
              <a:ext uri="{FF2B5EF4-FFF2-40B4-BE49-F238E27FC236}">
                <a16:creationId xmlns:a16="http://schemas.microsoft.com/office/drawing/2014/main" id="{1991B6CA-84D2-4FEA-9AE4-CE926966A26E}"/>
              </a:ext>
            </a:extLst>
          </p:cNvPr>
          <p:cNvGraphicFramePr>
            <a:graphicFrameLocks noChangeAspect="1"/>
          </p:cNvGraphicFramePr>
          <p:nvPr>
            <p:extLst>
              <p:ext uri="{D42A27DB-BD31-4B8C-83A1-F6EECF244321}">
                <p14:modId xmlns:p14="http://schemas.microsoft.com/office/powerpoint/2010/main" val="3473242381"/>
              </p:ext>
            </p:extLst>
          </p:nvPr>
        </p:nvGraphicFramePr>
        <p:xfrm>
          <a:off x="52736" y="3138793"/>
          <a:ext cx="2640309" cy="1754790"/>
        </p:xfrm>
        <a:graphic>
          <a:graphicData uri="http://schemas.openxmlformats.org/presentationml/2006/ole">
            <mc:AlternateContent xmlns:mc="http://schemas.openxmlformats.org/markup-compatibility/2006">
              <mc:Choice xmlns:v="urn:schemas-microsoft-com:vml" Requires="v">
                <p:oleObj name="Chart" r:id="rId14" imgW="3095625" imgH="2057400" progId="Excel.Chart.8">
                  <p:embed/>
                </p:oleObj>
              </mc:Choice>
              <mc:Fallback>
                <p:oleObj name="Chart" r:id="rId14" imgW="3095625" imgH="2057400" progId="Excel.Chart.8">
                  <p:embed/>
                  <p:pic>
                    <p:nvPicPr>
                      <p:cNvPr id="10" name="Object 9">
                        <a:extLst>
                          <a:ext uri="{FF2B5EF4-FFF2-40B4-BE49-F238E27FC236}">
                            <a16:creationId xmlns:a16="http://schemas.microsoft.com/office/drawing/2014/main" id="{1991B6CA-84D2-4FEA-9AE4-CE926966A26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736" y="3138793"/>
                        <a:ext cx="2640309" cy="1754790"/>
                      </a:xfrm>
                      <a:prstGeom prst="rect">
                        <a:avLst/>
                      </a:prstGeom>
                      <a:noFill/>
                    </p:spPr>
                  </p:pic>
                </p:oleObj>
              </mc:Fallback>
            </mc:AlternateContent>
          </a:graphicData>
        </a:graphic>
      </p:graphicFrame>
      <p:sp>
        <p:nvSpPr>
          <p:cNvPr id="2" name="Заголовок 1"/>
          <p:cNvSpPr>
            <a:spLocks noGrp="1"/>
          </p:cNvSpPr>
          <p:nvPr>
            <p:ph type="title"/>
          </p:nvPr>
        </p:nvSpPr>
        <p:spPr>
          <a:xfrm>
            <a:off x="178350" y="-65270"/>
            <a:ext cx="8847285" cy="835926"/>
          </a:xfrm>
        </p:spPr>
        <p:txBody>
          <a:bodyPr>
            <a:normAutofit/>
          </a:bodyPr>
          <a:lstStyle/>
          <a:p>
            <a:pPr algn="ctr"/>
            <a:r>
              <a:rPr lang="en-US" sz="2400" b="1" dirty="0">
                <a:solidFill>
                  <a:schemeClr val="tx1"/>
                </a:solidFill>
                <a:latin typeface="Calibri" panose="020F0502020204030204" pitchFamily="34" charset="0"/>
                <a:cs typeface="Calibri" panose="020F0502020204030204" pitchFamily="34" charset="0"/>
              </a:rPr>
              <a:t>Dec 2020 – Feb 2021 SAT (T2m): anomalies, ranks </a:t>
            </a:r>
            <a:br>
              <a:rPr lang="en-US" sz="2400" b="1" dirty="0">
                <a:solidFill>
                  <a:schemeClr val="tx1"/>
                </a:solidFill>
                <a:latin typeface="Calibri" panose="020F0502020204030204" pitchFamily="34" charset="0"/>
                <a:cs typeface="Calibri" panose="020F0502020204030204" pitchFamily="34" charset="0"/>
              </a:rPr>
            </a:br>
            <a:r>
              <a:rPr lang="en-US" sz="2400" b="1" dirty="0">
                <a:solidFill>
                  <a:schemeClr val="tx1"/>
                </a:solidFill>
                <a:latin typeface="Calibri" panose="020F0502020204030204" pitchFamily="34" charset="0"/>
                <a:cs typeface="Calibri" panose="020F0502020204030204" pitchFamily="34" charset="0"/>
              </a:rPr>
              <a:t>and winter trends Arctic seas</a:t>
            </a:r>
            <a:endParaRPr lang="ru-RU" sz="2400" b="1" dirty="0">
              <a:solidFill>
                <a:schemeClr val="tx1"/>
              </a:solidFill>
              <a:latin typeface="Calibri" panose="020F0502020204030204" pitchFamily="34" charset="0"/>
              <a:cs typeface="Calibri" panose="020F0502020204030204" pitchFamily="34" charset="0"/>
            </a:endParaRPr>
          </a:p>
        </p:txBody>
      </p:sp>
      <p:sp>
        <p:nvSpPr>
          <p:cNvPr id="6" name="Прямоугольник 5"/>
          <p:cNvSpPr/>
          <p:nvPr/>
        </p:nvSpPr>
        <p:spPr>
          <a:xfrm>
            <a:off x="4515305" y="2943379"/>
            <a:ext cx="2790829" cy="276999"/>
          </a:xfrm>
          <a:prstGeom prst="rect">
            <a:avLst/>
          </a:prstGeom>
        </p:spPr>
        <p:txBody>
          <a:bodyPr wrap="none">
            <a:spAutoFit/>
          </a:bodyPr>
          <a:lstStyle/>
          <a:p>
            <a:pPr algn="ctr"/>
            <a:r>
              <a:rPr lang="en-US" sz="1200" b="0" dirty="0"/>
              <a:t>Reference period for anomaly: 1961-1990</a:t>
            </a:r>
            <a:endParaRPr lang="ru-RU" sz="1200" b="0" dirty="0"/>
          </a:p>
        </p:txBody>
      </p:sp>
      <p:sp>
        <p:nvSpPr>
          <p:cNvPr id="17" name="Прямоугольник 16"/>
          <p:cNvSpPr/>
          <p:nvPr/>
        </p:nvSpPr>
        <p:spPr>
          <a:xfrm>
            <a:off x="8371845" y="6519446"/>
            <a:ext cx="644728" cy="307777"/>
          </a:xfrm>
          <a:prstGeom prst="rect">
            <a:avLst/>
          </a:prstGeom>
          <a:solidFill>
            <a:schemeClr val="bg1"/>
          </a:solidFill>
        </p:spPr>
        <p:txBody>
          <a:bodyPr wrap="none">
            <a:spAutoFit/>
          </a:bodyPr>
          <a:lstStyle/>
          <a:p>
            <a:r>
              <a:rPr lang="en-US" sz="1400" dirty="0">
                <a:latin typeface="Calibri" panose="020F0502020204030204" pitchFamily="34" charset="0"/>
                <a:cs typeface="Calibri" panose="020F0502020204030204" pitchFamily="34" charset="0"/>
              </a:rPr>
              <a:t>[AARI]</a:t>
            </a:r>
            <a:endParaRPr lang="ru-RU" sz="1400" dirty="0">
              <a:latin typeface="Calibri" panose="020F0502020204030204" pitchFamily="34" charset="0"/>
              <a:cs typeface="Calibri" panose="020F0502020204030204" pitchFamily="34" charset="0"/>
            </a:endParaRPr>
          </a:p>
        </p:txBody>
      </p:sp>
      <p:sp>
        <p:nvSpPr>
          <p:cNvPr id="3" name="Rectangle 2"/>
          <p:cNvSpPr>
            <a:spLocks noChangeArrowheads="1"/>
          </p:cNvSpPr>
          <p:nvPr/>
        </p:nvSpPr>
        <p:spPr bwMode="auto">
          <a:xfrm>
            <a:off x="118365" y="48049"/>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4"/>
          <p:cNvSpPr>
            <a:spLocks noChangeArrowheads="1"/>
          </p:cNvSpPr>
          <p:nvPr/>
        </p:nvSpPr>
        <p:spPr bwMode="auto">
          <a:xfrm>
            <a:off x="118365" y="48049"/>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6"/>
          <p:cNvSpPr>
            <a:spLocks noChangeArrowheads="1"/>
          </p:cNvSpPr>
          <p:nvPr/>
        </p:nvSpPr>
        <p:spPr bwMode="auto">
          <a:xfrm>
            <a:off x="118365" y="48049"/>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2065"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0146" y="4886485"/>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57824" y="5108240"/>
            <a:ext cx="1011237"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68"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14701" y="5059487"/>
            <a:ext cx="1080120" cy="23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Rectangle 41">
            <a:extLst>
              <a:ext uri="{FF2B5EF4-FFF2-40B4-BE49-F238E27FC236}">
                <a16:creationId xmlns:a16="http://schemas.microsoft.com/office/drawing/2014/main" id="{CAE10FDB-3F59-44DD-8FC7-9E403141F147}"/>
              </a:ext>
            </a:extLst>
          </p:cNvPr>
          <p:cNvSpPr>
            <a:spLocks noChangeArrowheads="1"/>
          </p:cNvSpPr>
          <p:nvPr/>
        </p:nvSpPr>
        <p:spPr bwMode="auto">
          <a:xfrm>
            <a:off x="2466102" y="8977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48" name="Rectangle 43">
            <a:extLst>
              <a:ext uri="{FF2B5EF4-FFF2-40B4-BE49-F238E27FC236}">
                <a16:creationId xmlns:a16="http://schemas.microsoft.com/office/drawing/2014/main" id="{3B5F1BE3-7DF4-4DC3-98BE-DA663609E5AD}"/>
              </a:ext>
            </a:extLst>
          </p:cNvPr>
          <p:cNvSpPr>
            <a:spLocks noChangeArrowheads="1"/>
          </p:cNvSpPr>
          <p:nvPr/>
        </p:nvSpPr>
        <p:spPr bwMode="auto">
          <a:xfrm>
            <a:off x="890475" y="2295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Таблица 7">
            <a:extLst>
              <a:ext uri="{FF2B5EF4-FFF2-40B4-BE49-F238E27FC236}">
                <a16:creationId xmlns:a16="http://schemas.microsoft.com/office/drawing/2014/main" id="{A0E1729E-7B68-4DA9-8BE7-CE591838135D}"/>
              </a:ext>
            </a:extLst>
          </p:cNvPr>
          <p:cNvGraphicFramePr>
            <a:graphicFrameLocks noGrp="1"/>
          </p:cNvGraphicFramePr>
          <p:nvPr>
            <p:extLst>
              <p:ext uri="{D42A27DB-BD31-4B8C-83A1-F6EECF244321}">
                <p14:modId xmlns:p14="http://schemas.microsoft.com/office/powerpoint/2010/main" val="1044439752"/>
              </p:ext>
            </p:extLst>
          </p:nvPr>
        </p:nvGraphicFramePr>
        <p:xfrm>
          <a:off x="1752095" y="715308"/>
          <a:ext cx="5484325" cy="2301315"/>
        </p:xfrm>
        <a:graphic>
          <a:graphicData uri="http://schemas.openxmlformats.org/drawingml/2006/table">
            <a:tbl>
              <a:tblPr>
                <a:tableStyleId>{5C22544A-7EE6-4342-B048-85BDC9FD1C3A}</a:tableStyleId>
              </a:tblPr>
              <a:tblGrid>
                <a:gridCol w="1512168">
                  <a:extLst>
                    <a:ext uri="{9D8B030D-6E8A-4147-A177-3AD203B41FA5}">
                      <a16:colId xmlns:a16="http://schemas.microsoft.com/office/drawing/2014/main" val="957014890"/>
                    </a:ext>
                  </a:extLst>
                </a:gridCol>
                <a:gridCol w="792088">
                  <a:extLst>
                    <a:ext uri="{9D8B030D-6E8A-4147-A177-3AD203B41FA5}">
                      <a16:colId xmlns:a16="http://schemas.microsoft.com/office/drawing/2014/main" val="2885927438"/>
                    </a:ext>
                  </a:extLst>
                </a:gridCol>
                <a:gridCol w="653426">
                  <a:extLst>
                    <a:ext uri="{9D8B030D-6E8A-4147-A177-3AD203B41FA5}">
                      <a16:colId xmlns:a16="http://schemas.microsoft.com/office/drawing/2014/main" val="2170668837"/>
                    </a:ext>
                  </a:extLst>
                </a:gridCol>
                <a:gridCol w="1359773">
                  <a:extLst>
                    <a:ext uri="{9D8B030D-6E8A-4147-A177-3AD203B41FA5}">
                      <a16:colId xmlns:a16="http://schemas.microsoft.com/office/drawing/2014/main" val="1050351907"/>
                    </a:ext>
                  </a:extLst>
                </a:gridCol>
                <a:gridCol w="1166870">
                  <a:extLst>
                    <a:ext uri="{9D8B030D-6E8A-4147-A177-3AD203B41FA5}">
                      <a16:colId xmlns:a16="http://schemas.microsoft.com/office/drawing/2014/main" val="4194970455"/>
                    </a:ext>
                  </a:extLst>
                </a:gridCol>
              </a:tblGrid>
              <a:tr h="339616">
                <a:tc>
                  <a:txBody>
                    <a:bodyPr/>
                    <a:lstStyle/>
                    <a:p>
                      <a:pPr algn="ctr">
                        <a:spcAft>
                          <a:spcPts val="0"/>
                        </a:spcAft>
                      </a:pPr>
                      <a:r>
                        <a:rPr lang="en-US" sz="1200" dirty="0">
                          <a:effectLst/>
                          <a:latin typeface="Calibri" panose="020F0502020204030204" pitchFamily="34" charset="0"/>
                          <a:cs typeface="Calibri" panose="020F0502020204030204" pitchFamily="34" charset="0"/>
                        </a:rPr>
                        <a:t>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Anomaly</a:t>
                      </a:r>
                    </a:p>
                    <a:p>
                      <a:pPr algn="ctr">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(previous)</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Rank</a:t>
                      </a:r>
                    </a:p>
                    <a:p>
                      <a:pPr algn="ctr">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(previous)</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The warmest year</a:t>
                      </a:r>
                      <a:r>
                        <a:rPr lang="ru-RU" sz="1200">
                          <a:effectLst/>
                          <a:latin typeface="Calibri" panose="020F0502020204030204" pitchFamily="34" charset="0"/>
                          <a:cs typeface="Calibri" panose="020F0502020204030204" pitchFamily="34" charset="0"/>
                        </a:rPr>
                        <a:t> (</a:t>
                      </a:r>
                      <a:r>
                        <a:rPr lang="en-US" sz="1200">
                          <a:effectLst/>
                          <a:latin typeface="Calibri" panose="020F0502020204030204" pitchFamily="34" charset="0"/>
                          <a:cs typeface="Calibri" panose="020F0502020204030204" pitchFamily="34" charset="0"/>
                        </a:rPr>
                        <a:t>anomaly)</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5">
                        <a:lumMod val="40000"/>
                        <a:lumOff val="60000"/>
                      </a:schemeClr>
                    </a:solidFill>
                  </a:tcPr>
                </a:tc>
                <a:tc>
                  <a:txBody>
                    <a:bodyPr/>
                    <a:lstStyle/>
                    <a:p>
                      <a:pPr algn="ctr">
                        <a:spcAft>
                          <a:spcPts val="0"/>
                        </a:spcAft>
                      </a:pPr>
                      <a:r>
                        <a:rPr lang="en-US" sz="1200">
                          <a:effectLst/>
                          <a:latin typeface="Calibri" panose="020F0502020204030204" pitchFamily="34" charset="0"/>
                          <a:cs typeface="Calibri" panose="020F0502020204030204" pitchFamily="34" charset="0"/>
                        </a:rPr>
                        <a:t>The coldest year</a:t>
                      </a:r>
                      <a:r>
                        <a:rPr lang="ru-RU" sz="1200">
                          <a:effectLst/>
                          <a:latin typeface="Calibri" panose="020F0502020204030204" pitchFamily="34" charset="0"/>
                          <a:cs typeface="Calibri" panose="020F0502020204030204" pitchFamily="34" charset="0"/>
                        </a:rPr>
                        <a:t> (</a:t>
                      </a:r>
                      <a:r>
                        <a:rPr lang="en-US" sz="1200">
                          <a:effectLst/>
                          <a:latin typeface="Calibri" panose="020F0502020204030204" pitchFamily="34" charset="0"/>
                          <a:cs typeface="Calibri" panose="020F0502020204030204" pitchFamily="34" charset="0"/>
                        </a:rPr>
                        <a:t>anomaly</a:t>
                      </a:r>
                      <a:r>
                        <a:rPr lang="ru-RU" sz="1200">
                          <a:effectLst/>
                          <a:latin typeface="Calibri" panose="020F0502020204030204" pitchFamily="34" charset="0"/>
                          <a:cs typeface="Calibri" panose="020F0502020204030204" pitchFamily="34" charset="0"/>
                        </a:rPr>
                        <a:t>)</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5">
                        <a:lumMod val="40000"/>
                        <a:lumOff val="60000"/>
                      </a:schemeClr>
                    </a:solidFill>
                  </a:tcPr>
                </a:tc>
                <a:extLst>
                  <a:ext uri="{0D108BD9-81ED-4DB2-BD59-A6C34878D82A}">
                    <a16:rowId xmlns:a16="http://schemas.microsoft.com/office/drawing/2014/main" val="3863066758"/>
                  </a:ext>
                </a:extLst>
              </a:tr>
              <a:tr h="472515">
                <a:tc>
                  <a:txBody>
                    <a:bodyPr/>
                    <a:lstStyle/>
                    <a:p>
                      <a:pPr>
                        <a:spcAft>
                          <a:spcPts val="0"/>
                        </a:spcAft>
                      </a:pPr>
                      <a:r>
                        <a:rPr lang="en-US" sz="1200" dirty="0">
                          <a:effectLst/>
                          <a:latin typeface="Calibri" panose="020F0502020204030204" pitchFamily="34" charset="0"/>
                          <a:cs typeface="Calibri" panose="020F0502020204030204" pitchFamily="34" charset="0"/>
                        </a:rPr>
                        <a:t>N part of Greenland and Norwegian Seas</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4.7(</a:t>
                      </a:r>
                      <a:r>
                        <a:rPr lang="ru-RU" sz="1200" dirty="0">
                          <a:effectLst/>
                          <a:latin typeface="Calibri" panose="020F0502020204030204" pitchFamily="34" charset="0"/>
                          <a:cs typeface="Calibri" panose="020F0502020204030204" pitchFamily="34" charset="0"/>
                        </a:rPr>
                        <a:t>2,1</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b="1" dirty="0">
                          <a:solidFill>
                            <a:srgbClr val="FF0000"/>
                          </a:solidFill>
                          <a:effectLst/>
                          <a:latin typeface="Calibri" panose="020F0502020204030204" pitchFamily="34" charset="0"/>
                          <a:cs typeface="Calibri" panose="020F0502020204030204" pitchFamily="34" charset="0"/>
                        </a:rPr>
                        <a:t>5</a:t>
                      </a:r>
                      <a:r>
                        <a:rPr lang="en-US" sz="1200" dirty="0">
                          <a:effectLst/>
                          <a:latin typeface="Calibri" panose="020F0502020204030204" pitchFamily="34" charset="0"/>
                          <a:cs typeface="Calibri" panose="020F0502020204030204" pitchFamily="34" charset="0"/>
                        </a:rPr>
                        <a:t>(</a:t>
                      </a: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2014 (6,1)</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1966 (-2,7)</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extLst>
                  <a:ext uri="{0D108BD9-81ED-4DB2-BD59-A6C34878D82A}">
                    <a16:rowId xmlns:a16="http://schemas.microsoft.com/office/drawing/2014/main" val="4002938074"/>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Barents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2.8(</a:t>
                      </a:r>
                      <a:r>
                        <a:rPr lang="ru-RU" sz="1200" dirty="0">
                          <a:effectLst/>
                          <a:latin typeface="Calibri" panose="020F0502020204030204" pitchFamily="34" charset="0"/>
                          <a:cs typeface="Calibri" panose="020F0502020204030204" pitchFamily="34" charset="0"/>
                        </a:rPr>
                        <a:t>3,3</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22(</a:t>
                      </a:r>
                      <a:r>
                        <a:rPr lang="ru-RU" sz="1200" dirty="0">
                          <a:effectLst/>
                          <a:latin typeface="Calibri" panose="020F0502020204030204" pitchFamily="34" charset="0"/>
                          <a:cs typeface="Calibri" panose="020F0502020204030204" pitchFamily="34" charset="0"/>
                        </a:rPr>
                        <a:t>20</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b="1" dirty="0">
                          <a:solidFill>
                            <a:schemeClr val="tx1"/>
                          </a:solidFill>
                          <a:effectLst/>
                          <a:latin typeface="Calibri" panose="020F0502020204030204" pitchFamily="34" charset="0"/>
                          <a:cs typeface="Calibri" panose="020F0502020204030204" pitchFamily="34" charset="0"/>
                        </a:rPr>
                        <a:t>1937</a:t>
                      </a:r>
                      <a:r>
                        <a:rPr lang="ru-RU" sz="1200" dirty="0">
                          <a:effectLst/>
                          <a:latin typeface="Calibri" panose="020F0502020204030204" pitchFamily="34" charset="0"/>
                          <a:cs typeface="Calibri" panose="020F0502020204030204" pitchFamily="34" charset="0"/>
                        </a:rPr>
                        <a:t> (7,6)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(-3,4)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extLst>
                  <a:ext uri="{0D108BD9-81ED-4DB2-BD59-A6C34878D82A}">
                    <a16:rowId xmlns:a16="http://schemas.microsoft.com/office/drawing/2014/main" val="438392672"/>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Kara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4.0(</a:t>
                      </a:r>
                      <a:r>
                        <a:rPr lang="ru-RU" sz="1200" dirty="0">
                          <a:effectLst/>
                          <a:latin typeface="Calibri" panose="020F0502020204030204" pitchFamily="34" charset="0"/>
                          <a:cs typeface="Calibri" panose="020F0502020204030204" pitchFamily="34" charset="0"/>
                        </a:rPr>
                        <a:t>6,5</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19(</a:t>
                      </a:r>
                      <a:r>
                        <a:rPr lang="ru-RU" sz="1200" dirty="0">
                          <a:effectLst/>
                          <a:latin typeface="Calibri" panose="020F0502020204030204" pitchFamily="34" charset="0"/>
                          <a:cs typeface="Calibri" panose="020F0502020204030204" pitchFamily="34" charset="0"/>
                        </a:rPr>
                        <a:t>8</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1945 (9,8)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(-5,9)</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extLst>
                  <a:ext uri="{0D108BD9-81ED-4DB2-BD59-A6C34878D82A}">
                    <a16:rowId xmlns:a16="http://schemas.microsoft.com/office/drawing/2014/main" val="2725431392"/>
                  </a:ext>
                </a:extLst>
              </a:tr>
              <a:tr h="169808">
                <a:tc>
                  <a:txBody>
                    <a:bodyPr/>
                    <a:lstStyle/>
                    <a:p>
                      <a:pPr>
                        <a:spcAft>
                          <a:spcPts val="0"/>
                        </a:spcAft>
                      </a:pPr>
                      <a:r>
                        <a:rPr lang="en-US" sz="1200" b="1" dirty="0">
                          <a:solidFill>
                            <a:schemeClr val="tx1"/>
                          </a:solidFill>
                          <a:effectLst/>
                          <a:latin typeface="Calibri" panose="020F0502020204030204" pitchFamily="34" charset="0"/>
                          <a:cs typeface="Calibri" panose="020F0502020204030204" pitchFamily="34" charset="0"/>
                        </a:rPr>
                        <a:t>Laptev Sea</a:t>
                      </a:r>
                      <a:endParaRPr lang="ru-RU" sz="12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3.6(</a:t>
                      </a:r>
                      <a:r>
                        <a:rPr lang="ru-RU" sz="1200" dirty="0">
                          <a:effectLst/>
                          <a:latin typeface="Calibri" panose="020F0502020204030204" pitchFamily="34" charset="0"/>
                          <a:cs typeface="Calibri" panose="020F0502020204030204" pitchFamily="34" charset="0"/>
                        </a:rPr>
                        <a:t>4,4</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5">
                        <a:lumMod val="40000"/>
                        <a:lumOff val="60000"/>
                      </a:schemeClr>
                    </a:solidFill>
                  </a:tcPr>
                </a:tc>
                <a:tc>
                  <a:txBody>
                    <a:bodyPr/>
                    <a:lstStyle/>
                    <a:p>
                      <a:pPr algn="ctr">
                        <a:spcAft>
                          <a:spcPts val="0"/>
                        </a:spcAft>
                      </a:pPr>
                      <a:r>
                        <a:rPr lang="en-US" sz="1200" b="1" dirty="0">
                          <a:solidFill>
                            <a:schemeClr val="tx1"/>
                          </a:solidFill>
                          <a:effectLst/>
                          <a:latin typeface="Calibri" panose="020F0502020204030204" pitchFamily="34" charset="0"/>
                          <a:cs typeface="Calibri" panose="020F0502020204030204" pitchFamily="34" charset="0"/>
                        </a:rPr>
                        <a:t>6</a:t>
                      </a:r>
                      <a:r>
                        <a:rPr lang="en-US" sz="1200" b="1" dirty="0">
                          <a:solidFill>
                            <a:srgbClr val="FF0000"/>
                          </a:solidFill>
                          <a:effectLst/>
                          <a:latin typeface="Calibri" panose="020F0502020204030204" pitchFamily="34" charset="0"/>
                          <a:cs typeface="Calibri" panose="020F0502020204030204" pitchFamily="34" charset="0"/>
                        </a:rPr>
                        <a:t>(</a:t>
                      </a:r>
                      <a:r>
                        <a:rPr lang="ru-RU" sz="1200" b="1" dirty="0">
                          <a:solidFill>
                            <a:srgbClr val="FF0000"/>
                          </a:solidFill>
                          <a:effectLst/>
                          <a:latin typeface="Calibri" panose="020F0502020204030204" pitchFamily="34" charset="0"/>
                          <a:cs typeface="Calibri" panose="020F0502020204030204" pitchFamily="34" charset="0"/>
                        </a:rPr>
                        <a:t>3</a:t>
                      </a:r>
                      <a:r>
                        <a:rPr lang="en-US" sz="1200" b="1" dirty="0">
                          <a:solidFill>
                            <a:srgbClr val="FF0000"/>
                          </a:solidFill>
                          <a:effectLst/>
                          <a:latin typeface="Calibri" panose="020F0502020204030204" pitchFamily="34" charset="0"/>
                          <a:cs typeface="Calibri" panose="020F0502020204030204" pitchFamily="34" charset="0"/>
                        </a:rPr>
                        <a:t>)</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2012 (4,6)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1979 (-4,4)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extLst>
                  <a:ext uri="{0D108BD9-81ED-4DB2-BD59-A6C34878D82A}">
                    <a16:rowId xmlns:a16="http://schemas.microsoft.com/office/drawing/2014/main" val="1995116661"/>
                  </a:ext>
                </a:extLst>
              </a:tr>
              <a:tr h="169808">
                <a:tc>
                  <a:txBody>
                    <a:bodyPr/>
                    <a:lstStyle/>
                    <a:p>
                      <a:pPr>
                        <a:spcAft>
                          <a:spcPts val="0"/>
                        </a:spcAft>
                      </a:pPr>
                      <a:r>
                        <a:rPr lang="en-US" sz="1200">
                          <a:effectLst/>
                          <a:latin typeface="Calibri" panose="020F0502020204030204" pitchFamily="34" charset="0"/>
                          <a:cs typeface="Calibri" panose="020F0502020204030204" pitchFamily="34" charset="0"/>
                        </a:rPr>
                        <a:t>Eastern Siberian Sea</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2.7(</a:t>
                      </a:r>
                      <a:r>
                        <a:rPr lang="ru-RU" sz="1200" dirty="0">
                          <a:effectLst/>
                          <a:latin typeface="Calibri" panose="020F0502020204030204" pitchFamily="34" charset="0"/>
                          <a:cs typeface="Calibri" panose="020F0502020204030204" pitchFamily="34" charset="0"/>
                        </a:rPr>
                        <a:t>2,9</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7(</a:t>
                      </a:r>
                      <a:r>
                        <a:rPr lang="ru-RU" sz="1200" dirty="0">
                          <a:effectLst/>
                          <a:latin typeface="Calibri" panose="020F0502020204030204" pitchFamily="34" charset="0"/>
                          <a:cs typeface="Calibri" panose="020F0502020204030204" pitchFamily="34" charset="0"/>
                        </a:rPr>
                        <a:t>7</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(6,5)</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1966 (-3,3)</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extLst>
                  <a:ext uri="{0D108BD9-81ED-4DB2-BD59-A6C34878D82A}">
                    <a16:rowId xmlns:a16="http://schemas.microsoft.com/office/drawing/2014/main" val="72941590"/>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Chukchi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2.1(</a:t>
                      </a:r>
                      <a:r>
                        <a:rPr lang="ru-RU" sz="1200" dirty="0">
                          <a:effectLst/>
                          <a:latin typeface="Calibri" panose="020F0502020204030204" pitchFamily="34" charset="0"/>
                          <a:cs typeface="Calibri" panose="020F0502020204030204" pitchFamily="34" charset="0"/>
                        </a:rPr>
                        <a:t>1,6</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17(</a:t>
                      </a:r>
                      <a:r>
                        <a:rPr lang="ru-RU" sz="1200" dirty="0">
                          <a:effectLst/>
                          <a:latin typeface="Calibri" panose="020F0502020204030204" pitchFamily="34" charset="0"/>
                          <a:cs typeface="Calibri" panose="020F0502020204030204" pitchFamily="34" charset="0"/>
                        </a:rPr>
                        <a:t>19</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(8,8)</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a:effectLst/>
                          <a:latin typeface="Calibri" panose="020F0502020204030204" pitchFamily="34" charset="0"/>
                          <a:cs typeface="Calibri" panose="020F0502020204030204" pitchFamily="34" charset="0"/>
                        </a:rPr>
                        <a:t>1939 (-3,4)</a:t>
                      </a:r>
                      <a:endParaRPr lang="ru-RU" sz="120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extLst>
                  <a:ext uri="{0D108BD9-81ED-4DB2-BD59-A6C34878D82A}">
                    <a16:rowId xmlns:a16="http://schemas.microsoft.com/office/drawing/2014/main" val="679507858"/>
                  </a:ext>
                </a:extLst>
              </a:tr>
              <a:tr h="169808">
                <a:tc>
                  <a:txBody>
                    <a:bodyPr/>
                    <a:lstStyle/>
                    <a:p>
                      <a:pPr>
                        <a:spcAft>
                          <a:spcPts val="0"/>
                        </a:spcAft>
                      </a:pPr>
                      <a:r>
                        <a:rPr lang="en-US" sz="1200" dirty="0">
                          <a:effectLst/>
                          <a:latin typeface="Calibri" panose="020F0502020204030204" pitchFamily="34" charset="0"/>
                          <a:cs typeface="Calibri" panose="020F0502020204030204" pitchFamily="34" charset="0"/>
                        </a:rPr>
                        <a:t>Beaufort Sea</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3.2(</a:t>
                      </a:r>
                      <a:r>
                        <a:rPr lang="ru-RU" sz="1200" dirty="0">
                          <a:effectLst/>
                          <a:latin typeface="Calibri" panose="020F0502020204030204" pitchFamily="34" charset="0"/>
                          <a:cs typeface="Calibri" panose="020F0502020204030204" pitchFamily="34" charset="0"/>
                        </a:rPr>
                        <a:t>0,7</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10(</a:t>
                      </a:r>
                      <a:r>
                        <a:rPr lang="ru-RU" sz="1200" dirty="0">
                          <a:effectLst/>
                          <a:latin typeface="Calibri" panose="020F0502020204030204" pitchFamily="34" charset="0"/>
                          <a:cs typeface="Calibri" panose="020F0502020204030204" pitchFamily="34" charset="0"/>
                        </a:rPr>
                        <a:t>29</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2018 (6,3)</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1966 (-3,1)</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extLst>
                  <a:ext uri="{0D108BD9-81ED-4DB2-BD59-A6C34878D82A}">
                    <a16:rowId xmlns:a16="http://schemas.microsoft.com/office/drawing/2014/main" val="4103719993"/>
                  </a:ext>
                </a:extLst>
              </a:tr>
              <a:tr h="339616">
                <a:tc>
                  <a:txBody>
                    <a:bodyPr/>
                    <a:lstStyle/>
                    <a:p>
                      <a:pPr>
                        <a:spcAft>
                          <a:spcPts val="0"/>
                        </a:spcAft>
                      </a:pPr>
                      <a:r>
                        <a:rPr lang="en-US" sz="1200" b="1" dirty="0">
                          <a:solidFill>
                            <a:srgbClr val="FF0000"/>
                          </a:solidFill>
                          <a:effectLst/>
                          <a:latin typeface="Calibri" panose="020F0502020204030204" pitchFamily="34" charset="0"/>
                          <a:cs typeface="Calibri" panose="020F0502020204030204" pitchFamily="34" charset="0"/>
                        </a:rPr>
                        <a:t>N part of Canadian archipelago</a:t>
                      </a:r>
                      <a:endParaRPr lang="ru-RU" sz="1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200" dirty="0">
                          <a:effectLst/>
                          <a:latin typeface="Calibri" panose="020F0502020204030204" pitchFamily="34" charset="0"/>
                          <a:cs typeface="Calibri" panose="020F0502020204030204" pitchFamily="34" charset="0"/>
                        </a:rPr>
                        <a:t>5.0(</a:t>
                      </a:r>
                      <a:r>
                        <a:rPr lang="ru-RU" sz="1200" dirty="0">
                          <a:effectLst/>
                          <a:latin typeface="Calibri" panose="020F0502020204030204" pitchFamily="34" charset="0"/>
                          <a:cs typeface="Calibri" panose="020F0502020204030204" pitchFamily="34" charset="0"/>
                        </a:rPr>
                        <a:t>1,0</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en-US" sz="1400" b="1" dirty="0">
                          <a:solidFill>
                            <a:srgbClr val="FF0000"/>
                          </a:solidFill>
                          <a:effectLst/>
                          <a:latin typeface="Calibri" panose="020F0502020204030204" pitchFamily="34" charset="0"/>
                          <a:cs typeface="Calibri" panose="020F0502020204030204" pitchFamily="34" charset="0"/>
                        </a:rPr>
                        <a:t>1</a:t>
                      </a:r>
                      <a:r>
                        <a:rPr lang="en-US" sz="1200" dirty="0">
                          <a:effectLst/>
                          <a:latin typeface="Calibri" panose="020F0502020204030204" pitchFamily="34" charset="0"/>
                          <a:cs typeface="Calibri" panose="020F0502020204030204" pitchFamily="34" charset="0"/>
                        </a:rPr>
                        <a:t>(</a:t>
                      </a:r>
                      <a:r>
                        <a:rPr lang="ru-RU" sz="1200" dirty="0">
                          <a:effectLst/>
                          <a:latin typeface="Calibri" panose="020F0502020204030204" pitchFamily="34" charset="0"/>
                          <a:cs typeface="Calibri" panose="020F0502020204030204" pitchFamily="34" charset="0"/>
                        </a:rPr>
                        <a:t>18</a:t>
                      </a:r>
                      <a:r>
                        <a:rPr lang="en-US" sz="1200" dirty="0">
                          <a:effectLst/>
                          <a:latin typeface="Calibri" panose="020F0502020204030204" pitchFamily="34" charset="0"/>
                          <a:cs typeface="Calibri" panose="020F0502020204030204" pitchFamily="34" charset="0"/>
                        </a:rPr>
                        <a:t>)</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20</a:t>
                      </a:r>
                      <a:r>
                        <a:rPr lang="en-US" sz="1200" dirty="0">
                          <a:effectLst/>
                          <a:latin typeface="Calibri" panose="020F0502020204030204" pitchFamily="34" charset="0"/>
                          <a:cs typeface="Calibri" panose="020F0502020204030204" pitchFamily="34" charset="0"/>
                        </a:rPr>
                        <a:t>21</a:t>
                      </a:r>
                      <a:r>
                        <a:rPr lang="ru-RU" sz="1200" dirty="0">
                          <a:effectLst/>
                          <a:latin typeface="Calibri" panose="020F0502020204030204" pitchFamily="34" charset="0"/>
                          <a:cs typeface="Calibri" panose="020F0502020204030204" pitchFamily="34" charset="0"/>
                        </a:rPr>
                        <a:t> (5,0)</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tc>
                  <a:txBody>
                    <a:bodyPr/>
                    <a:lstStyle/>
                    <a:p>
                      <a:pPr algn="ctr">
                        <a:spcAft>
                          <a:spcPts val="0"/>
                        </a:spcAft>
                      </a:pPr>
                      <a:r>
                        <a:rPr lang="ru-RU" sz="1200" dirty="0">
                          <a:effectLst/>
                          <a:latin typeface="Calibri" panose="020F0502020204030204" pitchFamily="34" charset="0"/>
                          <a:cs typeface="Calibri" panose="020F0502020204030204" pitchFamily="34" charset="0"/>
                        </a:rPr>
                        <a:t>1949 (-3,6)</a:t>
                      </a:r>
                      <a:endParaRPr lang="ru-RU" sz="1200" dirty="0">
                        <a:effectLst/>
                        <a:latin typeface="Calibri" panose="020F0502020204030204" pitchFamily="34" charset="0"/>
                        <a:ea typeface="Times New Roman" panose="02020603050405020304" pitchFamily="18" charset="0"/>
                        <a:cs typeface="Calibri" panose="020F0502020204030204" pitchFamily="34" charset="0"/>
                      </a:endParaRPr>
                    </a:p>
                  </a:txBody>
                  <a:tcPr marL="3635" marR="3635" marT="0" marB="0" anchor="ctr">
                    <a:solidFill>
                      <a:schemeClr val="accent5">
                        <a:lumMod val="40000"/>
                        <a:lumOff val="60000"/>
                      </a:schemeClr>
                    </a:solidFill>
                  </a:tcPr>
                </a:tc>
                <a:extLst>
                  <a:ext uri="{0D108BD9-81ED-4DB2-BD59-A6C34878D82A}">
                    <a16:rowId xmlns:a16="http://schemas.microsoft.com/office/drawing/2014/main" val="922047193"/>
                  </a:ext>
                </a:extLst>
              </a:tr>
            </a:tbl>
          </a:graphicData>
        </a:graphic>
      </p:graphicFrame>
      <p:sp>
        <p:nvSpPr>
          <p:cNvPr id="20" name="Rectangle 19">
            <a:extLst>
              <a:ext uri="{FF2B5EF4-FFF2-40B4-BE49-F238E27FC236}">
                <a16:creationId xmlns:a16="http://schemas.microsoft.com/office/drawing/2014/main" id="{B012D1E1-5200-4E07-BA34-398DF7A1C258}"/>
              </a:ext>
            </a:extLst>
          </p:cNvPr>
          <p:cNvSpPr>
            <a:spLocks noChangeArrowheads="1"/>
          </p:cNvSpPr>
          <p:nvPr/>
        </p:nvSpPr>
        <p:spPr bwMode="auto">
          <a:xfrm flipV="1">
            <a:off x="5130" y="4658271"/>
            <a:ext cx="77095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5" name="TextBox 4"/>
          <p:cNvSpPr txBox="1"/>
          <p:nvPr/>
        </p:nvSpPr>
        <p:spPr>
          <a:xfrm>
            <a:off x="386958" y="3194594"/>
            <a:ext cx="2079145" cy="523220"/>
          </a:xfrm>
          <a:prstGeom prst="rect">
            <a:avLst/>
          </a:prstGeom>
          <a:solidFill>
            <a:schemeClr val="bg1"/>
          </a:solidFill>
        </p:spPr>
        <p:txBody>
          <a:bodyPr wrap="square" rtlCol="0">
            <a:spAutoFit/>
          </a:bodyPr>
          <a:lstStyle/>
          <a:p>
            <a:pPr algn="ctr"/>
            <a:r>
              <a:rPr lang="en-CA" sz="1400" b="1" dirty="0"/>
              <a:t>N Greenland and Norwegian</a:t>
            </a:r>
            <a:endParaRPr lang="en-US" sz="1400" b="1" dirty="0"/>
          </a:p>
        </p:txBody>
      </p:sp>
      <p:sp>
        <p:nvSpPr>
          <p:cNvPr id="50" name="TextBox 49">
            <a:extLst>
              <a:ext uri="{FF2B5EF4-FFF2-40B4-BE49-F238E27FC236}">
                <a16:creationId xmlns:a16="http://schemas.microsoft.com/office/drawing/2014/main" id="{7FE3ED92-C729-418E-8325-233A8C5C5D18}"/>
              </a:ext>
            </a:extLst>
          </p:cNvPr>
          <p:cNvSpPr txBox="1"/>
          <p:nvPr/>
        </p:nvSpPr>
        <p:spPr>
          <a:xfrm>
            <a:off x="2952703" y="3221432"/>
            <a:ext cx="1842316" cy="307777"/>
          </a:xfrm>
          <a:prstGeom prst="rect">
            <a:avLst/>
          </a:prstGeom>
          <a:solidFill>
            <a:schemeClr val="bg1"/>
          </a:solidFill>
        </p:spPr>
        <p:txBody>
          <a:bodyPr wrap="square" rtlCol="0">
            <a:spAutoFit/>
          </a:bodyPr>
          <a:lstStyle/>
          <a:p>
            <a:pPr algn="ctr"/>
            <a:r>
              <a:rPr lang="en-US" sz="1400" b="1" dirty="0"/>
              <a:t>Barents</a:t>
            </a:r>
            <a:endParaRPr lang="en-US" sz="1100" b="1" dirty="0"/>
          </a:p>
        </p:txBody>
      </p:sp>
      <p:sp>
        <p:nvSpPr>
          <p:cNvPr id="51" name="TextBox 50">
            <a:extLst>
              <a:ext uri="{FF2B5EF4-FFF2-40B4-BE49-F238E27FC236}">
                <a16:creationId xmlns:a16="http://schemas.microsoft.com/office/drawing/2014/main" id="{218B2628-9D2D-4561-BCA0-3CEB92DFC07D}"/>
              </a:ext>
            </a:extLst>
          </p:cNvPr>
          <p:cNvSpPr txBox="1"/>
          <p:nvPr/>
        </p:nvSpPr>
        <p:spPr>
          <a:xfrm>
            <a:off x="5201452" y="3263312"/>
            <a:ext cx="1842316" cy="307777"/>
          </a:xfrm>
          <a:prstGeom prst="rect">
            <a:avLst/>
          </a:prstGeom>
          <a:solidFill>
            <a:schemeClr val="bg1"/>
          </a:solidFill>
        </p:spPr>
        <p:txBody>
          <a:bodyPr wrap="square" rtlCol="0">
            <a:spAutoFit/>
          </a:bodyPr>
          <a:lstStyle/>
          <a:p>
            <a:pPr algn="ctr"/>
            <a:r>
              <a:rPr lang="en-US" sz="1400" b="1" dirty="0"/>
              <a:t>Kara</a:t>
            </a:r>
            <a:endParaRPr lang="en-US" sz="1100" b="1" dirty="0"/>
          </a:p>
        </p:txBody>
      </p:sp>
      <p:sp>
        <p:nvSpPr>
          <p:cNvPr id="52" name="TextBox 51">
            <a:extLst>
              <a:ext uri="{FF2B5EF4-FFF2-40B4-BE49-F238E27FC236}">
                <a16:creationId xmlns:a16="http://schemas.microsoft.com/office/drawing/2014/main" id="{31F28641-EC1F-413E-8C7C-C3E31EC80E4B}"/>
              </a:ext>
            </a:extLst>
          </p:cNvPr>
          <p:cNvSpPr txBox="1"/>
          <p:nvPr/>
        </p:nvSpPr>
        <p:spPr>
          <a:xfrm>
            <a:off x="7321368" y="3306876"/>
            <a:ext cx="1842316" cy="307777"/>
          </a:xfrm>
          <a:prstGeom prst="rect">
            <a:avLst/>
          </a:prstGeom>
          <a:solidFill>
            <a:schemeClr val="bg1"/>
          </a:solidFill>
        </p:spPr>
        <p:txBody>
          <a:bodyPr wrap="square" rtlCol="0">
            <a:spAutoFit/>
          </a:bodyPr>
          <a:lstStyle/>
          <a:p>
            <a:pPr algn="ctr"/>
            <a:r>
              <a:rPr lang="en-US" sz="1400" b="1" dirty="0"/>
              <a:t>Laptev</a:t>
            </a:r>
            <a:endParaRPr lang="en-US" sz="1100" b="1" dirty="0"/>
          </a:p>
        </p:txBody>
      </p:sp>
      <p:sp>
        <p:nvSpPr>
          <p:cNvPr id="2059" name="Rectangle 29">
            <a:extLst>
              <a:ext uri="{FF2B5EF4-FFF2-40B4-BE49-F238E27FC236}">
                <a16:creationId xmlns:a16="http://schemas.microsoft.com/office/drawing/2014/main" id="{EA9CC7F0-488D-429B-8BD9-2F6E0AF88378}"/>
              </a:ext>
            </a:extLst>
          </p:cNvPr>
          <p:cNvSpPr>
            <a:spLocks noChangeArrowheads="1"/>
          </p:cNvSpPr>
          <p:nvPr/>
        </p:nvSpPr>
        <p:spPr bwMode="auto">
          <a:xfrm>
            <a:off x="26304" y="4815821"/>
            <a:ext cx="76876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2063" name="Rectangle 33">
            <a:extLst>
              <a:ext uri="{FF2B5EF4-FFF2-40B4-BE49-F238E27FC236}">
                <a16:creationId xmlns:a16="http://schemas.microsoft.com/office/drawing/2014/main" id="{2F09FB52-E4A8-4D12-A228-7753DA35F927}"/>
              </a:ext>
            </a:extLst>
          </p:cNvPr>
          <p:cNvSpPr>
            <a:spLocks noChangeArrowheads="1"/>
          </p:cNvSpPr>
          <p:nvPr/>
        </p:nvSpPr>
        <p:spPr bwMode="auto">
          <a:xfrm>
            <a:off x="118365" y="480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 name="TextBox 60">
            <a:extLst>
              <a:ext uri="{FF2B5EF4-FFF2-40B4-BE49-F238E27FC236}">
                <a16:creationId xmlns:a16="http://schemas.microsoft.com/office/drawing/2014/main" id="{48B378BB-6103-4827-AE75-B802D6D5F80A}"/>
              </a:ext>
            </a:extLst>
          </p:cNvPr>
          <p:cNvSpPr txBox="1"/>
          <p:nvPr/>
        </p:nvSpPr>
        <p:spPr>
          <a:xfrm>
            <a:off x="548965" y="4867597"/>
            <a:ext cx="1842316" cy="307777"/>
          </a:xfrm>
          <a:prstGeom prst="rect">
            <a:avLst/>
          </a:prstGeom>
          <a:solidFill>
            <a:schemeClr val="bg1"/>
          </a:solidFill>
        </p:spPr>
        <p:txBody>
          <a:bodyPr wrap="square" rtlCol="0">
            <a:spAutoFit/>
          </a:bodyPr>
          <a:lstStyle/>
          <a:p>
            <a:pPr algn="ctr"/>
            <a:r>
              <a:rPr lang="en-US" sz="1400" b="1" dirty="0"/>
              <a:t>E Siberian</a:t>
            </a:r>
          </a:p>
        </p:txBody>
      </p:sp>
      <p:sp>
        <p:nvSpPr>
          <p:cNvPr id="62" name="TextBox 61">
            <a:extLst>
              <a:ext uri="{FF2B5EF4-FFF2-40B4-BE49-F238E27FC236}">
                <a16:creationId xmlns:a16="http://schemas.microsoft.com/office/drawing/2014/main" id="{E4A31858-E983-440D-A4DB-71A2A9611F13}"/>
              </a:ext>
            </a:extLst>
          </p:cNvPr>
          <p:cNvSpPr txBox="1"/>
          <p:nvPr/>
        </p:nvSpPr>
        <p:spPr>
          <a:xfrm>
            <a:off x="2841623" y="4928682"/>
            <a:ext cx="1842316" cy="307777"/>
          </a:xfrm>
          <a:prstGeom prst="rect">
            <a:avLst/>
          </a:prstGeom>
          <a:solidFill>
            <a:schemeClr val="bg1"/>
          </a:solidFill>
        </p:spPr>
        <p:txBody>
          <a:bodyPr wrap="square" rtlCol="0">
            <a:spAutoFit/>
          </a:bodyPr>
          <a:lstStyle/>
          <a:p>
            <a:pPr algn="ctr"/>
            <a:r>
              <a:rPr lang="en-US" sz="1400" b="1" dirty="0"/>
              <a:t>Chukchi</a:t>
            </a:r>
            <a:endParaRPr lang="en-US" sz="1100" b="1" dirty="0"/>
          </a:p>
        </p:txBody>
      </p:sp>
      <p:sp>
        <p:nvSpPr>
          <p:cNvPr id="63" name="TextBox 62">
            <a:extLst>
              <a:ext uri="{FF2B5EF4-FFF2-40B4-BE49-F238E27FC236}">
                <a16:creationId xmlns:a16="http://schemas.microsoft.com/office/drawing/2014/main" id="{D6F842BB-74A1-477E-9C12-4AC158C8F676}"/>
              </a:ext>
            </a:extLst>
          </p:cNvPr>
          <p:cNvSpPr txBox="1"/>
          <p:nvPr/>
        </p:nvSpPr>
        <p:spPr>
          <a:xfrm>
            <a:off x="5265782" y="4905094"/>
            <a:ext cx="1842316" cy="307777"/>
          </a:xfrm>
          <a:prstGeom prst="rect">
            <a:avLst/>
          </a:prstGeom>
          <a:solidFill>
            <a:schemeClr val="bg1"/>
          </a:solidFill>
        </p:spPr>
        <p:txBody>
          <a:bodyPr wrap="square" rtlCol="0">
            <a:spAutoFit/>
          </a:bodyPr>
          <a:lstStyle/>
          <a:p>
            <a:pPr algn="ctr"/>
            <a:r>
              <a:rPr lang="en-US" sz="1400" b="1" dirty="0"/>
              <a:t>Beaufort</a:t>
            </a:r>
            <a:endParaRPr lang="en-US" sz="1100" b="1" dirty="0"/>
          </a:p>
        </p:txBody>
      </p:sp>
      <p:sp>
        <p:nvSpPr>
          <p:cNvPr id="64" name="TextBox 63">
            <a:extLst>
              <a:ext uri="{FF2B5EF4-FFF2-40B4-BE49-F238E27FC236}">
                <a16:creationId xmlns:a16="http://schemas.microsoft.com/office/drawing/2014/main" id="{28A375FD-7E18-47F0-8046-9C66525A1B8A}"/>
              </a:ext>
            </a:extLst>
          </p:cNvPr>
          <p:cNvSpPr txBox="1"/>
          <p:nvPr/>
        </p:nvSpPr>
        <p:spPr>
          <a:xfrm>
            <a:off x="7129177" y="4949387"/>
            <a:ext cx="2097489" cy="307777"/>
          </a:xfrm>
          <a:prstGeom prst="rect">
            <a:avLst/>
          </a:prstGeom>
          <a:solidFill>
            <a:schemeClr val="bg1"/>
          </a:solidFill>
        </p:spPr>
        <p:txBody>
          <a:bodyPr wrap="square" rtlCol="0">
            <a:spAutoFit/>
          </a:bodyPr>
          <a:lstStyle/>
          <a:p>
            <a:pPr algn="ctr"/>
            <a:r>
              <a:rPr lang="en-US" sz="1400" b="1" dirty="0"/>
              <a:t>N Canadian archipelago</a:t>
            </a:r>
          </a:p>
        </p:txBody>
      </p:sp>
    </p:spTree>
    <p:extLst>
      <p:ext uri="{BB962C8B-B14F-4D97-AF65-F5344CB8AC3E}">
        <p14:creationId xmlns:p14="http://schemas.microsoft.com/office/powerpoint/2010/main" val="2779252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EFDD067-FDAA-40E7-BD2D-77C44DEBEFB8}"/>
              </a:ext>
            </a:extLst>
          </p:cNvPr>
          <p:cNvPicPr>
            <a:picLocks noChangeAspect="1"/>
          </p:cNvPicPr>
          <p:nvPr/>
        </p:nvPicPr>
        <p:blipFill>
          <a:blip r:embed="rId2"/>
          <a:stretch>
            <a:fillRect/>
          </a:stretch>
        </p:blipFill>
        <p:spPr>
          <a:xfrm>
            <a:off x="2891571" y="3951642"/>
            <a:ext cx="2857506" cy="2523749"/>
          </a:xfrm>
          <a:prstGeom prst="rect">
            <a:avLst/>
          </a:prstGeom>
        </p:spPr>
      </p:pic>
      <p:pic>
        <p:nvPicPr>
          <p:cNvPr id="10" name="Picture 9">
            <a:extLst>
              <a:ext uri="{FF2B5EF4-FFF2-40B4-BE49-F238E27FC236}">
                <a16:creationId xmlns:a16="http://schemas.microsoft.com/office/drawing/2014/main" id="{0B495785-CF3A-43F5-B2A9-40D0AED54826}"/>
              </a:ext>
            </a:extLst>
          </p:cNvPr>
          <p:cNvPicPr>
            <a:picLocks noChangeAspect="1"/>
          </p:cNvPicPr>
          <p:nvPr/>
        </p:nvPicPr>
        <p:blipFill>
          <a:blip r:embed="rId3"/>
          <a:stretch>
            <a:fillRect/>
          </a:stretch>
        </p:blipFill>
        <p:spPr>
          <a:xfrm>
            <a:off x="218247" y="3937071"/>
            <a:ext cx="2857506" cy="2523749"/>
          </a:xfrm>
          <a:prstGeom prst="rect">
            <a:avLst/>
          </a:prstGeom>
        </p:spPr>
      </p:pic>
      <p:pic>
        <p:nvPicPr>
          <p:cNvPr id="7" name="Picture 6">
            <a:extLst>
              <a:ext uri="{FF2B5EF4-FFF2-40B4-BE49-F238E27FC236}">
                <a16:creationId xmlns:a16="http://schemas.microsoft.com/office/drawing/2014/main" id="{9A728534-5806-4E6A-AC0B-88CEBEBA43F6}"/>
              </a:ext>
            </a:extLst>
          </p:cNvPr>
          <p:cNvPicPr>
            <a:picLocks noChangeAspect="1"/>
          </p:cNvPicPr>
          <p:nvPr/>
        </p:nvPicPr>
        <p:blipFill>
          <a:blip r:embed="rId4"/>
          <a:stretch>
            <a:fillRect/>
          </a:stretch>
        </p:blipFill>
        <p:spPr>
          <a:xfrm>
            <a:off x="2856863" y="836665"/>
            <a:ext cx="2857506" cy="2523749"/>
          </a:xfrm>
          <a:prstGeom prst="rect">
            <a:avLst/>
          </a:prstGeom>
        </p:spPr>
      </p:pic>
      <p:pic>
        <p:nvPicPr>
          <p:cNvPr id="5" name="Picture 4">
            <a:extLst>
              <a:ext uri="{FF2B5EF4-FFF2-40B4-BE49-F238E27FC236}">
                <a16:creationId xmlns:a16="http://schemas.microsoft.com/office/drawing/2014/main" id="{9248A342-4E3D-4CCC-830E-A09C579A1546}"/>
              </a:ext>
            </a:extLst>
          </p:cNvPr>
          <p:cNvPicPr>
            <a:picLocks noChangeAspect="1"/>
          </p:cNvPicPr>
          <p:nvPr/>
        </p:nvPicPr>
        <p:blipFill>
          <a:blip r:embed="rId5"/>
          <a:stretch>
            <a:fillRect/>
          </a:stretch>
        </p:blipFill>
        <p:spPr>
          <a:xfrm>
            <a:off x="145207" y="781876"/>
            <a:ext cx="2857506" cy="2523749"/>
          </a:xfrm>
          <a:prstGeom prst="rect">
            <a:avLst/>
          </a:prstGeom>
        </p:spPr>
      </p:pic>
      <p:sp>
        <p:nvSpPr>
          <p:cNvPr id="2" name="Заголовок 1"/>
          <p:cNvSpPr>
            <a:spLocks noGrp="1"/>
          </p:cNvSpPr>
          <p:nvPr>
            <p:ph type="title"/>
          </p:nvPr>
        </p:nvSpPr>
        <p:spPr>
          <a:xfrm>
            <a:off x="556300" y="70634"/>
            <a:ext cx="8280920" cy="432048"/>
          </a:xfrm>
        </p:spPr>
        <p:txBody>
          <a:bodyPr>
            <a:normAutofit/>
          </a:bodyPr>
          <a:lstStyle/>
          <a:p>
            <a:pPr algn="ctr"/>
            <a:r>
              <a:rPr lang="en-US" sz="2400" b="1" dirty="0">
                <a:solidFill>
                  <a:schemeClr val="tx1"/>
                </a:solidFill>
                <a:latin typeface="Calibri" panose="020F0502020204030204" pitchFamily="34" charset="0"/>
                <a:cs typeface="Calibri" panose="020F0502020204030204" pitchFamily="34" charset="0"/>
              </a:rPr>
              <a:t>Dec 2020 – Feb 2021 SAT (T2m): anomalies, ranks: reanalysis</a:t>
            </a:r>
            <a:endParaRPr lang="ru-RU" sz="2400" dirty="0">
              <a:solidFill>
                <a:schemeClr val="tx1"/>
              </a:solidFill>
            </a:endParaRPr>
          </a:p>
        </p:txBody>
      </p:sp>
      <p:sp>
        <p:nvSpPr>
          <p:cNvPr id="4" name="TextBox 3"/>
          <p:cNvSpPr txBox="1"/>
          <p:nvPr/>
        </p:nvSpPr>
        <p:spPr>
          <a:xfrm>
            <a:off x="5948544" y="1440904"/>
            <a:ext cx="3087952" cy="3693319"/>
          </a:xfrm>
          <a:prstGeom prst="rect">
            <a:avLst/>
          </a:prstGeom>
          <a:noFill/>
          <a:ln w="25400">
            <a:solidFill>
              <a:schemeClr val="tx1"/>
            </a:solidFill>
          </a:ln>
        </p:spPr>
        <p:txBody>
          <a:bodyPr wrap="square" rtlCol="0">
            <a:spAutoFit/>
          </a:bodyPr>
          <a:lstStyle/>
          <a:p>
            <a:pPr marL="285750" indent="-285750" algn="just">
              <a:buFont typeface="Wingdings" panose="05000000000000000000" pitchFamily="2" charset="2"/>
              <a:buChar char="v"/>
            </a:pPr>
            <a:r>
              <a:rPr lang="en-US" sz="1800" dirty="0">
                <a:latin typeface="Calibri" panose="020F0502020204030204" pitchFamily="34" charset="0"/>
                <a:cs typeface="Calibri" panose="020F0502020204030204" pitchFamily="34" charset="0"/>
              </a:rPr>
              <a:t>As usual numerical reanalysis contributes and facilitates continuous in time and space description of the seasonal variability </a:t>
            </a:r>
          </a:p>
          <a:p>
            <a:pPr marL="285750" indent="-285750" algn="just">
              <a:buFont typeface="Wingdings" panose="05000000000000000000" pitchFamily="2" charset="2"/>
              <a:buChar char="v"/>
            </a:pPr>
            <a:r>
              <a:rPr lang="en-US" dirty="0">
                <a:latin typeface="Calibri" panose="020F0502020204030204" pitchFamily="34" charset="0"/>
                <a:cs typeface="Calibri" panose="020F0502020204030204" pitchFamily="34" charset="0"/>
              </a:rPr>
              <a:t>Noticeable for the present season are very strong negative SAT anomalies on Siberian and Alaska side during FMA 2021 with opposite positive anomalies over Greenland, Svalbard for the same period. </a:t>
            </a:r>
            <a:endParaRPr lang="ru-RU" sz="1800" dirty="0">
              <a:latin typeface="Calibri" panose="020F0502020204030204" pitchFamily="34" charset="0"/>
              <a:cs typeface="Calibri" panose="020F0502020204030204" pitchFamily="34" charset="0"/>
            </a:endParaRPr>
          </a:p>
        </p:txBody>
      </p:sp>
      <p:sp>
        <p:nvSpPr>
          <p:cNvPr id="12" name="TextBox 11"/>
          <p:cNvSpPr txBox="1"/>
          <p:nvPr/>
        </p:nvSpPr>
        <p:spPr>
          <a:xfrm>
            <a:off x="7646894" y="6479589"/>
            <a:ext cx="169433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[AARI / CCCS ERA5]</a:t>
            </a:r>
            <a:endParaRPr lang="ru-RU" sz="1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A370F2C-9061-490D-9FC6-4AD71748BA31}"/>
              </a:ext>
            </a:extLst>
          </p:cNvPr>
          <p:cNvSpPr txBox="1"/>
          <p:nvPr/>
        </p:nvSpPr>
        <p:spPr>
          <a:xfrm>
            <a:off x="303920" y="3142194"/>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anomaly, 1991-2020</a:t>
            </a:r>
            <a:endParaRPr lang="en-US" sz="1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5E59CD7-8FE0-4559-9F0B-46868C711E0B}"/>
              </a:ext>
            </a:extLst>
          </p:cNvPr>
          <p:cNvSpPr txBox="1"/>
          <p:nvPr/>
        </p:nvSpPr>
        <p:spPr>
          <a:xfrm>
            <a:off x="2954957" y="3133676"/>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rank, 1979-2020</a:t>
            </a:r>
            <a:endParaRPr lang="en-US" sz="14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109321E-5DCA-4B21-A7B6-443509629404}"/>
              </a:ext>
            </a:extLst>
          </p:cNvPr>
          <p:cNvSpPr txBox="1"/>
          <p:nvPr/>
        </p:nvSpPr>
        <p:spPr>
          <a:xfrm>
            <a:off x="3146406" y="6338270"/>
            <a:ext cx="2255109"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Rank, 1979-2021</a:t>
            </a:r>
            <a:endParaRPr lang="en-US" sz="1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CD95AC9-61AB-4E2D-AA03-F415E1812266}"/>
              </a:ext>
            </a:extLst>
          </p:cNvPr>
          <p:cNvSpPr txBox="1"/>
          <p:nvPr/>
        </p:nvSpPr>
        <p:spPr>
          <a:xfrm>
            <a:off x="382562" y="6295949"/>
            <a:ext cx="2502518" cy="307777"/>
          </a:xfrm>
          <a:prstGeom prst="rect">
            <a:avLst/>
          </a:prstGeom>
          <a:solidFill>
            <a:schemeClr val="bg1"/>
          </a:solidFill>
        </p:spPr>
        <p:txBody>
          <a:bodyPr wrap="square" rtlCol="0">
            <a:spAutoFit/>
          </a:bodyPr>
          <a:lstStyle/>
          <a:p>
            <a:pPr algn="ctr"/>
            <a:r>
              <a:rPr lang="en-CA" sz="1400" dirty="0">
                <a:latin typeface="Calibri" panose="020F0502020204030204" pitchFamily="34" charset="0"/>
                <a:cs typeface="Calibri" panose="020F0502020204030204" pitchFamily="34" charset="0"/>
              </a:rPr>
              <a:t>SAT anomaly, 1991-2020</a:t>
            </a:r>
            <a:endParaRPr lang="en-US" sz="1400" dirty="0">
              <a:latin typeface="Calibri" panose="020F0502020204030204" pitchFamily="34" charset="0"/>
              <a:cs typeface="Calibri" panose="020F0502020204030204" pitchFamily="34" charset="0"/>
            </a:endParaRPr>
          </a:p>
        </p:txBody>
      </p:sp>
      <p:sp>
        <p:nvSpPr>
          <p:cNvPr id="16" name="Прямоугольник 15">
            <a:extLst>
              <a:ext uri="{FF2B5EF4-FFF2-40B4-BE49-F238E27FC236}">
                <a16:creationId xmlns:a16="http://schemas.microsoft.com/office/drawing/2014/main" id="{3DE59863-31F1-406A-8CD0-DF2E82CC7057}"/>
              </a:ext>
            </a:extLst>
          </p:cNvPr>
          <p:cNvSpPr/>
          <p:nvPr/>
        </p:nvSpPr>
        <p:spPr>
          <a:xfrm>
            <a:off x="107504" y="548680"/>
            <a:ext cx="564176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EA7E2831-C7BC-4A28-BF16-85BCB3DC5E15}"/>
              </a:ext>
            </a:extLst>
          </p:cNvPr>
          <p:cNvSpPr/>
          <p:nvPr/>
        </p:nvSpPr>
        <p:spPr>
          <a:xfrm>
            <a:off x="2031720" y="405259"/>
            <a:ext cx="1698414" cy="369332"/>
          </a:xfrm>
          <a:prstGeom prst="rect">
            <a:avLst/>
          </a:prstGeom>
          <a:solidFill>
            <a:schemeClr val="bg1"/>
          </a:solidFill>
        </p:spPr>
        <p:txBody>
          <a:bodyPr wrap="none">
            <a:spAutoFit/>
          </a:bodyPr>
          <a:lstStyle/>
          <a:p>
            <a:r>
              <a:rPr lang="en-US" sz="1800" b="1" dirty="0">
                <a:latin typeface="Calibri" panose="020F0502020204030204" pitchFamily="34" charset="0"/>
                <a:cs typeface="Calibri" panose="020F0502020204030204" pitchFamily="34" charset="0"/>
              </a:rPr>
              <a:t>NDJ 2020/2021 </a:t>
            </a:r>
            <a:endParaRPr lang="ru-RU" sz="1800" b="1" dirty="0">
              <a:latin typeface="Calibri" panose="020F0502020204030204" pitchFamily="34" charset="0"/>
              <a:cs typeface="Calibri" panose="020F0502020204030204" pitchFamily="34" charset="0"/>
            </a:endParaRPr>
          </a:p>
        </p:txBody>
      </p:sp>
      <p:sp>
        <p:nvSpPr>
          <p:cNvPr id="20" name="Прямоугольник 19">
            <a:extLst>
              <a:ext uri="{FF2B5EF4-FFF2-40B4-BE49-F238E27FC236}">
                <a16:creationId xmlns:a16="http://schemas.microsoft.com/office/drawing/2014/main" id="{95EA7FE8-6313-48EB-AA4E-3A2CC8CE3A8D}"/>
              </a:ext>
            </a:extLst>
          </p:cNvPr>
          <p:cNvSpPr/>
          <p:nvPr/>
        </p:nvSpPr>
        <p:spPr>
          <a:xfrm>
            <a:off x="107313" y="3701350"/>
            <a:ext cx="5641764" cy="3024335"/>
          </a:xfrm>
          <a:prstGeom prst="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Arial" panose="020B0604020202020204" pitchFamily="34"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3709F0E0-F55B-424F-9F72-52A0E6A467E1}"/>
              </a:ext>
            </a:extLst>
          </p:cNvPr>
          <p:cNvSpPr/>
          <p:nvPr/>
        </p:nvSpPr>
        <p:spPr>
          <a:xfrm>
            <a:off x="2361555" y="3621545"/>
            <a:ext cx="1205779" cy="369332"/>
          </a:xfrm>
          <a:prstGeom prst="rect">
            <a:avLst/>
          </a:prstGeom>
          <a:solidFill>
            <a:schemeClr val="bg1"/>
          </a:solidFill>
        </p:spPr>
        <p:txBody>
          <a:bodyPr wrap="none">
            <a:spAutoFit/>
          </a:bodyPr>
          <a:lstStyle/>
          <a:p>
            <a:r>
              <a:rPr lang="en-US" sz="1800" b="1" dirty="0">
                <a:latin typeface="Calibri" panose="020F0502020204030204" pitchFamily="34" charset="0"/>
                <a:cs typeface="Calibri" panose="020F0502020204030204" pitchFamily="34" charset="0"/>
              </a:rPr>
              <a:t>FMA 2021 </a:t>
            </a:r>
            <a:endParaRPr lang="ru-RU" sz="1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8375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843</TotalTime>
  <Words>3114</Words>
  <Application>Microsoft Office PowerPoint</Application>
  <PresentationFormat>On-screen Show (4:3)</PresentationFormat>
  <Paragraphs>407</Paragraphs>
  <Slides>27</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4" baseType="lpstr">
      <vt:lpstr>Arial</vt:lpstr>
      <vt:lpstr>Arial Black</vt:lpstr>
      <vt:lpstr>Calibri</vt:lpstr>
      <vt:lpstr>Calibri Light</vt:lpstr>
      <vt:lpstr>Wingdings</vt:lpstr>
      <vt:lpstr>Office Theme</vt:lpstr>
      <vt:lpstr>Chart</vt:lpstr>
      <vt:lpstr>PowerPoint Presentation</vt:lpstr>
      <vt:lpstr>PowerPoint Presentation</vt:lpstr>
      <vt:lpstr>PowerPoint Presentation</vt:lpstr>
      <vt:lpstr>PowerPoint Presentation</vt:lpstr>
      <vt:lpstr>PowerPoint Presentation</vt:lpstr>
      <vt:lpstr>Sep 2020 – Feb 2021 SAT (T2m): anomalies</vt:lpstr>
      <vt:lpstr>Dec 2020 – Feb 2021 SAT (T2m): anomalies, ranks  and winter trends by regions</vt:lpstr>
      <vt:lpstr>Dec 2020 – Feb 2021 SAT (T2m): anomalies, ranks  and winter trends Arctic seas</vt:lpstr>
      <vt:lpstr>Dec 2020 – Feb 2021 SAT (T2m): anomalies, ranks: reanalysis</vt:lpstr>
      <vt:lpstr>Annual precipitation  trends by Arctic Seas </vt:lpstr>
      <vt:lpstr>Precipitation (Prec) NDJFMA 2020/2021: anomalies and ranks </vt:lpstr>
      <vt:lpstr>PowerPoint Presentation</vt:lpstr>
      <vt:lpstr>Precursors in atmosphere and polar ocean for NDJFMA 2020/2021 ice conditions</vt:lpstr>
      <vt:lpstr>Arctic (NH) seasonal ice extent 1978…. 2021</vt:lpstr>
      <vt:lpstr>Seasonal NH ice extent variability: 1978 -2021</vt:lpstr>
      <vt:lpstr>NDJ 2020/2021 Arctic sea ice – concentration and stage of development</vt:lpstr>
      <vt:lpstr>FMA 2021 Arctic sea ice – concentration and stage of development</vt:lpstr>
      <vt:lpstr>PowerPoint Presentation</vt:lpstr>
      <vt:lpstr>PowerPoint Presentation</vt:lpstr>
      <vt:lpstr>PowerPoint Presentation</vt:lpstr>
      <vt:lpstr>Heat content, waves and pH – NDJ 2020/2021 &amp; FMA 2021</vt:lpstr>
      <vt:lpstr>PowerPoint Presentation</vt:lpstr>
      <vt:lpstr>Impacts of precipitation on river discharge</vt:lpstr>
      <vt:lpstr>NDJFMA 2020-2021 land snow </vt:lpstr>
      <vt:lpstr>Bioclimatic weather severity </vt:lpstr>
      <vt:lpstr>Current Conditions (17-24 May 2021)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VS</dc:creator>
  <cp:lastModifiedBy>VS</cp:lastModifiedBy>
  <cp:revision>95</cp:revision>
  <dcterms:created xsi:type="dcterms:W3CDTF">2021-05-18T16:56:10Z</dcterms:created>
  <dcterms:modified xsi:type="dcterms:W3CDTF">2021-05-27T11:22:15Z</dcterms:modified>
</cp:coreProperties>
</file>