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62" r:id="rId2"/>
    <p:sldId id="483" r:id="rId3"/>
    <p:sldId id="490" r:id="rId4"/>
    <p:sldId id="501" r:id="rId5"/>
    <p:sldId id="478" r:id="rId6"/>
    <p:sldId id="511" r:id="rId7"/>
    <p:sldId id="512" r:id="rId8"/>
    <p:sldId id="521" r:id="rId9"/>
    <p:sldId id="514" r:id="rId10"/>
    <p:sldId id="503" r:id="rId11"/>
    <p:sldId id="515" r:id="rId12"/>
    <p:sldId id="522" r:id="rId13"/>
    <p:sldId id="491" r:id="rId14"/>
    <p:sldId id="499" r:id="rId15"/>
    <p:sldId id="459" r:id="rId16"/>
    <p:sldId id="475" r:id="rId17"/>
    <p:sldId id="473" r:id="rId18"/>
    <p:sldId id="461" r:id="rId19"/>
    <p:sldId id="481" r:id="rId20"/>
    <p:sldId id="493" r:id="rId21"/>
    <p:sldId id="498" r:id="rId22"/>
    <p:sldId id="494" r:id="rId23"/>
    <p:sldId id="505" r:id="rId24"/>
    <p:sldId id="520" r:id="rId25"/>
    <p:sldId id="500" r:id="rId26"/>
    <p:sldId id="519" r:id="rId27"/>
    <p:sldId id="462" r:id="rId28"/>
    <p:sldId id="523" r:id="rId29"/>
    <p:sldId id="25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0" autoAdjust="0"/>
    <p:restoredTop sz="94660"/>
  </p:normalViewPr>
  <p:slideViewPr>
    <p:cSldViewPr snapToGrid="0">
      <p:cViewPr varScale="1">
        <p:scale>
          <a:sx n="103" d="100"/>
          <a:sy n="103" d="100"/>
        </p:scale>
        <p:origin x="11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E5D50-02F4-4610-89D5-C72172C8522F}" type="datetimeFigureOut">
              <a:rPr lang="ru-RU" smtClean="0"/>
              <a:t>25.10.2021</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1F2DC-CC1B-4019-9575-2CCE08BBEC30}" type="slidenum">
              <a:rPr lang="ru-RU" smtClean="0"/>
              <a:t>‹#›</a:t>
            </a:fld>
            <a:endParaRPr lang="ru-RU"/>
          </a:p>
        </p:txBody>
      </p:sp>
    </p:spTree>
    <p:extLst>
      <p:ext uri="{BB962C8B-B14F-4D97-AF65-F5344CB8AC3E}">
        <p14:creationId xmlns:p14="http://schemas.microsoft.com/office/powerpoint/2010/main" val="142554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4</a:t>
            </a:fld>
            <a:endParaRPr lang="en-CA" altLang="en-US"/>
          </a:p>
        </p:txBody>
      </p:sp>
    </p:spTree>
    <p:extLst>
      <p:ext uri="{BB962C8B-B14F-4D97-AF65-F5344CB8AC3E}">
        <p14:creationId xmlns:p14="http://schemas.microsoft.com/office/powerpoint/2010/main" val="23845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5</a:t>
            </a:fld>
            <a:endParaRPr lang="en-CA" altLang="en-US"/>
          </a:p>
        </p:txBody>
      </p:sp>
    </p:spTree>
    <p:extLst>
      <p:ext uri="{BB962C8B-B14F-4D97-AF65-F5344CB8AC3E}">
        <p14:creationId xmlns:p14="http://schemas.microsoft.com/office/powerpoint/2010/main" val="426550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25.10.2021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1288447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25.10.2021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10101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25.10.2021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302731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25.10.2021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18647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530BC2-3814-44A9-B6D1-9BC57F8EAD51}" type="datetimeFigureOut">
              <a:rPr lang="ru-RU" smtClean="0"/>
              <a:t>25.10.2021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1324722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530BC2-3814-44A9-B6D1-9BC57F8EAD51}" type="datetimeFigureOut">
              <a:rPr lang="ru-RU" smtClean="0"/>
              <a:t>25.10.2021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418482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530BC2-3814-44A9-B6D1-9BC57F8EAD51}" type="datetimeFigureOut">
              <a:rPr lang="ru-RU" smtClean="0"/>
              <a:t>25.10.2021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24654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530BC2-3814-44A9-B6D1-9BC57F8EAD51}" type="datetimeFigureOut">
              <a:rPr lang="ru-RU" smtClean="0"/>
              <a:t>25.10.2021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203471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30BC2-3814-44A9-B6D1-9BC57F8EAD51}" type="datetimeFigureOut">
              <a:rPr lang="ru-RU" smtClean="0"/>
              <a:t>25.10.2021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416618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530BC2-3814-44A9-B6D1-9BC57F8EAD51}" type="datetimeFigureOut">
              <a:rPr lang="ru-RU" smtClean="0"/>
              <a:t>25.10.2021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12325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530BC2-3814-44A9-B6D1-9BC57F8EAD51}" type="datetimeFigureOut">
              <a:rPr lang="ru-RU" smtClean="0"/>
              <a:t>25.10.2021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85459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30BC2-3814-44A9-B6D1-9BC57F8EAD51}" type="datetimeFigureOut">
              <a:rPr lang="ru-RU" smtClean="0"/>
              <a:t>25.10.2021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E7DDC-F2AC-4B72-9943-70BFBE3BF3C8}" type="slidenum">
              <a:rPr lang="ru-RU" smtClean="0"/>
              <a:t>‹#›</a:t>
            </a:fld>
            <a:endParaRPr lang="ru-RU"/>
          </a:p>
        </p:txBody>
      </p:sp>
    </p:spTree>
    <p:extLst>
      <p:ext uri="{BB962C8B-B14F-4D97-AF65-F5344CB8AC3E}">
        <p14:creationId xmlns:p14="http://schemas.microsoft.com/office/powerpoint/2010/main" val="38165994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76.png"/><Relationship Id="rId16"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106.png"/><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hyperlink" Target="http://wdc.aari.ru/" TargetMode="External"/><Relationship Id="rId2" Type="http://schemas.openxmlformats.org/officeDocument/2006/relationships/hyperlink" Target="http://www.aari.ru/misc/publicat/gmo.php" TargetMode="External"/><Relationship Id="rId1" Type="http://schemas.openxmlformats.org/officeDocument/2006/relationships/slideLayout" Target="../slideLayouts/slideLayout6.xml"/><Relationship Id="rId6" Type="http://schemas.openxmlformats.org/officeDocument/2006/relationships/hyperlink" Target="http://climate.rutgers.edu/snowcover/" TargetMode="External"/><Relationship Id="rId5" Type="http://schemas.openxmlformats.org/officeDocument/2006/relationships/hyperlink" Target="https://arcticgreatrivers.org/" TargetMode="External"/><Relationship Id="rId4" Type="http://schemas.openxmlformats.org/officeDocument/2006/relationships/hyperlink" Target="http://polarportal.dk/"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dc.aari.ru/acf_figs/season/arctic/" TargetMode="External"/><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1.png"/><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5" name="Title 1"/>
          <p:cNvSpPr txBox="1">
            <a:spLocks/>
          </p:cNvSpPr>
          <p:nvPr/>
        </p:nvSpPr>
        <p:spPr>
          <a:xfrm>
            <a:off x="1959490" y="933655"/>
            <a:ext cx="8593667"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tx2"/>
                </a:solidFill>
                <a:effectLst>
                  <a:outerShdw blurRad="38100" dist="38100" dir="2700000" algn="tl">
                    <a:srgbClr val="000000">
                      <a:alpha val="43137"/>
                    </a:srgbClr>
                  </a:outerShdw>
                </a:effectLst>
                <a:latin typeface="+mn-lt"/>
                <a:cs typeface="Arial" panose="020B0604020202020204" pitchFamily="34" charset="0"/>
              </a:rPr>
              <a:t>May – September 2021</a:t>
            </a:r>
            <a:br>
              <a:rPr lang="en-US" sz="5400" b="1" dirty="0">
                <a:solidFill>
                  <a:schemeClr val="tx2"/>
                </a:solidFill>
                <a:effectLst>
                  <a:outerShdw blurRad="38100" dist="38100" dir="2700000" algn="tl">
                    <a:srgbClr val="000000">
                      <a:alpha val="43137"/>
                    </a:srgbClr>
                  </a:outerShdw>
                </a:effectLst>
                <a:latin typeface="+mn-lt"/>
                <a:cs typeface="Arial" panose="020B0604020202020204" pitchFamily="34" charset="0"/>
              </a:rPr>
            </a:br>
            <a:r>
              <a:rPr lang="en-US" sz="5400" b="1" dirty="0">
                <a:solidFill>
                  <a:schemeClr val="tx2"/>
                </a:solidFill>
                <a:effectLst>
                  <a:outerShdw blurRad="38100" dist="38100" dir="2700000" algn="tl">
                    <a:srgbClr val="000000">
                      <a:alpha val="43137"/>
                    </a:srgbClr>
                  </a:outerShdw>
                </a:effectLst>
                <a:latin typeface="+mn-lt"/>
                <a:cs typeface="Arial" panose="020B0604020202020204" pitchFamily="34" charset="0"/>
              </a:rPr>
              <a:t>Arctic Seasonal Review</a:t>
            </a:r>
            <a:endParaRPr lang="fr-CH" sz="2800" b="1" dirty="0">
              <a:solidFill>
                <a:schemeClr val="tx2"/>
              </a:solidFill>
              <a:effectLst>
                <a:outerShdw blurRad="38100" dist="38100" dir="2700000" algn="tl">
                  <a:srgbClr val="000000">
                    <a:alpha val="43137"/>
                  </a:srgbClr>
                </a:outerShdw>
              </a:effectLst>
              <a:latin typeface="+mn-lt"/>
              <a:cs typeface="Arial" panose="020B0604020202020204" pitchFamily="34" charset="0"/>
            </a:endParaRPr>
          </a:p>
        </p:txBody>
      </p:sp>
      <p:sp>
        <p:nvSpPr>
          <p:cNvPr id="6" name="Rectangle 5"/>
          <p:cNvSpPr/>
          <p:nvPr/>
        </p:nvSpPr>
        <p:spPr>
          <a:xfrm>
            <a:off x="2988960" y="2850285"/>
            <a:ext cx="7740953" cy="2515817"/>
          </a:xfrm>
          <a:prstGeom prst="rect">
            <a:avLst/>
          </a:prstGeom>
        </p:spPr>
        <p:txBody>
          <a:bodyPr wrap="square">
            <a:spAutoFit/>
          </a:bodyPr>
          <a:lstStyle/>
          <a:p>
            <a:pPr algn="ctr">
              <a:lnSpc>
                <a:spcPct val="115000"/>
              </a:lnSpc>
            </a:pPr>
            <a:r>
              <a:rPr lang="en-CA" sz="2800" b="1" dirty="0">
                <a:solidFill>
                  <a:schemeClr val="accent1">
                    <a:lumMod val="50000"/>
                  </a:schemeClr>
                </a:solidFill>
                <a:ea typeface="Calibri" panose="020F0502020204030204" pitchFamily="34" charset="0"/>
                <a:cs typeface="Arial" panose="020B0604020202020204" pitchFamily="34" charset="0"/>
              </a:rPr>
              <a:t>Vasily Smolyanitsky,</a:t>
            </a:r>
          </a:p>
          <a:p>
            <a:pPr algn="ctr">
              <a:lnSpc>
                <a:spcPct val="115000"/>
              </a:lnSpc>
            </a:pPr>
            <a:r>
              <a:rPr lang="en-US" sz="2400" b="1" dirty="0">
                <a:solidFill>
                  <a:schemeClr val="accent1">
                    <a:lumMod val="50000"/>
                  </a:schemeClr>
                </a:solidFill>
                <a:cs typeface="Arial" panose="020B0604020202020204" pitchFamily="34" charset="0"/>
              </a:rPr>
              <a:t>Anna </a:t>
            </a:r>
            <a:r>
              <a:rPr lang="en-US" sz="2400" b="1" dirty="0" err="1">
                <a:solidFill>
                  <a:schemeClr val="accent1">
                    <a:lumMod val="50000"/>
                  </a:schemeClr>
                </a:solidFill>
                <a:cs typeface="Arial" panose="020B0604020202020204" pitchFamily="34" charset="0"/>
              </a:rPr>
              <a:t>Danshina</a:t>
            </a:r>
            <a:r>
              <a:rPr lang="en-US" sz="2400" b="1" dirty="0">
                <a:solidFill>
                  <a:schemeClr val="accent1">
                    <a:lumMod val="50000"/>
                  </a:schemeClr>
                </a:solidFill>
                <a:cs typeface="Arial" panose="020B0604020202020204" pitchFamily="34" charset="0"/>
              </a:rPr>
              <a:t> (CMEMS), Anastasia </a:t>
            </a:r>
            <a:r>
              <a:rPr lang="en-US" sz="2400" b="1" dirty="0" err="1">
                <a:solidFill>
                  <a:schemeClr val="accent1">
                    <a:lumMod val="50000"/>
                  </a:schemeClr>
                </a:solidFill>
                <a:cs typeface="Arial" panose="020B0604020202020204" pitchFamily="34" charset="0"/>
              </a:rPr>
              <a:t>Revina</a:t>
            </a:r>
            <a:r>
              <a:rPr lang="en-US" sz="2400" b="1" dirty="0">
                <a:solidFill>
                  <a:schemeClr val="accent1">
                    <a:lumMod val="50000"/>
                  </a:schemeClr>
                </a:solidFill>
                <a:cs typeface="Arial" panose="020B0604020202020204" pitchFamily="34" charset="0"/>
              </a:rPr>
              <a:t> (ERA5),</a:t>
            </a:r>
          </a:p>
          <a:p>
            <a:pPr algn="ctr">
              <a:lnSpc>
                <a:spcPct val="115000"/>
              </a:lnSpc>
            </a:pPr>
            <a:r>
              <a:rPr lang="en-US" sz="2400" b="1" dirty="0">
                <a:solidFill>
                  <a:schemeClr val="accent1">
                    <a:lumMod val="50000"/>
                  </a:schemeClr>
                </a:solidFill>
                <a:cs typeface="Arial" panose="020B0604020202020204" pitchFamily="34" charset="0"/>
              </a:rPr>
              <a:t>Vladimir Ivanov (atmosphere circulation),</a:t>
            </a:r>
          </a:p>
          <a:p>
            <a:pPr algn="ctr">
              <a:lnSpc>
                <a:spcPct val="115000"/>
              </a:lnSpc>
            </a:pPr>
            <a:r>
              <a:rPr lang="en-US" sz="2400" b="1" dirty="0">
                <a:solidFill>
                  <a:schemeClr val="accent1">
                    <a:lumMod val="50000"/>
                  </a:schemeClr>
                </a:solidFill>
                <a:cs typeface="Arial" panose="020B0604020202020204" pitchFamily="34" charset="0"/>
              </a:rPr>
              <a:t>Vladimir </a:t>
            </a:r>
            <a:r>
              <a:rPr lang="en-US" sz="2400" b="1" dirty="0" err="1">
                <a:solidFill>
                  <a:schemeClr val="accent1">
                    <a:lumMod val="50000"/>
                  </a:schemeClr>
                </a:solidFill>
                <a:cs typeface="Arial" panose="020B0604020202020204" pitchFamily="34" charset="0"/>
              </a:rPr>
              <a:t>Radionov</a:t>
            </a:r>
            <a:r>
              <a:rPr lang="en-US" sz="2400" b="1" dirty="0">
                <a:solidFill>
                  <a:schemeClr val="accent1">
                    <a:lumMod val="50000"/>
                  </a:schemeClr>
                </a:solidFill>
                <a:cs typeface="Arial" panose="020B0604020202020204" pitchFamily="34" charset="0"/>
              </a:rPr>
              <a:t> (surface </a:t>
            </a:r>
            <a:r>
              <a:rPr lang="en-US" sz="2400" b="1" dirty="0" err="1">
                <a:solidFill>
                  <a:schemeClr val="accent1">
                    <a:lumMod val="50000"/>
                  </a:schemeClr>
                </a:solidFill>
                <a:cs typeface="Arial" panose="020B0604020202020204" pitchFamily="34" charset="0"/>
              </a:rPr>
              <a:t>obs</a:t>
            </a:r>
            <a:r>
              <a:rPr lang="en-US" sz="2400" b="1" dirty="0">
                <a:solidFill>
                  <a:schemeClr val="accent1">
                    <a:lumMod val="50000"/>
                  </a:schemeClr>
                </a:solidFill>
                <a:cs typeface="Arial" panose="020B0604020202020204" pitchFamily="34" charset="0"/>
              </a:rPr>
              <a:t>)</a:t>
            </a:r>
          </a:p>
          <a:p>
            <a:pPr algn="ctr">
              <a:lnSpc>
                <a:spcPct val="115000"/>
              </a:lnSpc>
            </a:pPr>
            <a:r>
              <a:rPr lang="en-CA" sz="2000" i="1" dirty="0">
                <a:solidFill>
                  <a:schemeClr val="accent1">
                    <a:lumMod val="50000"/>
                  </a:schemeClr>
                </a:solidFill>
                <a:ea typeface="Calibri" panose="020F0502020204030204" pitchFamily="34" charset="0"/>
                <a:cs typeface="Arial" panose="020B0604020202020204" pitchFamily="34" charset="0"/>
              </a:rPr>
              <a:t>Arctic and Antarctic Research Institute (AARI)</a:t>
            </a:r>
          </a:p>
          <a:p>
            <a:pPr algn="ctr">
              <a:lnSpc>
                <a:spcPct val="115000"/>
              </a:lnSpc>
            </a:pPr>
            <a:endParaRPr lang="fr-CH" dirty="0">
              <a:solidFill>
                <a:schemeClr val="accent1">
                  <a:lumMod val="50000"/>
                </a:schemeClr>
              </a:solidFill>
              <a:cs typeface="Arial" panose="020B0604020202020204" pitchFamily="34" charset="0"/>
            </a:endParaRPr>
          </a:p>
        </p:txBody>
      </p:sp>
      <p:pic>
        <p:nvPicPr>
          <p:cNvPr id="7" name="Picture 4">
            <a:extLst>
              <a:ext uri="{FF2B5EF4-FFF2-40B4-BE49-F238E27FC236}">
                <a16:creationId xmlns:a16="http://schemas.microsoft.com/office/drawing/2014/main" id="{6AACDFBE-9C71-4F67-9707-4BB9917735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1773" y="4830952"/>
            <a:ext cx="1492985" cy="1874473"/>
          </a:xfrm>
          <a:prstGeom prst="rect">
            <a:avLst/>
          </a:prstGeom>
          <a:noFill/>
          <a:ln>
            <a:noFill/>
          </a:ln>
        </p:spPr>
      </p:pic>
      <p:pic>
        <p:nvPicPr>
          <p:cNvPr id="8" name="Picture 7">
            <a:extLst>
              <a:ext uri="{FF2B5EF4-FFF2-40B4-BE49-F238E27FC236}">
                <a16:creationId xmlns:a16="http://schemas.microsoft.com/office/drawing/2014/main" id="{894F8273-A75D-4B80-AD78-97D6D3DF4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4221" y="457044"/>
            <a:ext cx="1948087" cy="648072"/>
          </a:xfrm>
          <a:prstGeom prst="rect">
            <a:avLst/>
          </a:prstGeom>
        </p:spPr>
      </p:pic>
    </p:spTree>
    <p:extLst>
      <p:ext uri="{BB962C8B-B14F-4D97-AF65-F5344CB8AC3E}">
        <p14:creationId xmlns:p14="http://schemas.microsoft.com/office/powerpoint/2010/main" val="1508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98">
            <a:extLst>
              <a:ext uri="{FF2B5EF4-FFF2-40B4-BE49-F238E27FC236}">
                <a16:creationId xmlns:a16="http://schemas.microsoft.com/office/drawing/2014/main" id="{8B64F703-A8B9-49C9-A8A0-DE7898C54B40}"/>
              </a:ext>
            </a:extLst>
          </p:cNvPr>
          <p:cNvSpPr>
            <a:spLocks noChangeArrowheads="1"/>
          </p:cNvSpPr>
          <p:nvPr/>
        </p:nvSpPr>
        <p:spPr bwMode="auto">
          <a:xfrm>
            <a:off x="7885286" y="4092880"/>
            <a:ext cx="68633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 name="Заголовок 1"/>
          <p:cNvSpPr>
            <a:spLocks noGrp="1"/>
          </p:cNvSpPr>
          <p:nvPr>
            <p:ph type="title"/>
          </p:nvPr>
        </p:nvSpPr>
        <p:spPr>
          <a:xfrm>
            <a:off x="1785133" y="53669"/>
            <a:ext cx="8784976" cy="583218"/>
          </a:xfrm>
        </p:spPr>
        <p:txBody>
          <a:bodyPr>
            <a:normAutofit/>
          </a:bodyPr>
          <a:lstStyle/>
          <a:p>
            <a:pPr algn="ctr"/>
            <a:r>
              <a:rPr lang="en-US" sz="2800" b="1" dirty="0">
                <a:latin typeface="Calibri" panose="020F0502020204030204" pitchFamily="34" charset="0"/>
                <a:cs typeface="Calibri" panose="020F0502020204030204" pitchFamily="34" charset="0"/>
              </a:rPr>
              <a:t>JJA 2021 surface precipitation by regions: anomalies (</a:t>
            </a:r>
            <a:r>
              <a:rPr lang="en-US" sz="2800" b="1" dirty="0" err="1">
                <a:latin typeface="Calibri" panose="020F0502020204030204" pitchFamily="34" charset="0"/>
                <a:cs typeface="Calibri" panose="020F0502020204030204" pitchFamily="34" charset="0"/>
              </a:rPr>
              <a:t>obs</a:t>
            </a:r>
            <a:r>
              <a:rPr lang="en-US" sz="2800" b="1" dirty="0">
                <a:latin typeface="Calibri" panose="020F0502020204030204" pitchFamily="34" charset="0"/>
                <a:cs typeface="Calibri" panose="020F0502020204030204" pitchFamily="34" charset="0"/>
              </a:rPr>
              <a:t>)</a:t>
            </a:r>
            <a:endParaRPr lang="ru-RU" sz="2800" b="1" dirty="0">
              <a:latin typeface="Calibri" panose="020F0502020204030204" pitchFamily="34" charset="0"/>
              <a:cs typeface="Calibri" panose="020F0502020204030204" pitchFamily="34" charset="0"/>
            </a:endParaRPr>
          </a:p>
        </p:txBody>
      </p:sp>
      <p:sp>
        <p:nvSpPr>
          <p:cNvPr id="6" name="Прямоугольник 5"/>
          <p:cNvSpPr/>
          <p:nvPr/>
        </p:nvSpPr>
        <p:spPr>
          <a:xfrm>
            <a:off x="9799599" y="4729084"/>
            <a:ext cx="2329997" cy="307777"/>
          </a:xfrm>
          <a:prstGeom prst="rect">
            <a:avLst/>
          </a:prstGeom>
        </p:spPr>
        <p:txBody>
          <a:bodyPr wrap="none">
            <a:spAutoFit/>
          </a:bodyPr>
          <a:lstStyle/>
          <a:p>
            <a:pPr algn="ctr"/>
            <a:r>
              <a:rPr lang="en-US" sz="1400" dirty="0">
                <a:latin typeface="Calibri" panose="020F0502020204030204" pitchFamily="34" charset="0"/>
                <a:cs typeface="Calibri" panose="020F0502020204030204" pitchFamily="34" charset="0"/>
              </a:rPr>
              <a:t>Reference period: 1961-1990</a:t>
            </a:r>
            <a:endParaRPr lang="ru-RU" sz="14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3871738" y="6650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3" name="Прямоугольник 16">
            <a:extLst>
              <a:ext uri="{FF2B5EF4-FFF2-40B4-BE49-F238E27FC236}">
                <a16:creationId xmlns:a16="http://schemas.microsoft.com/office/drawing/2014/main" id="{3414FBD4-55AF-4F61-8F9F-C38FBF6B819A}"/>
              </a:ext>
            </a:extLst>
          </p:cNvPr>
          <p:cNvSpPr/>
          <p:nvPr/>
        </p:nvSpPr>
        <p:spPr>
          <a:xfrm>
            <a:off x="10197912" y="6465777"/>
            <a:ext cx="1994088" cy="338554"/>
          </a:xfrm>
          <a:prstGeom prst="rect">
            <a:avLst/>
          </a:prstGeom>
          <a:solidFill>
            <a:schemeClr val="bg1"/>
          </a:solidFill>
        </p:spPr>
        <p:txBody>
          <a:bodyPr wrap="square">
            <a:spAutoFit/>
          </a:bodyPr>
          <a:lstStyle/>
          <a:p>
            <a:pPr algn="r"/>
            <a:r>
              <a:rPr lang="en-US" sz="1600" dirty="0">
                <a:latin typeface="Calibri" panose="020F0502020204030204" pitchFamily="34" charset="0"/>
                <a:cs typeface="Calibri" panose="020F0502020204030204" pitchFamily="34" charset="0"/>
              </a:rPr>
              <a:t>[AARI]</a:t>
            </a:r>
            <a:endParaRPr lang="ru-RU" sz="1600" dirty="0">
              <a:latin typeface="Calibri" panose="020F0502020204030204" pitchFamily="34" charset="0"/>
              <a:cs typeface="Calibri" panose="020F0502020204030204" pitchFamily="34" charset="0"/>
            </a:endParaRPr>
          </a:p>
        </p:txBody>
      </p:sp>
      <p:sp>
        <p:nvSpPr>
          <p:cNvPr id="17" name="Прямоугольник 5">
            <a:extLst>
              <a:ext uri="{FF2B5EF4-FFF2-40B4-BE49-F238E27FC236}">
                <a16:creationId xmlns:a16="http://schemas.microsoft.com/office/drawing/2014/main" id="{97C637C6-16B3-4D19-ADC5-DC98B1395528}"/>
              </a:ext>
            </a:extLst>
          </p:cNvPr>
          <p:cNvSpPr/>
          <p:nvPr/>
        </p:nvSpPr>
        <p:spPr>
          <a:xfrm>
            <a:off x="3116252" y="4729084"/>
            <a:ext cx="1252266"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rPr>
              <a:t>* Old boundaries</a:t>
            </a:r>
            <a:endParaRPr lang="ru-RU" sz="12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73656F40-0778-4D3B-AF54-681C64E8D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02" y="573003"/>
            <a:ext cx="2855997" cy="2855997"/>
          </a:xfrm>
          <a:prstGeom prst="rect">
            <a:avLst/>
          </a:prstGeom>
        </p:spPr>
      </p:pic>
      <p:graphicFrame>
        <p:nvGraphicFramePr>
          <p:cNvPr id="16" name="Table 15">
            <a:extLst>
              <a:ext uri="{FF2B5EF4-FFF2-40B4-BE49-F238E27FC236}">
                <a16:creationId xmlns:a16="http://schemas.microsoft.com/office/drawing/2014/main" id="{F16DB9D7-FB16-4EE0-8A07-7841B66A13FF}"/>
              </a:ext>
            </a:extLst>
          </p:cNvPr>
          <p:cNvGraphicFramePr>
            <a:graphicFrameLocks noGrp="1"/>
          </p:cNvGraphicFramePr>
          <p:nvPr>
            <p:extLst>
              <p:ext uri="{D42A27DB-BD31-4B8C-83A1-F6EECF244321}">
                <p14:modId xmlns:p14="http://schemas.microsoft.com/office/powerpoint/2010/main" val="2436337881"/>
              </p:ext>
            </p:extLst>
          </p:nvPr>
        </p:nvGraphicFramePr>
        <p:xfrm>
          <a:off x="3116252" y="661636"/>
          <a:ext cx="8887379" cy="4067448"/>
        </p:xfrm>
        <a:graphic>
          <a:graphicData uri="http://schemas.openxmlformats.org/drawingml/2006/table">
            <a:tbl>
              <a:tblPr/>
              <a:tblGrid>
                <a:gridCol w="2065347">
                  <a:extLst>
                    <a:ext uri="{9D8B030D-6E8A-4147-A177-3AD203B41FA5}">
                      <a16:colId xmlns:a16="http://schemas.microsoft.com/office/drawing/2014/main" val="2643553970"/>
                    </a:ext>
                  </a:extLst>
                </a:gridCol>
                <a:gridCol w="2336800">
                  <a:extLst>
                    <a:ext uri="{9D8B030D-6E8A-4147-A177-3AD203B41FA5}">
                      <a16:colId xmlns:a16="http://schemas.microsoft.com/office/drawing/2014/main" val="3721305256"/>
                    </a:ext>
                  </a:extLst>
                </a:gridCol>
                <a:gridCol w="1816100">
                  <a:extLst>
                    <a:ext uri="{9D8B030D-6E8A-4147-A177-3AD203B41FA5}">
                      <a16:colId xmlns:a16="http://schemas.microsoft.com/office/drawing/2014/main" val="3819464366"/>
                    </a:ext>
                  </a:extLst>
                </a:gridCol>
                <a:gridCol w="2669132">
                  <a:extLst>
                    <a:ext uri="{9D8B030D-6E8A-4147-A177-3AD203B41FA5}">
                      <a16:colId xmlns:a16="http://schemas.microsoft.com/office/drawing/2014/main" val="87507093"/>
                    </a:ext>
                  </a:extLst>
                </a:gridCol>
              </a:tblGrid>
              <a:tr h="625989">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dirty="0">
                          <a:effectLst/>
                          <a:latin typeface="Calibri" panose="020F0502020204030204" pitchFamily="34" charset="0"/>
                          <a:cs typeface="Calibri" panose="020F0502020204030204" pitchFamily="34" charset="0"/>
                        </a:rPr>
                        <a:t>Region *</a:t>
                      </a:r>
                      <a:endParaRPr lang="ru-R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dirty="0">
                          <a:effectLst/>
                          <a:latin typeface="Calibri" panose="020F0502020204030204" pitchFamily="34" charset="0"/>
                          <a:cs typeface="Calibri" panose="020F0502020204030204" pitchFamily="34" charset="0"/>
                        </a:rPr>
                        <a:t>Relative anomaly, %</a:t>
                      </a:r>
                      <a:endParaRPr lang="ru-RU" sz="1800" dirty="0">
                        <a:effectLst/>
                        <a:latin typeface="Calibri" panose="020F0502020204030204" pitchFamily="34" charset="0"/>
                        <a:cs typeface="Calibri" panose="020F0502020204030204" pitchFamily="34" charset="0"/>
                      </a:endParaRPr>
                    </a:p>
                    <a:p>
                      <a:pPr algn="ctr"/>
                      <a:r>
                        <a:rPr lang="en-US" sz="1800" dirty="0">
                          <a:effectLst/>
                          <a:latin typeface="Calibri" panose="020F0502020204030204" pitchFamily="34" charset="0"/>
                          <a:cs typeface="Calibri" panose="020F0502020204030204" pitchFamily="34" charset="0"/>
                        </a:rPr>
                        <a:t>2020 (2019)</a:t>
                      </a:r>
                      <a:endParaRPr lang="ru-R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dirty="0">
                          <a:effectLst/>
                          <a:latin typeface="Calibri" panose="020F0502020204030204" pitchFamily="34" charset="0"/>
                          <a:cs typeface="Calibri" panose="020F0502020204030204" pitchFamily="34" charset="0"/>
                        </a:rPr>
                        <a:t>Year (maximum anomaly, %)</a:t>
                      </a:r>
                      <a:endParaRPr lang="ru-R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dirty="0">
                          <a:effectLst/>
                          <a:latin typeface="Calibri" panose="020F0502020204030204" pitchFamily="34" charset="0"/>
                          <a:cs typeface="Calibri" panose="020F0502020204030204" pitchFamily="34" charset="0"/>
                        </a:rPr>
                        <a:t>Year (minimum anomaly, %)</a:t>
                      </a:r>
                      <a:endParaRPr lang="ru-R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2424806779"/>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Western Nordic</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1" dirty="0">
                          <a:solidFill>
                            <a:srgbClr val="FF0000"/>
                          </a:solidFill>
                          <a:effectLst/>
                          <a:latin typeface="Calibri" panose="020F0502020204030204" pitchFamily="34" charset="0"/>
                          <a:cs typeface="Calibri" panose="020F0502020204030204" pitchFamily="34" charset="0"/>
                        </a:rPr>
                        <a:t>110,5</a:t>
                      </a:r>
                      <a:r>
                        <a:rPr lang="en-US" sz="1800" b="0" dirty="0">
                          <a:solidFill>
                            <a:schemeClr val="tx1"/>
                          </a:solidFill>
                          <a:effectLst/>
                          <a:latin typeface="Calibri" panose="020F0502020204030204" pitchFamily="34" charset="0"/>
                          <a:cs typeface="Calibri" panose="020F0502020204030204" pitchFamily="34" charset="0"/>
                        </a:rPr>
                        <a:t> (</a:t>
                      </a:r>
                      <a:r>
                        <a:rPr lang="ru-RU" sz="1800" b="0" dirty="0">
                          <a:solidFill>
                            <a:schemeClr val="tx1"/>
                          </a:solidFill>
                          <a:effectLst/>
                          <a:latin typeface="Calibri" panose="020F0502020204030204" pitchFamily="34" charset="0"/>
                          <a:cs typeface="Calibri" panose="020F0502020204030204" pitchFamily="34" charset="0"/>
                        </a:rPr>
                        <a:t>95</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9</a:t>
                      </a:r>
                      <a:r>
                        <a:rPr lang="en-US" sz="1800" b="0" dirty="0">
                          <a:solidFill>
                            <a:schemeClr val="tx1"/>
                          </a:solidFill>
                          <a:effectLst/>
                          <a:latin typeface="Calibri" panose="020F0502020204030204" pitchFamily="34" charset="0"/>
                          <a:cs typeface="Calibri" panose="020F0502020204030204" pitchFamily="34" charset="0"/>
                        </a:rPr>
                        <a:t>)</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a:solidFill>
                            <a:schemeClr val="tx1"/>
                          </a:solidFill>
                          <a:effectLst/>
                          <a:latin typeface="Calibri" panose="020F0502020204030204" pitchFamily="34" charset="0"/>
                          <a:cs typeface="Calibri" panose="020F0502020204030204" pitchFamily="34" charset="0"/>
                        </a:rPr>
                        <a:t>1964 (120,5)</a:t>
                      </a:r>
                      <a:endParaRPr lang="ru-RU" sz="1800" b="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1968 (75,2)</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328430439"/>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Eastern Nordic</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1" dirty="0">
                          <a:solidFill>
                            <a:srgbClr val="FF0000"/>
                          </a:solidFill>
                          <a:effectLst/>
                          <a:latin typeface="Calibri" panose="020F0502020204030204" pitchFamily="34" charset="0"/>
                          <a:cs typeface="Calibri" panose="020F0502020204030204" pitchFamily="34" charset="0"/>
                        </a:rPr>
                        <a:t>104,8</a:t>
                      </a:r>
                      <a:r>
                        <a:rPr lang="en-US" sz="1800" b="0" dirty="0">
                          <a:solidFill>
                            <a:schemeClr val="tx1"/>
                          </a:solidFill>
                          <a:effectLst/>
                          <a:latin typeface="Calibri" panose="020F0502020204030204" pitchFamily="34" charset="0"/>
                          <a:cs typeface="Calibri" panose="020F0502020204030204" pitchFamily="34" charset="0"/>
                        </a:rPr>
                        <a:t> (</a:t>
                      </a:r>
                      <a:r>
                        <a:rPr lang="ru-RU" sz="1800" b="0" dirty="0">
                          <a:solidFill>
                            <a:schemeClr val="tx1"/>
                          </a:solidFill>
                          <a:effectLst/>
                          <a:latin typeface="Calibri" panose="020F0502020204030204" pitchFamily="34" charset="0"/>
                          <a:cs typeface="Calibri" panose="020F0502020204030204" pitchFamily="34" charset="0"/>
                        </a:rPr>
                        <a:t>111</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2</a:t>
                      </a:r>
                      <a:r>
                        <a:rPr lang="en-US" sz="1800" b="0" dirty="0">
                          <a:solidFill>
                            <a:schemeClr val="tx1"/>
                          </a:solidFill>
                          <a:effectLst/>
                          <a:latin typeface="Calibri" panose="020F0502020204030204" pitchFamily="34" charset="0"/>
                          <a:cs typeface="Calibri" panose="020F0502020204030204" pitchFamily="34" charset="0"/>
                        </a:rPr>
                        <a:t>)</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a:solidFill>
                            <a:schemeClr val="tx1"/>
                          </a:solidFill>
                          <a:effectLst/>
                          <a:latin typeface="Calibri" panose="020F0502020204030204" pitchFamily="34" charset="0"/>
                          <a:cs typeface="Calibri" panose="020F0502020204030204" pitchFamily="34" charset="0"/>
                        </a:rPr>
                        <a:t>1981 (128,4)</a:t>
                      </a:r>
                      <a:endParaRPr lang="ru-RU" sz="1800" b="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1980 (68,5)</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220704562"/>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Western Siberia</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cs typeface="Calibri" panose="020F0502020204030204" pitchFamily="34" charset="0"/>
                        </a:rPr>
                        <a:t>100,7 (</a:t>
                      </a:r>
                      <a:r>
                        <a:rPr lang="ru-RU" sz="1800" b="0" dirty="0">
                          <a:solidFill>
                            <a:schemeClr val="tx1"/>
                          </a:solidFill>
                          <a:effectLst/>
                          <a:latin typeface="Calibri" panose="020F0502020204030204" pitchFamily="34" charset="0"/>
                          <a:cs typeface="Calibri" panose="020F0502020204030204" pitchFamily="34" charset="0"/>
                        </a:rPr>
                        <a:t>98</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1</a:t>
                      </a:r>
                      <a:r>
                        <a:rPr lang="en-US" sz="1800" b="0" dirty="0">
                          <a:solidFill>
                            <a:schemeClr val="tx1"/>
                          </a:solidFill>
                          <a:effectLst/>
                          <a:latin typeface="Calibri" panose="020F0502020204030204" pitchFamily="34" charset="0"/>
                          <a:cs typeface="Calibri" panose="020F0502020204030204" pitchFamily="34" charset="0"/>
                        </a:rPr>
                        <a:t>)</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a:solidFill>
                            <a:schemeClr val="tx1"/>
                          </a:solidFill>
                          <a:effectLst/>
                          <a:latin typeface="Calibri" panose="020F0502020204030204" pitchFamily="34" charset="0"/>
                          <a:cs typeface="Calibri" panose="020F0502020204030204" pitchFamily="34" charset="0"/>
                        </a:rPr>
                        <a:t>2002 (122,6)</a:t>
                      </a:r>
                      <a:endParaRPr lang="ru-RU" sz="1800" b="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1946 (72,4)</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703651846"/>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Eastern Siberia</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cs typeface="Calibri" panose="020F0502020204030204" pitchFamily="34" charset="0"/>
                        </a:rPr>
                        <a:t>90,4 (</a:t>
                      </a:r>
                      <a:r>
                        <a:rPr lang="ru-RU" sz="1800" b="0" dirty="0">
                          <a:solidFill>
                            <a:schemeClr val="tx1"/>
                          </a:solidFill>
                          <a:effectLst/>
                          <a:latin typeface="Calibri" panose="020F0502020204030204" pitchFamily="34" charset="0"/>
                          <a:cs typeface="Calibri" panose="020F0502020204030204" pitchFamily="34" charset="0"/>
                        </a:rPr>
                        <a:t>86</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8</a:t>
                      </a:r>
                      <a:r>
                        <a:rPr lang="en-US" sz="1800" b="0" dirty="0">
                          <a:solidFill>
                            <a:schemeClr val="tx1"/>
                          </a:solidFill>
                          <a:effectLst/>
                          <a:latin typeface="Calibri" panose="020F0502020204030204" pitchFamily="34" charset="0"/>
                          <a:cs typeface="Calibri" panose="020F0502020204030204" pitchFamily="34" charset="0"/>
                        </a:rPr>
                        <a:t>)</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1988 (125,2)</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1967 (78,4)</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632044694"/>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Bering &amp; Chukchi</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cs typeface="Calibri" panose="020F0502020204030204" pitchFamily="34" charset="0"/>
                        </a:rPr>
                        <a:t>93,1 (</a:t>
                      </a:r>
                      <a:r>
                        <a:rPr lang="ru-RU" sz="1800" b="0" dirty="0">
                          <a:solidFill>
                            <a:schemeClr val="tx1"/>
                          </a:solidFill>
                          <a:effectLst/>
                          <a:latin typeface="Calibri" panose="020F0502020204030204" pitchFamily="34" charset="0"/>
                          <a:cs typeface="Calibri" panose="020F0502020204030204" pitchFamily="34" charset="0"/>
                        </a:rPr>
                        <a:t>78</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0</a:t>
                      </a:r>
                      <a:r>
                        <a:rPr lang="en-US" sz="1800" b="0" dirty="0">
                          <a:solidFill>
                            <a:schemeClr val="tx1"/>
                          </a:solidFill>
                          <a:effectLst/>
                          <a:latin typeface="Calibri" panose="020F0502020204030204" pitchFamily="34" charset="0"/>
                          <a:cs typeface="Calibri" panose="020F0502020204030204" pitchFamily="34" charset="0"/>
                        </a:rPr>
                        <a:t>)</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1954 (139,6)</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1982 (60,2)</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2185724381"/>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W Canada &amp; Alaska</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cs typeface="Calibri" panose="020F0502020204030204" pitchFamily="34" charset="0"/>
                        </a:rPr>
                        <a:t>90,8 (</a:t>
                      </a:r>
                      <a:r>
                        <a:rPr lang="ru-RU" sz="1800" b="0" dirty="0">
                          <a:solidFill>
                            <a:schemeClr val="tx1"/>
                          </a:solidFill>
                          <a:effectLst/>
                          <a:latin typeface="Calibri" panose="020F0502020204030204" pitchFamily="34" charset="0"/>
                          <a:cs typeface="Calibri" panose="020F0502020204030204" pitchFamily="34" charset="0"/>
                        </a:rPr>
                        <a:t>85</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0</a:t>
                      </a:r>
                      <a:r>
                        <a:rPr lang="en-US" sz="1800" b="0" dirty="0">
                          <a:solidFill>
                            <a:schemeClr val="tx1"/>
                          </a:solidFill>
                          <a:effectLst/>
                          <a:latin typeface="Calibri" panose="020F0502020204030204" pitchFamily="34" charset="0"/>
                          <a:cs typeface="Calibri" panose="020F0502020204030204" pitchFamily="34" charset="0"/>
                        </a:rPr>
                        <a:t>) </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1951 (164,4)</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1968 (54,1)</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50482412"/>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Eastern Canada</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1" dirty="0">
                          <a:solidFill>
                            <a:srgbClr val="0070C0"/>
                          </a:solidFill>
                          <a:effectLst/>
                          <a:latin typeface="Calibri" panose="020F0502020204030204" pitchFamily="34" charset="0"/>
                          <a:cs typeface="Calibri" panose="020F0502020204030204" pitchFamily="34" charset="0"/>
                        </a:rPr>
                        <a:t>89.9</a:t>
                      </a:r>
                      <a:r>
                        <a:rPr lang="en-US" sz="1800" b="0" dirty="0">
                          <a:solidFill>
                            <a:schemeClr val="tx1"/>
                          </a:solidFill>
                          <a:effectLst/>
                          <a:latin typeface="Calibri" panose="020F0502020204030204" pitchFamily="34" charset="0"/>
                          <a:cs typeface="Calibri" panose="020F0502020204030204" pitchFamily="34" charset="0"/>
                        </a:rPr>
                        <a:t> (</a:t>
                      </a:r>
                      <a:r>
                        <a:rPr lang="ru-RU" sz="1800" b="0" dirty="0">
                          <a:solidFill>
                            <a:schemeClr val="tx1"/>
                          </a:solidFill>
                          <a:effectLst/>
                          <a:latin typeface="Calibri" panose="020F0502020204030204" pitchFamily="34" charset="0"/>
                          <a:cs typeface="Calibri" panose="020F0502020204030204" pitchFamily="34" charset="0"/>
                        </a:rPr>
                        <a:t>86</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2</a:t>
                      </a:r>
                      <a:r>
                        <a:rPr lang="en-US" sz="1800" b="0" dirty="0">
                          <a:solidFill>
                            <a:schemeClr val="tx1"/>
                          </a:solidFill>
                          <a:effectLst/>
                          <a:latin typeface="Calibri" panose="020F0502020204030204" pitchFamily="34" charset="0"/>
                          <a:cs typeface="Calibri" panose="020F0502020204030204" pitchFamily="34" charset="0"/>
                        </a:rPr>
                        <a:t>)</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2005 (123,5)</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1977 (75,0)</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2419783235"/>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ru-RU" sz="1800" b="1">
                          <a:effectLst/>
                          <a:latin typeface="Calibri" panose="020F0502020204030204" pitchFamily="34" charset="0"/>
                          <a:cs typeface="Calibri" panose="020F0502020204030204" pitchFamily="34" charset="0"/>
                        </a:rPr>
                        <a:t> </a:t>
                      </a:r>
                      <a:endParaRPr lang="ru-RU" sz="1800" b="1">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 </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 </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 </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4092400730"/>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ru-RU" sz="1800" b="1" dirty="0">
                          <a:effectLst/>
                          <a:latin typeface="Calibri" panose="020F0502020204030204" pitchFamily="34" charset="0"/>
                          <a:cs typeface="Calibri" panose="020F0502020204030204" pitchFamily="34" charset="0"/>
                        </a:rPr>
                        <a:t>60-70°</a:t>
                      </a:r>
                      <a:r>
                        <a:rPr lang="en-US" sz="1800" b="1" dirty="0">
                          <a:effectLst/>
                          <a:latin typeface="Calibri" panose="020F0502020204030204" pitchFamily="34" charset="0"/>
                          <a:cs typeface="Calibri" panose="020F0502020204030204" pitchFamily="34" charset="0"/>
                        </a:rPr>
                        <a:t>N</a:t>
                      </a:r>
                      <a:r>
                        <a:rPr lang="ru-RU" sz="1800" b="1" dirty="0">
                          <a:effectLst/>
                          <a:latin typeface="Calibri" panose="020F0502020204030204" pitchFamily="34" charset="0"/>
                          <a:cs typeface="Calibri" panose="020F0502020204030204" pitchFamily="34" charset="0"/>
                        </a:rPr>
                        <a:t> </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cs typeface="Calibri" panose="020F0502020204030204" pitchFamily="34" charset="0"/>
                        </a:rPr>
                        <a:t>100,1 (</a:t>
                      </a:r>
                      <a:r>
                        <a:rPr lang="ru-RU" sz="1800" b="0" dirty="0">
                          <a:solidFill>
                            <a:schemeClr val="tx1"/>
                          </a:solidFill>
                          <a:effectLst/>
                          <a:latin typeface="Calibri" panose="020F0502020204030204" pitchFamily="34" charset="0"/>
                          <a:cs typeface="Calibri" panose="020F0502020204030204" pitchFamily="34" charset="0"/>
                        </a:rPr>
                        <a:t>96</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6</a:t>
                      </a:r>
                      <a:r>
                        <a:rPr lang="en-US" sz="1800" b="0" dirty="0">
                          <a:solidFill>
                            <a:schemeClr val="tx1"/>
                          </a:solidFill>
                          <a:effectLst/>
                          <a:latin typeface="Calibri" panose="020F0502020204030204" pitchFamily="34" charset="0"/>
                          <a:cs typeface="Calibri" panose="020F0502020204030204" pitchFamily="34" charset="0"/>
                        </a:rPr>
                        <a:t>)</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1954 (115)</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1968 (88)</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502472908"/>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ru-RU" sz="1800" b="1" dirty="0">
                          <a:effectLst/>
                          <a:latin typeface="Calibri" panose="020F0502020204030204" pitchFamily="34" charset="0"/>
                          <a:cs typeface="Calibri" panose="020F0502020204030204" pitchFamily="34" charset="0"/>
                        </a:rPr>
                        <a:t>70-85°</a:t>
                      </a:r>
                      <a:r>
                        <a:rPr lang="en-US" sz="1800" b="1" dirty="0">
                          <a:effectLst/>
                          <a:latin typeface="Calibri" panose="020F0502020204030204" pitchFamily="34" charset="0"/>
                          <a:cs typeface="Calibri" panose="020F0502020204030204" pitchFamily="34" charset="0"/>
                        </a:rPr>
                        <a:t>N</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1" dirty="0">
                          <a:solidFill>
                            <a:srgbClr val="FF0000"/>
                          </a:solidFill>
                          <a:effectLst/>
                          <a:latin typeface="Calibri" panose="020F0502020204030204" pitchFamily="34" charset="0"/>
                          <a:cs typeface="Calibri" panose="020F0502020204030204" pitchFamily="34" charset="0"/>
                        </a:rPr>
                        <a:t>104,5</a:t>
                      </a:r>
                      <a:r>
                        <a:rPr lang="en-US" sz="1800" b="0" dirty="0">
                          <a:solidFill>
                            <a:schemeClr val="tx1"/>
                          </a:solidFill>
                          <a:effectLst/>
                          <a:latin typeface="Calibri" panose="020F0502020204030204" pitchFamily="34" charset="0"/>
                          <a:cs typeface="Calibri" panose="020F0502020204030204" pitchFamily="34" charset="0"/>
                        </a:rPr>
                        <a:t> (</a:t>
                      </a:r>
                      <a:r>
                        <a:rPr lang="ru-RU" sz="1800" b="0" dirty="0">
                          <a:solidFill>
                            <a:schemeClr val="tx1"/>
                          </a:solidFill>
                          <a:effectLst/>
                          <a:latin typeface="Calibri" panose="020F0502020204030204" pitchFamily="34" charset="0"/>
                          <a:cs typeface="Calibri" panose="020F0502020204030204" pitchFamily="34" charset="0"/>
                        </a:rPr>
                        <a:t>91</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7</a:t>
                      </a:r>
                      <a:r>
                        <a:rPr lang="en-US" sz="1800" b="0" dirty="0">
                          <a:solidFill>
                            <a:schemeClr val="tx1"/>
                          </a:solidFill>
                          <a:effectLst/>
                          <a:latin typeface="Calibri" panose="020F0502020204030204" pitchFamily="34" charset="0"/>
                          <a:cs typeface="Calibri" panose="020F0502020204030204" pitchFamily="34" charset="0"/>
                        </a:rPr>
                        <a:t>)</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a:solidFill>
                            <a:schemeClr val="tx1"/>
                          </a:solidFill>
                          <a:effectLst/>
                          <a:latin typeface="Calibri" panose="020F0502020204030204" pitchFamily="34" charset="0"/>
                          <a:cs typeface="Calibri" panose="020F0502020204030204" pitchFamily="34" charset="0"/>
                        </a:rPr>
                        <a:t>1989 (127)</a:t>
                      </a:r>
                      <a:endParaRPr lang="ru-RU" sz="1800" b="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1998 (84)</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066888642"/>
                  </a:ext>
                </a:extLst>
              </a:tr>
              <a:tr h="311509">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ru-RU" sz="1800" b="1" dirty="0">
                          <a:effectLst/>
                          <a:latin typeface="Calibri" panose="020F0502020204030204" pitchFamily="34" charset="0"/>
                          <a:cs typeface="Calibri" panose="020F0502020204030204" pitchFamily="34" charset="0"/>
                        </a:rPr>
                        <a:t>60-85°</a:t>
                      </a:r>
                      <a:r>
                        <a:rPr lang="en-US" sz="1800" b="1" dirty="0">
                          <a:effectLst/>
                          <a:latin typeface="Calibri" panose="020F0502020204030204" pitchFamily="34" charset="0"/>
                          <a:cs typeface="Calibri" panose="020F0502020204030204" pitchFamily="34" charset="0"/>
                        </a:rPr>
                        <a:t>N</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cs typeface="Calibri" panose="020F0502020204030204" pitchFamily="34" charset="0"/>
                        </a:rPr>
                        <a:t>99,1 (</a:t>
                      </a:r>
                      <a:r>
                        <a:rPr lang="ru-RU" sz="1800" b="0" dirty="0">
                          <a:solidFill>
                            <a:schemeClr val="tx1"/>
                          </a:solidFill>
                          <a:effectLst/>
                          <a:latin typeface="Calibri" panose="020F0502020204030204" pitchFamily="34" charset="0"/>
                          <a:cs typeface="Calibri" panose="020F0502020204030204" pitchFamily="34" charset="0"/>
                        </a:rPr>
                        <a:t>93</a:t>
                      </a:r>
                      <a:r>
                        <a:rPr lang="en-US" sz="1800" b="0" dirty="0">
                          <a:solidFill>
                            <a:schemeClr val="tx1"/>
                          </a:solidFill>
                          <a:effectLst/>
                          <a:latin typeface="Calibri" panose="020F0502020204030204" pitchFamily="34" charset="0"/>
                          <a:cs typeface="Calibri" panose="020F0502020204030204" pitchFamily="34" charset="0"/>
                        </a:rPr>
                        <a:t>.</a:t>
                      </a:r>
                      <a:r>
                        <a:rPr lang="ru-RU" sz="1800" b="0" dirty="0">
                          <a:solidFill>
                            <a:schemeClr val="tx1"/>
                          </a:solidFill>
                          <a:effectLst/>
                          <a:latin typeface="Calibri" panose="020F0502020204030204" pitchFamily="34" charset="0"/>
                          <a:cs typeface="Calibri" panose="020F0502020204030204" pitchFamily="34" charset="0"/>
                        </a:rPr>
                        <a:t>2</a:t>
                      </a:r>
                      <a:r>
                        <a:rPr lang="en-US" sz="1800" b="0" dirty="0">
                          <a:solidFill>
                            <a:schemeClr val="tx1"/>
                          </a:solidFill>
                          <a:effectLst/>
                          <a:latin typeface="Calibri" panose="020F0502020204030204" pitchFamily="34" charset="0"/>
                          <a:cs typeface="Calibri" panose="020F0502020204030204" pitchFamily="34" charset="0"/>
                        </a:rPr>
                        <a:t>)</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1954 (117)</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1980 (90)</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3424946343"/>
                  </a:ext>
                </a:extLst>
              </a:tr>
            </a:tbl>
          </a:graphicData>
        </a:graphic>
      </p:graphicFrame>
      <p:graphicFrame>
        <p:nvGraphicFramePr>
          <p:cNvPr id="20" name="Table 19">
            <a:extLst>
              <a:ext uri="{FF2B5EF4-FFF2-40B4-BE49-F238E27FC236}">
                <a16:creationId xmlns:a16="http://schemas.microsoft.com/office/drawing/2014/main" id="{ACAA76F0-7162-4A57-931C-9189683257FA}"/>
              </a:ext>
            </a:extLst>
          </p:cNvPr>
          <p:cNvGraphicFramePr>
            <a:graphicFrameLocks noGrp="1"/>
          </p:cNvGraphicFramePr>
          <p:nvPr>
            <p:extLst>
              <p:ext uri="{D42A27DB-BD31-4B8C-83A1-F6EECF244321}">
                <p14:modId xmlns:p14="http://schemas.microsoft.com/office/powerpoint/2010/main" val="745495709"/>
              </p:ext>
            </p:extLst>
          </p:nvPr>
        </p:nvGraphicFramePr>
        <p:xfrm>
          <a:off x="359002" y="3948334"/>
          <a:ext cx="2329996" cy="731520"/>
        </p:xfrm>
        <a:graphic>
          <a:graphicData uri="http://schemas.openxmlformats.org/drawingml/2006/table">
            <a:tbl>
              <a:tblPr/>
              <a:tblGrid>
                <a:gridCol w="2329996">
                  <a:extLst>
                    <a:ext uri="{9D8B030D-6E8A-4147-A177-3AD203B41FA5}">
                      <a16:colId xmlns:a16="http://schemas.microsoft.com/office/drawing/2014/main" val="1399960967"/>
                    </a:ext>
                  </a:extLst>
                </a:gridCol>
              </a:tblGrid>
              <a:tr h="214378">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l"/>
                      <a:r>
                        <a:rPr lang="ru-RU" sz="1600" b="1" dirty="0">
                          <a:solidFill>
                            <a:srgbClr val="FF0000"/>
                          </a:solidFill>
                          <a:effectLst/>
                          <a:latin typeface="Calibri" panose="020F0502020204030204" pitchFamily="34" charset="0"/>
                          <a:cs typeface="Calibri" panose="020F0502020204030204" pitchFamily="34" charset="0"/>
                        </a:rPr>
                        <a:t>11</a:t>
                      </a:r>
                      <a:r>
                        <a:rPr lang="en-US" sz="1600" b="1" dirty="0">
                          <a:solidFill>
                            <a:srgbClr val="FF0000"/>
                          </a:solidFill>
                          <a:effectLst/>
                          <a:latin typeface="Calibri" panose="020F0502020204030204" pitchFamily="34" charset="0"/>
                          <a:cs typeface="Calibri" panose="020F0502020204030204" pitchFamily="34" charset="0"/>
                        </a:rPr>
                        <a:t>0,5</a:t>
                      </a:r>
                      <a:r>
                        <a:rPr lang="en-US" sz="1600" dirty="0">
                          <a:effectLst/>
                          <a:latin typeface="Calibri" panose="020F0502020204030204" pitchFamily="34" charset="0"/>
                          <a:cs typeface="Calibri" panose="020F0502020204030204" pitchFamily="34" charset="0"/>
                        </a:rPr>
                        <a:t> – wetter</a:t>
                      </a:r>
                      <a:endParaRPr lang="ru-RU"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02744516"/>
                  </a:ext>
                </a:extLst>
              </a:tr>
              <a:tr h="214378">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l"/>
                      <a:r>
                        <a:rPr lang="en-US" sz="1600" b="1" dirty="0">
                          <a:solidFill>
                            <a:schemeClr val="tx1"/>
                          </a:solidFill>
                          <a:effectLst/>
                          <a:latin typeface="Calibri" panose="020F0502020204030204" pitchFamily="34" charset="0"/>
                          <a:cs typeface="Calibri" panose="020F0502020204030204" pitchFamily="34" charset="0"/>
                        </a:rPr>
                        <a:t>100,7</a:t>
                      </a:r>
                      <a:r>
                        <a:rPr lang="en-US" sz="1600" dirty="0">
                          <a:solidFill>
                            <a:schemeClr val="tx1"/>
                          </a:solidFill>
                          <a:effectLst/>
                          <a:latin typeface="Calibri" panose="020F0502020204030204" pitchFamily="34" charset="0"/>
                          <a:cs typeface="Calibri" panose="020F0502020204030204" pitchFamily="34" charset="0"/>
                        </a:rPr>
                        <a:t> – close to normal</a:t>
                      </a:r>
                      <a:endParaRPr lang="ru-RU"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2925544264"/>
                  </a:ext>
                </a:extLst>
              </a:tr>
              <a:tr h="214378">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l"/>
                      <a:r>
                        <a:rPr lang="ru-RU" sz="1600" b="1" dirty="0">
                          <a:solidFill>
                            <a:srgbClr val="0066FF"/>
                          </a:solidFill>
                          <a:effectLst/>
                          <a:latin typeface="Calibri" panose="020F0502020204030204" pitchFamily="34" charset="0"/>
                          <a:cs typeface="Calibri" panose="020F0502020204030204" pitchFamily="34" charset="0"/>
                        </a:rPr>
                        <a:t>8</a:t>
                      </a:r>
                      <a:r>
                        <a:rPr lang="en-US" sz="1600" b="1" dirty="0">
                          <a:solidFill>
                            <a:srgbClr val="0066FF"/>
                          </a:solidFill>
                          <a:effectLst/>
                          <a:latin typeface="Calibri" panose="020F0502020204030204" pitchFamily="34" charset="0"/>
                          <a:cs typeface="Calibri" panose="020F0502020204030204" pitchFamily="34" charset="0"/>
                        </a:rPr>
                        <a:t>9,9</a:t>
                      </a:r>
                      <a:r>
                        <a:rPr lang="en-US" sz="1600" dirty="0">
                          <a:effectLst/>
                          <a:latin typeface="Calibri" panose="020F0502020204030204" pitchFamily="34" charset="0"/>
                          <a:cs typeface="Calibri" panose="020F0502020204030204" pitchFamily="34" charset="0"/>
                        </a:rPr>
                        <a:t> - drier</a:t>
                      </a:r>
                      <a:endParaRPr lang="ru-RU"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917654356"/>
                  </a:ext>
                </a:extLst>
              </a:tr>
            </a:tbl>
          </a:graphicData>
        </a:graphic>
      </p:graphicFrame>
      <p:sp>
        <p:nvSpPr>
          <p:cNvPr id="21" name="TextBox 20">
            <a:extLst>
              <a:ext uri="{FF2B5EF4-FFF2-40B4-BE49-F238E27FC236}">
                <a16:creationId xmlns:a16="http://schemas.microsoft.com/office/drawing/2014/main" id="{275F94B5-3CF1-404C-92CA-629402162CFE}"/>
              </a:ext>
            </a:extLst>
          </p:cNvPr>
          <p:cNvSpPr txBox="1"/>
          <p:nvPr/>
        </p:nvSpPr>
        <p:spPr>
          <a:xfrm>
            <a:off x="359002" y="5151154"/>
            <a:ext cx="11522032" cy="1200329"/>
          </a:xfrm>
          <a:prstGeom prst="rect">
            <a:avLst/>
          </a:prstGeom>
          <a:no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dirty="0"/>
              <a:t>In general, precipitation for the Arctic  region was equal to 99.1% of norm (1961-1990) during summer 2021. South of 70°N precipitation was close to norm, 100.1%, and to the north – higher than norm, 104.5%. </a:t>
            </a:r>
          </a:p>
          <a:p>
            <a:pPr marL="285750" indent="-285750" algn="just">
              <a:buFont typeface="Wingdings" panose="05000000000000000000" pitchFamily="2" charset="2"/>
              <a:buChar char="v"/>
            </a:pPr>
            <a:r>
              <a:rPr lang="en-US" dirty="0"/>
              <a:t>The least amount of precipitation was for the Eastern Siberia and American regions - about 90% of the norm. </a:t>
            </a:r>
          </a:p>
          <a:p>
            <a:pPr marL="285750" indent="-285750" algn="just">
              <a:buFont typeface="Wingdings" panose="05000000000000000000" pitchFamily="2" charset="2"/>
              <a:buChar char="v"/>
            </a:pPr>
            <a:r>
              <a:rPr lang="en-US" dirty="0"/>
              <a:t>More abundant precipitation was observed in the Western (110.5%) and Eastern (104.8%) Nordic regions. </a:t>
            </a:r>
            <a:endParaRPr lang="ru-RU" dirty="0">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0978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36" y="124175"/>
            <a:ext cx="6324600" cy="663225"/>
          </a:xfrm>
        </p:spPr>
        <p:txBody>
          <a:bodyPr/>
          <a:lstStyle/>
          <a:p>
            <a:pPr algn="ctr"/>
            <a:r>
              <a:rPr lang="en-US" sz="2800" b="1" dirty="0">
                <a:latin typeface="Calibri" panose="020F0502020204030204" pitchFamily="34" charset="0"/>
                <a:cs typeface="Calibri" panose="020F0502020204030204" pitchFamily="34" charset="0"/>
              </a:rPr>
              <a:t>Summer Precipitation trends (</a:t>
            </a:r>
            <a:r>
              <a:rPr lang="en-US" sz="2800" b="1" dirty="0" err="1">
                <a:latin typeface="Calibri" panose="020F0502020204030204" pitchFamily="34" charset="0"/>
                <a:cs typeface="Calibri" panose="020F0502020204030204" pitchFamily="34" charset="0"/>
              </a:rPr>
              <a:t>obs</a:t>
            </a:r>
            <a:r>
              <a:rPr lang="en-US" sz="2800" b="1" dirty="0">
                <a:latin typeface="Calibri" panose="020F0502020204030204" pitchFamily="34" charset="0"/>
                <a:cs typeface="Calibri" panose="020F0502020204030204" pitchFamily="34" charset="0"/>
              </a:rPr>
              <a:t>) </a:t>
            </a:r>
            <a:endParaRPr lang="ru-RU" sz="2800" b="1" dirty="0">
              <a:latin typeface="Calibri" panose="020F0502020204030204" pitchFamily="34" charset="0"/>
              <a:cs typeface="Calibri" panose="020F0502020204030204" pitchFamily="34" charset="0"/>
            </a:endParaRPr>
          </a:p>
        </p:txBody>
      </p:sp>
      <p:sp>
        <p:nvSpPr>
          <p:cNvPr id="17" name="Прямоугольник 16"/>
          <p:cNvSpPr/>
          <p:nvPr/>
        </p:nvSpPr>
        <p:spPr>
          <a:xfrm>
            <a:off x="62892" y="6456156"/>
            <a:ext cx="64472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a:t>
            </a:r>
            <a:endParaRPr lang="ru-RU" sz="1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DC761AC-4D39-47E8-9A40-6C77A7B895D0}"/>
              </a:ext>
            </a:extLst>
          </p:cNvPr>
          <p:cNvSpPr txBox="1"/>
          <p:nvPr/>
        </p:nvSpPr>
        <p:spPr>
          <a:xfrm>
            <a:off x="331006" y="1001348"/>
            <a:ext cx="6324600" cy="5355312"/>
          </a:xfrm>
          <a:prstGeom prst="rect">
            <a:avLst/>
          </a:prstGeom>
          <a:noFill/>
          <a:ln w="38100">
            <a:solidFill>
              <a:schemeClr val="tx1"/>
            </a:solidFill>
          </a:ln>
        </p:spPr>
        <p:txBody>
          <a:bodyPr wrap="square">
            <a:spAutoFit/>
          </a:bodyPr>
          <a:lstStyle/>
          <a:p>
            <a:pPr marL="285750" indent="-285750">
              <a:buFont typeface="Wingdings" panose="05000000000000000000" pitchFamily="2" charset="2"/>
              <a:buChar char="v"/>
            </a:pPr>
            <a:r>
              <a:rPr lang="en-US" dirty="0"/>
              <a:t>Analysis of the interannual changes for the period 1936-2021 shows  a  tendency (statistically insignificant) towards a decrease in summer liquid precipitation in the whole region (by 2.7% of the 1961-1990 norm) and N of 70°N (5.5% of the norm). </a:t>
            </a:r>
          </a:p>
          <a:p>
            <a:pPr marL="285750" indent="-285750">
              <a:buFont typeface="Wingdings" panose="05000000000000000000" pitchFamily="2" charset="2"/>
              <a:buChar char="v"/>
            </a:pPr>
            <a:r>
              <a:rPr lang="en-US" dirty="0"/>
              <a:t>Statistically significant (at a 5%) trend in summer precipitation is found only in the Canadian region (1.25 mm over 10 years)</a:t>
            </a:r>
          </a:p>
          <a:p>
            <a:pPr marL="285750" indent="-285750">
              <a:buFont typeface="Wingdings" panose="05000000000000000000" pitchFamily="2" charset="2"/>
              <a:buChar char="v"/>
            </a:pPr>
            <a:r>
              <a:rPr lang="en-US" dirty="0"/>
              <a:t>In the Arctic seas, over the entire observation period, with the exception of the northern Greenland and Norwegian Seas, as well as the Beaufort Sea, a downward trend in precipitation prevails</a:t>
            </a:r>
          </a:p>
          <a:p>
            <a:pPr marL="285750" indent="-285750">
              <a:buFont typeface="Wingdings" panose="05000000000000000000" pitchFamily="2" charset="2"/>
              <a:buChar char="v"/>
            </a:pPr>
            <a:r>
              <a:rPr lang="en-US" dirty="0"/>
              <a:t>The greatest decrease in precipitation is for the Eurasian Seas: from 3% (Barents Sea) to 43% (East Siberian Sea) of the norm</a:t>
            </a:r>
          </a:p>
          <a:p>
            <a:pPr marL="285750" indent="-285750">
              <a:buFont typeface="Wingdings" panose="05000000000000000000" pitchFamily="2" charset="2"/>
              <a:buChar char="v"/>
            </a:pPr>
            <a:r>
              <a:rPr lang="en-US" dirty="0"/>
              <a:t>In the last 30-year period, a tendency towards an increase in the amount of liquid precipitation has appeared in some latitudinal zones, mainly due to the increase in liquid precipitation in the E Nordic and West Siberia regions. However, the values ​​of the linear trends in these areas are statistically insignificant. </a:t>
            </a:r>
            <a:endParaRPr lang="ru-RU" dirty="0"/>
          </a:p>
        </p:txBody>
      </p:sp>
      <p:pic>
        <p:nvPicPr>
          <p:cNvPr id="21" name="Picture 20">
            <a:extLst>
              <a:ext uri="{FF2B5EF4-FFF2-40B4-BE49-F238E27FC236}">
                <a16:creationId xmlns:a16="http://schemas.microsoft.com/office/drawing/2014/main" id="{3C12C659-A840-4358-AE61-3D60A68E9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2188" y="125584"/>
            <a:ext cx="2491740" cy="1706880"/>
          </a:xfrm>
          <a:prstGeom prst="rect">
            <a:avLst/>
          </a:prstGeom>
        </p:spPr>
      </p:pic>
      <p:pic>
        <p:nvPicPr>
          <p:cNvPr id="23" name="Picture 22">
            <a:extLst>
              <a:ext uri="{FF2B5EF4-FFF2-40B4-BE49-F238E27FC236}">
                <a16:creationId xmlns:a16="http://schemas.microsoft.com/office/drawing/2014/main" id="{BD0692C5-D6C0-4C0E-ACAA-F9BE0764E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448" y="201787"/>
            <a:ext cx="2491740" cy="1706880"/>
          </a:xfrm>
          <a:prstGeom prst="rect">
            <a:avLst/>
          </a:prstGeom>
        </p:spPr>
      </p:pic>
      <p:pic>
        <p:nvPicPr>
          <p:cNvPr id="25" name="Picture 24">
            <a:extLst>
              <a:ext uri="{FF2B5EF4-FFF2-40B4-BE49-F238E27FC236}">
                <a16:creationId xmlns:a16="http://schemas.microsoft.com/office/drawing/2014/main" id="{BBFAB813-7987-4112-BFDF-71F4681B3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448" y="1851515"/>
            <a:ext cx="2491740" cy="1706880"/>
          </a:xfrm>
          <a:prstGeom prst="rect">
            <a:avLst/>
          </a:prstGeom>
        </p:spPr>
      </p:pic>
      <p:pic>
        <p:nvPicPr>
          <p:cNvPr id="27" name="Picture 26">
            <a:extLst>
              <a:ext uri="{FF2B5EF4-FFF2-40B4-BE49-F238E27FC236}">
                <a16:creationId xmlns:a16="http://schemas.microsoft.com/office/drawing/2014/main" id="{4A6704D5-47E5-401F-BC31-F935E16B4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2188" y="1794363"/>
            <a:ext cx="2491740" cy="1706880"/>
          </a:xfrm>
          <a:prstGeom prst="rect">
            <a:avLst/>
          </a:prstGeom>
        </p:spPr>
      </p:pic>
      <p:pic>
        <p:nvPicPr>
          <p:cNvPr id="29" name="Picture 28">
            <a:extLst>
              <a:ext uri="{FF2B5EF4-FFF2-40B4-BE49-F238E27FC236}">
                <a16:creationId xmlns:a16="http://schemas.microsoft.com/office/drawing/2014/main" id="{42357DB2-E3DC-4965-9299-88A9D3D687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0448" y="3463142"/>
            <a:ext cx="2491740" cy="1706880"/>
          </a:xfrm>
          <a:prstGeom prst="rect">
            <a:avLst/>
          </a:prstGeom>
        </p:spPr>
      </p:pic>
      <p:pic>
        <p:nvPicPr>
          <p:cNvPr id="31" name="Picture 30">
            <a:extLst>
              <a:ext uri="{FF2B5EF4-FFF2-40B4-BE49-F238E27FC236}">
                <a16:creationId xmlns:a16="http://schemas.microsoft.com/office/drawing/2014/main" id="{BAEA64BF-DD3A-49D4-9082-21F2344B24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2188" y="3520294"/>
            <a:ext cx="2491740" cy="1706880"/>
          </a:xfrm>
          <a:prstGeom prst="rect">
            <a:avLst/>
          </a:prstGeom>
        </p:spPr>
      </p:pic>
      <p:pic>
        <p:nvPicPr>
          <p:cNvPr id="33" name="Picture 32">
            <a:extLst>
              <a:ext uri="{FF2B5EF4-FFF2-40B4-BE49-F238E27FC236}">
                <a16:creationId xmlns:a16="http://schemas.microsoft.com/office/drawing/2014/main" id="{1DF62E6A-18DE-4048-BD5A-815AF22A6B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0448" y="5150971"/>
            <a:ext cx="2491740" cy="1706880"/>
          </a:xfrm>
          <a:prstGeom prst="rect">
            <a:avLst/>
          </a:prstGeom>
        </p:spPr>
      </p:pic>
      <p:pic>
        <p:nvPicPr>
          <p:cNvPr id="35" name="Picture 34">
            <a:extLst>
              <a:ext uri="{FF2B5EF4-FFF2-40B4-BE49-F238E27FC236}">
                <a16:creationId xmlns:a16="http://schemas.microsoft.com/office/drawing/2014/main" id="{F49555BD-D3B1-44EE-BF7B-E5E8D8257F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7368" y="5171505"/>
            <a:ext cx="2491740" cy="1706880"/>
          </a:xfrm>
          <a:prstGeom prst="rect">
            <a:avLst/>
          </a:prstGeom>
        </p:spPr>
      </p:pic>
    </p:spTree>
    <p:extLst>
      <p:ext uri="{BB962C8B-B14F-4D97-AF65-F5344CB8AC3E}">
        <p14:creationId xmlns:p14="http://schemas.microsoft.com/office/powerpoint/2010/main" val="1838201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60E692D-25F8-4374-A362-7B988DAE0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4945" y="4364323"/>
            <a:ext cx="2571755" cy="2271374"/>
          </a:xfrm>
          <a:prstGeom prst="rect">
            <a:avLst/>
          </a:prstGeom>
        </p:spPr>
      </p:pic>
      <p:pic>
        <p:nvPicPr>
          <p:cNvPr id="20" name="Picture 19">
            <a:extLst>
              <a:ext uri="{FF2B5EF4-FFF2-40B4-BE49-F238E27FC236}">
                <a16:creationId xmlns:a16="http://schemas.microsoft.com/office/drawing/2014/main" id="{267E0002-8C0C-4C98-BDB0-C21EF21B0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080" y="4360976"/>
            <a:ext cx="2571755" cy="2271374"/>
          </a:xfrm>
          <a:prstGeom prst="rect">
            <a:avLst/>
          </a:prstGeom>
        </p:spPr>
      </p:pic>
      <p:pic>
        <p:nvPicPr>
          <p:cNvPr id="17" name="Picture 16">
            <a:extLst>
              <a:ext uri="{FF2B5EF4-FFF2-40B4-BE49-F238E27FC236}">
                <a16:creationId xmlns:a16="http://schemas.microsoft.com/office/drawing/2014/main" id="{27AEEE20-BB79-4276-A9A4-6FCD0A5D5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497" y="4297466"/>
            <a:ext cx="2571755" cy="2271374"/>
          </a:xfrm>
          <a:prstGeom prst="rect">
            <a:avLst/>
          </a:prstGeom>
        </p:spPr>
      </p:pic>
      <p:pic>
        <p:nvPicPr>
          <p:cNvPr id="11" name="Picture 10">
            <a:extLst>
              <a:ext uri="{FF2B5EF4-FFF2-40B4-BE49-F238E27FC236}">
                <a16:creationId xmlns:a16="http://schemas.microsoft.com/office/drawing/2014/main" id="{80D27C4C-0B4D-46BD-8280-CE95EAAE3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7501" y="4311310"/>
            <a:ext cx="2571755" cy="2271374"/>
          </a:xfrm>
          <a:prstGeom prst="rect">
            <a:avLst/>
          </a:prstGeom>
        </p:spPr>
      </p:pic>
      <p:pic>
        <p:nvPicPr>
          <p:cNvPr id="8" name="Picture 7">
            <a:extLst>
              <a:ext uri="{FF2B5EF4-FFF2-40B4-BE49-F238E27FC236}">
                <a16:creationId xmlns:a16="http://schemas.microsoft.com/office/drawing/2014/main" id="{E4FCCB12-1815-48A3-B0F2-21B2B2915D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93" y="4343317"/>
            <a:ext cx="2571755" cy="2271374"/>
          </a:xfrm>
          <a:prstGeom prst="rect">
            <a:avLst/>
          </a:prstGeom>
        </p:spPr>
      </p:pic>
      <p:pic>
        <p:nvPicPr>
          <p:cNvPr id="5" name="Picture 4">
            <a:extLst>
              <a:ext uri="{FF2B5EF4-FFF2-40B4-BE49-F238E27FC236}">
                <a16:creationId xmlns:a16="http://schemas.microsoft.com/office/drawing/2014/main" id="{656F4761-AFBA-428B-9688-D60E00960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1455" y="424257"/>
            <a:ext cx="4286258" cy="3785624"/>
          </a:xfrm>
          <a:prstGeom prst="rect">
            <a:avLst/>
          </a:prstGeom>
        </p:spPr>
      </p:pic>
      <p:sp>
        <p:nvSpPr>
          <p:cNvPr id="4" name="TextBox 3"/>
          <p:cNvSpPr txBox="1"/>
          <p:nvPr/>
        </p:nvSpPr>
        <p:spPr>
          <a:xfrm>
            <a:off x="7728027" y="1216040"/>
            <a:ext cx="3721246" cy="2031325"/>
          </a:xfrm>
          <a:prstGeom prst="rect">
            <a:avLst/>
          </a:prstGeom>
          <a:no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dirty="0">
                <a:latin typeface="Calibri" panose="020F0502020204030204" pitchFamily="34" charset="0"/>
                <a:cs typeface="Calibri" panose="020F0502020204030204" pitchFamily="34" charset="0"/>
              </a:rPr>
              <a:t>Additional regional features revealed by numerical reanalysis include prominent drier areas in E Nordic and Siberian regions during June and July 2021 with somewhat wetter conditions in parts of Canada and Alaska regions. </a:t>
            </a:r>
            <a:endParaRPr lang="ru-RU" dirty="0">
              <a:latin typeface="Calibri" panose="020F0502020204030204" pitchFamily="34" charset="0"/>
              <a:cs typeface="Calibri" panose="020F0502020204030204" pitchFamily="34" charset="0"/>
            </a:endParaRPr>
          </a:p>
        </p:txBody>
      </p:sp>
      <p:sp>
        <p:nvSpPr>
          <p:cNvPr id="12" name="TextBox 11"/>
          <p:cNvSpPr txBox="1"/>
          <p:nvPr/>
        </p:nvSpPr>
        <p:spPr>
          <a:xfrm>
            <a:off x="10484970" y="6532718"/>
            <a:ext cx="169433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A370F2C-9061-490D-9FC6-4AD71748BA31}"/>
              </a:ext>
            </a:extLst>
          </p:cNvPr>
          <p:cNvSpPr txBox="1"/>
          <p:nvPr/>
        </p:nvSpPr>
        <p:spPr>
          <a:xfrm>
            <a:off x="3506338" y="3871327"/>
            <a:ext cx="287715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JJA </a:t>
            </a:r>
            <a:r>
              <a:rPr lang="en-CA" sz="1600" b="1" dirty="0" err="1">
                <a:latin typeface="Calibri" panose="020F0502020204030204" pitchFamily="34" charset="0"/>
                <a:cs typeface="Calibri" panose="020F0502020204030204" pitchFamily="34" charset="0"/>
              </a:rPr>
              <a:t>prec</a:t>
            </a:r>
            <a:r>
              <a:rPr lang="en-CA" sz="1600" b="1" dirty="0">
                <a:latin typeface="Calibri" panose="020F0502020204030204" pitchFamily="34" charset="0"/>
                <a:cs typeface="Calibri" panose="020F0502020204030204" pitchFamily="34" charset="0"/>
              </a:rPr>
              <a:t> anomaly, 1991-2020</a:t>
            </a:r>
            <a:endParaRPr lang="en-US" sz="1600" b="1" dirty="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B54B0BBD-478A-4EA1-B880-6E59FE2246FA}"/>
              </a:ext>
            </a:extLst>
          </p:cNvPr>
          <p:cNvSpPr/>
          <p:nvPr/>
        </p:nvSpPr>
        <p:spPr>
          <a:xfrm>
            <a:off x="103856" y="4293147"/>
            <a:ext cx="11984288" cy="2307700"/>
          </a:xfrm>
          <a:prstGeom prst="rect">
            <a:avLst/>
          </a:prstGeom>
          <a:noFill/>
          <a:ln w="508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8CD95AC9-61AB-4E2D-AA03-F415E1812266}"/>
              </a:ext>
            </a:extLst>
          </p:cNvPr>
          <p:cNvSpPr txBox="1"/>
          <p:nvPr/>
        </p:nvSpPr>
        <p:spPr>
          <a:xfrm>
            <a:off x="5115300" y="6414952"/>
            <a:ext cx="2502518" cy="307777"/>
          </a:xfrm>
          <a:prstGeom prst="rect">
            <a:avLst/>
          </a:prstGeom>
          <a:solidFill>
            <a:schemeClr val="bg1">
              <a:alpha val="60000"/>
            </a:schemeClr>
          </a:solidFill>
          <a:ln>
            <a:solidFill>
              <a:schemeClr val="accent1">
                <a:shade val="50000"/>
              </a:schemeClr>
            </a:solidFill>
          </a:ln>
        </p:spPr>
        <p:txBody>
          <a:bodyPr wrap="square" rtlCol="0">
            <a:spAutoFit/>
          </a:bodyPr>
          <a:lstStyle/>
          <a:p>
            <a:pPr algn="ctr"/>
            <a:r>
              <a:rPr lang="en-CA" sz="1400" dirty="0">
                <a:latin typeface="Calibri" panose="020F0502020204030204" pitchFamily="34" charset="0"/>
                <a:cs typeface="Calibri" panose="020F0502020204030204" pitchFamily="34" charset="0"/>
              </a:rPr>
              <a:t>SAT anomalies, 1991-2020</a:t>
            </a:r>
            <a:endParaRPr lang="en-US" sz="14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00E8A3C5-8B8F-4C2F-BAEC-B8486E79319A}"/>
              </a:ext>
            </a:extLst>
          </p:cNvPr>
          <p:cNvSpPr txBox="1"/>
          <p:nvPr/>
        </p:nvSpPr>
        <p:spPr>
          <a:xfrm>
            <a:off x="167078" y="6111866"/>
            <a:ext cx="616505"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May</a:t>
            </a:r>
            <a:endParaRPr lang="en-US" sz="1400"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5CB2EB7B-B182-4135-B935-9A1D38C5D1CB}"/>
              </a:ext>
            </a:extLst>
          </p:cNvPr>
          <p:cNvSpPr txBox="1"/>
          <p:nvPr/>
        </p:nvSpPr>
        <p:spPr>
          <a:xfrm>
            <a:off x="2817542" y="6153957"/>
            <a:ext cx="67437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Jun</a:t>
            </a:r>
            <a:endParaRPr lang="en-US" sz="1400"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6B32BB3C-3635-4E10-A815-86EBDF51A855}"/>
              </a:ext>
            </a:extLst>
          </p:cNvPr>
          <p:cNvSpPr txBox="1"/>
          <p:nvPr/>
        </p:nvSpPr>
        <p:spPr>
          <a:xfrm>
            <a:off x="5006922" y="6137586"/>
            <a:ext cx="67437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Jul</a:t>
            </a:r>
            <a:endParaRPr lang="en-US" sz="14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AD9772B-3F0A-43D5-A0EC-7E2BE3063FC8}"/>
              </a:ext>
            </a:extLst>
          </p:cNvPr>
          <p:cNvSpPr txBox="1"/>
          <p:nvPr/>
        </p:nvSpPr>
        <p:spPr>
          <a:xfrm>
            <a:off x="7390838" y="6185460"/>
            <a:ext cx="67437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Aug</a:t>
            </a:r>
            <a:endParaRPr lang="en-US" sz="1400"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B6D694D4-D884-4F4E-8C6F-EFDA86391162}"/>
              </a:ext>
            </a:extLst>
          </p:cNvPr>
          <p:cNvSpPr txBox="1"/>
          <p:nvPr/>
        </p:nvSpPr>
        <p:spPr>
          <a:xfrm>
            <a:off x="9731835" y="6137586"/>
            <a:ext cx="616505"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Sep</a:t>
            </a:r>
            <a:endParaRPr lang="en-US" sz="1400" b="1" dirty="0">
              <a:latin typeface="Calibri" panose="020F0502020204030204" pitchFamily="34" charset="0"/>
              <a:cs typeface="Calibri" panose="020F0502020204030204" pitchFamily="34" charset="0"/>
            </a:endParaRPr>
          </a:p>
        </p:txBody>
      </p:sp>
      <p:sp>
        <p:nvSpPr>
          <p:cNvPr id="2" name="Заголовок 1"/>
          <p:cNvSpPr>
            <a:spLocks noGrp="1"/>
          </p:cNvSpPr>
          <p:nvPr>
            <p:ph type="title"/>
          </p:nvPr>
        </p:nvSpPr>
        <p:spPr>
          <a:xfrm>
            <a:off x="845524" y="160030"/>
            <a:ext cx="10500952" cy="432048"/>
          </a:xfrm>
        </p:spPr>
        <p:txBody>
          <a:bodyPr>
            <a:noAutofit/>
          </a:bodyPr>
          <a:lstStyle/>
          <a:p>
            <a:pPr algn="ctr"/>
            <a:r>
              <a:rPr lang="en-US" sz="2800" b="1" dirty="0">
                <a:latin typeface="Calibri" panose="020F0502020204030204" pitchFamily="34" charset="0"/>
                <a:cs typeface="Calibri" panose="020F0502020204030204" pitchFamily="34" charset="0"/>
              </a:rPr>
              <a:t>MJJAS 2021 – Surface precipitation: anomalies (reanalysis)</a:t>
            </a:r>
            <a:endParaRPr lang="ru-RU" sz="2800" dirty="0"/>
          </a:p>
        </p:txBody>
      </p:sp>
    </p:spTree>
    <p:extLst>
      <p:ext uri="{BB962C8B-B14F-4D97-AF65-F5344CB8AC3E}">
        <p14:creationId xmlns:p14="http://schemas.microsoft.com/office/powerpoint/2010/main" val="4199451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AADA1A76-D0BD-48F2-93E3-CA3E325BFEBB}" type="slidenum">
              <a:rPr lang="en-CA" altLang="en-US" smtClean="0"/>
              <a:pPr>
                <a:defRPr/>
              </a:pPr>
              <a:t>13</a:t>
            </a:fld>
            <a:endParaRPr lang="en-CA" altLang="en-US"/>
          </a:p>
        </p:txBody>
      </p:sp>
      <p:sp>
        <p:nvSpPr>
          <p:cNvPr id="5" name="Прямоугольник 4"/>
          <p:cNvSpPr/>
          <p:nvPr/>
        </p:nvSpPr>
        <p:spPr>
          <a:xfrm>
            <a:off x="1981200" y="2274248"/>
            <a:ext cx="8825027" cy="1938992"/>
          </a:xfrm>
          <a:prstGeom prst="rect">
            <a:avLst/>
          </a:prstGeom>
        </p:spPr>
        <p:txBody>
          <a:bodyPr wrap="square">
            <a:spAutoFit/>
          </a:bodyPr>
          <a:lstStyle/>
          <a:p>
            <a:r>
              <a:rPr lang="en-US" sz="3600" u="sng" dirty="0">
                <a:latin typeface="Calibri" panose="020F0502020204030204" pitchFamily="34" charset="0"/>
                <a:cs typeface="Calibri" panose="020F0502020204030204" pitchFamily="34" charset="0"/>
              </a:rPr>
              <a:t>Sea ice</a:t>
            </a:r>
          </a:p>
          <a:p>
            <a:pPr marL="914400" lvl="1" indent="-457200">
              <a:buFont typeface="Wingdings" panose="05000000000000000000" pitchFamily="2" charset="2"/>
              <a:buChar char="v"/>
            </a:pPr>
            <a:r>
              <a:rPr lang="en-US" sz="2800" dirty="0">
                <a:latin typeface="Calibri" panose="020F0502020204030204" pitchFamily="34" charset="0"/>
                <a:cs typeface="Calibri" panose="020F0502020204030204" pitchFamily="34" charset="0"/>
              </a:rPr>
              <a:t>Precursors in atmosphere and polar ocean</a:t>
            </a:r>
          </a:p>
          <a:p>
            <a:pPr marL="914400" lvl="1" indent="-457200">
              <a:buFont typeface="Wingdings" panose="05000000000000000000" pitchFamily="2" charset="2"/>
              <a:buChar char="v"/>
            </a:pPr>
            <a:r>
              <a:rPr lang="en-US" sz="2800" dirty="0">
                <a:latin typeface="Calibri" panose="020F0502020204030204" pitchFamily="34" charset="0"/>
                <a:cs typeface="Calibri" panose="020F0502020204030204" pitchFamily="34" charset="0"/>
              </a:rPr>
              <a:t>Ice extent and ice conditions based on ice charting</a:t>
            </a:r>
          </a:p>
          <a:p>
            <a:pPr marL="914400" lvl="1" indent="-457200">
              <a:buFont typeface="Wingdings" panose="05000000000000000000" pitchFamily="2" charset="2"/>
              <a:buChar char="v"/>
            </a:pPr>
            <a:r>
              <a:rPr lang="en-US" sz="2800" dirty="0">
                <a:latin typeface="Calibri" panose="020F0502020204030204" pitchFamily="34" charset="0"/>
                <a:cs typeface="Calibri" panose="020F0502020204030204" pitchFamily="34" charset="0"/>
              </a:rPr>
              <a:t>Sea ice thickness and volume based on  reanalysis</a:t>
            </a:r>
          </a:p>
        </p:txBody>
      </p:sp>
    </p:spTree>
    <p:extLst>
      <p:ext uri="{BB962C8B-B14F-4D97-AF65-F5344CB8AC3E}">
        <p14:creationId xmlns:p14="http://schemas.microsoft.com/office/powerpoint/2010/main" val="415009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7BA0A06-14AC-4464-B0A9-D58BE824F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5846" y="3748071"/>
            <a:ext cx="3143256" cy="2776124"/>
          </a:xfrm>
          <a:prstGeom prst="rect">
            <a:avLst/>
          </a:prstGeom>
        </p:spPr>
      </p:pic>
      <p:pic>
        <p:nvPicPr>
          <p:cNvPr id="20" name="Picture 19">
            <a:extLst>
              <a:ext uri="{FF2B5EF4-FFF2-40B4-BE49-F238E27FC236}">
                <a16:creationId xmlns:a16="http://schemas.microsoft.com/office/drawing/2014/main" id="{06754127-1BCA-442A-B551-5EA6A1441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91" y="3721337"/>
            <a:ext cx="3143256" cy="2776124"/>
          </a:xfrm>
          <a:prstGeom prst="rect">
            <a:avLst/>
          </a:prstGeom>
        </p:spPr>
      </p:pic>
      <p:pic>
        <p:nvPicPr>
          <p:cNvPr id="6" name="Picture 5">
            <a:extLst>
              <a:ext uri="{FF2B5EF4-FFF2-40B4-BE49-F238E27FC236}">
                <a16:creationId xmlns:a16="http://schemas.microsoft.com/office/drawing/2014/main" id="{471BE3C4-E060-46F2-BF6D-69A576CF5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207" y="609952"/>
            <a:ext cx="3189841" cy="2819048"/>
          </a:xfrm>
          <a:prstGeom prst="rect">
            <a:avLst/>
          </a:prstGeom>
        </p:spPr>
      </p:pic>
      <p:sp>
        <p:nvSpPr>
          <p:cNvPr id="2" name="Заголовок 1"/>
          <p:cNvSpPr>
            <a:spLocks noGrp="1"/>
          </p:cNvSpPr>
          <p:nvPr>
            <p:ph type="title"/>
          </p:nvPr>
        </p:nvSpPr>
        <p:spPr>
          <a:xfrm>
            <a:off x="479440" y="158675"/>
            <a:ext cx="11233119" cy="432048"/>
          </a:xfrm>
        </p:spPr>
        <p:txBody>
          <a:bodyPr>
            <a:noAutofit/>
          </a:bodyPr>
          <a:lstStyle/>
          <a:p>
            <a:pPr algn="ctr"/>
            <a:r>
              <a:rPr lang="en-US" sz="2800" b="1" dirty="0">
                <a:latin typeface="+mn-lt"/>
              </a:rPr>
              <a:t>Precursors in atmosphere and polar ocean for JJAS 2021 ice conditions</a:t>
            </a:r>
            <a:endParaRPr lang="ru-RU" sz="2800" b="1" dirty="0">
              <a:latin typeface="+mn-lt"/>
            </a:endParaRPr>
          </a:p>
        </p:txBody>
      </p:sp>
      <p:sp>
        <p:nvSpPr>
          <p:cNvPr id="4" name="TextBox 3"/>
          <p:cNvSpPr txBox="1"/>
          <p:nvPr/>
        </p:nvSpPr>
        <p:spPr>
          <a:xfrm>
            <a:off x="7578815" y="1028343"/>
            <a:ext cx="4104092" cy="5078313"/>
          </a:xfrm>
          <a:prstGeom prst="rect">
            <a:avLst/>
          </a:prstGeom>
          <a:no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b="1" dirty="0">
                <a:solidFill>
                  <a:srgbClr val="0070C0"/>
                </a:solidFill>
                <a:latin typeface="Calibri" panose="020F0502020204030204" pitchFamily="34" charset="0"/>
                <a:cs typeface="Calibri" panose="020F0502020204030204" pitchFamily="34" charset="0"/>
              </a:rPr>
              <a:t>Negative</a:t>
            </a:r>
            <a:r>
              <a:rPr lang="en-US" dirty="0">
                <a:latin typeface="Calibri" panose="020F0502020204030204" pitchFamily="34" charset="0"/>
                <a:cs typeface="Calibri" panose="020F0502020204030204" pitchFamily="34" charset="0"/>
              </a:rPr>
              <a:t> ocean heat capacity (HC) anomaly (to 1993-2021 and more important - to 2020) in upper 15m  during June 2021  for the Kara, parts of Eastern Siberian and Chukchi Seas slowed ice melt in these regions</a:t>
            </a:r>
          </a:p>
          <a:p>
            <a:pPr marL="285750" indent="-285750" algn="just">
              <a:buFont typeface="Wingdings" panose="05000000000000000000" pitchFamily="2" charset="2"/>
              <a:buChar char="v"/>
            </a:pPr>
            <a:r>
              <a:rPr lang="en-US" dirty="0">
                <a:latin typeface="Calibri" panose="020F0502020204030204" pitchFamily="34" charset="0"/>
                <a:cs typeface="Calibri" panose="020F0502020204030204" pitchFamily="34" charset="0"/>
              </a:rPr>
              <a:t>Further in season, dominance of significant negative surface air temperature anomalies over parts of Canadian Arctic, Chukchi Seas as well as close to zero surface air temperature anomalies over NE Kara and E ESS Seas and the Arctic Basin preserved slow melting</a:t>
            </a:r>
          </a:p>
          <a:p>
            <a:pPr marL="285750" indent="-285750" algn="just">
              <a:buFont typeface="Wingdings" panose="05000000000000000000" pitchFamily="2" charset="2"/>
              <a:buChar char="v"/>
            </a:pPr>
            <a:r>
              <a:rPr lang="en-US" dirty="0">
                <a:latin typeface="Calibri" panose="020F0502020204030204" pitchFamily="34" charset="0"/>
                <a:cs typeface="Calibri" panose="020F0502020204030204" pitchFamily="34" charset="0"/>
              </a:rPr>
              <a:t>Resulting significant amount of residual ice in the mentioned regions by the time of September minimum is strongly opposite to 2019 and 2020. </a:t>
            </a:r>
            <a:endParaRPr lang="ru-RU" dirty="0">
              <a:latin typeface="Calibri" panose="020F0502020204030204" pitchFamily="34" charset="0"/>
              <a:cs typeface="Calibri" panose="020F0502020204030204" pitchFamily="34" charset="0"/>
            </a:endParaRPr>
          </a:p>
        </p:txBody>
      </p:sp>
      <p:sp>
        <p:nvSpPr>
          <p:cNvPr id="12" name="TextBox 11"/>
          <p:cNvSpPr txBox="1"/>
          <p:nvPr/>
        </p:nvSpPr>
        <p:spPr>
          <a:xfrm>
            <a:off x="9702801" y="6497461"/>
            <a:ext cx="2318981" cy="307777"/>
          </a:xfrm>
          <a:prstGeom prst="rect">
            <a:avLst/>
          </a:prstGeom>
          <a:solidFill>
            <a:schemeClr val="bg1"/>
          </a:solidFill>
        </p:spPr>
        <p:txBody>
          <a:bodyPr wrap="square" rtlCol="0">
            <a:spAutoFit/>
          </a:bodyPr>
          <a:lstStyle/>
          <a:p>
            <a:r>
              <a:rPr lang="en-US" sz="1400" dirty="0"/>
              <a:t>[AARI / CCCS MEMS &amp; ERA5]</a:t>
            </a:r>
            <a:endParaRPr lang="ru-RU" sz="1400" dirty="0"/>
          </a:p>
        </p:txBody>
      </p:sp>
      <p:sp>
        <p:nvSpPr>
          <p:cNvPr id="14" name="TextBox 13">
            <a:extLst>
              <a:ext uri="{FF2B5EF4-FFF2-40B4-BE49-F238E27FC236}">
                <a16:creationId xmlns:a16="http://schemas.microsoft.com/office/drawing/2014/main" id="{9A370F2C-9061-490D-9FC6-4AD71748BA31}"/>
              </a:ext>
            </a:extLst>
          </p:cNvPr>
          <p:cNvSpPr txBox="1"/>
          <p:nvPr/>
        </p:nvSpPr>
        <p:spPr>
          <a:xfrm>
            <a:off x="916562" y="6296328"/>
            <a:ext cx="6082181" cy="523220"/>
          </a:xfrm>
          <a:prstGeom prst="rect">
            <a:avLst/>
          </a:prstGeom>
          <a:solidFill>
            <a:schemeClr val="bg1"/>
          </a:solidFill>
        </p:spPr>
        <p:txBody>
          <a:bodyPr wrap="square" rtlCol="0">
            <a:spAutoFit/>
          </a:bodyPr>
          <a:lstStyle/>
          <a:p>
            <a:r>
              <a:rPr lang="en-CA" sz="1400" b="1" dirty="0">
                <a:latin typeface="Calibri" panose="020F0502020204030204" pitchFamily="34" charset="0"/>
                <a:cs typeface="Calibri" panose="020F0502020204030204" pitchFamily="34" charset="0"/>
              </a:rPr>
              <a:t>                          JJA 2021                                                                     JJA 2020 </a:t>
            </a:r>
          </a:p>
          <a:p>
            <a:pPr algn="ctr"/>
            <a:r>
              <a:rPr lang="en-CA" sz="1400" b="1" dirty="0">
                <a:latin typeface="Calibri" panose="020F0502020204030204" pitchFamily="34" charset="0"/>
                <a:cs typeface="Calibri" panose="020F0502020204030204" pitchFamily="34" charset="0"/>
              </a:rPr>
              <a:t>SAT anomaly, 2000-2019</a:t>
            </a:r>
            <a:endParaRPr lang="en-US" sz="14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860077" y="3224851"/>
            <a:ext cx="2843808" cy="523220"/>
          </a:xfrm>
          <a:prstGeom prst="rect">
            <a:avLst/>
          </a:prstGeom>
          <a:solidFill>
            <a:schemeClr val="bg1"/>
          </a:solidFill>
        </p:spPr>
        <p:txBody>
          <a:bodyPr wrap="square" rtlCol="0">
            <a:spAutoFit/>
          </a:bodyPr>
          <a:lstStyle/>
          <a:p>
            <a:pPr algn="ctr"/>
            <a:r>
              <a:rPr lang="en-CA" sz="1400" b="1" dirty="0">
                <a:latin typeface="Calibri" panose="020F0502020204030204" pitchFamily="34" charset="0"/>
                <a:cs typeface="Calibri" panose="020F0502020204030204" pitchFamily="34" charset="0"/>
              </a:rPr>
              <a:t>Jun 2021 Heat Capacity 15m </a:t>
            </a:r>
          </a:p>
          <a:p>
            <a:pPr algn="ctr"/>
            <a:r>
              <a:rPr lang="en-CA" sz="1400" b="1" dirty="0">
                <a:latin typeface="Calibri" panose="020F0502020204030204" pitchFamily="34" charset="0"/>
                <a:cs typeface="Calibri" panose="020F0502020204030204" pitchFamily="34" charset="0"/>
              </a:rPr>
              <a:t>anomaly, 1993-2021</a:t>
            </a:r>
            <a:endParaRPr lang="en-US" sz="1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92B85C8-D3F6-4CE6-8AF0-EF479E4F6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7653" y="609952"/>
            <a:ext cx="3189841" cy="2819048"/>
          </a:xfrm>
          <a:prstGeom prst="rect">
            <a:avLst/>
          </a:prstGeom>
        </p:spPr>
      </p:pic>
      <p:sp>
        <p:nvSpPr>
          <p:cNvPr id="10" name="TextBox 9">
            <a:extLst>
              <a:ext uri="{FF2B5EF4-FFF2-40B4-BE49-F238E27FC236}">
                <a16:creationId xmlns:a16="http://schemas.microsoft.com/office/drawing/2014/main" id="{40F7DC4C-5159-4256-ADE4-156BCC4B48EC}"/>
              </a:ext>
            </a:extLst>
          </p:cNvPr>
          <p:cNvSpPr txBox="1"/>
          <p:nvPr/>
        </p:nvSpPr>
        <p:spPr>
          <a:xfrm>
            <a:off x="4219446" y="3213282"/>
            <a:ext cx="2843808" cy="523220"/>
          </a:xfrm>
          <a:prstGeom prst="rect">
            <a:avLst/>
          </a:prstGeom>
          <a:solidFill>
            <a:schemeClr val="bg1"/>
          </a:solidFill>
        </p:spPr>
        <p:txBody>
          <a:bodyPr wrap="square" rtlCol="0">
            <a:spAutoFit/>
          </a:bodyPr>
          <a:lstStyle/>
          <a:p>
            <a:pPr algn="ctr"/>
            <a:r>
              <a:rPr lang="en-CA" sz="1400" b="1" dirty="0">
                <a:latin typeface="Calibri" panose="020F0502020204030204" pitchFamily="34" charset="0"/>
                <a:cs typeface="Calibri" panose="020F0502020204030204" pitchFamily="34" charset="0"/>
              </a:rPr>
              <a:t>Jun 2021 Heat Capacity 15m </a:t>
            </a:r>
          </a:p>
          <a:p>
            <a:pPr algn="ctr"/>
            <a:r>
              <a:rPr lang="en-CA" sz="1400" b="1" dirty="0">
                <a:latin typeface="Calibri" panose="020F0502020204030204" pitchFamily="34" charset="0"/>
                <a:cs typeface="Calibri" panose="020F0502020204030204" pitchFamily="34" charset="0"/>
              </a:rPr>
              <a:t>Anomaly, 2020</a:t>
            </a:r>
            <a:endParaRPr lang="en-U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9635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E28746-2487-4C3C-AC65-B44F04E92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874" y="2972592"/>
            <a:ext cx="3522459" cy="2465410"/>
          </a:xfrm>
          <a:prstGeom prst="rect">
            <a:avLst/>
          </a:prstGeom>
        </p:spPr>
      </p:pic>
      <p:pic>
        <p:nvPicPr>
          <p:cNvPr id="14" name="Picture 13">
            <a:extLst>
              <a:ext uri="{FF2B5EF4-FFF2-40B4-BE49-F238E27FC236}">
                <a16:creationId xmlns:a16="http://schemas.microsoft.com/office/drawing/2014/main" id="{8A7B4766-9F5E-4754-821E-62414300E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207" y="2957823"/>
            <a:ext cx="3522459" cy="2465410"/>
          </a:xfrm>
          <a:prstGeom prst="rect">
            <a:avLst/>
          </a:prstGeom>
        </p:spPr>
      </p:pic>
      <p:pic>
        <p:nvPicPr>
          <p:cNvPr id="12" name="Picture 11">
            <a:extLst>
              <a:ext uri="{FF2B5EF4-FFF2-40B4-BE49-F238E27FC236}">
                <a16:creationId xmlns:a16="http://schemas.microsoft.com/office/drawing/2014/main" id="{F8C0D2A4-D2CA-4787-A573-009E2434E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390" y="553957"/>
            <a:ext cx="3522459" cy="2465410"/>
          </a:xfrm>
          <a:prstGeom prst="rect">
            <a:avLst/>
          </a:prstGeom>
        </p:spPr>
      </p:pic>
      <p:pic>
        <p:nvPicPr>
          <p:cNvPr id="7" name="Picture 6">
            <a:extLst>
              <a:ext uri="{FF2B5EF4-FFF2-40B4-BE49-F238E27FC236}">
                <a16:creationId xmlns:a16="http://schemas.microsoft.com/office/drawing/2014/main" id="{B4DABCA0-5E7D-4484-8648-7B3FF4F55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000" y="549388"/>
            <a:ext cx="3522459" cy="2465410"/>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22" y="2305755"/>
            <a:ext cx="2051396" cy="205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74825" y="44625"/>
            <a:ext cx="8713788" cy="431775"/>
          </a:xfrm>
        </p:spPr>
        <p:txBody>
          <a:bodyPr anchor="t">
            <a:noAutofit/>
          </a:bodyPr>
          <a:lstStyle/>
          <a:p>
            <a:pPr algn="ctr"/>
            <a:r>
              <a:rPr lang="en-US" sz="2800" b="1" dirty="0">
                <a:latin typeface="+mn-lt"/>
                <a:cs typeface="Arial" panose="020B0604020202020204" pitchFamily="34" charset="0"/>
              </a:rPr>
              <a:t>Arctic (NH) seasonal ice extent 1978…. 2021</a:t>
            </a:r>
          </a:p>
        </p:txBody>
      </p:sp>
      <p:sp>
        <p:nvSpPr>
          <p:cNvPr id="10" name="Прямоугольник 9"/>
          <p:cNvSpPr/>
          <p:nvPr/>
        </p:nvSpPr>
        <p:spPr>
          <a:xfrm>
            <a:off x="278715" y="5531110"/>
            <a:ext cx="11726277" cy="1323439"/>
          </a:xfrm>
          <a:prstGeom prst="rect">
            <a:avLst/>
          </a:prstGeom>
          <a:solidFill>
            <a:schemeClr val="bg1"/>
          </a:solidFill>
          <a:ln w="25400">
            <a:solidFill>
              <a:schemeClr val="tx1"/>
            </a:solidFill>
          </a:ln>
        </p:spPr>
        <p:txBody>
          <a:bodyPr wrap="square">
            <a:spAutoFit/>
          </a:bodyPr>
          <a:lstStyle/>
          <a:p>
            <a:pPr marL="285750" indent="-285750">
              <a:buSzPct val="121000"/>
              <a:buFont typeface="Wingdings" panose="05000000000000000000" pitchFamily="2" charset="2"/>
              <a:buChar char="v"/>
            </a:pPr>
            <a:r>
              <a:rPr lang="en-US" sz="1600" dirty="0">
                <a:latin typeface="Calibri" panose="020F0502020204030204" pitchFamily="34" charset="0"/>
                <a:cs typeface="Calibri" panose="020F0502020204030204" pitchFamily="34" charset="0"/>
              </a:rPr>
              <a:t>Minimum summer ice extent,  12</a:t>
            </a:r>
            <a:r>
              <a:rPr lang="en-US" sz="1600" baseline="30000" dirty="0">
                <a:latin typeface="Calibri" panose="020F0502020204030204" pitchFamily="34" charset="0"/>
                <a:cs typeface="Calibri" panose="020F0502020204030204" pitchFamily="34" charset="0"/>
              </a:rPr>
              <a:t>th </a:t>
            </a:r>
            <a:r>
              <a:rPr lang="en-US" sz="1600" dirty="0">
                <a:latin typeface="Calibri" panose="020F0502020204030204" pitchFamily="34" charset="0"/>
                <a:cs typeface="Calibri" panose="020F0502020204030204" pitchFamily="34" charset="0"/>
              </a:rPr>
              <a:t>in row, ~4.8 </a:t>
            </a:r>
            <a:r>
              <a:rPr lang="en-US" sz="1600" dirty="0" err="1">
                <a:latin typeface="Calibri" panose="020F0502020204030204" pitchFamily="34" charset="0"/>
                <a:cs typeface="Calibri" panose="020F0502020204030204" pitchFamily="34" charset="0"/>
              </a:rPr>
              <a:t>mln</a:t>
            </a:r>
            <a:r>
              <a:rPr lang="en-US" sz="1600" dirty="0">
                <a:latin typeface="Calibri" panose="020F0502020204030204" pitchFamily="34" charset="0"/>
                <a:cs typeface="Calibri" panose="020F0502020204030204" pitchFamily="34" charset="0"/>
              </a:rPr>
              <a:t> km</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,reached 12 Sep 2021 is  by 0.9 </a:t>
            </a:r>
            <a:r>
              <a:rPr lang="en-US" sz="1600" dirty="0" err="1">
                <a:latin typeface="Calibri" panose="020F0502020204030204" pitchFamily="34" charset="0"/>
                <a:cs typeface="Calibri" panose="020F0502020204030204" pitchFamily="34" charset="0"/>
              </a:rPr>
              <a:t>mln</a:t>
            </a:r>
            <a:r>
              <a:rPr lang="en-US" sz="1600" dirty="0">
                <a:latin typeface="Calibri" panose="020F0502020204030204" pitchFamily="34" charset="0"/>
                <a:cs typeface="Calibri" panose="020F0502020204030204" pitchFamily="34" charset="0"/>
              </a:rPr>
              <a:t> km</a:t>
            </a:r>
            <a:r>
              <a:rPr lang="en-US" sz="1600" baseline="30000" dirty="0">
                <a:latin typeface="Calibri" panose="020F0502020204030204" pitchFamily="34" charset="0"/>
                <a:cs typeface="Calibri" panose="020F0502020204030204" pitchFamily="34" charset="0"/>
              </a:rPr>
              <a:t>2 </a:t>
            </a:r>
            <a:r>
              <a:rPr lang="en-US" sz="1600" dirty="0">
                <a:latin typeface="Calibri" panose="020F0502020204030204" pitchFamily="34" charset="0"/>
                <a:cs typeface="Calibri" panose="020F0502020204030204" pitchFamily="34" charset="0"/>
              </a:rPr>
              <a:t>greater than the previous  year summer minimum (~3,9 in 2020,  2</a:t>
            </a:r>
            <a:r>
              <a:rPr lang="en-US" sz="1600" baseline="30000" dirty="0">
                <a:latin typeface="Calibri" panose="020F0502020204030204" pitchFamily="34" charset="0"/>
                <a:cs typeface="Calibri" panose="020F0502020204030204" pitchFamily="34" charset="0"/>
              </a:rPr>
              <a:t>nd</a:t>
            </a:r>
            <a:r>
              <a:rPr lang="en-US" sz="1600" dirty="0">
                <a:latin typeface="Calibri" panose="020F0502020204030204" pitchFamily="34" charset="0"/>
                <a:cs typeface="Calibri" panose="020F0502020204030204" pitchFamily="34" charset="0"/>
              </a:rPr>
              <a:t>  in row, reached  12 Sep  2020).  This summer 12</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minimum </a:t>
            </a:r>
            <a:r>
              <a:rPr lang="en-US" sz="1600" dirty="0" err="1">
                <a:latin typeface="Calibri" panose="020F0502020204030204" pitchFamily="34" charset="0"/>
                <a:cs typeface="Calibri" panose="020F0502020204030204" pitchFamily="34" charset="0"/>
              </a:rPr>
              <a:t>occured</a:t>
            </a:r>
            <a:r>
              <a:rPr lang="en-US" sz="1600" dirty="0">
                <a:latin typeface="Calibri" panose="020F0502020204030204" pitchFamily="34" charset="0"/>
                <a:cs typeface="Calibri" panose="020F0502020204030204" pitchFamily="34" charset="0"/>
              </a:rPr>
              <a:t> after similar winter 10</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maximum which is opposite to 2020. </a:t>
            </a:r>
          </a:p>
          <a:p>
            <a:pPr marL="285750" indent="-285750">
              <a:buSzPct val="121000"/>
              <a:buFont typeface="Wingdings" panose="05000000000000000000" pitchFamily="2" charset="2"/>
              <a:buChar char="v"/>
            </a:pPr>
            <a:r>
              <a:rPr lang="en-US" sz="1600" dirty="0">
                <a:latin typeface="Calibri" panose="020F0502020204030204" pitchFamily="34" charset="0"/>
                <a:cs typeface="Calibri" panose="020F0502020204030204" pitchFamily="34" charset="0"/>
              </a:rPr>
              <a:t>During melting period  some Arctic Seas (Barents, Laptev) had the ice extent close to zero again, however,  in  a number of places  (Kara, </a:t>
            </a:r>
            <a:r>
              <a:rPr lang="en-US" sz="1600" dirty="0" err="1">
                <a:latin typeface="Calibri" panose="020F0502020204030204" pitchFamily="34" charset="0"/>
                <a:cs typeface="Calibri" panose="020F0502020204030204" pitchFamily="34" charset="0"/>
              </a:rPr>
              <a:t>ESS,Chukchi</a:t>
            </a:r>
            <a:r>
              <a:rPr lang="en-US" sz="1600" dirty="0">
                <a:latin typeface="Calibri" panose="020F0502020204030204" pitchFamily="34" charset="0"/>
                <a:cs typeface="Calibri" panose="020F0502020204030204" pitchFamily="34" charset="0"/>
              </a:rPr>
              <a:t>) ice cover was preserved or  even (Canadian Arctic) approached the  40 years median. </a:t>
            </a:r>
            <a:endParaRPr lang="ru-RU" sz="1600" dirty="0">
              <a:latin typeface="Calibri" panose="020F0502020204030204" pitchFamily="34" charset="0"/>
              <a:cs typeface="Calibri" panose="020F0502020204030204" pitchFamily="34" charset="0"/>
            </a:endParaRPr>
          </a:p>
        </p:txBody>
      </p:sp>
      <p:sp>
        <p:nvSpPr>
          <p:cNvPr id="18" name="TextBox 17"/>
          <p:cNvSpPr txBox="1"/>
          <p:nvPr/>
        </p:nvSpPr>
        <p:spPr>
          <a:xfrm>
            <a:off x="6697002" y="573347"/>
            <a:ext cx="2016224"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Western Arctic (WA)</a:t>
            </a:r>
            <a:endParaRPr lang="en-US" sz="1500" dirty="0">
              <a:cs typeface="Arial" panose="020B0604020202020204" pitchFamily="34" charset="0"/>
            </a:endParaRPr>
          </a:p>
        </p:txBody>
      </p:sp>
      <p:sp>
        <p:nvSpPr>
          <p:cNvPr id="19" name="TextBox 18"/>
          <p:cNvSpPr txBox="1"/>
          <p:nvPr/>
        </p:nvSpPr>
        <p:spPr>
          <a:xfrm>
            <a:off x="3367832" y="3356337"/>
            <a:ext cx="2088232"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Eastern Arctic (EA)</a:t>
            </a:r>
            <a:endParaRPr lang="en-US" sz="1500" dirty="0">
              <a:cs typeface="Arial" panose="020B0604020202020204" pitchFamily="34" charset="0"/>
            </a:endParaRPr>
          </a:p>
        </p:txBody>
      </p:sp>
      <p:sp>
        <p:nvSpPr>
          <p:cNvPr id="20" name="TextBox 19"/>
          <p:cNvSpPr txBox="1"/>
          <p:nvPr/>
        </p:nvSpPr>
        <p:spPr>
          <a:xfrm>
            <a:off x="6787288" y="3355324"/>
            <a:ext cx="2087631"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Canadian Arctic (CA)</a:t>
            </a:r>
            <a:endParaRPr lang="en-US" sz="1500" dirty="0">
              <a:cs typeface="Arial" panose="020B0604020202020204" pitchFamily="34" charset="0"/>
            </a:endParaRPr>
          </a:p>
        </p:txBody>
      </p:sp>
      <p:sp>
        <p:nvSpPr>
          <p:cNvPr id="25" name="Прямоугольник 24"/>
          <p:cNvSpPr/>
          <p:nvPr/>
        </p:nvSpPr>
        <p:spPr>
          <a:xfrm>
            <a:off x="5673502" y="3077317"/>
            <a:ext cx="936705" cy="169277"/>
          </a:xfrm>
          <a:prstGeom prst="rect">
            <a:avLst/>
          </a:prstGeom>
          <a:solidFill>
            <a:schemeClr val="bg1"/>
          </a:solidFill>
        </p:spPr>
        <p:txBody>
          <a:bodyPr wrap="square" lIns="0" tIns="0" rIns="0" bIns="0">
            <a:spAutoFit/>
          </a:bodyPr>
          <a:lstStyle/>
          <a:p>
            <a:r>
              <a:rPr lang="en-US" sz="1100" dirty="0">
                <a:cs typeface="Arial" panose="020B0604020202020204" pitchFamily="34" charset="0"/>
              </a:rPr>
              <a:t>S, 1000 km</a:t>
            </a:r>
            <a:r>
              <a:rPr lang="en-US" sz="1100" baseline="30000" dirty="0">
                <a:cs typeface="Arial" panose="020B0604020202020204" pitchFamily="34" charset="0"/>
              </a:rPr>
              <a:t>2</a:t>
            </a:r>
            <a:endParaRPr lang="ru-RU" sz="1100" baseline="30000" dirty="0">
              <a:cs typeface="Arial" panose="020B0604020202020204" pitchFamily="34" charset="0"/>
            </a:endParaRPr>
          </a:p>
        </p:txBody>
      </p:sp>
      <p:sp>
        <p:nvSpPr>
          <p:cNvPr id="4" name="Прямоугольник 3"/>
          <p:cNvSpPr/>
          <p:nvPr/>
        </p:nvSpPr>
        <p:spPr>
          <a:xfrm>
            <a:off x="486706" y="3065410"/>
            <a:ext cx="200376" cy="215444"/>
          </a:xfrm>
          <a:prstGeom prst="rect">
            <a:avLst/>
          </a:prstGeom>
        </p:spPr>
        <p:txBody>
          <a:bodyPr wrap="none" lIns="0" tIns="0" rIns="0" bIns="0">
            <a:spAutoFit/>
          </a:bodyPr>
          <a:lstStyle/>
          <a:p>
            <a:r>
              <a:rPr lang="en-CA" sz="1400" dirty="0">
                <a:cs typeface="Arial" panose="020B0604020202020204" pitchFamily="34" charset="0"/>
              </a:rPr>
              <a:t>CA</a:t>
            </a:r>
            <a:endParaRPr lang="ru-RU" dirty="0">
              <a:cs typeface="Arial" panose="020B0604020202020204" pitchFamily="34" charset="0"/>
            </a:endParaRPr>
          </a:p>
        </p:txBody>
      </p:sp>
      <p:sp>
        <p:nvSpPr>
          <p:cNvPr id="28" name="Прямоугольник 27"/>
          <p:cNvSpPr/>
          <p:nvPr/>
        </p:nvSpPr>
        <p:spPr>
          <a:xfrm>
            <a:off x="651213" y="4008191"/>
            <a:ext cx="256352" cy="215444"/>
          </a:xfrm>
          <a:prstGeom prst="rect">
            <a:avLst/>
          </a:prstGeom>
        </p:spPr>
        <p:txBody>
          <a:bodyPr wrap="none" lIns="0" tIns="0" rIns="0" bIns="0">
            <a:spAutoFit/>
          </a:bodyPr>
          <a:lstStyle/>
          <a:p>
            <a:r>
              <a:rPr lang="en-CA" sz="1400" dirty="0">
                <a:cs typeface="Arial" panose="020B0604020202020204" pitchFamily="34" charset="0"/>
              </a:rPr>
              <a:t>WA</a:t>
            </a:r>
            <a:endParaRPr lang="ru-RU" dirty="0">
              <a:cs typeface="Arial" panose="020B0604020202020204" pitchFamily="34" charset="0"/>
            </a:endParaRPr>
          </a:p>
        </p:txBody>
      </p:sp>
      <p:sp>
        <p:nvSpPr>
          <p:cNvPr id="29" name="Прямоугольник 28"/>
          <p:cNvSpPr/>
          <p:nvPr/>
        </p:nvSpPr>
        <p:spPr>
          <a:xfrm>
            <a:off x="1123398" y="3075802"/>
            <a:ext cx="758964" cy="215444"/>
          </a:xfrm>
          <a:prstGeom prst="rect">
            <a:avLst/>
          </a:prstGeom>
        </p:spPr>
        <p:txBody>
          <a:bodyPr wrap="square" lIns="0" tIns="0" rIns="0" bIns="0">
            <a:spAutoFit/>
          </a:bodyPr>
          <a:lstStyle/>
          <a:p>
            <a:r>
              <a:rPr lang="en-CA" sz="1400" dirty="0">
                <a:cs typeface="Arial" panose="020B0604020202020204" pitchFamily="34" charset="0"/>
              </a:rPr>
              <a:t>EA</a:t>
            </a:r>
            <a:endParaRPr lang="ru-RU" dirty="0">
              <a:cs typeface="Arial" panose="020B0604020202020204" pitchFamily="34" charset="0"/>
            </a:endParaRPr>
          </a:p>
        </p:txBody>
      </p:sp>
      <p:sp>
        <p:nvSpPr>
          <p:cNvPr id="30" name="Прямоугольник 29"/>
          <p:cNvSpPr/>
          <p:nvPr/>
        </p:nvSpPr>
        <p:spPr>
          <a:xfrm>
            <a:off x="9817981" y="476400"/>
            <a:ext cx="1189361" cy="215444"/>
          </a:xfrm>
          <a:prstGeom prst="rect">
            <a:avLst/>
          </a:prstGeom>
          <a:solidFill>
            <a:schemeClr val="bg1"/>
          </a:solidFill>
        </p:spPr>
        <p:txBody>
          <a:bodyPr wrap="square" lIns="0" tIns="0" rIns="0" bIns="0">
            <a:spAutoFit/>
          </a:bodyPr>
          <a:lstStyle/>
          <a:p>
            <a:r>
              <a:rPr lang="en-US" sz="1400" u="sng" dirty="0">
                <a:latin typeface="Calibri" panose="020F0502020204030204" pitchFamily="34" charset="0"/>
                <a:cs typeface="Calibri" panose="020F0502020204030204" pitchFamily="34" charset="0"/>
              </a:rPr>
              <a:t>S, 1000 km</a:t>
            </a:r>
            <a:r>
              <a:rPr lang="en-US" sz="1400" u="sng" baseline="30000" dirty="0">
                <a:latin typeface="Calibri" panose="020F0502020204030204" pitchFamily="34" charset="0"/>
                <a:cs typeface="Calibri" panose="020F0502020204030204" pitchFamily="34" charset="0"/>
              </a:rPr>
              <a:t>2</a:t>
            </a:r>
            <a:endParaRPr lang="ru-RU" sz="1400" u="sng" baseline="30000" dirty="0">
              <a:latin typeface="Calibri" panose="020F0502020204030204" pitchFamily="34" charset="0"/>
              <a:cs typeface="Calibri" panose="020F0502020204030204" pitchFamily="34" charset="0"/>
            </a:endParaRPr>
          </a:p>
        </p:txBody>
      </p:sp>
      <p:sp>
        <p:nvSpPr>
          <p:cNvPr id="35" name="Прямоугольник 34"/>
          <p:cNvSpPr/>
          <p:nvPr/>
        </p:nvSpPr>
        <p:spPr>
          <a:xfrm>
            <a:off x="486706" y="4815771"/>
            <a:ext cx="124264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 / NSIDC]</a:t>
            </a:r>
            <a:endParaRPr lang="ru-RU" sz="14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0D8039E-04F6-4F79-9F3B-5E0433555154}"/>
              </a:ext>
            </a:extLst>
          </p:cNvPr>
          <p:cNvSpPr/>
          <p:nvPr/>
        </p:nvSpPr>
        <p:spPr>
          <a:xfrm>
            <a:off x="10354897" y="1022166"/>
            <a:ext cx="1270462" cy="4031873"/>
          </a:xfrm>
          <a:prstGeom prst="rect">
            <a:avLst/>
          </a:prstGeom>
        </p:spPr>
        <p:txBody>
          <a:bodyPr wrap="square">
            <a:spAutoFit/>
          </a:bodyPr>
          <a:lstStyle/>
          <a:p>
            <a:r>
              <a:rPr lang="ru-RU" sz="1600" dirty="0">
                <a:solidFill>
                  <a:srgbClr val="0066FF"/>
                </a:solidFill>
                <a:latin typeface="Calibri" panose="020F0502020204030204" pitchFamily="34" charset="0"/>
                <a:cs typeface="Calibri" panose="020F0502020204030204" pitchFamily="34" charset="0"/>
              </a:rPr>
              <a:t>2017 14467</a:t>
            </a:r>
          </a:p>
          <a:p>
            <a:r>
              <a:rPr lang="ru-RU" sz="1600" dirty="0">
                <a:solidFill>
                  <a:srgbClr val="0066FF"/>
                </a:solidFill>
                <a:latin typeface="Calibri" panose="020F0502020204030204" pitchFamily="34" charset="0"/>
                <a:cs typeface="Calibri" panose="020F0502020204030204" pitchFamily="34" charset="0"/>
              </a:rPr>
              <a:t>2018 14516</a:t>
            </a:r>
          </a:p>
          <a:p>
            <a:r>
              <a:rPr lang="ru-RU" sz="1600" dirty="0">
                <a:solidFill>
                  <a:srgbClr val="0066FF"/>
                </a:solidFill>
                <a:latin typeface="Calibri" panose="020F0502020204030204" pitchFamily="34" charset="0"/>
                <a:cs typeface="Calibri" panose="020F0502020204030204" pitchFamily="34" charset="0"/>
              </a:rPr>
              <a:t>2015 14526</a:t>
            </a:r>
          </a:p>
          <a:p>
            <a:r>
              <a:rPr lang="ru-RU" sz="1600" dirty="0">
                <a:solidFill>
                  <a:srgbClr val="0066FF"/>
                </a:solidFill>
                <a:latin typeface="Calibri" panose="020F0502020204030204" pitchFamily="34" charset="0"/>
                <a:cs typeface="Calibri" panose="020F0502020204030204" pitchFamily="34" charset="0"/>
              </a:rPr>
              <a:t>2016 14580</a:t>
            </a:r>
          </a:p>
          <a:p>
            <a:r>
              <a:rPr lang="ru-RU" sz="1600" dirty="0">
                <a:solidFill>
                  <a:srgbClr val="0066FF"/>
                </a:solidFill>
                <a:latin typeface="Calibri" panose="020F0502020204030204" pitchFamily="34" charset="0"/>
                <a:cs typeface="Calibri" panose="020F0502020204030204" pitchFamily="34" charset="0"/>
              </a:rPr>
              <a:t>2011 14701</a:t>
            </a:r>
          </a:p>
          <a:p>
            <a:r>
              <a:rPr lang="ru-RU" sz="1600" dirty="0">
                <a:solidFill>
                  <a:srgbClr val="0066FF"/>
                </a:solidFill>
                <a:latin typeface="Calibri" panose="020F0502020204030204" pitchFamily="34" charset="0"/>
                <a:cs typeface="Calibri" panose="020F0502020204030204" pitchFamily="34" charset="0"/>
              </a:rPr>
              <a:t>2006 14867</a:t>
            </a:r>
          </a:p>
          <a:p>
            <a:r>
              <a:rPr lang="ru-RU" sz="1600" dirty="0">
                <a:solidFill>
                  <a:srgbClr val="0066FF"/>
                </a:solidFill>
                <a:latin typeface="Calibri" panose="020F0502020204030204" pitchFamily="34" charset="0"/>
                <a:cs typeface="Calibri" panose="020F0502020204030204" pitchFamily="34" charset="0"/>
              </a:rPr>
              <a:t>2019 14891</a:t>
            </a:r>
          </a:p>
          <a:p>
            <a:r>
              <a:rPr lang="ru-RU" sz="1600" dirty="0">
                <a:solidFill>
                  <a:srgbClr val="0066FF"/>
                </a:solidFill>
                <a:latin typeface="Calibri" panose="020F0502020204030204" pitchFamily="34" charset="0"/>
                <a:cs typeface="Calibri" panose="020F0502020204030204" pitchFamily="34" charset="0"/>
              </a:rPr>
              <a:t>2007 14931</a:t>
            </a:r>
          </a:p>
          <a:p>
            <a:r>
              <a:rPr lang="ru-RU" sz="1600" dirty="0">
                <a:solidFill>
                  <a:srgbClr val="0066FF"/>
                </a:solidFill>
                <a:latin typeface="Calibri" panose="020F0502020204030204" pitchFamily="34" charset="0"/>
                <a:cs typeface="Calibri" panose="020F0502020204030204" pitchFamily="34" charset="0"/>
              </a:rPr>
              <a:t>2014 14972</a:t>
            </a:r>
            <a:endParaRPr lang="en-US" sz="1600" dirty="0">
              <a:solidFill>
                <a:srgbClr val="0066FF"/>
              </a:solidFill>
              <a:latin typeface="Calibri" panose="020F0502020204030204" pitchFamily="34" charset="0"/>
              <a:cs typeface="Calibri" panose="020F0502020204030204" pitchFamily="34" charset="0"/>
            </a:endParaRPr>
          </a:p>
          <a:p>
            <a:r>
              <a:rPr lang="en-US" sz="1600" dirty="0">
                <a:solidFill>
                  <a:srgbClr val="0066FF"/>
                </a:solidFill>
                <a:highlight>
                  <a:srgbClr val="FFFF00"/>
                </a:highlight>
                <a:latin typeface="Calibri" panose="020F0502020204030204" pitchFamily="34" charset="0"/>
                <a:cs typeface="Calibri" panose="020F0502020204030204" pitchFamily="34" charset="0"/>
              </a:rPr>
              <a:t>2021 15100</a:t>
            </a:r>
            <a:endParaRPr lang="ru-RU" sz="1600" dirty="0">
              <a:solidFill>
                <a:srgbClr val="0066FF"/>
              </a:solidFill>
              <a:highlight>
                <a:srgbClr val="FFFF00"/>
              </a:highlight>
              <a:latin typeface="Calibri" panose="020F0502020204030204" pitchFamily="34" charset="0"/>
              <a:cs typeface="Calibri" panose="020F0502020204030204" pitchFamily="34" charset="0"/>
            </a:endParaRPr>
          </a:p>
          <a:p>
            <a:r>
              <a:rPr lang="en-US" sz="1600" dirty="0">
                <a:solidFill>
                  <a:srgbClr val="0066FF"/>
                </a:solidFill>
                <a:latin typeface="Calibri" panose="020F0502020204030204" pitchFamily="34" charset="0"/>
                <a:cs typeface="Calibri" panose="020F0502020204030204" pitchFamily="34" charset="0"/>
              </a:rPr>
              <a:t>…        …</a:t>
            </a:r>
            <a:endParaRPr lang="ru-RU" sz="1600" dirty="0">
              <a:solidFill>
                <a:srgbClr val="0066FF"/>
              </a:solidFill>
              <a:latin typeface="Calibri" panose="020F0502020204030204" pitchFamily="34" charset="0"/>
              <a:cs typeface="Calibri" panose="020F0502020204030204" pitchFamily="34" charset="0"/>
            </a:endParaRPr>
          </a:p>
          <a:p>
            <a:r>
              <a:rPr lang="ru-RU" sz="1600" dirty="0">
                <a:solidFill>
                  <a:srgbClr val="0066FF"/>
                </a:solidFill>
                <a:highlight>
                  <a:srgbClr val="FFFF00"/>
                </a:highlight>
                <a:latin typeface="Calibri" panose="020F0502020204030204" pitchFamily="34" charset="0"/>
                <a:cs typeface="Calibri" panose="020F0502020204030204" pitchFamily="34" charset="0"/>
              </a:rPr>
              <a:t>2020 15</a:t>
            </a:r>
            <a:r>
              <a:rPr lang="en-US" sz="1600" dirty="0">
                <a:solidFill>
                  <a:srgbClr val="0066FF"/>
                </a:solidFill>
                <a:highlight>
                  <a:srgbClr val="FFFF00"/>
                </a:highlight>
                <a:latin typeface="Calibri" panose="020F0502020204030204" pitchFamily="34" charset="0"/>
                <a:cs typeface="Calibri" panose="020F0502020204030204" pitchFamily="34" charset="0"/>
              </a:rPr>
              <a:t>390</a:t>
            </a:r>
            <a:endParaRPr lang="ru-RU" sz="1600" dirty="0">
              <a:solidFill>
                <a:srgbClr val="0066FF"/>
              </a:solidFill>
              <a:highlight>
                <a:srgbClr val="FFFF00"/>
              </a:highlight>
              <a:latin typeface="Calibri" panose="020F0502020204030204" pitchFamily="34" charset="0"/>
              <a:cs typeface="Calibri" panose="020F0502020204030204" pitchFamily="34" charset="0"/>
            </a:endParaRPr>
          </a:p>
          <a:p>
            <a:r>
              <a:rPr lang="ru-RU" sz="1600" dirty="0">
                <a:solidFill>
                  <a:srgbClr val="0066FF"/>
                </a:solidFill>
                <a:latin typeface="Calibri" panose="020F0502020204030204" pitchFamily="34" charset="0"/>
                <a:cs typeface="Calibri" panose="020F0502020204030204" pitchFamily="34" charset="0"/>
              </a:rPr>
              <a:t>...  ...  </a:t>
            </a:r>
          </a:p>
          <a:p>
            <a:r>
              <a:rPr lang="ru-RU" sz="1600" dirty="0">
                <a:solidFill>
                  <a:srgbClr val="0066FF"/>
                </a:solidFill>
                <a:latin typeface="Calibri" panose="020F0502020204030204" pitchFamily="34" charset="0"/>
                <a:cs typeface="Calibri" panose="020F0502020204030204" pitchFamily="34" charset="0"/>
              </a:rPr>
              <a:t>1988 16461</a:t>
            </a:r>
          </a:p>
          <a:p>
            <a:r>
              <a:rPr lang="ru-RU" sz="1600" dirty="0">
                <a:solidFill>
                  <a:srgbClr val="0066FF"/>
                </a:solidFill>
                <a:latin typeface="Calibri" panose="020F0502020204030204" pitchFamily="34" charset="0"/>
                <a:cs typeface="Calibri" panose="020F0502020204030204" pitchFamily="34" charset="0"/>
              </a:rPr>
              <a:t>1983 16547</a:t>
            </a:r>
          </a:p>
          <a:p>
            <a:r>
              <a:rPr lang="ru-RU" sz="1600" dirty="0">
                <a:solidFill>
                  <a:srgbClr val="0066FF"/>
                </a:solidFill>
                <a:latin typeface="Calibri" panose="020F0502020204030204" pitchFamily="34" charset="0"/>
                <a:cs typeface="Calibri" panose="020F0502020204030204" pitchFamily="34" charset="0"/>
              </a:rPr>
              <a:t>1979 16769</a:t>
            </a:r>
            <a:endParaRPr lang="ru-RU" sz="2000" dirty="0">
              <a:solidFill>
                <a:srgbClr val="0066FF"/>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0C6EF885-3F80-444A-8688-22B720526BE9}"/>
              </a:ext>
            </a:extLst>
          </p:cNvPr>
          <p:cNvSpPr/>
          <p:nvPr/>
        </p:nvSpPr>
        <p:spPr>
          <a:xfrm>
            <a:off x="9095306" y="1016816"/>
            <a:ext cx="1759095" cy="4031873"/>
          </a:xfrm>
          <a:prstGeom prst="rect">
            <a:avLst/>
          </a:prstGeom>
        </p:spPr>
        <p:txBody>
          <a:bodyPr wrap="square">
            <a:spAutoFit/>
          </a:bodyPr>
          <a:lstStyle/>
          <a:p>
            <a:r>
              <a:rPr lang="ru-RU" sz="1600" dirty="0">
                <a:solidFill>
                  <a:srgbClr val="FF0000"/>
                </a:solidFill>
                <a:latin typeface="Calibri" panose="020F0502020204030204" pitchFamily="34" charset="0"/>
                <a:cs typeface="Calibri" panose="020F0502020204030204" pitchFamily="34" charset="0"/>
              </a:rPr>
              <a:t>2012  3346</a:t>
            </a:r>
          </a:p>
          <a:p>
            <a:r>
              <a:rPr lang="ru-RU" sz="1600" dirty="0">
                <a:solidFill>
                  <a:srgbClr val="FF0000"/>
                </a:solidFill>
                <a:highlight>
                  <a:srgbClr val="FFFF00"/>
                </a:highlight>
                <a:latin typeface="Calibri" panose="020F0502020204030204" pitchFamily="34" charset="0"/>
                <a:cs typeface="Calibri" panose="020F0502020204030204" pitchFamily="34" charset="0"/>
              </a:rPr>
              <a:t>2020  3882</a:t>
            </a:r>
          </a:p>
          <a:p>
            <a:r>
              <a:rPr lang="ru-RU" sz="1600" dirty="0">
                <a:solidFill>
                  <a:srgbClr val="FF0000"/>
                </a:solidFill>
                <a:latin typeface="Calibri" panose="020F0502020204030204" pitchFamily="34" charset="0"/>
                <a:cs typeface="Calibri" panose="020F0502020204030204" pitchFamily="34" charset="0"/>
              </a:rPr>
              <a:t>2016  4099</a:t>
            </a:r>
          </a:p>
          <a:p>
            <a:r>
              <a:rPr lang="ru-RU" sz="1600" dirty="0">
                <a:solidFill>
                  <a:srgbClr val="FF0000"/>
                </a:solidFill>
                <a:latin typeface="Calibri" panose="020F0502020204030204" pitchFamily="34" charset="0"/>
                <a:cs typeface="Calibri" panose="020F0502020204030204" pitchFamily="34" charset="0"/>
              </a:rPr>
              <a:t>2019  4103</a:t>
            </a:r>
          </a:p>
          <a:p>
            <a:r>
              <a:rPr lang="ru-RU" sz="1600" dirty="0">
                <a:solidFill>
                  <a:srgbClr val="FF0000"/>
                </a:solidFill>
                <a:latin typeface="Calibri" panose="020F0502020204030204" pitchFamily="34" charset="0"/>
                <a:cs typeface="Calibri" panose="020F0502020204030204" pitchFamily="34" charset="0"/>
              </a:rPr>
              <a:t>2007  4189</a:t>
            </a:r>
          </a:p>
          <a:p>
            <a:r>
              <a:rPr lang="ru-RU" sz="1600" dirty="0">
                <a:solidFill>
                  <a:srgbClr val="FF0000"/>
                </a:solidFill>
                <a:latin typeface="Calibri" panose="020F0502020204030204" pitchFamily="34" charset="0"/>
                <a:cs typeface="Calibri" panose="020F0502020204030204" pitchFamily="34" charset="0"/>
              </a:rPr>
              <a:t>2011  4312</a:t>
            </a:r>
          </a:p>
          <a:p>
            <a:r>
              <a:rPr lang="ru-RU" sz="1600" dirty="0">
                <a:solidFill>
                  <a:srgbClr val="FF0000"/>
                </a:solidFill>
                <a:latin typeface="Calibri" panose="020F0502020204030204" pitchFamily="34" charset="0"/>
                <a:cs typeface="Calibri" panose="020F0502020204030204" pitchFamily="34" charset="0"/>
              </a:rPr>
              <a:t>2015  4350</a:t>
            </a:r>
          </a:p>
          <a:p>
            <a:r>
              <a:rPr lang="ru-RU" sz="1600" dirty="0">
                <a:solidFill>
                  <a:srgbClr val="FF0000"/>
                </a:solidFill>
                <a:latin typeface="Calibri" panose="020F0502020204030204" pitchFamily="34" charset="0"/>
                <a:cs typeface="Calibri" panose="020F0502020204030204" pitchFamily="34" charset="0"/>
              </a:rPr>
              <a:t>2018  4557</a:t>
            </a:r>
          </a:p>
          <a:p>
            <a:r>
              <a:rPr lang="ru-RU" sz="1600" dirty="0">
                <a:solidFill>
                  <a:srgbClr val="FF0000"/>
                </a:solidFill>
                <a:latin typeface="Calibri" panose="020F0502020204030204" pitchFamily="34" charset="0"/>
                <a:cs typeface="Calibri" panose="020F0502020204030204" pitchFamily="34" charset="0"/>
              </a:rPr>
              <a:t>2008  4588</a:t>
            </a:r>
          </a:p>
          <a:p>
            <a:r>
              <a:rPr lang="ru-RU" sz="1600" dirty="0">
                <a:solidFill>
                  <a:srgbClr val="FF0000"/>
                </a:solidFill>
                <a:latin typeface="Calibri" panose="020F0502020204030204" pitchFamily="34" charset="0"/>
                <a:cs typeface="Calibri" panose="020F0502020204030204" pitchFamily="34" charset="0"/>
              </a:rPr>
              <a:t>2017  4622</a:t>
            </a:r>
          </a:p>
          <a:p>
            <a:r>
              <a:rPr lang="ru-RU" sz="1600" dirty="0">
                <a:solidFill>
                  <a:srgbClr val="FF0000"/>
                </a:solidFill>
                <a:latin typeface="Calibri" panose="020F0502020204030204" pitchFamily="34" charset="0"/>
                <a:cs typeface="Calibri" panose="020F0502020204030204" pitchFamily="34" charset="0"/>
              </a:rPr>
              <a:t>2010  4641</a:t>
            </a:r>
          </a:p>
          <a:p>
            <a:r>
              <a:rPr lang="en-US" sz="1600" dirty="0">
                <a:solidFill>
                  <a:srgbClr val="FF0000"/>
                </a:solidFill>
                <a:highlight>
                  <a:srgbClr val="FFFF00"/>
                </a:highlight>
                <a:latin typeface="Calibri" panose="020F0502020204030204" pitchFamily="34" charset="0"/>
                <a:cs typeface="Calibri" panose="020F0502020204030204" pitchFamily="34" charset="0"/>
              </a:rPr>
              <a:t>2021  4848  </a:t>
            </a:r>
            <a:endParaRPr lang="ru-RU" sz="1600" dirty="0">
              <a:solidFill>
                <a:srgbClr val="FF0000"/>
              </a:solidFill>
              <a:highlight>
                <a:srgbClr val="FFFF00"/>
              </a:highlight>
              <a:latin typeface="Calibri" panose="020F0502020204030204" pitchFamily="34" charset="0"/>
              <a:cs typeface="Calibri" panose="020F0502020204030204" pitchFamily="34" charset="0"/>
            </a:endParaRPr>
          </a:p>
          <a:p>
            <a:r>
              <a:rPr lang="en-US" sz="1600" dirty="0">
                <a:solidFill>
                  <a:srgbClr val="FF0000"/>
                </a:solidFill>
                <a:latin typeface="Calibri" panose="020F0502020204030204" pitchFamily="34" charset="0"/>
                <a:cs typeface="Calibri" panose="020F0502020204030204" pitchFamily="34" charset="0"/>
              </a:rPr>
              <a:t>…        …</a:t>
            </a:r>
          </a:p>
          <a:p>
            <a:r>
              <a:rPr lang="ru-RU" sz="1600" dirty="0">
                <a:solidFill>
                  <a:srgbClr val="FF0000"/>
                </a:solidFill>
                <a:latin typeface="Calibri" panose="020F0502020204030204" pitchFamily="34" charset="0"/>
                <a:cs typeface="Calibri" panose="020F0502020204030204" pitchFamily="34" charset="0"/>
              </a:rPr>
              <a:t>1982  7246</a:t>
            </a:r>
          </a:p>
          <a:p>
            <a:r>
              <a:rPr lang="ru-RU" sz="1600" dirty="0">
                <a:solidFill>
                  <a:srgbClr val="FF0000"/>
                </a:solidFill>
                <a:latin typeface="Calibri" panose="020F0502020204030204" pitchFamily="34" charset="0"/>
                <a:cs typeface="Calibri" panose="020F0502020204030204" pitchFamily="34" charset="0"/>
              </a:rPr>
              <a:t>1983  7285</a:t>
            </a:r>
          </a:p>
          <a:p>
            <a:r>
              <a:rPr lang="ru-RU" sz="1600" dirty="0">
                <a:solidFill>
                  <a:srgbClr val="FF0000"/>
                </a:solidFill>
                <a:latin typeface="Calibri" panose="020F0502020204030204" pitchFamily="34" charset="0"/>
                <a:cs typeface="Calibri" panose="020F0502020204030204" pitchFamily="34" charset="0"/>
              </a:rPr>
              <a:t>1980  7611</a:t>
            </a:r>
          </a:p>
        </p:txBody>
      </p:sp>
      <p:sp>
        <p:nvSpPr>
          <p:cNvPr id="17" name="TextBox 16"/>
          <p:cNvSpPr txBox="1"/>
          <p:nvPr/>
        </p:nvSpPr>
        <p:spPr>
          <a:xfrm>
            <a:off x="3342998" y="678611"/>
            <a:ext cx="2160240"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Northern Hemisphere</a:t>
            </a:r>
            <a:endParaRPr lang="en-US" sz="1500" dirty="0">
              <a:cs typeface="Arial" panose="020B0604020202020204" pitchFamily="34" charset="0"/>
            </a:endParaRPr>
          </a:p>
        </p:txBody>
      </p:sp>
      <p:sp>
        <p:nvSpPr>
          <p:cNvPr id="24" name="Прямоугольник 23"/>
          <p:cNvSpPr/>
          <p:nvPr/>
        </p:nvSpPr>
        <p:spPr>
          <a:xfrm>
            <a:off x="2324771" y="615171"/>
            <a:ext cx="936705" cy="169277"/>
          </a:xfrm>
          <a:prstGeom prst="rect">
            <a:avLst/>
          </a:prstGeom>
          <a:solidFill>
            <a:schemeClr val="bg1"/>
          </a:solidFill>
        </p:spPr>
        <p:txBody>
          <a:bodyPr wrap="square" lIns="0" tIns="0" rIns="0" bIns="0">
            <a:spAutoFit/>
          </a:bodyPr>
          <a:lstStyle/>
          <a:p>
            <a:r>
              <a:rPr lang="en-US" sz="1100" b="1" dirty="0">
                <a:cs typeface="Arial" panose="020B0604020202020204" pitchFamily="34" charset="0"/>
              </a:rPr>
              <a:t>S, 1000 km</a:t>
            </a:r>
            <a:r>
              <a:rPr lang="en-US" sz="1100" b="1" baseline="30000" dirty="0">
                <a:cs typeface="Arial" panose="020B0604020202020204" pitchFamily="34" charset="0"/>
              </a:rPr>
              <a:t>2</a:t>
            </a:r>
            <a:endParaRPr lang="ru-RU" sz="1100" b="1" baseline="30000" dirty="0">
              <a:cs typeface="Arial" panose="020B0604020202020204" pitchFamily="34" charset="0"/>
            </a:endParaRPr>
          </a:p>
        </p:txBody>
      </p:sp>
      <p:sp>
        <p:nvSpPr>
          <p:cNvPr id="27" name="Прямоугольник 26"/>
          <p:cNvSpPr/>
          <p:nvPr/>
        </p:nvSpPr>
        <p:spPr>
          <a:xfrm>
            <a:off x="5774073" y="595074"/>
            <a:ext cx="936705" cy="169277"/>
          </a:xfrm>
          <a:prstGeom prst="rect">
            <a:avLst/>
          </a:prstGeom>
          <a:solidFill>
            <a:schemeClr val="bg1"/>
          </a:solidFill>
        </p:spPr>
        <p:txBody>
          <a:bodyPr wrap="square" lIns="0" tIns="0" rIns="0" bIns="0">
            <a:spAutoFit/>
          </a:bodyPr>
          <a:lstStyle/>
          <a:p>
            <a:r>
              <a:rPr lang="en-US" sz="1100" b="1" dirty="0">
                <a:cs typeface="Arial" panose="020B0604020202020204" pitchFamily="34" charset="0"/>
              </a:rPr>
              <a:t>S, 1000 km</a:t>
            </a:r>
            <a:r>
              <a:rPr lang="en-US" sz="1100" b="1" baseline="30000" dirty="0">
                <a:cs typeface="Arial" panose="020B0604020202020204" pitchFamily="34" charset="0"/>
              </a:rPr>
              <a:t>2</a:t>
            </a:r>
            <a:endParaRPr lang="ru-RU" sz="1100" b="1" baseline="30000" dirty="0">
              <a:cs typeface="Arial" panose="020B0604020202020204" pitchFamily="34" charset="0"/>
            </a:endParaRPr>
          </a:p>
        </p:txBody>
      </p:sp>
      <p:sp>
        <p:nvSpPr>
          <p:cNvPr id="31" name="Прямоугольник 30"/>
          <p:cNvSpPr/>
          <p:nvPr/>
        </p:nvSpPr>
        <p:spPr>
          <a:xfrm>
            <a:off x="2385127" y="2908103"/>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
        <p:nvSpPr>
          <p:cNvPr id="23" name="Прямоугольник 22"/>
          <p:cNvSpPr/>
          <p:nvPr/>
        </p:nvSpPr>
        <p:spPr>
          <a:xfrm>
            <a:off x="2233775" y="3050813"/>
            <a:ext cx="936705" cy="169277"/>
          </a:xfrm>
          <a:prstGeom prst="rect">
            <a:avLst/>
          </a:prstGeom>
          <a:solidFill>
            <a:schemeClr val="bg1"/>
          </a:solidFill>
        </p:spPr>
        <p:txBody>
          <a:bodyPr wrap="square" lIns="0" tIns="0" rIns="0" bIns="0">
            <a:spAutoFit/>
          </a:bodyPr>
          <a:lstStyle/>
          <a:p>
            <a:r>
              <a:rPr lang="en-US" sz="1100" dirty="0">
                <a:cs typeface="Arial" panose="020B0604020202020204" pitchFamily="34" charset="0"/>
              </a:rPr>
              <a:t>S, 1000 km</a:t>
            </a:r>
            <a:r>
              <a:rPr lang="en-US" sz="1100" baseline="30000" dirty="0">
                <a:cs typeface="Arial" panose="020B0604020202020204" pitchFamily="34" charset="0"/>
              </a:rPr>
              <a:t>2</a:t>
            </a:r>
            <a:endParaRPr lang="ru-RU" sz="1100" baseline="30000" dirty="0">
              <a:cs typeface="Arial" panose="020B0604020202020204" pitchFamily="34" charset="0"/>
            </a:endParaRPr>
          </a:p>
        </p:txBody>
      </p:sp>
      <p:sp>
        <p:nvSpPr>
          <p:cNvPr id="21" name="Прямоугольник 29">
            <a:extLst>
              <a:ext uri="{FF2B5EF4-FFF2-40B4-BE49-F238E27FC236}">
                <a16:creationId xmlns:a16="http://schemas.microsoft.com/office/drawing/2014/main" id="{EEC04AF7-B28D-42F5-8F0C-69D9832504A5}"/>
              </a:ext>
            </a:extLst>
          </p:cNvPr>
          <p:cNvSpPr/>
          <p:nvPr/>
        </p:nvSpPr>
        <p:spPr>
          <a:xfrm>
            <a:off x="9211051" y="743571"/>
            <a:ext cx="2265540" cy="246221"/>
          </a:xfrm>
          <a:prstGeom prst="rect">
            <a:avLst/>
          </a:prstGeom>
          <a:solidFill>
            <a:schemeClr val="bg1"/>
          </a:solidFill>
        </p:spPr>
        <p:txBody>
          <a:bodyPr wrap="square" lIns="0" tIns="0" rIns="0" bIns="0">
            <a:spAutoFit/>
          </a:bodyPr>
          <a:lstStyle/>
          <a:p>
            <a:r>
              <a:rPr lang="en-US" sz="1600" dirty="0">
                <a:solidFill>
                  <a:srgbClr val="FF0000"/>
                </a:solidFill>
                <a:latin typeface="Calibri" panose="020F0502020204030204" pitchFamily="34" charset="0"/>
                <a:cs typeface="Calibri" panose="020F0502020204030204" pitchFamily="34" charset="0"/>
              </a:rPr>
              <a:t>Sep (Min)       </a:t>
            </a:r>
            <a:r>
              <a:rPr lang="en-US" sz="1600" dirty="0">
                <a:solidFill>
                  <a:srgbClr val="0066FF"/>
                </a:solidFill>
                <a:latin typeface="Calibri" panose="020F0502020204030204" pitchFamily="34" charset="0"/>
                <a:cs typeface="Calibri" panose="020F0502020204030204" pitchFamily="34" charset="0"/>
              </a:rPr>
              <a:t>March (Max)</a:t>
            </a:r>
            <a:endParaRPr lang="ru-RU" sz="1600" baseline="30000" dirty="0">
              <a:solidFill>
                <a:srgbClr val="0066FF"/>
              </a:solidFill>
              <a:latin typeface="Calibri" panose="020F0502020204030204" pitchFamily="34" charset="0"/>
              <a:cs typeface="Calibri" panose="020F0502020204030204" pitchFamily="34" charset="0"/>
            </a:endParaRPr>
          </a:p>
        </p:txBody>
      </p:sp>
      <p:sp>
        <p:nvSpPr>
          <p:cNvPr id="39" name="Прямоугольник 30">
            <a:extLst>
              <a:ext uri="{FF2B5EF4-FFF2-40B4-BE49-F238E27FC236}">
                <a16:creationId xmlns:a16="http://schemas.microsoft.com/office/drawing/2014/main" id="{D6582BA9-13DE-4B24-AA59-E9122043A31D}"/>
              </a:ext>
            </a:extLst>
          </p:cNvPr>
          <p:cNvSpPr/>
          <p:nvPr/>
        </p:nvSpPr>
        <p:spPr>
          <a:xfrm>
            <a:off x="5842030" y="2899604"/>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
        <p:nvSpPr>
          <p:cNvPr id="40" name="Прямоугольник 30">
            <a:extLst>
              <a:ext uri="{FF2B5EF4-FFF2-40B4-BE49-F238E27FC236}">
                <a16:creationId xmlns:a16="http://schemas.microsoft.com/office/drawing/2014/main" id="{20EC5AD5-3705-4352-8B45-33F8436F819A}"/>
              </a:ext>
            </a:extLst>
          </p:cNvPr>
          <p:cNvSpPr/>
          <p:nvPr/>
        </p:nvSpPr>
        <p:spPr>
          <a:xfrm>
            <a:off x="2385127" y="5317492"/>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
        <p:nvSpPr>
          <p:cNvPr id="41" name="Прямоугольник 30">
            <a:extLst>
              <a:ext uri="{FF2B5EF4-FFF2-40B4-BE49-F238E27FC236}">
                <a16:creationId xmlns:a16="http://schemas.microsoft.com/office/drawing/2014/main" id="{DFA89F7B-47C0-4EE1-8787-7465B3FAF541}"/>
              </a:ext>
            </a:extLst>
          </p:cNvPr>
          <p:cNvSpPr/>
          <p:nvPr/>
        </p:nvSpPr>
        <p:spPr>
          <a:xfrm>
            <a:off x="5795215" y="5317492"/>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Tree>
    <p:extLst>
      <p:ext uri="{BB962C8B-B14F-4D97-AF65-F5344CB8AC3E}">
        <p14:creationId xmlns:p14="http://schemas.microsoft.com/office/powerpoint/2010/main" val="193550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50C69F-4980-4612-9AE2-2DAC59C5B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519454"/>
            <a:ext cx="8283124" cy="6338546"/>
          </a:xfrm>
          <a:prstGeom prst="rect">
            <a:avLst/>
          </a:prstGeom>
        </p:spPr>
      </p:pic>
      <p:sp>
        <p:nvSpPr>
          <p:cNvPr id="2" name="Заголовок 1"/>
          <p:cNvSpPr>
            <a:spLocks noGrp="1"/>
          </p:cNvSpPr>
          <p:nvPr>
            <p:ph type="title"/>
          </p:nvPr>
        </p:nvSpPr>
        <p:spPr>
          <a:xfrm>
            <a:off x="1529084" y="55075"/>
            <a:ext cx="8713788" cy="599244"/>
          </a:xfrm>
        </p:spPr>
        <p:txBody>
          <a:bodyPr/>
          <a:lstStyle/>
          <a:p>
            <a:pPr algn="ctr"/>
            <a:r>
              <a:rPr lang="en-US" sz="2800" b="1" dirty="0">
                <a:latin typeface="+mn-lt"/>
                <a:cs typeface="Arial" panose="020B0604020202020204" pitchFamily="34" charset="0"/>
              </a:rPr>
              <a:t>Seasonal NH ice extent variability: 1978 -2021</a:t>
            </a:r>
            <a:endParaRPr lang="ru-RU" sz="2800" b="1" dirty="0">
              <a:latin typeface="+mn-lt"/>
              <a:cs typeface="Arial" panose="020B0604020202020204" pitchFamily="34" charset="0"/>
            </a:endParaRPr>
          </a:p>
        </p:txBody>
      </p:sp>
      <p:sp>
        <p:nvSpPr>
          <p:cNvPr id="5" name="Прямоугольник 4"/>
          <p:cNvSpPr/>
          <p:nvPr/>
        </p:nvSpPr>
        <p:spPr>
          <a:xfrm>
            <a:off x="10791886" y="6512991"/>
            <a:ext cx="1287532"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 / NSIDC]</a:t>
            </a:r>
            <a:endParaRPr lang="ru-RU" sz="1400" dirty="0">
              <a:latin typeface="Calibri" panose="020F0502020204030204" pitchFamily="34" charset="0"/>
              <a:cs typeface="Calibri" panose="020F0502020204030204" pitchFamily="34" charset="0"/>
            </a:endParaRPr>
          </a:p>
        </p:txBody>
      </p:sp>
      <p:sp>
        <p:nvSpPr>
          <p:cNvPr id="6" name="Овал 5"/>
          <p:cNvSpPr/>
          <p:nvPr/>
        </p:nvSpPr>
        <p:spPr>
          <a:xfrm>
            <a:off x="1620556" y="4737051"/>
            <a:ext cx="5935943"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8" name="Прямоугольник 7"/>
          <p:cNvSpPr/>
          <p:nvPr/>
        </p:nvSpPr>
        <p:spPr>
          <a:xfrm>
            <a:off x="9134024" y="1397484"/>
            <a:ext cx="2854581" cy="3693319"/>
          </a:xfrm>
          <a:prstGeom prst="rect">
            <a:avLst/>
          </a:prstGeom>
          <a:solidFill>
            <a:schemeClr val="bg1"/>
          </a:solidFill>
          <a:ln w="25400">
            <a:solidFill>
              <a:schemeClr val="tx1"/>
            </a:solidFill>
          </a:ln>
        </p:spPr>
        <p:txBody>
          <a:bodyPr wrap="square">
            <a:spAutoFit/>
          </a:bodyPr>
          <a:lstStyle/>
          <a:p>
            <a:pPr marL="285750" indent="-285750">
              <a:buSzPct val="121000"/>
              <a:buFont typeface="Wingdings" panose="05000000000000000000" pitchFamily="2" charset="2"/>
              <a:buChar char="v"/>
            </a:pPr>
            <a:r>
              <a:rPr lang="en-US" dirty="0">
                <a:latin typeface="Calibri" panose="020F0502020204030204" pitchFamily="34" charset="0"/>
                <a:cs typeface="Calibri" panose="020F0502020204030204" pitchFamily="34" charset="0"/>
              </a:rPr>
              <a:t>Seasonal patterns of daily ice extent allow to analyze </a:t>
            </a:r>
            <a:r>
              <a:rPr lang="en-US" dirty="0" err="1">
                <a:latin typeface="Calibri" panose="020F0502020204030204" pitchFamily="34" charset="0"/>
                <a:cs typeface="Calibri" panose="020F0502020204030204" pitchFamily="34" charset="0"/>
              </a:rPr>
              <a:t>interseasonal</a:t>
            </a:r>
            <a:r>
              <a:rPr lang="en-US" dirty="0">
                <a:latin typeface="Calibri" panose="020F0502020204030204" pitchFamily="34" charset="0"/>
                <a:cs typeface="Calibri" panose="020F0502020204030204" pitchFamily="34" charset="0"/>
              </a:rPr>
              <a:t> variability of ice extent</a:t>
            </a:r>
          </a:p>
          <a:p>
            <a:pPr marL="285750" indent="-285750">
              <a:buSzPct val="121000"/>
              <a:buFont typeface="Wingdings" panose="05000000000000000000" pitchFamily="2" charset="2"/>
              <a:buChar char="v"/>
            </a:pPr>
            <a:r>
              <a:rPr lang="en-US" dirty="0">
                <a:latin typeface="Calibri" panose="020F0502020204030204" pitchFamily="34" charset="0"/>
                <a:cs typeface="Calibri" panose="020F0502020204030204" pitchFamily="34" charset="0"/>
              </a:rPr>
              <a:t>Both winter maximums and summer minimums continue to  diminish</a:t>
            </a:r>
          </a:p>
          <a:p>
            <a:pPr marL="285750" indent="-285750">
              <a:buSzPct val="121000"/>
              <a:buFont typeface="Wingdings" panose="05000000000000000000" pitchFamily="2" charset="2"/>
              <a:buChar char="v"/>
            </a:pPr>
            <a:r>
              <a:rPr lang="en-US" dirty="0">
                <a:latin typeface="Calibri" panose="020F0502020204030204" pitchFamily="34" charset="0"/>
                <a:cs typeface="Calibri" panose="020F0502020204030204" pitchFamily="34" charset="0"/>
              </a:rPr>
              <a:t>However significant interannual variability of ice extent occurs, which is a hint to a more mobile ice and variable ice conditions</a:t>
            </a:r>
          </a:p>
        </p:txBody>
      </p:sp>
      <p:sp>
        <p:nvSpPr>
          <p:cNvPr id="9" name="Овал 8"/>
          <p:cNvSpPr/>
          <p:nvPr/>
        </p:nvSpPr>
        <p:spPr>
          <a:xfrm>
            <a:off x="1442768" y="1928609"/>
            <a:ext cx="6240731"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543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C7F09A4-CD0B-4619-8B64-A3E4BE763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152" y="3518110"/>
            <a:ext cx="2952908" cy="3024841"/>
          </a:xfrm>
          <a:prstGeom prst="rect">
            <a:avLst/>
          </a:prstGeom>
        </p:spPr>
      </p:pic>
      <p:pic>
        <p:nvPicPr>
          <p:cNvPr id="27" name="Picture 26">
            <a:extLst>
              <a:ext uri="{FF2B5EF4-FFF2-40B4-BE49-F238E27FC236}">
                <a16:creationId xmlns:a16="http://schemas.microsoft.com/office/drawing/2014/main" id="{8EA9FA89-094A-4E19-99A7-147D9C021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912" y="421005"/>
            <a:ext cx="2952908" cy="3024841"/>
          </a:xfrm>
          <a:prstGeom prst="rect">
            <a:avLst/>
          </a:prstGeom>
        </p:spPr>
      </p:pic>
      <p:pic>
        <p:nvPicPr>
          <p:cNvPr id="22" name="Picture 21">
            <a:extLst>
              <a:ext uri="{FF2B5EF4-FFF2-40B4-BE49-F238E27FC236}">
                <a16:creationId xmlns:a16="http://schemas.microsoft.com/office/drawing/2014/main" id="{091D01A1-C402-42F0-ABFE-5FE623DA5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832" y="3490980"/>
            <a:ext cx="2952908" cy="3024841"/>
          </a:xfrm>
          <a:prstGeom prst="rect">
            <a:avLst/>
          </a:prstGeom>
        </p:spPr>
      </p:pic>
      <p:pic>
        <p:nvPicPr>
          <p:cNvPr id="15" name="Picture 14">
            <a:extLst>
              <a:ext uri="{FF2B5EF4-FFF2-40B4-BE49-F238E27FC236}">
                <a16:creationId xmlns:a16="http://schemas.microsoft.com/office/drawing/2014/main" id="{D7A1F015-A188-40DA-B82E-E3A1A36F6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6004" y="408533"/>
            <a:ext cx="2952908" cy="3024841"/>
          </a:xfrm>
          <a:prstGeom prst="rect">
            <a:avLst/>
          </a:prstGeom>
        </p:spPr>
      </p:pic>
      <p:pic>
        <p:nvPicPr>
          <p:cNvPr id="12" name="Picture 11">
            <a:extLst>
              <a:ext uri="{FF2B5EF4-FFF2-40B4-BE49-F238E27FC236}">
                <a16:creationId xmlns:a16="http://schemas.microsoft.com/office/drawing/2014/main" id="{3D753A56-85F6-4445-A15B-5CBC1EE2E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8482" y="3503452"/>
            <a:ext cx="2952908" cy="3024841"/>
          </a:xfrm>
          <a:prstGeom prst="rect">
            <a:avLst/>
          </a:prstGeom>
        </p:spPr>
      </p:pic>
      <p:pic>
        <p:nvPicPr>
          <p:cNvPr id="6" name="Picture 5">
            <a:extLst>
              <a:ext uri="{FF2B5EF4-FFF2-40B4-BE49-F238E27FC236}">
                <a16:creationId xmlns:a16="http://schemas.microsoft.com/office/drawing/2014/main" id="{BF5BCE94-D9F9-42E7-BCE7-1DB3845C9B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8544" y="421005"/>
            <a:ext cx="2952908" cy="3024841"/>
          </a:xfrm>
          <a:prstGeom prst="rect">
            <a:avLst/>
          </a:prstGeom>
        </p:spPr>
      </p:pic>
      <p:sp>
        <p:nvSpPr>
          <p:cNvPr id="2" name="Заголовок 1"/>
          <p:cNvSpPr>
            <a:spLocks noGrp="1"/>
          </p:cNvSpPr>
          <p:nvPr>
            <p:ph type="title"/>
          </p:nvPr>
        </p:nvSpPr>
        <p:spPr>
          <a:xfrm>
            <a:off x="1524000" y="26886"/>
            <a:ext cx="9036496" cy="473680"/>
          </a:xfrm>
        </p:spPr>
        <p:txBody>
          <a:bodyPr>
            <a:normAutofit/>
          </a:bodyPr>
          <a:lstStyle/>
          <a:p>
            <a:pPr algn="ctr"/>
            <a:r>
              <a:rPr lang="en-US" sz="2400" dirty="0">
                <a:latin typeface="Calibri" panose="020F0502020204030204" pitchFamily="34" charset="0"/>
                <a:cs typeface="Calibri" panose="020F0502020204030204" pitchFamily="34" charset="0"/>
              </a:rPr>
              <a:t>MJJA 2021 Arctic sea ice – concentration and stage of development</a:t>
            </a:r>
            <a:endParaRPr lang="ru-RU" sz="2400" dirty="0">
              <a:latin typeface="Calibri" panose="020F0502020204030204" pitchFamily="34" charset="0"/>
              <a:cs typeface="Calibri" panose="020F0502020204030204" pitchFamily="34" charset="0"/>
            </a:endParaRPr>
          </a:p>
        </p:txBody>
      </p:sp>
      <p:sp>
        <p:nvSpPr>
          <p:cNvPr id="26" name="Прямоугольник 25"/>
          <p:cNvSpPr/>
          <p:nvPr/>
        </p:nvSpPr>
        <p:spPr>
          <a:xfrm>
            <a:off x="2629308" y="6581001"/>
            <a:ext cx="6449266"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[sea ice analysis - AARI/CIS/NIC; ice edge – AARI/NSIDC, nearest 5days, reference period: 1991-2020]</a:t>
            </a:r>
            <a:endParaRPr lang="ru-RU" sz="1200" dirty="0">
              <a:latin typeface="Calibri" panose="020F0502020204030204" pitchFamily="34" charset="0"/>
              <a:cs typeface="Calibri" panose="020F0502020204030204" pitchFamily="34" charset="0"/>
            </a:endParaRPr>
          </a:p>
        </p:txBody>
      </p:sp>
      <p:sp>
        <p:nvSpPr>
          <p:cNvPr id="13" name="Прямоугольник 12"/>
          <p:cNvSpPr/>
          <p:nvPr/>
        </p:nvSpPr>
        <p:spPr>
          <a:xfrm>
            <a:off x="9830491" y="3267013"/>
            <a:ext cx="1140056"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16-19 Aug</a:t>
            </a:r>
            <a:endParaRPr lang="ru-RU" dirty="0">
              <a:latin typeface="Calibri" panose="020F0502020204030204" pitchFamily="34" charset="0"/>
              <a:cs typeface="Calibri" panose="020F0502020204030204" pitchFamily="34" charset="0"/>
            </a:endParaRPr>
          </a:p>
        </p:txBody>
      </p:sp>
      <p:sp>
        <p:nvSpPr>
          <p:cNvPr id="5" name="Прямоугольник 4"/>
          <p:cNvSpPr/>
          <p:nvPr/>
        </p:nvSpPr>
        <p:spPr>
          <a:xfrm>
            <a:off x="4031356" y="3259721"/>
            <a:ext cx="1093569"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14-17 Jun</a:t>
            </a:r>
            <a:endParaRPr lang="ru-RU" dirty="0">
              <a:latin typeface="Calibri" panose="020F0502020204030204" pitchFamily="34" charset="0"/>
              <a:cs typeface="Calibri" panose="020F0502020204030204" pitchFamily="34" charset="0"/>
            </a:endParaRPr>
          </a:p>
        </p:txBody>
      </p:sp>
      <p:sp>
        <p:nvSpPr>
          <p:cNvPr id="17" name="Прямоугольник 16"/>
          <p:cNvSpPr/>
          <p:nvPr/>
        </p:nvSpPr>
        <p:spPr>
          <a:xfrm>
            <a:off x="6880647" y="3275692"/>
            <a:ext cx="1024639"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12-15 Jul</a:t>
            </a:r>
            <a:endParaRPr lang="ru-RU" dirty="0">
              <a:latin typeface="Calibri" panose="020F0502020204030204" pitchFamily="34" charset="0"/>
              <a:cs typeface="Calibri" panose="020F0502020204030204" pitchFamily="34" charset="0"/>
            </a:endParaRPr>
          </a:p>
        </p:txBody>
      </p:sp>
      <p:sp>
        <p:nvSpPr>
          <p:cNvPr id="21" name="Овал 20"/>
          <p:cNvSpPr/>
          <p:nvPr/>
        </p:nvSpPr>
        <p:spPr>
          <a:xfrm>
            <a:off x="10830893" y="1863167"/>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5181402" y="18024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rot="3754875">
            <a:off x="10309487" y="4329628"/>
            <a:ext cx="767138" cy="227252"/>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24">
            <a:extLst>
              <a:ext uri="{FF2B5EF4-FFF2-40B4-BE49-F238E27FC236}">
                <a16:creationId xmlns:a16="http://schemas.microsoft.com/office/drawing/2014/main" id="{FA9573A6-8D01-49FE-88AE-1C9F56A6A35B}"/>
              </a:ext>
            </a:extLst>
          </p:cNvPr>
          <p:cNvSpPr/>
          <p:nvPr/>
        </p:nvSpPr>
        <p:spPr>
          <a:xfrm>
            <a:off x="10010864" y="108409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20">
            <a:extLst>
              <a:ext uri="{FF2B5EF4-FFF2-40B4-BE49-F238E27FC236}">
                <a16:creationId xmlns:a16="http://schemas.microsoft.com/office/drawing/2014/main" id="{16EC26C4-AE66-49F1-9ED8-6ED28960EC54}"/>
              </a:ext>
            </a:extLst>
          </p:cNvPr>
          <p:cNvSpPr/>
          <p:nvPr/>
        </p:nvSpPr>
        <p:spPr>
          <a:xfrm>
            <a:off x="7382702" y="91467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20">
            <a:extLst>
              <a:ext uri="{FF2B5EF4-FFF2-40B4-BE49-F238E27FC236}">
                <a16:creationId xmlns:a16="http://schemas.microsoft.com/office/drawing/2014/main" id="{2C5A3B72-A519-4062-8142-B0A0FF5CF7EA}"/>
              </a:ext>
            </a:extLst>
          </p:cNvPr>
          <p:cNvSpPr/>
          <p:nvPr/>
        </p:nvSpPr>
        <p:spPr>
          <a:xfrm>
            <a:off x="7855336" y="170219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20">
            <a:extLst>
              <a:ext uri="{FF2B5EF4-FFF2-40B4-BE49-F238E27FC236}">
                <a16:creationId xmlns:a16="http://schemas.microsoft.com/office/drawing/2014/main" id="{26E9449E-1565-4962-B8C6-6CED2C933697}"/>
              </a:ext>
            </a:extLst>
          </p:cNvPr>
          <p:cNvSpPr/>
          <p:nvPr/>
        </p:nvSpPr>
        <p:spPr>
          <a:xfrm rot="19222325">
            <a:off x="10554143" y="992876"/>
            <a:ext cx="461743" cy="60091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20">
            <a:extLst>
              <a:ext uri="{FF2B5EF4-FFF2-40B4-BE49-F238E27FC236}">
                <a16:creationId xmlns:a16="http://schemas.microsoft.com/office/drawing/2014/main" id="{D60E7A81-5C90-452F-96E2-1C76ECCD2F41}"/>
              </a:ext>
            </a:extLst>
          </p:cNvPr>
          <p:cNvSpPr/>
          <p:nvPr/>
        </p:nvSpPr>
        <p:spPr>
          <a:xfrm>
            <a:off x="4486616" y="89348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20">
            <a:extLst>
              <a:ext uri="{FF2B5EF4-FFF2-40B4-BE49-F238E27FC236}">
                <a16:creationId xmlns:a16="http://schemas.microsoft.com/office/drawing/2014/main" id="{EA1219E1-1398-4291-9A4A-C92E81AD132B}"/>
              </a:ext>
            </a:extLst>
          </p:cNvPr>
          <p:cNvSpPr/>
          <p:nvPr/>
        </p:nvSpPr>
        <p:spPr>
          <a:xfrm>
            <a:off x="6418904" y="178018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21">
            <a:extLst>
              <a:ext uri="{FF2B5EF4-FFF2-40B4-BE49-F238E27FC236}">
                <a16:creationId xmlns:a16="http://schemas.microsoft.com/office/drawing/2014/main" id="{19DC85FF-9C80-435E-9320-6614BD0C544B}"/>
              </a:ext>
            </a:extLst>
          </p:cNvPr>
          <p:cNvSpPr/>
          <p:nvPr/>
        </p:nvSpPr>
        <p:spPr>
          <a:xfrm rot="20468664">
            <a:off x="7793971" y="4551283"/>
            <a:ext cx="413187" cy="58527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21">
            <a:extLst>
              <a:ext uri="{FF2B5EF4-FFF2-40B4-BE49-F238E27FC236}">
                <a16:creationId xmlns:a16="http://schemas.microsoft.com/office/drawing/2014/main" id="{CA5E7E04-E943-4FD1-BC45-F818D6AE9BF9}"/>
              </a:ext>
            </a:extLst>
          </p:cNvPr>
          <p:cNvSpPr/>
          <p:nvPr/>
        </p:nvSpPr>
        <p:spPr>
          <a:xfrm>
            <a:off x="10928653" y="4846628"/>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1">
            <a:extLst>
              <a:ext uri="{FF2B5EF4-FFF2-40B4-BE49-F238E27FC236}">
                <a16:creationId xmlns:a16="http://schemas.microsoft.com/office/drawing/2014/main" id="{19B206C8-9055-4FD4-86D9-C125719B0C11}"/>
              </a:ext>
            </a:extLst>
          </p:cNvPr>
          <p:cNvSpPr/>
          <p:nvPr/>
        </p:nvSpPr>
        <p:spPr>
          <a:xfrm>
            <a:off x="9938049" y="4713276"/>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3">
            <a:extLst>
              <a:ext uri="{FF2B5EF4-FFF2-40B4-BE49-F238E27FC236}">
                <a16:creationId xmlns:a16="http://schemas.microsoft.com/office/drawing/2014/main" id="{8D62184D-CD98-45CC-83D8-7803070F27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176" y="441798"/>
            <a:ext cx="2952908" cy="3024841"/>
          </a:xfrm>
          <a:prstGeom prst="rect">
            <a:avLst/>
          </a:prstGeom>
        </p:spPr>
      </p:pic>
      <p:pic>
        <p:nvPicPr>
          <p:cNvPr id="8" name="Picture 7">
            <a:extLst>
              <a:ext uri="{FF2B5EF4-FFF2-40B4-BE49-F238E27FC236}">
                <a16:creationId xmlns:a16="http://schemas.microsoft.com/office/drawing/2014/main" id="{8E62917C-A0DF-4327-A8E0-032390CA6F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903" y="3487432"/>
            <a:ext cx="2952908" cy="3024841"/>
          </a:xfrm>
          <a:prstGeom prst="rect">
            <a:avLst/>
          </a:prstGeom>
        </p:spPr>
      </p:pic>
      <p:sp>
        <p:nvSpPr>
          <p:cNvPr id="30" name="Прямоугольник 4">
            <a:extLst>
              <a:ext uri="{FF2B5EF4-FFF2-40B4-BE49-F238E27FC236}">
                <a16:creationId xmlns:a16="http://schemas.microsoft.com/office/drawing/2014/main" id="{7F6FA339-336F-475F-B168-57208F46BAD1}"/>
              </a:ext>
            </a:extLst>
          </p:cNvPr>
          <p:cNvSpPr/>
          <p:nvPr/>
        </p:nvSpPr>
        <p:spPr>
          <a:xfrm>
            <a:off x="1140067" y="3268790"/>
            <a:ext cx="1183850"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17-20 May</a:t>
            </a:r>
            <a:endParaRPr lang="ru-RU" dirty="0">
              <a:latin typeface="Calibri" panose="020F0502020204030204" pitchFamily="34" charset="0"/>
              <a:cs typeface="Calibri" panose="020F0502020204030204" pitchFamily="34" charset="0"/>
            </a:endParaRPr>
          </a:p>
        </p:txBody>
      </p:sp>
      <p:sp>
        <p:nvSpPr>
          <p:cNvPr id="31" name="Овал 20">
            <a:extLst>
              <a:ext uri="{FF2B5EF4-FFF2-40B4-BE49-F238E27FC236}">
                <a16:creationId xmlns:a16="http://schemas.microsoft.com/office/drawing/2014/main" id="{07DA3E2A-9978-47CE-87DA-81C2DF160B12}"/>
              </a:ext>
            </a:extLst>
          </p:cNvPr>
          <p:cNvSpPr/>
          <p:nvPr/>
        </p:nvSpPr>
        <p:spPr>
          <a:xfrm>
            <a:off x="1552901" y="76012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20">
            <a:extLst>
              <a:ext uri="{FF2B5EF4-FFF2-40B4-BE49-F238E27FC236}">
                <a16:creationId xmlns:a16="http://schemas.microsoft.com/office/drawing/2014/main" id="{0C419572-DFDF-45BD-928A-E47C5F70EF81}"/>
              </a:ext>
            </a:extLst>
          </p:cNvPr>
          <p:cNvSpPr/>
          <p:nvPr/>
        </p:nvSpPr>
        <p:spPr>
          <a:xfrm>
            <a:off x="1510044" y="376052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20">
            <a:extLst>
              <a:ext uri="{FF2B5EF4-FFF2-40B4-BE49-F238E27FC236}">
                <a16:creationId xmlns:a16="http://schemas.microsoft.com/office/drawing/2014/main" id="{0B85C43F-ACB0-429C-8957-C596B5548316}"/>
              </a:ext>
            </a:extLst>
          </p:cNvPr>
          <p:cNvSpPr/>
          <p:nvPr/>
        </p:nvSpPr>
        <p:spPr>
          <a:xfrm>
            <a:off x="4634255" y="439870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20">
            <a:extLst>
              <a:ext uri="{FF2B5EF4-FFF2-40B4-BE49-F238E27FC236}">
                <a16:creationId xmlns:a16="http://schemas.microsoft.com/office/drawing/2014/main" id="{2B2C80B4-1413-46AF-BCF6-60092AE34EB6}"/>
              </a:ext>
            </a:extLst>
          </p:cNvPr>
          <p:cNvSpPr/>
          <p:nvPr/>
        </p:nvSpPr>
        <p:spPr>
          <a:xfrm>
            <a:off x="1800558" y="435107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67046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D716C4E-E12B-4EF5-92E1-203743186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829" y="263986"/>
            <a:ext cx="4169970" cy="3524346"/>
          </a:xfrm>
          <a:prstGeom prst="rect">
            <a:avLst/>
          </a:prstGeom>
        </p:spPr>
      </p:pic>
      <p:pic>
        <p:nvPicPr>
          <p:cNvPr id="3" name="Picture 2">
            <a:extLst>
              <a:ext uri="{FF2B5EF4-FFF2-40B4-BE49-F238E27FC236}">
                <a16:creationId xmlns:a16="http://schemas.microsoft.com/office/drawing/2014/main" id="{B00B038D-4191-4B4F-80A9-647EF53DF99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86879" y="433179"/>
            <a:ext cx="1478588" cy="1526594"/>
          </a:xfrm>
          <a:prstGeom prst="rect">
            <a:avLst/>
          </a:prstGeom>
        </p:spPr>
      </p:pic>
      <p:pic>
        <p:nvPicPr>
          <p:cNvPr id="6" name="Picture 5">
            <a:extLst>
              <a:ext uri="{FF2B5EF4-FFF2-40B4-BE49-F238E27FC236}">
                <a16:creationId xmlns:a16="http://schemas.microsoft.com/office/drawing/2014/main" id="{5E59ECEC-4C73-4011-A8C8-027260C4877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63649" y="407004"/>
            <a:ext cx="1478588" cy="1526594"/>
          </a:xfrm>
          <a:prstGeom prst="rect">
            <a:avLst/>
          </a:prstGeom>
        </p:spPr>
      </p:pic>
      <p:pic>
        <p:nvPicPr>
          <p:cNvPr id="24" name="Picture 23">
            <a:extLst>
              <a:ext uri="{FF2B5EF4-FFF2-40B4-BE49-F238E27FC236}">
                <a16:creationId xmlns:a16="http://schemas.microsoft.com/office/drawing/2014/main" id="{31820AA2-CD32-40E6-ACBB-660B1633B98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183529" y="420405"/>
            <a:ext cx="1478588" cy="1526594"/>
          </a:xfrm>
          <a:prstGeom prst="rect">
            <a:avLst/>
          </a:prstGeom>
        </p:spPr>
      </p:pic>
      <p:pic>
        <p:nvPicPr>
          <p:cNvPr id="23" name="Picture 22">
            <a:extLst>
              <a:ext uri="{FF2B5EF4-FFF2-40B4-BE49-F238E27FC236}">
                <a16:creationId xmlns:a16="http://schemas.microsoft.com/office/drawing/2014/main" id="{F564BF09-96A7-481A-8D1F-75788B662BE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393096" y="1875431"/>
            <a:ext cx="1478588" cy="1526594"/>
          </a:xfrm>
          <a:prstGeom prst="rect">
            <a:avLst/>
          </a:prstGeom>
        </p:spPr>
      </p:pic>
      <p:pic>
        <p:nvPicPr>
          <p:cNvPr id="22" name="Picture 21">
            <a:extLst>
              <a:ext uri="{FF2B5EF4-FFF2-40B4-BE49-F238E27FC236}">
                <a16:creationId xmlns:a16="http://schemas.microsoft.com/office/drawing/2014/main" id="{9EAC2887-4D06-4C17-879B-DBF6A9FE4E6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709707" y="1881354"/>
            <a:ext cx="1478588" cy="1526594"/>
          </a:xfrm>
          <a:prstGeom prst="rect">
            <a:avLst/>
          </a:prstGeom>
        </p:spPr>
      </p:pic>
      <p:pic>
        <p:nvPicPr>
          <p:cNvPr id="21" name="Picture 20">
            <a:extLst>
              <a:ext uri="{FF2B5EF4-FFF2-40B4-BE49-F238E27FC236}">
                <a16:creationId xmlns:a16="http://schemas.microsoft.com/office/drawing/2014/main" id="{6846773E-4466-4957-A436-74B6BCC7324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895415" y="1868351"/>
            <a:ext cx="1478588" cy="1526594"/>
          </a:xfrm>
          <a:prstGeom prst="rect">
            <a:avLst/>
          </a:prstGeom>
        </p:spPr>
      </p:pic>
      <p:pic>
        <p:nvPicPr>
          <p:cNvPr id="20" name="Picture 19">
            <a:extLst>
              <a:ext uri="{FF2B5EF4-FFF2-40B4-BE49-F238E27FC236}">
                <a16:creationId xmlns:a16="http://schemas.microsoft.com/office/drawing/2014/main" id="{E85FBEBF-274D-41F4-BBD1-6BB6EEDF516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212233" y="1881354"/>
            <a:ext cx="1478588" cy="1526594"/>
          </a:xfrm>
          <a:prstGeom prst="rect">
            <a:avLst/>
          </a:prstGeom>
        </p:spPr>
      </p:pic>
      <p:pic>
        <p:nvPicPr>
          <p:cNvPr id="17" name="Picture 16">
            <a:extLst>
              <a:ext uri="{FF2B5EF4-FFF2-40B4-BE49-F238E27FC236}">
                <a16:creationId xmlns:a16="http://schemas.microsoft.com/office/drawing/2014/main" id="{2CDE3C17-375B-4EA5-B85D-2A1752CC552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415480" y="3414574"/>
            <a:ext cx="1478588" cy="1526594"/>
          </a:xfrm>
          <a:prstGeom prst="rect">
            <a:avLst/>
          </a:prstGeom>
        </p:spPr>
      </p:pic>
      <p:pic>
        <p:nvPicPr>
          <p:cNvPr id="16" name="Picture 15">
            <a:extLst>
              <a:ext uri="{FF2B5EF4-FFF2-40B4-BE49-F238E27FC236}">
                <a16:creationId xmlns:a16="http://schemas.microsoft.com/office/drawing/2014/main" id="{29BF65C8-F94E-4122-B298-E03AF43F3AE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622469" y="3370531"/>
            <a:ext cx="1478588" cy="1526594"/>
          </a:xfrm>
          <a:prstGeom prst="rect">
            <a:avLst/>
          </a:prstGeom>
        </p:spPr>
      </p:pic>
      <p:pic>
        <p:nvPicPr>
          <p:cNvPr id="15" name="Picture 14">
            <a:extLst>
              <a:ext uri="{FF2B5EF4-FFF2-40B4-BE49-F238E27FC236}">
                <a16:creationId xmlns:a16="http://schemas.microsoft.com/office/drawing/2014/main" id="{FAD67B0F-CCCE-4996-A3AB-57E48116D6B2}"/>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931504" y="3366543"/>
            <a:ext cx="1478588" cy="1526594"/>
          </a:xfrm>
          <a:prstGeom prst="rect">
            <a:avLst/>
          </a:prstGeom>
        </p:spPr>
      </p:pic>
      <p:pic>
        <p:nvPicPr>
          <p:cNvPr id="14" name="Picture 13">
            <a:extLst>
              <a:ext uri="{FF2B5EF4-FFF2-40B4-BE49-F238E27FC236}">
                <a16:creationId xmlns:a16="http://schemas.microsoft.com/office/drawing/2014/main" id="{94747E13-4310-4264-BD12-B1902CD45DB0}"/>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335145" y="3381345"/>
            <a:ext cx="1478588" cy="1526594"/>
          </a:xfrm>
          <a:prstGeom prst="rect">
            <a:avLst/>
          </a:prstGeom>
        </p:spPr>
      </p:pic>
      <p:pic>
        <p:nvPicPr>
          <p:cNvPr id="13" name="Picture 12">
            <a:extLst>
              <a:ext uri="{FF2B5EF4-FFF2-40B4-BE49-F238E27FC236}">
                <a16:creationId xmlns:a16="http://schemas.microsoft.com/office/drawing/2014/main" id="{CBBBF01E-070B-4D8F-81E9-870BDE7209E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415480" y="4869160"/>
            <a:ext cx="1478588" cy="1526594"/>
          </a:xfrm>
          <a:prstGeom prst="rect">
            <a:avLst/>
          </a:prstGeom>
        </p:spPr>
      </p:pic>
      <p:pic>
        <p:nvPicPr>
          <p:cNvPr id="12" name="Picture 11">
            <a:extLst>
              <a:ext uri="{FF2B5EF4-FFF2-40B4-BE49-F238E27FC236}">
                <a16:creationId xmlns:a16="http://schemas.microsoft.com/office/drawing/2014/main" id="{361C2B72-5EBD-454C-853D-8755BA04AB94}"/>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2711624" y="4869160"/>
            <a:ext cx="1478588" cy="1526594"/>
          </a:xfrm>
          <a:prstGeom prst="rect">
            <a:avLst/>
          </a:prstGeom>
        </p:spPr>
      </p:pic>
      <p:pic>
        <p:nvPicPr>
          <p:cNvPr id="10" name="Picture 9">
            <a:extLst>
              <a:ext uri="{FF2B5EF4-FFF2-40B4-BE49-F238E27FC236}">
                <a16:creationId xmlns:a16="http://schemas.microsoft.com/office/drawing/2014/main" id="{B6BB2CB4-2B30-4620-A237-0BDD9A8F3A88}"/>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972688" y="4869160"/>
            <a:ext cx="1478588" cy="1526594"/>
          </a:xfrm>
          <a:prstGeom prst="rect">
            <a:avLst/>
          </a:prstGeom>
        </p:spPr>
      </p:pic>
      <p:pic>
        <p:nvPicPr>
          <p:cNvPr id="9" name="Picture 8">
            <a:extLst>
              <a:ext uri="{FF2B5EF4-FFF2-40B4-BE49-F238E27FC236}">
                <a16:creationId xmlns:a16="http://schemas.microsoft.com/office/drawing/2014/main" id="{77FD7AAE-3362-4F3E-BCF5-6112470CB6FE}"/>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348643" y="4854734"/>
            <a:ext cx="1478588" cy="1526594"/>
          </a:xfrm>
          <a:prstGeom prst="rect">
            <a:avLst/>
          </a:prstGeom>
        </p:spPr>
      </p:pic>
      <p:cxnSp>
        <p:nvCxnSpPr>
          <p:cNvPr id="8" name="Прямая со стрелкой 7"/>
          <p:cNvCxnSpPr>
            <a:cxnSpLocks/>
          </p:cNvCxnSpPr>
          <p:nvPr/>
        </p:nvCxnSpPr>
        <p:spPr>
          <a:xfrm flipH="1" flipV="1">
            <a:off x="9793595" y="2940716"/>
            <a:ext cx="226090" cy="2676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9527875" y="3121063"/>
            <a:ext cx="601447" cy="338554"/>
          </a:xfrm>
          <a:prstGeom prst="rect">
            <a:avLst/>
          </a:prstGeom>
        </p:spPr>
        <p:txBody>
          <a:bodyPr wrap="none">
            <a:spAutoFit/>
          </a:bodyPr>
          <a:lstStyle/>
          <a:p>
            <a:r>
              <a:rPr lang="en-US" sz="1600" dirty="0">
                <a:solidFill>
                  <a:schemeClr val="accent6">
                    <a:lumMod val="75000"/>
                  </a:schemeClr>
                </a:solidFill>
                <a:cs typeface="Arial" panose="020B0604020202020204" pitchFamily="34" charset="0"/>
              </a:rPr>
              <a:t>2021</a:t>
            </a:r>
            <a:endParaRPr lang="ru-RU" sz="1400" dirty="0">
              <a:cs typeface="Arial" panose="020B0604020202020204" pitchFamily="34" charset="0"/>
            </a:endParaRPr>
          </a:p>
        </p:txBody>
      </p:sp>
      <p:sp>
        <p:nvSpPr>
          <p:cNvPr id="34" name="Прямоугольник 33"/>
          <p:cNvSpPr/>
          <p:nvPr/>
        </p:nvSpPr>
        <p:spPr>
          <a:xfrm>
            <a:off x="6156475" y="1484784"/>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2018</a:t>
            </a:r>
            <a:endParaRPr lang="ru-RU" sz="1200" dirty="0">
              <a:cs typeface="Arial" panose="020B0604020202020204" pitchFamily="34" charset="0"/>
            </a:endParaRPr>
          </a:p>
        </p:txBody>
      </p:sp>
      <p:sp>
        <p:nvSpPr>
          <p:cNvPr id="35" name="Прямоугольник 34"/>
          <p:cNvSpPr/>
          <p:nvPr/>
        </p:nvSpPr>
        <p:spPr>
          <a:xfrm>
            <a:off x="2288244" y="2919691"/>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2017</a:t>
            </a:r>
            <a:endParaRPr lang="ru-RU" sz="1200" dirty="0">
              <a:cs typeface="Arial" panose="020B0604020202020204" pitchFamily="34" charset="0"/>
            </a:endParaRPr>
          </a:p>
        </p:txBody>
      </p:sp>
      <p:sp>
        <p:nvSpPr>
          <p:cNvPr id="37" name="Прямоугольник 36"/>
          <p:cNvSpPr/>
          <p:nvPr/>
        </p:nvSpPr>
        <p:spPr>
          <a:xfrm>
            <a:off x="3507628" y="2902556"/>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2016</a:t>
            </a:r>
            <a:endParaRPr lang="ru-RU" sz="1200" dirty="0">
              <a:cs typeface="Arial" panose="020B0604020202020204" pitchFamily="34" charset="0"/>
            </a:endParaRPr>
          </a:p>
        </p:txBody>
      </p:sp>
      <p:sp>
        <p:nvSpPr>
          <p:cNvPr id="38" name="Прямоугольник 37"/>
          <p:cNvSpPr/>
          <p:nvPr/>
        </p:nvSpPr>
        <p:spPr>
          <a:xfrm>
            <a:off x="4849072" y="2923997"/>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2015</a:t>
            </a:r>
            <a:endParaRPr lang="ru-RU" sz="1200" dirty="0">
              <a:cs typeface="Arial" panose="020B0604020202020204" pitchFamily="34" charset="0"/>
            </a:endParaRPr>
          </a:p>
        </p:txBody>
      </p:sp>
      <p:sp>
        <p:nvSpPr>
          <p:cNvPr id="39" name="Прямоугольник 38"/>
          <p:cNvSpPr/>
          <p:nvPr/>
        </p:nvSpPr>
        <p:spPr>
          <a:xfrm>
            <a:off x="6168585" y="2954014"/>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2014</a:t>
            </a:r>
            <a:endParaRPr lang="ru-RU" sz="1200" dirty="0">
              <a:cs typeface="Arial" panose="020B0604020202020204" pitchFamily="34" charset="0"/>
            </a:endParaRPr>
          </a:p>
        </p:txBody>
      </p:sp>
      <p:sp>
        <p:nvSpPr>
          <p:cNvPr id="41" name="Прямоугольник 40"/>
          <p:cNvSpPr/>
          <p:nvPr/>
        </p:nvSpPr>
        <p:spPr>
          <a:xfrm>
            <a:off x="2205720" y="4406099"/>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2012</a:t>
            </a:r>
            <a:endParaRPr lang="ru-RU" sz="1200" dirty="0">
              <a:cs typeface="Arial" panose="020B0604020202020204" pitchFamily="34" charset="0"/>
            </a:endParaRPr>
          </a:p>
        </p:txBody>
      </p:sp>
      <p:sp>
        <p:nvSpPr>
          <p:cNvPr id="42" name="Прямоугольник 41"/>
          <p:cNvSpPr/>
          <p:nvPr/>
        </p:nvSpPr>
        <p:spPr>
          <a:xfrm>
            <a:off x="3512672" y="4407290"/>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2011</a:t>
            </a:r>
            <a:endParaRPr lang="ru-RU" sz="1200" dirty="0">
              <a:cs typeface="Arial" panose="020B0604020202020204" pitchFamily="34" charset="0"/>
            </a:endParaRPr>
          </a:p>
        </p:txBody>
      </p:sp>
      <p:sp>
        <p:nvSpPr>
          <p:cNvPr id="43" name="Прямоугольник 42"/>
          <p:cNvSpPr/>
          <p:nvPr/>
        </p:nvSpPr>
        <p:spPr>
          <a:xfrm>
            <a:off x="4833161" y="4400818"/>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2010</a:t>
            </a:r>
            <a:endParaRPr lang="ru-RU" sz="1200" dirty="0">
              <a:cs typeface="Arial" panose="020B0604020202020204" pitchFamily="34" charset="0"/>
            </a:endParaRPr>
          </a:p>
        </p:txBody>
      </p:sp>
      <p:sp>
        <p:nvSpPr>
          <p:cNvPr id="44" name="Прямоугольник 43"/>
          <p:cNvSpPr/>
          <p:nvPr/>
        </p:nvSpPr>
        <p:spPr>
          <a:xfrm>
            <a:off x="6071692" y="4407290"/>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2009</a:t>
            </a:r>
            <a:endParaRPr lang="ru-RU" sz="1200" dirty="0">
              <a:cs typeface="Arial" panose="020B0604020202020204" pitchFamily="34" charset="0"/>
            </a:endParaRPr>
          </a:p>
        </p:txBody>
      </p:sp>
      <p:sp>
        <p:nvSpPr>
          <p:cNvPr id="45" name="Прямоугольник 44"/>
          <p:cNvSpPr/>
          <p:nvPr/>
        </p:nvSpPr>
        <p:spPr>
          <a:xfrm>
            <a:off x="2174822" y="5907543"/>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2008</a:t>
            </a:r>
            <a:endParaRPr lang="ru-RU" sz="1200" dirty="0">
              <a:cs typeface="Arial" panose="020B0604020202020204" pitchFamily="34" charset="0"/>
            </a:endParaRPr>
          </a:p>
        </p:txBody>
      </p:sp>
      <p:sp>
        <p:nvSpPr>
          <p:cNvPr id="47" name="Прямоугольник 46"/>
          <p:cNvSpPr/>
          <p:nvPr/>
        </p:nvSpPr>
        <p:spPr>
          <a:xfrm>
            <a:off x="4727848" y="5919190"/>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2006</a:t>
            </a:r>
            <a:endParaRPr lang="ru-RU" sz="1200" dirty="0">
              <a:cs typeface="Arial" panose="020B0604020202020204" pitchFamily="34" charset="0"/>
            </a:endParaRPr>
          </a:p>
        </p:txBody>
      </p:sp>
      <p:sp>
        <p:nvSpPr>
          <p:cNvPr id="48" name="Прямоугольник 47"/>
          <p:cNvSpPr/>
          <p:nvPr/>
        </p:nvSpPr>
        <p:spPr>
          <a:xfrm>
            <a:off x="6240016" y="5919190"/>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2004</a:t>
            </a:r>
            <a:endParaRPr lang="ru-RU" sz="1200" dirty="0">
              <a:cs typeface="Arial" panose="020B0604020202020204" pitchFamily="34" charset="0"/>
            </a:endParaRPr>
          </a:p>
        </p:txBody>
      </p:sp>
      <p:sp>
        <p:nvSpPr>
          <p:cNvPr id="7" name="Прямоугольник 6"/>
          <p:cNvSpPr/>
          <p:nvPr/>
        </p:nvSpPr>
        <p:spPr>
          <a:xfrm>
            <a:off x="7046190" y="4008691"/>
            <a:ext cx="3796535" cy="2585323"/>
          </a:xfrm>
          <a:prstGeom prst="rect">
            <a:avLst/>
          </a:prstGeom>
          <a:solidFill>
            <a:schemeClr val="bg1"/>
          </a:solidFill>
          <a:ln w="25400">
            <a:solidFill>
              <a:schemeClr val="tx1"/>
            </a:solidFill>
          </a:ln>
        </p:spPr>
        <p:txBody>
          <a:bodyPr wrap="square">
            <a:spAutoFit/>
          </a:bodyPr>
          <a:lstStyle/>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Models show Arctic ice volume in 2021 much higher than in 2020 and comparable to 2017 </a:t>
            </a: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Ice thicknesses distribution in mid Sep 2021 shows greater amount of thick FYI in Eurasian Arctic which enabled existence of several ice massifs through the whole summer, e.g. in the Kara Sea</a:t>
            </a:r>
            <a:endParaRPr lang="ru-RU" sz="1600" dirty="0">
              <a:latin typeface="Calibri" panose="020F0502020204030204" pitchFamily="34" charset="0"/>
              <a:cs typeface="Calibri" panose="020F0502020204030204" pitchFamily="34" charset="0"/>
            </a:endParaRPr>
          </a:p>
        </p:txBody>
      </p:sp>
      <p:sp>
        <p:nvSpPr>
          <p:cNvPr id="11" name="Прямоугольник 10"/>
          <p:cNvSpPr/>
          <p:nvPr/>
        </p:nvSpPr>
        <p:spPr>
          <a:xfrm>
            <a:off x="1113705" y="6490217"/>
            <a:ext cx="5741492" cy="246221"/>
          </a:xfrm>
          <a:prstGeom prst="rect">
            <a:avLst/>
          </a:prstGeom>
          <a:solidFill>
            <a:schemeClr val="bg1"/>
          </a:solidFill>
          <a:ln w="25400">
            <a:solidFill>
              <a:schemeClr val="accent2"/>
            </a:solidFill>
          </a:ln>
        </p:spPr>
        <p:txBody>
          <a:bodyPr wrap="square">
            <a:spAutoFit/>
          </a:bodyPr>
          <a:lstStyle/>
          <a:p>
            <a:r>
              <a:rPr lang="en-US" sz="1000" dirty="0">
                <a:cs typeface="Arial" panose="020B0604020202020204" pitchFamily="34" charset="0"/>
              </a:rPr>
              <a:t>DMI North Atlantic - Arctic Ocean model HYCOM-CICE - http://ocean.dmi.dk/models/hycom.uk.php</a:t>
            </a:r>
            <a:endParaRPr lang="ru-RU" sz="1000" dirty="0">
              <a:solidFill>
                <a:schemeClr val="accent6">
                  <a:lumMod val="75000"/>
                </a:schemeClr>
              </a:solidFill>
              <a:cs typeface="Arial" panose="020B0604020202020204" pitchFamily="34" charset="0"/>
            </a:endParaRPr>
          </a:p>
        </p:txBody>
      </p:sp>
      <p:sp>
        <p:nvSpPr>
          <p:cNvPr id="18" name="Прямоугольник 17"/>
          <p:cNvSpPr/>
          <p:nvPr/>
        </p:nvSpPr>
        <p:spPr>
          <a:xfrm>
            <a:off x="7219619" y="600352"/>
            <a:ext cx="1464179" cy="253916"/>
          </a:xfrm>
          <a:prstGeom prst="rect">
            <a:avLst/>
          </a:prstGeom>
          <a:solidFill>
            <a:schemeClr val="bg1"/>
          </a:solidFill>
        </p:spPr>
        <p:txBody>
          <a:bodyPr wrap="square">
            <a:spAutoFit/>
          </a:bodyPr>
          <a:lstStyle/>
          <a:p>
            <a:r>
              <a:rPr lang="en-US" sz="1000" dirty="0">
                <a:cs typeface="Arial" panose="020B0604020202020204" pitchFamily="34" charset="0"/>
              </a:rPr>
              <a:t>[Madsen et al, 2015]</a:t>
            </a:r>
            <a:endParaRPr lang="ru-RU" sz="1000" dirty="0">
              <a:cs typeface="Arial" panose="020B0604020202020204" pitchFamily="34" charset="0"/>
            </a:endParaRPr>
          </a:p>
        </p:txBody>
      </p:sp>
      <p:sp>
        <p:nvSpPr>
          <p:cNvPr id="50" name="Заголовок 1"/>
          <p:cNvSpPr txBox="1">
            <a:spLocks/>
          </p:cNvSpPr>
          <p:nvPr/>
        </p:nvSpPr>
        <p:spPr bwMode="auto">
          <a:xfrm>
            <a:off x="1477516" y="44624"/>
            <a:ext cx="903649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000" kern="0" dirty="0">
                <a:solidFill>
                  <a:schemeClr val="tx1"/>
                </a:solidFill>
                <a:latin typeface="Calibri" panose="020F0502020204030204" pitchFamily="34" charset="0"/>
                <a:cs typeface="Calibri" panose="020F0502020204030204" pitchFamily="34" charset="0"/>
              </a:rPr>
              <a:t>Sea ice thickness for 14 Sep 2004…2021 and ice volume</a:t>
            </a:r>
            <a:endParaRPr lang="ru-RU" sz="2000" kern="0" dirty="0">
              <a:solidFill>
                <a:schemeClr val="tx1"/>
              </a:solidFill>
              <a:latin typeface="Calibri" panose="020F0502020204030204" pitchFamily="34" charset="0"/>
              <a:cs typeface="Calibri" panose="020F0502020204030204" pitchFamily="34" charset="0"/>
            </a:endParaRPr>
          </a:p>
        </p:txBody>
      </p:sp>
      <p:sp>
        <p:nvSpPr>
          <p:cNvPr id="53" name="Прямоугольник 52"/>
          <p:cNvSpPr/>
          <p:nvPr/>
        </p:nvSpPr>
        <p:spPr>
          <a:xfrm>
            <a:off x="3582615" y="5916851"/>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2007</a:t>
            </a:r>
            <a:endParaRPr lang="ru-RU" sz="1200" dirty="0">
              <a:cs typeface="Arial" panose="020B0604020202020204" pitchFamily="34" charset="0"/>
            </a:endParaRPr>
          </a:p>
        </p:txBody>
      </p:sp>
      <p:sp>
        <p:nvSpPr>
          <p:cNvPr id="49" name="Прямоугольник 33">
            <a:extLst>
              <a:ext uri="{FF2B5EF4-FFF2-40B4-BE49-F238E27FC236}">
                <a16:creationId xmlns:a16="http://schemas.microsoft.com/office/drawing/2014/main" id="{76AB1938-0B18-4647-84A3-8874162B38F4}"/>
              </a:ext>
            </a:extLst>
          </p:cNvPr>
          <p:cNvSpPr/>
          <p:nvPr/>
        </p:nvSpPr>
        <p:spPr>
          <a:xfrm>
            <a:off x="4759653" y="1470681"/>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2019</a:t>
            </a:r>
            <a:endParaRPr lang="ru-RU" sz="1200" dirty="0">
              <a:cs typeface="Arial" panose="020B0604020202020204" pitchFamily="34" charset="0"/>
            </a:endParaRPr>
          </a:p>
        </p:txBody>
      </p:sp>
      <p:sp>
        <p:nvSpPr>
          <p:cNvPr id="46" name="Прямоугольник 45">
            <a:extLst>
              <a:ext uri="{FF2B5EF4-FFF2-40B4-BE49-F238E27FC236}">
                <a16:creationId xmlns:a16="http://schemas.microsoft.com/office/drawing/2014/main" id="{773B0786-41F5-479F-AE18-FF3B98EC3F97}"/>
              </a:ext>
            </a:extLst>
          </p:cNvPr>
          <p:cNvSpPr/>
          <p:nvPr/>
        </p:nvSpPr>
        <p:spPr>
          <a:xfrm>
            <a:off x="11393760" y="6412106"/>
            <a:ext cx="683200"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[DMI]</a:t>
            </a:r>
            <a:endParaRPr lang="ru-RU" sz="1600" dirty="0">
              <a:latin typeface="Calibri" panose="020F0502020204030204" pitchFamily="34" charset="0"/>
              <a:cs typeface="Calibri" panose="020F0502020204030204" pitchFamily="34" charset="0"/>
            </a:endParaRPr>
          </a:p>
        </p:txBody>
      </p:sp>
      <p:sp>
        <p:nvSpPr>
          <p:cNvPr id="51" name="Прямоугольник 33">
            <a:extLst>
              <a:ext uri="{FF2B5EF4-FFF2-40B4-BE49-F238E27FC236}">
                <a16:creationId xmlns:a16="http://schemas.microsoft.com/office/drawing/2014/main" id="{56551942-7275-4C8A-A7BF-0B466E1937AD}"/>
              </a:ext>
            </a:extLst>
          </p:cNvPr>
          <p:cNvSpPr/>
          <p:nvPr/>
        </p:nvSpPr>
        <p:spPr>
          <a:xfrm>
            <a:off x="3528496" y="1470681"/>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2020</a:t>
            </a:r>
            <a:endParaRPr lang="ru-RU" sz="1200" dirty="0">
              <a:cs typeface="Arial" panose="020B0604020202020204" pitchFamily="34" charset="0"/>
            </a:endParaRPr>
          </a:p>
        </p:txBody>
      </p:sp>
      <p:pic>
        <p:nvPicPr>
          <p:cNvPr id="27" name="Picture 26">
            <a:extLst>
              <a:ext uri="{FF2B5EF4-FFF2-40B4-BE49-F238E27FC236}">
                <a16:creationId xmlns:a16="http://schemas.microsoft.com/office/drawing/2014/main" id="{3D9245C8-A49C-48C4-902F-9130C2BE8E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0875" y="438084"/>
            <a:ext cx="1438023" cy="1484712"/>
          </a:xfrm>
          <a:prstGeom prst="rect">
            <a:avLst/>
          </a:prstGeom>
        </p:spPr>
      </p:pic>
      <p:sp>
        <p:nvSpPr>
          <p:cNvPr id="52" name="Прямоугольник 33">
            <a:extLst>
              <a:ext uri="{FF2B5EF4-FFF2-40B4-BE49-F238E27FC236}">
                <a16:creationId xmlns:a16="http://schemas.microsoft.com/office/drawing/2014/main" id="{0EDDF164-0BE1-4882-9445-BB24BE65AC44}"/>
              </a:ext>
            </a:extLst>
          </p:cNvPr>
          <p:cNvSpPr/>
          <p:nvPr/>
        </p:nvSpPr>
        <p:spPr>
          <a:xfrm>
            <a:off x="2322352" y="1479531"/>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2021</a:t>
            </a:r>
            <a:endParaRPr lang="ru-RU" sz="1200" dirty="0">
              <a:cs typeface="Arial" panose="020B0604020202020204" pitchFamily="34" charset="0"/>
            </a:endParaRPr>
          </a:p>
        </p:txBody>
      </p:sp>
    </p:spTree>
    <p:extLst>
      <p:ext uri="{BB962C8B-B14F-4D97-AF65-F5344CB8AC3E}">
        <p14:creationId xmlns:p14="http://schemas.microsoft.com/office/powerpoint/2010/main" val="4069699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auto">
          <a:xfrm>
            <a:off x="0" y="-131123"/>
            <a:ext cx="7432693"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400" kern="0" dirty="0">
                <a:solidFill>
                  <a:schemeClr val="tx1"/>
                </a:solidFill>
                <a:cs typeface="Arial" panose="020B0604020202020204" pitchFamily="34" charset="0"/>
              </a:rPr>
              <a:t>Sea ice conditions during Sep 2021 minimum</a:t>
            </a:r>
            <a:endParaRPr lang="ru-RU" sz="2000" kern="0" dirty="0">
              <a:solidFill>
                <a:schemeClr val="tx1"/>
              </a:solidFill>
              <a:cs typeface="Arial" panose="020B0604020202020204" pitchFamily="34" charset="0"/>
            </a:endParaRPr>
          </a:p>
        </p:txBody>
      </p:sp>
      <p:sp>
        <p:nvSpPr>
          <p:cNvPr id="2" name="Прямоугольник 1"/>
          <p:cNvSpPr/>
          <p:nvPr/>
        </p:nvSpPr>
        <p:spPr>
          <a:xfrm>
            <a:off x="7479727" y="262815"/>
            <a:ext cx="4516324" cy="6463308"/>
          </a:xfrm>
          <a:prstGeom prst="rect">
            <a:avLst/>
          </a:prstGeom>
          <a:ln w="25400">
            <a:solidFill>
              <a:schemeClr val="tx1"/>
            </a:solidFill>
          </a:ln>
        </p:spPr>
        <p:txBody>
          <a:bodyPr wrap="square">
            <a:spAutoFit/>
          </a:bodyPr>
          <a:lstStyle/>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Observed in September 2021 11</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in row summer Arctic ice cover minimum significantly differs in area shape with that for 2019 or 2020</a:t>
            </a: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While Eurasian Barents, Laptev shelf seas were completely ice free with the ice edge significantly northward of Svalbard and FJL, the ice conditions in NE Kara, E ESS, </a:t>
            </a:r>
            <a:r>
              <a:rPr lang="en-US" dirty="0" err="1">
                <a:latin typeface="Calibri" panose="020F0502020204030204" pitchFamily="34" charset="0"/>
                <a:cs typeface="Calibri" panose="020F0502020204030204" pitchFamily="34" charset="0"/>
              </a:rPr>
              <a:t>Beafort</a:t>
            </a:r>
            <a:r>
              <a:rPr lang="en-US" dirty="0">
                <a:latin typeface="Calibri" panose="020F0502020204030204" pitchFamily="34" charset="0"/>
                <a:cs typeface="Calibri" panose="020F0502020204030204" pitchFamily="34" charset="0"/>
              </a:rPr>
              <a:t> Seas, parts of Canadian arch.  were close to 40 years normal with both the NW passage and the NSR remaining blocked in the transit straits which is opposite to last </a:t>
            </a:r>
            <a:r>
              <a:rPr lang="en-US" dirty="0" err="1">
                <a:latin typeface="Calibri" panose="020F0502020204030204" pitchFamily="34" charset="0"/>
                <a:cs typeface="Calibri" panose="020F0502020204030204" pitchFamily="34" charset="0"/>
              </a:rPr>
              <a:t>pentade</a:t>
            </a:r>
            <a:endParaRPr lang="en-US"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Area and thickness of both residual and second year ice in September this year for the Arctic Basin was much greater than that for 2019 or 2020</a:t>
            </a: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Recorded during NABOS-2021 cruise on “</a:t>
            </a:r>
            <a:r>
              <a:rPr lang="en-US" dirty="0" err="1">
                <a:latin typeface="Calibri" panose="020F0502020204030204" pitchFamily="34" charset="0"/>
                <a:cs typeface="Calibri" panose="020F0502020204030204" pitchFamily="34" charset="0"/>
              </a:rPr>
              <a:t>Akademik</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Treoshnikov</a:t>
            </a:r>
            <a:r>
              <a:rPr lang="en-US" dirty="0">
                <a:latin typeface="Calibri" panose="020F0502020204030204" pitchFamily="34" charset="0"/>
                <a:cs typeface="Calibri" panose="020F0502020204030204" pitchFamily="34" charset="0"/>
              </a:rPr>
              <a:t>” ice thicknesses  for the same starting point of </a:t>
            </a:r>
            <a:r>
              <a:rPr lang="en-US" dirty="0" err="1">
                <a:latin typeface="Calibri" panose="020F0502020204030204" pitchFamily="34" charset="0"/>
                <a:cs typeface="Calibri" panose="020F0502020204030204" pitchFamily="34" charset="0"/>
              </a:rPr>
              <a:t>MOSAiC</a:t>
            </a:r>
            <a:r>
              <a:rPr lang="en-US" dirty="0">
                <a:latin typeface="Calibri" panose="020F0502020204030204" pitchFamily="34" charset="0"/>
                <a:cs typeface="Calibri" panose="020F0502020204030204" pitchFamily="34" charset="0"/>
              </a:rPr>
              <a:t> expedition in 2019, were significantly  higher (~100…150 cm), i.e. if the PS drift started this year, it would be much longer…</a:t>
            </a:r>
          </a:p>
        </p:txBody>
      </p:sp>
      <p:sp>
        <p:nvSpPr>
          <p:cNvPr id="21" name="Овал 20">
            <a:extLst>
              <a:ext uri="{FF2B5EF4-FFF2-40B4-BE49-F238E27FC236}">
                <a16:creationId xmlns:a16="http://schemas.microsoft.com/office/drawing/2014/main" id="{92B33A79-D315-444F-A63D-C66F94CA4CE7}"/>
              </a:ext>
            </a:extLst>
          </p:cNvPr>
          <p:cNvSpPr/>
          <p:nvPr/>
        </p:nvSpPr>
        <p:spPr>
          <a:xfrm>
            <a:off x="6136039" y="57577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16">
            <a:extLst>
              <a:ext uri="{FF2B5EF4-FFF2-40B4-BE49-F238E27FC236}">
                <a16:creationId xmlns:a16="http://schemas.microsoft.com/office/drawing/2014/main" id="{B5BE5690-43C8-412D-AABF-CE8E3AD8BF27}"/>
              </a:ext>
            </a:extLst>
          </p:cNvPr>
          <p:cNvSpPr/>
          <p:nvPr/>
        </p:nvSpPr>
        <p:spPr>
          <a:xfrm>
            <a:off x="1768458" y="6655044"/>
            <a:ext cx="1939185"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NABOS-2021, Sept 2021</a:t>
            </a:r>
            <a:endParaRPr lang="ru-RU" sz="1400" dirty="0">
              <a:latin typeface="Calibri" panose="020F0502020204030204" pitchFamily="34" charset="0"/>
              <a:cs typeface="Calibri" panose="020F0502020204030204" pitchFamily="34" charset="0"/>
            </a:endParaRPr>
          </a:p>
        </p:txBody>
      </p:sp>
      <p:sp>
        <p:nvSpPr>
          <p:cNvPr id="16" name="Прямоугольник 25">
            <a:extLst>
              <a:ext uri="{FF2B5EF4-FFF2-40B4-BE49-F238E27FC236}">
                <a16:creationId xmlns:a16="http://schemas.microsoft.com/office/drawing/2014/main" id="{6A06C0E0-E031-41ED-9947-AFA979CF083F}"/>
              </a:ext>
            </a:extLst>
          </p:cNvPr>
          <p:cNvSpPr/>
          <p:nvPr/>
        </p:nvSpPr>
        <p:spPr>
          <a:xfrm>
            <a:off x="1045629" y="3785636"/>
            <a:ext cx="5935542" cy="261610"/>
          </a:xfrm>
          <a:prstGeom prst="rect">
            <a:avLst/>
          </a:prstGeom>
          <a:solidFill>
            <a:schemeClr val="bg1"/>
          </a:solidFill>
        </p:spPr>
        <p:txBody>
          <a:bodyPr wrap="square">
            <a:spAutoFit/>
          </a:bodyPr>
          <a:lstStyle/>
          <a:p>
            <a:r>
              <a:rPr lang="en-US" sz="1100" dirty="0">
                <a:latin typeface="Calibri" panose="020F0502020204030204" pitchFamily="34" charset="0"/>
                <a:cs typeface="Calibri" panose="020F0502020204030204" pitchFamily="34" charset="0"/>
              </a:rPr>
              <a:t>[sea ice analysis - AARI/CIS/NIC; ice edge – AARI/NSIDC, nearest 5days, reference period: 1991-2020]</a:t>
            </a:r>
            <a:endParaRPr lang="ru-RU" sz="11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D75052C-E816-4208-9CF4-375364EE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629" y="670739"/>
            <a:ext cx="3044629" cy="3118796"/>
          </a:xfrm>
          <a:prstGeom prst="rect">
            <a:avLst/>
          </a:prstGeom>
        </p:spPr>
      </p:pic>
      <p:pic>
        <p:nvPicPr>
          <p:cNvPr id="8" name="Picture 7">
            <a:extLst>
              <a:ext uri="{FF2B5EF4-FFF2-40B4-BE49-F238E27FC236}">
                <a16:creationId xmlns:a16="http://schemas.microsoft.com/office/drawing/2014/main" id="{4E47FE9F-C837-4EDB-BDFB-1671FC529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274" y="646849"/>
            <a:ext cx="3044628" cy="3118795"/>
          </a:xfrm>
          <a:prstGeom prst="rect">
            <a:avLst/>
          </a:prstGeom>
        </p:spPr>
      </p:pic>
      <p:sp>
        <p:nvSpPr>
          <p:cNvPr id="23" name="Овал 21">
            <a:extLst>
              <a:ext uri="{FF2B5EF4-FFF2-40B4-BE49-F238E27FC236}">
                <a16:creationId xmlns:a16="http://schemas.microsoft.com/office/drawing/2014/main" id="{994A6F1D-1D3E-43EE-A39E-4B19F5148610}"/>
              </a:ext>
            </a:extLst>
          </p:cNvPr>
          <p:cNvSpPr/>
          <p:nvPr/>
        </p:nvSpPr>
        <p:spPr>
          <a:xfrm rot="18920290">
            <a:off x="5577320" y="1724623"/>
            <a:ext cx="239857" cy="369431"/>
          </a:xfrm>
          <a:prstGeom prst="ellipse">
            <a:avLst/>
          </a:prstGeom>
          <a:noFill/>
          <a:ln w="3810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Picture 16">
            <a:extLst>
              <a:ext uri="{FF2B5EF4-FFF2-40B4-BE49-F238E27FC236}">
                <a16:creationId xmlns:a16="http://schemas.microsoft.com/office/drawing/2014/main" id="{92A39498-8017-4EB9-8503-167DE680E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826" y="4197928"/>
            <a:ext cx="3104273" cy="2328205"/>
          </a:xfrm>
          <a:prstGeom prst="rect">
            <a:avLst/>
          </a:prstGeom>
        </p:spPr>
      </p:pic>
      <p:pic>
        <p:nvPicPr>
          <p:cNvPr id="19" name="Picture 18">
            <a:extLst>
              <a:ext uri="{FF2B5EF4-FFF2-40B4-BE49-F238E27FC236}">
                <a16:creationId xmlns:a16="http://schemas.microsoft.com/office/drawing/2014/main" id="{F3A0CC91-0536-4E96-8F84-7CC5F7EB46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778" y="4111701"/>
            <a:ext cx="1939185" cy="2585581"/>
          </a:xfrm>
          <a:prstGeom prst="rect">
            <a:avLst/>
          </a:prstGeom>
        </p:spPr>
      </p:pic>
      <p:cxnSp>
        <p:nvCxnSpPr>
          <p:cNvPr id="36" name="Прямая со стрелкой 7">
            <a:extLst>
              <a:ext uri="{FF2B5EF4-FFF2-40B4-BE49-F238E27FC236}">
                <a16:creationId xmlns:a16="http://schemas.microsoft.com/office/drawing/2014/main" id="{F646AB9D-EA8A-47A6-88B3-83CCF66CAF72}"/>
              </a:ext>
            </a:extLst>
          </p:cNvPr>
          <p:cNvCxnSpPr>
            <a:cxnSpLocks/>
          </p:cNvCxnSpPr>
          <p:nvPr/>
        </p:nvCxnSpPr>
        <p:spPr>
          <a:xfrm flipH="1">
            <a:off x="3264726" y="1864727"/>
            <a:ext cx="2432522" cy="31305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7">
            <a:extLst>
              <a:ext uri="{FF2B5EF4-FFF2-40B4-BE49-F238E27FC236}">
                <a16:creationId xmlns:a16="http://schemas.microsoft.com/office/drawing/2014/main" id="{21DC8B7A-8B99-4793-ADCF-CDAFCB518EDA}"/>
              </a:ext>
            </a:extLst>
          </p:cNvPr>
          <p:cNvCxnSpPr>
            <a:cxnSpLocks/>
          </p:cNvCxnSpPr>
          <p:nvPr/>
        </p:nvCxnSpPr>
        <p:spPr>
          <a:xfrm flipH="1">
            <a:off x="5406132" y="1993638"/>
            <a:ext cx="391590" cy="33016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Прямоугольник 16">
            <a:extLst>
              <a:ext uri="{FF2B5EF4-FFF2-40B4-BE49-F238E27FC236}">
                <a16:creationId xmlns:a16="http://schemas.microsoft.com/office/drawing/2014/main" id="{FA9E0C81-A7DC-4790-B94E-4FEC818D45DB}"/>
              </a:ext>
            </a:extLst>
          </p:cNvPr>
          <p:cNvSpPr/>
          <p:nvPr/>
        </p:nvSpPr>
        <p:spPr>
          <a:xfrm>
            <a:off x="3145989" y="560070"/>
            <a:ext cx="1640193" cy="369332"/>
          </a:xfrm>
          <a:prstGeom prst="rect">
            <a:avLst/>
          </a:prstGeom>
          <a:solidFill>
            <a:schemeClr val="bg1"/>
          </a:solidFill>
        </p:spPr>
        <p:txBody>
          <a:bodyPr wrap="none">
            <a:spAutoFit/>
          </a:bodyPr>
          <a:lstStyle/>
          <a:p>
            <a:r>
              <a:rPr lang="en-US" b="1" dirty="0">
                <a:latin typeface="Calibri" panose="020F0502020204030204" pitchFamily="34" charset="0"/>
                <a:cs typeface="Calibri" panose="020F0502020204030204" pitchFamily="34" charset="0"/>
              </a:rPr>
              <a:t>13-16 Sep 2021</a:t>
            </a:r>
            <a:endParaRPr lang="ru-RU" b="1" dirty="0">
              <a:latin typeface="Calibri" panose="020F0502020204030204" pitchFamily="34" charset="0"/>
              <a:cs typeface="Calibri" panose="020F0502020204030204" pitchFamily="34" charset="0"/>
            </a:endParaRPr>
          </a:p>
        </p:txBody>
      </p:sp>
      <p:sp>
        <p:nvSpPr>
          <p:cNvPr id="18" name="Овал 21">
            <a:extLst>
              <a:ext uri="{FF2B5EF4-FFF2-40B4-BE49-F238E27FC236}">
                <a16:creationId xmlns:a16="http://schemas.microsoft.com/office/drawing/2014/main" id="{45AF68A7-B0FA-4340-94A7-CF43425CA87C}"/>
              </a:ext>
            </a:extLst>
          </p:cNvPr>
          <p:cNvSpPr/>
          <p:nvPr/>
        </p:nvSpPr>
        <p:spPr>
          <a:xfrm>
            <a:off x="5453959" y="1313257"/>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21">
            <a:extLst>
              <a:ext uri="{FF2B5EF4-FFF2-40B4-BE49-F238E27FC236}">
                <a16:creationId xmlns:a16="http://schemas.microsoft.com/office/drawing/2014/main" id="{9261AF20-160F-4753-911C-664C14D906DB}"/>
              </a:ext>
            </a:extLst>
          </p:cNvPr>
          <p:cNvSpPr/>
          <p:nvPr/>
        </p:nvSpPr>
        <p:spPr>
          <a:xfrm>
            <a:off x="5951907" y="2117028"/>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a:extLst>
              <a:ext uri="{FF2B5EF4-FFF2-40B4-BE49-F238E27FC236}">
                <a16:creationId xmlns:a16="http://schemas.microsoft.com/office/drawing/2014/main" id="{35B59F88-7D12-428A-B14D-46CC6DDA97FF}"/>
              </a:ext>
            </a:extLst>
          </p:cNvPr>
          <p:cNvSpPr/>
          <p:nvPr/>
        </p:nvSpPr>
        <p:spPr>
          <a:xfrm>
            <a:off x="3034957" y="2010067"/>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1">
            <a:extLst>
              <a:ext uri="{FF2B5EF4-FFF2-40B4-BE49-F238E27FC236}">
                <a16:creationId xmlns:a16="http://schemas.microsoft.com/office/drawing/2014/main" id="{3D38FC23-1245-43D9-96CF-FD217F9DA61D}"/>
              </a:ext>
            </a:extLst>
          </p:cNvPr>
          <p:cNvSpPr/>
          <p:nvPr/>
        </p:nvSpPr>
        <p:spPr>
          <a:xfrm>
            <a:off x="2641955" y="1378836"/>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1">
            <a:extLst>
              <a:ext uri="{FF2B5EF4-FFF2-40B4-BE49-F238E27FC236}">
                <a16:creationId xmlns:a16="http://schemas.microsoft.com/office/drawing/2014/main" id="{26E55CF7-8A3C-4268-8D6C-67C465362777}"/>
              </a:ext>
            </a:extLst>
          </p:cNvPr>
          <p:cNvSpPr/>
          <p:nvPr/>
        </p:nvSpPr>
        <p:spPr>
          <a:xfrm>
            <a:off x="2208561" y="1531236"/>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1">
            <a:extLst>
              <a:ext uri="{FF2B5EF4-FFF2-40B4-BE49-F238E27FC236}">
                <a16:creationId xmlns:a16="http://schemas.microsoft.com/office/drawing/2014/main" id="{166F1C26-3612-4D43-A017-B02335EA6D2E}"/>
              </a:ext>
            </a:extLst>
          </p:cNvPr>
          <p:cNvSpPr/>
          <p:nvPr/>
        </p:nvSpPr>
        <p:spPr>
          <a:xfrm>
            <a:off x="4980354" y="1531236"/>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83118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4325" y="197088"/>
            <a:ext cx="11229975" cy="6660912"/>
          </a:xfrm>
        </p:spPr>
        <p:txBody>
          <a:bodyPr>
            <a:noAutofit/>
          </a:bodyPr>
          <a:lstStyle/>
          <a:p>
            <a:pPr marL="0" indent="0">
              <a:lnSpc>
                <a:spcPct val="100000"/>
              </a:lnSpc>
              <a:spcBef>
                <a:spcPts val="0"/>
              </a:spcBef>
              <a:buNone/>
            </a:pPr>
            <a:r>
              <a:rPr lang="en-US" sz="2400" b="1" dirty="0">
                <a:solidFill>
                  <a:schemeClr val="tx1"/>
                </a:solidFill>
                <a:cs typeface="Calibri" panose="020F0502020204030204" pitchFamily="34" charset="0"/>
              </a:rPr>
              <a:t>Content of seasonal review</a:t>
            </a:r>
            <a:endParaRPr lang="en-US" sz="2400" b="1" dirty="0">
              <a:cs typeface="Calibri" panose="020F0502020204030204" pitchFamily="34" charset="0"/>
            </a:endParaRPr>
          </a:p>
          <a:p>
            <a:pPr>
              <a:lnSpc>
                <a:spcPct val="100000"/>
              </a:lnSpc>
              <a:spcBef>
                <a:spcPts val="0"/>
              </a:spcBef>
              <a:buFont typeface="Wingdings" panose="05000000000000000000" pitchFamily="2" charset="2"/>
              <a:buChar char="v"/>
            </a:pPr>
            <a:r>
              <a:rPr lang="en-US" sz="1800" b="1" dirty="0">
                <a:cs typeface="Calibri" panose="020F0502020204030204" pitchFamily="34" charset="0"/>
              </a:rPr>
              <a:t>Review for MJJAS (May…September) 2021 </a:t>
            </a:r>
          </a:p>
          <a:p>
            <a:pPr lvl="1">
              <a:lnSpc>
                <a:spcPct val="100000"/>
              </a:lnSpc>
              <a:spcBef>
                <a:spcPts val="0"/>
              </a:spcBef>
              <a:buFont typeface="Wingdings" panose="05000000000000000000" pitchFamily="2" charset="2"/>
              <a:buChar char="q"/>
            </a:pPr>
            <a:r>
              <a:rPr lang="en-US" sz="1800" dirty="0">
                <a:cs typeface="Calibri" panose="020F0502020204030204" pitchFamily="34" charset="0"/>
              </a:rPr>
              <a:t>Atmosphere:</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Atmospheric circulation</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Surface air temperature – anomalies, ranks and trends by Arctic regions and seas</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Precipitation – anomalies, ranks and trends by Arctic seas</a:t>
            </a:r>
          </a:p>
          <a:p>
            <a:pPr lvl="1">
              <a:lnSpc>
                <a:spcPct val="100000"/>
              </a:lnSpc>
              <a:spcBef>
                <a:spcPts val="0"/>
              </a:spcBef>
              <a:buFont typeface="Wingdings" panose="05000000000000000000" pitchFamily="2" charset="2"/>
              <a:buChar char="q"/>
            </a:pPr>
            <a:r>
              <a:rPr lang="en-US" sz="1800" dirty="0">
                <a:cs typeface="Calibri" panose="020F0502020204030204" pitchFamily="34" charset="0"/>
              </a:rPr>
              <a:t>Sea ice:</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Precursors in atmosphere and polar ocean</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Ice extent – anomalies  by regions </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Ice conditions  including September 2021 minimum</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Sea ice thickness and volume variability</a:t>
            </a:r>
          </a:p>
          <a:p>
            <a:pPr lvl="1">
              <a:lnSpc>
                <a:spcPct val="100000"/>
              </a:lnSpc>
              <a:spcBef>
                <a:spcPts val="0"/>
              </a:spcBef>
              <a:buFont typeface="Wingdings" panose="05000000000000000000" pitchFamily="2" charset="2"/>
              <a:buChar char="q"/>
            </a:pPr>
            <a:r>
              <a:rPr lang="en-US" sz="1800" dirty="0">
                <a:cs typeface="Calibri" panose="020F0502020204030204" pitchFamily="34" charset="0"/>
              </a:rPr>
              <a:t>Polar Ocean:</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Heat content, waves and swell height (storminess)  - anomalies</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pH (acidification/alkalization estimates) - anomalies</a:t>
            </a:r>
          </a:p>
          <a:p>
            <a:pPr lvl="1">
              <a:lnSpc>
                <a:spcPct val="100000"/>
              </a:lnSpc>
              <a:spcBef>
                <a:spcPts val="0"/>
              </a:spcBef>
              <a:buFont typeface="Wingdings" panose="05000000000000000000" pitchFamily="2" charset="2"/>
              <a:buChar char="q"/>
            </a:pPr>
            <a:r>
              <a:rPr lang="en-US" sz="1800" dirty="0">
                <a:cs typeface="Calibri" panose="020F0502020204030204" pitchFamily="34" charset="0"/>
              </a:rPr>
              <a:t>Land hydrology: </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river discharge – anomalies </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snow extent – anomalies and ranks</a:t>
            </a:r>
          </a:p>
          <a:p>
            <a:pPr lvl="1">
              <a:lnSpc>
                <a:spcPct val="100000"/>
              </a:lnSpc>
              <a:spcBef>
                <a:spcPts val="0"/>
              </a:spcBef>
              <a:buFont typeface="Wingdings" panose="05000000000000000000" pitchFamily="2" charset="2"/>
              <a:buChar char="q"/>
            </a:pPr>
            <a:r>
              <a:rPr lang="en-US" sz="1800" dirty="0">
                <a:cs typeface="Arial" panose="020B0604020202020204" pitchFamily="34" charset="0"/>
              </a:rPr>
              <a:t>Bioclimatic weather severity </a:t>
            </a:r>
            <a:endParaRPr lang="en-US" sz="1800" b="1" dirty="0">
              <a:cs typeface="Calibri" panose="020F0502020204030204" pitchFamily="34" charset="0"/>
            </a:endParaRPr>
          </a:p>
          <a:p>
            <a:pPr>
              <a:lnSpc>
                <a:spcPct val="100000"/>
              </a:lnSpc>
              <a:spcBef>
                <a:spcPts val="0"/>
              </a:spcBef>
              <a:buFont typeface="Wingdings" panose="05000000000000000000" pitchFamily="2" charset="2"/>
              <a:buChar char="v"/>
            </a:pPr>
            <a:r>
              <a:rPr lang="en-US" sz="1800" b="1" dirty="0">
                <a:cs typeface="Calibri" panose="020F0502020204030204" pitchFamily="34" charset="0"/>
              </a:rPr>
              <a:t>Briefs for October 2021: SAT, winds, precipitation, sea ice, snow</a:t>
            </a:r>
            <a:endParaRPr lang="en-US" sz="1800" dirty="0">
              <a:cs typeface="Calibri" panose="020F0502020204030204" pitchFamily="34" charset="0"/>
            </a:endParaRPr>
          </a:p>
          <a:p>
            <a:pPr marL="0" indent="0">
              <a:lnSpc>
                <a:spcPct val="100000"/>
              </a:lnSpc>
              <a:spcBef>
                <a:spcPts val="0"/>
              </a:spcBef>
              <a:buNone/>
            </a:pPr>
            <a:endParaRPr lang="en-US" sz="1800">
              <a:cs typeface="Calibri" panose="020F0502020204030204" pitchFamily="34" charset="0"/>
            </a:endParaRPr>
          </a:p>
          <a:p>
            <a:pPr marL="0" indent="0">
              <a:lnSpc>
                <a:spcPct val="100000"/>
              </a:lnSpc>
              <a:spcBef>
                <a:spcPts val="0"/>
              </a:spcBef>
              <a:buNone/>
            </a:pPr>
            <a:r>
              <a:rPr lang="en-US" sz="1800">
                <a:cs typeface="Calibri" panose="020F0502020204030204" pitchFamily="34" charset="0"/>
              </a:rPr>
              <a:t>Majority </a:t>
            </a:r>
            <a:r>
              <a:rPr lang="en-US" sz="1800" dirty="0">
                <a:cs typeface="Calibri" panose="020F0502020204030204" pitchFamily="34" charset="0"/>
              </a:rPr>
              <a:t>of the described parameters are the WMO accepted Essential Climate Variables (ECV).  Anomalies based on reanalysis are </a:t>
            </a:r>
            <a:r>
              <a:rPr lang="en-US" sz="1800" dirty="0">
                <a:solidFill>
                  <a:srgbClr val="FF0000"/>
                </a:solidFill>
                <a:cs typeface="Calibri" panose="020F0502020204030204" pitchFamily="34" charset="0"/>
              </a:rPr>
              <a:t>given for the latest 3</a:t>
            </a:r>
            <a:r>
              <a:rPr lang="en-US" sz="1800" baseline="30000" dirty="0">
                <a:solidFill>
                  <a:srgbClr val="FF0000"/>
                </a:solidFill>
                <a:cs typeface="Calibri" panose="020F0502020204030204" pitchFamily="34" charset="0"/>
              </a:rPr>
              <a:t>rd</a:t>
            </a:r>
            <a:r>
              <a:rPr lang="en-US" sz="1800" dirty="0">
                <a:solidFill>
                  <a:srgbClr val="FF0000"/>
                </a:solidFill>
                <a:cs typeface="Calibri" panose="020F0502020204030204" pitchFamily="34" charset="0"/>
              </a:rPr>
              <a:t> WMO period </a:t>
            </a:r>
            <a:r>
              <a:rPr lang="en-US" sz="1800" u="sng" dirty="0">
                <a:solidFill>
                  <a:srgbClr val="FF0000"/>
                </a:solidFill>
                <a:cs typeface="Calibri" panose="020F0502020204030204" pitchFamily="34" charset="0"/>
              </a:rPr>
              <a:t>1991-2020</a:t>
            </a:r>
            <a:r>
              <a:rPr lang="en-US" sz="1800" dirty="0">
                <a:cs typeface="Calibri" panose="020F0502020204030204" pitchFamily="34" charset="0"/>
              </a:rPr>
              <a:t>, while those based on observations – for 1</a:t>
            </a:r>
            <a:r>
              <a:rPr lang="en-US" sz="1800" baseline="30000" dirty="0">
                <a:cs typeface="Calibri" panose="020F0502020204030204" pitchFamily="34" charset="0"/>
              </a:rPr>
              <a:t>st</a:t>
            </a:r>
            <a:r>
              <a:rPr lang="en-US" sz="1800" dirty="0">
                <a:cs typeface="Calibri" panose="020F0502020204030204" pitchFamily="34" charset="0"/>
              </a:rPr>
              <a:t> WMO reference period </a:t>
            </a:r>
            <a:r>
              <a:rPr lang="en-US" sz="1800" u="sng" dirty="0">
                <a:cs typeface="Calibri" panose="020F0502020204030204" pitchFamily="34" charset="0"/>
              </a:rPr>
              <a:t>1961-1990</a:t>
            </a:r>
            <a:r>
              <a:rPr lang="en-US" sz="1800" dirty="0">
                <a:cs typeface="Calibri" panose="020F0502020204030204" pitchFamily="34" charset="0"/>
              </a:rPr>
              <a:t>. Ranks based on CCCS reanalysis are mostly given for </a:t>
            </a:r>
            <a:r>
              <a:rPr lang="en-US" sz="1800" u="sng" dirty="0">
                <a:cs typeface="Calibri" panose="020F0502020204030204" pitchFamily="34" charset="0"/>
              </a:rPr>
              <a:t>1950-</a:t>
            </a:r>
            <a:r>
              <a:rPr lang="en-US" sz="1800" dirty="0">
                <a:cs typeface="Calibri" panose="020F0502020204030204" pitchFamily="34" charset="0"/>
              </a:rPr>
              <a:t>2021 period, while those based on observations – for the period of observations. </a:t>
            </a:r>
            <a:endParaRPr lang="en-US" sz="1800" dirty="0">
              <a:solidFill>
                <a:srgbClr val="FF0000"/>
              </a:solidFill>
              <a:cs typeface="Calibri" panose="020F0502020204030204" pitchFamily="34" charset="0"/>
            </a:endParaRPr>
          </a:p>
        </p:txBody>
      </p:sp>
    </p:spTree>
    <p:extLst>
      <p:ext uri="{BB962C8B-B14F-4D97-AF65-F5344CB8AC3E}">
        <p14:creationId xmlns:p14="http://schemas.microsoft.com/office/powerpoint/2010/main" val="187697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72800C7F-3B88-4190-8C7E-FEE22BFB0396}" type="slidenum">
              <a:rPr lang="en-CA" altLang="en-US" smtClean="0"/>
              <a:pPr>
                <a:defRPr/>
              </a:pPr>
              <a:t>20</a:t>
            </a:fld>
            <a:endParaRPr lang="en-CA" altLang="en-US"/>
          </a:p>
        </p:txBody>
      </p:sp>
      <p:sp>
        <p:nvSpPr>
          <p:cNvPr id="5" name="Прямоугольник 4"/>
          <p:cNvSpPr/>
          <p:nvPr/>
        </p:nvSpPr>
        <p:spPr>
          <a:xfrm>
            <a:off x="1562100" y="1400578"/>
            <a:ext cx="8710364" cy="2616101"/>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Polar Ocean: </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Sea surface temperature</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Storms - Wave and swell height</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pH and acidification or alkalization of the Arctic ?</a:t>
            </a:r>
          </a:p>
        </p:txBody>
      </p:sp>
    </p:spTree>
    <p:extLst>
      <p:ext uri="{BB962C8B-B14F-4D97-AF65-F5344CB8AC3E}">
        <p14:creationId xmlns:p14="http://schemas.microsoft.com/office/powerpoint/2010/main" val="242469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DB33E83-AC20-4FE2-9428-C0F2D4E6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308" y="2166324"/>
            <a:ext cx="2686055" cy="2372324"/>
          </a:xfrm>
          <a:prstGeom prst="rect">
            <a:avLst/>
          </a:prstGeom>
        </p:spPr>
      </p:pic>
      <p:pic>
        <p:nvPicPr>
          <p:cNvPr id="20" name="Picture 19">
            <a:extLst>
              <a:ext uri="{FF2B5EF4-FFF2-40B4-BE49-F238E27FC236}">
                <a16:creationId xmlns:a16="http://schemas.microsoft.com/office/drawing/2014/main" id="{BB924D14-4BF0-420B-B511-ACFEDF96F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239" y="2223850"/>
            <a:ext cx="2686055" cy="2372324"/>
          </a:xfrm>
          <a:prstGeom prst="rect">
            <a:avLst/>
          </a:prstGeom>
        </p:spPr>
      </p:pic>
      <p:pic>
        <p:nvPicPr>
          <p:cNvPr id="15" name="Picture 14">
            <a:extLst>
              <a:ext uri="{FF2B5EF4-FFF2-40B4-BE49-F238E27FC236}">
                <a16:creationId xmlns:a16="http://schemas.microsoft.com/office/drawing/2014/main" id="{A429758F-D77F-4FC4-BE70-CFD025C63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903" y="4504678"/>
            <a:ext cx="2631619" cy="2325714"/>
          </a:xfrm>
          <a:prstGeom prst="rect">
            <a:avLst/>
          </a:prstGeom>
        </p:spPr>
      </p:pic>
      <p:pic>
        <p:nvPicPr>
          <p:cNvPr id="13" name="Picture 12">
            <a:extLst>
              <a:ext uri="{FF2B5EF4-FFF2-40B4-BE49-F238E27FC236}">
                <a16:creationId xmlns:a16="http://schemas.microsoft.com/office/drawing/2014/main" id="{12FFF94D-AF73-4EFF-9048-C797EBB085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9384" y="4471714"/>
            <a:ext cx="2631619" cy="2325714"/>
          </a:xfrm>
          <a:prstGeom prst="rect">
            <a:avLst/>
          </a:prstGeom>
        </p:spPr>
      </p:pic>
      <p:pic>
        <p:nvPicPr>
          <p:cNvPr id="9" name="Picture 8">
            <a:extLst>
              <a:ext uri="{FF2B5EF4-FFF2-40B4-BE49-F238E27FC236}">
                <a16:creationId xmlns:a16="http://schemas.microsoft.com/office/drawing/2014/main" id="{92D97058-AA1C-4FF7-8D13-14C7EBA41C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8556" y="-11062"/>
            <a:ext cx="2631619" cy="2325714"/>
          </a:xfrm>
          <a:prstGeom prst="rect">
            <a:avLst/>
          </a:prstGeom>
        </p:spPr>
      </p:pic>
      <p:pic>
        <p:nvPicPr>
          <p:cNvPr id="6" name="Picture 5">
            <a:extLst>
              <a:ext uri="{FF2B5EF4-FFF2-40B4-BE49-F238E27FC236}">
                <a16:creationId xmlns:a16="http://schemas.microsoft.com/office/drawing/2014/main" id="{CD4BBB8E-8CA4-48A0-BCA4-7F093CA5A8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496" y="-11062"/>
            <a:ext cx="2631619" cy="2325714"/>
          </a:xfrm>
          <a:prstGeom prst="rect">
            <a:avLst/>
          </a:prstGeom>
        </p:spPr>
      </p:pic>
      <p:sp>
        <p:nvSpPr>
          <p:cNvPr id="2" name="Заголовок 1"/>
          <p:cNvSpPr>
            <a:spLocks noGrp="1"/>
          </p:cNvSpPr>
          <p:nvPr>
            <p:ph type="title"/>
          </p:nvPr>
        </p:nvSpPr>
        <p:spPr>
          <a:xfrm>
            <a:off x="5886449" y="96658"/>
            <a:ext cx="6855401" cy="432048"/>
          </a:xfrm>
        </p:spPr>
        <p:txBody>
          <a:bodyPr>
            <a:normAutofit/>
          </a:bodyPr>
          <a:lstStyle/>
          <a:p>
            <a:pPr algn="ctr"/>
            <a:r>
              <a:rPr lang="en-US" sz="2400" b="1" dirty="0"/>
              <a:t>Heat content, waves and pH – JJAS  2021</a:t>
            </a:r>
            <a:endParaRPr lang="ru-RU" sz="2400" b="1" dirty="0"/>
          </a:p>
        </p:txBody>
      </p:sp>
      <p:sp>
        <p:nvSpPr>
          <p:cNvPr id="4" name="TextBox 3"/>
          <p:cNvSpPr txBox="1"/>
          <p:nvPr/>
        </p:nvSpPr>
        <p:spPr>
          <a:xfrm>
            <a:off x="6604160" y="712280"/>
            <a:ext cx="5411627" cy="5632311"/>
          </a:xfrm>
          <a:prstGeom prst="rect">
            <a:avLst/>
          </a:prstGeom>
          <a:solidFill>
            <a:schemeClr val="bg1"/>
          </a:solid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dirty="0"/>
              <a:t>Prominent </a:t>
            </a:r>
            <a:r>
              <a:rPr lang="en-US" b="1" dirty="0">
                <a:solidFill>
                  <a:srgbClr val="0066FF"/>
                </a:solidFill>
              </a:rPr>
              <a:t>lower</a:t>
            </a:r>
            <a:r>
              <a:rPr lang="en-US" dirty="0"/>
              <a:t> Heat Content (HC) was noticed in central Barents, NE Kara, Chukchi, Bering, Beaufort, Labrador  Seas than norm for 1993-2020 with </a:t>
            </a:r>
            <a:r>
              <a:rPr lang="en-US" b="1" dirty="0">
                <a:solidFill>
                  <a:srgbClr val="FF0000"/>
                </a:solidFill>
              </a:rPr>
              <a:t>higher </a:t>
            </a:r>
            <a:r>
              <a:rPr lang="en-US" dirty="0"/>
              <a:t>HC values for SW Kara, Laptev, parts of Greenland , Svalbard and FJL waters</a:t>
            </a:r>
          </a:p>
          <a:p>
            <a:pPr marL="285750" indent="-285750" algn="just">
              <a:buFont typeface="Wingdings" panose="05000000000000000000" pitchFamily="2" charset="2"/>
              <a:buChar char="v"/>
            </a:pPr>
            <a:r>
              <a:rPr lang="en-US" dirty="0"/>
              <a:t>Due to lesser ice extent Chukchi, Bering Seas, parts of Eurasian shelf seas and Canadian Arctic were exposed to </a:t>
            </a:r>
            <a:r>
              <a:rPr lang="en-US" b="1" dirty="0">
                <a:solidFill>
                  <a:srgbClr val="FF0000"/>
                </a:solidFill>
              </a:rPr>
              <a:t>higher</a:t>
            </a:r>
            <a:r>
              <a:rPr lang="en-US" dirty="0"/>
              <a:t> than in past stormy conditions with </a:t>
            </a:r>
            <a:r>
              <a:rPr lang="en-US" b="1" dirty="0">
                <a:solidFill>
                  <a:schemeClr val="accent5">
                    <a:lumMod val="75000"/>
                  </a:schemeClr>
                </a:solidFill>
              </a:rPr>
              <a:t>calmer</a:t>
            </a:r>
            <a:r>
              <a:rPr lang="en-US" dirty="0"/>
              <a:t> conditions in parts of the Nordic and Bering regions</a:t>
            </a:r>
          </a:p>
          <a:p>
            <a:pPr marL="285750" indent="-285750" algn="just">
              <a:buFont typeface="Wingdings" panose="05000000000000000000" pitchFamily="2" charset="2"/>
              <a:buChar char="v"/>
            </a:pPr>
            <a:r>
              <a:rPr lang="en-US" dirty="0"/>
              <a:t>Numerical models show for the current summer season both </a:t>
            </a:r>
            <a:r>
              <a:rPr lang="en-US" b="1" dirty="0">
                <a:solidFill>
                  <a:srgbClr val="FF0000"/>
                </a:solidFill>
              </a:rPr>
              <a:t>positive</a:t>
            </a:r>
            <a:r>
              <a:rPr lang="en-US" dirty="0"/>
              <a:t> </a:t>
            </a:r>
            <a:r>
              <a:rPr lang="en-US" b="1" dirty="0">
                <a:solidFill>
                  <a:srgbClr val="FF0000"/>
                </a:solidFill>
              </a:rPr>
              <a:t>pH anomalies </a:t>
            </a:r>
            <a:r>
              <a:rPr lang="en-US" dirty="0"/>
              <a:t>(Arctic Basin, Laptev Sea, NE part of Kara Sea, Chukchi, Hudson Bay) and </a:t>
            </a:r>
            <a:r>
              <a:rPr lang="en-US" b="1" dirty="0">
                <a:solidFill>
                  <a:srgbClr val="0070C0"/>
                </a:solidFill>
              </a:rPr>
              <a:t>negative pH </a:t>
            </a:r>
            <a:r>
              <a:rPr lang="en-US" dirty="0"/>
              <a:t>(Kara, ESS, Greenland Sea)  anomalies to the 1993-2021 period, which is in general similar to previous summer 2020. The </a:t>
            </a:r>
            <a:r>
              <a:rPr lang="en-US" b="1" dirty="0">
                <a:solidFill>
                  <a:srgbClr val="0070C0"/>
                </a:solidFill>
              </a:rPr>
              <a:t>negative anomalies </a:t>
            </a:r>
            <a:r>
              <a:rPr lang="en-US" dirty="0"/>
              <a:t>may point to </a:t>
            </a:r>
            <a:r>
              <a:rPr lang="en-US" b="1" dirty="0">
                <a:solidFill>
                  <a:srgbClr val="0070C0"/>
                </a:solidFill>
              </a:rPr>
              <a:t>acidification</a:t>
            </a:r>
            <a:r>
              <a:rPr lang="en-US" dirty="0"/>
              <a:t> processes though need further verification with e.g. through additional sensors on IABP buoys or AMAP data</a:t>
            </a:r>
            <a:endParaRPr lang="ru-RU" dirty="0"/>
          </a:p>
        </p:txBody>
      </p:sp>
      <p:sp>
        <p:nvSpPr>
          <p:cNvPr id="31" name="TextBox 30">
            <a:extLst>
              <a:ext uri="{FF2B5EF4-FFF2-40B4-BE49-F238E27FC236}">
                <a16:creationId xmlns:a16="http://schemas.microsoft.com/office/drawing/2014/main" id="{283C724B-F57F-486E-A279-EB8C22A49303}"/>
              </a:ext>
            </a:extLst>
          </p:cNvPr>
          <p:cNvSpPr txBox="1"/>
          <p:nvPr/>
        </p:nvSpPr>
        <p:spPr>
          <a:xfrm>
            <a:off x="705382" y="4362581"/>
            <a:ext cx="3163722" cy="261610"/>
          </a:xfrm>
          <a:prstGeom prst="rect">
            <a:avLst/>
          </a:prstGeom>
          <a:solidFill>
            <a:schemeClr val="bg1"/>
          </a:solidFill>
        </p:spPr>
        <p:txBody>
          <a:bodyPr wrap="square" rtlCol="0">
            <a:spAutoFit/>
          </a:bodyPr>
          <a:lstStyle/>
          <a:p>
            <a:pPr algn="ctr"/>
            <a:r>
              <a:rPr lang="en-CA" sz="1100" dirty="0"/>
              <a:t>JJA WW&amp;S height rank, 1950-2021</a:t>
            </a:r>
            <a:endParaRPr lang="en-US" sz="1100" dirty="0"/>
          </a:p>
        </p:txBody>
      </p:sp>
      <p:sp>
        <p:nvSpPr>
          <p:cNvPr id="27" name="TextBox 26">
            <a:extLst>
              <a:ext uri="{FF2B5EF4-FFF2-40B4-BE49-F238E27FC236}">
                <a16:creationId xmlns:a16="http://schemas.microsoft.com/office/drawing/2014/main" id="{78BD5E13-C32A-48B5-965C-B7F47FA2E4A9}"/>
              </a:ext>
            </a:extLst>
          </p:cNvPr>
          <p:cNvSpPr txBox="1"/>
          <p:nvPr/>
        </p:nvSpPr>
        <p:spPr>
          <a:xfrm>
            <a:off x="901099" y="2082027"/>
            <a:ext cx="2909854" cy="261610"/>
          </a:xfrm>
          <a:prstGeom prst="rect">
            <a:avLst/>
          </a:prstGeom>
          <a:solidFill>
            <a:schemeClr val="bg1"/>
          </a:solidFill>
        </p:spPr>
        <p:txBody>
          <a:bodyPr wrap="square" rtlCol="0">
            <a:spAutoFit/>
          </a:bodyPr>
          <a:lstStyle/>
          <a:p>
            <a:pPr algn="ctr"/>
            <a:r>
              <a:rPr lang="en-CA" sz="1100" dirty="0"/>
              <a:t>JJA Heat Content 15m anomaly, 1993-2020</a:t>
            </a:r>
            <a:endParaRPr lang="en-US" sz="1100" dirty="0"/>
          </a:p>
        </p:txBody>
      </p:sp>
      <p:sp>
        <p:nvSpPr>
          <p:cNvPr id="33" name="TextBox 32">
            <a:extLst>
              <a:ext uri="{FF2B5EF4-FFF2-40B4-BE49-F238E27FC236}">
                <a16:creationId xmlns:a16="http://schemas.microsoft.com/office/drawing/2014/main" id="{AC3689D8-6EC6-400B-BB5E-4A729F449EA7}"/>
              </a:ext>
            </a:extLst>
          </p:cNvPr>
          <p:cNvSpPr txBox="1"/>
          <p:nvPr/>
        </p:nvSpPr>
        <p:spPr>
          <a:xfrm>
            <a:off x="8265576" y="6455673"/>
            <a:ext cx="2502518" cy="307777"/>
          </a:xfrm>
          <a:prstGeom prst="rect">
            <a:avLst/>
          </a:prstGeom>
          <a:solidFill>
            <a:schemeClr val="bg1"/>
          </a:solidFill>
        </p:spPr>
        <p:txBody>
          <a:bodyPr wrap="square" rtlCol="0">
            <a:spAutoFit/>
          </a:bodyPr>
          <a:lstStyle/>
          <a:p>
            <a:r>
              <a:rPr lang="en-US" sz="1400" dirty="0"/>
              <a:t>[AARI / CCCS MEMS &amp; ERA5]</a:t>
            </a:r>
            <a:endParaRPr lang="ru-RU" sz="1400" dirty="0"/>
          </a:p>
        </p:txBody>
      </p:sp>
      <p:sp>
        <p:nvSpPr>
          <p:cNvPr id="18" name="TextBox 17">
            <a:extLst>
              <a:ext uri="{FF2B5EF4-FFF2-40B4-BE49-F238E27FC236}">
                <a16:creationId xmlns:a16="http://schemas.microsoft.com/office/drawing/2014/main" id="{13E5E1C8-3D6A-461A-80B6-AEDA4E988ECE}"/>
              </a:ext>
            </a:extLst>
          </p:cNvPr>
          <p:cNvSpPr txBox="1"/>
          <p:nvPr/>
        </p:nvSpPr>
        <p:spPr>
          <a:xfrm>
            <a:off x="3594902" y="4314633"/>
            <a:ext cx="2909854" cy="261610"/>
          </a:xfrm>
          <a:prstGeom prst="rect">
            <a:avLst/>
          </a:prstGeom>
          <a:solidFill>
            <a:schemeClr val="bg1"/>
          </a:solidFill>
        </p:spPr>
        <p:txBody>
          <a:bodyPr wrap="square" rtlCol="0">
            <a:spAutoFit/>
          </a:bodyPr>
          <a:lstStyle/>
          <a:p>
            <a:pPr algn="ctr"/>
            <a:r>
              <a:rPr lang="en-CA" sz="1100" dirty="0"/>
              <a:t>Sep WW&amp;S height rank, 1950-2021</a:t>
            </a:r>
            <a:endParaRPr lang="en-US" sz="1100" dirty="0"/>
          </a:p>
        </p:txBody>
      </p:sp>
      <p:sp>
        <p:nvSpPr>
          <p:cNvPr id="12" name="TextBox 11">
            <a:extLst>
              <a:ext uri="{FF2B5EF4-FFF2-40B4-BE49-F238E27FC236}">
                <a16:creationId xmlns:a16="http://schemas.microsoft.com/office/drawing/2014/main" id="{893DED7C-1EAD-41C1-BE0A-E610ADA5C028}"/>
              </a:ext>
            </a:extLst>
          </p:cNvPr>
          <p:cNvSpPr txBox="1"/>
          <p:nvPr/>
        </p:nvSpPr>
        <p:spPr>
          <a:xfrm>
            <a:off x="3821926" y="6551766"/>
            <a:ext cx="2502518" cy="261610"/>
          </a:xfrm>
          <a:prstGeom prst="rect">
            <a:avLst/>
          </a:prstGeom>
          <a:solidFill>
            <a:schemeClr val="bg1"/>
          </a:solidFill>
        </p:spPr>
        <p:txBody>
          <a:bodyPr wrap="square" rtlCol="0">
            <a:spAutoFit/>
          </a:bodyPr>
          <a:lstStyle/>
          <a:p>
            <a:pPr algn="ctr"/>
            <a:r>
              <a:rPr lang="en-CA" sz="1100" dirty="0"/>
              <a:t>Sep pH anomaly 2m, 1993-2021</a:t>
            </a:r>
            <a:endParaRPr lang="en-US" sz="1100" dirty="0"/>
          </a:p>
        </p:txBody>
      </p:sp>
      <p:sp>
        <p:nvSpPr>
          <p:cNvPr id="16" name="TextBox 15">
            <a:extLst>
              <a:ext uri="{FF2B5EF4-FFF2-40B4-BE49-F238E27FC236}">
                <a16:creationId xmlns:a16="http://schemas.microsoft.com/office/drawing/2014/main" id="{0B7572EB-FF0C-4397-9850-6DAEB9BB8BD9}"/>
              </a:ext>
            </a:extLst>
          </p:cNvPr>
          <p:cNvSpPr txBox="1"/>
          <p:nvPr/>
        </p:nvSpPr>
        <p:spPr>
          <a:xfrm>
            <a:off x="1133818" y="6596878"/>
            <a:ext cx="2502518" cy="261610"/>
          </a:xfrm>
          <a:prstGeom prst="rect">
            <a:avLst/>
          </a:prstGeom>
          <a:solidFill>
            <a:schemeClr val="bg1"/>
          </a:solidFill>
        </p:spPr>
        <p:txBody>
          <a:bodyPr wrap="square" rtlCol="0">
            <a:spAutoFit/>
          </a:bodyPr>
          <a:lstStyle/>
          <a:p>
            <a:pPr algn="ctr"/>
            <a:r>
              <a:rPr lang="en-CA" sz="1100" dirty="0"/>
              <a:t>JJA pH anomaly 2m, 1993-2021</a:t>
            </a:r>
            <a:endParaRPr lang="en-US" sz="1100" dirty="0"/>
          </a:p>
        </p:txBody>
      </p:sp>
      <p:sp>
        <p:nvSpPr>
          <p:cNvPr id="29" name="TextBox 28">
            <a:extLst>
              <a:ext uri="{FF2B5EF4-FFF2-40B4-BE49-F238E27FC236}">
                <a16:creationId xmlns:a16="http://schemas.microsoft.com/office/drawing/2014/main" id="{7C4C3626-E0F9-4E75-88A4-8E76EE730FF7}"/>
              </a:ext>
            </a:extLst>
          </p:cNvPr>
          <p:cNvSpPr txBox="1"/>
          <p:nvPr/>
        </p:nvSpPr>
        <p:spPr>
          <a:xfrm>
            <a:off x="3699384" y="2061795"/>
            <a:ext cx="2625060" cy="261610"/>
          </a:xfrm>
          <a:prstGeom prst="rect">
            <a:avLst/>
          </a:prstGeom>
          <a:solidFill>
            <a:schemeClr val="bg1"/>
          </a:solidFill>
        </p:spPr>
        <p:txBody>
          <a:bodyPr wrap="square" rtlCol="0">
            <a:spAutoFit/>
          </a:bodyPr>
          <a:lstStyle/>
          <a:p>
            <a:pPr algn="ctr"/>
            <a:r>
              <a:rPr lang="en-CA" sz="1100" dirty="0"/>
              <a:t>Sep Heat Content anomaly, 1993-2020</a:t>
            </a:r>
            <a:endParaRPr lang="en-US" sz="1100" dirty="0"/>
          </a:p>
        </p:txBody>
      </p:sp>
    </p:spTree>
    <p:extLst>
      <p:ext uri="{BB962C8B-B14F-4D97-AF65-F5344CB8AC3E}">
        <p14:creationId xmlns:p14="http://schemas.microsoft.com/office/powerpoint/2010/main" val="940947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72800C7F-3B88-4190-8C7E-FEE22BFB0396}" type="slidenum">
              <a:rPr lang="en-CA" altLang="en-US" smtClean="0"/>
              <a:pPr>
                <a:defRPr/>
              </a:pPr>
              <a:t>22</a:t>
            </a:fld>
            <a:endParaRPr lang="en-CA" altLang="en-US"/>
          </a:p>
        </p:txBody>
      </p:sp>
      <p:sp>
        <p:nvSpPr>
          <p:cNvPr id="5" name="Прямоугольник 4"/>
          <p:cNvSpPr/>
          <p:nvPr/>
        </p:nvSpPr>
        <p:spPr>
          <a:xfrm>
            <a:off x="2652192" y="1686327"/>
            <a:ext cx="7848872" cy="2123658"/>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Hydrology and land Snow: </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River discharge</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Snow water equivalent</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Snow extent</a:t>
            </a:r>
          </a:p>
        </p:txBody>
      </p:sp>
    </p:spTree>
    <p:extLst>
      <p:ext uri="{BB962C8B-B14F-4D97-AF65-F5344CB8AC3E}">
        <p14:creationId xmlns:p14="http://schemas.microsoft.com/office/powerpoint/2010/main" val="1093459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4C5A4A7-B138-4E33-AF83-125B84AFFC42}"/>
              </a:ext>
            </a:extLst>
          </p:cNvPr>
          <p:cNvPicPr>
            <a:picLocks noChangeAspect="1"/>
          </p:cNvPicPr>
          <p:nvPr/>
        </p:nvPicPr>
        <p:blipFill>
          <a:blip r:embed="rId2"/>
          <a:stretch>
            <a:fillRect/>
          </a:stretch>
        </p:blipFill>
        <p:spPr>
          <a:xfrm>
            <a:off x="2814680" y="674453"/>
            <a:ext cx="2857506" cy="2523749"/>
          </a:xfrm>
          <a:prstGeom prst="rect">
            <a:avLst/>
          </a:prstGeom>
        </p:spPr>
      </p:pic>
      <p:pic>
        <p:nvPicPr>
          <p:cNvPr id="14" name="Picture 13">
            <a:extLst>
              <a:ext uri="{FF2B5EF4-FFF2-40B4-BE49-F238E27FC236}">
                <a16:creationId xmlns:a16="http://schemas.microsoft.com/office/drawing/2014/main" id="{55FB9A18-81B4-4533-A85C-4996FBC07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945" y="3962350"/>
            <a:ext cx="2857506" cy="2523749"/>
          </a:xfrm>
          <a:prstGeom prst="rect">
            <a:avLst/>
          </a:prstGeom>
        </p:spPr>
      </p:pic>
      <p:pic>
        <p:nvPicPr>
          <p:cNvPr id="11" name="Picture 10">
            <a:extLst>
              <a:ext uri="{FF2B5EF4-FFF2-40B4-BE49-F238E27FC236}">
                <a16:creationId xmlns:a16="http://schemas.microsoft.com/office/drawing/2014/main" id="{E94A6DC3-1D78-4531-A54F-2FEAFA990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986" y="3993178"/>
            <a:ext cx="2857506" cy="2523749"/>
          </a:xfrm>
          <a:prstGeom prst="rect">
            <a:avLst/>
          </a:prstGeom>
        </p:spPr>
      </p:pic>
      <p:sp>
        <p:nvSpPr>
          <p:cNvPr id="2" name="Заголовок 1"/>
          <p:cNvSpPr>
            <a:spLocks noGrp="1"/>
          </p:cNvSpPr>
          <p:nvPr>
            <p:ph type="title"/>
          </p:nvPr>
        </p:nvSpPr>
        <p:spPr>
          <a:xfrm>
            <a:off x="46703" y="40754"/>
            <a:ext cx="11944350" cy="583458"/>
          </a:xfrm>
        </p:spPr>
        <p:txBody>
          <a:bodyPr>
            <a:normAutofit fontScale="90000"/>
          </a:bodyPr>
          <a:lstStyle/>
          <a:p>
            <a:pPr algn="ctr"/>
            <a:r>
              <a:rPr lang="en-US" sz="2800" b="1" dirty="0"/>
              <a:t>Impacts of summer 2021 precipitation and evaporation on river discharge (reanalysis)</a:t>
            </a:r>
            <a:endParaRPr lang="ru-RU" sz="2800" b="1" dirty="0"/>
          </a:p>
        </p:txBody>
      </p:sp>
      <p:sp>
        <p:nvSpPr>
          <p:cNvPr id="18" name="TextBox 17">
            <a:extLst>
              <a:ext uri="{FF2B5EF4-FFF2-40B4-BE49-F238E27FC236}">
                <a16:creationId xmlns:a16="http://schemas.microsoft.com/office/drawing/2014/main" id="{6109321E-5DCA-4B21-A7B6-443509629404}"/>
              </a:ext>
            </a:extLst>
          </p:cNvPr>
          <p:cNvSpPr txBox="1"/>
          <p:nvPr/>
        </p:nvSpPr>
        <p:spPr>
          <a:xfrm>
            <a:off x="1698706" y="4109755"/>
            <a:ext cx="674379" cy="369332"/>
          </a:xfrm>
          <a:prstGeom prst="rect">
            <a:avLst/>
          </a:prstGeom>
          <a:solidFill>
            <a:schemeClr val="bg1"/>
          </a:solidFill>
        </p:spPr>
        <p:txBody>
          <a:bodyPr wrap="square" rtlCol="0">
            <a:spAutoFit/>
          </a:bodyPr>
          <a:lstStyle/>
          <a:p>
            <a:pPr algn="ctr"/>
            <a:r>
              <a:rPr lang="en-CA" dirty="0">
                <a:latin typeface="Calibri" panose="020F0502020204030204" pitchFamily="34" charset="0"/>
                <a:cs typeface="Calibri" panose="020F0502020204030204" pitchFamily="34" charset="0"/>
              </a:rPr>
              <a:t>Jun</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7785535-CCA2-45BF-8D46-CA1D7CDB01DE}"/>
              </a:ext>
            </a:extLst>
          </p:cNvPr>
          <p:cNvSpPr txBox="1"/>
          <p:nvPr/>
        </p:nvSpPr>
        <p:spPr>
          <a:xfrm>
            <a:off x="4265286" y="4059917"/>
            <a:ext cx="674379" cy="369332"/>
          </a:xfrm>
          <a:prstGeom prst="rect">
            <a:avLst/>
          </a:prstGeom>
          <a:solidFill>
            <a:schemeClr val="bg1"/>
          </a:solidFill>
        </p:spPr>
        <p:txBody>
          <a:bodyPr wrap="square" rtlCol="0">
            <a:spAutoFit/>
          </a:bodyPr>
          <a:lstStyle/>
          <a:p>
            <a:pPr algn="ctr"/>
            <a:r>
              <a:rPr lang="en-CA" dirty="0">
                <a:latin typeface="Calibri" panose="020F0502020204030204" pitchFamily="34" charset="0"/>
                <a:cs typeface="Calibri" panose="020F0502020204030204" pitchFamily="34" charset="0"/>
              </a:rPr>
              <a:t>Jul</a:t>
            </a:r>
            <a:endParaRPr lang="en-US" dirty="0">
              <a:latin typeface="Calibri" panose="020F0502020204030204" pitchFamily="34" charset="0"/>
              <a:cs typeface="Calibri" panose="020F0502020204030204" pitchFamily="34" charset="0"/>
            </a:endParaRPr>
          </a:p>
        </p:txBody>
      </p:sp>
      <p:sp>
        <p:nvSpPr>
          <p:cNvPr id="15" name="Прямоугольник 2">
            <a:extLst>
              <a:ext uri="{FF2B5EF4-FFF2-40B4-BE49-F238E27FC236}">
                <a16:creationId xmlns:a16="http://schemas.microsoft.com/office/drawing/2014/main" id="{FD2A68AF-1E2D-41D4-965C-5B9F387812B1}"/>
              </a:ext>
            </a:extLst>
          </p:cNvPr>
          <p:cNvSpPr/>
          <p:nvPr/>
        </p:nvSpPr>
        <p:spPr>
          <a:xfrm>
            <a:off x="5704486" y="618225"/>
            <a:ext cx="6383658" cy="3139321"/>
          </a:xfrm>
          <a:prstGeom prst="rect">
            <a:avLst/>
          </a:prstGeom>
          <a:solidFill>
            <a:schemeClr val="bg1"/>
          </a:solidFill>
          <a:ln w="25400">
            <a:solidFill>
              <a:schemeClr val="tx1"/>
            </a:solidFill>
          </a:ln>
        </p:spPr>
        <p:txBody>
          <a:bodyPr wrap="square">
            <a:spAutoFit/>
          </a:bodyPr>
          <a:lstStyle/>
          <a:p>
            <a:r>
              <a:rPr lang="en-US" dirty="0">
                <a:ea typeface="Arial" panose="020B0604020202020204" pitchFamily="34" charset="0"/>
              </a:rPr>
              <a:t>Impacts of wetter/drier regions due to precipitation and evaporation process were reflected in the JJAS 2021 Arctic rivers discharge: </a:t>
            </a:r>
          </a:p>
          <a:p>
            <a:pPr marL="285750" indent="-285750">
              <a:buFont typeface="Wingdings" panose="05000000000000000000" pitchFamily="2" charset="2"/>
              <a:buChar char="v"/>
            </a:pPr>
            <a:r>
              <a:rPr lang="en-US" dirty="0">
                <a:solidFill>
                  <a:srgbClr val="0066FF"/>
                </a:solidFill>
                <a:ea typeface="Arial" panose="020B0604020202020204" pitchFamily="34" charset="0"/>
              </a:rPr>
              <a:t>lesser</a:t>
            </a:r>
            <a:r>
              <a:rPr lang="en-US" dirty="0">
                <a:ea typeface="Arial" panose="020B0604020202020204" pitchFamily="34" charset="0"/>
              </a:rPr>
              <a:t> drainage than normal was seen for practically all Great Arctic rivers with more significant negative anomalies for Lena for all months, Indigirka and Kolyma in June</a:t>
            </a:r>
          </a:p>
          <a:p>
            <a:pPr marL="285750" indent="-285750">
              <a:buFont typeface="Wingdings" panose="05000000000000000000" pitchFamily="2" charset="2"/>
              <a:buChar char="v"/>
            </a:pPr>
            <a:r>
              <a:rPr lang="en-US" dirty="0">
                <a:solidFill>
                  <a:srgbClr val="FF0000"/>
                </a:solidFill>
                <a:ea typeface="Arial" panose="020B0604020202020204" pitchFamily="34" charset="0"/>
              </a:rPr>
              <a:t>Greater</a:t>
            </a:r>
            <a:r>
              <a:rPr lang="en-US" dirty="0">
                <a:ea typeface="Arial" panose="020B0604020202020204" pitchFamily="34" charset="0"/>
              </a:rPr>
              <a:t> drainage was seen for Anadyr in June and </a:t>
            </a:r>
            <a:r>
              <a:rPr lang="en-US" dirty="0" err="1">
                <a:ea typeface="Arial" panose="020B0604020202020204" pitchFamily="34" charset="0"/>
              </a:rPr>
              <a:t>Enisey</a:t>
            </a:r>
            <a:r>
              <a:rPr lang="en-US" dirty="0">
                <a:ea typeface="Arial" panose="020B0604020202020204" pitchFamily="34" charset="0"/>
              </a:rPr>
              <a:t> in July</a:t>
            </a:r>
          </a:p>
          <a:p>
            <a:pPr marL="285750" indent="-285750">
              <a:buFont typeface="Wingdings" panose="05000000000000000000" pitchFamily="2" charset="2"/>
              <a:buChar char="v"/>
            </a:pPr>
            <a:r>
              <a:rPr lang="en-US" dirty="0">
                <a:ea typeface="Arial" panose="020B0604020202020204" pitchFamily="34" charset="0"/>
              </a:rPr>
              <a:t>Such situation this summer is similar for Eurasian Arctic to summer 2020 but is opposite for American sector as in summer 2020 Mackenzie and Yukon rivers experienced </a:t>
            </a:r>
            <a:r>
              <a:rPr lang="en-US" dirty="0">
                <a:solidFill>
                  <a:srgbClr val="FF0000"/>
                </a:solidFill>
                <a:ea typeface="Arial" panose="020B0604020202020204" pitchFamily="34" charset="0"/>
              </a:rPr>
              <a:t>greater</a:t>
            </a:r>
            <a:r>
              <a:rPr lang="en-US" dirty="0">
                <a:ea typeface="Arial" panose="020B0604020202020204" pitchFamily="34" charset="0"/>
              </a:rPr>
              <a:t> discharge than normal </a:t>
            </a:r>
            <a:endParaRPr lang="en-US" dirty="0">
              <a:cs typeface="Calibri" panose="020F0502020204030204" pitchFamily="34" charset="0"/>
            </a:endParaRPr>
          </a:p>
        </p:txBody>
      </p:sp>
      <p:pic>
        <p:nvPicPr>
          <p:cNvPr id="17" name="Picture 16">
            <a:extLst>
              <a:ext uri="{FF2B5EF4-FFF2-40B4-BE49-F238E27FC236}">
                <a16:creationId xmlns:a16="http://schemas.microsoft.com/office/drawing/2014/main" id="{E8BD8659-B33E-4C7F-B0B4-B5F3A400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7360" y="4017238"/>
            <a:ext cx="2857506" cy="2523749"/>
          </a:xfrm>
          <a:prstGeom prst="rect">
            <a:avLst/>
          </a:prstGeom>
        </p:spPr>
      </p:pic>
      <p:pic>
        <p:nvPicPr>
          <p:cNvPr id="20" name="Picture 19">
            <a:extLst>
              <a:ext uri="{FF2B5EF4-FFF2-40B4-BE49-F238E27FC236}">
                <a16:creationId xmlns:a16="http://schemas.microsoft.com/office/drawing/2014/main" id="{0E92FC34-57A0-4D8D-9F5F-7C9CBAB1CE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26" y="648272"/>
            <a:ext cx="2899424" cy="2560772"/>
          </a:xfrm>
          <a:prstGeom prst="rect">
            <a:avLst/>
          </a:prstGeom>
        </p:spPr>
      </p:pic>
      <p:pic>
        <p:nvPicPr>
          <p:cNvPr id="24" name="Picture 23">
            <a:extLst>
              <a:ext uri="{FF2B5EF4-FFF2-40B4-BE49-F238E27FC236}">
                <a16:creationId xmlns:a16="http://schemas.microsoft.com/office/drawing/2014/main" id="{F3D9651A-7549-450D-A982-2F050BA58E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3547" y="3990719"/>
            <a:ext cx="2857506" cy="2523749"/>
          </a:xfrm>
          <a:prstGeom prst="rect">
            <a:avLst/>
          </a:prstGeom>
        </p:spPr>
      </p:pic>
      <p:sp>
        <p:nvSpPr>
          <p:cNvPr id="9" name="TextBox 8">
            <a:extLst>
              <a:ext uri="{FF2B5EF4-FFF2-40B4-BE49-F238E27FC236}">
                <a16:creationId xmlns:a16="http://schemas.microsoft.com/office/drawing/2014/main" id="{F867B4B6-B0FF-480E-A1A7-48B7BAD145AD}"/>
              </a:ext>
            </a:extLst>
          </p:cNvPr>
          <p:cNvSpPr txBox="1"/>
          <p:nvPr/>
        </p:nvSpPr>
        <p:spPr>
          <a:xfrm>
            <a:off x="6931096" y="4150351"/>
            <a:ext cx="674379" cy="369332"/>
          </a:xfrm>
          <a:prstGeom prst="rect">
            <a:avLst/>
          </a:prstGeom>
          <a:solidFill>
            <a:schemeClr val="bg1"/>
          </a:solidFill>
        </p:spPr>
        <p:txBody>
          <a:bodyPr wrap="square" rtlCol="0">
            <a:spAutoFit/>
          </a:bodyPr>
          <a:lstStyle/>
          <a:p>
            <a:pPr algn="ctr"/>
            <a:r>
              <a:rPr lang="en-CA" dirty="0">
                <a:latin typeface="Calibri" panose="020F0502020204030204" pitchFamily="34" charset="0"/>
                <a:cs typeface="Calibri" panose="020F0502020204030204" pitchFamily="34" charset="0"/>
              </a:rPr>
              <a:t>Aug</a:t>
            </a:r>
            <a:endParaRPr lang="en-US" dirty="0">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1C80F38A-B33A-44BC-A6B8-794A5076E5BF}"/>
              </a:ext>
            </a:extLst>
          </p:cNvPr>
          <p:cNvSpPr/>
          <p:nvPr/>
        </p:nvSpPr>
        <p:spPr>
          <a:xfrm>
            <a:off x="103856" y="4017238"/>
            <a:ext cx="11984288" cy="2560772"/>
          </a:xfrm>
          <a:prstGeom prst="rect">
            <a:avLst/>
          </a:prstGeom>
          <a:noFill/>
          <a:ln w="508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1DE93871-819C-40A7-AD03-0DDC7D294C3C}"/>
              </a:ext>
            </a:extLst>
          </p:cNvPr>
          <p:cNvSpPr txBox="1"/>
          <p:nvPr/>
        </p:nvSpPr>
        <p:spPr>
          <a:xfrm>
            <a:off x="205452" y="4759015"/>
            <a:ext cx="1320336" cy="1077218"/>
          </a:xfrm>
          <a:prstGeom prst="rect">
            <a:avLst/>
          </a:prstGeom>
          <a:solidFill>
            <a:schemeClr val="bg1">
              <a:alpha val="96000"/>
            </a:schemeClr>
          </a:solidFill>
          <a:ln w="12700">
            <a:solidFill>
              <a:schemeClr val="accent1">
                <a:shade val="50000"/>
              </a:schemeClr>
            </a:solidFill>
          </a:ln>
        </p:spPr>
        <p:txBody>
          <a:bodyPr wrap="square" rtlCol="0">
            <a:spAutoFit/>
          </a:bodyPr>
          <a:lstStyle/>
          <a:p>
            <a:pPr algn="ctr"/>
            <a:r>
              <a:rPr lang="en-CA" sz="1600" dirty="0">
                <a:latin typeface="Calibri" panose="020F0502020204030204" pitchFamily="34" charset="0"/>
                <a:cs typeface="Calibri" panose="020F0502020204030204" pitchFamily="34" charset="0"/>
              </a:rPr>
              <a:t>2021 river discharge anomaly (1991-2020)</a:t>
            </a:r>
            <a:endParaRPr lang="en-US" sz="1600"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6B95CAE3-7D1F-4D01-AAA2-E0E648BFDF0A}"/>
              </a:ext>
            </a:extLst>
          </p:cNvPr>
          <p:cNvSpPr txBox="1"/>
          <p:nvPr/>
        </p:nvSpPr>
        <p:spPr>
          <a:xfrm>
            <a:off x="577999" y="3269124"/>
            <a:ext cx="1633974" cy="461665"/>
          </a:xfrm>
          <a:prstGeom prst="rect">
            <a:avLst/>
          </a:prstGeom>
          <a:solidFill>
            <a:schemeClr val="bg1"/>
          </a:solidFill>
        </p:spPr>
        <p:txBody>
          <a:bodyPr wrap="square" rtlCol="0">
            <a:spAutoFit/>
          </a:bodyPr>
          <a:lstStyle/>
          <a:p>
            <a:pPr algn="ctr"/>
            <a:r>
              <a:rPr lang="en-CA" sz="1200" b="1" dirty="0">
                <a:latin typeface="Calibri" panose="020F0502020204030204" pitchFamily="34" charset="0"/>
                <a:cs typeface="Calibri" panose="020F0502020204030204" pitchFamily="34" charset="0"/>
              </a:rPr>
              <a:t>JJA 2021 precipitation  </a:t>
            </a:r>
          </a:p>
          <a:p>
            <a:pPr algn="ctr"/>
            <a:r>
              <a:rPr lang="en-CA" sz="1200" b="1" dirty="0">
                <a:latin typeface="Calibri" panose="020F0502020204030204" pitchFamily="34" charset="0"/>
                <a:cs typeface="Calibri" panose="020F0502020204030204" pitchFamily="34" charset="0"/>
              </a:rPr>
              <a:t>anomaly, 1991-2020</a:t>
            </a:r>
            <a:endParaRPr lang="en-US" sz="1200"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FBC700D4-CA36-473F-BB2E-F360332F6A1A}"/>
              </a:ext>
            </a:extLst>
          </p:cNvPr>
          <p:cNvSpPr txBox="1"/>
          <p:nvPr/>
        </p:nvSpPr>
        <p:spPr>
          <a:xfrm>
            <a:off x="9652625" y="4043995"/>
            <a:ext cx="674379" cy="369332"/>
          </a:xfrm>
          <a:prstGeom prst="rect">
            <a:avLst/>
          </a:prstGeom>
          <a:solidFill>
            <a:schemeClr val="bg1"/>
          </a:solidFill>
        </p:spPr>
        <p:txBody>
          <a:bodyPr wrap="square" rtlCol="0">
            <a:spAutoFit/>
          </a:bodyPr>
          <a:lstStyle/>
          <a:p>
            <a:pPr algn="ctr"/>
            <a:r>
              <a:rPr lang="en-CA" dirty="0">
                <a:latin typeface="Calibri" panose="020F0502020204030204" pitchFamily="34" charset="0"/>
                <a:cs typeface="Calibri" panose="020F0502020204030204" pitchFamily="34" charset="0"/>
              </a:rPr>
              <a:t>Sep</a:t>
            </a:r>
            <a:endParaRPr lang="en-US" dirty="0">
              <a:latin typeface="Calibri" panose="020F0502020204030204" pitchFamily="34" charset="0"/>
              <a:cs typeface="Calibri" panose="020F0502020204030204" pitchFamily="34" charset="0"/>
            </a:endParaRPr>
          </a:p>
        </p:txBody>
      </p:sp>
      <p:sp>
        <p:nvSpPr>
          <p:cNvPr id="12" name="TextBox 11"/>
          <p:cNvSpPr txBox="1"/>
          <p:nvPr/>
        </p:nvSpPr>
        <p:spPr>
          <a:xfrm>
            <a:off x="10042781" y="6436970"/>
            <a:ext cx="1948272"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29C19133-5F74-4CD8-ABC2-CEDEE01E98CE}"/>
              </a:ext>
            </a:extLst>
          </p:cNvPr>
          <p:cNvSpPr txBox="1"/>
          <p:nvPr/>
        </p:nvSpPr>
        <p:spPr>
          <a:xfrm>
            <a:off x="3457605" y="3148736"/>
            <a:ext cx="1633974" cy="646331"/>
          </a:xfrm>
          <a:prstGeom prst="rect">
            <a:avLst/>
          </a:prstGeom>
          <a:solidFill>
            <a:schemeClr val="bg1"/>
          </a:solidFill>
        </p:spPr>
        <p:txBody>
          <a:bodyPr wrap="square" rtlCol="0">
            <a:spAutoFit/>
          </a:bodyPr>
          <a:lstStyle/>
          <a:p>
            <a:pPr algn="ctr"/>
            <a:r>
              <a:rPr lang="en-CA" sz="1200" b="1" dirty="0">
                <a:latin typeface="Calibri" panose="020F0502020204030204" pitchFamily="34" charset="0"/>
                <a:cs typeface="Calibri" panose="020F0502020204030204" pitchFamily="34" charset="0"/>
              </a:rPr>
              <a:t>JJA 2021 river discharge anomaly, 1991-2020</a:t>
            </a:r>
            <a:endParaRPr lang="en-US"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5226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8D7AD-1A84-4745-B9E4-B421E97E7C0F}"/>
              </a:ext>
            </a:extLst>
          </p:cNvPr>
          <p:cNvPicPr>
            <a:picLocks noChangeAspect="1"/>
          </p:cNvPicPr>
          <p:nvPr/>
        </p:nvPicPr>
        <p:blipFill>
          <a:blip r:embed="rId2"/>
          <a:stretch>
            <a:fillRect/>
          </a:stretch>
        </p:blipFill>
        <p:spPr>
          <a:xfrm>
            <a:off x="3631233" y="2971953"/>
            <a:ext cx="3274360" cy="2891915"/>
          </a:xfrm>
          <a:prstGeom prst="rect">
            <a:avLst/>
          </a:prstGeom>
        </p:spPr>
      </p:pic>
      <p:sp>
        <p:nvSpPr>
          <p:cNvPr id="2" name="Заголовок 1"/>
          <p:cNvSpPr>
            <a:spLocks noGrp="1"/>
          </p:cNvSpPr>
          <p:nvPr>
            <p:ph type="title"/>
          </p:nvPr>
        </p:nvSpPr>
        <p:spPr>
          <a:xfrm>
            <a:off x="932479" y="87691"/>
            <a:ext cx="8837220" cy="403143"/>
          </a:xfrm>
        </p:spPr>
        <p:txBody>
          <a:bodyPr>
            <a:normAutofit fontScale="90000"/>
          </a:bodyPr>
          <a:lstStyle/>
          <a:p>
            <a:pPr algn="ctr"/>
            <a:r>
              <a:rPr lang="en-US" sz="2800" dirty="0"/>
              <a:t>Impacts of precipitation on river discharge</a:t>
            </a:r>
            <a:endParaRPr lang="ru-RU" sz="2800" dirty="0"/>
          </a:p>
        </p:txBody>
      </p:sp>
      <p:sp>
        <p:nvSpPr>
          <p:cNvPr id="12" name="TextBox 11"/>
          <p:cNvSpPr txBox="1"/>
          <p:nvPr/>
        </p:nvSpPr>
        <p:spPr>
          <a:xfrm>
            <a:off x="0" y="6473652"/>
            <a:ext cx="3555563"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CCCS </a:t>
            </a:r>
            <a:r>
              <a:rPr lang="en-US" sz="1400" dirty="0">
                <a:ea typeface="Calibri" panose="020F0502020204030204" pitchFamily="34" charset="0"/>
              </a:rPr>
              <a:t>GloFAS-</a:t>
            </a:r>
            <a:r>
              <a:rPr lang="en-US" sz="1400" dirty="0">
                <a:latin typeface="Calibri" panose="020F0502020204030204" pitchFamily="34" charset="0"/>
                <a:cs typeface="Calibri" panose="020F0502020204030204" pitchFamily="34" charset="0"/>
              </a:rPr>
              <a:t>ERA5 / </a:t>
            </a:r>
            <a:r>
              <a:rPr lang="en-US" sz="1400" dirty="0" err="1">
                <a:latin typeface="Calibri" panose="020F0502020204030204" pitchFamily="34" charset="0"/>
                <a:cs typeface="Calibri" panose="020F0502020204030204" pitchFamily="34" charset="0"/>
              </a:rPr>
              <a:t>ArcticGRO</a:t>
            </a:r>
            <a:r>
              <a:rPr lang="en-US" sz="1400" dirty="0">
                <a:latin typeface="Calibri" panose="020F0502020204030204" pitchFamily="34" charset="0"/>
                <a:cs typeface="Calibri" panose="020F0502020204030204" pitchFamily="34" charset="0"/>
              </a:rPr>
              <a:t>]</a:t>
            </a:r>
            <a:endParaRPr lang="ru-RU" sz="1400" dirty="0">
              <a:latin typeface="Calibri" panose="020F0502020204030204" pitchFamily="34" charset="0"/>
              <a:cs typeface="Calibri" panose="020F0502020204030204" pitchFamily="34" charset="0"/>
            </a:endParaRPr>
          </a:p>
        </p:txBody>
      </p:sp>
      <p:sp>
        <p:nvSpPr>
          <p:cNvPr id="15" name="Прямоугольник 2">
            <a:extLst>
              <a:ext uri="{FF2B5EF4-FFF2-40B4-BE49-F238E27FC236}">
                <a16:creationId xmlns:a16="http://schemas.microsoft.com/office/drawing/2014/main" id="{FD2A68AF-1E2D-41D4-965C-5B9F387812B1}"/>
              </a:ext>
            </a:extLst>
          </p:cNvPr>
          <p:cNvSpPr/>
          <p:nvPr/>
        </p:nvSpPr>
        <p:spPr>
          <a:xfrm>
            <a:off x="856879" y="542937"/>
            <a:ext cx="8988420" cy="1661993"/>
          </a:xfrm>
          <a:prstGeom prst="rect">
            <a:avLst/>
          </a:prstGeom>
          <a:solidFill>
            <a:schemeClr val="bg1"/>
          </a:solidFill>
          <a:ln w="25400">
            <a:solidFill>
              <a:schemeClr val="tx1"/>
            </a:solidFill>
          </a:ln>
        </p:spPr>
        <p:txBody>
          <a:bodyPr wrap="square">
            <a:spAutoFit/>
          </a:bodyPr>
          <a:lstStyle/>
          <a:p>
            <a:r>
              <a:rPr lang="en-US" dirty="0">
                <a:ea typeface="Arial" panose="020B0604020202020204" pitchFamily="34" charset="0"/>
              </a:rPr>
              <a:t>I</a:t>
            </a:r>
            <a:r>
              <a:rPr lang="en-US" dirty="0">
                <a:latin typeface="Arial" panose="020B0604020202020204" pitchFamily="34" charset="0"/>
                <a:ea typeface="Arial" panose="020B0604020202020204" pitchFamily="34" charset="0"/>
              </a:rPr>
              <a:t>mpacts of wetter/drier regions can be also traced reflected in the winter/spring 2020-2021 Arctic rivers discharge using the </a:t>
            </a:r>
            <a:r>
              <a:rPr lang="en-US" dirty="0" err="1">
                <a:latin typeface="Arial" panose="020B0604020202020204" pitchFamily="34" charset="0"/>
                <a:ea typeface="Arial" panose="020B0604020202020204" pitchFamily="34" charset="0"/>
              </a:rPr>
              <a:t>ArcticGRO</a:t>
            </a:r>
            <a:r>
              <a:rPr lang="en-US" dirty="0">
                <a:latin typeface="Arial" panose="020B0604020202020204" pitchFamily="34" charset="0"/>
                <a:ea typeface="Arial" panose="020B0604020202020204" pitchFamily="34" charset="0"/>
              </a:rPr>
              <a:t> information though there is a great difference between spring floods and summer low water: </a:t>
            </a:r>
          </a:p>
          <a:p>
            <a:pPr marL="285750" indent="-285750">
              <a:buClr>
                <a:schemeClr val="tx1"/>
              </a:buClr>
              <a:buFont typeface="Wingdings" panose="05000000000000000000" pitchFamily="2" charset="2"/>
              <a:buChar char="v"/>
            </a:pPr>
            <a:r>
              <a:rPr lang="en-US" sz="1600" b="1" dirty="0">
                <a:solidFill>
                  <a:srgbClr val="0066FF"/>
                </a:solidFill>
                <a:latin typeface="Arial" panose="020B0604020202020204" pitchFamily="34" charset="0"/>
                <a:ea typeface="Arial" panose="020B0604020202020204" pitchFamily="34" charset="0"/>
              </a:rPr>
              <a:t>lesser</a:t>
            </a:r>
            <a:r>
              <a:rPr lang="en-US" sz="1600" dirty="0">
                <a:latin typeface="Arial" panose="020B0604020202020204" pitchFamily="34" charset="0"/>
                <a:ea typeface="Arial" panose="020B0604020202020204" pitchFamily="34" charset="0"/>
              </a:rPr>
              <a:t> drainage than normal is seen for Ob’, Lena, Yukon rivers </a:t>
            </a:r>
          </a:p>
          <a:p>
            <a:pPr marL="285750" indent="-285750">
              <a:buClr>
                <a:schemeClr val="tx1"/>
              </a:buClr>
              <a:buFont typeface="Wingdings" panose="05000000000000000000" pitchFamily="2" charset="2"/>
              <a:buChar char="v"/>
            </a:pPr>
            <a:r>
              <a:rPr lang="en-US" sz="1600" dirty="0">
                <a:latin typeface="Arial" panose="020B0604020202020204" pitchFamily="34" charset="0"/>
                <a:ea typeface="Arial" panose="020B0604020202020204" pitchFamily="34" charset="0"/>
              </a:rPr>
              <a:t>Zero or slightly negative anomaly for </a:t>
            </a:r>
            <a:r>
              <a:rPr lang="en-US" sz="1600" dirty="0" err="1">
                <a:latin typeface="Arial" panose="020B0604020202020204" pitchFamily="34" charset="0"/>
                <a:ea typeface="Arial" panose="020B0604020202020204" pitchFamily="34" charset="0"/>
              </a:rPr>
              <a:t>Makkenzie</a:t>
            </a:r>
            <a:r>
              <a:rPr lang="en-US" sz="1600" dirty="0">
                <a:latin typeface="Arial" panose="020B0604020202020204" pitchFamily="34" charset="0"/>
                <a:ea typeface="Arial" panose="020B0604020202020204" pitchFamily="34" charset="0"/>
              </a:rPr>
              <a:t> river</a:t>
            </a:r>
          </a:p>
          <a:p>
            <a:pPr marL="285750" indent="-285750">
              <a:buClr>
                <a:schemeClr val="tx1"/>
              </a:buClr>
              <a:buFont typeface="Wingdings" panose="05000000000000000000" pitchFamily="2" charset="2"/>
              <a:buChar char="v"/>
            </a:pPr>
            <a:r>
              <a:rPr lang="en-US" sz="1600" dirty="0" err="1">
                <a:latin typeface="Arial" panose="020B0604020202020204" pitchFamily="34" charset="0"/>
                <a:ea typeface="Arial" panose="020B0604020202020204" pitchFamily="34" charset="0"/>
              </a:rPr>
              <a:t>Enisey</a:t>
            </a:r>
            <a:r>
              <a:rPr lang="en-US" sz="1600" dirty="0">
                <a:latin typeface="Arial" panose="020B0604020202020204" pitchFamily="34" charset="0"/>
                <a:ea typeface="Arial" panose="020B0604020202020204" pitchFamily="34" charset="0"/>
              </a:rPr>
              <a:t> experienced </a:t>
            </a:r>
            <a:r>
              <a:rPr lang="en-US" sz="1600" b="1" dirty="0">
                <a:solidFill>
                  <a:srgbClr val="FF0000"/>
                </a:solidFill>
                <a:latin typeface="Arial" panose="020B0604020202020204" pitchFamily="34" charset="0"/>
                <a:ea typeface="Arial" panose="020B0604020202020204" pitchFamily="34" charset="0"/>
              </a:rPr>
              <a:t>greater</a:t>
            </a:r>
            <a:r>
              <a:rPr lang="en-US" sz="1600" dirty="0">
                <a:latin typeface="Arial" panose="020B0604020202020204" pitchFamily="34" charset="0"/>
                <a:ea typeface="Arial" panose="020B0604020202020204" pitchFamily="34" charset="0"/>
              </a:rPr>
              <a:t> discharge </a:t>
            </a:r>
            <a:endParaRPr lang="en-US" sz="16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7C161F5-2904-45C0-AF3C-805B3DA56E3C}"/>
              </a:ext>
            </a:extLst>
          </p:cNvPr>
          <p:cNvSpPr txBox="1"/>
          <p:nvPr/>
        </p:nvSpPr>
        <p:spPr>
          <a:xfrm>
            <a:off x="3952844" y="5723002"/>
            <a:ext cx="2952749" cy="461665"/>
          </a:xfrm>
          <a:prstGeom prst="rect">
            <a:avLst/>
          </a:prstGeom>
          <a:solidFill>
            <a:schemeClr val="bg1"/>
          </a:solidFill>
        </p:spPr>
        <p:txBody>
          <a:bodyPr wrap="square" rtlCol="0">
            <a:spAutoFit/>
          </a:bodyPr>
          <a:lstStyle/>
          <a:p>
            <a:pPr algn="ctr"/>
            <a:r>
              <a:rPr lang="en-CA" sz="1200" b="1" dirty="0">
                <a:latin typeface="Calibri" panose="020F0502020204030204" pitchFamily="34" charset="0"/>
                <a:cs typeface="Calibri" panose="020F0502020204030204" pitchFamily="34" charset="0"/>
              </a:rPr>
              <a:t>JJA 2021 river discharge  </a:t>
            </a:r>
          </a:p>
          <a:p>
            <a:pPr algn="ctr"/>
            <a:r>
              <a:rPr lang="en-CA" sz="1200" b="1" dirty="0">
                <a:latin typeface="Calibri" panose="020F0502020204030204" pitchFamily="34" charset="0"/>
                <a:cs typeface="Calibri" panose="020F0502020204030204" pitchFamily="34" charset="0"/>
              </a:rPr>
              <a:t>anomaly, 1991-2020</a:t>
            </a:r>
            <a:endParaRPr lang="en-US" sz="1200" b="1" dirty="0">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43CC1C53-DF29-4717-892D-0A9148339717}"/>
              </a:ext>
            </a:extLst>
          </p:cNvPr>
          <p:cNvCxnSpPr>
            <a:cxnSpLocks/>
          </p:cNvCxnSpPr>
          <p:nvPr/>
        </p:nvCxnSpPr>
        <p:spPr>
          <a:xfrm flipV="1">
            <a:off x="4061637" y="4090711"/>
            <a:ext cx="687748" cy="951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9DEA5DA-79A3-4E3E-AA10-49397CB7E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79" y="4488504"/>
            <a:ext cx="3122627" cy="1107612"/>
          </a:xfrm>
          <a:prstGeom prst="rect">
            <a:avLst/>
          </a:prstGeom>
        </p:spPr>
      </p:pic>
      <p:pic>
        <p:nvPicPr>
          <p:cNvPr id="20" name="Picture 19">
            <a:extLst>
              <a:ext uri="{FF2B5EF4-FFF2-40B4-BE49-F238E27FC236}">
                <a16:creationId xmlns:a16="http://schemas.microsoft.com/office/drawing/2014/main" id="{DF6C513B-651A-4C9F-A658-91307516C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79" y="2791881"/>
            <a:ext cx="3122627" cy="1111771"/>
          </a:xfrm>
          <a:prstGeom prst="rect">
            <a:avLst/>
          </a:prstGeom>
        </p:spPr>
      </p:pic>
      <p:pic>
        <p:nvPicPr>
          <p:cNvPr id="22" name="Picture 21">
            <a:extLst>
              <a:ext uri="{FF2B5EF4-FFF2-40B4-BE49-F238E27FC236}">
                <a16:creationId xmlns:a16="http://schemas.microsoft.com/office/drawing/2014/main" id="{70E4111B-80A0-4E67-90D1-08C94ADEB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5894" y="2505398"/>
            <a:ext cx="3277210" cy="1160466"/>
          </a:xfrm>
          <a:prstGeom prst="rect">
            <a:avLst/>
          </a:prstGeom>
        </p:spPr>
      </p:pic>
      <p:pic>
        <p:nvPicPr>
          <p:cNvPr id="25" name="Picture 24">
            <a:extLst>
              <a:ext uri="{FF2B5EF4-FFF2-40B4-BE49-F238E27FC236}">
                <a16:creationId xmlns:a16="http://schemas.microsoft.com/office/drawing/2014/main" id="{89EDAE70-42C4-4ECE-8673-5E7C000E58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0477" y="3805819"/>
            <a:ext cx="3122627" cy="1095659"/>
          </a:xfrm>
          <a:prstGeom prst="rect">
            <a:avLst/>
          </a:prstGeom>
        </p:spPr>
      </p:pic>
      <p:pic>
        <p:nvPicPr>
          <p:cNvPr id="27" name="Picture 26">
            <a:extLst>
              <a:ext uri="{FF2B5EF4-FFF2-40B4-BE49-F238E27FC236}">
                <a16:creationId xmlns:a16="http://schemas.microsoft.com/office/drawing/2014/main" id="{691C475A-4548-4A92-B116-0FE1516573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5471" y="5112434"/>
            <a:ext cx="3277210" cy="1174078"/>
          </a:xfrm>
          <a:prstGeom prst="rect">
            <a:avLst/>
          </a:prstGeom>
        </p:spPr>
      </p:pic>
      <p:cxnSp>
        <p:nvCxnSpPr>
          <p:cNvPr id="17" name="Straight Arrow Connector 16">
            <a:extLst>
              <a:ext uri="{FF2B5EF4-FFF2-40B4-BE49-F238E27FC236}">
                <a16:creationId xmlns:a16="http://schemas.microsoft.com/office/drawing/2014/main" id="{4CA144FA-55C4-4F54-8252-1A11FDB58F85}"/>
              </a:ext>
            </a:extLst>
          </p:cNvPr>
          <p:cNvCxnSpPr>
            <a:cxnSpLocks/>
          </p:cNvCxnSpPr>
          <p:nvPr/>
        </p:nvCxnSpPr>
        <p:spPr>
          <a:xfrm>
            <a:off x="3979506" y="3603629"/>
            <a:ext cx="1034727" cy="2457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6473D9B-EE9D-4E20-A898-E1BEFC82FFDF}"/>
              </a:ext>
            </a:extLst>
          </p:cNvPr>
          <p:cNvCxnSpPr>
            <a:cxnSpLocks/>
          </p:cNvCxnSpPr>
          <p:nvPr/>
        </p:nvCxnSpPr>
        <p:spPr>
          <a:xfrm flipH="1">
            <a:off x="5784112" y="3320705"/>
            <a:ext cx="1076838" cy="7700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CC0FA59-A140-4528-B7F5-E6A2A0FC8357}"/>
              </a:ext>
            </a:extLst>
          </p:cNvPr>
          <p:cNvCxnSpPr>
            <a:cxnSpLocks/>
          </p:cNvCxnSpPr>
          <p:nvPr/>
        </p:nvCxnSpPr>
        <p:spPr>
          <a:xfrm flipH="1" flipV="1">
            <a:off x="6096000" y="4358470"/>
            <a:ext cx="782930" cy="336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0E8C44-E0DC-4C29-84AF-2151A0B90914}"/>
              </a:ext>
            </a:extLst>
          </p:cNvPr>
          <p:cNvCxnSpPr>
            <a:cxnSpLocks/>
            <a:stCxn id="27" idx="1"/>
          </p:cNvCxnSpPr>
          <p:nvPr/>
        </p:nvCxnSpPr>
        <p:spPr>
          <a:xfrm flipH="1" flipV="1">
            <a:off x="5972930" y="4715589"/>
            <a:ext cx="1102541" cy="9838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433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D95A77-B152-4FA4-9F1D-F82048E58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428" y="-17349"/>
            <a:ext cx="4379405" cy="1718501"/>
          </a:xfrm>
          <a:prstGeom prst="rect">
            <a:avLst/>
          </a:prstGeom>
        </p:spPr>
      </p:pic>
      <p:sp>
        <p:nvSpPr>
          <p:cNvPr id="2" name="Заголовок 1"/>
          <p:cNvSpPr>
            <a:spLocks noGrp="1"/>
          </p:cNvSpPr>
          <p:nvPr>
            <p:ph type="title"/>
          </p:nvPr>
        </p:nvSpPr>
        <p:spPr>
          <a:xfrm>
            <a:off x="1296226" y="31823"/>
            <a:ext cx="5965213" cy="432048"/>
          </a:xfrm>
        </p:spPr>
        <p:txBody>
          <a:bodyPr/>
          <a:lstStyle/>
          <a:p>
            <a:pPr algn="ctr"/>
            <a:r>
              <a:rPr lang="en-US" sz="2400" b="1" dirty="0">
                <a:cs typeface="Arial" panose="020B0604020202020204" pitchFamily="34" charset="0"/>
              </a:rPr>
              <a:t>MJJAS 2021 land snow </a:t>
            </a:r>
            <a:endParaRPr lang="ru-RU" sz="2400" b="1" dirty="0">
              <a:cs typeface="Arial" panose="020B0604020202020204" pitchFamily="34" charset="0"/>
            </a:endParaRPr>
          </a:p>
        </p:txBody>
      </p:sp>
      <p:sp>
        <p:nvSpPr>
          <p:cNvPr id="20" name="Прямоугольник 19"/>
          <p:cNvSpPr/>
          <p:nvPr/>
        </p:nvSpPr>
        <p:spPr>
          <a:xfrm>
            <a:off x="512789" y="610935"/>
            <a:ext cx="6821794" cy="2246769"/>
          </a:xfrm>
          <a:prstGeom prst="rect">
            <a:avLst/>
          </a:prstGeom>
          <a:ln w="25400">
            <a:solidFill>
              <a:schemeClr val="tx1"/>
            </a:solidFill>
          </a:ln>
        </p:spPr>
        <p:txBody>
          <a:bodyPr wrap="square">
            <a:spAutoFit/>
          </a:bodyPr>
          <a:lstStyle/>
          <a:p>
            <a:pPr marL="285750" indent="-285750">
              <a:buFont typeface="Wingdings" panose="05000000000000000000" pitchFamily="2" charset="2"/>
              <a:buChar char="v"/>
            </a:pPr>
            <a:r>
              <a:rPr lang="en-US" sz="2000" dirty="0">
                <a:latin typeface="Calibri" panose="020F0502020204030204" pitchFamily="34" charset="0"/>
                <a:cs typeface="Calibri" panose="020F0502020204030204" pitchFamily="34" charset="0"/>
              </a:rPr>
              <a:t>In May  2021 </a:t>
            </a:r>
            <a:r>
              <a:rPr lang="en-US" sz="2000" b="1" dirty="0">
                <a:solidFill>
                  <a:srgbClr val="0070C0"/>
                </a:solidFill>
                <a:latin typeface="Calibri" panose="020F0502020204030204" pitchFamily="34" charset="0"/>
                <a:cs typeface="Calibri" panose="020F0502020204030204" pitchFamily="34" charset="0"/>
              </a:rPr>
              <a:t>lesser</a:t>
            </a:r>
            <a:r>
              <a:rPr lang="en-US" sz="2000" dirty="0">
                <a:solidFill>
                  <a:schemeClr val="accent2">
                    <a:lumMod val="75000"/>
                  </a:schemeClr>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snow height as well as snow extent dominated over Siberia, parts of E Siberia and Canada with somewhat positive anomalies in parts of E Canada and Chukchi regions</a:t>
            </a:r>
          </a:p>
          <a:p>
            <a:pPr marL="285750" indent="-285750">
              <a:buFont typeface="Wingdings" panose="05000000000000000000" pitchFamily="2" charset="2"/>
              <a:buChar char="v"/>
            </a:pPr>
            <a:r>
              <a:rPr lang="en-US" sz="2000" dirty="0">
                <a:latin typeface="Calibri" panose="020F0502020204030204" pitchFamily="34" charset="0"/>
                <a:cs typeface="Calibri" panose="020F0502020204030204" pitchFamily="34" charset="0"/>
              </a:rPr>
              <a:t>In September 2021 strong </a:t>
            </a:r>
            <a:r>
              <a:rPr lang="en-US" sz="2000" b="1" dirty="0">
                <a:solidFill>
                  <a:srgbClr val="FF0000"/>
                </a:solidFill>
                <a:latin typeface="Calibri" panose="020F0502020204030204" pitchFamily="34" charset="0"/>
                <a:cs typeface="Calibri" panose="020F0502020204030204" pitchFamily="34" charset="0"/>
              </a:rPr>
              <a:t>positive</a:t>
            </a:r>
            <a:r>
              <a:rPr lang="en-US" sz="2000" dirty="0">
                <a:latin typeface="Calibri" panose="020F0502020204030204" pitchFamily="34" charset="0"/>
                <a:cs typeface="Calibri" panose="020F0502020204030204" pitchFamily="34" charset="0"/>
              </a:rPr>
              <a:t> anomaly was observed in Alaska region with somewhat zero anomalies for other Arctic regions</a:t>
            </a:r>
          </a:p>
        </p:txBody>
      </p:sp>
      <p:sp>
        <p:nvSpPr>
          <p:cNvPr id="21" name="Прямоугольник 20"/>
          <p:cNvSpPr/>
          <p:nvPr/>
        </p:nvSpPr>
        <p:spPr>
          <a:xfrm>
            <a:off x="5274163" y="6502516"/>
            <a:ext cx="2557654"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[GCW / Rutgers Global </a:t>
            </a:r>
            <a:r>
              <a:rPr lang="en-US" sz="1200" dirty="0" err="1">
                <a:latin typeface="Calibri" panose="020F0502020204030204" pitchFamily="34" charset="0"/>
                <a:cs typeface="Calibri" panose="020F0502020204030204" pitchFamily="34" charset="0"/>
              </a:rPr>
              <a:t>SnowLab</a:t>
            </a:r>
            <a:r>
              <a:rPr lang="en-US" sz="1200" dirty="0">
                <a:latin typeface="Calibri" panose="020F0502020204030204" pitchFamily="34" charset="0"/>
                <a:cs typeface="Calibri" panose="020F0502020204030204" pitchFamily="34" charset="0"/>
              </a:rPr>
              <a:t>]</a:t>
            </a:r>
            <a:endParaRPr lang="ru-RU" sz="1200" dirty="0">
              <a:latin typeface="Calibri" panose="020F0502020204030204" pitchFamily="34" charset="0"/>
              <a:cs typeface="Calibri" panose="020F0502020204030204" pitchFamily="34" charset="0"/>
            </a:endParaRPr>
          </a:p>
        </p:txBody>
      </p:sp>
      <p:sp>
        <p:nvSpPr>
          <p:cNvPr id="26" name="Прямоугольник 30">
            <a:extLst>
              <a:ext uri="{FF2B5EF4-FFF2-40B4-BE49-F238E27FC236}">
                <a16:creationId xmlns:a16="http://schemas.microsoft.com/office/drawing/2014/main" id="{7EA89F26-DAAA-43D1-8DF7-D00EB0D51DE7}"/>
              </a:ext>
            </a:extLst>
          </p:cNvPr>
          <p:cNvSpPr/>
          <p:nvPr/>
        </p:nvSpPr>
        <p:spPr>
          <a:xfrm>
            <a:off x="3435876" y="4891616"/>
            <a:ext cx="487634"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Mar</a:t>
            </a:r>
            <a:endParaRPr lang="ru-RU" sz="1100" dirty="0">
              <a:latin typeface="Calibri" panose="020F0502020204030204" pitchFamily="34" charset="0"/>
              <a:cs typeface="Calibri" panose="020F0502020204030204" pitchFamily="34" charset="0"/>
            </a:endParaRPr>
          </a:p>
        </p:txBody>
      </p:sp>
      <p:sp>
        <p:nvSpPr>
          <p:cNvPr id="51" name="Прямоугольник 26">
            <a:extLst>
              <a:ext uri="{FF2B5EF4-FFF2-40B4-BE49-F238E27FC236}">
                <a16:creationId xmlns:a16="http://schemas.microsoft.com/office/drawing/2014/main" id="{5B6ACEDD-2758-43DE-A2F5-3FB18131BC76}"/>
              </a:ext>
            </a:extLst>
          </p:cNvPr>
          <p:cNvSpPr/>
          <p:nvPr/>
        </p:nvSpPr>
        <p:spPr>
          <a:xfrm>
            <a:off x="7407509" y="163208"/>
            <a:ext cx="936705" cy="169277"/>
          </a:xfrm>
          <a:prstGeom prst="rect">
            <a:avLst/>
          </a:prstGeom>
          <a:solidFill>
            <a:schemeClr val="bg1"/>
          </a:solidFill>
        </p:spPr>
        <p:txBody>
          <a:bodyPr wrap="square" lIns="0" tIns="0" rIns="0" bIns="0">
            <a:spAutoFit/>
          </a:bodyPr>
          <a:lstStyle/>
          <a:p>
            <a:r>
              <a:rPr lang="en-US" sz="1100" dirty="0">
                <a:latin typeface="Calibri" panose="020F0502020204030204" pitchFamily="34" charset="0"/>
                <a:cs typeface="Calibri" panose="020F0502020204030204" pitchFamily="34" charset="0"/>
              </a:rPr>
              <a:t>S, 1000 km</a:t>
            </a:r>
            <a:r>
              <a:rPr lang="en-US" sz="1100" baseline="30000" dirty="0">
                <a:latin typeface="Calibri" panose="020F0502020204030204" pitchFamily="34" charset="0"/>
                <a:cs typeface="Calibri" panose="020F0502020204030204" pitchFamily="34" charset="0"/>
              </a:rPr>
              <a:t>2</a:t>
            </a:r>
            <a:endParaRPr lang="ru-RU" sz="1100" baseline="30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1F981FAC-DFB7-4324-8B2A-EA93B429DABD}"/>
              </a:ext>
            </a:extLst>
          </p:cNvPr>
          <p:cNvSpPr txBox="1"/>
          <p:nvPr/>
        </p:nvSpPr>
        <p:spPr>
          <a:xfrm>
            <a:off x="3195755" y="5704742"/>
            <a:ext cx="2285999" cy="830997"/>
          </a:xfrm>
          <a:prstGeom prst="rect">
            <a:avLst/>
          </a:prstGeom>
          <a:noFill/>
        </p:spPr>
        <p:txBody>
          <a:bodyPr wrap="square">
            <a:spAutoFit/>
          </a:bodyPr>
          <a:lstStyle/>
          <a:p>
            <a:pPr algn="ctr"/>
            <a:r>
              <a:rPr lang="en-CA" sz="1600" dirty="0">
                <a:latin typeface="Calibri" panose="020F0502020204030204" pitchFamily="34" charset="0"/>
                <a:cs typeface="Calibri" panose="020F0502020204030204" pitchFamily="34" charset="0"/>
              </a:rPr>
              <a:t>May 2021  </a:t>
            </a:r>
          </a:p>
          <a:p>
            <a:pPr algn="ctr"/>
            <a:r>
              <a:rPr lang="en-CA" sz="1600" dirty="0">
                <a:latin typeface="Calibri" panose="020F0502020204030204" pitchFamily="34" charset="0"/>
                <a:cs typeface="Calibri" panose="020F0502020204030204" pitchFamily="34" charset="0"/>
              </a:rPr>
              <a:t>snow height anomaly  </a:t>
            </a:r>
          </a:p>
          <a:p>
            <a:pPr algn="ctr"/>
            <a:r>
              <a:rPr lang="en-CA" sz="1600" dirty="0">
                <a:latin typeface="Calibri" panose="020F0502020204030204" pitchFamily="34" charset="0"/>
                <a:cs typeface="Calibri" panose="020F0502020204030204" pitchFamily="34" charset="0"/>
              </a:rPr>
              <a:t>(1991-2020</a:t>
            </a:r>
            <a:r>
              <a:rPr lang="en-CA" sz="1400" b="1" dirty="0">
                <a:latin typeface="Calibri" panose="020F0502020204030204" pitchFamily="34" charset="0"/>
                <a:cs typeface="Calibri" panose="020F0502020204030204" pitchFamily="34" charset="0"/>
              </a:rPr>
              <a:t>)</a:t>
            </a:r>
            <a:endParaRPr lang="en-US" sz="1400"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15D900FA-FA9E-4F90-BA6A-A0F762603CA6}"/>
              </a:ext>
            </a:extLst>
          </p:cNvPr>
          <p:cNvSpPr txBox="1"/>
          <p:nvPr/>
        </p:nvSpPr>
        <p:spPr>
          <a:xfrm>
            <a:off x="1364083" y="6471738"/>
            <a:ext cx="3456255"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CCCS ERA5 / WMO GCW </a:t>
            </a:r>
            <a:r>
              <a:rPr lang="en-US" sz="1400" dirty="0" err="1">
                <a:latin typeface="Calibri" panose="020F0502020204030204" pitchFamily="34" charset="0"/>
                <a:cs typeface="Calibri" panose="020F0502020204030204" pitchFamily="34" charset="0"/>
              </a:rPr>
              <a:t>SnowWatch</a:t>
            </a:r>
            <a:r>
              <a:rPr lang="en-US" sz="1400" dirty="0">
                <a:latin typeface="Calibri" panose="020F0502020204030204" pitchFamily="34" charset="0"/>
                <a:cs typeface="Calibri" panose="020F0502020204030204" pitchFamily="34" charset="0"/>
              </a:rPr>
              <a:t>]</a:t>
            </a:r>
            <a:endParaRPr lang="ru-RU" sz="1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0255835-7938-4912-81C8-44BFF3BE2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274" y="3004769"/>
            <a:ext cx="3059804" cy="2702419"/>
          </a:xfrm>
          <a:prstGeom prst="rect">
            <a:avLst/>
          </a:prstGeom>
        </p:spPr>
      </p:pic>
      <p:pic>
        <p:nvPicPr>
          <p:cNvPr id="10" name="Picture 9">
            <a:extLst>
              <a:ext uri="{FF2B5EF4-FFF2-40B4-BE49-F238E27FC236}">
                <a16:creationId xmlns:a16="http://schemas.microsoft.com/office/drawing/2014/main" id="{BCFCFD51-E224-4FEC-852D-A5CC6D440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9428" y="1677171"/>
            <a:ext cx="4407122" cy="1727740"/>
          </a:xfrm>
          <a:prstGeom prst="rect">
            <a:avLst/>
          </a:prstGeom>
        </p:spPr>
      </p:pic>
      <p:pic>
        <p:nvPicPr>
          <p:cNvPr id="14" name="Picture 13">
            <a:extLst>
              <a:ext uri="{FF2B5EF4-FFF2-40B4-BE49-F238E27FC236}">
                <a16:creationId xmlns:a16="http://schemas.microsoft.com/office/drawing/2014/main" id="{DE938554-278F-4FB0-9D7C-14ACD7ED6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2144" y="3363718"/>
            <a:ext cx="4267200" cy="1781175"/>
          </a:xfrm>
          <a:prstGeom prst="rect">
            <a:avLst/>
          </a:prstGeom>
        </p:spPr>
      </p:pic>
      <p:pic>
        <p:nvPicPr>
          <p:cNvPr id="16" name="Picture 15">
            <a:extLst>
              <a:ext uri="{FF2B5EF4-FFF2-40B4-BE49-F238E27FC236}">
                <a16:creationId xmlns:a16="http://schemas.microsoft.com/office/drawing/2014/main" id="{C69348F6-3EC7-4514-B90B-A9C8D20D6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2144" y="5086350"/>
            <a:ext cx="4391025" cy="1771650"/>
          </a:xfrm>
          <a:prstGeom prst="rect">
            <a:avLst/>
          </a:prstGeom>
        </p:spPr>
      </p:pic>
    </p:spTree>
    <p:extLst>
      <p:ext uri="{BB962C8B-B14F-4D97-AF65-F5344CB8AC3E}">
        <p14:creationId xmlns:p14="http://schemas.microsoft.com/office/powerpoint/2010/main" val="4105336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1478" y="46204"/>
            <a:ext cx="4196616" cy="432048"/>
          </a:xfrm>
        </p:spPr>
        <p:txBody>
          <a:bodyPr>
            <a:normAutofit/>
          </a:bodyPr>
          <a:lstStyle/>
          <a:p>
            <a:pPr algn="ctr"/>
            <a:r>
              <a:rPr lang="en-US" sz="2400" b="1" dirty="0">
                <a:cs typeface="Arial" panose="020B0604020202020204" pitchFamily="34" charset="0"/>
              </a:rPr>
              <a:t>Bioclimatic weather severity </a:t>
            </a:r>
            <a:endParaRPr lang="ru-RU" sz="2400" b="1" dirty="0">
              <a:cs typeface="Arial" panose="020B0604020202020204" pitchFamily="34" charset="0"/>
            </a:endParaRPr>
          </a:p>
        </p:txBody>
      </p:sp>
      <p:sp>
        <p:nvSpPr>
          <p:cNvPr id="20" name="Прямоугольник 19"/>
          <p:cNvSpPr/>
          <p:nvPr/>
        </p:nvSpPr>
        <p:spPr>
          <a:xfrm>
            <a:off x="361912" y="517405"/>
            <a:ext cx="6381712" cy="1754326"/>
          </a:xfrm>
          <a:prstGeom prst="rect">
            <a:avLst/>
          </a:prstGeom>
          <a:ln w="25400">
            <a:solidFill>
              <a:schemeClr val="tx1"/>
            </a:solidFill>
          </a:ln>
        </p:spPr>
        <p:txBody>
          <a:bodyPr wrap="square">
            <a:spAutoFit/>
          </a:bodyPr>
          <a:lstStyle/>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in May 2021 milder  than the last 30 years weather observed in Eurasia, parts of Alaska with more severe in S Greenland, Svalbard, W Nordic regions</a:t>
            </a: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In September 2021 milder situation observed in Canada and C Siberia with more severe weather in Nordic, </a:t>
            </a:r>
            <a:r>
              <a:rPr lang="en-US" dirty="0" err="1">
                <a:latin typeface="Calibri" panose="020F0502020204030204" pitchFamily="34" charset="0"/>
                <a:cs typeface="Calibri" panose="020F0502020204030204" pitchFamily="34" charset="0"/>
              </a:rPr>
              <a:t>Chuckhi</a:t>
            </a:r>
            <a:r>
              <a:rPr lang="en-US" dirty="0">
                <a:latin typeface="Calibri" panose="020F0502020204030204" pitchFamily="34" charset="0"/>
                <a:cs typeface="Calibri" panose="020F0502020204030204" pitchFamily="34" charset="0"/>
              </a:rPr>
              <a:t> and parts of Greenland. </a:t>
            </a:r>
          </a:p>
        </p:txBody>
      </p:sp>
      <p:sp>
        <p:nvSpPr>
          <p:cNvPr id="37" name="TextBox 36">
            <a:extLst>
              <a:ext uri="{FF2B5EF4-FFF2-40B4-BE49-F238E27FC236}">
                <a16:creationId xmlns:a16="http://schemas.microsoft.com/office/drawing/2014/main" id="{15D900FA-FA9E-4F90-BA6A-A0F762603CA6}"/>
              </a:ext>
            </a:extLst>
          </p:cNvPr>
          <p:cNvSpPr txBox="1"/>
          <p:nvPr/>
        </p:nvSpPr>
        <p:spPr>
          <a:xfrm>
            <a:off x="9031413" y="1883672"/>
            <a:ext cx="1702481"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DDE6817-8DA9-440A-8725-AB3C58CF7A57}"/>
              </a:ext>
            </a:extLst>
          </p:cNvPr>
          <p:cNvSpPr txBox="1"/>
          <p:nvPr/>
        </p:nvSpPr>
        <p:spPr>
          <a:xfrm>
            <a:off x="6819332" y="46204"/>
            <a:ext cx="3731190" cy="2123658"/>
          </a:xfrm>
          <a:prstGeom prst="rect">
            <a:avLst/>
          </a:prstGeom>
          <a:noFill/>
          <a:ln w="15875">
            <a:solidFill>
              <a:schemeClr val="tx1"/>
            </a:solidFill>
          </a:ln>
        </p:spPr>
        <p:txBody>
          <a:bodyPr wrap="square">
            <a:spAutoFit/>
          </a:bodyPr>
          <a:lstStyle/>
          <a:p>
            <a:pPr algn="l"/>
            <a:r>
              <a:rPr lang="en-US" sz="1200" b="1" dirty="0" err="1"/>
              <a:t>Bodman’s</a:t>
            </a:r>
            <a:r>
              <a:rPr lang="en-US" sz="1200" b="1" dirty="0"/>
              <a:t> weather severity index (S) (dimensionless) is used for bioclimatic evaluation of weather conditions for winter half year and is calculated according to </a:t>
            </a:r>
            <a:r>
              <a:rPr lang="en-US" sz="1200" b="1" dirty="0" err="1"/>
              <a:t>Bodman’s</a:t>
            </a:r>
            <a:r>
              <a:rPr lang="en-US" sz="1200" b="1" dirty="0"/>
              <a:t> formula as</a:t>
            </a:r>
          </a:p>
          <a:p>
            <a:pPr algn="l"/>
            <a:r>
              <a:rPr lang="en-US" sz="1200" b="1" dirty="0"/>
              <a:t>follows:</a:t>
            </a:r>
            <a:r>
              <a:rPr lang="ru-RU" sz="1200" b="1" dirty="0"/>
              <a:t> </a:t>
            </a:r>
            <a:r>
              <a:rPr lang="en-US" sz="1200" b="1" i="1" dirty="0"/>
              <a:t>S </a:t>
            </a:r>
            <a:r>
              <a:rPr lang="en-US" sz="1200" b="1" dirty="0"/>
              <a:t>= (1 – 0.04 </a:t>
            </a:r>
            <a:r>
              <a:rPr lang="en-US" sz="1200" b="1" i="1" dirty="0"/>
              <a:t>T</a:t>
            </a:r>
            <a:r>
              <a:rPr lang="en-US" sz="1200" b="1" dirty="0"/>
              <a:t>) (1 + 0.272 </a:t>
            </a:r>
            <a:r>
              <a:rPr lang="en-US" sz="1200" b="1" i="1" dirty="0"/>
              <a:t>v</a:t>
            </a:r>
            <a:r>
              <a:rPr lang="en-US" sz="1200" b="1" dirty="0"/>
              <a:t>)</a:t>
            </a:r>
            <a:r>
              <a:rPr lang="ru-RU" sz="1200" b="1" dirty="0"/>
              <a:t> </a:t>
            </a:r>
            <a:r>
              <a:rPr lang="en-US" sz="1200" b="1" dirty="0"/>
              <a:t>where: </a:t>
            </a:r>
            <a:r>
              <a:rPr lang="en-US" sz="1200" b="1" i="1" dirty="0"/>
              <a:t>v </a:t>
            </a:r>
            <a:r>
              <a:rPr lang="en-US" sz="1200" b="1" dirty="0"/>
              <a:t>is wind speed (in </a:t>
            </a:r>
            <a:r>
              <a:rPr lang="en-US" sz="1200" b="1" i="1" dirty="0"/>
              <a:t>m/ s</a:t>
            </a:r>
            <a:r>
              <a:rPr lang="en-US" sz="1200" b="1" dirty="0"/>
              <a:t>) at 10 </a:t>
            </a:r>
            <a:r>
              <a:rPr lang="en-US" sz="1200" b="1" i="1" dirty="0"/>
              <a:t>m </a:t>
            </a:r>
            <a:r>
              <a:rPr lang="en-US" sz="1200" b="1" dirty="0"/>
              <a:t>above ground level and </a:t>
            </a:r>
            <a:r>
              <a:rPr lang="en-US" sz="1200" b="1" i="1" dirty="0"/>
              <a:t>T </a:t>
            </a:r>
            <a:r>
              <a:rPr lang="en-US" sz="1200" b="1" dirty="0"/>
              <a:t>is air temperature (in °C)</a:t>
            </a:r>
          </a:p>
          <a:p>
            <a:pPr algn="l"/>
            <a:r>
              <a:rPr lang="en-US" sz="1200" b="1" dirty="0"/>
              <a:t>The scale in use to assess </a:t>
            </a:r>
            <a:r>
              <a:rPr lang="ru-RU" sz="1200" b="1" dirty="0"/>
              <a:t> </a:t>
            </a:r>
            <a:r>
              <a:rPr lang="en-US" sz="1200" b="1" dirty="0"/>
              <a:t>using S is: </a:t>
            </a:r>
          </a:p>
          <a:p>
            <a:pPr algn="l"/>
            <a:r>
              <a:rPr lang="en-US" sz="1200" b="1" dirty="0"/>
              <a:t>&gt; 6   </a:t>
            </a:r>
            <a:r>
              <a:rPr lang="en-US" sz="1200" b="1" dirty="0">
                <a:highlight>
                  <a:srgbClr val="FF0000"/>
                </a:highlight>
              </a:rPr>
              <a:t>extraordinary severe </a:t>
            </a:r>
            <a:r>
              <a:rPr lang="ru-RU" sz="1200" b="1" dirty="0"/>
              <a:t> </a:t>
            </a:r>
            <a:r>
              <a:rPr lang="en-US" sz="1200" b="1" dirty="0"/>
              <a:t>5– 6 </a:t>
            </a:r>
            <a:r>
              <a:rPr lang="en-US" sz="1200" b="1" dirty="0">
                <a:highlight>
                  <a:srgbClr val="FFFF00"/>
                </a:highlight>
              </a:rPr>
              <a:t>extremely severe     </a:t>
            </a:r>
          </a:p>
          <a:p>
            <a:pPr algn="l"/>
            <a:r>
              <a:rPr lang="en-US" sz="1200" b="1" dirty="0"/>
              <a:t>3– 5 </a:t>
            </a:r>
            <a:r>
              <a:rPr lang="en-US" sz="1200" b="1" dirty="0">
                <a:highlight>
                  <a:srgbClr val="00FF00"/>
                </a:highlight>
              </a:rPr>
              <a:t>severe &amp; very severe</a:t>
            </a:r>
            <a:r>
              <a:rPr lang="ru-RU" sz="1200" b="1" dirty="0"/>
              <a:t> </a:t>
            </a:r>
            <a:r>
              <a:rPr lang="en-US" sz="1200" b="1" dirty="0"/>
              <a:t> 1– 3 </a:t>
            </a:r>
            <a:r>
              <a:rPr lang="en-US" sz="1200" b="1" dirty="0" err="1">
                <a:highlight>
                  <a:srgbClr val="00FFFF"/>
                </a:highlight>
              </a:rPr>
              <a:t>slightly&amp;less</a:t>
            </a:r>
            <a:r>
              <a:rPr lang="en-US" sz="1200" b="1" dirty="0">
                <a:highlight>
                  <a:srgbClr val="00FFFF"/>
                </a:highlight>
              </a:rPr>
              <a:t> severe  </a:t>
            </a:r>
            <a:r>
              <a:rPr lang="ru-RU" sz="1200" b="1" dirty="0"/>
              <a:t> </a:t>
            </a:r>
            <a:endParaRPr lang="en-US" sz="1200" b="1" dirty="0"/>
          </a:p>
          <a:p>
            <a:pPr algn="l"/>
            <a:r>
              <a:rPr lang="en-US" sz="1200" b="1" dirty="0"/>
              <a:t>&lt; 1– </a:t>
            </a:r>
            <a:r>
              <a:rPr lang="en-US" sz="1200" b="1" dirty="0">
                <a:highlight>
                  <a:srgbClr val="0000FF"/>
                </a:highlight>
              </a:rPr>
              <a:t>mild  </a:t>
            </a:r>
            <a:endParaRPr lang="ru-RU" sz="1200" b="1" dirty="0">
              <a:highlight>
                <a:srgbClr val="0000FF"/>
              </a:highlight>
            </a:endParaRPr>
          </a:p>
        </p:txBody>
      </p:sp>
      <p:sp>
        <p:nvSpPr>
          <p:cNvPr id="39" name="TextBox 38">
            <a:extLst>
              <a:ext uri="{FF2B5EF4-FFF2-40B4-BE49-F238E27FC236}">
                <a16:creationId xmlns:a16="http://schemas.microsoft.com/office/drawing/2014/main" id="{C69BFD70-C498-494D-BBD4-6C130E51562C}"/>
              </a:ext>
            </a:extLst>
          </p:cNvPr>
          <p:cNvSpPr txBox="1"/>
          <p:nvPr/>
        </p:nvSpPr>
        <p:spPr>
          <a:xfrm>
            <a:off x="8732107" y="4332908"/>
            <a:ext cx="1565810" cy="338554"/>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Apr 2021 </a:t>
            </a:r>
          </a:p>
        </p:txBody>
      </p:sp>
      <p:sp>
        <p:nvSpPr>
          <p:cNvPr id="28" name="TextBox 27">
            <a:extLst>
              <a:ext uri="{FF2B5EF4-FFF2-40B4-BE49-F238E27FC236}">
                <a16:creationId xmlns:a16="http://schemas.microsoft.com/office/drawing/2014/main" id="{A492D15D-44B1-4A5E-ACEF-1C8BC6B88F45}"/>
              </a:ext>
            </a:extLst>
          </p:cNvPr>
          <p:cNvSpPr txBox="1"/>
          <p:nvPr/>
        </p:nvSpPr>
        <p:spPr>
          <a:xfrm>
            <a:off x="6381712" y="5336051"/>
            <a:ext cx="5026183" cy="584775"/>
          </a:xfrm>
          <a:prstGeom prst="rect">
            <a:avLst/>
          </a:prstGeom>
          <a:noFill/>
        </p:spPr>
        <p:txBody>
          <a:bodyPr wrap="square">
            <a:spAutoFit/>
          </a:bodyPr>
          <a:lstStyle/>
          <a:p>
            <a:pPr algn="ctr"/>
            <a:r>
              <a:rPr lang="en-CA" sz="1600" b="1" dirty="0" err="1">
                <a:latin typeface="Calibri" panose="020F0502020204030204" pitchFamily="34" charset="0"/>
                <a:cs typeface="Calibri" panose="020F0502020204030204" pitchFamily="34" charset="0"/>
              </a:rPr>
              <a:t>Bodman’s</a:t>
            </a:r>
            <a:r>
              <a:rPr lang="en-CA" sz="1600" b="1" dirty="0">
                <a:latin typeface="Calibri" panose="020F0502020204030204" pitchFamily="34" charset="0"/>
                <a:cs typeface="Calibri" panose="020F0502020204030204" pitchFamily="34" charset="0"/>
              </a:rPr>
              <a:t> index                        </a:t>
            </a:r>
            <a:r>
              <a:rPr lang="en-CA" sz="1600" b="1" dirty="0" err="1">
                <a:latin typeface="Calibri" panose="020F0502020204030204" pitchFamily="34" charset="0"/>
                <a:cs typeface="Calibri" panose="020F0502020204030204" pitchFamily="34" charset="0"/>
              </a:rPr>
              <a:t>Bodman’s</a:t>
            </a:r>
            <a:r>
              <a:rPr lang="en-CA" sz="1600" b="1" dirty="0">
                <a:latin typeface="Calibri" panose="020F0502020204030204" pitchFamily="34" charset="0"/>
                <a:cs typeface="Calibri" panose="020F0502020204030204" pitchFamily="34" charset="0"/>
              </a:rPr>
              <a:t> index anomaly</a:t>
            </a:r>
          </a:p>
          <a:p>
            <a:pPr algn="ctr"/>
            <a:r>
              <a:rPr lang="en-CA" sz="1600" b="1" dirty="0">
                <a:latin typeface="Calibri" panose="020F0502020204030204" pitchFamily="34" charset="0"/>
                <a:cs typeface="Calibri" panose="020F0502020204030204" pitchFamily="34" charset="0"/>
              </a:rPr>
              <a:t>                                                      1991-2020</a:t>
            </a:r>
            <a:endParaRPr lang="en-US" sz="1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552C2D2-D1C1-49E0-938C-47C3EC8DF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0992" y="2403074"/>
            <a:ext cx="3143256" cy="2776124"/>
          </a:xfrm>
          <a:prstGeom prst="rect">
            <a:avLst/>
          </a:prstGeom>
        </p:spPr>
      </p:pic>
      <p:pic>
        <p:nvPicPr>
          <p:cNvPr id="6" name="Picture 5">
            <a:extLst>
              <a:ext uri="{FF2B5EF4-FFF2-40B4-BE49-F238E27FC236}">
                <a16:creationId xmlns:a16="http://schemas.microsoft.com/office/drawing/2014/main" id="{E14460D4-D772-480D-A2A7-46DE47F70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886" y="2459720"/>
            <a:ext cx="3143256" cy="2776124"/>
          </a:xfrm>
          <a:prstGeom prst="rect">
            <a:avLst/>
          </a:prstGeom>
        </p:spPr>
      </p:pic>
      <p:sp>
        <p:nvSpPr>
          <p:cNvPr id="38" name="TextBox 37">
            <a:extLst>
              <a:ext uri="{FF2B5EF4-FFF2-40B4-BE49-F238E27FC236}">
                <a16:creationId xmlns:a16="http://schemas.microsoft.com/office/drawing/2014/main" id="{482ABE99-471A-47B5-B39D-7D17A23C841D}"/>
              </a:ext>
            </a:extLst>
          </p:cNvPr>
          <p:cNvSpPr txBox="1"/>
          <p:nvPr/>
        </p:nvSpPr>
        <p:spPr>
          <a:xfrm>
            <a:off x="7908051" y="2582491"/>
            <a:ext cx="1565810" cy="338554"/>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Sep 2021 </a:t>
            </a:r>
          </a:p>
        </p:txBody>
      </p:sp>
      <p:pic>
        <p:nvPicPr>
          <p:cNvPr id="8" name="Picture 7">
            <a:extLst>
              <a:ext uri="{FF2B5EF4-FFF2-40B4-BE49-F238E27FC236}">
                <a16:creationId xmlns:a16="http://schemas.microsoft.com/office/drawing/2014/main" id="{7165232D-2790-4B82-8FD3-8A011831D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20" y="2462561"/>
            <a:ext cx="3143256" cy="2776124"/>
          </a:xfrm>
          <a:prstGeom prst="rect">
            <a:avLst/>
          </a:prstGeom>
        </p:spPr>
      </p:pic>
      <p:pic>
        <p:nvPicPr>
          <p:cNvPr id="10" name="Picture 9">
            <a:extLst>
              <a:ext uri="{FF2B5EF4-FFF2-40B4-BE49-F238E27FC236}">
                <a16:creationId xmlns:a16="http://schemas.microsoft.com/office/drawing/2014/main" id="{20245B84-8E91-484E-805B-D9E5ABC7A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5271" y="2477948"/>
            <a:ext cx="3143256" cy="2776124"/>
          </a:xfrm>
          <a:prstGeom prst="rect">
            <a:avLst/>
          </a:prstGeom>
        </p:spPr>
      </p:pic>
      <p:sp>
        <p:nvSpPr>
          <p:cNvPr id="42" name="TextBox 41">
            <a:extLst>
              <a:ext uri="{FF2B5EF4-FFF2-40B4-BE49-F238E27FC236}">
                <a16:creationId xmlns:a16="http://schemas.microsoft.com/office/drawing/2014/main" id="{E6E3B964-35E2-42BF-A1AA-44E7DF62751F}"/>
              </a:ext>
            </a:extLst>
          </p:cNvPr>
          <p:cNvSpPr txBox="1"/>
          <p:nvPr/>
        </p:nvSpPr>
        <p:spPr>
          <a:xfrm>
            <a:off x="1885031" y="2386722"/>
            <a:ext cx="1565810" cy="338554"/>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May 2021 </a:t>
            </a:r>
          </a:p>
        </p:txBody>
      </p:sp>
      <p:sp>
        <p:nvSpPr>
          <p:cNvPr id="44" name="TextBox 43">
            <a:extLst>
              <a:ext uri="{FF2B5EF4-FFF2-40B4-BE49-F238E27FC236}">
                <a16:creationId xmlns:a16="http://schemas.microsoft.com/office/drawing/2014/main" id="{5F38073F-3783-408C-B98A-DFF21DBB922D}"/>
              </a:ext>
            </a:extLst>
          </p:cNvPr>
          <p:cNvSpPr txBox="1"/>
          <p:nvPr/>
        </p:nvSpPr>
        <p:spPr>
          <a:xfrm>
            <a:off x="361912" y="5314524"/>
            <a:ext cx="5026183" cy="584775"/>
          </a:xfrm>
          <a:prstGeom prst="rect">
            <a:avLst/>
          </a:prstGeom>
          <a:noFill/>
        </p:spPr>
        <p:txBody>
          <a:bodyPr wrap="square">
            <a:spAutoFit/>
          </a:bodyPr>
          <a:lstStyle/>
          <a:p>
            <a:pPr algn="ctr"/>
            <a:r>
              <a:rPr lang="en-CA" sz="1600" b="1" dirty="0" err="1">
                <a:latin typeface="Calibri" panose="020F0502020204030204" pitchFamily="34" charset="0"/>
                <a:cs typeface="Calibri" panose="020F0502020204030204" pitchFamily="34" charset="0"/>
              </a:rPr>
              <a:t>Bodman’s</a:t>
            </a:r>
            <a:r>
              <a:rPr lang="en-CA" sz="1600" b="1" dirty="0">
                <a:latin typeface="Calibri" panose="020F0502020204030204" pitchFamily="34" charset="0"/>
                <a:cs typeface="Calibri" panose="020F0502020204030204" pitchFamily="34" charset="0"/>
              </a:rPr>
              <a:t> index                        </a:t>
            </a:r>
            <a:r>
              <a:rPr lang="en-CA" sz="1600" b="1" dirty="0" err="1">
                <a:latin typeface="Calibri" panose="020F0502020204030204" pitchFamily="34" charset="0"/>
                <a:cs typeface="Calibri" panose="020F0502020204030204" pitchFamily="34" charset="0"/>
              </a:rPr>
              <a:t>Bodman’s</a:t>
            </a:r>
            <a:r>
              <a:rPr lang="en-CA" sz="1600" b="1" dirty="0">
                <a:latin typeface="Calibri" panose="020F0502020204030204" pitchFamily="34" charset="0"/>
                <a:cs typeface="Calibri" panose="020F0502020204030204" pitchFamily="34" charset="0"/>
              </a:rPr>
              <a:t> index anomaly</a:t>
            </a:r>
          </a:p>
          <a:p>
            <a:pPr algn="ctr"/>
            <a:r>
              <a:rPr lang="en-CA" sz="1600" b="1" dirty="0">
                <a:latin typeface="Calibri" panose="020F0502020204030204" pitchFamily="34" charset="0"/>
                <a:cs typeface="Calibri" panose="020F0502020204030204" pitchFamily="34" charset="0"/>
              </a:rPr>
              <a:t>                                                      1991-2020</a:t>
            </a:r>
            <a:endParaRPr lang="en-US" sz="1600" b="1"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9FE5A28F-10D6-4FB1-86B8-F0F66166A3C0}"/>
              </a:ext>
            </a:extLst>
          </p:cNvPr>
          <p:cNvSpPr txBox="1"/>
          <p:nvPr/>
        </p:nvSpPr>
        <p:spPr>
          <a:xfrm>
            <a:off x="3907717" y="3719837"/>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Severe</a:t>
            </a:r>
            <a:endParaRPr lang="ru-RU" dirty="0"/>
          </a:p>
        </p:txBody>
      </p:sp>
      <p:sp>
        <p:nvSpPr>
          <p:cNvPr id="46" name="TextBox 45">
            <a:extLst>
              <a:ext uri="{FF2B5EF4-FFF2-40B4-BE49-F238E27FC236}">
                <a16:creationId xmlns:a16="http://schemas.microsoft.com/office/drawing/2014/main" id="{B39284A6-9A99-4C63-923B-0EBB101E4FC6}"/>
              </a:ext>
            </a:extLst>
          </p:cNvPr>
          <p:cNvSpPr txBox="1"/>
          <p:nvPr/>
        </p:nvSpPr>
        <p:spPr>
          <a:xfrm>
            <a:off x="9819837" y="2906326"/>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Severe</a:t>
            </a:r>
            <a:endParaRPr lang="ru-RU" dirty="0"/>
          </a:p>
        </p:txBody>
      </p:sp>
      <p:sp>
        <p:nvSpPr>
          <p:cNvPr id="47" name="TextBox 46">
            <a:extLst>
              <a:ext uri="{FF2B5EF4-FFF2-40B4-BE49-F238E27FC236}">
                <a16:creationId xmlns:a16="http://schemas.microsoft.com/office/drawing/2014/main" id="{49DDA00E-F87D-4BC7-9C43-9829A15C4BB5}"/>
              </a:ext>
            </a:extLst>
          </p:cNvPr>
          <p:cNvSpPr txBox="1"/>
          <p:nvPr/>
        </p:nvSpPr>
        <p:spPr>
          <a:xfrm>
            <a:off x="9541728" y="4136415"/>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Severe</a:t>
            </a:r>
            <a:endParaRPr lang="ru-RU" dirty="0"/>
          </a:p>
        </p:txBody>
      </p:sp>
      <p:sp>
        <p:nvSpPr>
          <p:cNvPr id="48" name="TextBox 47">
            <a:extLst>
              <a:ext uri="{FF2B5EF4-FFF2-40B4-BE49-F238E27FC236}">
                <a16:creationId xmlns:a16="http://schemas.microsoft.com/office/drawing/2014/main" id="{23ECCAB8-4809-4296-8F71-22789FE74FAD}"/>
              </a:ext>
            </a:extLst>
          </p:cNvPr>
          <p:cNvSpPr txBox="1"/>
          <p:nvPr/>
        </p:nvSpPr>
        <p:spPr>
          <a:xfrm>
            <a:off x="10273323" y="3289259"/>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Milder</a:t>
            </a:r>
            <a:endParaRPr lang="ru-RU" dirty="0"/>
          </a:p>
        </p:txBody>
      </p:sp>
      <p:sp>
        <p:nvSpPr>
          <p:cNvPr id="51" name="TextBox 50">
            <a:extLst>
              <a:ext uri="{FF2B5EF4-FFF2-40B4-BE49-F238E27FC236}">
                <a16:creationId xmlns:a16="http://schemas.microsoft.com/office/drawing/2014/main" id="{01CBE330-0838-49F4-886B-1508AC51944E}"/>
              </a:ext>
            </a:extLst>
          </p:cNvPr>
          <p:cNvSpPr txBox="1"/>
          <p:nvPr/>
        </p:nvSpPr>
        <p:spPr>
          <a:xfrm>
            <a:off x="3907717" y="3165308"/>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Milder</a:t>
            </a:r>
            <a:endParaRPr lang="ru-RU" dirty="0"/>
          </a:p>
        </p:txBody>
      </p:sp>
    </p:spTree>
    <p:extLst>
      <p:ext uri="{BB962C8B-B14F-4D97-AF65-F5344CB8AC3E}">
        <p14:creationId xmlns:p14="http://schemas.microsoft.com/office/powerpoint/2010/main" val="3596885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30731"/>
            <a:ext cx="7128792" cy="535696"/>
          </a:xfrm>
        </p:spPr>
        <p:txBody>
          <a:bodyPr anchor="t"/>
          <a:lstStyle/>
          <a:p>
            <a:pPr algn="ctr"/>
            <a:r>
              <a:rPr lang="en-US" sz="2800" dirty="0">
                <a:cs typeface="Arial" panose="020B0604020202020204" pitchFamily="34" charset="0"/>
              </a:rPr>
              <a:t>Current Conditions (20-26 May 2021)</a:t>
            </a:r>
          </a:p>
        </p:txBody>
      </p:sp>
      <p:sp>
        <p:nvSpPr>
          <p:cNvPr id="13" name="Прямоугольник 12"/>
          <p:cNvSpPr/>
          <p:nvPr/>
        </p:nvSpPr>
        <p:spPr>
          <a:xfrm>
            <a:off x="7661370" y="1132999"/>
            <a:ext cx="4092217" cy="4770537"/>
          </a:xfrm>
          <a:prstGeom prst="rect">
            <a:avLst/>
          </a:prstGeom>
          <a:ln w="25400">
            <a:solidFill>
              <a:schemeClr val="tx1"/>
            </a:solidFill>
          </a:ln>
        </p:spPr>
        <p:txBody>
          <a:bodyPr wrap="square">
            <a:spAutoFit/>
          </a:bodyPr>
          <a:lstStyle/>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Since late  September westerly winds dominated in European and  Siberian  regions with somewhat opposite patterns over Canada </a:t>
            </a: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Lower SAT observed over European, Chukchi, Alaska regions </a:t>
            </a: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Higher SAT observed over Siberia, partly Canadian regions</a:t>
            </a: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N Scandinavia, Arctic coasts, E Siberia, Chukchi, Canadian Arctic  are already under snow (positive anomalies) with somewhat negative anomalies </a:t>
            </a:r>
            <a:r>
              <a:rPr lang="en-US" sz="1600">
                <a:latin typeface="Calibri" panose="020F0502020204030204" pitchFamily="34" charset="0"/>
                <a:cs typeface="Calibri" panose="020F0502020204030204" pitchFamily="34" charset="0"/>
              </a:rPr>
              <a:t>in Siberia and Canada</a:t>
            </a:r>
            <a:endParaRPr lang="en-US" sz="1600" dirty="0">
              <a:latin typeface="Calibri" panose="020F0502020204030204" pitchFamily="34" charset="0"/>
              <a:cs typeface="Calibri" panose="020F0502020204030204" pitchFamily="34" charset="0"/>
            </a:endParaRP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Eurasian and Canadian Barents, Bering and Sea of Okhotsk are under intense </a:t>
            </a:r>
            <a:r>
              <a:rPr lang="en-US" sz="1600" dirty="0" err="1">
                <a:latin typeface="Calibri" panose="020F0502020204030204" pitchFamily="34" charset="0"/>
                <a:cs typeface="Calibri" panose="020F0502020204030204" pitchFamily="34" charset="0"/>
              </a:rPr>
              <a:t>freezeup</a:t>
            </a:r>
            <a:r>
              <a:rPr lang="en-US" sz="1600" dirty="0">
                <a:latin typeface="Calibri" panose="020F0502020204030204" pitchFamily="34" charset="0"/>
                <a:cs typeface="Calibri" panose="020F0502020204030204" pitchFamily="34" charset="0"/>
              </a:rPr>
              <a:t>. </a:t>
            </a: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Freezing process started in Bering Sea (Anadyr Gulf) on 4 Oct 2021 and in the Sea of Okhotsk (central part of the northern coast) on 19 Oct 2021 which is 2-3 weeks earlier than in 2020</a:t>
            </a:r>
            <a:endParaRPr lang="ru-RU" sz="1600" dirty="0">
              <a:latin typeface="Calibri" panose="020F0502020204030204" pitchFamily="34" charset="0"/>
              <a:cs typeface="Calibri" panose="020F0502020204030204" pitchFamily="34" charset="0"/>
            </a:endParaRPr>
          </a:p>
        </p:txBody>
      </p:sp>
      <p:sp>
        <p:nvSpPr>
          <p:cNvPr id="12" name="Прямоугольник 11"/>
          <p:cNvSpPr/>
          <p:nvPr/>
        </p:nvSpPr>
        <p:spPr>
          <a:xfrm>
            <a:off x="615010" y="6541270"/>
            <a:ext cx="3170408"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AARI/NIC ice chart for 21-16 Oct 2021</a:t>
            </a:r>
            <a:endParaRPr lang="ru-RU" sz="1200" dirty="0">
              <a:latin typeface="Calibri" panose="020F0502020204030204" pitchFamily="34" charset="0"/>
              <a:cs typeface="Calibri" panose="020F0502020204030204" pitchFamily="34" charset="0"/>
            </a:endParaRPr>
          </a:p>
        </p:txBody>
      </p:sp>
      <p:sp>
        <p:nvSpPr>
          <p:cNvPr id="14" name="Прямоугольник 13">
            <a:extLst>
              <a:ext uri="{FF2B5EF4-FFF2-40B4-BE49-F238E27FC236}">
                <a16:creationId xmlns:a16="http://schemas.microsoft.com/office/drawing/2014/main" id="{7E3BA4AC-09CA-48D3-8415-96C0D49BDC9F}"/>
              </a:ext>
            </a:extLst>
          </p:cNvPr>
          <p:cNvSpPr/>
          <p:nvPr/>
        </p:nvSpPr>
        <p:spPr>
          <a:xfrm>
            <a:off x="4275339" y="6383779"/>
            <a:ext cx="2418651" cy="461665"/>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Snow extent for 21 Oct 2021, </a:t>
            </a:r>
          </a:p>
          <a:p>
            <a:pPr algn="ctr"/>
            <a:r>
              <a:rPr lang="en-US" sz="1200" dirty="0">
                <a:latin typeface="Calibri" panose="020F0502020204030204" pitchFamily="34" charset="0"/>
                <a:cs typeface="Calibri" panose="020F0502020204030204" pitchFamily="34" charset="0"/>
              </a:rPr>
              <a:t>Rutgers Global snow lab</a:t>
            </a:r>
            <a:endParaRPr lang="ru-RU" sz="1200" dirty="0">
              <a:latin typeface="Calibri" panose="020F0502020204030204" pitchFamily="34" charset="0"/>
              <a:cs typeface="Calibri" panose="020F0502020204030204" pitchFamily="34" charset="0"/>
            </a:endParaRPr>
          </a:p>
        </p:txBody>
      </p:sp>
      <p:sp>
        <p:nvSpPr>
          <p:cNvPr id="7" name="Прямоугольник 6"/>
          <p:cNvSpPr/>
          <p:nvPr/>
        </p:nvSpPr>
        <p:spPr>
          <a:xfrm>
            <a:off x="872275" y="3089750"/>
            <a:ext cx="6156176" cy="276999"/>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SAT,  precipitation, mean wind vectors, NAO</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for</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17</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21 Oct </a:t>
            </a:r>
            <a:r>
              <a:rPr lang="ru-RU" sz="1200" dirty="0">
                <a:latin typeface="Calibri" panose="020F0502020204030204" pitchFamily="34" charset="0"/>
                <a:cs typeface="Calibri" panose="020F0502020204030204" pitchFamily="34" charset="0"/>
              </a:rPr>
              <a:t>20</a:t>
            </a:r>
            <a:r>
              <a:rPr lang="en-US" sz="1200" dirty="0">
                <a:latin typeface="Calibri" panose="020F0502020204030204" pitchFamily="34" charset="0"/>
                <a:cs typeface="Calibri" panose="020F0502020204030204" pitchFamily="34" charset="0"/>
              </a:rPr>
              <a:t>21 </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http</a:t>
            </a:r>
            <a:r>
              <a:rPr lang="ru-RU"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polarportal</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dk</a:t>
            </a:r>
            <a:r>
              <a:rPr lang="ru-RU" sz="12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A7624CC-1D06-4975-8B73-A93956A9C9BD}"/>
              </a:ext>
            </a:extLst>
          </p:cNvPr>
          <p:cNvPicPr>
            <a:picLocks noChangeAspect="1"/>
          </p:cNvPicPr>
          <p:nvPr/>
        </p:nvPicPr>
        <p:blipFill>
          <a:blip r:embed="rId2"/>
          <a:stretch>
            <a:fillRect/>
          </a:stretch>
        </p:blipFill>
        <p:spPr>
          <a:xfrm>
            <a:off x="535862" y="3298279"/>
            <a:ext cx="3115943" cy="3191848"/>
          </a:xfrm>
          <a:prstGeom prst="rect">
            <a:avLst/>
          </a:prstGeom>
        </p:spPr>
      </p:pic>
      <p:pic>
        <p:nvPicPr>
          <p:cNvPr id="9" name="Picture 8">
            <a:extLst>
              <a:ext uri="{FF2B5EF4-FFF2-40B4-BE49-F238E27FC236}">
                <a16:creationId xmlns:a16="http://schemas.microsoft.com/office/drawing/2014/main" id="{E206CFA5-C193-458F-93C5-4E929DDE455B}"/>
              </a:ext>
            </a:extLst>
          </p:cNvPr>
          <p:cNvPicPr>
            <a:picLocks noChangeAspect="1"/>
          </p:cNvPicPr>
          <p:nvPr/>
        </p:nvPicPr>
        <p:blipFill>
          <a:blip r:embed="rId3"/>
          <a:stretch>
            <a:fillRect/>
          </a:stretch>
        </p:blipFill>
        <p:spPr>
          <a:xfrm>
            <a:off x="772457" y="426690"/>
            <a:ext cx="2798720" cy="2698766"/>
          </a:xfrm>
          <a:prstGeom prst="rect">
            <a:avLst/>
          </a:prstGeom>
        </p:spPr>
      </p:pic>
      <p:pic>
        <p:nvPicPr>
          <p:cNvPr id="11" name="Picture 10">
            <a:extLst>
              <a:ext uri="{FF2B5EF4-FFF2-40B4-BE49-F238E27FC236}">
                <a16:creationId xmlns:a16="http://schemas.microsoft.com/office/drawing/2014/main" id="{03010184-4441-4DA1-B5CC-157313D615F8}"/>
              </a:ext>
            </a:extLst>
          </p:cNvPr>
          <p:cNvPicPr>
            <a:picLocks noChangeAspect="1"/>
          </p:cNvPicPr>
          <p:nvPr/>
        </p:nvPicPr>
        <p:blipFill>
          <a:blip r:embed="rId4"/>
          <a:stretch>
            <a:fillRect/>
          </a:stretch>
        </p:blipFill>
        <p:spPr>
          <a:xfrm>
            <a:off x="3950363" y="430968"/>
            <a:ext cx="3068604" cy="2953531"/>
          </a:xfrm>
          <a:prstGeom prst="rect">
            <a:avLst/>
          </a:prstGeom>
        </p:spPr>
      </p:pic>
      <p:pic>
        <p:nvPicPr>
          <p:cNvPr id="20" name="Picture 19">
            <a:extLst>
              <a:ext uri="{FF2B5EF4-FFF2-40B4-BE49-F238E27FC236}">
                <a16:creationId xmlns:a16="http://schemas.microsoft.com/office/drawing/2014/main" id="{5ED4FD09-B19C-44BE-B54C-42DE476CCBBC}"/>
              </a:ext>
            </a:extLst>
          </p:cNvPr>
          <p:cNvPicPr>
            <a:picLocks noChangeAspect="1"/>
          </p:cNvPicPr>
          <p:nvPr/>
        </p:nvPicPr>
        <p:blipFill>
          <a:blip r:embed="rId5"/>
          <a:stretch>
            <a:fillRect/>
          </a:stretch>
        </p:blipFill>
        <p:spPr>
          <a:xfrm>
            <a:off x="4030991" y="3341532"/>
            <a:ext cx="2801458" cy="3148595"/>
          </a:xfrm>
          <a:prstGeom prst="rect">
            <a:avLst/>
          </a:prstGeom>
        </p:spPr>
      </p:pic>
      <p:pic>
        <p:nvPicPr>
          <p:cNvPr id="23" name="Picture 22">
            <a:extLst>
              <a:ext uri="{FF2B5EF4-FFF2-40B4-BE49-F238E27FC236}">
                <a16:creationId xmlns:a16="http://schemas.microsoft.com/office/drawing/2014/main" id="{D382CF4E-C52C-4DC9-AE20-E3A8F9829F45}"/>
              </a:ext>
            </a:extLst>
          </p:cNvPr>
          <p:cNvPicPr>
            <a:picLocks noChangeAspect="1"/>
          </p:cNvPicPr>
          <p:nvPr/>
        </p:nvPicPr>
        <p:blipFill>
          <a:blip r:embed="rId6"/>
          <a:stretch>
            <a:fillRect/>
          </a:stretch>
        </p:blipFill>
        <p:spPr>
          <a:xfrm>
            <a:off x="6128445" y="3384499"/>
            <a:ext cx="1408007" cy="1606056"/>
          </a:xfrm>
          <a:prstGeom prst="rect">
            <a:avLst/>
          </a:prstGeom>
        </p:spPr>
      </p:pic>
    </p:spTree>
    <p:extLst>
      <p:ext uri="{BB962C8B-B14F-4D97-AF65-F5344CB8AC3E}">
        <p14:creationId xmlns:p14="http://schemas.microsoft.com/office/powerpoint/2010/main" val="185916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0B50-12F1-4935-A376-476578B452F5}"/>
              </a:ext>
            </a:extLst>
          </p:cNvPr>
          <p:cNvSpPr>
            <a:spLocks noGrp="1"/>
          </p:cNvSpPr>
          <p:nvPr>
            <p:ph type="title"/>
          </p:nvPr>
        </p:nvSpPr>
        <p:spPr>
          <a:xfrm>
            <a:off x="838200" y="365126"/>
            <a:ext cx="10515600" cy="647770"/>
          </a:xfrm>
        </p:spPr>
        <p:txBody>
          <a:bodyPr>
            <a:normAutofit/>
          </a:bodyPr>
          <a:lstStyle/>
          <a:p>
            <a:r>
              <a:rPr lang="en-US" sz="3200" b="1" dirty="0"/>
              <a:t>Data sources:</a:t>
            </a:r>
            <a:endParaRPr lang="ru-RU" sz="3200" b="1" dirty="0"/>
          </a:p>
        </p:txBody>
      </p:sp>
      <p:sp>
        <p:nvSpPr>
          <p:cNvPr id="3" name="TextBox 2">
            <a:extLst>
              <a:ext uri="{FF2B5EF4-FFF2-40B4-BE49-F238E27FC236}">
                <a16:creationId xmlns:a16="http://schemas.microsoft.com/office/drawing/2014/main" id="{F86A8734-784A-4D4B-AC2B-3ED5B0AF4608}"/>
              </a:ext>
            </a:extLst>
          </p:cNvPr>
          <p:cNvSpPr txBox="1"/>
          <p:nvPr/>
        </p:nvSpPr>
        <p:spPr>
          <a:xfrm>
            <a:off x="838200" y="1012896"/>
            <a:ext cx="10820400" cy="4524315"/>
          </a:xfrm>
          <a:prstGeom prst="rect">
            <a:avLst/>
          </a:prstGeom>
          <a:noFill/>
        </p:spPr>
        <p:txBody>
          <a:bodyPr wrap="square">
            <a:spAutoFit/>
          </a:bodyPr>
          <a:lstStyle/>
          <a:p>
            <a:pPr marL="457200" indent="-457200" algn="just">
              <a:buFont typeface="+mj-lt"/>
              <a:buAutoNum type="arabicPeriod"/>
            </a:pPr>
            <a:r>
              <a:rPr lang="fr-CH" sz="2400" dirty="0">
                <a:cs typeface="Arial" panose="020B0604020202020204" pitchFamily="34" charset="0"/>
              </a:rPr>
              <a:t>AARI  </a:t>
            </a:r>
            <a:r>
              <a:rPr lang="fr-CH" sz="2400" dirty="0" err="1">
                <a:cs typeface="Arial" panose="020B0604020202020204" pitchFamily="34" charset="0"/>
              </a:rPr>
              <a:t>Review</a:t>
            </a:r>
            <a:r>
              <a:rPr lang="fr-CH" sz="2400" dirty="0">
                <a:cs typeface="Arial" panose="020B0604020202020204" pitchFamily="34" charset="0"/>
              </a:rPr>
              <a:t> of </a:t>
            </a:r>
            <a:r>
              <a:rPr lang="fr-CH" sz="2400" dirty="0" err="1">
                <a:cs typeface="Arial" panose="020B0604020202020204" pitchFamily="34" charset="0"/>
              </a:rPr>
              <a:t>Hydrometeorological</a:t>
            </a:r>
            <a:r>
              <a:rPr lang="fr-CH" sz="2400" dirty="0">
                <a:cs typeface="Arial" panose="020B0604020202020204" pitchFamily="34" charset="0"/>
              </a:rPr>
              <a:t> </a:t>
            </a:r>
            <a:r>
              <a:rPr lang="fr-CH" sz="2400" dirty="0" err="1">
                <a:cs typeface="Arial" panose="020B0604020202020204" pitchFamily="34" charset="0"/>
              </a:rPr>
              <a:t>Processes</a:t>
            </a:r>
            <a:r>
              <a:rPr lang="fr-CH" sz="2400" dirty="0">
                <a:cs typeface="Arial" panose="020B0604020202020204" pitchFamily="34" charset="0"/>
              </a:rPr>
              <a:t> in the </a:t>
            </a:r>
            <a:r>
              <a:rPr lang="fr-CH" sz="2400" dirty="0" err="1">
                <a:cs typeface="Arial" panose="020B0604020202020204" pitchFamily="34" charset="0"/>
              </a:rPr>
              <a:t>Northern</a:t>
            </a:r>
            <a:r>
              <a:rPr lang="fr-CH" sz="2400" dirty="0">
                <a:cs typeface="Arial" panose="020B0604020202020204" pitchFamily="34" charset="0"/>
              </a:rPr>
              <a:t> Polar </a:t>
            </a:r>
            <a:r>
              <a:rPr lang="fr-CH" sz="2400" dirty="0" err="1">
                <a:cs typeface="Arial" panose="020B0604020202020204" pitchFamily="34" charset="0"/>
              </a:rPr>
              <a:t>Region</a:t>
            </a:r>
            <a:r>
              <a:rPr lang="fr-CH" sz="2400" dirty="0">
                <a:cs typeface="Arial" panose="020B0604020202020204" pitchFamily="34" charset="0"/>
              </a:rPr>
              <a:t> in 2021 Q1-Q3 (</a:t>
            </a:r>
            <a:r>
              <a:rPr lang="fr-CH" sz="2400" dirty="0">
                <a:cs typeface="Arial" panose="020B0604020202020204" pitchFamily="34" charset="0"/>
                <a:hlinkClick r:id="rId2"/>
              </a:rPr>
              <a:t>http://www.aari.ru/misc/publicat/gmo.php</a:t>
            </a:r>
            <a:r>
              <a:rPr lang="fr-CH" sz="2400" dirty="0">
                <a:cs typeface="Arial" panose="020B0604020202020204" pitchFamily="34" charset="0"/>
              </a:rPr>
              <a:t>)</a:t>
            </a:r>
          </a:p>
          <a:p>
            <a:pPr marL="457200" indent="-457200" algn="just">
              <a:buFont typeface="+mj-lt"/>
              <a:buAutoNum type="arabicPeriod"/>
            </a:pPr>
            <a:r>
              <a:rPr lang="fr-CH" sz="2400" dirty="0" err="1">
                <a:cs typeface="Arial" panose="020B0604020202020204" pitchFamily="34" charset="0"/>
              </a:rPr>
              <a:t>Copernicus</a:t>
            </a:r>
            <a:r>
              <a:rPr lang="fr-CH" sz="2400" dirty="0">
                <a:cs typeface="Arial" panose="020B0604020202020204" pitchFamily="34" charset="0"/>
              </a:rPr>
              <a:t> </a:t>
            </a:r>
            <a:r>
              <a:rPr lang="fr-CH" sz="2400" dirty="0" err="1">
                <a:cs typeface="Arial" panose="020B0604020202020204" pitchFamily="34" charset="0"/>
              </a:rPr>
              <a:t>Climate</a:t>
            </a:r>
            <a:r>
              <a:rPr lang="fr-CH" sz="2400" dirty="0">
                <a:cs typeface="Arial" panose="020B0604020202020204" pitchFamily="34" charset="0"/>
              </a:rPr>
              <a:t> Change Service </a:t>
            </a:r>
          </a:p>
          <a:p>
            <a:pPr marL="914400" lvl="1" indent="-457200" algn="just">
              <a:buFont typeface="Wingdings" panose="05000000000000000000" pitchFamily="2" charset="2"/>
              <a:buChar char="v"/>
            </a:pPr>
            <a:r>
              <a:rPr lang="fr-CH" sz="2400" dirty="0">
                <a:cs typeface="Arial" panose="020B0604020202020204" pitchFamily="34" charset="0"/>
              </a:rPr>
              <a:t>ERA5 </a:t>
            </a:r>
            <a:r>
              <a:rPr lang="fr-CH" sz="2400" dirty="0" err="1">
                <a:cs typeface="Arial" panose="020B0604020202020204" pitchFamily="34" charset="0"/>
              </a:rPr>
              <a:t>monthly</a:t>
            </a:r>
            <a:r>
              <a:rPr lang="fr-CH" sz="2400" dirty="0">
                <a:cs typeface="Arial" panose="020B0604020202020204" pitchFamily="34" charset="0"/>
              </a:rPr>
              <a:t> </a:t>
            </a:r>
            <a:r>
              <a:rPr lang="en-US" sz="2400" dirty="0">
                <a:ea typeface="Calibri" panose="020F0502020204030204" pitchFamily="34" charset="0"/>
              </a:rPr>
              <a:t>averaged data on pressure and single levels</a:t>
            </a:r>
            <a:r>
              <a:rPr lang="fr-CH" sz="2400" dirty="0">
                <a:cs typeface="Arial" panose="020B0604020202020204" pitchFamily="34" charset="0"/>
              </a:rPr>
              <a:t> </a:t>
            </a:r>
          </a:p>
          <a:p>
            <a:pPr marL="914400" lvl="1" indent="-457200" algn="just">
              <a:buFont typeface="Wingdings" panose="05000000000000000000" pitchFamily="2" charset="2"/>
              <a:buChar char="v"/>
            </a:pPr>
            <a:r>
              <a:rPr lang="en-US" sz="2400" dirty="0">
                <a:ea typeface="Calibri" panose="020F0502020204030204" pitchFamily="34" charset="0"/>
              </a:rPr>
              <a:t>Marine environment monitoring service</a:t>
            </a:r>
          </a:p>
          <a:p>
            <a:pPr marL="914400" lvl="1" indent="-457200" algn="just">
              <a:buFont typeface="Wingdings" panose="05000000000000000000" pitchFamily="2" charset="2"/>
              <a:buChar char="v"/>
            </a:pPr>
            <a:r>
              <a:rPr lang="en-US" sz="2400" dirty="0" err="1">
                <a:ea typeface="Calibri" panose="020F0502020204030204" pitchFamily="34" charset="0"/>
              </a:rPr>
              <a:t>GloFAS</a:t>
            </a:r>
            <a:r>
              <a:rPr lang="en-US" sz="2400" dirty="0">
                <a:ea typeface="Calibri" panose="020F0502020204030204" pitchFamily="34" charset="0"/>
              </a:rPr>
              <a:t> operational global river discharge reanalysis</a:t>
            </a:r>
          </a:p>
          <a:p>
            <a:pPr marL="457200" indent="-457200" algn="just">
              <a:buFont typeface="+mj-lt"/>
              <a:buAutoNum type="arabicPeriod"/>
            </a:pPr>
            <a:r>
              <a:rPr lang="fr-CH" sz="2400" dirty="0">
                <a:cs typeface="Arial" panose="020B0604020202020204" pitchFamily="34" charset="0"/>
              </a:rPr>
              <a:t>Weekly </a:t>
            </a:r>
            <a:r>
              <a:rPr lang="fr-CH" sz="2400" dirty="0" err="1">
                <a:cs typeface="Arial" panose="020B0604020202020204" pitchFamily="34" charset="0"/>
              </a:rPr>
              <a:t>ice</a:t>
            </a:r>
            <a:r>
              <a:rPr lang="fr-CH" sz="2400" dirty="0">
                <a:cs typeface="Arial" panose="020B0604020202020204" pitchFamily="34" charset="0"/>
              </a:rPr>
              <a:t> charts </a:t>
            </a:r>
            <a:r>
              <a:rPr lang="fr-CH" sz="2400" dirty="0" err="1">
                <a:cs typeface="Arial" panose="020B0604020202020204" pitchFamily="34" charset="0"/>
              </a:rPr>
              <a:t>from</a:t>
            </a:r>
            <a:r>
              <a:rPr lang="fr-CH" sz="2400" dirty="0">
                <a:cs typeface="Arial" panose="020B0604020202020204" pitchFamily="34" charset="0"/>
              </a:rPr>
              <a:t> AARI, CIS, NIC / WMO GDSIDB </a:t>
            </a:r>
            <a:r>
              <a:rPr lang="fr-CH" sz="2400" dirty="0" err="1">
                <a:cs typeface="Arial" panose="020B0604020202020204" pitchFamily="34" charset="0"/>
              </a:rPr>
              <a:t>project</a:t>
            </a:r>
            <a:r>
              <a:rPr lang="fr-CH" sz="2400" dirty="0">
                <a:cs typeface="Arial" panose="020B0604020202020204" pitchFamily="34" charset="0"/>
              </a:rPr>
              <a:t> (</a:t>
            </a:r>
            <a:r>
              <a:rPr lang="en-US" sz="2400" dirty="0">
                <a:cs typeface="Arial" panose="020B0604020202020204" pitchFamily="34" charset="0"/>
                <a:hlinkClick r:id="rId3"/>
              </a:rPr>
              <a:t>http://wdc.aari.ru</a:t>
            </a:r>
            <a:r>
              <a:rPr lang="fr-CH" sz="2400" dirty="0">
                <a:cs typeface="Arial" panose="020B0604020202020204" pitchFamily="34" charset="0"/>
              </a:rPr>
              <a:t>)</a:t>
            </a:r>
          </a:p>
          <a:p>
            <a:pPr marL="457200" indent="-457200" algn="just">
              <a:buFont typeface="+mj-lt"/>
              <a:buAutoNum type="arabicPeriod"/>
            </a:pPr>
            <a:r>
              <a:rPr lang="fr-CH" sz="2400" dirty="0">
                <a:cs typeface="Arial" panose="020B0604020202020204" pitchFamily="34" charset="0"/>
              </a:rPr>
              <a:t>NSIDC </a:t>
            </a:r>
            <a:r>
              <a:rPr lang="en-US" sz="2400" dirty="0"/>
              <a:t>Near-Real-Time DMSP SSMIS Daily Polar Gridded Sea Ice Concentrations</a:t>
            </a:r>
            <a:r>
              <a:rPr lang="fr-CH" sz="2400" dirty="0">
                <a:cs typeface="Arial" panose="020B0604020202020204" pitchFamily="34" charset="0"/>
              </a:rPr>
              <a:t> </a:t>
            </a:r>
          </a:p>
          <a:p>
            <a:pPr marL="457200" indent="-457200" algn="just">
              <a:buFont typeface="+mj-lt"/>
              <a:buAutoNum type="arabicPeriod"/>
            </a:pPr>
            <a:r>
              <a:rPr lang="fr-CH" sz="2400" dirty="0">
                <a:cs typeface="Arial" panose="020B0604020202020204" pitchFamily="34" charset="0"/>
              </a:rPr>
              <a:t>DMI </a:t>
            </a:r>
            <a:r>
              <a:rPr lang="fr-CH" sz="2400" dirty="0" err="1">
                <a:cs typeface="Arial" panose="020B0604020202020204" pitchFamily="34" charset="0"/>
              </a:rPr>
              <a:t>PolarPortal</a:t>
            </a:r>
            <a:r>
              <a:rPr lang="fr-CH" sz="2400" dirty="0">
                <a:cs typeface="Arial" panose="020B0604020202020204" pitchFamily="34" charset="0"/>
              </a:rPr>
              <a:t> (</a:t>
            </a:r>
            <a:r>
              <a:rPr lang="fr-CH" sz="2400" dirty="0">
                <a:cs typeface="Arial" panose="020B0604020202020204" pitchFamily="34" charset="0"/>
                <a:hlinkClick r:id="rId4"/>
              </a:rPr>
              <a:t>http://polarportal.dk</a:t>
            </a:r>
            <a:r>
              <a:rPr lang="fr-CH" sz="2400" dirty="0">
                <a:cs typeface="Arial" panose="020B0604020202020204" pitchFamily="34" charset="0"/>
              </a:rPr>
              <a:t>)  </a:t>
            </a:r>
          </a:p>
          <a:p>
            <a:pPr marL="457200" indent="-457200" algn="just">
              <a:buFont typeface="+mj-lt"/>
              <a:buAutoNum type="arabicPeriod"/>
            </a:pPr>
            <a:r>
              <a:rPr lang="fr-CH" sz="2400" dirty="0" err="1">
                <a:cs typeface="Arial" panose="020B0604020202020204" pitchFamily="34" charset="0"/>
              </a:rPr>
              <a:t>Arctic</a:t>
            </a:r>
            <a:r>
              <a:rPr lang="fr-CH" sz="2400" dirty="0">
                <a:cs typeface="Arial" panose="020B0604020202020204" pitchFamily="34" charset="0"/>
              </a:rPr>
              <a:t> Great Rivers </a:t>
            </a:r>
            <a:r>
              <a:rPr lang="fr-CH" sz="2400" dirty="0" err="1">
                <a:cs typeface="Arial" panose="020B0604020202020204" pitchFamily="34" charset="0"/>
              </a:rPr>
              <a:t>Observatory</a:t>
            </a:r>
            <a:r>
              <a:rPr lang="fr-CH" sz="2400" dirty="0">
                <a:cs typeface="Arial" panose="020B0604020202020204" pitchFamily="34" charset="0"/>
              </a:rPr>
              <a:t> </a:t>
            </a:r>
            <a:r>
              <a:rPr lang="fr-CH" sz="2400" dirty="0" err="1">
                <a:cs typeface="Arial" panose="020B0604020202020204" pitchFamily="34" charset="0"/>
              </a:rPr>
              <a:t>project</a:t>
            </a:r>
            <a:r>
              <a:rPr lang="fr-CH" sz="2400" dirty="0">
                <a:cs typeface="Arial" panose="020B0604020202020204" pitchFamily="34" charset="0"/>
              </a:rPr>
              <a:t> (</a:t>
            </a:r>
            <a:r>
              <a:rPr lang="fr-CH" sz="2400" dirty="0">
                <a:cs typeface="Arial" panose="020B0604020202020204" pitchFamily="34" charset="0"/>
                <a:hlinkClick r:id="rId5"/>
              </a:rPr>
              <a:t>https://arcticgreatrivers.org/</a:t>
            </a:r>
            <a:r>
              <a:rPr lang="fr-CH" sz="2400" dirty="0">
                <a:cs typeface="Arial" panose="020B0604020202020204" pitchFamily="34" charset="0"/>
              </a:rPr>
              <a:t>)</a:t>
            </a:r>
          </a:p>
          <a:p>
            <a:pPr marL="457200" indent="-457200" algn="just">
              <a:buFont typeface="+mj-lt"/>
              <a:buAutoNum type="arabicPeriod"/>
            </a:pPr>
            <a:r>
              <a:rPr lang="fr-CH" sz="2400" dirty="0">
                <a:cs typeface="Arial" panose="020B0604020202020204" pitchFamily="34" charset="0"/>
              </a:rPr>
              <a:t>WMO GCW </a:t>
            </a:r>
            <a:r>
              <a:rPr lang="fr-CH" sz="2400" dirty="0" err="1">
                <a:cs typeface="Arial" panose="020B0604020202020204" pitchFamily="34" charset="0"/>
              </a:rPr>
              <a:t>SnowWatch</a:t>
            </a:r>
            <a:r>
              <a:rPr lang="fr-CH" sz="2400" dirty="0">
                <a:cs typeface="Arial" panose="020B0604020202020204" pitchFamily="34" charset="0"/>
              </a:rPr>
              <a:t> (FMI, ECCC, </a:t>
            </a:r>
            <a:r>
              <a:rPr lang="fr-CH" sz="2400" dirty="0" err="1">
                <a:cs typeface="Arial" panose="020B0604020202020204" pitchFamily="34" charset="0"/>
              </a:rPr>
              <a:t>Rutgers</a:t>
            </a:r>
            <a:r>
              <a:rPr lang="fr-CH" sz="2400" dirty="0">
                <a:cs typeface="Arial" panose="020B0604020202020204" pitchFamily="34" charset="0"/>
              </a:rPr>
              <a:t> </a:t>
            </a:r>
            <a:r>
              <a:rPr lang="fr-CH" sz="2400" dirty="0" err="1">
                <a:cs typeface="Arial" panose="020B0604020202020204" pitchFamily="34" charset="0"/>
              </a:rPr>
              <a:t>Glob</a:t>
            </a:r>
            <a:r>
              <a:rPr lang="fr-CH" sz="2400" dirty="0">
                <a:cs typeface="Arial" panose="020B0604020202020204" pitchFamily="34" charset="0"/>
              </a:rPr>
              <a:t> Snow </a:t>
            </a:r>
            <a:r>
              <a:rPr lang="fr-CH" sz="2400" dirty="0" err="1">
                <a:cs typeface="Arial" panose="020B0604020202020204" pitchFamily="34" charset="0"/>
              </a:rPr>
              <a:t>Lab</a:t>
            </a:r>
            <a:r>
              <a:rPr lang="fr-CH" sz="2400" dirty="0">
                <a:cs typeface="Arial" panose="020B0604020202020204" pitchFamily="34" charset="0"/>
              </a:rPr>
              <a:t>, </a:t>
            </a:r>
            <a:r>
              <a:rPr lang="fr-CH" sz="2400" dirty="0">
                <a:cs typeface="Arial" panose="020B0604020202020204" pitchFamily="34" charset="0"/>
                <a:hlinkClick r:id="rId6"/>
              </a:rPr>
              <a:t>http://climate.rutgers.edu/snowcover/</a:t>
            </a:r>
            <a:r>
              <a:rPr lang="fr-CH" sz="2400" dirty="0">
                <a:cs typeface="Arial" panose="020B0604020202020204" pitchFamily="34" charset="0"/>
              </a:rPr>
              <a:t>)</a:t>
            </a:r>
          </a:p>
        </p:txBody>
      </p:sp>
    </p:spTree>
    <p:extLst>
      <p:ext uri="{BB962C8B-B14F-4D97-AF65-F5344CB8AC3E}">
        <p14:creationId xmlns:p14="http://schemas.microsoft.com/office/powerpoint/2010/main" val="3813875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2149476"/>
            <a:ext cx="12192000" cy="9144000"/>
          </a:xfrm>
          <a:prstGeom prst="rect">
            <a:avLst/>
          </a:prstGeom>
        </p:spPr>
      </p:pic>
      <p:sp>
        <p:nvSpPr>
          <p:cNvPr id="7" name="Title 1"/>
          <p:cNvSpPr txBox="1">
            <a:spLocks/>
          </p:cNvSpPr>
          <p:nvPr/>
        </p:nvSpPr>
        <p:spPr>
          <a:xfrm>
            <a:off x="2177441" y="269572"/>
            <a:ext cx="8229600" cy="41465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A" dirty="0" err="1"/>
              <a:t>Thank</a:t>
            </a:r>
            <a:r>
              <a:rPr lang="fr-CA" dirty="0"/>
              <a:t> </a:t>
            </a:r>
            <a:r>
              <a:rPr lang="fr-CA" dirty="0" err="1"/>
              <a:t>you</a:t>
            </a:r>
            <a:r>
              <a:rPr lang="fr-CA" dirty="0"/>
              <a:t>!</a:t>
            </a:r>
            <a:r>
              <a:rPr lang="ru-RU" dirty="0"/>
              <a:t> </a:t>
            </a:r>
            <a:r>
              <a:rPr lang="fr-CA" dirty="0"/>
              <a:t>Merci!</a:t>
            </a:r>
            <a:r>
              <a:rPr lang="ru-RU" dirty="0"/>
              <a:t> </a:t>
            </a:r>
            <a:r>
              <a:rPr lang="en-US" dirty="0" err="1"/>
              <a:t>Takk</a:t>
            </a:r>
            <a:r>
              <a:rPr lang="en-US" dirty="0"/>
              <a:t>! </a:t>
            </a:r>
            <a:r>
              <a:rPr lang="ru-RU" dirty="0"/>
              <a:t>Спасибо!</a:t>
            </a:r>
            <a:r>
              <a:rPr lang="en-US" dirty="0"/>
              <a:t> </a:t>
            </a:r>
            <a:r>
              <a:rPr lang="en-US" dirty="0" err="1"/>
              <a:t>Tak</a:t>
            </a:r>
            <a:r>
              <a:rPr lang="en-US" dirty="0"/>
              <a:t>! Tack! Kiitos! </a:t>
            </a:r>
            <a:r>
              <a:rPr lang="is-IS" dirty="0"/>
              <a:t>þakka þér fyrir!</a:t>
            </a:r>
            <a:br>
              <a:rPr lang="is-IS" dirty="0"/>
            </a:br>
            <a:r>
              <a:rPr lang="en-US" dirty="0" err="1"/>
              <a:t>Naqurmiik</a:t>
            </a:r>
            <a:r>
              <a:rPr lang="en-US" b="1" dirty="0"/>
              <a:t> </a:t>
            </a:r>
            <a:r>
              <a:rPr lang="en-US" dirty="0"/>
              <a:t>! </a:t>
            </a:r>
            <a:r>
              <a:rPr lang="en-US" dirty="0" err="1"/>
              <a:t>Qaĝaasakuq</a:t>
            </a:r>
            <a:r>
              <a:rPr lang="en-US" dirty="0"/>
              <a:t> !</a:t>
            </a:r>
          </a:p>
          <a:p>
            <a:r>
              <a:rPr lang="it-IT" dirty="0"/>
              <a:t>Grazie! </a:t>
            </a:r>
            <a:r>
              <a:rPr lang="en-US" dirty="0" err="1"/>
              <a:t>Giitu</a:t>
            </a:r>
            <a:r>
              <a:rPr lang="en-US" dirty="0"/>
              <a:t>! </a:t>
            </a:r>
            <a:r>
              <a:rPr lang="de-DE" dirty="0"/>
              <a:t>Vielen Dank!</a:t>
            </a:r>
          </a:p>
          <a:p>
            <a:r>
              <a:rPr lang="en-US" dirty="0" err="1"/>
              <a:t>Dhanyavaad</a:t>
            </a:r>
            <a:r>
              <a:rPr lang="en-US" dirty="0"/>
              <a:t> !</a:t>
            </a:r>
          </a:p>
        </p:txBody>
      </p:sp>
      <p:sp>
        <p:nvSpPr>
          <p:cNvPr id="2" name="Slide Number Placeholder 1"/>
          <p:cNvSpPr>
            <a:spLocks noGrp="1"/>
          </p:cNvSpPr>
          <p:nvPr>
            <p:ph type="sldNum" sz="quarter" idx="12"/>
          </p:nvPr>
        </p:nvSpPr>
        <p:spPr>
          <a:xfrm>
            <a:off x="8077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9AF2F-52C6-9B46-B8B2-0579234AE62E}" type="slidenum">
              <a:rPr lang="en-US" smtClean="0"/>
              <a:pPr/>
              <a:t>29</a:t>
            </a:fld>
            <a:endParaRPr lang="en-US"/>
          </a:p>
        </p:txBody>
      </p:sp>
      <p:sp>
        <p:nvSpPr>
          <p:cNvPr id="6" name="TextBox 5">
            <a:extLst>
              <a:ext uri="{FF2B5EF4-FFF2-40B4-BE49-F238E27FC236}">
                <a16:creationId xmlns:a16="http://schemas.microsoft.com/office/drawing/2014/main" id="{D01CD14A-47AB-40DB-BC67-51C04C4B946D}"/>
              </a:ext>
            </a:extLst>
          </p:cNvPr>
          <p:cNvSpPr txBox="1"/>
          <p:nvPr/>
        </p:nvSpPr>
        <p:spPr>
          <a:xfrm>
            <a:off x="4234842" y="4159719"/>
            <a:ext cx="6302679" cy="92333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Monthly and seasonal graphs at full resolution are available at:</a:t>
            </a:r>
          </a:p>
          <a:p>
            <a:pPr marL="285750" indent="-285750">
              <a:buFont typeface="Wingdings" panose="05000000000000000000" pitchFamily="2" charset="2"/>
              <a:buChar char="q"/>
            </a:pPr>
            <a:r>
              <a:rPr lang="en-US" dirty="0">
                <a:solidFill>
                  <a:srgbClr val="000090"/>
                </a:solidFill>
                <a:hlinkClick r:id="rId3"/>
              </a:rPr>
              <a:t>http://wdc.aari.ru/wmo/PRCC/reanalysis/era5/png/</a:t>
            </a:r>
          </a:p>
          <a:p>
            <a:pPr marL="285750" indent="-285750">
              <a:buFont typeface="Wingdings" panose="05000000000000000000" pitchFamily="2" charset="2"/>
              <a:buChar char="q"/>
            </a:pPr>
            <a:r>
              <a:rPr lang="en-US" dirty="0">
                <a:solidFill>
                  <a:srgbClr val="000090"/>
                </a:solidFill>
                <a:hlinkClick r:id="rId3"/>
              </a:rPr>
              <a:t>http://wdc.aari.ru/datasets/d0040/arctic/png/</a:t>
            </a:r>
          </a:p>
        </p:txBody>
      </p:sp>
    </p:spTree>
    <p:extLst>
      <p:ext uri="{BB962C8B-B14F-4D97-AF65-F5344CB8AC3E}">
        <p14:creationId xmlns:p14="http://schemas.microsoft.com/office/powerpoint/2010/main" val="38022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447474" y="1785938"/>
            <a:ext cx="7848872" cy="2923877"/>
          </a:xfrm>
          <a:prstGeom prst="rect">
            <a:avLst/>
          </a:prstGeom>
        </p:spPr>
        <p:txBody>
          <a:bodyPr wrap="square">
            <a:spAutoFit/>
          </a:bodyPr>
          <a:lstStyle/>
          <a:p>
            <a:r>
              <a:rPr lang="en-US" sz="4000" u="sng" dirty="0">
                <a:latin typeface="Calibri" panose="020F0502020204030204" pitchFamily="34" charset="0"/>
                <a:cs typeface="Calibri" panose="020F0502020204030204" pitchFamily="34" charset="0"/>
              </a:rPr>
              <a:t>Atmosphere</a:t>
            </a:r>
            <a:endParaRPr lang="en-US" sz="40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p>
            <a:pPr marL="571500" indent="-571500">
              <a:buFont typeface="Wingdings" panose="05000000000000000000" pitchFamily="2" charset="2"/>
              <a:buChar char="v"/>
            </a:pPr>
            <a:r>
              <a:rPr lang="en-US" sz="3600" dirty="0">
                <a:latin typeface="Calibri" panose="020F0502020204030204" pitchFamily="34" charset="0"/>
                <a:cs typeface="Calibri" panose="020F0502020204030204" pitchFamily="34" charset="0"/>
              </a:rPr>
              <a:t>Precursors: atmospheric circulation</a:t>
            </a:r>
          </a:p>
          <a:p>
            <a:pPr marL="571500" indent="-571500">
              <a:buFont typeface="Wingdings" panose="05000000000000000000" pitchFamily="2" charset="2"/>
              <a:buChar char="v"/>
            </a:pPr>
            <a:r>
              <a:rPr lang="en-US" sz="3600" dirty="0">
                <a:latin typeface="Calibri" panose="020F0502020204030204" pitchFamily="34" charset="0"/>
                <a:cs typeface="Calibri" panose="020F0502020204030204" pitchFamily="34" charset="0"/>
              </a:rPr>
              <a:t>Surface air temperature </a:t>
            </a:r>
          </a:p>
          <a:p>
            <a:pPr marL="571500" indent="-571500">
              <a:buFont typeface="Wingdings" panose="05000000000000000000" pitchFamily="2" charset="2"/>
              <a:buChar char="v"/>
            </a:pPr>
            <a:r>
              <a:rPr lang="en-US" sz="3600" dirty="0">
                <a:latin typeface="Calibri" panose="020F0502020204030204" pitchFamily="34" charset="0"/>
                <a:cs typeface="Calibri" panose="020F0502020204030204" pitchFamily="34" charset="0"/>
              </a:rPr>
              <a:t>Precipitation</a:t>
            </a:r>
          </a:p>
        </p:txBody>
      </p:sp>
    </p:spTree>
    <p:extLst>
      <p:ext uri="{BB962C8B-B14F-4D97-AF65-F5344CB8AC3E}">
        <p14:creationId xmlns:p14="http://schemas.microsoft.com/office/powerpoint/2010/main" val="17546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1DEEF0F-07A6-4CA0-B555-E3138E822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88" y="2702209"/>
            <a:ext cx="1714503" cy="1514249"/>
          </a:xfrm>
          <a:prstGeom prst="rect">
            <a:avLst/>
          </a:prstGeom>
        </p:spPr>
      </p:pic>
      <p:pic>
        <p:nvPicPr>
          <p:cNvPr id="29" name="Picture 28">
            <a:extLst>
              <a:ext uri="{FF2B5EF4-FFF2-40B4-BE49-F238E27FC236}">
                <a16:creationId xmlns:a16="http://schemas.microsoft.com/office/drawing/2014/main" id="{DCCD5724-0382-4916-A188-FB3076194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2" y="1379571"/>
            <a:ext cx="1714503" cy="1514249"/>
          </a:xfrm>
          <a:prstGeom prst="rect">
            <a:avLst/>
          </a:prstGeom>
        </p:spPr>
      </p:pic>
      <p:pic>
        <p:nvPicPr>
          <p:cNvPr id="27" name="Picture 26">
            <a:extLst>
              <a:ext uri="{FF2B5EF4-FFF2-40B4-BE49-F238E27FC236}">
                <a16:creationId xmlns:a16="http://schemas.microsoft.com/office/drawing/2014/main" id="{F48952D2-8A5B-4177-BBA3-F4477D31C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222" y="46164"/>
            <a:ext cx="1732036" cy="1529734"/>
          </a:xfrm>
          <a:prstGeom prst="rect">
            <a:avLst/>
          </a:prstGeom>
        </p:spPr>
      </p:pic>
      <p:pic>
        <p:nvPicPr>
          <p:cNvPr id="25" name="Picture 24">
            <a:extLst>
              <a:ext uri="{FF2B5EF4-FFF2-40B4-BE49-F238E27FC236}">
                <a16:creationId xmlns:a16="http://schemas.microsoft.com/office/drawing/2014/main" id="{505753B1-41AC-4B60-B29B-26E82DD3E3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8312" y="3397262"/>
            <a:ext cx="3714757" cy="3280874"/>
          </a:xfrm>
          <a:prstGeom prst="rect">
            <a:avLst/>
          </a:prstGeom>
        </p:spPr>
      </p:pic>
      <p:pic>
        <p:nvPicPr>
          <p:cNvPr id="22" name="Picture 21">
            <a:extLst>
              <a:ext uri="{FF2B5EF4-FFF2-40B4-BE49-F238E27FC236}">
                <a16:creationId xmlns:a16="http://schemas.microsoft.com/office/drawing/2014/main" id="{82A6432D-C9F9-4AFA-BC19-B5C42E191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6242" y="417150"/>
            <a:ext cx="3714757" cy="3280874"/>
          </a:xfrm>
          <a:prstGeom prst="rect">
            <a:avLst/>
          </a:prstGeom>
        </p:spPr>
      </p:pic>
      <p:sp>
        <p:nvSpPr>
          <p:cNvPr id="5" name="Title 1"/>
          <p:cNvSpPr txBox="1">
            <a:spLocks/>
          </p:cNvSpPr>
          <p:nvPr/>
        </p:nvSpPr>
        <p:spPr bwMode="auto">
          <a:xfrm>
            <a:off x="2841242" y="37117"/>
            <a:ext cx="7758608" cy="4905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MJJAS 2021 upper atmosphere circulation (H500 )</a:t>
            </a:r>
            <a:endParaRPr lang="en-US" kern="0" dirty="0">
              <a:solidFill>
                <a:schemeClr val="tx1"/>
              </a:solidFill>
              <a:latin typeface="Calibri" panose="020F0502020204030204" pitchFamily="34" charset="0"/>
              <a:cs typeface="Calibri" panose="020F0502020204030204" pitchFamily="34" charset="0"/>
            </a:endParaRPr>
          </a:p>
        </p:txBody>
      </p:sp>
      <p:sp>
        <p:nvSpPr>
          <p:cNvPr id="7" name="Прямоугольник 6"/>
          <p:cNvSpPr/>
          <p:nvPr/>
        </p:nvSpPr>
        <p:spPr>
          <a:xfrm>
            <a:off x="2991349" y="3349034"/>
            <a:ext cx="2579552"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JJA 2021 H500 anomaly (1981-2010) </a:t>
            </a:r>
            <a:endParaRPr lang="ru-RU" sz="1200" dirty="0">
              <a:latin typeface="Calibri" panose="020F0502020204030204" pitchFamily="34" charset="0"/>
              <a:cs typeface="Calibri" panose="020F0502020204030204" pitchFamily="34" charset="0"/>
            </a:endParaRPr>
          </a:p>
        </p:txBody>
      </p:sp>
      <p:sp>
        <p:nvSpPr>
          <p:cNvPr id="31" name="Title 1"/>
          <p:cNvSpPr txBox="1">
            <a:spLocks/>
          </p:cNvSpPr>
          <p:nvPr/>
        </p:nvSpPr>
        <p:spPr bwMode="auto">
          <a:xfrm>
            <a:off x="6555995" y="614001"/>
            <a:ext cx="5416929" cy="5880203"/>
          </a:xfrm>
          <a:prstGeom prst="rect">
            <a:avLst/>
          </a:prstGeom>
          <a:solidFill>
            <a:schemeClr val="bg1"/>
          </a:solidFill>
          <a:ln w="25400">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285750" indent="-285750" algn="just">
              <a:buFont typeface="Wingdings" panose="05000000000000000000" pitchFamily="2" charset="2"/>
              <a:buChar char="v"/>
            </a:pPr>
            <a:r>
              <a:rPr lang="en-US" sz="1800" b="0" dirty="0">
                <a:solidFill>
                  <a:schemeClr val="tx1"/>
                </a:solidFill>
                <a:latin typeface="+mn-lt"/>
              </a:rPr>
              <a:t>In May 2021, the center of the polar vortex on the 500 </a:t>
            </a:r>
            <a:r>
              <a:rPr lang="en-US" sz="1800" b="0" dirty="0" err="1">
                <a:solidFill>
                  <a:schemeClr val="tx1"/>
                </a:solidFill>
                <a:latin typeface="+mn-lt"/>
              </a:rPr>
              <a:t>hPa</a:t>
            </a:r>
            <a:r>
              <a:rPr lang="en-US" sz="1800" b="0" dirty="0">
                <a:solidFill>
                  <a:schemeClr val="tx1"/>
                </a:solidFill>
                <a:latin typeface="+mn-lt"/>
              </a:rPr>
              <a:t> isobaric surface shifted from the polar region to the Kara Sea region, where the most active cyclonic activity was observed in the surface field. </a:t>
            </a:r>
            <a:endParaRPr lang="ru-RU" sz="1800" b="0" dirty="0">
              <a:solidFill>
                <a:schemeClr val="tx1"/>
              </a:solidFill>
              <a:latin typeface="+mn-lt"/>
            </a:endParaRPr>
          </a:p>
          <a:p>
            <a:pPr marL="285750" indent="-285750" algn="just">
              <a:buFont typeface="Wingdings" panose="05000000000000000000" pitchFamily="2" charset="2"/>
              <a:buChar char="v"/>
            </a:pPr>
            <a:r>
              <a:rPr lang="en-US" sz="1800" b="0" dirty="0">
                <a:solidFill>
                  <a:schemeClr val="tx1"/>
                </a:solidFill>
                <a:latin typeface="+mn-lt"/>
              </a:rPr>
              <a:t>In June, the main center of the polar vortex is located near the polar region, under which a stable cyclone is formed. </a:t>
            </a:r>
          </a:p>
          <a:p>
            <a:pPr marL="285750" indent="-285750" algn="just">
              <a:buFont typeface="Wingdings" panose="05000000000000000000" pitchFamily="2" charset="2"/>
              <a:buChar char="v"/>
            </a:pPr>
            <a:r>
              <a:rPr lang="en-US" sz="1800" b="0" dirty="0">
                <a:solidFill>
                  <a:schemeClr val="tx1"/>
                </a:solidFill>
                <a:latin typeface="+mn-lt"/>
              </a:rPr>
              <a:t>In July, the main vortex center shifts from the polar region to the northern coast of Taimyr, where the cyclonic circulation mode prevails in the surface air pressure field. </a:t>
            </a:r>
          </a:p>
          <a:p>
            <a:pPr marL="285750" indent="-285750" algn="just">
              <a:buFont typeface="Wingdings" panose="05000000000000000000" pitchFamily="2" charset="2"/>
              <a:buChar char="v"/>
            </a:pPr>
            <a:r>
              <a:rPr lang="en-US" sz="1800" b="0" dirty="0">
                <a:solidFill>
                  <a:schemeClr val="tx1"/>
                </a:solidFill>
                <a:latin typeface="+mn-lt"/>
              </a:rPr>
              <a:t>In August, the vortex center shifts to Canadian sector of the Arctic, where the similar cyclonic circulation mode begins to prevail in the surface field. </a:t>
            </a:r>
          </a:p>
          <a:p>
            <a:pPr marL="285750" indent="-285750" algn="just">
              <a:buFont typeface="Wingdings" panose="05000000000000000000" pitchFamily="2" charset="2"/>
              <a:buChar char="v"/>
            </a:pPr>
            <a:r>
              <a:rPr lang="en-US" sz="1800" b="0" dirty="0">
                <a:solidFill>
                  <a:schemeClr val="tx1"/>
                </a:solidFill>
                <a:latin typeface="+mn-lt"/>
              </a:rPr>
              <a:t>In September 2021, the main center of the vortex is located in the Chukchi/Alaska sector of the polar region. The high-altitude ridges, blocking the western transport of air masses in the troposphere, is located over the region of Western Europe and Ural, where a stable anticyclone is formed. </a:t>
            </a:r>
            <a:endParaRPr lang="en-US" sz="1800" b="0" dirty="0">
              <a:solidFill>
                <a:schemeClr val="tx1"/>
              </a:solidFill>
              <a:latin typeface="+mn-lt"/>
              <a:cs typeface="Calibri" panose="020F0502020204030204" pitchFamily="34" charset="0"/>
            </a:endParaRPr>
          </a:p>
        </p:txBody>
      </p:sp>
      <p:sp>
        <p:nvSpPr>
          <p:cNvPr id="32" name="Прямоугольник 31"/>
          <p:cNvSpPr/>
          <p:nvPr/>
        </p:nvSpPr>
        <p:spPr>
          <a:xfrm>
            <a:off x="3124856" y="6453337"/>
            <a:ext cx="2319866"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JJA 2021 H500 rank (1950-2021) </a:t>
            </a:r>
            <a:endParaRPr lang="ru-RU"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900F992-5517-49B8-8C27-192B57B2375F}"/>
              </a:ext>
            </a:extLst>
          </p:cNvPr>
          <p:cNvSpPr txBox="1"/>
          <p:nvPr/>
        </p:nvSpPr>
        <p:spPr>
          <a:xfrm>
            <a:off x="10155369" y="6494205"/>
            <a:ext cx="2191064"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999DA71-0623-4420-9921-FB6C714C3DDC}"/>
              </a:ext>
            </a:extLst>
          </p:cNvPr>
          <p:cNvSpPr txBox="1"/>
          <p:nvPr/>
        </p:nvSpPr>
        <p:spPr>
          <a:xfrm>
            <a:off x="1581212" y="140151"/>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May</a:t>
            </a:r>
            <a:endParaRPr lang="ru-RU" dirty="0"/>
          </a:p>
        </p:txBody>
      </p:sp>
      <p:pic>
        <p:nvPicPr>
          <p:cNvPr id="35" name="Picture 34">
            <a:extLst>
              <a:ext uri="{FF2B5EF4-FFF2-40B4-BE49-F238E27FC236}">
                <a16:creationId xmlns:a16="http://schemas.microsoft.com/office/drawing/2014/main" id="{D528DFF3-CECE-4BD2-BB5D-56FB568D74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364" y="4034876"/>
            <a:ext cx="1714503" cy="1514249"/>
          </a:xfrm>
          <a:prstGeom prst="rect">
            <a:avLst/>
          </a:prstGeom>
        </p:spPr>
      </p:pic>
      <p:pic>
        <p:nvPicPr>
          <p:cNvPr id="37" name="Picture 36">
            <a:extLst>
              <a:ext uri="{FF2B5EF4-FFF2-40B4-BE49-F238E27FC236}">
                <a16:creationId xmlns:a16="http://schemas.microsoft.com/office/drawing/2014/main" id="{C4BE8E3C-5762-4161-99B2-64B6DE36EE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072" y="5367543"/>
            <a:ext cx="1714503" cy="1514249"/>
          </a:xfrm>
          <a:prstGeom prst="rect">
            <a:avLst/>
          </a:prstGeom>
        </p:spPr>
      </p:pic>
      <p:sp>
        <p:nvSpPr>
          <p:cNvPr id="19" name="TextBox 18">
            <a:extLst>
              <a:ext uri="{FF2B5EF4-FFF2-40B4-BE49-F238E27FC236}">
                <a16:creationId xmlns:a16="http://schemas.microsoft.com/office/drawing/2014/main" id="{0F05C616-069B-42B8-9F98-004FB6792B3E}"/>
              </a:ext>
            </a:extLst>
          </p:cNvPr>
          <p:cNvSpPr txBox="1"/>
          <p:nvPr/>
        </p:nvSpPr>
        <p:spPr>
          <a:xfrm>
            <a:off x="1595319" y="5453271"/>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Sep</a:t>
            </a:r>
            <a:endParaRPr lang="ru-RU" dirty="0"/>
          </a:p>
        </p:txBody>
      </p:sp>
      <p:sp>
        <p:nvSpPr>
          <p:cNvPr id="17" name="TextBox 16">
            <a:extLst>
              <a:ext uri="{FF2B5EF4-FFF2-40B4-BE49-F238E27FC236}">
                <a16:creationId xmlns:a16="http://schemas.microsoft.com/office/drawing/2014/main" id="{57BF5602-28DF-4B7B-95AD-15892FA6719A}"/>
              </a:ext>
            </a:extLst>
          </p:cNvPr>
          <p:cNvSpPr txBox="1"/>
          <p:nvPr/>
        </p:nvSpPr>
        <p:spPr>
          <a:xfrm>
            <a:off x="1595319" y="4130633"/>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Aug</a:t>
            </a:r>
            <a:endParaRPr lang="ru-RU" dirty="0"/>
          </a:p>
        </p:txBody>
      </p:sp>
      <p:sp>
        <p:nvSpPr>
          <p:cNvPr id="15" name="TextBox 14">
            <a:extLst>
              <a:ext uri="{FF2B5EF4-FFF2-40B4-BE49-F238E27FC236}">
                <a16:creationId xmlns:a16="http://schemas.microsoft.com/office/drawing/2014/main" id="{AAB6CD63-0967-4175-AEE6-AA337CF315C7}"/>
              </a:ext>
            </a:extLst>
          </p:cNvPr>
          <p:cNvSpPr txBox="1"/>
          <p:nvPr/>
        </p:nvSpPr>
        <p:spPr>
          <a:xfrm>
            <a:off x="1661588" y="2700736"/>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Jul</a:t>
            </a:r>
            <a:endParaRPr lang="ru-RU" dirty="0"/>
          </a:p>
        </p:txBody>
      </p:sp>
      <p:sp>
        <p:nvSpPr>
          <p:cNvPr id="13" name="TextBox 12">
            <a:extLst>
              <a:ext uri="{FF2B5EF4-FFF2-40B4-BE49-F238E27FC236}">
                <a16:creationId xmlns:a16="http://schemas.microsoft.com/office/drawing/2014/main" id="{E979D49D-34ED-434E-B907-1DAEFA383D9C}"/>
              </a:ext>
            </a:extLst>
          </p:cNvPr>
          <p:cNvSpPr txBox="1"/>
          <p:nvPr/>
        </p:nvSpPr>
        <p:spPr>
          <a:xfrm>
            <a:off x="1584369" y="1421180"/>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Jun</a:t>
            </a:r>
            <a:endParaRPr lang="ru-RU" dirty="0"/>
          </a:p>
        </p:txBody>
      </p:sp>
      <p:sp>
        <p:nvSpPr>
          <p:cNvPr id="23" name="Прямоугольник 6">
            <a:extLst>
              <a:ext uri="{FF2B5EF4-FFF2-40B4-BE49-F238E27FC236}">
                <a16:creationId xmlns:a16="http://schemas.microsoft.com/office/drawing/2014/main" id="{6035007D-434F-4C1E-A5E8-6604BF16B49F}"/>
              </a:ext>
            </a:extLst>
          </p:cNvPr>
          <p:cNvSpPr/>
          <p:nvPr/>
        </p:nvSpPr>
        <p:spPr>
          <a:xfrm>
            <a:off x="1748448" y="6461670"/>
            <a:ext cx="1466373" cy="400110"/>
          </a:xfrm>
          <a:prstGeom prst="rect">
            <a:avLst/>
          </a:prstGeom>
          <a:solidFill>
            <a:schemeClr val="bg1"/>
          </a:solidFill>
        </p:spPr>
        <p:txBody>
          <a:bodyPr wrap="square">
            <a:spAutoFit/>
          </a:bodyPr>
          <a:lstStyle/>
          <a:p>
            <a:r>
              <a:rPr lang="en-US" sz="1000" kern="0" dirty="0">
                <a:latin typeface="Calibri" panose="020F0502020204030204" pitchFamily="34" charset="0"/>
                <a:cs typeface="Calibri" panose="020F0502020204030204" pitchFamily="34" charset="0"/>
              </a:rPr>
              <a:t>MJJAS  2021 H500 anomaly (1991-2020</a:t>
            </a:r>
            <a:endParaRPr lang="ru-RU" sz="1000" dirty="0">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BE2CAC79-E75C-40FF-89F4-72126F2391F5}"/>
              </a:ext>
            </a:extLst>
          </p:cNvPr>
          <p:cNvCxnSpPr>
            <a:cxnSpLocks/>
          </p:cNvCxnSpPr>
          <p:nvPr/>
        </p:nvCxnSpPr>
        <p:spPr>
          <a:xfrm flipH="1">
            <a:off x="1057276" y="900113"/>
            <a:ext cx="157162" cy="1171575"/>
          </a:xfrm>
          <a:prstGeom prst="straightConnector1">
            <a:avLst/>
          </a:prstGeom>
          <a:ln w="254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12BC342-3262-46DC-A2A2-1553D00A0AE3}"/>
              </a:ext>
            </a:extLst>
          </p:cNvPr>
          <p:cNvCxnSpPr>
            <a:cxnSpLocks/>
          </p:cNvCxnSpPr>
          <p:nvPr/>
        </p:nvCxnSpPr>
        <p:spPr>
          <a:xfrm>
            <a:off x="1057275" y="2157413"/>
            <a:ext cx="178553" cy="1468620"/>
          </a:xfrm>
          <a:prstGeom prst="straightConnector1">
            <a:avLst/>
          </a:prstGeom>
          <a:ln w="254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BF43EB5-54C4-47E4-94A9-FC229A08084D}"/>
              </a:ext>
            </a:extLst>
          </p:cNvPr>
          <p:cNvCxnSpPr>
            <a:cxnSpLocks/>
          </p:cNvCxnSpPr>
          <p:nvPr/>
        </p:nvCxnSpPr>
        <p:spPr>
          <a:xfrm flipH="1">
            <a:off x="955223" y="3626033"/>
            <a:ext cx="280605" cy="960255"/>
          </a:xfrm>
          <a:prstGeom prst="straightConnector1">
            <a:avLst/>
          </a:prstGeom>
          <a:ln w="254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019CA4A-7F56-4DB8-AB7D-59E88B0140FB}"/>
              </a:ext>
            </a:extLst>
          </p:cNvPr>
          <p:cNvCxnSpPr>
            <a:cxnSpLocks/>
          </p:cNvCxnSpPr>
          <p:nvPr/>
        </p:nvCxnSpPr>
        <p:spPr>
          <a:xfrm>
            <a:off x="942599" y="4752344"/>
            <a:ext cx="73983" cy="1110989"/>
          </a:xfrm>
          <a:prstGeom prst="straightConnector1">
            <a:avLst/>
          </a:prstGeom>
          <a:ln w="254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883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84430E9C-0FE6-4185-A775-5DEABD165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52" y="5363349"/>
            <a:ext cx="1714503" cy="1514249"/>
          </a:xfrm>
          <a:prstGeom prst="rect">
            <a:avLst/>
          </a:prstGeom>
        </p:spPr>
      </p:pic>
      <p:pic>
        <p:nvPicPr>
          <p:cNvPr id="41" name="Picture 40">
            <a:extLst>
              <a:ext uri="{FF2B5EF4-FFF2-40B4-BE49-F238E27FC236}">
                <a16:creationId xmlns:a16="http://schemas.microsoft.com/office/drawing/2014/main" id="{F0493168-19E8-4990-AFC1-156661FFB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28" y="4049761"/>
            <a:ext cx="1714503" cy="1514249"/>
          </a:xfrm>
          <a:prstGeom prst="rect">
            <a:avLst/>
          </a:prstGeom>
        </p:spPr>
      </p:pic>
      <p:pic>
        <p:nvPicPr>
          <p:cNvPr id="39" name="Picture 38">
            <a:extLst>
              <a:ext uri="{FF2B5EF4-FFF2-40B4-BE49-F238E27FC236}">
                <a16:creationId xmlns:a16="http://schemas.microsoft.com/office/drawing/2014/main" id="{3EBDB605-2ED1-4318-8308-69260CD2F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914" y="2731978"/>
            <a:ext cx="1714503" cy="1514249"/>
          </a:xfrm>
          <a:prstGeom prst="rect">
            <a:avLst/>
          </a:prstGeom>
        </p:spPr>
      </p:pic>
      <p:pic>
        <p:nvPicPr>
          <p:cNvPr id="37" name="Picture 36">
            <a:extLst>
              <a:ext uri="{FF2B5EF4-FFF2-40B4-BE49-F238E27FC236}">
                <a16:creationId xmlns:a16="http://schemas.microsoft.com/office/drawing/2014/main" id="{D5BC03F1-FCD4-4208-A1E2-46E56FA25D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200" y="1367163"/>
            <a:ext cx="1714503" cy="1514249"/>
          </a:xfrm>
          <a:prstGeom prst="rect">
            <a:avLst/>
          </a:prstGeom>
        </p:spPr>
      </p:pic>
      <p:pic>
        <p:nvPicPr>
          <p:cNvPr id="23" name="Picture 22">
            <a:extLst>
              <a:ext uri="{FF2B5EF4-FFF2-40B4-BE49-F238E27FC236}">
                <a16:creationId xmlns:a16="http://schemas.microsoft.com/office/drawing/2014/main" id="{0B10D63F-6A44-4A33-BBA1-8C4319105C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422" y="2348"/>
            <a:ext cx="1714503" cy="1514249"/>
          </a:xfrm>
          <a:prstGeom prst="rect">
            <a:avLst/>
          </a:prstGeom>
        </p:spPr>
      </p:pic>
      <p:pic>
        <p:nvPicPr>
          <p:cNvPr id="20" name="Picture 19">
            <a:extLst>
              <a:ext uri="{FF2B5EF4-FFF2-40B4-BE49-F238E27FC236}">
                <a16:creationId xmlns:a16="http://schemas.microsoft.com/office/drawing/2014/main" id="{0DD030C2-6C26-4425-B0F8-A6748CF95D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7649" y="3241961"/>
            <a:ext cx="3714757" cy="3280874"/>
          </a:xfrm>
          <a:prstGeom prst="rect">
            <a:avLst/>
          </a:prstGeom>
        </p:spPr>
      </p:pic>
      <p:pic>
        <p:nvPicPr>
          <p:cNvPr id="16" name="Picture 15">
            <a:extLst>
              <a:ext uri="{FF2B5EF4-FFF2-40B4-BE49-F238E27FC236}">
                <a16:creationId xmlns:a16="http://schemas.microsoft.com/office/drawing/2014/main" id="{FB336511-0D88-4195-B2F3-D971823F7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4093" y="362666"/>
            <a:ext cx="3714757" cy="3280874"/>
          </a:xfrm>
          <a:prstGeom prst="rect">
            <a:avLst/>
          </a:prstGeom>
        </p:spPr>
      </p:pic>
      <p:sp>
        <p:nvSpPr>
          <p:cNvPr id="5" name="Title 1"/>
          <p:cNvSpPr txBox="1">
            <a:spLocks/>
          </p:cNvSpPr>
          <p:nvPr/>
        </p:nvSpPr>
        <p:spPr bwMode="auto">
          <a:xfrm>
            <a:off x="1577752" y="-27384"/>
            <a:ext cx="9036496" cy="4905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MJJAS 2021 surface atmospheric circulation</a:t>
            </a:r>
            <a:endParaRPr lang="en-US" kern="0" dirty="0">
              <a:solidFill>
                <a:schemeClr val="tx1"/>
              </a:solidFill>
              <a:latin typeface="Calibri" panose="020F0502020204030204" pitchFamily="34" charset="0"/>
              <a:cs typeface="Calibri" panose="020F0502020204030204" pitchFamily="34" charset="0"/>
            </a:endParaRPr>
          </a:p>
        </p:txBody>
      </p:sp>
      <p:sp>
        <p:nvSpPr>
          <p:cNvPr id="7" name="Прямоугольник 6"/>
          <p:cNvSpPr/>
          <p:nvPr/>
        </p:nvSpPr>
        <p:spPr>
          <a:xfrm>
            <a:off x="3562050" y="3355531"/>
            <a:ext cx="2629246"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JJA  2021 MSLP anomaly (1991-2020) </a:t>
            </a:r>
            <a:endParaRPr lang="ru-RU" sz="1200" dirty="0">
              <a:latin typeface="Calibri" panose="020F0502020204030204" pitchFamily="34" charset="0"/>
              <a:cs typeface="Calibri" panose="020F0502020204030204" pitchFamily="34" charset="0"/>
            </a:endParaRPr>
          </a:p>
        </p:txBody>
      </p:sp>
      <p:sp>
        <p:nvSpPr>
          <p:cNvPr id="31" name="Title 1"/>
          <p:cNvSpPr txBox="1">
            <a:spLocks/>
          </p:cNvSpPr>
          <p:nvPr/>
        </p:nvSpPr>
        <p:spPr bwMode="auto">
          <a:xfrm>
            <a:off x="7243251" y="750575"/>
            <a:ext cx="4688767" cy="5356850"/>
          </a:xfrm>
          <a:prstGeom prst="rect">
            <a:avLst/>
          </a:prstGeom>
          <a:solidFill>
            <a:schemeClr val="bg1"/>
          </a:solidFill>
          <a:ln w="25400">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285750" indent="-285750" algn="just">
              <a:buFont typeface="Wingdings" panose="05000000000000000000" pitchFamily="2" charset="2"/>
              <a:buChar char="v"/>
            </a:pPr>
            <a:r>
              <a:rPr lang="en-US" sz="1800" b="0" dirty="0">
                <a:solidFill>
                  <a:schemeClr val="tx1"/>
                </a:solidFill>
                <a:latin typeface="+mn-lt"/>
              </a:rPr>
              <a:t>In the Atlantic-Eurasian sector, atmospheric processes in July and August are characterized by a  high frequency of occurrence of the eastern zonal form of atmospheric circulation. In September, there is a sharp restructuring in the direction of large-scale atmospheric processes from the eastern to the meridional form of circulation.</a:t>
            </a:r>
          </a:p>
          <a:p>
            <a:pPr marL="285750" indent="-285750" algn="just">
              <a:buFont typeface="Wingdings" panose="05000000000000000000" pitchFamily="2" charset="2"/>
              <a:buChar char="v"/>
            </a:pPr>
            <a:r>
              <a:rPr lang="en-US" sz="1800" b="0" dirty="0">
                <a:solidFill>
                  <a:schemeClr val="tx1"/>
                </a:solidFill>
                <a:latin typeface="+mn-lt"/>
              </a:rPr>
              <a:t>In the Pacific-American in July and August, meridional processes are steadily predominant, but in September are replaced by the prevailing zonal type of atmospheric circulation. </a:t>
            </a:r>
          </a:p>
          <a:p>
            <a:pPr marL="285750" indent="-285750" algn="just">
              <a:buFont typeface="Wingdings" panose="05000000000000000000" pitchFamily="2" charset="2"/>
              <a:buChar char="v"/>
            </a:pPr>
            <a:r>
              <a:rPr lang="en-US" sz="1800" b="0" dirty="0">
                <a:solidFill>
                  <a:schemeClr val="tx1"/>
                </a:solidFill>
                <a:latin typeface="+mn-lt"/>
              </a:rPr>
              <a:t>In the polar region in July and August, trajectories of the North Atlantic cyclones are shifted northward in comparison with the norm. In September, under the influence of the Arctic anticyclone, low-latitude cyclone trajectories prevailed. </a:t>
            </a:r>
            <a:endParaRPr lang="en-US" sz="1800" b="0" kern="0" dirty="0">
              <a:solidFill>
                <a:schemeClr val="tx1"/>
              </a:solidFill>
              <a:latin typeface="+mn-lt"/>
              <a:cs typeface="Calibri" panose="020F0502020204030204" pitchFamily="34" charset="0"/>
            </a:endParaRPr>
          </a:p>
        </p:txBody>
      </p:sp>
      <p:sp>
        <p:nvSpPr>
          <p:cNvPr id="32" name="Прямоугольник 31"/>
          <p:cNvSpPr/>
          <p:nvPr/>
        </p:nvSpPr>
        <p:spPr>
          <a:xfrm>
            <a:off x="3533608" y="6356834"/>
            <a:ext cx="2369559"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JJA  2021 MSLP rank (1950-2021) </a:t>
            </a:r>
            <a:endParaRPr lang="ru-RU" sz="12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19C1853-4B92-4565-A396-93AE93CBFDB3}"/>
              </a:ext>
            </a:extLst>
          </p:cNvPr>
          <p:cNvSpPr txBox="1"/>
          <p:nvPr/>
        </p:nvSpPr>
        <p:spPr>
          <a:xfrm>
            <a:off x="8369432" y="6470936"/>
            <a:ext cx="2191064"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
        <p:nvSpPr>
          <p:cNvPr id="21" name="Прямоугольник 6">
            <a:extLst>
              <a:ext uri="{FF2B5EF4-FFF2-40B4-BE49-F238E27FC236}">
                <a16:creationId xmlns:a16="http://schemas.microsoft.com/office/drawing/2014/main" id="{FA24FA4F-6001-4B26-85A8-5CB8FF12F234}"/>
              </a:ext>
            </a:extLst>
          </p:cNvPr>
          <p:cNvSpPr/>
          <p:nvPr/>
        </p:nvSpPr>
        <p:spPr>
          <a:xfrm>
            <a:off x="2084977" y="6222323"/>
            <a:ext cx="1430927" cy="400110"/>
          </a:xfrm>
          <a:prstGeom prst="rect">
            <a:avLst/>
          </a:prstGeom>
          <a:solidFill>
            <a:schemeClr val="bg1"/>
          </a:solidFill>
        </p:spPr>
        <p:txBody>
          <a:bodyPr wrap="square">
            <a:spAutoFit/>
          </a:bodyPr>
          <a:lstStyle/>
          <a:p>
            <a:r>
              <a:rPr lang="en-US" sz="1000" kern="0" dirty="0">
                <a:latin typeface="Calibri" panose="020F0502020204030204" pitchFamily="34" charset="0"/>
                <a:cs typeface="Calibri" panose="020F0502020204030204" pitchFamily="34" charset="0"/>
              </a:rPr>
              <a:t>MJJAS  2021 MSLP anomaly (1991-2020) </a:t>
            </a:r>
            <a:endParaRPr lang="ru-RU" sz="10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A6AE979D-07A8-4332-A730-68F16FE1A54E}"/>
              </a:ext>
            </a:extLst>
          </p:cNvPr>
          <p:cNvSpPr txBox="1"/>
          <p:nvPr/>
        </p:nvSpPr>
        <p:spPr>
          <a:xfrm>
            <a:off x="1509772" y="111575"/>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May</a:t>
            </a:r>
            <a:endParaRPr lang="ru-RU" dirty="0"/>
          </a:p>
        </p:txBody>
      </p:sp>
      <p:sp>
        <p:nvSpPr>
          <p:cNvPr id="30" name="TextBox 29">
            <a:extLst>
              <a:ext uri="{FF2B5EF4-FFF2-40B4-BE49-F238E27FC236}">
                <a16:creationId xmlns:a16="http://schemas.microsoft.com/office/drawing/2014/main" id="{D85610D7-5462-4C49-A318-FE15B6A24596}"/>
              </a:ext>
            </a:extLst>
          </p:cNvPr>
          <p:cNvSpPr txBox="1"/>
          <p:nvPr/>
        </p:nvSpPr>
        <p:spPr>
          <a:xfrm>
            <a:off x="1595319" y="5453271"/>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Sep</a:t>
            </a:r>
            <a:endParaRPr lang="ru-RU" dirty="0"/>
          </a:p>
        </p:txBody>
      </p:sp>
      <p:sp>
        <p:nvSpPr>
          <p:cNvPr id="33" name="TextBox 32">
            <a:extLst>
              <a:ext uri="{FF2B5EF4-FFF2-40B4-BE49-F238E27FC236}">
                <a16:creationId xmlns:a16="http://schemas.microsoft.com/office/drawing/2014/main" id="{DDCD3337-9B31-4192-B497-B4F7759E1A45}"/>
              </a:ext>
            </a:extLst>
          </p:cNvPr>
          <p:cNvSpPr txBox="1"/>
          <p:nvPr/>
        </p:nvSpPr>
        <p:spPr>
          <a:xfrm>
            <a:off x="1595319" y="4130633"/>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Aug</a:t>
            </a:r>
            <a:endParaRPr lang="ru-RU" dirty="0"/>
          </a:p>
        </p:txBody>
      </p:sp>
      <p:sp>
        <p:nvSpPr>
          <p:cNvPr id="34" name="TextBox 33">
            <a:extLst>
              <a:ext uri="{FF2B5EF4-FFF2-40B4-BE49-F238E27FC236}">
                <a16:creationId xmlns:a16="http://schemas.microsoft.com/office/drawing/2014/main" id="{1C5F5950-327D-4A02-8CB5-B9C4B66CC414}"/>
              </a:ext>
            </a:extLst>
          </p:cNvPr>
          <p:cNvSpPr txBox="1"/>
          <p:nvPr/>
        </p:nvSpPr>
        <p:spPr>
          <a:xfrm>
            <a:off x="1590148" y="2700736"/>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Jul</a:t>
            </a:r>
            <a:endParaRPr lang="ru-RU" dirty="0"/>
          </a:p>
        </p:txBody>
      </p:sp>
      <p:sp>
        <p:nvSpPr>
          <p:cNvPr id="35" name="TextBox 34">
            <a:extLst>
              <a:ext uri="{FF2B5EF4-FFF2-40B4-BE49-F238E27FC236}">
                <a16:creationId xmlns:a16="http://schemas.microsoft.com/office/drawing/2014/main" id="{E6B94D6C-D858-4029-8250-5EA77FF6C593}"/>
              </a:ext>
            </a:extLst>
          </p:cNvPr>
          <p:cNvSpPr txBox="1"/>
          <p:nvPr/>
        </p:nvSpPr>
        <p:spPr>
          <a:xfrm>
            <a:off x="1584369" y="1421180"/>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Jun</a:t>
            </a:r>
            <a:endParaRPr lang="ru-RU" dirty="0"/>
          </a:p>
        </p:txBody>
      </p:sp>
    </p:spTree>
    <p:extLst>
      <p:ext uri="{BB962C8B-B14F-4D97-AF65-F5344CB8AC3E}">
        <p14:creationId xmlns:p14="http://schemas.microsoft.com/office/powerpoint/2010/main" val="3274265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1" y="129399"/>
            <a:ext cx="10206788" cy="432048"/>
          </a:xfrm>
        </p:spPr>
        <p:txBody>
          <a:bodyPr>
            <a:noAutofit/>
          </a:bodyPr>
          <a:lstStyle/>
          <a:p>
            <a:pPr algn="ctr"/>
            <a:r>
              <a:rPr lang="en-US" sz="2800" b="1" dirty="0">
                <a:latin typeface="Calibri" panose="020F0502020204030204" pitchFamily="34" charset="0"/>
                <a:cs typeface="Calibri" panose="020F0502020204030204" pitchFamily="34" charset="0"/>
              </a:rPr>
              <a:t>JJA 2021 Surface air temperature: anomalies (</a:t>
            </a:r>
            <a:r>
              <a:rPr lang="en-US" sz="2800" b="1" dirty="0" err="1">
                <a:latin typeface="Calibri" panose="020F0502020204030204" pitchFamily="34" charset="0"/>
                <a:cs typeface="Calibri" panose="020F0502020204030204" pitchFamily="34" charset="0"/>
              </a:rPr>
              <a:t>obs</a:t>
            </a:r>
            <a:r>
              <a:rPr lang="en-US" sz="2800" b="1" dirty="0">
                <a:latin typeface="Calibri" panose="020F0502020204030204" pitchFamily="34" charset="0"/>
                <a:cs typeface="Calibri" panose="020F0502020204030204" pitchFamily="34" charset="0"/>
              </a:rPr>
              <a:t>)</a:t>
            </a:r>
            <a:endParaRPr lang="ru-RU" sz="2800" b="1" dirty="0">
              <a:latin typeface="Calibri" panose="020F0502020204030204" pitchFamily="34" charset="0"/>
              <a:cs typeface="Calibri" panose="020F0502020204030204" pitchFamily="34" charset="0"/>
            </a:endParaRPr>
          </a:p>
        </p:txBody>
      </p:sp>
      <p:sp>
        <p:nvSpPr>
          <p:cNvPr id="4" name="TextBox 3"/>
          <p:cNvSpPr txBox="1"/>
          <p:nvPr/>
        </p:nvSpPr>
        <p:spPr>
          <a:xfrm>
            <a:off x="5960633" y="889843"/>
            <a:ext cx="5901672" cy="5078313"/>
          </a:xfrm>
          <a:prstGeom prst="rect">
            <a:avLst/>
          </a:prstGeom>
          <a:solidFill>
            <a:schemeClr val="bg1"/>
          </a:solid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dirty="0"/>
              <a:t>Summer 2021 was characterized by SAT anomaly (1961-1990) as +1.4°С and turned out to be the 5</a:t>
            </a:r>
            <a:r>
              <a:rPr lang="en-US" baseline="30000" dirty="0"/>
              <a:t>th</a:t>
            </a:r>
            <a:r>
              <a:rPr lang="en-US" dirty="0"/>
              <a:t> warm since 1936. The SAT anomaly for the latitudinal zone of 70-85°N was equal to  +1.2°C or 7</a:t>
            </a:r>
            <a:r>
              <a:rPr lang="en-US" baseline="30000" dirty="0"/>
              <a:t>th</a:t>
            </a:r>
            <a:r>
              <a:rPr lang="en-US" dirty="0"/>
              <a:t> in rank, and for the latitudinal zone 60-70°N - +1.5°C or 4</a:t>
            </a:r>
            <a:r>
              <a:rPr lang="en-US" baseline="30000" dirty="0"/>
              <a:t>th</a:t>
            </a:r>
            <a:r>
              <a:rPr lang="en-US" dirty="0"/>
              <a:t> in rank since 1936. </a:t>
            </a:r>
          </a:p>
          <a:p>
            <a:pPr marL="285750" indent="-285750" algn="just">
              <a:buFont typeface="Wingdings" panose="05000000000000000000" pitchFamily="2" charset="2"/>
              <a:buChar char="v"/>
            </a:pPr>
            <a:r>
              <a:rPr lang="en-US" dirty="0"/>
              <a:t>Regional analysis shows presence of significant positive SAT anomalies in the Eurasian sector. Anomaly in the Eastern Siberia region was 2.9C or the highest value since 1936. </a:t>
            </a:r>
          </a:p>
          <a:p>
            <a:pPr marL="285750" indent="-285750" algn="just">
              <a:buFont typeface="Wingdings" panose="05000000000000000000" pitchFamily="2" charset="2"/>
              <a:buChar char="v"/>
            </a:pPr>
            <a:r>
              <a:rPr lang="en-US" dirty="0"/>
              <a:t>Southern part of the Chukchi Sea and eastern part of the Beaufort Sea were characterized by small negative SAT anomalies.</a:t>
            </a:r>
          </a:p>
          <a:p>
            <a:pPr marL="285750" indent="-285750" algn="just">
              <a:buFont typeface="Wingdings" panose="05000000000000000000" pitchFamily="2" charset="2"/>
              <a:buChar char="v"/>
            </a:pPr>
            <a:r>
              <a:rPr lang="en-US" dirty="0"/>
              <a:t>In the Arctic seas, the highest positive anomalies were for the northern part of the Greenland and Norwegian Seas, as well as in the Asian sector - the Laptev and East Siberian seas. </a:t>
            </a:r>
          </a:p>
          <a:p>
            <a:pPr marL="285750" indent="-285750" algn="just">
              <a:buFont typeface="Wingdings" panose="05000000000000000000" pitchFamily="2" charset="2"/>
              <a:buChar char="v"/>
            </a:pPr>
            <a:r>
              <a:rPr lang="en-US" dirty="0"/>
              <a:t>In the Laptev Sea area, anomaly was equal to 2.6C or the second highest since 1936. </a:t>
            </a:r>
            <a:endParaRPr lang="ru-RU" sz="1800" dirty="0">
              <a:effectLst/>
              <a:latin typeface="Times New Roman" panose="02020603050405020304" pitchFamily="18" charset="0"/>
              <a:ea typeface="MS Mincho" panose="02020609040205080304" pitchFamily="49" charset="-128"/>
            </a:endParaRPr>
          </a:p>
        </p:txBody>
      </p:sp>
      <p:sp>
        <p:nvSpPr>
          <p:cNvPr id="12" name="TextBox 11"/>
          <p:cNvSpPr txBox="1"/>
          <p:nvPr/>
        </p:nvSpPr>
        <p:spPr>
          <a:xfrm>
            <a:off x="11557000" y="6487219"/>
            <a:ext cx="84307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a:t>
            </a:r>
            <a:endParaRPr lang="ru-RU" sz="1400" dirty="0">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550EFAC0-7FC9-40CB-8B11-971CFC26B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43" y="692812"/>
            <a:ext cx="554355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20">
            <a:extLst>
              <a:ext uri="{FF2B5EF4-FFF2-40B4-BE49-F238E27FC236}">
                <a16:creationId xmlns:a16="http://schemas.microsoft.com/office/drawing/2014/main" id="{1EBD2B70-9269-4861-9C44-794862BC15DD}"/>
              </a:ext>
            </a:extLst>
          </p:cNvPr>
          <p:cNvSpPr/>
          <p:nvPr/>
        </p:nvSpPr>
        <p:spPr>
          <a:xfrm>
            <a:off x="762390" y="5526571"/>
            <a:ext cx="1183146" cy="369332"/>
          </a:xfrm>
          <a:prstGeom prst="rect">
            <a:avLst/>
          </a:prstGeom>
        </p:spPr>
        <p:txBody>
          <a:bodyPr wrap="square">
            <a:spAutoFit/>
          </a:bodyPr>
          <a:lstStyle/>
          <a:p>
            <a:r>
              <a:rPr lang="en-US" b="1" dirty="0">
                <a:latin typeface="Arial Black" panose="020B0A04020102020204" pitchFamily="34" charset="0"/>
                <a:cs typeface="Calibri" panose="020F0502020204030204" pitchFamily="34" charset="0"/>
              </a:rPr>
              <a:t>VI-VIII</a:t>
            </a:r>
            <a:endParaRPr lang="ru-RU" sz="2000" b="1" dirty="0">
              <a:latin typeface="Arial Black" panose="020B0A04020102020204" pitchFamily="34" charset="0"/>
              <a:cs typeface="Calibri" panose="020F0502020204030204" pitchFamily="34" charset="0"/>
            </a:endParaRPr>
          </a:p>
        </p:txBody>
      </p:sp>
      <p:sp>
        <p:nvSpPr>
          <p:cNvPr id="13" name="Прямоугольник 24">
            <a:extLst>
              <a:ext uri="{FF2B5EF4-FFF2-40B4-BE49-F238E27FC236}">
                <a16:creationId xmlns:a16="http://schemas.microsoft.com/office/drawing/2014/main" id="{A4972A23-2B63-4697-BD6D-545EBA241995}"/>
              </a:ext>
            </a:extLst>
          </p:cNvPr>
          <p:cNvSpPr/>
          <p:nvPr/>
        </p:nvSpPr>
        <p:spPr>
          <a:xfrm>
            <a:off x="3509645" y="2269747"/>
            <a:ext cx="1055097" cy="369332"/>
          </a:xfrm>
          <a:prstGeom prst="rect">
            <a:avLst/>
          </a:prstGeom>
        </p:spPr>
        <p:txBody>
          <a:bodyPr wrap="square">
            <a:spAutoFit/>
          </a:bodyPr>
          <a:lstStyle/>
          <a:p>
            <a:r>
              <a:rPr lang="en-US" b="1" u="sng" dirty="0">
                <a:solidFill>
                  <a:srgbClr val="0070C0"/>
                </a:solidFill>
                <a:latin typeface="Calibri" panose="020F0502020204030204" pitchFamily="34" charset="0"/>
                <a:cs typeface="Calibri" panose="020F0502020204030204" pitchFamily="34" charset="0"/>
              </a:rPr>
              <a:t>Colder</a:t>
            </a:r>
            <a:endParaRPr lang="ru-RU" b="1" u="sng" dirty="0">
              <a:solidFill>
                <a:srgbClr val="0070C0"/>
              </a:solidFill>
              <a:latin typeface="Calibri" panose="020F0502020204030204" pitchFamily="34" charset="0"/>
              <a:cs typeface="Calibri" panose="020F0502020204030204" pitchFamily="34" charset="0"/>
            </a:endParaRPr>
          </a:p>
        </p:txBody>
      </p:sp>
      <p:sp>
        <p:nvSpPr>
          <p:cNvPr id="14" name="Прямоугольник 20">
            <a:extLst>
              <a:ext uri="{FF2B5EF4-FFF2-40B4-BE49-F238E27FC236}">
                <a16:creationId xmlns:a16="http://schemas.microsoft.com/office/drawing/2014/main" id="{A9D962E9-30F8-43D3-A3F9-9A5876BF6BF3}"/>
              </a:ext>
            </a:extLst>
          </p:cNvPr>
          <p:cNvSpPr/>
          <p:nvPr/>
        </p:nvSpPr>
        <p:spPr>
          <a:xfrm>
            <a:off x="4564742" y="2917689"/>
            <a:ext cx="966611" cy="369332"/>
          </a:xfrm>
          <a:prstGeom prst="rect">
            <a:avLst/>
          </a:prstGeom>
        </p:spPr>
        <p:txBody>
          <a:bodyPr wrap="none">
            <a:spAutoFit/>
          </a:bodyPr>
          <a:lstStyle/>
          <a:p>
            <a:r>
              <a:rPr lang="en-US" b="1" u="sng" dirty="0">
                <a:solidFill>
                  <a:srgbClr val="FF0000"/>
                </a:solidFill>
                <a:latin typeface="Calibri" panose="020F0502020204030204" pitchFamily="34" charset="0"/>
                <a:cs typeface="Calibri" panose="020F0502020204030204" pitchFamily="34" charset="0"/>
              </a:rPr>
              <a:t>Warmer</a:t>
            </a:r>
            <a:endParaRPr lang="ru-RU" b="1" u="sng" dirty="0">
              <a:solidFill>
                <a:srgbClr val="FF0000"/>
              </a:solidFill>
              <a:latin typeface="Calibri" panose="020F0502020204030204" pitchFamily="34" charset="0"/>
              <a:cs typeface="Calibri" panose="020F0502020204030204" pitchFamily="34" charset="0"/>
            </a:endParaRPr>
          </a:p>
        </p:txBody>
      </p:sp>
      <p:sp>
        <p:nvSpPr>
          <p:cNvPr id="9" name="Прямоугольник 5">
            <a:extLst>
              <a:ext uri="{FF2B5EF4-FFF2-40B4-BE49-F238E27FC236}">
                <a16:creationId xmlns:a16="http://schemas.microsoft.com/office/drawing/2014/main" id="{42E6FE69-220E-4208-ACAA-36F4565B0336}"/>
              </a:ext>
            </a:extLst>
          </p:cNvPr>
          <p:cNvSpPr/>
          <p:nvPr/>
        </p:nvSpPr>
        <p:spPr>
          <a:xfrm>
            <a:off x="329695" y="6348678"/>
            <a:ext cx="2790829" cy="276999"/>
          </a:xfrm>
          <a:prstGeom prst="rect">
            <a:avLst/>
          </a:prstGeom>
        </p:spPr>
        <p:txBody>
          <a:bodyPr wrap="none">
            <a:spAutoFit/>
          </a:bodyPr>
          <a:lstStyle/>
          <a:p>
            <a:pPr algn="ctr"/>
            <a:r>
              <a:rPr lang="en-US" sz="1200" dirty="0"/>
              <a:t>Reference period for anomaly: 1961-1990</a:t>
            </a:r>
            <a:endParaRPr lang="ru-RU" sz="1200" dirty="0"/>
          </a:p>
        </p:txBody>
      </p:sp>
    </p:spTree>
    <p:extLst>
      <p:ext uri="{BB962C8B-B14F-4D97-AF65-F5344CB8AC3E}">
        <p14:creationId xmlns:p14="http://schemas.microsoft.com/office/powerpoint/2010/main" val="291510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77">
            <a:extLst>
              <a:ext uri="{FF2B5EF4-FFF2-40B4-BE49-F238E27FC236}">
                <a16:creationId xmlns:a16="http://schemas.microsoft.com/office/drawing/2014/main" id="{16A97D7C-F61D-4ADD-9C1C-61185501E24D}"/>
              </a:ext>
            </a:extLst>
          </p:cNvPr>
          <p:cNvSpPr>
            <a:spLocks noChangeArrowheads="1"/>
          </p:cNvSpPr>
          <p:nvPr/>
        </p:nvSpPr>
        <p:spPr bwMode="auto">
          <a:xfrm>
            <a:off x="8043450" y="4202011"/>
            <a:ext cx="74376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7" name="Rectangle 273">
            <a:extLst>
              <a:ext uri="{FF2B5EF4-FFF2-40B4-BE49-F238E27FC236}">
                <a16:creationId xmlns:a16="http://schemas.microsoft.com/office/drawing/2014/main" id="{75ED2948-A4E5-4699-952C-FF8287135633}"/>
              </a:ext>
            </a:extLst>
          </p:cNvPr>
          <p:cNvSpPr>
            <a:spLocks noChangeArrowheads="1"/>
          </p:cNvSpPr>
          <p:nvPr/>
        </p:nvSpPr>
        <p:spPr bwMode="auto">
          <a:xfrm>
            <a:off x="7971442" y="2642681"/>
            <a:ext cx="74013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4" name="Rectangle 269">
            <a:extLst>
              <a:ext uri="{FF2B5EF4-FFF2-40B4-BE49-F238E27FC236}">
                <a16:creationId xmlns:a16="http://schemas.microsoft.com/office/drawing/2014/main" id="{74BBED6B-994B-4654-B26C-35E6A290224E}"/>
              </a:ext>
            </a:extLst>
          </p:cNvPr>
          <p:cNvSpPr>
            <a:spLocks noChangeArrowheads="1"/>
          </p:cNvSpPr>
          <p:nvPr/>
        </p:nvSpPr>
        <p:spPr bwMode="auto">
          <a:xfrm flipV="1">
            <a:off x="3561990" y="4278588"/>
            <a:ext cx="41482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2" name="Rectangle 267">
            <a:extLst>
              <a:ext uri="{FF2B5EF4-FFF2-40B4-BE49-F238E27FC236}">
                <a16:creationId xmlns:a16="http://schemas.microsoft.com/office/drawing/2014/main" id="{B6B289D3-3866-402C-8D1B-81246FB69953}"/>
              </a:ext>
            </a:extLst>
          </p:cNvPr>
          <p:cNvSpPr>
            <a:spLocks noChangeArrowheads="1"/>
          </p:cNvSpPr>
          <p:nvPr/>
        </p:nvSpPr>
        <p:spPr bwMode="auto">
          <a:xfrm flipV="1">
            <a:off x="1269789" y="4278589"/>
            <a:ext cx="37081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4" name="Rectangle 262">
            <a:extLst>
              <a:ext uri="{FF2B5EF4-FFF2-40B4-BE49-F238E27FC236}">
                <a16:creationId xmlns:a16="http://schemas.microsoft.com/office/drawing/2014/main" id="{FB3ED06B-7898-4850-A748-E69ECD479A85}"/>
              </a:ext>
            </a:extLst>
          </p:cNvPr>
          <p:cNvSpPr>
            <a:spLocks noChangeArrowheads="1"/>
          </p:cNvSpPr>
          <p:nvPr/>
        </p:nvSpPr>
        <p:spPr bwMode="auto">
          <a:xfrm flipV="1">
            <a:off x="1387139" y="2238300"/>
            <a:ext cx="33413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 name="Заголовок 1"/>
          <p:cNvSpPr>
            <a:spLocks noGrp="1"/>
          </p:cNvSpPr>
          <p:nvPr>
            <p:ph type="title"/>
          </p:nvPr>
        </p:nvSpPr>
        <p:spPr>
          <a:xfrm>
            <a:off x="165100" y="166385"/>
            <a:ext cx="11890647" cy="403213"/>
          </a:xfrm>
        </p:spPr>
        <p:txBody>
          <a:bodyPr>
            <a:noAutofit/>
          </a:bodyPr>
          <a:lstStyle/>
          <a:p>
            <a:pPr algn="ctr"/>
            <a:r>
              <a:rPr lang="en-US" sz="2800" b="1" dirty="0">
                <a:latin typeface="Calibri" panose="020F0502020204030204" pitchFamily="34" charset="0"/>
                <a:cs typeface="Calibri" panose="020F0502020204030204" pitchFamily="34" charset="0"/>
              </a:rPr>
              <a:t>JJA 2021 Surface air temperature by regions: anomalies, ranks and trends (</a:t>
            </a:r>
            <a:r>
              <a:rPr lang="en-US" sz="2800" b="1" dirty="0" err="1">
                <a:latin typeface="Calibri" panose="020F0502020204030204" pitchFamily="34" charset="0"/>
                <a:cs typeface="Calibri" panose="020F0502020204030204" pitchFamily="34" charset="0"/>
              </a:rPr>
              <a:t>obs</a:t>
            </a:r>
            <a:r>
              <a:rPr lang="en-US" sz="2800" b="1" dirty="0">
                <a:latin typeface="Calibri" panose="020F0502020204030204" pitchFamily="34" charset="0"/>
                <a:cs typeface="Calibri" panose="020F0502020204030204" pitchFamily="34" charset="0"/>
              </a:rPr>
              <a:t>)</a:t>
            </a:r>
            <a:endParaRPr lang="ru-RU" sz="2800" b="1" dirty="0">
              <a:latin typeface="Calibri" panose="020F0502020204030204" pitchFamily="34" charset="0"/>
              <a:cs typeface="Calibri" panose="020F0502020204030204" pitchFamily="34" charset="0"/>
            </a:endParaRPr>
          </a:p>
        </p:txBody>
      </p:sp>
      <p:sp>
        <p:nvSpPr>
          <p:cNvPr id="6" name="Прямоугольник 5"/>
          <p:cNvSpPr/>
          <p:nvPr/>
        </p:nvSpPr>
        <p:spPr>
          <a:xfrm>
            <a:off x="9224246" y="6201955"/>
            <a:ext cx="2790829" cy="276999"/>
          </a:xfrm>
          <a:prstGeom prst="rect">
            <a:avLst/>
          </a:prstGeom>
        </p:spPr>
        <p:txBody>
          <a:bodyPr wrap="none">
            <a:spAutoFit/>
          </a:bodyPr>
          <a:lstStyle/>
          <a:p>
            <a:pPr algn="ctr"/>
            <a:r>
              <a:rPr lang="en-US" sz="1200" dirty="0"/>
              <a:t>Reference period for anomaly: 1961-1990</a:t>
            </a:r>
            <a:endParaRPr lang="ru-RU" sz="1200" dirty="0"/>
          </a:p>
        </p:txBody>
      </p:sp>
      <p:sp>
        <p:nvSpPr>
          <p:cNvPr id="17" name="Прямоугольник 16"/>
          <p:cNvSpPr/>
          <p:nvPr/>
        </p:nvSpPr>
        <p:spPr>
          <a:xfrm>
            <a:off x="9709216" y="6509654"/>
            <a:ext cx="64472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a:t>
            </a:r>
            <a:endParaRPr lang="ru-RU" sz="14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TextBox 27"/>
          <p:cNvSpPr txBox="1"/>
          <p:nvPr/>
        </p:nvSpPr>
        <p:spPr>
          <a:xfrm>
            <a:off x="4795664" y="3476421"/>
            <a:ext cx="1008112" cy="369332"/>
          </a:xfrm>
          <a:prstGeom prst="rect">
            <a:avLst/>
          </a:prstGeom>
          <a:solidFill>
            <a:schemeClr val="bg1"/>
          </a:solidFill>
        </p:spPr>
        <p:txBody>
          <a:bodyPr wrap="square" rtlCol="0">
            <a:spAutoFit/>
          </a:bodyPr>
          <a:lstStyle/>
          <a:p>
            <a:endParaRPr lang="ru-RU" dirty="0"/>
          </a:p>
        </p:txBody>
      </p:sp>
      <p:pic>
        <p:nvPicPr>
          <p:cNvPr id="2065"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582" y="4841075"/>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50" name="Rectangle 45">
            <a:extLst>
              <a:ext uri="{FF2B5EF4-FFF2-40B4-BE49-F238E27FC236}">
                <a16:creationId xmlns:a16="http://schemas.microsoft.com/office/drawing/2014/main" id="{82E25787-6172-4F60-9741-9EDBC63AC499}"/>
              </a:ext>
            </a:extLst>
          </p:cNvPr>
          <p:cNvSpPr>
            <a:spLocks noChangeArrowheads="1"/>
          </p:cNvSpPr>
          <p:nvPr/>
        </p:nvSpPr>
        <p:spPr bwMode="auto">
          <a:xfrm>
            <a:off x="5673333" y="4266797"/>
            <a:ext cx="6341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52" name="Rectangle 47">
            <a:extLst>
              <a:ext uri="{FF2B5EF4-FFF2-40B4-BE49-F238E27FC236}">
                <a16:creationId xmlns:a16="http://schemas.microsoft.com/office/drawing/2014/main" id="{8A40A281-FE67-4777-B08D-C72317A44C7B}"/>
              </a:ext>
            </a:extLst>
          </p:cNvPr>
          <p:cNvSpPr>
            <a:spLocks noChangeArrowheads="1"/>
          </p:cNvSpPr>
          <p:nvPr/>
        </p:nvSpPr>
        <p:spPr bwMode="auto">
          <a:xfrm>
            <a:off x="7918580" y="4297497"/>
            <a:ext cx="6253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9" name="Rectangle 264">
            <a:extLst>
              <a:ext uri="{FF2B5EF4-FFF2-40B4-BE49-F238E27FC236}">
                <a16:creationId xmlns:a16="http://schemas.microsoft.com/office/drawing/2014/main" id="{AC34FC04-DC9E-48F5-9628-600033752AF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 name="Rectangle 265">
            <a:extLst>
              <a:ext uri="{FF2B5EF4-FFF2-40B4-BE49-F238E27FC236}">
                <a16:creationId xmlns:a16="http://schemas.microsoft.com/office/drawing/2014/main" id="{E87C273F-9997-4D51-B386-021B0D4A7218}"/>
              </a:ext>
            </a:extLst>
          </p:cNvPr>
          <p:cNvSpPr>
            <a:spLocks noChangeArrowheads="1"/>
          </p:cNvSpPr>
          <p:nvPr/>
        </p:nvSpPr>
        <p:spPr bwMode="auto">
          <a:xfrm>
            <a:off x="1524001" y="1872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2" name="Прямоугольник 5">
            <a:extLst>
              <a:ext uri="{FF2B5EF4-FFF2-40B4-BE49-F238E27FC236}">
                <a16:creationId xmlns:a16="http://schemas.microsoft.com/office/drawing/2014/main" id="{298B5564-4551-4E0C-83EC-16C03FC86E6F}"/>
              </a:ext>
            </a:extLst>
          </p:cNvPr>
          <p:cNvSpPr/>
          <p:nvPr/>
        </p:nvSpPr>
        <p:spPr>
          <a:xfrm>
            <a:off x="3880290" y="5872838"/>
            <a:ext cx="1252266" cy="276999"/>
          </a:xfrm>
          <a:prstGeom prst="rect">
            <a:avLst/>
          </a:prstGeom>
        </p:spPr>
        <p:txBody>
          <a:bodyPr wrap="none">
            <a:spAutoFit/>
          </a:bodyPr>
          <a:lstStyle/>
          <a:p>
            <a:pPr algn="ctr"/>
            <a:r>
              <a:rPr lang="en-US" sz="1200" b="0" dirty="0">
                <a:latin typeface="Calibri" panose="020F0502020204030204" pitchFamily="34" charset="0"/>
                <a:cs typeface="Calibri" panose="020F0502020204030204" pitchFamily="34" charset="0"/>
              </a:rPr>
              <a:t>* Old boundaries</a:t>
            </a:r>
            <a:endParaRPr lang="ru-RU" sz="1200" b="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1AC7111-C945-45E2-B073-0B1E6A77E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1" y="1384300"/>
            <a:ext cx="3846332" cy="3846332"/>
          </a:xfrm>
          <a:prstGeom prst="rect">
            <a:avLst/>
          </a:prstGeom>
        </p:spPr>
      </p:pic>
      <p:graphicFrame>
        <p:nvGraphicFramePr>
          <p:cNvPr id="15" name="Table 14">
            <a:extLst>
              <a:ext uri="{FF2B5EF4-FFF2-40B4-BE49-F238E27FC236}">
                <a16:creationId xmlns:a16="http://schemas.microsoft.com/office/drawing/2014/main" id="{B8F1E321-52AD-451E-9812-F9D92601C1C7}"/>
              </a:ext>
            </a:extLst>
          </p:cNvPr>
          <p:cNvGraphicFramePr>
            <a:graphicFrameLocks noGrp="1"/>
          </p:cNvGraphicFramePr>
          <p:nvPr>
            <p:extLst>
              <p:ext uri="{D42A27DB-BD31-4B8C-83A1-F6EECF244321}">
                <p14:modId xmlns:p14="http://schemas.microsoft.com/office/powerpoint/2010/main" val="3892797790"/>
              </p:ext>
            </p:extLst>
          </p:nvPr>
        </p:nvGraphicFramePr>
        <p:xfrm>
          <a:off x="3880290" y="1037279"/>
          <a:ext cx="8206490" cy="4783442"/>
        </p:xfrm>
        <a:graphic>
          <a:graphicData uri="http://schemas.openxmlformats.org/drawingml/2006/table">
            <a:tbl>
              <a:tblPr/>
              <a:tblGrid>
                <a:gridCol w="1645222">
                  <a:extLst>
                    <a:ext uri="{9D8B030D-6E8A-4147-A177-3AD203B41FA5}">
                      <a16:colId xmlns:a16="http://schemas.microsoft.com/office/drawing/2014/main" val="3043868030"/>
                    </a:ext>
                  </a:extLst>
                </a:gridCol>
                <a:gridCol w="1535585">
                  <a:extLst>
                    <a:ext uri="{9D8B030D-6E8A-4147-A177-3AD203B41FA5}">
                      <a16:colId xmlns:a16="http://schemas.microsoft.com/office/drawing/2014/main" val="4176231234"/>
                    </a:ext>
                  </a:extLst>
                </a:gridCol>
                <a:gridCol w="1320800">
                  <a:extLst>
                    <a:ext uri="{9D8B030D-6E8A-4147-A177-3AD203B41FA5}">
                      <a16:colId xmlns:a16="http://schemas.microsoft.com/office/drawing/2014/main" val="2045736019"/>
                    </a:ext>
                  </a:extLst>
                </a:gridCol>
                <a:gridCol w="1714500">
                  <a:extLst>
                    <a:ext uri="{9D8B030D-6E8A-4147-A177-3AD203B41FA5}">
                      <a16:colId xmlns:a16="http://schemas.microsoft.com/office/drawing/2014/main" val="2327809418"/>
                    </a:ext>
                  </a:extLst>
                </a:gridCol>
                <a:gridCol w="1990383">
                  <a:extLst>
                    <a:ext uri="{9D8B030D-6E8A-4147-A177-3AD203B41FA5}">
                      <a16:colId xmlns:a16="http://schemas.microsoft.com/office/drawing/2014/main" val="3661402651"/>
                    </a:ext>
                  </a:extLst>
                </a:gridCol>
              </a:tblGrid>
              <a:tr h="245782">
                <a:tc>
                  <a:txBody>
                    <a:bodyPr/>
                    <a:lstStyle/>
                    <a:p>
                      <a:pPr indent="0" algn="l">
                        <a:lnSpc>
                          <a:spcPct val="100000"/>
                        </a:lnSpc>
                      </a:pPr>
                      <a:r>
                        <a:rPr lang="en-US" sz="1400" b="1" dirty="0">
                          <a:effectLst/>
                          <a:latin typeface="+mn-lt"/>
                          <a:ea typeface="MS Mincho" panose="02020609040205080304" pitchFamily="49" charset="-128"/>
                        </a:rPr>
                        <a:t>Region</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000000"/>
                          </a:solidFill>
                          <a:effectLst/>
                          <a:latin typeface="+mn-lt"/>
                          <a:ea typeface="MS Mincho" panose="02020609040205080304" pitchFamily="49" charset="-128"/>
                        </a:rPr>
                        <a:t>Anomaly 2021(20)</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000000"/>
                          </a:solidFill>
                          <a:effectLst/>
                          <a:latin typeface="+mn-lt"/>
                          <a:ea typeface="MS Mincho" panose="02020609040205080304" pitchFamily="49" charset="-128"/>
                        </a:rPr>
                        <a:t>Rank 2021(20)</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000000"/>
                          </a:solidFill>
                          <a:effectLst/>
                          <a:latin typeface="+mn-lt"/>
                          <a:ea typeface="MS Mincho" panose="02020609040205080304" pitchFamily="49" charset="-128"/>
                        </a:rPr>
                        <a:t>Warmest year</a:t>
                      </a:r>
                      <a:r>
                        <a:rPr lang="ru-RU" sz="1400" b="1" dirty="0">
                          <a:solidFill>
                            <a:srgbClr val="000000"/>
                          </a:solidFill>
                          <a:effectLst/>
                          <a:latin typeface="+mn-lt"/>
                          <a:ea typeface="MS Mincho" panose="02020609040205080304" pitchFamily="49" charset="-128"/>
                        </a:rPr>
                        <a:t> (</a:t>
                      </a:r>
                      <a:r>
                        <a:rPr lang="en-US" sz="1400" b="1" dirty="0" err="1">
                          <a:solidFill>
                            <a:srgbClr val="000000"/>
                          </a:solidFill>
                          <a:effectLst/>
                          <a:latin typeface="+mn-lt"/>
                          <a:ea typeface="MS Mincho" panose="02020609040205080304" pitchFamily="49" charset="-128"/>
                        </a:rPr>
                        <a:t>anom</a:t>
                      </a:r>
                      <a:r>
                        <a:rPr lang="en-US" sz="1400" b="1" dirty="0">
                          <a:solidFill>
                            <a:srgbClr val="000000"/>
                          </a:solidFill>
                          <a:effectLst/>
                          <a:latin typeface="+mn-lt"/>
                          <a:ea typeface="MS Mincho" panose="02020609040205080304" pitchFamily="49" charset="-128"/>
                        </a:rPr>
                        <a:t>)</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000000"/>
                          </a:solidFill>
                          <a:effectLst/>
                          <a:latin typeface="+mn-lt"/>
                          <a:ea typeface="MS Mincho" panose="02020609040205080304" pitchFamily="49" charset="-128"/>
                        </a:rPr>
                        <a:t>Coldest year</a:t>
                      </a:r>
                      <a:r>
                        <a:rPr lang="ru-RU" sz="1400" b="1" dirty="0">
                          <a:solidFill>
                            <a:srgbClr val="000000"/>
                          </a:solidFill>
                          <a:effectLst/>
                          <a:latin typeface="+mn-lt"/>
                          <a:ea typeface="MS Mincho" panose="02020609040205080304" pitchFamily="49" charset="-128"/>
                        </a:rPr>
                        <a:t> (</a:t>
                      </a:r>
                      <a:r>
                        <a:rPr lang="en-US" sz="1400" b="1" dirty="0" err="1">
                          <a:solidFill>
                            <a:srgbClr val="000000"/>
                          </a:solidFill>
                          <a:effectLst/>
                          <a:latin typeface="+mn-lt"/>
                          <a:ea typeface="MS Mincho" panose="02020609040205080304" pitchFamily="49" charset="-128"/>
                        </a:rPr>
                        <a:t>anom</a:t>
                      </a:r>
                      <a:r>
                        <a:rPr lang="ru-RU" sz="1400" b="1" dirty="0">
                          <a:solidFill>
                            <a:srgbClr val="000000"/>
                          </a:solidFill>
                          <a:effectLst/>
                          <a:latin typeface="+mn-lt"/>
                          <a:ea typeface="MS Mincho" panose="02020609040205080304" pitchFamily="49" charset="-128"/>
                        </a:rPr>
                        <a:t>)</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70855223"/>
                  </a:ext>
                </a:extLst>
              </a:tr>
              <a:tr h="179430">
                <a:tc>
                  <a:txBody>
                    <a:bodyPr/>
                    <a:lstStyle/>
                    <a:p>
                      <a:pPr indent="0" algn="l">
                        <a:lnSpc>
                          <a:spcPct val="100000"/>
                        </a:lnSpc>
                      </a:pPr>
                      <a:r>
                        <a:rPr lang="en-US" sz="1400" b="1" dirty="0">
                          <a:solidFill>
                            <a:srgbClr val="FF0000"/>
                          </a:solidFill>
                          <a:effectLst/>
                          <a:latin typeface="+mn-lt"/>
                          <a:ea typeface="MS Mincho" panose="02020609040205080304" pitchFamily="49" charset="-128"/>
                        </a:rPr>
                        <a:t>Western Nordic*</a:t>
                      </a:r>
                      <a:endParaRPr lang="ru-RU" sz="1400" b="1" dirty="0">
                        <a:solidFill>
                          <a:srgbClr val="FF0000"/>
                        </a:solidFill>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FF0000"/>
                          </a:solidFill>
                          <a:effectLst/>
                          <a:latin typeface="+mn-lt"/>
                          <a:ea typeface="MS Mincho" panose="02020609040205080304" pitchFamily="49" charset="-128"/>
                        </a:rPr>
                        <a:t>1,7</a:t>
                      </a:r>
                      <a:r>
                        <a:rPr lang="en-US" sz="1400" dirty="0">
                          <a:solidFill>
                            <a:srgbClr val="000000"/>
                          </a:solidFill>
                          <a:effectLst/>
                          <a:latin typeface="+mn-lt"/>
                          <a:ea typeface="MS Mincho" panose="02020609040205080304" pitchFamily="49" charset="-128"/>
                        </a:rPr>
                        <a:t> (1,3)</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FF0000"/>
                          </a:solidFill>
                          <a:effectLst/>
                          <a:latin typeface="+mn-lt"/>
                          <a:ea typeface="MS Mincho" panose="02020609040205080304" pitchFamily="49" charset="-128"/>
                        </a:rPr>
                        <a:t>2 </a:t>
                      </a:r>
                      <a:r>
                        <a:rPr lang="en-US" sz="1400" dirty="0">
                          <a:solidFill>
                            <a:srgbClr val="000000"/>
                          </a:solidFill>
                          <a:effectLst/>
                          <a:latin typeface="+mn-lt"/>
                          <a:ea typeface="MS Mincho" panose="02020609040205080304" pitchFamily="49" charset="-128"/>
                        </a:rPr>
                        <a:t>(5)</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a:t>
                      </a:r>
                      <a:r>
                        <a:rPr lang="en-US" sz="1400">
                          <a:solidFill>
                            <a:srgbClr val="000000"/>
                          </a:solidFill>
                          <a:effectLst/>
                          <a:latin typeface="+mn-lt"/>
                          <a:ea typeface="MS Mincho" panose="02020609040205080304" pitchFamily="49" charset="-128"/>
                        </a:rPr>
                        <a:t>03</a:t>
                      </a:r>
                      <a:r>
                        <a:rPr lang="ru-RU" sz="1400">
                          <a:solidFill>
                            <a:srgbClr val="000000"/>
                          </a:solidFill>
                          <a:effectLst/>
                          <a:latin typeface="+mn-lt"/>
                          <a:ea typeface="MS Mincho" panose="02020609040205080304" pitchFamily="49" charset="-128"/>
                        </a:rPr>
                        <a:t> (</a:t>
                      </a:r>
                      <a:r>
                        <a:rPr lang="en-US" sz="1400">
                          <a:solidFill>
                            <a:srgbClr val="000000"/>
                          </a:solidFill>
                          <a:effectLst/>
                          <a:latin typeface="+mn-lt"/>
                          <a:ea typeface="MS Mincho" panose="02020609040205080304" pitchFamily="49" charset="-128"/>
                        </a:rPr>
                        <a:t>1</a:t>
                      </a:r>
                      <a:r>
                        <a:rPr lang="ru-RU" sz="1400">
                          <a:solidFill>
                            <a:srgbClr val="000000"/>
                          </a:solidFill>
                          <a:effectLst/>
                          <a:latin typeface="+mn-lt"/>
                          <a:ea typeface="MS Mincho" panose="02020609040205080304" pitchFamily="49" charset="-128"/>
                        </a:rPr>
                        <a:t>,9)</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196</a:t>
                      </a:r>
                      <a:r>
                        <a:rPr lang="en-US" sz="1400">
                          <a:solidFill>
                            <a:srgbClr val="000000"/>
                          </a:solidFill>
                          <a:effectLst/>
                          <a:latin typeface="+mn-lt"/>
                          <a:ea typeface="MS Mincho" panose="02020609040205080304" pitchFamily="49" charset="-128"/>
                        </a:rPr>
                        <a:t>5</a:t>
                      </a:r>
                      <a:r>
                        <a:rPr lang="ru-RU" sz="1400">
                          <a:solidFill>
                            <a:srgbClr val="000000"/>
                          </a:solidFill>
                          <a:effectLst/>
                          <a:latin typeface="+mn-lt"/>
                          <a:ea typeface="MS Mincho" panose="02020609040205080304" pitchFamily="49" charset="-128"/>
                        </a:rPr>
                        <a:t> (-</a:t>
                      </a:r>
                      <a:r>
                        <a:rPr lang="en-US" sz="1400">
                          <a:solidFill>
                            <a:srgbClr val="000000"/>
                          </a:solidFill>
                          <a:effectLst/>
                          <a:latin typeface="+mn-lt"/>
                          <a:ea typeface="MS Mincho" panose="02020609040205080304" pitchFamily="49" charset="-128"/>
                        </a:rPr>
                        <a:t>0</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7</a:t>
                      </a:r>
                      <a:r>
                        <a:rPr lang="ru-RU"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106318071"/>
                  </a:ext>
                </a:extLst>
              </a:tr>
              <a:tr h="179430">
                <a:tc>
                  <a:txBody>
                    <a:bodyPr/>
                    <a:lstStyle/>
                    <a:p>
                      <a:pPr indent="0" algn="l">
                        <a:lnSpc>
                          <a:spcPct val="100000"/>
                        </a:lnSpc>
                      </a:pPr>
                      <a:r>
                        <a:rPr lang="en-US" sz="1400" b="1" dirty="0">
                          <a:solidFill>
                            <a:srgbClr val="000000"/>
                          </a:solidFill>
                          <a:effectLst/>
                          <a:latin typeface="+mn-lt"/>
                          <a:ea typeface="MS Mincho" panose="02020609040205080304" pitchFamily="49" charset="-128"/>
                        </a:rPr>
                        <a:t>Eastern Nordic*</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1,8 (1</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7)</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4 (5)</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2013 </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2</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8</a:t>
                      </a:r>
                      <a:r>
                        <a:rPr lang="ru-RU"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a:t>
                      </a:r>
                      <a:r>
                        <a:rPr lang="en-US" sz="1400">
                          <a:solidFill>
                            <a:srgbClr val="000000"/>
                          </a:solidFill>
                          <a:effectLst/>
                          <a:latin typeface="+mn-lt"/>
                          <a:ea typeface="MS Mincho" panose="02020609040205080304" pitchFamily="49" charset="-128"/>
                        </a:rPr>
                        <a:t>6</a:t>
                      </a:r>
                      <a:r>
                        <a:rPr lang="ru-RU" sz="1400">
                          <a:solidFill>
                            <a:srgbClr val="000000"/>
                          </a:solidFill>
                          <a:effectLst/>
                          <a:latin typeface="+mn-lt"/>
                          <a:ea typeface="MS Mincho" panose="02020609040205080304" pitchFamily="49" charset="-128"/>
                        </a:rPr>
                        <a:t>9 (-</a:t>
                      </a:r>
                      <a:r>
                        <a:rPr lang="en-US" sz="1400">
                          <a:solidFill>
                            <a:srgbClr val="000000"/>
                          </a:solidFill>
                          <a:effectLst/>
                          <a:latin typeface="+mn-lt"/>
                          <a:ea typeface="MS Mincho" panose="02020609040205080304" pitchFamily="49" charset="-128"/>
                        </a:rPr>
                        <a:t>1</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6</a:t>
                      </a:r>
                      <a:r>
                        <a:rPr lang="ru-RU"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1238405916"/>
                  </a:ext>
                </a:extLst>
              </a:tr>
              <a:tr h="179430">
                <a:tc>
                  <a:txBody>
                    <a:bodyPr/>
                    <a:lstStyle/>
                    <a:p>
                      <a:pPr indent="0" algn="l">
                        <a:lnSpc>
                          <a:spcPct val="100000"/>
                        </a:lnSpc>
                      </a:pPr>
                      <a:r>
                        <a:rPr lang="en-US" sz="1400" b="1" dirty="0">
                          <a:solidFill>
                            <a:srgbClr val="000000"/>
                          </a:solidFill>
                          <a:effectLst/>
                          <a:latin typeface="+mn-lt"/>
                          <a:ea typeface="MS Mincho" panose="02020609040205080304" pitchFamily="49" charset="-128"/>
                        </a:rPr>
                        <a:t>Western Siberia</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1,2 (2</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8)</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11 (2)</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2016 (</a:t>
                      </a:r>
                      <a:r>
                        <a:rPr lang="en-US" sz="1400">
                          <a:solidFill>
                            <a:srgbClr val="000000"/>
                          </a:solidFill>
                          <a:effectLst/>
                          <a:latin typeface="+mn-lt"/>
                          <a:ea typeface="MS Mincho" panose="02020609040205080304" pitchFamily="49" charset="-128"/>
                        </a:rPr>
                        <a:t>3</a:t>
                      </a:r>
                      <a:r>
                        <a:rPr lang="ru-RU" sz="1400">
                          <a:solidFill>
                            <a:srgbClr val="000000"/>
                          </a:solidFill>
                          <a:effectLst/>
                          <a:latin typeface="+mn-lt"/>
                          <a:ea typeface="MS Mincho" panose="02020609040205080304" pitchFamily="49" charset="-128"/>
                        </a:rPr>
                        <a:t>,6)</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196</a:t>
                      </a:r>
                      <a:r>
                        <a:rPr lang="en-US" sz="1400">
                          <a:solidFill>
                            <a:srgbClr val="000000"/>
                          </a:solidFill>
                          <a:effectLst/>
                          <a:latin typeface="+mn-lt"/>
                          <a:ea typeface="MS Mincho" panose="02020609040205080304" pitchFamily="49" charset="-128"/>
                        </a:rPr>
                        <a:t>8</a:t>
                      </a:r>
                      <a:r>
                        <a:rPr lang="ru-RU" sz="1400">
                          <a:solidFill>
                            <a:srgbClr val="000000"/>
                          </a:solidFill>
                          <a:effectLst/>
                          <a:latin typeface="+mn-lt"/>
                          <a:ea typeface="MS Mincho" panose="02020609040205080304" pitchFamily="49" charset="-128"/>
                        </a:rPr>
                        <a:t> (-</a:t>
                      </a:r>
                      <a:r>
                        <a:rPr lang="en-US" sz="1400">
                          <a:solidFill>
                            <a:srgbClr val="000000"/>
                          </a:solidFill>
                          <a:effectLst/>
                          <a:latin typeface="+mn-lt"/>
                          <a:ea typeface="MS Mincho" panose="02020609040205080304" pitchFamily="49" charset="-128"/>
                        </a:rPr>
                        <a:t>1</a:t>
                      </a:r>
                      <a:r>
                        <a:rPr lang="ru-RU" sz="1400">
                          <a:solidFill>
                            <a:srgbClr val="000000"/>
                          </a:solidFill>
                          <a:effectLst/>
                          <a:latin typeface="+mn-lt"/>
                          <a:ea typeface="MS Mincho" panose="02020609040205080304" pitchFamily="49" charset="-128"/>
                        </a:rPr>
                        <a:t>,6)</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990911320"/>
                  </a:ext>
                </a:extLst>
              </a:tr>
              <a:tr h="179430">
                <a:tc>
                  <a:txBody>
                    <a:bodyPr/>
                    <a:lstStyle/>
                    <a:p>
                      <a:pPr indent="0" algn="l">
                        <a:lnSpc>
                          <a:spcPct val="100000"/>
                        </a:lnSpc>
                      </a:pPr>
                      <a:r>
                        <a:rPr lang="en-US" sz="1400" b="1" dirty="0">
                          <a:solidFill>
                            <a:srgbClr val="FF0000"/>
                          </a:solidFill>
                          <a:effectLst/>
                          <a:latin typeface="+mn-lt"/>
                          <a:ea typeface="MS Mincho" panose="02020609040205080304" pitchFamily="49" charset="-128"/>
                        </a:rPr>
                        <a:t>Eastern Siberia</a:t>
                      </a:r>
                      <a:endParaRPr lang="ru-RU" sz="1400" b="1" dirty="0">
                        <a:solidFill>
                          <a:srgbClr val="FF0000"/>
                        </a:solidFill>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FF0000"/>
                          </a:solidFill>
                          <a:effectLst/>
                          <a:latin typeface="+mn-lt"/>
                          <a:ea typeface="MS Mincho" panose="02020609040205080304" pitchFamily="49" charset="-128"/>
                        </a:rPr>
                        <a:t>2,9</a:t>
                      </a:r>
                      <a:r>
                        <a:rPr lang="en-US" sz="1400" dirty="0">
                          <a:solidFill>
                            <a:srgbClr val="000000"/>
                          </a:solidFill>
                          <a:effectLst/>
                          <a:latin typeface="+mn-lt"/>
                          <a:ea typeface="MS Mincho" panose="02020609040205080304" pitchFamily="49" charset="-128"/>
                        </a:rPr>
                        <a:t> (2</a:t>
                      </a:r>
                      <a:r>
                        <a:rPr lang="ru-RU" sz="1400" dirty="0">
                          <a:solidFill>
                            <a:srgbClr val="000000"/>
                          </a:solidFill>
                          <a:effectLst/>
                          <a:latin typeface="+mn-lt"/>
                          <a:ea typeface="MS Mincho" panose="02020609040205080304" pitchFamily="49" charset="-128"/>
                        </a:rPr>
                        <a:t>,</a:t>
                      </a:r>
                      <a:r>
                        <a:rPr lang="en-US" sz="1400" dirty="0">
                          <a:solidFill>
                            <a:srgbClr val="000000"/>
                          </a:solidFill>
                          <a:effectLst/>
                          <a:latin typeface="+mn-lt"/>
                          <a:ea typeface="MS Mincho" panose="02020609040205080304" pitchFamily="49" charset="-128"/>
                        </a:rPr>
                        <a:t>4)</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FF0000"/>
                          </a:solidFill>
                          <a:effectLst/>
                          <a:latin typeface="+mn-lt"/>
                          <a:ea typeface="MS Mincho" panose="02020609040205080304" pitchFamily="49" charset="-128"/>
                        </a:rPr>
                        <a:t>1</a:t>
                      </a:r>
                      <a:r>
                        <a:rPr lang="en-US" sz="1400" dirty="0">
                          <a:solidFill>
                            <a:srgbClr val="000000"/>
                          </a:solidFill>
                          <a:effectLst/>
                          <a:latin typeface="+mn-lt"/>
                          <a:ea typeface="MS Mincho" panose="02020609040205080304" pitchFamily="49" charset="-128"/>
                        </a:rPr>
                        <a:t> (</a:t>
                      </a:r>
                      <a:r>
                        <a:rPr lang="ru-RU" sz="1400" dirty="0">
                          <a:solidFill>
                            <a:srgbClr val="000000"/>
                          </a:solidFill>
                          <a:effectLst/>
                          <a:latin typeface="+mn-lt"/>
                          <a:ea typeface="MS Mincho" panose="02020609040205080304" pitchFamily="49" charset="-128"/>
                        </a:rPr>
                        <a:t>2</a:t>
                      </a:r>
                      <a:r>
                        <a:rPr lang="en-US" sz="1400" dirty="0">
                          <a:solidFill>
                            <a:srgbClr val="000000"/>
                          </a:solidFill>
                          <a:effectLst/>
                          <a:latin typeface="+mn-lt"/>
                          <a:ea typeface="MS Mincho" panose="02020609040205080304" pitchFamily="49" charset="-128"/>
                        </a:rPr>
                        <a:t>)</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201</a:t>
                      </a:r>
                      <a:r>
                        <a:rPr lang="en-US" sz="1400">
                          <a:solidFill>
                            <a:srgbClr val="000000"/>
                          </a:solidFill>
                          <a:effectLst/>
                          <a:latin typeface="+mn-lt"/>
                          <a:ea typeface="MS Mincho" panose="02020609040205080304" pitchFamily="49" charset="-128"/>
                        </a:rPr>
                        <a:t>9, 2021</a:t>
                      </a:r>
                      <a:r>
                        <a:rPr lang="ru-RU" sz="1400">
                          <a:solidFill>
                            <a:srgbClr val="000000"/>
                          </a:solidFill>
                          <a:effectLst/>
                          <a:latin typeface="+mn-lt"/>
                          <a:ea typeface="MS Mincho" panose="02020609040205080304" pitchFamily="49" charset="-128"/>
                        </a:rPr>
                        <a:t> (</a:t>
                      </a:r>
                      <a:r>
                        <a:rPr lang="en-US" sz="1400">
                          <a:solidFill>
                            <a:srgbClr val="000000"/>
                          </a:solidFill>
                          <a:effectLst/>
                          <a:latin typeface="+mn-lt"/>
                          <a:ea typeface="MS Mincho" panose="02020609040205080304" pitchFamily="49" charset="-128"/>
                        </a:rPr>
                        <a:t>2</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9</a:t>
                      </a:r>
                      <a:r>
                        <a:rPr lang="ru-RU"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a:t>
                      </a:r>
                      <a:r>
                        <a:rPr lang="en-US" sz="1400">
                          <a:solidFill>
                            <a:srgbClr val="000000"/>
                          </a:solidFill>
                          <a:effectLst/>
                          <a:latin typeface="+mn-lt"/>
                          <a:ea typeface="MS Mincho" panose="02020609040205080304" pitchFamily="49" charset="-128"/>
                        </a:rPr>
                        <a:t>89</a:t>
                      </a:r>
                      <a:r>
                        <a:rPr lang="ru-RU" sz="1400">
                          <a:solidFill>
                            <a:srgbClr val="000000"/>
                          </a:solidFill>
                          <a:effectLst/>
                          <a:latin typeface="+mn-lt"/>
                          <a:ea typeface="MS Mincho" panose="02020609040205080304" pitchFamily="49" charset="-128"/>
                        </a:rPr>
                        <a:t> (-</a:t>
                      </a:r>
                      <a:r>
                        <a:rPr lang="en-US" sz="1400">
                          <a:solidFill>
                            <a:srgbClr val="000000"/>
                          </a:solidFill>
                          <a:effectLst/>
                          <a:latin typeface="+mn-lt"/>
                          <a:ea typeface="MS Mincho" panose="02020609040205080304" pitchFamily="49" charset="-128"/>
                        </a:rPr>
                        <a:t>1</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2</a:t>
                      </a:r>
                      <a:r>
                        <a:rPr lang="ru-RU"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987430434"/>
                  </a:ext>
                </a:extLst>
              </a:tr>
              <a:tr h="179430">
                <a:tc>
                  <a:txBody>
                    <a:bodyPr/>
                    <a:lstStyle/>
                    <a:p>
                      <a:pPr indent="0" algn="l">
                        <a:lnSpc>
                          <a:spcPct val="100000"/>
                        </a:lnSpc>
                      </a:pPr>
                      <a:r>
                        <a:rPr lang="en-US" sz="1400" b="1" dirty="0" err="1">
                          <a:solidFill>
                            <a:srgbClr val="000000"/>
                          </a:solidFill>
                          <a:effectLst/>
                          <a:latin typeface="+mn-lt"/>
                          <a:ea typeface="MS Mincho" panose="02020609040205080304" pitchFamily="49" charset="-128"/>
                        </a:rPr>
                        <a:t>Bering&amp;Chukchi</a:t>
                      </a:r>
                      <a:r>
                        <a:rPr lang="en-US" sz="1400" b="1" dirty="0">
                          <a:solidFill>
                            <a:srgbClr val="000000"/>
                          </a:solidFill>
                          <a:effectLst/>
                          <a:latin typeface="+mn-lt"/>
                          <a:ea typeface="MS Mincho" panose="02020609040205080304" pitchFamily="49" charset="-128"/>
                        </a:rPr>
                        <a:t>*</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1,1 (</a:t>
                      </a:r>
                      <a:r>
                        <a:rPr lang="ru-RU" sz="1400">
                          <a:solidFill>
                            <a:srgbClr val="000000"/>
                          </a:solidFill>
                          <a:effectLst/>
                          <a:latin typeface="+mn-lt"/>
                          <a:ea typeface="MS Mincho" panose="02020609040205080304" pitchFamily="49" charset="-128"/>
                        </a:rPr>
                        <a:t>1,</a:t>
                      </a:r>
                      <a:r>
                        <a:rPr lang="en-US" sz="1400">
                          <a:solidFill>
                            <a:srgbClr val="000000"/>
                          </a:solidFill>
                          <a:effectLst/>
                          <a:latin typeface="+mn-lt"/>
                          <a:ea typeface="MS Mincho" panose="02020609040205080304" pitchFamily="49" charset="-128"/>
                        </a:rPr>
                        <a:t>7)</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10 (6)</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a:t>
                      </a:r>
                      <a:r>
                        <a:rPr lang="en-US" sz="1400">
                          <a:solidFill>
                            <a:srgbClr val="000000"/>
                          </a:solidFill>
                          <a:effectLst/>
                          <a:latin typeface="+mn-lt"/>
                          <a:ea typeface="MS Mincho" panose="02020609040205080304" pitchFamily="49" charset="-128"/>
                        </a:rPr>
                        <a:t>07</a:t>
                      </a:r>
                      <a:r>
                        <a:rPr lang="ru-RU" sz="1400">
                          <a:solidFill>
                            <a:srgbClr val="000000"/>
                          </a:solidFill>
                          <a:effectLst/>
                          <a:latin typeface="+mn-lt"/>
                          <a:ea typeface="MS Mincho" panose="02020609040205080304" pitchFamily="49" charset="-128"/>
                        </a:rPr>
                        <a:t> (</a:t>
                      </a:r>
                      <a:r>
                        <a:rPr lang="en-US" sz="1400">
                          <a:solidFill>
                            <a:srgbClr val="000000"/>
                          </a:solidFill>
                          <a:effectLst/>
                          <a:latin typeface="+mn-lt"/>
                          <a:ea typeface="MS Mincho" panose="02020609040205080304" pitchFamily="49" charset="-128"/>
                        </a:rPr>
                        <a:t>2</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9</a:t>
                      </a:r>
                      <a:r>
                        <a:rPr lang="ru-RU"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1949</a:t>
                      </a:r>
                      <a:r>
                        <a:rPr lang="ru-RU" sz="1400">
                          <a:solidFill>
                            <a:srgbClr val="000000"/>
                          </a:solidFill>
                          <a:effectLst/>
                          <a:latin typeface="+mn-lt"/>
                          <a:ea typeface="MS Mincho" panose="02020609040205080304" pitchFamily="49" charset="-128"/>
                        </a:rPr>
                        <a:t> (-</a:t>
                      </a:r>
                      <a:r>
                        <a:rPr lang="en-US" sz="1400">
                          <a:solidFill>
                            <a:srgbClr val="000000"/>
                          </a:solidFill>
                          <a:effectLst/>
                          <a:latin typeface="+mn-lt"/>
                          <a:ea typeface="MS Mincho" panose="02020609040205080304" pitchFamily="49" charset="-128"/>
                        </a:rPr>
                        <a:t>1</a:t>
                      </a:r>
                      <a:r>
                        <a:rPr lang="ru-RU" sz="1400">
                          <a:solidFill>
                            <a:srgbClr val="000000"/>
                          </a:solidFill>
                          <a:effectLst/>
                          <a:latin typeface="+mn-lt"/>
                          <a:ea typeface="MS Mincho" panose="02020609040205080304" pitchFamily="49" charset="-128"/>
                        </a:rPr>
                        <a:t>,3)</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544092872"/>
                  </a:ext>
                </a:extLst>
              </a:tr>
              <a:tr h="179430">
                <a:tc>
                  <a:txBody>
                    <a:bodyPr/>
                    <a:lstStyle/>
                    <a:p>
                      <a:pPr indent="0" algn="l">
                        <a:lnSpc>
                          <a:spcPct val="100000"/>
                        </a:lnSpc>
                      </a:pPr>
                      <a:r>
                        <a:rPr lang="en-US" sz="1400" b="1" dirty="0" err="1">
                          <a:solidFill>
                            <a:srgbClr val="000000"/>
                          </a:solidFill>
                          <a:effectLst/>
                          <a:latin typeface="+mn-lt"/>
                          <a:ea typeface="MS Mincho" panose="02020609040205080304" pitchFamily="49" charset="-128"/>
                        </a:rPr>
                        <a:t>WCanada&amp;Alaska</a:t>
                      </a:r>
                      <a:r>
                        <a:rPr lang="en-US" sz="1400" b="1" dirty="0">
                          <a:solidFill>
                            <a:srgbClr val="000000"/>
                          </a:solidFill>
                          <a:effectLst/>
                          <a:latin typeface="+mn-lt"/>
                          <a:ea typeface="MS Mincho" panose="02020609040205080304" pitchFamily="49" charset="-128"/>
                        </a:rPr>
                        <a:t>*</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dirty="0">
                          <a:solidFill>
                            <a:srgbClr val="000000"/>
                          </a:solidFill>
                          <a:effectLst/>
                          <a:latin typeface="+mn-lt"/>
                          <a:ea typeface="MS Mincho" panose="02020609040205080304" pitchFamily="49" charset="-128"/>
                        </a:rPr>
                        <a:t>0,4 (</a:t>
                      </a:r>
                      <a:r>
                        <a:rPr lang="ru-RU" sz="1400" dirty="0">
                          <a:solidFill>
                            <a:srgbClr val="000000"/>
                          </a:solidFill>
                          <a:effectLst/>
                          <a:latin typeface="+mn-lt"/>
                          <a:ea typeface="MS Mincho" panose="02020609040205080304" pitchFamily="49" charset="-128"/>
                        </a:rPr>
                        <a:t>0,</a:t>
                      </a:r>
                      <a:r>
                        <a:rPr lang="en-US" sz="1400" dirty="0">
                          <a:solidFill>
                            <a:srgbClr val="000000"/>
                          </a:solidFill>
                          <a:effectLst/>
                          <a:latin typeface="+mn-lt"/>
                          <a:ea typeface="MS Mincho" panose="02020609040205080304" pitchFamily="49" charset="-128"/>
                        </a:rPr>
                        <a:t>7)</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dirty="0">
                          <a:solidFill>
                            <a:srgbClr val="000000"/>
                          </a:solidFill>
                          <a:effectLst/>
                          <a:latin typeface="+mn-lt"/>
                          <a:ea typeface="MS Mincho" panose="02020609040205080304" pitchFamily="49" charset="-128"/>
                        </a:rPr>
                        <a:t>14 (1</a:t>
                      </a:r>
                      <a:r>
                        <a:rPr lang="ru-RU" sz="1400" dirty="0">
                          <a:solidFill>
                            <a:srgbClr val="000000"/>
                          </a:solidFill>
                          <a:effectLst/>
                          <a:latin typeface="+mn-lt"/>
                          <a:ea typeface="MS Mincho" panose="02020609040205080304" pitchFamily="49" charset="-128"/>
                        </a:rPr>
                        <a:t>2</a:t>
                      </a:r>
                      <a:r>
                        <a:rPr lang="en-US" sz="1400" dirty="0">
                          <a:solidFill>
                            <a:srgbClr val="000000"/>
                          </a:solidFill>
                          <a:effectLst/>
                          <a:latin typeface="+mn-lt"/>
                          <a:ea typeface="MS Mincho" panose="02020609040205080304" pitchFamily="49" charset="-128"/>
                        </a:rPr>
                        <a:t>)</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a:t>
                      </a:r>
                      <a:r>
                        <a:rPr lang="en-US" sz="1400">
                          <a:solidFill>
                            <a:srgbClr val="000000"/>
                          </a:solidFill>
                          <a:effectLst/>
                          <a:latin typeface="+mn-lt"/>
                          <a:ea typeface="MS Mincho" panose="02020609040205080304" pitchFamily="49" charset="-128"/>
                        </a:rPr>
                        <a:t>04</a:t>
                      </a:r>
                      <a:r>
                        <a:rPr lang="ru-RU" sz="1400">
                          <a:solidFill>
                            <a:srgbClr val="000000"/>
                          </a:solidFill>
                          <a:effectLst/>
                          <a:latin typeface="+mn-lt"/>
                          <a:ea typeface="MS Mincho" panose="02020609040205080304" pitchFamily="49" charset="-128"/>
                        </a:rPr>
                        <a:t> (</a:t>
                      </a:r>
                      <a:r>
                        <a:rPr lang="en-US" sz="1400">
                          <a:solidFill>
                            <a:srgbClr val="000000"/>
                          </a:solidFill>
                          <a:effectLst/>
                          <a:latin typeface="+mn-lt"/>
                          <a:ea typeface="MS Mincho" panose="02020609040205080304" pitchFamily="49" charset="-128"/>
                        </a:rPr>
                        <a:t>2</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9</a:t>
                      </a:r>
                      <a:r>
                        <a:rPr lang="ru-RU"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1945,</a:t>
                      </a:r>
                      <a:r>
                        <a:rPr lang="ru-RU" sz="1400">
                          <a:solidFill>
                            <a:srgbClr val="000000"/>
                          </a:solidFill>
                          <a:effectLst/>
                          <a:latin typeface="+mn-lt"/>
                          <a:ea typeface="MS Mincho" panose="02020609040205080304" pitchFamily="49" charset="-128"/>
                        </a:rPr>
                        <a:t>19</a:t>
                      </a:r>
                      <a:r>
                        <a:rPr lang="en-US" sz="1400">
                          <a:solidFill>
                            <a:srgbClr val="000000"/>
                          </a:solidFill>
                          <a:effectLst/>
                          <a:latin typeface="+mn-lt"/>
                          <a:ea typeface="MS Mincho" panose="02020609040205080304" pitchFamily="49" charset="-128"/>
                        </a:rPr>
                        <a:t>5</a:t>
                      </a:r>
                      <a:r>
                        <a:rPr lang="ru-RU" sz="1400">
                          <a:solidFill>
                            <a:srgbClr val="000000"/>
                          </a:solidFill>
                          <a:effectLst/>
                          <a:latin typeface="+mn-lt"/>
                          <a:ea typeface="MS Mincho" panose="02020609040205080304" pitchFamily="49" charset="-128"/>
                        </a:rPr>
                        <a:t>5(-</a:t>
                      </a:r>
                      <a:r>
                        <a:rPr lang="en-US" sz="1400">
                          <a:solidFill>
                            <a:srgbClr val="000000"/>
                          </a:solidFill>
                          <a:effectLst/>
                          <a:latin typeface="+mn-lt"/>
                          <a:ea typeface="MS Mincho" panose="02020609040205080304" pitchFamily="49" charset="-128"/>
                        </a:rPr>
                        <a:t>1</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3</a:t>
                      </a:r>
                      <a:r>
                        <a:rPr lang="ru-RU"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072299081"/>
                  </a:ext>
                </a:extLst>
              </a:tr>
              <a:tr h="179430">
                <a:tc>
                  <a:txBody>
                    <a:bodyPr/>
                    <a:lstStyle/>
                    <a:p>
                      <a:pPr indent="0" algn="l">
                        <a:lnSpc>
                          <a:spcPct val="100000"/>
                        </a:lnSpc>
                      </a:pPr>
                      <a:r>
                        <a:rPr lang="en-US" sz="1400" b="1" dirty="0">
                          <a:solidFill>
                            <a:srgbClr val="000000"/>
                          </a:solidFill>
                          <a:effectLst/>
                          <a:latin typeface="+mn-lt"/>
                          <a:ea typeface="MS Mincho" panose="02020609040205080304" pitchFamily="49" charset="-128"/>
                        </a:rPr>
                        <a:t>Eastern Canada*</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0,9 (</a:t>
                      </a:r>
                      <a:r>
                        <a:rPr lang="ru-RU" sz="1400">
                          <a:solidFill>
                            <a:srgbClr val="000000"/>
                          </a:solidFill>
                          <a:effectLst/>
                          <a:latin typeface="+mn-lt"/>
                          <a:ea typeface="MS Mincho" panose="02020609040205080304" pitchFamily="49" charset="-128"/>
                        </a:rPr>
                        <a:t>1,</a:t>
                      </a:r>
                      <a:r>
                        <a:rPr lang="en-US" sz="1400">
                          <a:solidFill>
                            <a:srgbClr val="000000"/>
                          </a:solidFill>
                          <a:effectLst/>
                          <a:latin typeface="+mn-lt"/>
                          <a:ea typeface="MS Mincho" panose="02020609040205080304" pitchFamily="49" charset="-128"/>
                        </a:rPr>
                        <a:t>5)</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dirty="0">
                          <a:solidFill>
                            <a:srgbClr val="000000"/>
                          </a:solidFill>
                          <a:effectLst/>
                          <a:latin typeface="+mn-lt"/>
                          <a:ea typeface="MS Mincho" panose="02020609040205080304" pitchFamily="49" charset="-128"/>
                        </a:rPr>
                        <a:t>10 (6)</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201</a:t>
                      </a:r>
                      <a:r>
                        <a:rPr lang="en-US" sz="1400">
                          <a:solidFill>
                            <a:srgbClr val="000000"/>
                          </a:solidFill>
                          <a:effectLst/>
                          <a:latin typeface="+mn-lt"/>
                          <a:ea typeface="MS Mincho" panose="02020609040205080304" pitchFamily="49" charset="-128"/>
                        </a:rPr>
                        <a:t>2</a:t>
                      </a:r>
                      <a:r>
                        <a:rPr lang="ru-RU" sz="1400">
                          <a:solidFill>
                            <a:srgbClr val="000000"/>
                          </a:solidFill>
                          <a:effectLst/>
                          <a:latin typeface="+mn-lt"/>
                          <a:ea typeface="MS Mincho" panose="02020609040205080304" pitchFamily="49" charset="-128"/>
                        </a:rPr>
                        <a:t> (</a:t>
                      </a:r>
                      <a:r>
                        <a:rPr lang="en-US" sz="1400">
                          <a:solidFill>
                            <a:srgbClr val="000000"/>
                          </a:solidFill>
                          <a:effectLst/>
                          <a:latin typeface="+mn-lt"/>
                          <a:ea typeface="MS Mincho" panose="02020609040205080304" pitchFamily="49" charset="-128"/>
                        </a:rPr>
                        <a:t>2</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3</a:t>
                      </a:r>
                      <a:r>
                        <a:rPr lang="ru-RU"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1972 (-</a:t>
                      </a:r>
                      <a:r>
                        <a:rPr lang="en-US" sz="1400">
                          <a:solidFill>
                            <a:srgbClr val="000000"/>
                          </a:solidFill>
                          <a:effectLst/>
                          <a:latin typeface="+mn-lt"/>
                          <a:ea typeface="MS Mincho" panose="02020609040205080304" pitchFamily="49" charset="-128"/>
                        </a:rPr>
                        <a:t>1</a:t>
                      </a:r>
                      <a:r>
                        <a:rPr lang="ru-RU" sz="1400">
                          <a:solidFill>
                            <a:srgbClr val="000000"/>
                          </a:solidFill>
                          <a:effectLst/>
                          <a:latin typeface="+mn-lt"/>
                          <a:ea typeface="MS Mincho" panose="02020609040205080304" pitchFamily="49" charset="-128"/>
                        </a:rPr>
                        <a:t>,6)</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4739287"/>
                  </a:ext>
                </a:extLst>
              </a:tr>
              <a:tr h="179430">
                <a:tc>
                  <a:txBody>
                    <a:bodyPr/>
                    <a:lstStyle/>
                    <a:p>
                      <a:pPr indent="0" algn="l">
                        <a:lnSpc>
                          <a:spcPct val="100000"/>
                        </a:lnSpc>
                      </a:pPr>
                      <a:r>
                        <a:rPr lang="en-US" sz="1400" b="1">
                          <a:effectLst/>
                          <a:latin typeface="+mn-lt"/>
                          <a:ea typeface="MS Mincho" panose="02020609040205080304" pitchFamily="49" charset="-128"/>
                        </a:rPr>
                        <a:t> </a:t>
                      </a:r>
                      <a:endParaRPr lang="ru-RU" sz="1400" b="1">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effectLst/>
                          <a:latin typeface="+mn-lt"/>
                          <a:ea typeface="MS Mincho" panose="02020609040205080304" pitchFamily="49" charset="-128"/>
                        </a:rPr>
                        <a:t> </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effectLst/>
                          <a:latin typeface="+mn-lt"/>
                          <a:ea typeface="MS Mincho" panose="02020609040205080304" pitchFamily="49" charset="-128"/>
                        </a:rPr>
                        <a:t> </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effectLst/>
                          <a:latin typeface="+mn-lt"/>
                          <a:ea typeface="MS Mincho" panose="02020609040205080304" pitchFamily="49" charset="-128"/>
                        </a:rPr>
                        <a:t> </a:t>
                      </a: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effectLst/>
                          <a:latin typeface="+mn-lt"/>
                          <a:ea typeface="MS Mincho" panose="02020609040205080304" pitchFamily="49" charset="-128"/>
                        </a:rPr>
                        <a:t> </a:t>
                      </a: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461870744"/>
                  </a:ext>
                </a:extLst>
              </a:tr>
              <a:tr h="179430">
                <a:tc>
                  <a:txBody>
                    <a:bodyPr/>
                    <a:lstStyle/>
                    <a:p>
                      <a:pPr indent="0" algn="l">
                        <a:lnSpc>
                          <a:spcPct val="100000"/>
                        </a:lnSpc>
                      </a:pPr>
                      <a:r>
                        <a:rPr lang="en-US" sz="1400" b="1" dirty="0">
                          <a:solidFill>
                            <a:srgbClr val="000000"/>
                          </a:solidFill>
                          <a:effectLst/>
                          <a:latin typeface="+mn-lt"/>
                          <a:ea typeface="MS Mincho" panose="02020609040205080304" pitchFamily="49" charset="-128"/>
                        </a:rPr>
                        <a:t>7</a:t>
                      </a:r>
                      <a:r>
                        <a:rPr lang="ru-RU" sz="1400" b="1" dirty="0">
                          <a:solidFill>
                            <a:srgbClr val="000000"/>
                          </a:solidFill>
                          <a:effectLst/>
                          <a:latin typeface="+mn-lt"/>
                          <a:ea typeface="MS Mincho" panose="02020609040205080304" pitchFamily="49" charset="-128"/>
                        </a:rPr>
                        <a:t>0-</a:t>
                      </a:r>
                      <a:r>
                        <a:rPr lang="en-US" sz="1400" b="1" dirty="0">
                          <a:solidFill>
                            <a:srgbClr val="000000"/>
                          </a:solidFill>
                          <a:effectLst/>
                          <a:latin typeface="+mn-lt"/>
                          <a:ea typeface="MS Mincho" panose="02020609040205080304" pitchFamily="49" charset="-128"/>
                        </a:rPr>
                        <a:t>85</a:t>
                      </a:r>
                      <a:r>
                        <a:rPr lang="ru-RU" sz="1400" b="1" dirty="0">
                          <a:solidFill>
                            <a:srgbClr val="000000"/>
                          </a:solidFill>
                          <a:effectLst/>
                          <a:latin typeface="+mn-lt"/>
                          <a:ea typeface="MS Mincho" panose="02020609040205080304" pitchFamily="49" charset="-128"/>
                        </a:rPr>
                        <a:t>°</a:t>
                      </a:r>
                      <a:r>
                        <a:rPr lang="en-US" sz="1400" b="1" dirty="0">
                          <a:solidFill>
                            <a:srgbClr val="000000"/>
                          </a:solidFill>
                          <a:effectLst/>
                          <a:latin typeface="+mn-lt"/>
                          <a:ea typeface="MS Mincho" panose="02020609040205080304" pitchFamily="49" charset="-128"/>
                        </a:rPr>
                        <a:t>N </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1,2</a:t>
                      </a:r>
                      <a:r>
                        <a:rPr lang="en-US" sz="1400" dirty="0">
                          <a:solidFill>
                            <a:srgbClr val="000000"/>
                          </a:solidFill>
                          <a:effectLst/>
                          <a:latin typeface="+mn-lt"/>
                          <a:ea typeface="MS Mincho" panose="02020609040205080304" pitchFamily="49" charset="-128"/>
                        </a:rPr>
                        <a:t> (1,8)</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7</a:t>
                      </a:r>
                      <a:r>
                        <a:rPr lang="en-US" sz="1400" dirty="0">
                          <a:solidFill>
                            <a:srgbClr val="000000"/>
                          </a:solidFill>
                          <a:effectLst/>
                          <a:latin typeface="+mn-lt"/>
                          <a:ea typeface="MS Mincho" panose="02020609040205080304" pitchFamily="49" charset="-128"/>
                        </a:rPr>
                        <a:t> (3)</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2012  (2,0)</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1963 (-0,7)</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472252990"/>
                  </a:ext>
                </a:extLst>
              </a:tr>
              <a:tr h="179430">
                <a:tc>
                  <a:txBody>
                    <a:bodyPr/>
                    <a:lstStyle/>
                    <a:p>
                      <a:pPr indent="0" algn="l">
                        <a:lnSpc>
                          <a:spcPct val="100000"/>
                        </a:lnSpc>
                      </a:pPr>
                      <a:r>
                        <a:rPr lang="ru-RU" sz="1400" b="1" dirty="0">
                          <a:solidFill>
                            <a:srgbClr val="000000"/>
                          </a:solidFill>
                          <a:effectLst/>
                          <a:latin typeface="+mn-lt"/>
                          <a:ea typeface="MS Mincho" panose="02020609040205080304" pitchFamily="49" charset="-128"/>
                        </a:rPr>
                        <a:t>60-70°</a:t>
                      </a:r>
                      <a:r>
                        <a:rPr lang="en-US" sz="1400" b="1" dirty="0">
                          <a:solidFill>
                            <a:srgbClr val="000000"/>
                          </a:solidFill>
                          <a:effectLst/>
                          <a:latin typeface="+mn-lt"/>
                          <a:ea typeface="MS Mincho" panose="02020609040205080304" pitchFamily="49" charset="-128"/>
                        </a:rPr>
                        <a:t>N</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1,5</a:t>
                      </a:r>
                      <a:r>
                        <a:rPr lang="en-US" sz="1400">
                          <a:solidFill>
                            <a:srgbClr val="000000"/>
                          </a:solidFill>
                          <a:effectLst/>
                          <a:latin typeface="+mn-lt"/>
                          <a:ea typeface="MS Mincho" panose="02020609040205080304" pitchFamily="49" charset="-128"/>
                        </a:rPr>
                        <a:t> (1,7)</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4</a:t>
                      </a:r>
                      <a:r>
                        <a:rPr lang="en-US" sz="1400">
                          <a:solidFill>
                            <a:srgbClr val="000000"/>
                          </a:solidFill>
                          <a:effectLst/>
                          <a:latin typeface="+mn-lt"/>
                          <a:ea typeface="MS Mincho" panose="02020609040205080304" pitchFamily="49" charset="-128"/>
                        </a:rPr>
                        <a:t> (3)</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2016  (2,0)</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1949 (-0,8)</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1915259368"/>
                  </a:ext>
                </a:extLst>
              </a:tr>
              <a:tr h="179430">
                <a:tc>
                  <a:txBody>
                    <a:bodyPr/>
                    <a:lstStyle/>
                    <a:p>
                      <a:pPr indent="0" algn="l">
                        <a:lnSpc>
                          <a:spcPct val="100000"/>
                        </a:lnSpc>
                      </a:pPr>
                      <a:r>
                        <a:rPr lang="ru-RU" sz="1400" b="1" dirty="0">
                          <a:solidFill>
                            <a:srgbClr val="000000"/>
                          </a:solidFill>
                          <a:effectLst/>
                          <a:latin typeface="+mn-lt"/>
                          <a:ea typeface="MS Mincho" panose="02020609040205080304" pitchFamily="49" charset="-128"/>
                        </a:rPr>
                        <a:t>60-</a:t>
                      </a:r>
                      <a:r>
                        <a:rPr lang="en-US" sz="1400" b="1" dirty="0">
                          <a:solidFill>
                            <a:srgbClr val="000000"/>
                          </a:solidFill>
                          <a:effectLst/>
                          <a:latin typeface="+mn-lt"/>
                          <a:ea typeface="MS Mincho" panose="02020609040205080304" pitchFamily="49" charset="-128"/>
                        </a:rPr>
                        <a:t>85</a:t>
                      </a:r>
                      <a:r>
                        <a:rPr lang="ru-RU" sz="1400" b="1" dirty="0">
                          <a:solidFill>
                            <a:srgbClr val="000000"/>
                          </a:solidFill>
                          <a:effectLst/>
                          <a:latin typeface="+mn-lt"/>
                          <a:ea typeface="MS Mincho" panose="02020609040205080304" pitchFamily="49" charset="-128"/>
                        </a:rPr>
                        <a:t>°</a:t>
                      </a:r>
                      <a:r>
                        <a:rPr lang="en-US" sz="1400" b="1" dirty="0">
                          <a:solidFill>
                            <a:srgbClr val="000000"/>
                          </a:solidFill>
                          <a:effectLst/>
                          <a:latin typeface="+mn-lt"/>
                          <a:ea typeface="MS Mincho" panose="02020609040205080304" pitchFamily="49" charset="-128"/>
                        </a:rPr>
                        <a:t>N</a:t>
                      </a:r>
                      <a:endParaRPr lang="ru-RU" sz="1400" b="1"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1,4</a:t>
                      </a:r>
                      <a:r>
                        <a:rPr lang="en-US" sz="1400">
                          <a:solidFill>
                            <a:srgbClr val="000000"/>
                          </a:solidFill>
                          <a:effectLst/>
                          <a:latin typeface="+mn-lt"/>
                          <a:ea typeface="MS Mincho" panose="02020609040205080304" pitchFamily="49" charset="-128"/>
                        </a:rPr>
                        <a:t> (1,7)</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5</a:t>
                      </a:r>
                      <a:r>
                        <a:rPr lang="en-US" sz="1400" dirty="0">
                          <a:solidFill>
                            <a:srgbClr val="000000"/>
                          </a:solidFill>
                          <a:effectLst/>
                          <a:latin typeface="+mn-lt"/>
                          <a:ea typeface="MS Mincho" panose="02020609040205080304" pitchFamily="49" charset="-128"/>
                        </a:rPr>
                        <a:t> (2)</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2016  (2,0)</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1949 (-0,8)</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681038798"/>
                  </a:ext>
                </a:extLst>
              </a:tr>
              <a:tr h="179430">
                <a:tc>
                  <a:txBody>
                    <a:bodyPr/>
                    <a:lstStyle/>
                    <a:p>
                      <a:pPr indent="0" algn="l">
                        <a:lnSpc>
                          <a:spcPct val="100000"/>
                        </a:lnSpc>
                      </a:pPr>
                      <a:r>
                        <a:rPr lang="ru-RU" sz="1400" b="1">
                          <a:effectLst/>
                          <a:latin typeface="+mn-lt"/>
                          <a:ea typeface="MS Mincho" panose="02020609040205080304" pitchFamily="49" charset="-128"/>
                        </a:rPr>
                        <a:t> </a:t>
                      </a: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effectLst/>
                          <a:latin typeface="+mn-lt"/>
                          <a:ea typeface="MS Mincho" panose="02020609040205080304" pitchFamily="49" charset="-128"/>
                        </a:rPr>
                        <a:t> </a:t>
                      </a: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effectLst/>
                          <a:latin typeface="+mn-lt"/>
                          <a:ea typeface="MS Mincho" panose="02020609040205080304" pitchFamily="49" charset="-128"/>
                        </a:rPr>
                        <a:t> </a:t>
                      </a: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effectLst/>
                          <a:latin typeface="+mn-lt"/>
                          <a:ea typeface="MS Mincho" panose="02020609040205080304" pitchFamily="49" charset="-128"/>
                        </a:rPr>
                        <a:t> </a:t>
                      </a: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effectLst/>
                          <a:latin typeface="+mn-lt"/>
                          <a:ea typeface="MS Mincho" panose="02020609040205080304" pitchFamily="49" charset="-128"/>
                        </a:rPr>
                        <a:t> </a:t>
                      </a: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1995372742"/>
                  </a:ext>
                </a:extLst>
              </a:tr>
              <a:tr h="373867">
                <a:tc>
                  <a:txBody>
                    <a:bodyPr/>
                    <a:lstStyle/>
                    <a:p>
                      <a:pPr indent="0" algn="l">
                        <a:lnSpc>
                          <a:spcPct val="100000"/>
                        </a:lnSpc>
                      </a:pPr>
                      <a:r>
                        <a:rPr lang="en-US" sz="1400" b="1" dirty="0">
                          <a:solidFill>
                            <a:srgbClr val="000000"/>
                          </a:solidFill>
                          <a:effectLst/>
                          <a:latin typeface="+mn-lt"/>
                          <a:ea typeface="MS Mincho" panose="02020609040205080304" pitchFamily="49" charset="-128"/>
                        </a:rPr>
                        <a:t>N </a:t>
                      </a:r>
                      <a:r>
                        <a:rPr lang="en-US" sz="1400" b="1" dirty="0" err="1">
                          <a:solidFill>
                            <a:srgbClr val="000000"/>
                          </a:solidFill>
                          <a:effectLst/>
                          <a:latin typeface="+mn-lt"/>
                          <a:ea typeface="MS Mincho" panose="02020609040205080304" pitchFamily="49" charset="-128"/>
                        </a:rPr>
                        <a:t>Gre</a:t>
                      </a:r>
                      <a:r>
                        <a:rPr lang="en-US" sz="1400" b="1" dirty="0">
                          <a:solidFill>
                            <a:srgbClr val="000000"/>
                          </a:solidFill>
                          <a:effectLst/>
                          <a:latin typeface="+mn-lt"/>
                          <a:ea typeface="MS Mincho" panose="02020609040205080304" pitchFamily="49" charset="-128"/>
                        </a:rPr>
                        <a:t> and Nor Seas</a:t>
                      </a:r>
                      <a:endParaRPr lang="ru-RU" sz="1400" b="1" dirty="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1,6 (1</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2)</a:t>
                      </a:r>
                      <a:endParaRPr lang="ru-RU" sz="140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6 (</a:t>
                      </a:r>
                      <a:r>
                        <a:rPr lang="ru-RU" sz="1400">
                          <a:solidFill>
                            <a:srgbClr val="000000"/>
                          </a:solidFill>
                          <a:effectLst/>
                          <a:latin typeface="+mn-lt"/>
                          <a:ea typeface="MS Mincho" panose="02020609040205080304" pitchFamily="49" charset="-128"/>
                        </a:rPr>
                        <a:t>1</a:t>
                      </a:r>
                      <a:r>
                        <a:rPr lang="en-US" sz="1400">
                          <a:solidFill>
                            <a:srgbClr val="000000"/>
                          </a:solidFill>
                          <a:effectLst/>
                          <a:latin typeface="+mn-lt"/>
                          <a:ea typeface="MS Mincho" panose="02020609040205080304" pitchFamily="49" charset="-128"/>
                        </a:rPr>
                        <a:t>0)</a:t>
                      </a:r>
                      <a:endParaRPr lang="ru-RU" sz="140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2016 (2,4)</a:t>
                      </a:r>
                      <a:endParaRPr lang="ru-RU" sz="1400" dirty="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1965 (-0,7)</a:t>
                      </a:r>
                      <a:endParaRPr lang="ru-RU" sz="140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58040380"/>
                  </a:ext>
                </a:extLst>
              </a:tr>
              <a:tr h="179430">
                <a:tc>
                  <a:txBody>
                    <a:bodyPr/>
                    <a:lstStyle/>
                    <a:p>
                      <a:pPr indent="0" algn="l">
                        <a:lnSpc>
                          <a:spcPct val="100000"/>
                        </a:lnSpc>
                      </a:pPr>
                      <a:r>
                        <a:rPr lang="en-US" sz="1400" b="1">
                          <a:solidFill>
                            <a:srgbClr val="000000"/>
                          </a:solidFill>
                          <a:effectLst/>
                          <a:latin typeface="+mn-lt"/>
                          <a:ea typeface="MS Mincho" panose="02020609040205080304" pitchFamily="49" charset="-128"/>
                        </a:rPr>
                        <a:t>Barents Sea</a:t>
                      </a:r>
                      <a:endParaRPr lang="ru-RU" sz="1400" b="1">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1,2 (2</a:t>
                      </a:r>
                      <a:r>
                        <a:rPr lang="ru-RU" sz="1400">
                          <a:solidFill>
                            <a:srgbClr val="000000"/>
                          </a:solidFill>
                          <a:effectLst/>
                          <a:latin typeface="+mn-lt"/>
                          <a:ea typeface="MS Mincho" panose="02020609040205080304" pitchFamily="49" charset="-128"/>
                        </a:rPr>
                        <a:t>,</a:t>
                      </a:r>
                      <a:r>
                        <a:rPr lang="en-US" sz="1400">
                          <a:solidFill>
                            <a:srgbClr val="000000"/>
                          </a:solidFill>
                          <a:effectLst/>
                          <a:latin typeface="+mn-lt"/>
                          <a:ea typeface="MS Mincho" panose="02020609040205080304" pitchFamily="49" charset="-128"/>
                        </a:rPr>
                        <a:t>0)</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9 (3)</a:t>
                      </a:r>
                      <a:endParaRPr lang="ru-RU" sz="140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2013 (2,8)</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1949 (-1,2)</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1935515821"/>
                  </a:ext>
                </a:extLst>
              </a:tr>
              <a:tr h="179430">
                <a:tc>
                  <a:txBody>
                    <a:bodyPr/>
                    <a:lstStyle/>
                    <a:p>
                      <a:pPr indent="0" algn="l">
                        <a:lnSpc>
                          <a:spcPct val="100000"/>
                        </a:lnSpc>
                      </a:pPr>
                      <a:r>
                        <a:rPr lang="en-US" sz="1400" b="1" dirty="0">
                          <a:solidFill>
                            <a:srgbClr val="000000"/>
                          </a:solidFill>
                          <a:effectLst/>
                          <a:latin typeface="+mn-lt"/>
                          <a:ea typeface="MS Mincho" panose="02020609040205080304" pitchFamily="49" charset="-128"/>
                        </a:rPr>
                        <a:t>Kara Sea</a:t>
                      </a:r>
                      <a:endParaRPr lang="ru-RU" sz="1400" b="1" dirty="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1,6 (3</a:t>
                      </a:r>
                      <a:r>
                        <a:rPr lang="ru-RU" sz="1400">
                          <a:solidFill>
                            <a:srgbClr val="000000"/>
                          </a:solidFill>
                          <a:effectLst/>
                          <a:latin typeface="+mn-lt"/>
                          <a:ea typeface="MS Mincho" panose="02020609040205080304" pitchFamily="49" charset="-128"/>
                        </a:rPr>
                        <a:t>,5</a:t>
                      </a:r>
                      <a:r>
                        <a:rPr lang="en-US"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dirty="0">
                          <a:solidFill>
                            <a:srgbClr val="000000"/>
                          </a:solidFill>
                          <a:effectLst/>
                          <a:latin typeface="+mn-lt"/>
                          <a:ea typeface="MS Mincho" panose="02020609040205080304" pitchFamily="49" charset="-128"/>
                        </a:rPr>
                        <a:t>7 (</a:t>
                      </a:r>
                      <a:r>
                        <a:rPr lang="en-US" sz="1400" b="1" dirty="0">
                          <a:solidFill>
                            <a:srgbClr val="FF0000"/>
                          </a:solidFill>
                          <a:effectLst/>
                          <a:latin typeface="+mn-lt"/>
                          <a:ea typeface="MS Mincho" panose="02020609040205080304" pitchFamily="49" charset="-128"/>
                        </a:rPr>
                        <a:t>1</a:t>
                      </a:r>
                      <a:r>
                        <a:rPr lang="en-US" sz="1400" dirty="0">
                          <a:solidFill>
                            <a:srgbClr val="000000"/>
                          </a:solidFill>
                          <a:effectLst/>
                          <a:latin typeface="+mn-lt"/>
                          <a:ea typeface="MS Mincho" panose="02020609040205080304" pitchFamily="49" charset="-128"/>
                        </a:rPr>
                        <a:t>)</a:t>
                      </a:r>
                      <a:endParaRPr lang="ru-RU" sz="1400" dirty="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2016 (3,1)</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1968 (-1,2)</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879156069"/>
                  </a:ext>
                </a:extLst>
              </a:tr>
              <a:tr h="179430">
                <a:tc>
                  <a:txBody>
                    <a:bodyPr/>
                    <a:lstStyle/>
                    <a:p>
                      <a:pPr indent="0" algn="l">
                        <a:lnSpc>
                          <a:spcPct val="100000"/>
                        </a:lnSpc>
                      </a:pPr>
                      <a:r>
                        <a:rPr lang="en-US" sz="1400" b="1" dirty="0">
                          <a:solidFill>
                            <a:srgbClr val="FF0000"/>
                          </a:solidFill>
                          <a:effectLst/>
                          <a:latin typeface="+mn-lt"/>
                          <a:ea typeface="MS Mincho" panose="02020609040205080304" pitchFamily="49" charset="-128"/>
                        </a:rPr>
                        <a:t>Laptev Sea</a:t>
                      </a:r>
                      <a:endParaRPr lang="ru-RU" sz="1400" b="1" dirty="0">
                        <a:solidFill>
                          <a:srgbClr val="FF0000"/>
                        </a:solidFill>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FF0000"/>
                          </a:solidFill>
                          <a:effectLst/>
                          <a:latin typeface="+mn-lt"/>
                          <a:ea typeface="MS Mincho" panose="02020609040205080304" pitchFamily="49" charset="-128"/>
                        </a:rPr>
                        <a:t>2,6</a:t>
                      </a:r>
                      <a:r>
                        <a:rPr lang="en-US" sz="1400" dirty="0">
                          <a:solidFill>
                            <a:srgbClr val="000000"/>
                          </a:solidFill>
                          <a:effectLst/>
                          <a:latin typeface="+mn-lt"/>
                          <a:ea typeface="MS Mincho" panose="02020609040205080304" pitchFamily="49" charset="-128"/>
                        </a:rPr>
                        <a:t> (2</a:t>
                      </a:r>
                      <a:r>
                        <a:rPr lang="ru-RU" sz="1400" dirty="0">
                          <a:solidFill>
                            <a:srgbClr val="000000"/>
                          </a:solidFill>
                          <a:effectLst/>
                          <a:latin typeface="+mn-lt"/>
                          <a:ea typeface="MS Mincho" panose="02020609040205080304" pitchFamily="49" charset="-128"/>
                        </a:rPr>
                        <a:t>,</a:t>
                      </a:r>
                      <a:r>
                        <a:rPr lang="en-US" sz="1400" dirty="0">
                          <a:solidFill>
                            <a:srgbClr val="000000"/>
                          </a:solidFill>
                          <a:effectLst/>
                          <a:latin typeface="+mn-lt"/>
                          <a:ea typeface="MS Mincho" panose="02020609040205080304" pitchFamily="49" charset="-128"/>
                        </a:rPr>
                        <a:t>4)</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FF0000"/>
                          </a:solidFill>
                          <a:effectLst/>
                          <a:latin typeface="+mn-lt"/>
                          <a:ea typeface="MS Mincho" panose="02020609040205080304" pitchFamily="49" charset="-128"/>
                        </a:rPr>
                        <a:t>2</a:t>
                      </a:r>
                      <a:r>
                        <a:rPr lang="en-US" sz="1400" dirty="0">
                          <a:solidFill>
                            <a:srgbClr val="000000"/>
                          </a:solidFill>
                          <a:effectLst/>
                          <a:latin typeface="+mn-lt"/>
                          <a:ea typeface="MS Mincho" panose="02020609040205080304" pitchFamily="49" charset="-128"/>
                        </a:rPr>
                        <a:t> (3)</a:t>
                      </a:r>
                      <a:endParaRPr lang="ru-RU" sz="1400" dirty="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2019 (3,2)</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1962 (-1,5)</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1207892510"/>
                  </a:ext>
                </a:extLst>
              </a:tr>
              <a:tr h="179430">
                <a:tc>
                  <a:txBody>
                    <a:bodyPr/>
                    <a:lstStyle/>
                    <a:p>
                      <a:pPr indent="0" algn="l">
                        <a:lnSpc>
                          <a:spcPct val="100000"/>
                        </a:lnSpc>
                      </a:pPr>
                      <a:r>
                        <a:rPr lang="en-US" sz="1400" b="1">
                          <a:solidFill>
                            <a:srgbClr val="000000"/>
                          </a:solidFill>
                          <a:effectLst/>
                          <a:latin typeface="+mn-lt"/>
                          <a:ea typeface="MS Mincho" panose="02020609040205080304" pitchFamily="49" charset="-128"/>
                        </a:rPr>
                        <a:t>Eastern Siberian Sea</a:t>
                      </a:r>
                      <a:endParaRPr lang="ru-RU" sz="1400" b="1">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1,4 (</a:t>
                      </a:r>
                      <a:r>
                        <a:rPr lang="ru-RU" sz="1400">
                          <a:solidFill>
                            <a:srgbClr val="000000"/>
                          </a:solidFill>
                          <a:effectLst/>
                          <a:latin typeface="+mn-lt"/>
                          <a:ea typeface="MS Mincho" panose="02020609040205080304" pitchFamily="49" charset="-128"/>
                        </a:rPr>
                        <a:t>2,</a:t>
                      </a:r>
                      <a:r>
                        <a:rPr lang="en-US" sz="1400">
                          <a:solidFill>
                            <a:srgbClr val="000000"/>
                          </a:solidFill>
                          <a:effectLst/>
                          <a:latin typeface="+mn-lt"/>
                          <a:ea typeface="MS Mincho" panose="02020609040205080304" pitchFamily="49" charset="-128"/>
                        </a:rPr>
                        <a:t>1)</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8 (3)</a:t>
                      </a:r>
                      <a:endParaRPr lang="ru-RU" sz="140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2007 (3,7)</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1949 (-1,6)</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757865673"/>
                  </a:ext>
                </a:extLst>
              </a:tr>
              <a:tr h="179430">
                <a:tc>
                  <a:txBody>
                    <a:bodyPr/>
                    <a:lstStyle/>
                    <a:p>
                      <a:pPr indent="0" algn="l">
                        <a:lnSpc>
                          <a:spcPct val="100000"/>
                        </a:lnSpc>
                      </a:pPr>
                      <a:r>
                        <a:rPr lang="en-US" sz="1400" b="1">
                          <a:solidFill>
                            <a:srgbClr val="000000"/>
                          </a:solidFill>
                          <a:effectLst/>
                          <a:latin typeface="+mn-lt"/>
                          <a:ea typeface="MS Mincho" panose="02020609040205080304" pitchFamily="49" charset="-128"/>
                        </a:rPr>
                        <a:t>Chukchi Sea</a:t>
                      </a:r>
                      <a:endParaRPr lang="ru-RU" sz="1400" b="1">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0070C0"/>
                          </a:solidFill>
                          <a:effectLst/>
                          <a:latin typeface="+mn-lt"/>
                          <a:ea typeface="MS Mincho" panose="02020609040205080304" pitchFamily="49" charset="-128"/>
                        </a:rPr>
                        <a:t>-0,2 </a:t>
                      </a:r>
                      <a:r>
                        <a:rPr lang="en-US" sz="1400" dirty="0">
                          <a:solidFill>
                            <a:srgbClr val="000000"/>
                          </a:solidFill>
                          <a:effectLst/>
                          <a:latin typeface="+mn-lt"/>
                          <a:ea typeface="MS Mincho" panose="02020609040205080304" pitchFamily="49" charset="-128"/>
                        </a:rPr>
                        <a:t>(</a:t>
                      </a:r>
                      <a:r>
                        <a:rPr lang="ru-RU" sz="1400" dirty="0">
                          <a:solidFill>
                            <a:srgbClr val="000000"/>
                          </a:solidFill>
                          <a:effectLst/>
                          <a:latin typeface="+mn-lt"/>
                          <a:ea typeface="MS Mincho" panose="02020609040205080304" pitchFamily="49" charset="-128"/>
                        </a:rPr>
                        <a:t>1,</a:t>
                      </a:r>
                      <a:r>
                        <a:rPr lang="en-US" sz="1400" dirty="0">
                          <a:solidFill>
                            <a:srgbClr val="000000"/>
                          </a:solidFill>
                          <a:effectLst/>
                          <a:latin typeface="+mn-lt"/>
                          <a:ea typeface="MS Mincho" panose="02020609040205080304" pitchFamily="49" charset="-128"/>
                        </a:rPr>
                        <a:t>3)</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b="1" dirty="0">
                          <a:solidFill>
                            <a:srgbClr val="0070C0"/>
                          </a:solidFill>
                          <a:effectLst/>
                          <a:latin typeface="+mn-lt"/>
                          <a:ea typeface="MS Mincho" panose="02020609040205080304" pitchFamily="49" charset="-128"/>
                        </a:rPr>
                        <a:t>24</a:t>
                      </a:r>
                      <a:r>
                        <a:rPr lang="en-US" sz="1400" dirty="0">
                          <a:solidFill>
                            <a:srgbClr val="000000"/>
                          </a:solidFill>
                          <a:effectLst/>
                          <a:latin typeface="+mn-lt"/>
                          <a:ea typeface="MS Mincho" panose="02020609040205080304" pitchFamily="49" charset="-128"/>
                        </a:rPr>
                        <a:t> (</a:t>
                      </a:r>
                      <a:r>
                        <a:rPr lang="ru-RU" sz="1400" dirty="0">
                          <a:solidFill>
                            <a:srgbClr val="000000"/>
                          </a:solidFill>
                          <a:effectLst/>
                          <a:latin typeface="+mn-lt"/>
                          <a:ea typeface="MS Mincho" panose="02020609040205080304" pitchFamily="49" charset="-128"/>
                        </a:rPr>
                        <a:t>9</a:t>
                      </a:r>
                      <a:r>
                        <a:rPr lang="en-US" sz="1400" dirty="0">
                          <a:solidFill>
                            <a:srgbClr val="000000"/>
                          </a:solidFill>
                          <a:effectLst/>
                          <a:latin typeface="+mn-lt"/>
                          <a:ea typeface="MS Mincho" panose="02020609040205080304" pitchFamily="49" charset="-128"/>
                        </a:rPr>
                        <a:t>)</a:t>
                      </a:r>
                      <a:endParaRPr lang="ru-RU" sz="1400" dirty="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2007 (3,9)</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1965 (-1,6)</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213006069"/>
                  </a:ext>
                </a:extLst>
              </a:tr>
              <a:tr h="179430">
                <a:tc>
                  <a:txBody>
                    <a:bodyPr/>
                    <a:lstStyle/>
                    <a:p>
                      <a:pPr indent="0" algn="l">
                        <a:lnSpc>
                          <a:spcPct val="100000"/>
                        </a:lnSpc>
                      </a:pPr>
                      <a:r>
                        <a:rPr lang="en-US" sz="1400" b="1">
                          <a:solidFill>
                            <a:srgbClr val="000000"/>
                          </a:solidFill>
                          <a:effectLst/>
                          <a:latin typeface="+mn-lt"/>
                          <a:ea typeface="MS Mincho" panose="02020609040205080304" pitchFamily="49" charset="-128"/>
                        </a:rPr>
                        <a:t>Beaufort Sea</a:t>
                      </a:r>
                      <a:endParaRPr lang="ru-RU" sz="1400" b="1">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0,2 (</a:t>
                      </a:r>
                      <a:r>
                        <a:rPr lang="ru-RU" sz="1400">
                          <a:solidFill>
                            <a:srgbClr val="000000"/>
                          </a:solidFill>
                          <a:effectLst/>
                          <a:latin typeface="+mn-lt"/>
                          <a:ea typeface="MS Mincho" panose="02020609040205080304" pitchFamily="49" charset="-128"/>
                        </a:rPr>
                        <a:t>0,</a:t>
                      </a:r>
                      <a:r>
                        <a:rPr lang="en-US" sz="1400">
                          <a:solidFill>
                            <a:srgbClr val="000000"/>
                          </a:solidFill>
                          <a:effectLst/>
                          <a:latin typeface="+mn-lt"/>
                          <a:ea typeface="MS Mincho" panose="02020609040205080304" pitchFamily="49" charset="-128"/>
                        </a:rPr>
                        <a:t>5)</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17 (14)</a:t>
                      </a:r>
                      <a:endParaRPr lang="ru-RU" sz="140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2012 (2,5)</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1947 (-1,5)</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045650686"/>
                  </a:ext>
                </a:extLst>
              </a:tr>
              <a:tr h="211823">
                <a:tc>
                  <a:txBody>
                    <a:bodyPr/>
                    <a:lstStyle/>
                    <a:p>
                      <a:pPr indent="0" algn="l">
                        <a:lnSpc>
                          <a:spcPct val="100000"/>
                        </a:lnSpc>
                      </a:pPr>
                      <a:r>
                        <a:rPr lang="en-US" sz="1400" b="1" dirty="0">
                          <a:solidFill>
                            <a:srgbClr val="000000"/>
                          </a:solidFill>
                          <a:effectLst/>
                          <a:latin typeface="+mn-lt"/>
                          <a:ea typeface="MS Mincho" panose="02020609040205080304" pitchFamily="49" charset="-128"/>
                        </a:rPr>
                        <a:t>N Canadian arch.</a:t>
                      </a:r>
                      <a:endParaRPr lang="ru-RU" sz="1400" b="1" dirty="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0,9 (</a:t>
                      </a:r>
                      <a:r>
                        <a:rPr lang="ru-RU" sz="1400">
                          <a:solidFill>
                            <a:srgbClr val="000000"/>
                          </a:solidFill>
                          <a:effectLst/>
                          <a:latin typeface="+mn-lt"/>
                          <a:ea typeface="MS Mincho" panose="02020609040205080304" pitchFamily="49" charset="-128"/>
                        </a:rPr>
                        <a:t>1,</a:t>
                      </a:r>
                      <a:r>
                        <a:rPr lang="en-US" sz="1400">
                          <a:solidFill>
                            <a:srgbClr val="000000"/>
                          </a:solidFill>
                          <a:effectLst/>
                          <a:latin typeface="+mn-lt"/>
                          <a:ea typeface="MS Mincho" panose="02020609040205080304" pitchFamily="49" charset="-128"/>
                        </a:rPr>
                        <a:t>4)</a:t>
                      </a:r>
                      <a:endParaRPr lang="ru-RU" sz="140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en-US" sz="1400">
                          <a:solidFill>
                            <a:srgbClr val="000000"/>
                          </a:solidFill>
                          <a:effectLst/>
                          <a:latin typeface="+mn-lt"/>
                          <a:ea typeface="MS Mincho" panose="02020609040205080304" pitchFamily="49" charset="-128"/>
                        </a:rPr>
                        <a:t>20 (</a:t>
                      </a:r>
                      <a:r>
                        <a:rPr lang="ru-RU" sz="1400">
                          <a:solidFill>
                            <a:srgbClr val="000000"/>
                          </a:solidFill>
                          <a:effectLst/>
                          <a:latin typeface="+mn-lt"/>
                          <a:ea typeface="MS Mincho" panose="02020609040205080304" pitchFamily="49" charset="-128"/>
                        </a:rPr>
                        <a:t>8</a:t>
                      </a:r>
                      <a:r>
                        <a:rPr lang="en-US" sz="1400">
                          <a:solidFill>
                            <a:srgbClr val="000000"/>
                          </a:solidFill>
                          <a:effectLst/>
                          <a:latin typeface="+mn-lt"/>
                          <a:ea typeface="MS Mincho" panose="02020609040205080304" pitchFamily="49" charset="-128"/>
                        </a:rPr>
                        <a:t>)</a:t>
                      </a:r>
                      <a:endParaRPr lang="ru-RU" sz="1400">
                        <a:effectLst/>
                        <a:latin typeface="+mn-lt"/>
                        <a:ea typeface="MS Mincho" panose="02020609040205080304" pitchFamily="49" charset="-128"/>
                      </a:endParaRPr>
                    </a:p>
                  </a:txBody>
                  <a:tcPr marL="41665" marR="41665" marT="57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a:solidFill>
                            <a:srgbClr val="000000"/>
                          </a:solidFill>
                          <a:effectLst/>
                          <a:latin typeface="+mn-lt"/>
                          <a:ea typeface="MS Mincho" panose="02020609040205080304" pitchFamily="49" charset="-128"/>
                        </a:rPr>
                        <a:t>2011, 2012 (2,7)</a:t>
                      </a:r>
                      <a:endParaRPr lang="ru-RU" sz="140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indent="0" algn="l">
                        <a:lnSpc>
                          <a:spcPct val="100000"/>
                        </a:lnSpc>
                      </a:pPr>
                      <a:r>
                        <a:rPr lang="ru-RU" sz="1400" dirty="0">
                          <a:solidFill>
                            <a:srgbClr val="000000"/>
                          </a:solidFill>
                          <a:effectLst/>
                          <a:latin typeface="+mn-lt"/>
                          <a:ea typeface="MS Mincho" panose="02020609040205080304" pitchFamily="49" charset="-128"/>
                        </a:rPr>
                        <a:t>1972 (-1,6)</a:t>
                      </a:r>
                      <a:endParaRPr lang="ru-RU" sz="1400" dirty="0">
                        <a:effectLst/>
                        <a:latin typeface="+mn-lt"/>
                        <a:ea typeface="MS Mincho" panose="02020609040205080304" pitchFamily="49" charset="-128"/>
                      </a:endParaRPr>
                    </a:p>
                  </a:txBody>
                  <a:tcPr marL="41665" marR="41665" marT="578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564279158"/>
                  </a:ext>
                </a:extLst>
              </a:tr>
            </a:tbl>
          </a:graphicData>
        </a:graphic>
      </p:graphicFrame>
    </p:spTree>
    <p:extLst>
      <p:ext uri="{BB962C8B-B14F-4D97-AF65-F5344CB8AC3E}">
        <p14:creationId xmlns:p14="http://schemas.microsoft.com/office/powerpoint/2010/main" val="1919818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73">
            <a:extLst>
              <a:ext uri="{FF2B5EF4-FFF2-40B4-BE49-F238E27FC236}">
                <a16:creationId xmlns:a16="http://schemas.microsoft.com/office/drawing/2014/main" id="{75ED2948-A4E5-4699-952C-FF8287135633}"/>
              </a:ext>
            </a:extLst>
          </p:cNvPr>
          <p:cNvSpPr>
            <a:spLocks noChangeArrowheads="1"/>
          </p:cNvSpPr>
          <p:nvPr/>
        </p:nvSpPr>
        <p:spPr bwMode="auto">
          <a:xfrm>
            <a:off x="7971442" y="2642681"/>
            <a:ext cx="74013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4" name="Rectangle 269">
            <a:extLst>
              <a:ext uri="{FF2B5EF4-FFF2-40B4-BE49-F238E27FC236}">
                <a16:creationId xmlns:a16="http://schemas.microsoft.com/office/drawing/2014/main" id="{74BBED6B-994B-4654-B26C-35E6A290224E}"/>
              </a:ext>
            </a:extLst>
          </p:cNvPr>
          <p:cNvSpPr>
            <a:spLocks noChangeArrowheads="1"/>
          </p:cNvSpPr>
          <p:nvPr/>
        </p:nvSpPr>
        <p:spPr bwMode="auto">
          <a:xfrm flipV="1">
            <a:off x="3536590" y="4430988"/>
            <a:ext cx="41482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2" name="Rectangle 267">
            <a:extLst>
              <a:ext uri="{FF2B5EF4-FFF2-40B4-BE49-F238E27FC236}">
                <a16:creationId xmlns:a16="http://schemas.microsoft.com/office/drawing/2014/main" id="{B6B289D3-3866-402C-8D1B-81246FB69953}"/>
              </a:ext>
            </a:extLst>
          </p:cNvPr>
          <p:cNvSpPr>
            <a:spLocks noChangeArrowheads="1"/>
          </p:cNvSpPr>
          <p:nvPr/>
        </p:nvSpPr>
        <p:spPr bwMode="auto">
          <a:xfrm flipV="1">
            <a:off x="1269789" y="4278589"/>
            <a:ext cx="37081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4" name="Rectangle 262">
            <a:extLst>
              <a:ext uri="{FF2B5EF4-FFF2-40B4-BE49-F238E27FC236}">
                <a16:creationId xmlns:a16="http://schemas.microsoft.com/office/drawing/2014/main" id="{FB3ED06B-7898-4850-A748-E69ECD479A85}"/>
              </a:ext>
            </a:extLst>
          </p:cNvPr>
          <p:cNvSpPr>
            <a:spLocks noChangeArrowheads="1"/>
          </p:cNvSpPr>
          <p:nvPr/>
        </p:nvSpPr>
        <p:spPr bwMode="auto">
          <a:xfrm flipV="1">
            <a:off x="1387139" y="2238300"/>
            <a:ext cx="33413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 name="Заголовок 1"/>
          <p:cNvSpPr>
            <a:spLocks noGrp="1"/>
          </p:cNvSpPr>
          <p:nvPr>
            <p:ph type="title"/>
          </p:nvPr>
        </p:nvSpPr>
        <p:spPr>
          <a:xfrm>
            <a:off x="165100" y="166385"/>
            <a:ext cx="11890647" cy="403213"/>
          </a:xfrm>
        </p:spPr>
        <p:txBody>
          <a:bodyPr>
            <a:noAutofit/>
          </a:bodyPr>
          <a:lstStyle/>
          <a:p>
            <a:pPr algn="ctr"/>
            <a:r>
              <a:rPr lang="en-US" sz="2800" b="1" dirty="0">
                <a:latin typeface="Calibri" panose="020F0502020204030204" pitchFamily="34" charset="0"/>
                <a:cs typeface="Calibri" panose="020F0502020204030204" pitchFamily="34" charset="0"/>
              </a:rPr>
              <a:t>JJA 2021 Surface air temperature by regions: trends (</a:t>
            </a:r>
            <a:r>
              <a:rPr lang="en-US" sz="2800" b="1" dirty="0" err="1">
                <a:latin typeface="Calibri" panose="020F0502020204030204" pitchFamily="34" charset="0"/>
                <a:cs typeface="Calibri" panose="020F0502020204030204" pitchFamily="34" charset="0"/>
              </a:rPr>
              <a:t>obs</a:t>
            </a:r>
            <a:r>
              <a:rPr lang="en-US" sz="2800" b="1" dirty="0">
                <a:latin typeface="Calibri" panose="020F0502020204030204" pitchFamily="34" charset="0"/>
                <a:cs typeface="Calibri" panose="020F0502020204030204" pitchFamily="34" charset="0"/>
              </a:rPr>
              <a:t>)</a:t>
            </a:r>
            <a:endParaRPr lang="ru-RU" sz="2800" b="1" dirty="0">
              <a:latin typeface="Calibri" panose="020F0502020204030204" pitchFamily="34" charset="0"/>
              <a:cs typeface="Calibri" panose="020F0502020204030204" pitchFamily="34" charset="0"/>
            </a:endParaRPr>
          </a:p>
        </p:txBody>
      </p:sp>
      <p:sp>
        <p:nvSpPr>
          <p:cNvPr id="17" name="Прямоугольник 16"/>
          <p:cNvSpPr/>
          <p:nvPr/>
        </p:nvSpPr>
        <p:spPr>
          <a:xfrm>
            <a:off x="11521872" y="6690126"/>
            <a:ext cx="64472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a:t>
            </a:r>
            <a:endParaRPr lang="ru-RU" sz="14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TextBox 27"/>
          <p:cNvSpPr txBox="1"/>
          <p:nvPr/>
        </p:nvSpPr>
        <p:spPr>
          <a:xfrm>
            <a:off x="4795664" y="3311321"/>
            <a:ext cx="1008112" cy="369332"/>
          </a:xfrm>
          <a:prstGeom prst="rect">
            <a:avLst/>
          </a:prstGeom>
          <a:solidFill>
            <a:schemeClr val="bg1"/>
          </a:solidFill>
        </p:spPr>
        <p:txBody>
          <a:bodyPr wrap="square" rtlCol="0">
            <a:spAutoFit/>
          </a:bodyPr>
          <a:lstStyle/>
          <a:p>
            <a:endParaRPr lang="ru-RU" dirty="0"/>
          </a:p>
        </p:txBody>
      </p:sp>
      <p:sp>
        <p:nvSpPr>
          <p:cNvPr id="2050" name="Rectangle 45">
            <a:extLst>
              <a:ext uri="{FF2B5EF4-FFF2-40B4-BE49-F238E27FC236}">
                <a16:creationId xmlns:a16="http://schemas.microsoft.com/office/drawing/2014/main" id="{82E25787-6172-4F60-9741-9EDBC63AC499}"/>
              </a:ext>
            </a:extLst>
          </p:cNvPr>
          <p:cNvSpPr>
            <a:spLocks noChangeArrowheads="1"/>
          </p:cNvSpPr>
          <p:nvPr/>
        </p:nvSpPr>
        <p:spPr bwMode="auto">
          <a:xfrm>
            <a:off x="5647933" y="4419197"/>
            <a:ext cx="6341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52" name="Rectangle 47">
            <a:extLst>
              <a:ext uri="{FF2B5EF4-FFF2-40B4-BE49-F238E27FC236}">
                <a16:creationId xmlns:a16="http://schemas.microsoft.com/office/drawing/2014/main" id="{8A40A281-FE67-4777-B08D-C72317A44C7B}"/>
              </a:ext>
            </a:extLst>
          </p:cNvPr>
          <p:cNvSpPr>
            <a:spLocks noChangeArrowheads="1"/>
          </p:cNvSpPr>
          <p:nvPr/>
        </p:nvSpPr>
        <p:spPr bwMode="auto">
          <a:xfrm>
            <a:off x="7918580" y="4297497"/>
            <a:ext cx="6253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9" name="Rectangle 264">
            <a:extLst>
              <a:ext uri="{FF2B5EF4-FFF2-40B4-BE49-F238E27FC236}">
                <a16:creationId xmlns:a16="http://schemas.microsoft.com/office/drawing/2014/main" id="{AC34FC04-DC9E-48F5-9628-600033752AF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 name="Rectangle 265">
            <a:extLst>
              <a:ext uri="{FF2B5EF4-FFF2-40B4-BE49-F238E27FC236}">
                <a16:creationId xmlns:a16="http://schemas.microsoft.com/office/drawing/2014/main" id="{E87C273F-9997-4D51-B386-021B0D4A7218}"/>
              </a:ext>
            </a:extLst>
          </p:cNvPr>
          <p:cNvSpPr>
            <a:spLocks noChangeArrowheads="1"/>
          </p:cNvSpPr>
          <p:nvPr/>
        </p:nvSpPr>
        <p:spPr bwMode="auto">
          <a:xfrm>
            <a:off x="1524001" y="1872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3" name="Picture 22">
            <a:extLst>
              <a:ext uri="{FF2B5EF4-FFF2-40B4-BE49-F238E27FC236}">
                <a16:creationId xmlns:a16="http://schemas.microsoft.com/office/drawing/2014/main" id="{E69772DF-8B1E-41DD-8BE9-5E265E5A1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353" y="515954"/>
            <a:ext cx="2369820" cy="1744980"/>
          </a:xfrm>
          <a:prstGeom prst="rect">
            <a:avLst/>
          </a:prstGeom>
        </p:spPr>
      </p:pic>
      <p:pic>
        <p:nvPicPr>
          <p:cNvPr id="26" name="Picture 25">
            <a:extLst>
              <a:ext uri="{FF2B5EF4-FFF2-40B4-BE49-F238E27FC236}">
                <a16:creationId xmlns:a16="http://schemas.microsoft.com/office/drawing/2014/main" id="{4B27CB87-0A79-4BC8-80EF-3DDEA49AE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687" y="505147"/>
            <a:ext cx="2491740" cy="1706880"/>
          </a:xfrm>
          <a:prstGeom prst="rect">
            <a:avLst/>
          </a:prstGeom>
        </p:spPr>
      </p:pic>
      <p:pic>
        <p:nvPicPr>
          <p:cNvPr id="30" name="Picture 29">
            <a:extLst>
              <a:ext uri="{FF2B5EF4-FFF2-40B4-BE49-F238E27FC236}">
                <a16:creationId xmlns:a16="http://schemas.microsoft.com/office/drawing/2014/main" id="{4C32D15D-A60E-4185-AC5B-C5792FF81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427" y="520820"/>
            <a:ext cx="2491740" cy="1706880"/>
          </a:xfrm>
          <a:prstGeom prst="rect">
            <a:avLst/>
          </a:prstGeom>
        </p:spPr>
      </p:pic>
      <p:pic>
        <p:nvPicPr>
          <p:cNvPr id="39" name="Picture 38">
            <a:extLst>
              <a:ext uri="{FF2B5EF4-FFF2-40B4-BE49-F238E27FC236}">
                <a16:creationId xmlns:a16="http://schemas.microsoft.com/office/drawing/2014/main" id="{B767E871-68BF-454D-9083-67853C421A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007" y="489723"/>
            <a:ext cx="2491740" cy="1706880"/>
          </a:xfrm>
          <a:prstGeom prst="rect">
            <a:avLst/>
          </a:prstGeom>
        </p:spPr>
      </p:pic>
      <p:pic>
        <p:nvPicPr>
          <p:cNvPr id="44" name="Picture 43">
            <a:extLst>
              <a:ext uri="{FF2B5EF4-FFF2-40B4-BE49-F238E27FC236}">
                <a16:creationId xmlns:a16="http://schemas.microsoft.com/office/drawing/2014/main" id="{8DBCF7AF-718B-469B-BA82-3F0F511D8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8504" y="2159460"/>
            <a:ext cx="2491740" cy="1706880"/>
          </a:xfrm>
          <a:prstGeom prst="rect">
            <a:avLst/>
          </a:prstGeom>
        </p:spPr>
      </p:pic>
      <p:pic>
        <p:nvPicPr>
          <p:cNvPr id="46" name="Picture 45">
            <a:extLst>
              <a:ext uri="{FF2B5EF4-FFF2-40B4-BE49-F238E27FC236}">
                <a16:creationId xmlns:a16="http://schemas.microsoft.com/office/drawing/2014/main" id="{3B203839-E72A-42DF-AD9A-D8559A338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8173" y="2159460"/>
            <a:ext cx="2491740" cy="1706880"/>
          </a:xfrm>
          <a:prstGeom prst="rect">
            <a:avLst/>
          </a:prstGeom>
        </p:spPr>
      </p:pic>
      <p:pic>
        <p:nvPicPr>
          <p:cNvPr id="49" name="Picture 48">
            <a:extLst>
              <a:ext uri="{FF2B5EF4-FFF2-40B4-BE49-F238E27FC236}">
                <a16:creationId xmlns:a16="http://schemas.microsoft.com/office/drawing/2014/main" id="{691B90F0-37BF-428C-8F9C-2693726209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3983" y="2166472"/>
            <a:ext cx="2491740" cy="1706880"/>
          </a:xfrm>
          <a:prstGeom prst="rect">
            <a:avLst/>
          </a:prstGeom>
        </p:spPr>
      </p:pic>
      <p:pic>
        <p:nvPicPr>
          <p:cNvPr id="52" name="Picture 51">
            <a:extLst>
              <a:ext uri="{FF2B5EF4-FFF2-40B4-BE49-F238E27FC236}">
                <a16:creationId xmlns:a16="http://schemas.microsoft.com/office/drawing/2014/main" id="{BC94476C-B052-4714-9926-22CC2C27A2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6163" y="2238862"/>
            <a:ext cx="2506980" cy="1562100"/>
          </a:xfrm>
          <a:prstGeom prst="rect">
            <a:avLst/>
          </a:prstGeom>
        </p:spPr>
      </p:pic>
      <p:sp>
        <p:nvSpPr>
          <p:cNvPr id="31" name="Rectangle 298">
            <a:extLst>
              <a:ext uri="{FF2B5EF4-FFF2-40B4-BE49-F238E27FC236}">
                <a16:creationId xmlns:a16="http://schemas.microsoft.com/office/drawing/2014/main" id="{B0B21526-B6C1-4894-A8AF-9328085452B8}"/>
              </a:ext>
            </a:extLst>
          </p:cNvPr>
          <p:cNvSpPr>
            <a:spLocks noChangeArrowheads="1"/>
          </p:cNvSpPr>
          <p:nvPr/>
        </p:nvSpPr>
        <p:spPr bwMode="auto">
          <a:xfrm>
            <a:off x="1524001" y="4656122"/>
            <a:ext cx="7449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3" name="Rectangle 293">
            <a:extLst>
              <a:ext uri="{FF2B5EF4-FFF2-40B4-BE49-F238E27FC236}">
                <a16:creationId xmlns:a16="http://schemas.microsoft.com/office/drawing/2014/main" id="{27029608-5B77-402E-9228-DF771389C679}"/>
              </a:ext>
            </a:extLst>
          </p:cNvPr>
          <p:cNvSpPr>
            <a:spLocks noChangeArrowheads="1"/>
          </p:cNvSpPr>
          <p:nvPr/>
        </p:nvSpPr>
        <p:spPr bwMode="auto">
          <a:xfrm>
            <a:off x="3984995" y="2879756"/>
            <a:ext cx="61414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5" name="Rectangle 291">
            <a:extLst>
              <a:ext uri="{FF2B5EF4-FFF2-40B4-BE49-F238E27FC236}">
                <a16:creationId xmlns:a16="http://schemas.microsoft.com/office/drawing/2014/main" id="{7B2D7040-0A11-44D2-A807-EF7A78A82918}"/>
              </a:ext>
            </a:extLst>
          </p:cNvPr>
          <p:cNvSpPr>
            <a:spLocks noChangeArrowheads="1"/>
          </p:cNvSpPr>
          <p:nvPr/>
        </p:nvSpPr>
        <p:spPr bwMode="auto">
          <a:xfrm>
            <a:off x="1576737" y="2976986"/>
            <a:ext cx="67486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6" name="Прямоугольник 5">
            <a:extLst>
              <a:ext uri="{FF2B5EF4-FFF2-40B4-BE49-F238E27FC236}">
                <a16:creationId xmlns:a16="http://schemas.microsoft.com/office/drawing/2014/main" id="{F937B5EC-08DD-4BB0-A995-9AE558BC9D2B}"/>
              </a:ext>
            </a:extLst>
          </p:cNvPr>
          <p:cNvSpPr/>
          <p:nvPr/>
        </p:nvSpPr>
        <p:spPr>
          <a:xfrm>
            <a:off x="185183" y="5998905"/>
            <a:ext cx="1502014" cy="461665"/>
          </a:xfrm>
          <a:prstGeom prst="rect">
            <a:avLst/>
          </a:prstGeom>
        </p:spPr>
        <p:txBody>
          <a:bodyPr wrap="none">
            <a:spAutoFit/>
          </a:bodyPr>
          <a:lstStyle/>
          <a:p>
            <a:pPr algn="ctr"/>
            <a:r>
              <a:rPr lang="en-US" sz="1200" dirty="0"/>
              <a:t>Reference period for </a:t>
            </a:r>
          </a:p>
          <a:p>
            <a:pPr algn="ctr"/>
            <a:r>
              <a:rPr lang="en-US" sz="1200" dirty="0"/>
              <a:t>anomaly: 1961-1990</a:t>
            </a:r>
            <a:endParaRPr lang="ru-RU" sz="1200" dirty="0"/>
          </a:p>
        </p:txBody>
      </p:sp>
      <p:pic>
        <p:nvPicPr>
          <p:cNvPr id="38" name="Picture 17">
            <a:extLst>
              <a:ext uri="{FF2B5EF4-FFF2-40B4-BE49-F238E27FC236}">
                <a16:creationId xmlns:a16="http://schemas.microsoft.com/office/drawing/2014/main" id="{E3EACA99-CD19-439C-9FC1-363C855EED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8747" y="5038886"/>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 name="Picture 20">
            <a:extLst>
              <a:ext uri="{FF2B5EF4-FFF2-40B4-BE49-F238E27FC236}">
                <a16:creationId xmlns:a16="http://schemas.microsoft.com/office/drawing/2014/main" id="{A14C41C3-B84D-42CF-B993-8E949F34AE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3301" y="5211888"/>
            <a:ext cx="1080120"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2" name="Rectangle 41">
            <a:extLst>
              <a:ext uri="{FF2B5EF4-FFF2-40B4-BE49-F238E27FC236}">
                <a16:creationId xmlns:a16="http://schemas.microsoft.com/office/drawing/2014/main" id="{10AD059B-FA49-40B1-9712-F435AD9774AF}"/>
              </a:ext>
            </a:extLst>
          </p:cNvPr>
          <p:cNvSpPr>
            <a:spLocks noChangeArrowheads="1"/>
          </p:cNvSpPr>
          <p:nvPr/>
        </p:nvSpPr>
        <p:spPr bwMode="auto">
          <a:xfrm flipV="1">
            <a:off x="1529131" y="4496465"/>
            <a:ext cx="77095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43" name="Rectangle 29">
            <a:extLst>
              <a:ext uri="{FF2B5EF4-FFF2-40B4-BE49-F238E27FC236}">
                <a16:creationId xmlns:a16="http://schemas.microsoft.com/office/drawing/2014/main" id="{510E5336-DED9-4E64-B531-DFF7561E5390}"/>
              </a:ext>
            </a:extLst>
          </p:cNvPr>
          <p:cNvSpPr>
            <a:spLocks noChangeArrowheads="1"/>
          </p:cNvSpPr>
          <p:nvPr/>
        </p:nvSpPr>
        <p:spPr bwMode="auto">
          <a:xfrm>
            <a:off x="1550305" y="4654015"/>
            <a:ext cx="76876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45" name="Picture 44">
            <a:extLst>
              <a:ext uri="{FF2B5EF4-FFF2-40B4-BE49-F238E27FC236}">
                <a16:creationId xmlns:a16="http://schemas.microsoft.com/office/drawing/2014/main" id="{77C368BB-0766-477D-A0F4-630A95ED1A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56548" y="3871171"/>
            <a:ext cx="2491740" cy="1706880"/>
          </a:xfrm>
          <a:prstGeom prst="rect">
            <a:avLst/>
          </a:prstGeom>
        </p:spPr>
      </p:pic>
      <p:pic>
        <p:nvPicPr>
          <p:cNvPr id="47" name="Picture 46">
            <a:extLst>
              <a:ext uri="{FF2B5EF4-FFF2-40B4-BE49-F238E27FC236}">
                <a16:creationId xmlns:a16="http://schemas.microsoft.com/office/drawing/2014/main" id="{96F3DE66-A22E-4A86-A5AC-B87FF7F581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8003" y="3859482"/>
            <a:ext cx="2491740" cy="1706880"/>
          </a:xfrm>
          <a:prstGeom prst="rect">
            <a:avLst/>
          </a:prstGeom>
        </p:spPr>
      </p:pic>
      <p:pic>
        <p:nvPicPr>
          <p:cNvPr id="48" name="Picture 47">
            <a:extLst>
              <a:ext uri="{FF2B5EF4-FFF2-40B4-BE49-F238E27FC236}">
                <a16:creationId xmlns:a16="http://schemas.microsoft.com/office/drawing/2014/main" id="{379454EB-C6C7-4669-9756-C2C48299B6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67069" y="3928627"/>
            <a:ext cx="2491740" cy="1706880"/>
          </a:xfrm>
          <a:prstGeom prst="rect">
            <a:avLst/>
          </a:prstGeom>
        </p:spPr>
      </p:pic>
      <p:pic>
        <p:nvPicPr>
          <p:cNvPr id="50" name="Picture 49">
            <a:extLst>
              <a:ext uri="{FF2B5EF4-FFF2-40B4-BE49-F238E27FC236}">
                <a16:creationId xmlns:a16="http://schemas.microsoft.com/office/drawing/2014/main" id="{F59F5D0F-B4C7-43C4-9CC6-085D7308E9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0104" y="5397388"/>
            <a:ext cx="2491740" cy="1706880"/>
          </a:xfrm>
          <a:prstGeom prst="rect">
            <a:avLst/>
          </a:prstGeom>
        </p:spPr>
      </p:pic>
      <p:pic>
        <p:nvPicPr>
          <p:cNvPr id="51" name="Picture 50">
            <a:extLst>
              <a:ext uri="{FF2B5EF4-FFF2-40B4-BE49-F238E27FC236}">
                <a16:creationId xmlns:a16="http://schemas.microsoft.com/office/drawing/2014/main" id="{954E8F49-1419-4FC1-A626-D834DD5391D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98609" y="5397388"/>
            <a:ext cx="2491740" cy="1706880"/>
          </a:xfrm>
          <a:prstGeom prst="rect">
            <a:avLst/>
          </a:prstGeom>
        </p:spPr>
      </p:pic>
      <p:pic>
        <p:nvPicPr>
          <p:cNvPr id="53" name="Picture 52">
            <a:extLst>
              <a:ext uri="{FF2B5EF4-FFF2-40B4-BE49-F238E27FC236}">
                <a16:creationId xmlns:a16="http://schemas.microsoft.com/office/drawing/2014/main" id="{D6C20741-8070-496B-9D16-1FFD2DCF0D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4471" y="3908848"/>
            <a:ext cx="2491740" cy="1706880"/>
          </a:xfrm>
          <a:prstGeom prst="rect">
            <a:avLst/>
          </a:prstGeom>
        </p:spPr>
      </p:pic>
      <p:pic>
        <p:nvPicPr>
          <p:cNvPr id="54" name="Picture 53">
            <a:extLst>
              <a:ext uri="{FF2B5EF4-FFF2-40B4-BE49-F238E27FC236}">
                <a16:creationId xmlns:a16="http://schemas.microsoft.com/office/drawing/2014/main" id="{0E6BE681-7C2B-4419-AD76-BA96CCE78EC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90349" y="5443663"/>
            <a:ext cx="2491740" cy="1706880"/>
          </a:xfrm>
          <a:prstGeom prst="rect">
            <a:avLst/>
          </a:prstGeom>
        </p:spPr>
      </p:pic>
      <p:pic>
        <p:nvPicPr>
          <p:cNvPr id="55" name="Picture 54">
            <a:extLst>
              <a:ext uri="{FF2B5EF4-FFF2-40B4-BE49-F238E27FC236}">
                <a16:creationId xmlns:a16="http://schemas.microsoft.com/office/drawing/2014/main" id="{DF8C9238-9AB9-453E-AB7C-9F8443A7CF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6694" y="5443663"/>
            <a:ext cx="2491740" cy="1706880"/>
          </a:xfrm>
          <a:prstGeom prst="rect">
            <a:avLst/>
          </a:prstGeom>
        </p:spPr>
      </p:pic>
      <p:sp>
        <p:nvSpPr>
          <p:cNvPr id="56" name="Прямоугольник 16">
            <a:extLst>
              <a:ext uri="{FF2B5EF4-FFF2-40B4-BE49-F238E27FC236}">
                <a16:creationId xmlns:a16="http://schemas.microsoft.com/office/drawing/2014/main" id="{7410A036-5828-4845-BD3B-5F4E1ECF213F}"/>
              </a:ext>
            </a:extLst>
          </p:cNvPr>
          <p:cNvSpPr/>
          <p:nvPr/>
        </p:nvSpPr>
        <p:spPr>
          <a:xfrm>
            <a:off x="165100" y="6484626"/>
            <a:ext cx="64472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a:t>
            </a:r>
            <a:endParaRPr lang="ru-RU" sz="14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2B25F7E-915A-4B94-9000-1F68A8866112}"/>
              </a:ext>
            </a:extLst>
          </p:cNvPr>
          <p:cNvSpPr/>
          <p:nvPr/>
        </p:nvSpPr>
        <p:spPr>
          <a:xfrm>
            <a:off x="2394394" y="540836"/>
            <a:ext cx="9768330" cy="3229048"/>
          </a:xfrm>
          <a:prstGeom prst="rect">
            <a:avLst/>
          </a:prstGeom>
          <a:noFill/>
          <a:ln w="34925"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Rectangle 56">
            <a:extLst>
              <a:ext uri="{FF2B5EF4-FFF2-40B4-BE49-F238E27FC236}">
                <a16:creationId xmlns:a16="http://schemas.microsoft.com/office/drawing/2014/main" id="{D6F95304-69E0-40EE-AC0B-587D765723AD}"/>
              </a:ext>
            </a:extLst>
          </p:cNvPr>
          <p:cNvSpPr/>
          <p:nvPr/>
        </p:nvSpPr>
        <p:spPr>
          <a:xfrm>
            <a:off x="2394394" y="3855702"/>
            <a:ext cx="9768330" cy="3002298"/>
          </a:xfrm>
          <a:prstGeom prst="rect">
            <a:avLst/>
          </a:prstGeom>
          <a:noFill/>
          <a:ln w="34925" cmpd="dbl">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Box 57">
            <a:extLst>
              <a:ext uri="{FF2B5EF4-FFF2-40B4-BE49-F238E27FC236}">
                <a16:creationId xmlns:a16="http://schemas.microsoft.com/office/drawing/2014/main" id="{ABBABFE6-46DD-4D7A-9861-20CCBF94B0C2}"/>
              </a:ext>
            </a:extLst>
          </p:cNvPr>
          <p:cNvSpPr txBox="1"/>
          <p:nvPr/>
        </p:nvSpPr>
        <p:spPr>
          <a:xfrm>
            <a:off x="67524" y="535717"/>
            <a:ext cx="2204326" cy="6186309"/>
          </a:xfrm>
          <a:prstGeom prst="rect">
            <a:avLst/>
          </a:prstGeom>
          <a:solidFill>
            <a:schemeClr val="bg1"/>
          </a:solidFill>
          <a:ln w="25400">
            <a:solidFill>
              <a:schemeClr val="tx1"/>
            </a:solidFill>
          </a:ln>
        </p:spPr>
        <p:txBody>
          <a:bodyPr wrap="square" rtlCol="0">
            <a:spAutoFit/>
          </a:bodyPr>
          <a:lstStyle/>
          <a:p>
            <a:pPr algn="just"/>
            <a:r>
              <a:rPr lang="en-US" dirty="0"/>
              <a:t>Estimation of the linear trend shows  statistically significant (5% level) positive linear trend both for the latitudinal zones N and S of 70°N, and for the whole Arctic.  Summer SAT increase in these zones is equal to 1.29, 1.38 and 1.29°С over 86 years respectively. </a:t>
            </a:r>
          </a:p>
          <a:p>
            <a:pPr algn="just"/>
            <a:r>
              <a:rPr lang="en-US" dirty="0"/>
              <a:t>In the last 10y period, a negative SAT trend has been observed in the W Siberia, W </a:t>
            </a:r>
            <a:r>
              <a:rPr lang="en-US" dirty="0" err="1"/>
              <a:t>Canada&amp;Alaska</a:t>
            </a:r>
            <a:r>
              <a:rPr lang="en-US" dirty="0"/>
              <a:t> and E Canada regions though trend values are insignificant.</a:t>
            </a:r>
            <a:endParaRPr lang="ru-RU" sz="1800"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378183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64717" y="713042"/>
            <a:ext cx="3721246" cy="3416320"/>
          </a:xfrm>
          <a:prstGeom prst="rect">
            <a:avLst/>
          </a:prstGeom>
          <a:no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dirty="0">
                <a:latin typeface="Calibri" panose="020F0502020204030204" pitchFamily="34" charset="0"/>
                <a:cs typeface="Calibri" panose="020F0502020204030204" pitchFamily="34" charset="0"/>
              </a:rPr>
              <a:t>As usual numerical reanalysis contributes and facilitates continuous in time and space description of the seasonal variability </a:t>
            </a:r>
          </a:p>
          <a:p>
            <a:pPr marL="285750" indent="-285750" algn="just">
              <a:buFont typeface="Wingdings" panose="05000000000000000000" pitchFamily="2" charset="2"/>
              <a:buChar char="v"/>
            </a:pPr>
            <a:r>
              <a:rPr lang="en-US" dirty="0">
                <a:latin typeface="Calibri" panose="020F0502020204030204" pitchFamily="34" charset="0"/>
                <a:cs typeface="Calibri" panose="020F0502020204030204" pitchFamily="34" charset="0"/>
              </a:rPr>
              <a:t>Noticeable for the present season are inner seasonal variability of the anomalies in the E Nordic (-++--) or Greenland (0-++-) regions as well as negative SAT anomalies in the Arctic Basin not revealed by the coastal observations</a:t>
            </a:r>
            <a:endParaRPr lang="ru-RU" dirty="0">
              <a:latin typeface="Calibri" panose="020F0502020204030204" pitchFamily="34" charset="0"/>
              <a:cs typeface="Calibri" panose="020F0502020204030204" pitchFamily="34" charset="0"/>
            </a:endParaRPr>
          </a:p>
        </p:txBody>
      </p:sp>
      <p:sp>
        <p:nvSpPr>
          <p:cNvPr id="12" name="TextBox 11"/>
          <p:cNvSpPr txBox="1"/>
          <p:nvPr/>
        </p:nvSpPr>
        <p:spPr>
          <a:xfrm>
            <a:off x="10484970" y="6532718"/>
            <a:ext cx="169433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C675BBF-97A0-46A0-8CA7-F3F34434C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32" y="474346"/>
            <a:ext cx="4286258" cy="3785624"/>
          </a:xfrm>
          <a:prstGeom prst="rect">
            <a:avLst/>
          </a:prstGeom>
        </p:spPr>
      </p:pic>
      <p:pic>
        <p:nvPicPr>
          <p:cNvPr id="9" name="Picture 8">
            <a:extLst>
              <a:ext uri="{FF2B5EF4-FFF2-40B4-BE49-F238E27FC236}">
                <a16:creationId xmlns:a16="http://schemas.microsoft.com/office/drawing/2014/main" id="{A9D54B5A-5494-4195-9A86-3D826AF13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771" y="482984"/>
            <a:ext cx="4286258" cy="3785624"/>
          </a:xfrm>
          <a:prstGeom prst="rect">
            <a:avLst/>
          </a:prstGeom>
        </p:spPr>
      </p:pic>
      <p:pic>
        <p:nvPicPr>
          <p:cNvPr id="13" name="Picture 12">
            <a:extLst>
              <a:ext uri="{FF2B5EF4-FFF2-40B4-BE49-F238E27FC236}">
                <a16:creationId xmlns:a16="http://schemas.microsoft.com/office/drawing/2014/main" id="{C07E6393-5A65-4120-BD93-530FD5282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91773"/>
            <a:ext cx="2571755" cy="2271374"/>
          </a:xfrm>
          <a:prstGeom prst="rect">
            <a:avLst/>
          </a:prstGeom>
        </p:spPr>
      </p:pic>
      <p:pic>
        <p:nvPicPr>
          <p:cNvPr id="23" name="Picture 22">
            <a:extLst>
              <a:ext uri="{FF2B5EF4-FFF2-40B4-BE49-F238E27FC236}">
                <a16:creationId xmlns:a16="http://schemas.microsoft.com/office/drawing/2014/main" id="{21EA9EFB-B77B-4939-8452-2195EB469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226" y="4300411"/>
            <a:ext cx="2571755" cy="2271374"/>
          </a:xfrm>
          <a:prstGeom prst="rect">
            <a:avLst/>
          </a:prstGeom>
        </p:spPr>
      </p:pic>
      <p:pic>
        <p:nvPicPr>
          <p:cNvPr id="26" name="Picture 25">
            <a:extLst>
              <a:ext uri="{FF2B5EF4-FFF2-40B4-BE49-F238E27FC236}">
                <a16:creationId xmlns:a16="http://schemas.microsoft.com/office/drawing/2014/main" id="{BF3D4250-ABD2-48F0-8628-142DABBEE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2471" y="4318786"/>
            <a:ext cx="2571755" cy="2271374"/>
          </a:xfrm>
          <a:prstGeom prst="rect">
            <a:avLst/>
          </a:prstGeom>
        </p:spPr>
      </p:pic>
      <p:pic>
        <p:nvPicPr>
          <p:cNvPr id="28" name="Picture 27">
            <a:extLst>
              <a:ext uri="{FF2B5EF4-FFF2-40B4-BE49-F238E27FC236}">
                <a16:creationId xmlns:a16="http://schemas.microsoft.com/office/drawing/2014/main" id="{C8AE3780-5640-4BFD-914D-EE89A1ECB2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7494" y="4344425"/>
            <a:ext cx="2571755" cy="2271374"/>
          </a:xfrm>
          <a:prstGeom prst="rect">
            <a:avLst/>
          </a:prstGeom>
        </p:spPr>
      </p:pic>
      <p:pic>
        <p:nvPicPr>
          <p:cNvPr id="30" name="Picture 29">
            <a:extLst>
              <a:ext uri="{FF2B5EF4-FFF2-40B4-BE49-F238E27FC236}">
                <a16:creationId xmlns:a16="http://schemas.microsoft.com/office/drawing/2014/main" id="{F1E59D45-76CE-4F67-BF3A-6BBA558A7A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0046" y="4329473"/>
            <a:ext cx="2571755" cy="2271374"/>
          </a:xfrm>
          <a:prstGeom prst="rect">
            <a:avLst/>
          </a:prstGeom>
        </p:spPr>
      </p:pic>
      <p:sp>
        <p:nvSpPr>
          <p:cNvPr id="14" name="TextBox 13">
            <a:extLst>
              <a:ext uri="{FF2B5EF4-FFF2-40B4-BE49-F238E27FC236}">
                <a16:creationId xmlns:a16="http://schemas.microsoft.com/office/drawing/2014/main" id="{9A370F2C-9061-490D-9FC6-4AD71748BA31}"/>
              </a:ext>
            </a:extLst>
          </p:cNvPr>
          <p:cNvSpPr txBox="1"/>
          <p:nvPr/>
        </p:nvSpPr>
        <p:spPr>
          <a:xfrm>
            <a:off x="525491" y="3891971"/>
            <a:ext cx="287715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JJA SAT anomaly, 1991-2020</a:t>
            </a:r>
            <a:endParaRPr lang="en-US" sz="16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4751355" y="3918471"/>
            <a:ext cx="2502518"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JJA SAT rank, 1950-2021</a:t>
            </a:r>
            <a:endParaRPr lang="en-US" sz="1600" b="1" dirty="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B54B0BBD-478A-4EA1-B880-6E59FE2246FA}"/>
              </a:ext>
            </a:extLst>
          </p:cNvPr>
          <p:cNvSpPr/>
          <p:nvPr/>
        </p:nvSpPr>
        <p:spPr>
          <a:xfrm>
            <a:off x="103856" y="4293147"/>
            <a:ext cx="11984288" cy="2307700"/>
          </a:xfrm>
          <a:prstGeom prst="rect">
            <a:avLst/>
          </a:prstGeom>
          <a:noFill/>
          <a:ln w="508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8CD95AC9-61AB-4E2D-AA03-F415E1812266}"/>
              </a:ext>
            </a:extLst>
          </p:cNvPr>
          <p:cNvSpPr txBox="1"/>
          <p:nvPr/>
        </p:nvSpPr>
        <p:spPr>
          <a:xfrm>
            <a:off x="5115300" y="6414952"/>
            <a:ext cx="2502518" cy="307777"/>
          </a:xfrm>
          <a:prstGeom prst="rect">
            <a:avLst/>
          </a:prstGeom>
          <a:solidFill>
            <a:schemeClr val="bg1">
              <a:alpha val="60000"/>
            </a:schemeClr>
          </a:solidFill>
          <a:ln>
            <a:solidFill>
              <a:schemeClr val="accent1">
                <a:shade val="50000"/>
              </a:schemeClr>
            </a:solidFill>
          </a:ln>
        </p:spPr>
        <p:txBody>
          <a:bodyPr wrap="square" rtlCol="0">
            <a:spAutoFit/>
          </a:bodyPr>
          <a:lstStyle/>
          <a:p>
            <a:pPr algn="ctr"/>
            <a:r>
              <a:rPr lang="en-CA" sz="1400" dirty="0">
                <a:latin typeface="Calibri" panose="020F0502020204030204" pitchFamily="34" charset="0"/>
                <a:cs typeface="Calibri" panose="020F0502020204030204" pitchFamily="34" charset="0"/>
              </a:rPr>
              <a:t>SAT anomalies, 1991-2020</a:t>
            </a:r>
            <a:endParaRPr lang="en-US" sz="14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00E8A3C5-8B8F-4C2F-BAEC-B8486E79319A}"/>
              </a:ext>
            </a:extLst>
          </p:cNvPr>
          <p:cNvSpPr txBox="1"/>
          <p:nvPr/>
        </p:nvSpPr>
        <p:spPr>
          <a:xfrm>
            <a:off x="167078" y="6111866"/>
            <a:ext cx="616505"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May</a:t>
            </a:r>
            <a:endParaRPr lang="en-US" sz="1400"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5CB2EB7B-B182-4135-B935-9A1D38C5D1CB}"/>
              </a:ext>
            </a:extLst>
          </p:cNvPr>
          <p:cNvSpPr txBox="1"/>
          <p:nvPr/>
        </p:nvSpPr>
        <p:spPr>
          <a:xfrm>
            <a:off x="2831959" y="6040658"/>
            <a:ext cx="67437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Jun</a:t>
            </a:r>
            <a:endParaRPr lang="en-US" sz="1400"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6B32BB3C-3635-4E10-A815-86EBDF51A855}"/>
              </a:ext>
            </a:extLst>
          </p:cNvPr>
          <p:cNvSpPr txBox="1"/>
          <p:nvPr/>
        </p:nvSpPr>
        <p:spPr>
          <a:xfrm>
            <a:off x="5220307" y="6056319"/>
            <a:ext cx="67437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Jul</a:t>
            </a:r>
            <a:endParaRPr lang="en-US" sz="14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AD9772B-3F0A-43D5-A0EC-7E2BE3063FC8}"/>
              </a:ext>
            </a:extLst>
          </p:cNvPr>
          <p:cNvSpPr txBox="1"/>
          <p:nvPr/>
        </p:nvSpPr>
        <p:spPr>
          <a:xfrm>
            <a:off x="7624226" y="6147152"/>
            <a:ext cx="67437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Aug</a:t>
            </a:r>
            <a:endParaRPr lang="en-US" sz="1400"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B6D694D4-D884-4F4E-8C6F-EFDA86391162}"/>
              </a:ext>
            </a:extLst>
          </p:cNvPr>
          <p:cNvSpPr txBox="1"/>
          <p:nvPr/>
        </p:nvSpPr>
        <p:spPr>
          <a:xfrm>
            <a:off x="10125340" y="6123793"/>
            <a:ext cx="616505"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Sep</a:t>
            </a:r>
            <a:endParaRPr lang="en-US" sz="1400" b="1" dirty="0">
              <a:latin typeface="Calibri" panose="020F0502020204030204" pitchFamily="34" charset="0"/>
              <a:cs typeface="Calibri" panose="020F0502020204030204" pitchFamily="34" charset="0"/>
            </a:endParaRPr>
          </a:p>
        </p:txBody>
      </p:sp>
      <p:sp>
        <p:nvSpPr>
          <p:cNvPr id="2" name="Заголовок 1"/>
          <p:cNvSpPr>
            <a:spLocks noGrp="1"/>
          </p:cNvSpPr>
          <p:nvPr>
            <p:ph type="title"/>
          </p:nvPr>
        </p:nvSpPr>
        <p:spPr>
          <a:xfrm>
            <a:off x="845524" y="160030"/>
            <a:ext cx="10500952" cy="432048"/>
          </a:xfrm>
        </p:spPr>
        <p:txBody>
          <a:bodyPr>
            <a:noAutofit/>
          </a:bodyPr>
          <a:lstStyle/>
          <a:p>
            <a:pPr algn="ctr"/>
            <a:r>
              <a:rPr lang="en-US" sz="2800" b="1" dirty="0">
                <a:latin typeface="Calibri" panose="020F0502020204030204" pitchFamily="34" charset="0"/>
                <a:cs typeface="Calibri" panose="020F0502020204030204" pitchFamily="34" charset="0"/>
              </a:rPr>
              <a:t>MJJAS 2021 – Surface air temperature: anomalies, ranks (reanalysis)</a:t>
            </a:r>
            <a:endParaRPr lang="ru-RU" sz="2800" dirty="0"/>
          </a:p>
        </p:txBody>
      </p:sp>
    </p:spTree>
    <p:extLst>
      <p:ext uri="{BB962C8B-B14F-4D97-AF65-F5344CB8AC3E}">
        <p14:creationId xmlns:p14="http://schemas.microsoft.com/office/powerpoint/2010/main" val="2498375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2782</TotalTime>
  <Words>4101</Words>
  <Application>Microsoft Office PowerPoint</Application>
  <PresentationFormat>Widescreen</PresentationFormat>
  <Paragraphs>492</Paragraphs>
  <Slides>29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Black</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JJA 2021 Surface air temperature: anomalies (obs)</vt:lpstr>
      <vt:lpstr>JJA 2021 Surface air temperature by regions: anomalies, ranks and trends (obs)</vt:lpstr>
      <vt:lpstr>JJA 2021 Surface air temperature by regions: trends (obs)</vt:lpstr>
      <vt:lpstr>MJJAS 2021 – Surface air temperature: anomalies, ranks (reanalysis)</vt:lpstr>
      <vt:lpstr>JJA 2021 surface precipitation by regions: anomalies (obs)</vt:lpstr>
      <vt:lpstr>Summer Precipitation trends (obs) </vt:lpstr>
      <vt:lpstr>MJJAS 2021 – Surface precipitation: anomalies (reanalysis)</vt:lpstr>
      <vt:lpstr>PowerPoint Presentation</vt:lpstr>
      <vt:lpstr>Precursors in atmosphere and polar ocean for JJAS 2021 ice conditions</vt:lpstr>
      <vt:lpstr>Arctic (NH) seasonal ice extent 1978…. 2021</vt:lpstr>
      <vt:lpstr>Seasonal NH ice extent variability: 1978 -2021</vt:lpstr>
      <vt:lpstr>MJJA 2021 Arctic sea ice – concentration and stage of development</vt:lpstr>
      <vt:lpstr>PowerPoint Presentation</vt:lpstr>
      <vt:lpstr>PowerPoint Presentation</vt:lpstr>
      <vt:lpstr>PowerPoint Presentation</vt:lpstr>
      <vt:lpstr>Heat content, waves and pH – JJAS  2021</vt:lpstr>
      <vt:lpstr>PowerPoint Presentation</vt:lpstr>
      <vt:lpstr>Impacts of summer 2021 precipitation and evaporation on river discharge (reanalysis)</vt:lpstr>
      <vt:lpstr>Impacts of precipitation on river discharge</vt:lpstr>
      <vt:lpstr>MJJAS 2021 land snow </vt:lpstr>
      <vt:lpstr>Bioclimatic weather severity </vt:lpstr>
      <vt:lpstr>Current Conditions (20-26 May 2021)</vt:lpstr>
      <vt:lpstr>Data 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VS</dc:creator>
  <cp:lastModifiedBy>VS</cp:lastModifiedBy>
  <cp:revision>142</cp:revision>
  <dcterms:created xsi:type="dcterms:W3CDTF">2021-05-18T16:56:10Z</dcterms:created>
  <dcterms:modified xsi:type="dcterms:W3CDTF">2021-10-25T12:49:48Z</dcterms:modified>
</cp:coreProperties>
</file>